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60" r:id="rId3"/>
    <p:sldId id="299" r:id="rId4"/>
    <p:sldId id="300" r:id="rId5"/>
    <p:sldId id="264" r:id="rId6"/>
    <p:sldId id="290" r:id="rId7"/>
    <p:sldId id="289" r:id="rId8"/>
    <p:sldId id="301" r:id="rId9"/>
    <p:sldId id="288" r:id="rId10"/>
    <p:sldId id="306" r:id="rId11"/>
    <p:sldId id="302" r:id="rId12"/>
    <p:sldId id="287" r:id="rId13"/>
    <p:sldId id="307" r:id="rId14"/>
    <p:sldId id="308" r:id="rId15"/>
    <p:sldId id="286" r:id="rId16"/>
    <p:sldId id="309" r:id="rId17"/>
    <p:sldId id="285" r:id="rId18"/>
    <p:sldId id="284" r:id="rId19"/>
    <p:sldId id="304" r:id="rId20"/>
    <p:sldId id="310" r:id="rId21"/>
    <p:sldId id="311" r:id="rId22"/>
    <p:sldId id="312" r:id="rId23"/>
    <p:sldId id="313" r:id="rId24"/>
    <p:sldId id="314" r:id="rId25"/>
    <p:sldId id="315" r:id="rId26"/>
    <p:sldId id="283" r:id="rId27"/>
    <p:sldId id="316" r:id="rId28"/>
    <p:sldId id="319" r:id="rId29"/>
    <p:sldId id="317" r:id="rId30"/>
    <p:sldId id="320" r:id="rId31"/>
    <p:sldId id="318" r:id="rId32"/>
    <p:sldId id="263" r:id="rId33"/>
    <p:sldId id="262" r:id="rId34"/>
    <p:sldId id="259" r:id="rId35"/>
    <p:sldId id="291" r:id="rId36"/>
    <p:sldId id="294" r:id="rId37"/>
    <p:sldId id="295" r:id="rId38"/>
    <p:sldId id="296" r:id="rId39"/>
    <p:sldId id="297"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noAutofit/>
          </a:bodyPr>
          <a:lstStyle/>
          <a:p>
            <a:pPr algn="ctr"/>
            <a:r>
              <a:rPr lang="en-US" altLang="en-US" sz="5400" b="1" dirty="0"/>
              <a:t/>
            </a:r>
            <a:br>
              <a:rPr lang="en-US" altLang="en-US" sz="5400" b="1" dirty="0"/>
            </a:br>
            <a:r>
              <a:rPr lang="en-US" altLang="en-US" sz="7200" b="1" dirty="0"/>
              <a:t>UNIT - I</a:t>
            </a:r>
            <a:r>
              <a:rPr lang="en-IN" altLang="en-US" sz="7200" b="1" dirty="0"/>
              <a:t>V</a:t>
            </a:r>
            <a:r>
              <a:rPr lang="en-IN" altLang="en-US" sz="5400" b="1" dirty="0"/>
              <a:t/>
            </a:r>
            <a:br>
              <a:rPr lang="en-IN" altLang="en-US" sz="5400" b="1" dirty="0"/>
            </a:br>
            <a:endParaRPr lang="en-US" altLang="en-US" sz="5400" b="1" dirty="0">
              <a:solidFill>
                <a:srgbClr val="FF0000"/>
              </a:solidFill>
            </a:endParaRPr>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normAutofit/>
          </a:bodyPr>
          <a:lstStyle/>
          <a:p>
            <a:pPr marL="533400" indent="-533400" algn="ctr">
              <a:lnSpc>
                <a:spcPct val="80000"/>
              </a:lnSpc>
              <a:buNone/>
            </a:pPr>
            <a:r>
              <a:rPr lang="en-US" altLang="en-US" sz="6600" b="1" dirty="0">
                <a:solidFill>
                  <a:srgbClr val="FF0000"/>
                </a:solidFill>
              </a:rPr>
              <a:t>MULTIPLE ACCESS TECHNIQUES </a:t>
            </a:r>
          </a:p>
          <a:p>
            <a:pPr marL="533400" indent="-533400" algn="ctr">
              <a:lnSpc>
                <a:spcPct val="80000"/>
              </a:lnSpc>
              <a:buNone/>
            </a:pPr>
            <a:r>
              <a:rPr lang="en-US" altLang="en-US" sz="6600" b="1" dirty="0">
                <a:solidFill>
                  <a:srgbClr val="FF0000"/>
                </a:solidFill>
              </a:rPr>
              <a:t>FOR WIRELESS COMMUNICATIONS</a:t>
            </a:r>
            <a:endParaRPr lang="en-US" altLang="en-US"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10</a:t>
            </a:fld>
            <a:endParaRPr lang="en-US" altLang="en-US" sz="14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13" y="566143"/>
            <a:ext cx="11580812" cy="5211365"/>
          </a:xfrm>
          <a:solidFill>
            <a:srgbClr val="F5FBAB">
              <a:alpha val="89803"/>
            </a:srgbClr>
          </a:solidFill>
        </p:spPr>
      </p:pic>
      <p:pic>
        <p:nvPicPr>
          <p:cNvPr id="8197" name="Picture 4"/>
          <p:cNvPicPr>
            <a:picLocks noChangeAspect="1"/>
          </p:cNvPicPr>
          <p:nvPr/>
        </p:nvPicPr>
        <p:blipFill>
          <a:blip r:embed="rId3"/>
          <a:stretch>
            <a:fillRect/>
          </a:stretch>
        </p:blipFill>
        <p:spPr>
          <a:xfrm>
            <a:off x="2911793" y="6573203"/>
            <a:ext cx="2428875" cy="276225"/>
          </a:xfrm>
          <a:prstGeom prst="rect">
            <a:avLst/>
          </a:prstGeom>
          <a:noFill/>
          <a:ln w="9525">
            <a:noFill/>
          </a:ln>
        </p:spPr>
      </p:pic>
    </p:spTree>
    <p:extLst>
      <p:ext uri="{BB962C8B-B14F-4D97-AF65-F5344CB8AC3E}">
        <p14:creationId xmlns:p14="http://schemas.microsoft.com/office/powerpoint/2010/main" val="133795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11</a:t>
            </a:fld>
            <a:endParaRPr lang="en-US" altLang="en-US" sz="1400" dirty="0"/>
          </a:p>
        </p:txBody>
      </p:sp>
      <p:sp>
        <p:nvSpPr>
          <p:cNvPr id="3077" name="Rectangle 2"/>
          <p:cNvSpPr>
            <a:spLocks noGrp="1"/>
          </p:cNvSpPr>
          <p:nvPr>
            <p:ph type="title"/>
          </p:nvPr>
        </p:nvSpPr>
        <p:spPr>
          <a:xfrm>
            <a:off x="345440" y="365125"/>
            <a:ext cx="11008360" cy="1325880"/>
          </a:xfrm>
          <a:solidFill>
            <a:srgbClr val="F8BAA6">
              <a:alpha val="100000"/>
            </a:srgbClr>
          </a:solidFill>
        </p:spPr>
        <p:txBody>
          <a:bodyPr vert="horz" wrap="square" lIns="91440" tIns="45720" rIns="91440" bIns="45720" anchor="ctr" anchorCtr="0">
            <a:normAutofit fontScale="90000"/>
          </a:bodyPr>
          <a:lstStyle/>
          <a:p>
            <a:pPr eaLnBrk="1" hangingPunct="1"/>
            <a:r>
              <a:rPr lang="en-IN" sz="4890" b="1" dirty="0">
                <a:solidFill>
                  <a:srgbClr val="FF0000"/>
                </a:solidFill>
                <a:latin typeface="Times New Roman" panose="02020603050405020304" pitchFamily="18" charset="0"/>
                <a:cs typeface="Times New Roman" panose="02020603050405020304" pitchFamily="18" charset="0"/>
                <a:sym typeface="+mn-ea"/>
              </a:rPr>
              <a:t/>
            </a:r>
            <a:br>
              <a:rPr lang="en-IN" sz="4890" b="1" dirty="0">
                <a:solidFill>
                  <a:srgbClr val="FF0000"/>
                </a:solidFill>
                <a:latin typeface="Times New Roman" panose="02020603050405020304" pitchFamily="18" charset="0"/>
                <a:cs typeface="Times New Roman" panose="02020603050405020304" pitchFamily="18" charset="0"/>
                <a:sym typeface="+mn-ea"/>
              </a:rPr>
            </a:br>
            <a:r>
              <a:rPr lang="en-IN" sz="4000" b="1" dirty="0">
                <a:solidFill>
                  <a:srgbClr val="FF0000"/>
                </a:solidFill>
                <a:latin typeface="Times New Roman" panose="02020603050405020304" pitchFamily="18" charset="0"/>
                <a:cs typeface="Times New Roman" panose="02020603050405020304" pitchFamily="18" charset="0"/>
                <a:sym typeface="+mn-ea"/>
              </a:rPr>
              <a:t>4.1 </a:t>
            </a:r>
            <a:r>
              <a:rPr sz="4000" b="1" dirty="0">
                <a:solidFill>
                  <a:srgbClr val="FF0000"/>
                </a:solidFill>
                <a:latin typeface="Times New Roman" panose="02020603050405020304" pitchFamily="18" charset="0"/>
                <a:cs typeface="Times New Roman" panose="02020603050405020304" pitchFamily="18" charset="0"/>
                <a:sym typeface="+mn-ea"/>
              </a:rPr>
              <a:t>Frequency division multiple access</a:t>
            </a:r>
            <a:r>
              <a:rPr lang="en-IN" sz="4000" b="1" dirty="0">
                <a:solidFill>
                  <a:srgbClr val="FF0000"/>
                </a:solidFill>
                <a:latin typeface="Times New Roman" panose="02020603050405020304" pitchFamily="18" charset="0"/>
                <a:cs typeface="Times New Roman" panose="02020603050405020304" pitchFamily="18" charset="0"/>
                <a:sym typeface="+mn-ea"/>
              </a:rPr>
              <a:t>-FDMA</a:t>
            </a:r>
            <a:r>
              <a:rPr sz="3600" b="1" dirty="0">
                <a:solidFill>
                  <a:srgbClr val="FF0000"/>
                </a:solidFill>
                <a:latin typeface="Times New Roman" panose="02020603050405020304" pitchFamily="18" charset="0"/>
                <a:cs typeface="Times New Roman" panose="02020603050405020304" pitchFamily="18" charset="0"/>
              </a:rPr>
              <a:t/>
            </a:r>
            <a:br>
              <a:rPr sz="3600" b="1" dirty="0">
                <a:solidFill>
                  <a:srgbClr val="FF0000"/>
                </a:solidFill>
                <a:latin typeface="Times New Roman" panose="02020603050405020304" pitchFamily="18" charset="0"/>
                <a:cs typeface="Times New Roman" panose="02020603050405020304" pitchFamily="18" charset="0"/>
              </a:rPr>
            </a:br>
            <a:r>
              <a:rPr lang="en-IN" altLang="en-US" sz="3600" dirty="0"/>
              <a:t/>
            </a:r>
            <a:br>
              <a:rPr lang="en-IN" altLang="en-US" sz="3600" dirty="0"/>
            </a:br>
            <a:endParaRPr lang="en-IN" altLang="en-US" sz="3600" b="1" dirty="0"/>
          </a:p>
        </p:txBody>
      </p:sp>
      <p:pic>
        <p:nvPicPr>
          <p:cNvPr id="9221" name="Picture 4"/>
          <p:cNvPicPr>
            <a:picLocks noChangeAspect="1"/>
          </p:cNvPicPr>
          <p:nvPr/>
        </p:nvPicPr>
        <p:blipFill>
          <a:blip r:embed="rId2"/>
          <a:stretch>
            <a:fillRect/>
          </a:stretch>
        </p:blipFill>
        <p:spPr>
          <a:xfrm>
            <a:off x="8753475" y="4752023"/>
            <a:ext cx="2600325" cy="257175"/>
          </a:xfrm>
          <a:prstGeom prst="rect">
            <a:avLst/>
          </a:prstGeom>
          <a:noFill/>
          <a:ln w="9525">
            <a:noFill/>
          </a:ln>
        </p:spPr>
      </p:pic>
      <p:pic>
        <p:nvPicPr>
          <p:cNvPr id="14" name="Content Placeholder 13" descr="FDMA"/>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440" y="1884598"/>
            <a:ext cx="5715798" cy="2867425"/>
          </a:xfrm>
          <a:prstGeom prst="rect">
            <a:avLst/>
          </a:prstGeom>
          <a:noFill/>
          <a:ln>
            <a:noFill/>
          </a:ln>
        </p:spPr>
      </p:pic>
      <p:sp>
        <p:nvSpPr>
          <p:cNvPr id="5" name="Rectangle 4"/>
          <p:cNvSpPr/>
          <p:nvPr/>
        </p:nvSpPr>
        <p:spPr>
          <a:xfrm>
            <a:off x="6061238" y="2114827"/>
            <a:ext cx="5292562" cy="3416320"/>
          </a:xfrm>
          <a:prstGeom prst="rect">
            <a:avLst/>
          </a:prstGeom>
        </p:spPr>
        <p:txBody>
          <a:bodyPr wrap="square">
            <a:spAutoFit/>
          </a:bodyPr>
          <a:lstStyle/>
          <a:p>
            <a:pPr algn="just"/>
            <a:r>
              <a:rPr lang="en-IN" dirty="0">
                <a:solidFill>
                  <a:srgbClr val="000000"/>
                </a:solidFill>
                <a:latin typeface="Arial" panose="020B0604020202020204" pitchFamily="34" charset="0"/>
                <a:ea typeface="Times New Roman" panose="02020603050405020304" pitchFamily="18" charset="0"/>
              </a:rPr>
              <a:t>One perfect </a:t>
            </a:r>
            <a:r>
              <a:rPr lang="en-IN" b="1" dirty="0">
                <a:solidFill>
                  <a:srgbClr val="000000"/>
                </a:solidFill>
                <a:latin typeface="Arial" panose="020B0604020202020204" pitchFamily="34" charset="0"/>
                <a:ea typeface="Times New Roman" panose="02020603050405020304" pitchFamily="18" charset="0"/>
              </a:rPr>
              <a:t>example</a:t>
            </a:r>
            <a:r>
              <a:rPr lang="en-IN" dirty="0">
                <a:solidFill>
                  <a:srgbClr val="000000"/>
                </a:solidFill>
                <a:latin typeface="Arial" panose="020B0604020202020204" pitchFamily="34" charset="0"/>
                <a:ea typeface="Times New Roman" panose="02020603050405020304" pitchFamily="18" charset="0"/>
              </a:rPr>
              <a:t> of this type of access is our radio channels. We can see that each station has been given a different frequency band in order to operate.</a:t>
            </a:r>
            <a:r>
              <a:rPr lang="en-IN" dirty="0"/>
              <a:t> Let’s take three stations A, B and C. We want to access them through FDMA technique. So we assigned them different frequency bands.</a:t>
            </a:r>
          </a:p>
          <a:p>
            <a:pPr algn="just"/>
            <a:r>
              <a:rPr lang="en-IN" dirty="0"/>
              <a:t>As shown in the figure, station A has been kept under the frequency range of 0 to 20 HZ. Similarly, stations B and C have been assigned the frequency range of 30-60 Hz and 70-90 Hz respectively. There is no interference between them.</a:t>
            </a:r>
          </a:p>
          <a:p>
            <a:pPr algn="just"/>
            <a:endParaRPr lang="en-IN" dirty="0"/>
          </a:p>
        </p:txBody>
      </p:sp>
    </p:spTree>
    <p:extLst>
      <p:ext uri="{BB962C8B-B14F-4D97-AF65-F5344CB8AC3E}">
        <p14:creationId xmlns:p14="http://schemas.microsoft.com/office/powerpoint/2010/main" val="100137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12</a:t>
            </a:fld>
            <a:endParaRPr lang="en-US" altLang="en-US" sz="1400" dirty="0"/>
          </a:p>
        </p:txBody>
      </p:sp>
      <p:sp>
        <p:nvSpPr>
          <p:cNvPr id="3078" name="Rectangle 3"/>
          <p:cNvSpPr>
            <a:spLocks noGrp="1"/>
          </p:cNvSpPr>
          <p:nvPr>
            <p:ph sz="half" idx="1"/>
          </p:nvPr>
        </p:nvSpPr>
        <p:spPr>
          <a:xfrm>
            <a:off x="838200" y="321310"/>
            <a:ext cx="10927080" cy="5855970"/>
          </a:xfrm>
          <a:solidFill>
            <a:srgbClr val="F5FBAB">
              <a:alpha val="89803"/>
            </a:srgbClr>
          </a:solidFill>
        </p:spPr>
        <p:txBody>
          <a:bodyPr vert="horz" wrap="square" lIns="91440" tIns="45720" rIns="91440" bIns="45720" anchor="t" anchorCtr="0">
            <a:normAutofit fontScale="25000" lnSpcReduction="20000"/>
          </a:bodyPr>
          <a:lstStyle/>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b="1"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Number of channels supported by FDMA system</a:t>
            </a:r>
            <a:endParaRPr kumimoji="0" lang="en-US" sz="8000" b="1"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endParaRPr kumimoji="0" lang="en-US" sz="8000" b="1"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endParaRPr kumimoji="0" lang="en-US" sz="8000" b="1"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where</a:t>
            </a:r>
            <a:endParaRPr kumimoji="0" lang="en-US" sz="80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8000" noProof="0" dirty="0" err="1">
                <a:ln>
                  <a:noFill/>
                </a:ln>
                <a:solidFill>
                  <a:schemeClr val="tx2"/>
                </a:solidFill>
                <a:effectLst/>
                <a:uLnTx/>
                <a:uFillTx/>
                <a:latin typeface="Times New Roman" panose="02020603050405020304" pitchFamily="18" charset="0"/>
                <a:cs typeface="Times New Roman" panose="02020603050405020304" pitchFamily="18" charset="0"/>
                <a:sym typeface="+mn-ea"/>
              </a:rPr>
              <a:t>Bt</a:t>
            </a: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is the allocated frequency spectrum</a:t>
            </a:r>
            <a:endParaRPr kumimoji="0" lang="en-US" sz="80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8000" noProof="0" dirty="0" err="1">
                <a:ln>
                  <a:noFill/>
                </a:ln>
                <a:solidFill>
                  <a:schemeClr val="tx2"/>
                </a:solidFill>
                <a:effectLst/>
                <a:uLnTx/>
                <a:uFillTx/>
                <a:latin typeface="Times New Roman" panose="02020603050405020304" pitchFamily="18" charset="0"/>
                <a:cs typeface="Times New Roman" panose="02020603050405020304" pitchFamily="18" charset="0"/>
                <a:sym typeface="+mn-ea"/>
              </a:rPr>
              <a:t>Bg</a:t>
            </a: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is the guard band allocated at the edge of frequency spectrum</a:t>
            </a:r>
            <a:endParaRPr kumimoji="0" lang="en-US" sz="80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8000" noProof="0" dirty="0" err="1">
                <a:ln>
                  <a:noFill/>
                </a:ln>
                <a:solidFill>
                  <a:schemeClr val="tx2"/>
                </a:solidFill>
                <a:effectLst/>
                <a:uLnTx/>
                <a:uFillTx/>
                <a:latin typeface="Times New Roman" panose="02020603050405020304" pitchFamily="18" charset="0"/>
                <a:cs typeface="Times New Roman" panose="02020603050405020304" pitchFamily="18" charset="0"/>
                <a:sym typeface="+mn-ea"/>
              </a:rPr>
              <a:t>Bc</a:t>
            </a: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is the channel bandwidth</a:t>
            </a:r>
            <a:endParaRPr kumimoji="0" lang="en-US" sz="80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53975"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defRPr/>
            </a:pPr>
            <a:r>
              <a:rPr lang="en-US" sz="8000" b="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Advantages</a:t>
            </a:r>
            <a:endParaRPr kumimoji="0" lang="en-US" sz="8000" b="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Wingdings" panose="05000000000000000000" pitchFamily="2" charset="2"/>
              <a:buChar char="v"/>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 continuous transmission scheme, and therefore of lower complexity than TDMA scheme, for example, synchronization requirements are not severe</a:t>
            </a:r>
            <a:endParaRPr kumimoji="0" lang="en-US" sz="80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Wingdings" panose="05000000000000000000" pitchFamily="2" charset="2"/>
              <a:buChar char="v"/>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Simple to implement from a hardware standpoint, because multiple users are isolated by employing simple band pass filters – SIMPLE AND ROBUST</a:t>
            </a:r>
            <a:endParaRPr kumimoji="0" lang="en-US" sz="80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Wingdings" panose="05000000000000000000" pitchFamily="2" charset="2"/>
              <a:buChar char="v"/>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Fairly efficient with a small base population and when traffic is constant</a:t>
            </a:r>
            <a:endParaRPr kumimoji="0" lang="en-US" sz="80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Wingdings" panose="05000000000000000000" pitchFamily="2" charset="2"/>
              <a:buChar char="v"/>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No channel equalization required</a:t>
            </a:r>
            <a:endParaRPr kumimoji="0" lang="en-US" sz="80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Wingdings" panose="05000000000000000000" pitchFamily="2" charset="2"/>
              <a:buChar char="v"/>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Capacity can be increased by reducing the information bit rate and using an efficient digital speech coding scheme</a:t>
            </a:r>
            <a:endParaRPr kumimoji="0" lang="en-US" sz="8000" b="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530225"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defRPr/>
            </a:pPr>
            <a:endParaRPr kumimoji="0" lang="en-US" sz="8000" b="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533400" indent="-533400" algn="l" eaLnBrk="1" hangingPunct="1">
              <a:lnSpc>
                <a:spcPct val="80000"/>
              </a:lnSpc>
              <a:buNone/>
            </a:pPr>
            <a:endParaRPr lang="en-IN" altLang="en-US" sz="8000" dirty="0">
              <a:latin typeface="Times New Roman" panose="02020603050405020304" pitchFamily="18" charset="0"/>
              <a:cs typeface="Times New Roman" panose="02020603050405020304" pitchFamily="18" charset="0"/>
            </a:endParaRPr>
          </a:p>
        </p:txBody>
      </p:sp>
      <p:pic>
        <p:nvPicPr>
          <p:cNvPr id="10243" name="Picture 3"/>
          <p:cNvPicPr>
            <a:picLocks noGrp="1" noChangeAspect="1"/>
          </p:cNvPicPr>
          <p:nvPr>
            <p:ph sz="half" idx="2"/>
          </p:nvPr>
        </p:nvPicPr>
        <p:blipFill>
          <a:blip r:embed="rId2"/>
          <a:stretch>
            <a:fillRect/>
          </a:stretch>
        </p:blipFill>
        <p:spPr>
          <a:xfrm>
            <a:off x="1934960" y="731000"/>
            <a:ext cx="3667125" cy="707102"/>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13</a:t>
            </a:fld>
            <a:endParaRPr lang="en-US" altLang="en-US" sz="1400"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13" y="566143"/>
            <a:ext cx="11580812" cy="5211365"/>
          </a:xfrm>
          <a:solidFill>
            <a:srgbClr val="F5FBAB">
              <a:alpha val="89803"/>
            </a:srgbClr>
          </a:solidFill>
        </p:spPr>
      </p:pic>
      <p:pic>
        <p:nvPicPr>
          <p:cNvPr id="8197" name="Picture 4"/>
          <p:cNvPicPr>
            <a:picLocks noChangeAspect="1"/>
          </p:cNvPicPr>
          <p:nvPr/>
        </p:nvPicPr>
        <p:blipFill>
          <a:blip r:embed="rId3"/>
          <a:stretch>
            <a:fillRect/>
          </a:stretch>
        </p:blipFill>
        <p:spPr>
          <a:xfrm>
            <a:off x="2911793" y="6573203"/>
            <a:ext cx="2428875" cy="276225"/>
          </a:xfrm>
          <a:prstGeom prst="rect">
            <a:avLst/>
          </a:prstGeom>
          <a:noFill/>
          <a:ln w="9525">
            <a:noFill/>
          </a:ln>
        </p:spPr>
      </p:pic>
    </p:spTree>
    <p:extLst>
      <p:ext uri="{BB962C8B-B14F-4D97-AF65-F5344CB8AC3E}">
        <p14:creationId xmlns:p14="http://schemas.microsoft.com/office/powerpoint/2010/main" val="288549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14</a:t>
            </a:fld>
            <a:endParaRPr lang="en-US" altLang="en-US" sz="1400"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13" y="566143"/>
            <a:ext cx="11580812" cy="5211365"/>
          </a:xfrm>
          <a:solidFill>
            <a:srgbClr val="F5FBAB">
              <a:alpha val="89803"/>
            </a:srgbClr>
          </a:solidFill>
        </p:spPr>
      </p:pic>
      <p:pic>
        <p:nvPicPr>
          <p:cNvPr id="8197" name="Picture 4"/>
          <p:cNvPicPr>
            <a:picLocks noChangeAspect="1"/>
          </p:cNvPicPr>
          <p:nvPr/>
        </p:nvPicPr>
        <p:blipFill>
          <a:blip r:embed="rId3"/>
          <a:stretch>
            <a:fillRect/>
          </a:stretch>
        </p:blipFill>
        <p:spPr>
          <a:xfrm>
            <a:off x="2911793" y="6573203"/>
            <a:ext cx="2428875" cy="276225"/>
          </a:xfrm>
          <a:prstGeom prst="rect">
            <a:avLst/>
          </a:prstGeom>
          <a:noFill/>
          <a:ln w="9525">
            <a:noFill/>
          </a:ln>
        </p:spPr>
      </p:pic>
    </p:spTree>
    <p:extLst>
      <p:ext uri="{BB962C8B-B14F-4D97-AF65-F5344CB8AC3E}">
        <p14:creationId xmlns:p14="http://schemas.microsoft.com/office/powerpoint/2010/main" val="106352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15</a:t>
            </a:fld>
            <a:endParaRPr lang="en-US" altLang="en-US" sz="1400" dirty="0"/>
          </a:p>
        </p:txBody>
      </p:sp>
      <p:sp>
        <p:nvSpPr>
          <p:cNvPr id="3078" name="Rectangle 3"/>
          <p:cNvSpPr>
            <a:spLocks noGrp="1"/>
          </p:cNvSpPr>
          <p:nvPr>
            <p:ph idx="1"/>
          </p:nvPr>
        </p:nvSpPr>
        <p:spPr>
          <a:xfrm>
            <a:off x="838200" y="435610"/>
            <a:ext cx="10515600" cy="5741670"/>
          </a:xfrm>
          <a:solidFill>
            <a:srgbClr val="F5FBAB">
              <a:alpha val="89803"/>
            </a:srgbClr>
          </a:solidFill>
        </p:spPr>
        <p:txBody>
          <a:bodyPr vert="horz" wrap="square" lIns="91440" tIns="45720" rIns="91440" bIns="45720" anchor="t" anchorCtr="0">
            <a:normAutofit fontScale="25000" lnSpcReduction="20000"/>
          </a:bodyPr>
          <a:lstStyle/>
          <a:p>
            <a:pPr marL="0" indent="0" algn="just" eaLnBrk="1" hangingPunct="1">
              <a:buNone/>
            </a:pPr>
            <a:r>
              <a:rPr sz="8000" b="1" i="1" dirty="0">
                <a:sym typeface="+mn-ea"/>
              </a:rPr>
              <a:t>Disadvantages</a:t>
            </a:r>
            <a:endParaRPr sz="8000" b="1" i="1" dirty="0"/>
          </a:p>
          <a:p>
            <a:pPr lvl="1" algn="just" eaLnBrk="1" hangingPunct="1">
              <a:buFont typeface="Wingdings" panose="05000000000000000000" pitchFamily="2" charset="2"/>
              <a:buChar char="v"/>
            </a:pPr>
            <a:r>
              <a:rPr sz="8000" dirty="0">
                <a:sym typeface="+mn-ea"/>
              </a:rPr>
              <a:t>If an FDMA channel is not in use, then it sits idle and cannot be used by other users to increase or share the capacity. Therefore, FDMA implementation becomes </a:t>
            </a:r>
            <a:r>
              <a:rPr sz="8000" dirty="0">
                <a:solidFill>
                  <a:srgbClr val="0070C0"/>
                </a:solidFill>
                <a:sym typeface="+mn-ea"/>
              </a:rPr>
              <a:t>inefficient use of spectrum.</a:t>
            </a:r>
            <a:endParaRPr sz="8000" dirty="0">
              <a:solidFill>
                <a:srgbClr val="0070C0"/>
              </a:solidFill>
            </a:endParaRPr>
          </a:p>
          <a:p>
            <a:pPr lvl="1" algn="just" eaLnBrk="1" hangingPunct="1">
              <a:buFont typeface="Wingdings" panose="05000000000000000000" pitchFamily="2" charset="2"/>
              <a:buChar char="v"/>
            </a:pPr>
            <a:r>
              <a:rPr sz="8000" dirty="0">
                <a:sym typeface="+mn-ea"/>
              </a:rPr>
              <a:t>FDMA requires tight RF filtering to minimize adjacent channel interference.</a:t>
            </a:r>
            <a:endParaRPr sz="8000" dirty="0"/>
          </a:p>
          <a:p>
            <a:pPr lvl="1" algn="just" eaLnBrk="1" hangingPunct="1">
              <a:buFont typeface="Wingdings" panose="05000000000000000000" pitchFamily="2" charset="2"/>
              <a:buChar char="v"/>
            </a:pPr>
            <a:r>
              <a:rPr sz="8000" dirty="0">
                <a:solidFill>
                  <a:srgbClr val="0070C0"/>
                </a:solidFill>
                <a:sym typeface="+mn-ea"/>
              </a:rPr>
              <a:t>Network and spectrum planning are intensive</a:t>
            </a:r>
            <a:r>
              <a:rPr sz="8000" dirty="0">
                <a:sym typeface="+mn-ea"/>
              </a:rPr>
              <a:t>.</a:t>
            </a:r>
            <a:endParaRPr sz="8000" dirty="0"/>
          </a:p>
          <a:p>
            <a:pPr lvl="1" algn="just" eaLnBrk="1" hangingPunct="1">
              <a:buFont typeface="Wingdings" panose="05000000000000000000" pitchFamily="2" charset="2"/>
              <a:buChar char="v"/>
            </a:pPr>
            <a:r>
              <a:rPr sz="8000" dirty="0">
                <a:sym typeface="+mn-ea"/>
              </a:rPr>
              <a:t>Frequency planning is time consuming.</a:t>
            </a:r>
            <a:endParaRPr sz="8000" dirty="0"/>
          </a:p>
          <a:p>
            <a:pPr lvl="1" algn="just" eaLnBrk="1" hangingPunct="1">
              <a:buFont typeface="Wingdings" panose="05000000000000000000" pitchFamily="2" charset="2"/>
              <a:buChar char="v"/>
            </a:pPr>
            <a:r>
              <a:rPr sz="8000" dirty="0">
                <a:sym typeface="+mn-ea"/>
              </a:rPr>
              <a:t>Even though no two users use the same frequency band at the same time, guard bands are introduced between frequency bands to minimize adjacent channel interference. </a:t>
            </a:r>
            <a:r>
              <a:rPr sz="8000" b="1" dirty="0">
                <a:solidFill>
                  <a:srgbClr val="0070C0"/>
                </a:solidFill>
                <a:sym typeface="+mn-ea"/>
              </a:rPr>
              <a:t>Guard bands </a:t>
            </a:r>
            <a:r>
              <a:rPr sz="8000" dirty="0">
                <a:sym typeface="+mn-ea"/>
              </a:rPr>
              <a:t>are unused frequency slots that separate neighbouring channels. </a:t>
            </a:r>
            <a:r>
              <a:rPr sz="8000" b="1" dirty="0">
                <a:solidFill>
                  <a:srgbClr val="0070C0"/>
                </a:solidFill>
                <a:sym typeface="+mn-ea"/>
              </a:rPr>
              <a:t>This leads to a waste of bandwidth</a:t>
            </a:r>
            <a:r>
              <a:rPr sz="8000" dirty="0">
                <a:sym typeface="+mn-ea"/>
              </a:rPr>
              <a:t>. When continuous transmission is not required, bandwidth goes wasted since it is not being utilized for a portion of the time.</a:t>
            </a:r>
            <a:endParaRPr lang="en-IN" sz="8000" dirty="0">
              <a:sym typeface="+mn-ea"/>
            </a:endParaRPr>
          </a:p>
          <a:p>
            <a:pPr lvl="1" algn="just" eaLnBrk="1" hangingPunct="1">
              <a:buFont typeface="Wingdings" panose="05000000000000000000" pitchFamily="2" charset="2"/>
              <a:buChar char="v"/>
            </a:pPr>
            <a:r>
              <a:rPr lang="en-IN" sz="8000" dirty="0">
                <a:sym typeface="+mn-ea"/>
              </a:rPr>
              <a:t>Doppler effect</a:t>
            </a:r>
            <a:endParaRPr sz="8000" dirty="0"/>
          </a:p>
          <a:p>
            <a:pPr marL="0" indent="0" algn="just" eaLnBrk="1" hangingPunct="1">
              <a:buNone/>
            </a:pPr>
            <a:r>
              <a:rPr sz="8000" b="1" i="1" dirty="0">
                <a:sym typeface="+mn-ea"/>
              </a:rPr>
              <a:t>Applications of FDMA</a:t>
            </a:r>
            <a:endParaRPr sz="8000" b="1" i="1" dirty="0"/>
          </a:p>
          <a:p>
            <a:pPr lvl="1" algn="just" eaLnBrk="1" hangingPunct="1">
              <a:buFont typeface="Wingdings" panose="05000000000000000000" pitchFamily="2" charset="2"/>
              <a:buChar char="v"/>
            </a:pPr>
            <a:r>
              <a:rPr sz="8000" dirty="0">
                <a:solidFill>
                  <a:srgbClr val="0070C0"/>
                </a:solidFill>
                <a:sym typeface="+mn-ea"/>
              </a:rPr>
              <a:t>Walkie-talkies</a:t>
            </a:r>
            <a:r>
              <a:rPr sz="8000" dirty="0">
                <a:sym typeface="+mn-ea"/>
              </a:rPr>
              <a:t> and </a:t>
            </a:r>
            <a:r>
              <a:rPr sz="8000" dirty="0">
                <a:solidFill>
                  <a:srgbClr val="0070C0"/>
                </a:solidFill>
                <a:sym typeface="+mn-ea"/>
              </a:rPr>
              <a:t>mobile networks for closed user groups </a:t>
            </a:r>
            <a:r>
              <a:rPr sz="8000" dirty="0">
                <a:sym typeface="+mn-ea"/>
              </a:rPr>
              <a:t>often use FDMA.</a:t>
            </a:r>
            <a:endParaRPr sz="8000" dirty="0"/>
          </a:p>
          <a:p>
            <a:pPr lvl="1" algn="just" eaLnBrk="1" hangingPunct="1">
              <a:buFont typeface="Wingdings" panose="05000000000000000000" pitchFamily="2" charset="2"/>
              <a:buChar char="v"/>
            </a:pPr>
            <a:r>
              <a:rPr sz="8000" dirty="0">
                <a:sym typeface="+mn-ea"/>
              </a:rPr>
              <a:t>Another example of FDMA is </a:t>
            </a:r>
            <a:r>
              <a:rPr sz="8000" dirty="0">
                <a:solidFill>
                  <a:srgbClr val="0070C0"/>
                </a:solidFill>
                <a:sym typeface="+mn-ea"/>
              </a:rPr>
              <a:t>AM or FM radio broadcasting</a:t>
            </a:r>
            <a:r>
              <a:rPr sz="8000" dirty="0">
                <a:sym typeface="+mn-ea"/>
              </a:rPr>
              <a:t>, where each station has its own channel.</a:t>
            </a:r>
            <a:endParaRPr sz="8000" dirty="0"/>
          </a:p>
          <a:p>
            <a:pPr lvl="1" algn="just" eaLnBrk="1" hangingPunct="1">
              <a:buFont typeface="Wingdings" panose="05000000000000000000" pitchFamily="2" charset="2"/>
              <a:buChar char="v"/>
            </a:pPr>
            <a:r>
              <a:rPr sz="8000" dirty="0">
                <a:sym typeface="+mn-ea"/>
              </a:rPr>
              <a:t>Early cellular telephony mostly used FDMA analogue transmission</a:t>
            </a:r>
            <a:r>
              <a:rPr sz="7200" dirty="0">
                <a:sym typeface="+mn-ea"/>
              </a:rPr>
              <a:t>.</a:t>
            </a:r>
            <a:endParaRPr sz="7200" dirty="0"/>
          </a:p>
          <a:p>
            <a:pPr marL="533400" indent="-533400" algn="l" eaLnBrk="1" hangingPunct="1">
              <a:lnSpc>
                <a:spcPct val="80000"/>
              </a:lnSpc>
              <a:buNone/>
            </a:pPr>
            <a:endParaRPr lang="en-IN" altLang="en-US" sz="7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16</a:t>
            </a:fld>
            <a:endParaRPr lang="en-US" altLang="en-US" sz="1400" dirty="0"/>
          </a:p>
        </p:txBody>
      </p:sp>
      <p:sp>
        <p:nvSpPr>
          <p:cNvPr id="3078" name="Rectangle 3"/>
          <p:cNvSpPr>
            <a:spLocks noGrp="1"/>
          </p:cNvSpPr>
          <p:nvPr>
            <p:ph idx="1"/>
          </p:nvPr>
        </p:nvSpPr>
        <p:spPr>
          <a:xfrm>
            <a:off x="838200" y="435610"/>
            <a:ext cx="10515600" cy="5741670"/>
          </a:xfrm>
          <a:solidFill>
            <a:srgbClr val="F5FBAB">
              <a:alpha val="89803"/>
            </a:srgbClr>
          </a:solidFill>
        </p:spPr>
        <p:txBody>
          <a:bodyPr vert="horz" wrap="square" lIns="91440" tIns="45720" rIns="91440" bIns="45720" anchor="t" anchorCtr="0">
            <a:normAutofit fontScale="85000" lnSpcReduction="20000"/>
          </a:bodyPr>
          <a:lstStyle/>
          <a:p>
            <a:pPr marL="0" indent="0" algn="just" eaLnBrk="1" hangingPunct="1">
              <a:buNone/>
            </a:pPr>
            <a:r>
              <a:rPr lang="en-IN" sz="8000" b="1" i="1" dirty="0">
                <a:sym typeface="+mn-ea"/>
              </a:rPr>
              <a:t>In a FDMA system uses narrow bond of 600MHz for the users, calculate number of users can access the system with required BW of 200KHz each and  if the guard band is 100hz.</a:t>
            </a:r>
          </a:p>
          <a:p>
            <a:pPr lvl="1" algn="just" eaLnBrk="1" hangingPunct="1">
              <a:buFont typeface="Wingdings" panose="05000000000000000000" pitchFamily="2" charset="2"/>
              <a:buChar char="v"/>
            </a:pPr>
            <a:endParaRPr lang="en-US" altLang="en-US" sz="7200" dirty="0"/>
          </a:p>
        </p:txBody>
      </p:sp>
    </p:spTree>
    <p:extLst>
      <p:ext uri="{BB962C8B-B14F-4D97-AF65-F5344CB8AC3E}">
        <p14:creationId xmlns:p14="http://schemas.microsoft.com/office/powerpoint/2010/main" val="266545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17</a:t>
            </a:fld>
            <a:endParaRPr lang="en-US" altLang="en-US" sz="1400" dirty="0"/>
          </a:p>
        </p:txBody>
      </p:sp>
      <p:sp>
        <p:nvSpPr>
          <p:cNvPr id="3077" name="Rectangle 2"/>
          <p:cNvSpPr>
            <a:spLocks noGrp="1"/>
          </p:cNvSpPr>
          <p:nvPr>
            <p:ph type="title"/>
          </p:nvPr>
        </p:nvSpPr>
        <p:spPr>
          <a:xfrm>
            <a:off x="838200" y="365125"/>
            <a:ext cx="10411437" cy="540886"/>
          </a:xfrm>
          <a:solidFill>
            <a:srgbClr val="F8BAA6">
              <a:alpha val="100000"/>
            </a:srgbClr>
          </a:solidFill>
        </p:spPr>
        <p:txBody>
          <a:bodyPr vert="horz" wrap="square" lIns="91440" tIns="45720" rIns="91440" bIns="45720" anchor="ctr" anchorCtr="0">
            <a:normAutofit fontScale="90000"/>
          </a:bodyPr>
          <a:lstStyle/>
          <a:p>
            <a:pPr eaLnBrk="1" hangingPunct="1"/>
            <a:r>
              <a:rPr lang="en-IN" sz="3600" b="1" dirty="0">
                <a:solidFill>
                  <a:srgbClr val="FF0000"/>
                </a:solidFill>
                <a:latin typeface="Times New Roman" panose="02020603050405020304" pitchFamily="18" charset="0"/>
                <a:cs typeface="Times New Roman" panose="02020603050405020304" pitchFamily="18" charset="0"/>
                <a:sym typeface="+mn-ea"/>
              </a:rPr>
              <a:t/>
            </a:r>
            <a:br>
              <a:rPr lang="en-IN" sz="3600" b="1" dirty="0">
                <a:solidFill>
                  <a:srgbClr val="FF0000"/>
                </a:solidFill>
                <a:latin typeface="Times New Roman" panose="02020603050405020304" pitchFamily="18" charset="0"/>
                <a:cs typeface="Times New Roman" panose="02020603050405020304" pitchFamily="18" charset="0"/>
                <a:sym typeface="+mn-ea"/>
              </a:rPr>
            </a:br>
            <a:r>
              <a:rPr lang="en-IN" sz="3600" b="1" dirty="0">
                <a:solidFill>
                  <a:srgbClr val="FF0000"/>
                </a:solidFill>
                <a:latin typeface="Times New Roman" panose="02020603050405020304" pitchFamily="18" charset="0"/>
                <a:cs typeface="Times New Roman" panose="02020603050405020304" pitchFamily="18" charset="0"/>
                <a:sym typeface="+mn-ea"/>
              </a:rPr>
              <a:t/>
            </a:r>
            <a:br>
              <a:rPr lang="en-IN" sz="3600" b="1" dirty="0">
                <a:solidFill>
                  <a:srgbClr val="FF0000"/>
                </a:solidFill>
                <a:latin typeface="Times New Roman" panose="02020603050405020304" pitchFamily="18" charset="0"/>
                <a:cs typeface="Times New Roman" panose="02020603050405020304" pitchFamily="18" charset="0"/>
                <a:sym typeface="+mn-ea"/>
              </a:rPr>
            </a:br>
            <a:r>
              <a:rPr lang="en-IN" sz="3600" b="1" dirty="0">
                <a:solidFill>
                  <a:srgbClr val="FF0000"/>
                </a:solidFill>
                <a:latin typeface="Times New Roman" panose="02020603050405020304" pitchFamily="18" charset="0"/>
                <a:cs typeface="Times New Roman" panose="02020603050405020304" pitchFamily="18" charset="0"/>
                <a:sym typeface="+mn-ea"/>
              </a:rPr>
              <a:t>4.2 </a:t>
            </a:r>
            <a:r>
              <a:rPr sz="3600" b="1" dirty="0">
                <a:solidFill>
                  <a:srgbClr val="FF0000"/>
                </a:solidFill>
                <a:latin typeface="Times New Roman" panose="02020603050405020304" pitchFamily="18" charset="0"/>
                <a:cs typeface="Times New Roman" panose="02020603050405020304" pitchFamily="18" charset="0"/>
                <a:sym typeface="+mn-ea"/>
              </a:rPr>
              <a:t>Time division multiple access</a:t>
            </a:r>
            <a:r>
              <a:rPr lang="en-IN" sz="3600" b="1" dirty="0">
                <a:solidFill>
                  <a:srgbClr val="FF0000"/>
                </a:solidFill>
                <a:latin typeface="Times New Roman" panose="02020603050405020304" pitchFamily="18" charset="0"/>
                <a:cs typeface="Times New Roman" panose="02020603050405020304" pitchFamily="18" charset="0"/>
                <a:sym typeface="+mn-ea"/>
              </a:rPr>
              <a:t>-TDMA</a:t>
            </a:r>
            <a:r>
              <a:rPr sz="3600" dirty="0">
                <a:solidFill>
                  <a:srgbClr val="FF0000"/>
                </a:solidFill>
              </a:rPr>
              <a:t/>
            </a:r>
            <a:br>
              <a:rPr sz="3600" dirty="0">
                <a:solidFill>
                  <a:srgbClr val="FF0000"/>
                </a:solidFill>
              </a:rPr>
            </a:br>
            <a:r>
              <a:rPr lang="en-IN" altLang="en-US" sz="3600" dirty="0"/>
              <a:t/>
            </a:r>
            <a:br>
              <a:rPr lang="en-IN" altLang="en-US" sz="3600" dirty="0"/>
            </a:br>
            <a:endParaRPr lang="en-IN" altLang="en-US" sz="3600" b="1" dirty="0"/>
          </a:p>
        </p:txBody>
      </p:sp>
      <p:sp>
        <p:nvSpPr>
          <p:cNvPr id="3078" name="Rectangle 3"/>
          <p:cNvSpPr>
            <a:spLocks noGrp="1"/>
          </p:cNvSpPr>
          <p:nvPr>
            <p:ph idx="1"/>
          </p:nvPr>
        </p:nvSpPr>
        <p:spPr>
          <a:xfrm>
            <a:off x="536895" y="906011"/>
            <a:ext cx="10816905" cy="5553512"/>
          </a:xfrm>
          <a:solidFill>
            <a:srgbClr val="F5FBAB">
              <a:alpha val="89803"/>
            </a:srgbClr>
          </a:solidFill>
        </p:spPr>
        <p:txBody>
          <a:bodyPr vert="horz" wrap="square" lIns="91440" tIns="45720" rIns="91440" bIns="45720" anchor="t" anchorCtr="0">
            <a:noAutofit/>
          </a:bodyPr>
          <a:lstStyle/>
          <a:p>
            <a:pPr eaLnBrk="1" hangingPunct="1"/>
            <a:r>
              <a:rPr sz="1800" dirty="0">
                <a:latin typeface="Times New Roman" panose="02020603050405020304" pitchFamily="18" charset="0"/>
                <a:cs typeface="Times New Roman" panose="02020603050405020304" pitchFamily="18" charset="0"/>
                <a:sym typeface="+mn-ea"/>
              </a:rPr>
              <a:t>In digital systems, continuous transmission is not required because users do not use the allotted bandwidth all the time. </a:t>
            </a:r>
            <a:endParaRPr sz="1800" dirty="0">
              <a:latin typeface="Times New Roman" panose="02020603050405020304" pitchFamily="18" charset="0"/>
              <a:cs typeface="Times New Roman" panose="02020603050405020304" pitchFamily="18" charset="0"/>
            </a:endParaRPr>
          </a:p>
          <a:p>
            <a:pPr eaLnBrk="1" hangingPunct="1"/>
            <a:r>
              <a:rPr sz="1800" i="1" dirty="0">
                <a:solidFill>
                  <a:srgbClr val="C00000"/>
                </a:solidFill>
                <a:latin typeface="Times New Roman" panose="02020603050405020304" pitchFamily="18" charset="0"/>
                <a:cs typeface="Times New Roman" panose="02020603050405020304" pitchFamily="18" charset="0"/>
                <a:sym typeface="+mn-ea"/>
              </a:rPr>
              <a:t>It allows several users to share the same frequency band by dividing the timescale into different time slots which are periodically allocated to each mobile user for the duration of a call.</a:t>
            </a:r>
            <a:endParaRPr sz="1800" i="1" dirty="0">
              <a:solidFill>
                <a:srgbClr val="C00000"/>
              </a:solidFill>
              <a:latin typeface="Times New Roman" panose="02020603050405020304" pitchFamily="18" charset="0"/>
              <a:cs typeface="Times New Roman" panose="02020603050405020304" pitchFamily="18" charset="0"/>
            </a:endParaRPr>
          </a:p>
          <a:p>
            <a:pPr eaLnBrk="1" hangingPunct="1"/>
            <a:r>
              <a:rPr sz="1800" b="1" i="1" dirty="0">
                <a:solidFill>
                  <a:srgbClr val="0070C0"/>
                </a:solidFill>
                <a:latin typeface="Times New Roman" panose="02020603050405020304" pitchFamily="18" charset="0"/>
                <a:cs typeface="Times New Roman" panose="02020603050405020304" pitchFamily="18" charset="0"/>
                <a:sym typeface="+mn-ea"/>
              </a:rPr>
              <a:t>TDMA systems have the capability to split users into time slots because they transfer digital data.</a:t>
            </a:r>
            <a:endParaRPr sz="1800" b="1" i="1" dirty="0">
              <a:solidFill>
                <a:srgbClr val="0070C0"/>
              </a:solidFill>
              <a:latin typeface="Times New Roman" panose="02020603050405020304" pitchFamily="18" charset="0"/>
              <a:cs typeface="Times New Roman" panose="02020603050405020304" pitchFamily="18" charset="0"/>
            </a:endParaRPr>
          </a:p>
          <a:p>
            <a:pPr eaLnBrk="1" hangingPunct="1"/>
            <a:r>
              <a:rPr sz="1800" i="1" dirty="0">
                <a:latin typeface="Times New Roman" panose="02020603050405020304" pitchFamily="18" charset="0"/>
                <a:cs typeface="Times New Roman" panose="02020603050405020304" pitchFamily="18" charset="0"/>
                <a:sym typeface="+mn-ea"/>
              </a:rPr>
              <a:t>Digital 2G cellular systems that used the TDMA technology are </a:t>
            </a:r>
            <a:r>
              <a:rPr sz="1800" i="1" dirty="0">
                <a:solidFill>
                  <a:srgbClr val="0070C0"/>
                </a:solidFill>
                <a:latin typeface="Times New Roman" panose="02020603050405020304" pitchFamily="18" charset="0"/>
                <a:cs typeface="Times New Roman" panose="02020603050405020304" pitchFamily="18" charset="0"/>
                <a:sym typeface="+mn-ea"/>
              </a:rPr>
              <a:t>GSM, IS-136, PDC</a:t>
            </a:r>
            <a:r>
              <a:rPr sz="1800" i="1" dirty="0">
                <a:latin typeface="Times New Roman" panose="02020603050405020304" pitchFamily="18" charset="0"/>
                <a:cs typeface="Times New Roman" panose="02020603050405020304" pitchFamily="18" charset="0"/>
                <a:sym typeface="+mn-ea"/>
              </a:rPr>
              <a:t>, and </a:t>
            </a:r>
            <a:r>
              <a:rPr sz="1800" i="1" dirty="0">
                <a:solidFill>
                  <a:srgbClr val="0070C0"/>
                </a:solidFill>
                <a:latin typeface="Times New Roman" panose="02020603050405020304" pitchFamily="18" charset="0"/>
                <a:cs typeface="Times New Roman" panose="02020603050405020304" pitchFamily="18" charset="0"/>
                <a:sym typeface="+mn-ea"/>
              </a:rPr>
              <a:t>DECT</a:t>
            </a:r>
            <a:r>
              <a:rPr sz="1800" i="1" dirty="0">
                <a:latin typeface="Times New Roman" panose="02020603050405020304" pitchFamily="18" charset="0"/>
                <a:cs typeface="Times New Roman" panose="02020603050405020304" pitchFamily="18" charset="0"/>
                <a:sym typeface="+mn-ea"/>
              </a:rPr>
              <a:t> standard for portable phones.</a:t>
            </a:r>
            <a:endParaRPr sz="1800" i="1" dirty="0">
              <a:latin typeface="Times New Roman" panose="02020603050405020304" pitchFamily="18" charset="0"/>
              <a:cs typeface="Times New Roman" panose="02020603050405020304" pitchFamily="18" charset="0"/>
            </a:endParaRPr>
          </a:p>
          <a:p>
            <a:pPr eaLnBrk="1" hangingPunct="1"/>
            <a:r>
              <a:rPr sz="1800" i="1" dirty="0">
                <a:latin typeface="Times New Roman" panose="02020603050405020304" pitchFamily="18" charset="0"/>
                <a:cs typeface="Times New Roman" panose="02020603050405020304" pitchFamily="18" charset="0"/>
                <a:sym typeface="+mn-ea"/>
              </a:rPr>
              <a:t>TDMA systems divide the radio spectrum into time slots and each user is allowed to either transmit or receive in each time slots </a:t>
            </a:r>
            <a:r>
              <a:rPr sz="1800" dirty="0">
                <a:latin typeface="Times New Roman" panose="02020603050405020304" pitchFamily="18" charset="0"/>
                <a:cs typeface="Times New Roman" panose="02020603050405020304" pitchFamily="18" charset="0"/>
                <a:sym typeface="+mn-ea"/>
              </a:rPr>
              <a:t>(i.e., </a:t>
            </a:r>
            <a:r>
              <a:rPr sz="1800" b="1" dirty="0">
                <a:solidFill>
                  <a:srgbClr val="0070C0"/>
                </a:solidFill>
                <a:latin typeface="Times New Roman" panose="02020603050405020304" pitchFamily="18" charset="0"/>
                <a:cs typeface="Times New Roman" panose="02020603050405020304" pitchFamily="18" charset="0"/>
                <a:sym typeface="+mn-ea"/>
              </a:rPr>
              <a:t>different users can use the </a:t>
            </a:r>
            <a:r>
              <a:rPr sz="1800" b="1" i="1" dirty="0">
                <a:solidFill>
                  <a:srgbClr val="0070C0"/>
                </a:solidFill>
                <a:latin typeface="Times New Roman" panose="02020603050405020304" pitchFamily="18" charset="0"/>
                <a:cs typeface="Times New Roman" panose="02020603050405020304" pitchFamily="18" charset="0"/>
                <a:sym typeface="+mn-ea"/>
              </a:rPr>
              <a:t>same frequency </a:t>
            </a:r>
            <a:r>
              <a:rPr sz="1800" b="1" dirty="0">
                <a:solidFill>
                  <a:srgbClr val="0070C0"/>
                </a:solidFill>
                <a:latin typeface="Times New Roman" panose="02020603050405020304" pitchFamily="18" charset="0"/>
                <a:cs typeface="Times New Roman" panose="02020603050405020304" pitchFamily="18" charset="0"/>
                <a:sym typeface="+mn-ea"/>
              </a:rPr>
              <a:t>in the same cell but at different times</a:t>
            </a:r>
            <a:r>
              <a:rPr sz="1800" dirty="0" smtClean="0">
                <a:latin typeface="Times New Roman" panose="02020603050405020304" pitchFamily="18" charset="0"/>
                <a:cs typeface="Times New Roman" panose="02020603050405020304" pitchFamily="18" charset="0"/>
                <a:sym typeface="+mn-ea"/>
              </a:rPr>
              <a:t>).</a:t>
            </a:r>
            <a:endParaRPr lang="en-GB" sz="1800" dirty="0" smtClean="0">
              <a:latin typeface="Times New Roman" panose="02020603050405020304" pitchFamily="18" charset="0"/>
              <a:cs typeface="Times New Roman" panose="02020603050405020304" pitchFamily="18" charset="0"/>
              <a:sym typeface="+mn-ea"/>
            </a:endParaRPr>
          </a:p>
          <a:p>
            <a:pPr eaLnBrk="1" hangingPunct="1"/>
            <a:r>
              <a:rPr lang="en-GB" sz="1800" dirty="0" smtClean="0">
                <a:latin typeface="Times New Roman" panose="02020603050405020304" pitchFamily="18" charset="0"/>
                <a:cs typeface="Times New Roman" panose="02020603050405020304" pitchFamily="18" charset="0"/>
                <a:sym typeface="+mn-ea"/>
              </a:rPr>
              <a:t>In TDMA/TDD- </a:t>
            </a:r>
            <a:r>
              <a:rPr lang="en-GB" sz="1800" b="1" dirty="0" smtClean="0">
                <a:solidFill>
                  <a:srgbClr val="FF0000"/>
                </a:solidFill>
                <a:latin typeface="Times New Roman" panose="02020603050405020304" pitchFamily="18" charset="0"/>
                <a:cs typeface="Times New Roman" panose="02020603050405020304" pitchFamily="18" charset="0"/>
                <a:sym typeface="+mn-ea"/>
              </a:rPr>
              <a:t>single frame </a:t>
            </a:r>
            <a:r>
              <a:rPr lang="en-GB" sz="1800" dirty="0" smtClean="0">
                <a:latin typeface="Times New Roman" panose="02020603050405020304" pitchFamily="18" charset="0"/>
                <a:cs typeface="Times New Roman" panose="02020603050405020304" pitchFamily="18" charset="0"/>
                <a:sym typeface="+mn-ea"/>
              </a:rPr>
              <a:t>is used as a forward link for the half of the duration, and reverse link for the another half of the duration. In TDMA/FDD- two different frames are used for forward link and reverse link , but the carrier frequencies are different.</a:t>
            </a:r>
            <a:endParaRPr sz="1800" dirty="0">
              <a:latin typeface="Times New Roman" panose="02020603050405020304" pitchFamily="18" charset="0"/>
              <a:cs typeface="Times New Roman" panose="02020603050405020304" pitchFamily="18" charset="0"/>
            </a:endParaRPr>
          </a:p>
          <a:p>
            <a:pPr eaLnBrk="1" hangingPunct="1"/>
            <a:r>
              <a:rPr sz="1800" dirty="0">
                <a:latin typeface="Times New Roman" panose="02020603050405020304" pitchFamily="18" charset="0"/>
                <a:cs typeface="Times New Roman" panose="02020603050405020304" pitchFamily="18" charset="0"/>
                <a:sym typeface="+mn-ea"/>
              </a:rPr>
              <a:t>TDMA multiplexes three signals over a single channel. The current TDMA standard for cellular divides a single channel into six time slots, with each signal using two slots, providing a three to one gain in capacity over AMPS. Each caller occupies a cyclically repeating time slots.</a:t>
            </a:r>
            <a:endParaRPr lang="en-IN" sz="1800" dirty="0">
              <a:latin typeface="Times New Roman" panose="02020603050405020304" pitchFamily="18" charset="0"/>
              <a:cs typeface="Times New Roman" panose="02020603050405020304" pitchFamily="18" charset="0"/>
              <a:sym typeface="+mn-ea"/>
            </a:endParaRPr>
          </a:p>
          <a:p>
            <a:pPr algn="just"/>
            <a:r>
              <a:rPr lang="en-US" sz="1600" dirty="0"/>
              <a:t>In most of the cases, the entire system bandwidth for an interval of time is not assigned to a station. However, the frequency of the system is divided into sub-bands, and TDMA is used for the multiple access in each sub-band. Sub-bands </a:t>
            </a:r>
            <a:r>
              <a:rPr lang="en-US" sz="2000" dirty="0"/>
              <a:t>are known as </a:t>
            </a:r>
            <a:r>
              <a:rPr lang="en-US" sz="2000" b="1" dirty="0"/>
              <a:t>carrier frequencies</a:t>
            </a:r>
            <a:r>
              <a:rPr lang="en-US" sz="2000" dirty="0"/>
              <a:t>. </a:t>
            </a:r>
            <a:r>
              <a:rPr lang="en-US" sz="1800" dirty="0"/>
              <a:t>Th</a:t>
            </a:r>
            <a:r>
              <a:rPr lang="en-US" sz="2000" dirty="0"/>
              <a:t>e mobile system that uses this technique is referred as the </a:t>
            </a:r>
            <a:r>
              <a:rPr lang="en-US" sz="2000" b="1" dirty="0"/>
              <a:t>multi-carrier </a:t>
            </a:r>
            <a:r>
              <a:rPr lang="en-US" sz="2000" b="1" dirty="0" smtClean="0"/>
              <a:t>systems.</a:t>
            </a:r>
            <a:endParaRPr lang="en-IN" sz="1600" dirty="0">
              <a:latin typeface="Times New Roman" panose="02020603050405020304" pitchFamily="18" charset="0"/>
              <a:cs typeface="Times New Roman" panose="02020603050405020304" pitchFamily="18" charset="0"/>
              <a:sym typeface="+mn-ea"/>
            </a:endParaRPr>
          </a:p>
          <a:p>
            <a:pPr eaLnBrk="1" hangingPunct="1"/>
            <a:endParaRPr sz="2000" dirty="0">
              <a:latin typeface="Times New Roman" panose="02020603050405020304" pitchFamily="18" charset="0"/>
              <a:cs typeface="Times New Roman" panose="02020603050405020304" pitchFamily="18" charset="0"/>
            </a:endParaRPr>
          </a:p>
          <a:p>
            <a:pPr marL="533400" indent="-533400" algn="l" eaLnBrk="1" hangingPunct="1">
              <a:lnSpc>
                <a:spcPct val="80000"/>
              </a:lnSpc>
              <a:buNone/>
            </a:pPr>
            <a:endParaRPr lang="en-IN" alt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18</a:t>
            </a:fld>
            <a:endParaRPr lang="en-US" altLang="en-US" sz="1400" dirty="0"/>
          </a:p>
        </p:txBody>
      </p:sp>
      <p:sp>
        <p:nvSpPr>
          <p:cNvPr id="3078" name="Rectangle 3"/>
          <p:cNvSpPr>
            <a:spLocks noGrp="1"/>
          </p:cNvSpPr>
          <p:nvPr>
            <p:ph idx="1"/>
          </p:nvPr>
        </p:nvSpPr>
        <p:spPr>
          <a:xfrm>
            <a:off x="494030" y="158115"/>
            <a:ext cx="5972493" cy="6198235"/>
          </a:xfrm>
          <a:solidFill>
            <a:srgbClr val="F5FBAB">
              <a:alpha val="89803"/>
            </a:srgbClr>
          </a:solidFill>
        </p:spPr>
        <p:txBody>
          <a:bodyPr vert="horz" wrap="square" lIns="91440" tIns="45720" rIns="91440" bIns="45720" anchor="t" anchorCtr="0">
            <a:normAutofit fontScale="25000" lnSpcReduction="20000"/>
          </a:bodyPr>
          <a:lstStyle/>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In TDMA, when the caller depresses the push-to-talk (PTT) switch, a control channel registers the radio to the closest base station. During registration, the base station assigns the user an available pair of channels, one to transmit and the other to receive. </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However, unlike an FDMA system registration</a:t>
            </a:r>
            <a:r>
              <a:rPr lang="en-US" sz="7200" b="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 a TDMA system registration also assigns an available time-slot within the channel.</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t>
            </a:r>
            <a:r>
              <a:rPr lang="en-US" sz="7200" b="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The user can only send or receive information at that time</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regardless of the availability of other time-slots. </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Information flow is not continuous for any user</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but rather is sent and received in bursts. </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 bursts are re-assembled at the receiving end and appear to provide continuous sound because the process is very fast.</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Figure shows the principle of operation. Each row in the Figure represents a single channel and divided into three time-slots. Calls in a TDMA system start in analogue format and are sampled, transforming the call into a digital format. After the call is converted into digital format, the TDMA system places the call into an assigned time slot.</a:t>
            </a:r>
          </a:p>
          <a:p>
            <a:pPr marL="384175" lvl="0" indent="-384175" algn="just">
              <a:lnSpc>
                <a:spcPct val="94000"/>
              </a:lnSpc>
              <a:spcAft>
                <a:spcPts val="200"/>
              </a:spcAft>
              <a:buFont typeface="Franklin Gothic Book" panose="020B0503020102020204" pitchFamily="34" charset="0"/>
              <a:buChar char="■"/>
              <a:defRPr/>
            </a:pPr>
            <a:r>
              <a:rPr lang="en-US" sz="6400" b="1" i="1" dirty="0">
                <a:solidFill>
                  <a:srgbClr val="C00000"/>
                </a:solidFill>
                <a:latin typeface="Bookman Old Style" panose="02050604050505020204" pitchFamily="18" charset="0"/>
              </a:rPr>
              <a:t>Dynamic TDMA</a:t>
            </a:r>
            <a:r>
              <a:rPr lang="en-US" sz="6400" i="1" dirty="0">
                <a:solidFill>
                  <a:srgbClr val="C00000"/>
                </a:solidFill>
                <a:latin typeface="Bookman Old Style" panose="02050604050505020204" pitchFamily="18" charset="0"/>
              </a:rPr>
              <a:t> is a TDMA variant that dynamically reserves a variable number of time slots in each frame to variable bit-rate data streams, based on the traffic demand of each data stream.</a:t>
            </a:r>
            <a:endParaRPr kumimoji="0" lang="en-US" sz="17600" b="0" i="1" u="none" strike="noStrike" kern="1200" cap="none" spc="0" normalizeH="0" baseline="0" noProof="0" dirty="0">
              <a:ln>
                <a:noFill/>
              </a:ln>
              <a:solidFill>
                <a:srgbClr val="C00000"/>
              </a:solidFill>
              <a:effectLst/>
              <a:uLnTx/>
              <a:uFillTx/>
              <a:latin typeface="Bookman Old Style" panose="02050604050505020204" pitchFamily="18" charset="0"/>
              <a:cs typeface="Times New Roman" panose="02020603050405020304" pitchFamily="18" charset="0"/>
            </a:endParaRPr>
          </a:p>
          <a:p>
            <a:pPr marL="533400" indent="-533400" algn="l" eaLnBrk="1" hangingPunct="1">
              <a:lnSpc>
                <a:spcPct val="80000"/>
              </a:lnSpc>
              <a:buNone/>
            </a:pPr>
            <a:endParaRPr lang="en-IN" altLang="en-US" sz="7200" dirty="0">
              <a:latin typeface="Times New Roman" panose="02020603050405020304" pitchFamily="18" charset="0"/>
              <a:cs typeface="Times New Roman" panose="02020603050405020304" pitchFamily="18" charset="0"/>
            </a:endParaRPr>
          </a:p>
        </p:txBody>
      </p:sp>
      <p:pic>
        <p:nvPicPr>
          <p:cNvPr id="13315" name="Picture 3"/>
          <p:cNvPicPr>
            <a:picLocks noChangeAspect="1"/>
          </p:cNvPicPr>
          <p:nvPr/>
        </p:nvPicPr>
        <p:blipFill>
          <a:blip r:embed="rId2"/>
          <a:stretch>
            <a:fillRect/>
          </a:stretch>
        </p:blipFill>
        <p:spPr>
          <a:xfrm>
            <a:off x="6822440" y="158750"/>
            <a:ext cx="4370070" cy="2753995"/>
          </a:xfrm>
          <a:prstGeom prst="rect">
            <a:avLst/>
          </a:prstGeom>
          <a:noFill/>
          <a:ln w="9525">
            <a:noFill/>
          </a:ln>
        </p:spPr>
      </p:pic>
      <p:pic>
        <p:nvPicPr>
          <p:cNvPr id="13316" name="Picture 4"/>
          <p:cNvPicPr>
            <a:picLocks noChangeAspect="1"/>
          </p:cNvPicPr>
          <p:nvPr/>
        </p:nvPicPr>
        <p:blipFill>
          <a:blip r:embed="rId3"/>
          <a:stretch>
            <a:fillRect/>
          </a:stretch>
        </p:blipFill>
        <p:spPr>
          <a:xfrm>
            <a:off x="7450773" y="3179445"/>
            <a:ext cx="2619375" cy="285750"/>
          </a:xfrm>
          <a:prstGeom prst="rect">
            <a:avLst/>
          </a:prstGeom>
          <a:noFill/>
          <a:ln w="9525">
            <a:noFill/>
          </a:ln>
        </p:spPr>
      </p:pic>
      <p:sp>
        <p:nvSpPr>
          <p:cNvPr id="13317" name="Rectangle 5"/>
          <p:cNvSpPr/>
          <p:nvPr/>
        </p:nvSpPr>
        <p:spPr>
          <a:xfrm>
            <a:off x="6923723" y="4143058"/>
            <a:ext cx="4159250" cy="1508125"/>
          </a:xfrm>
          <a:prstGeom prst="rect">
            <a:avLst/>
          </a:prstGeom>
          <a:noFill/>
          <a:ln w="9525">
            <a:noFill/>
          </a:ln>
        </p:spPr>
        <p:txBody>
          <a:bodyPr>
            <a:spAutoFit/>
          </a:bodyPr>
          <a:lstStyle/>
          <a:p>
            <a:r>
              <a:rPr b="1" dirty="0">
                <a:solidFill>
                  <a:srgbClr val="0070C0"/>
                </a:solidFill>
                <a:latin typeface="StoneSerif"/>
              </a:rPr>
              <a:t>Number of users supported by the TDMA system</a:t>
            </a:r>
          </a:p>
          <a:p>
            <a:r>
              <a:rPr sz="2000" b="1" dirty="0">
                <a:solidFill>
                  <a:srgbClr val="0070C0"/>
                </a:solidFill>
                <a:latin typeface="Symbol" panose="05050102010706020507" pitchFamily="18" charset="2"/>
              </a:rPr>
              <a:t>= </a:t>
            </a:r>
            <a:r>
              <a:rPr b="1" dirty="0">
                <a:solidFill>
                  <a:srgbClr val="0070C0"/>
                </a:solidFill>
                <a:latin typeface="StoneSerif"/>
              </a:rPr>
              <a:t>Number of channels in the frequency spectrum </a:t>
            </a:r>
            <a:r>
              <a:rPr b="1" dirty="0">
                <a:solidFill>
                  <a:srgbClr val="0070C0"/>
                </a:solidFill>
                <a:latin typeface="Symbol" panose="05050102010706020507" pitchFamily="18" charset="2"/>
                <a:cs typeface="Times New Roman" panose="02020603050405020304" pitchFamily="18" charset="0"/>
              </a:rPr>
              <a:t>× </a:t>
            </a:r>
            <a:r>
              <a:rPr b="1" dirty="0">
                <a:solidFill>
                  <a:srgbClr val="0070C0"/>
                </a:solidFill>
                <a:latin typeface="StoneSerif"/>
              </a:rPr>
              <a:t>Time slots/channel</a:t>
            </a:r>
            <a:endParaRPr b="1" dirty="0">
              <a:solidFill>
                <a:srgbClr val="0070C0"/>
              </a:solidFill>
              <a:latin typeface="Franklin Gothic Book" panose="020B0503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descr="Difference between FDMA and TDMA - GeeksforG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426" y="1825625"/>
            <a:ext cx="7492134"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34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normAutofit/>
          </a:bodyPr>
          <a:lstStyle/>
          <a:p>
            <a:pPr algn="ctr" eaLnBrk="1" hangingPunct="1"/>
            <a:r>
              <a:rPr lang="en-IN" altLang="en-US" sz="5400" b="1" dirty="0">
                <a:solidFill>
                  <a:srgbClr val="FF0000"/>
                </a:solidFill>
                <a:latin typeface="Times New Roman" panose="02020603050405020304" pitchFamily="18" charset="0"/>
                <a:cs typeface="Times New Roman" panose="02020603050405020304" pitchFamily="18" charset="0"/>
              </a:rPr>
              <a:t>CONTENTS</a:t>
            </a:r>
          </a:p>
        </p:txBody>
      </p:sp>
      <p:sp>
        <p:nvSpPr>
          <p:cNvPr id="3078" name="Rectangle 3"/>
          <p:cNvSpPr>
            <a:spLocks noGrp="1"/>
          </p:cNvSpPr>
          <p:nvPr>
            <p:ph idx="1"/>
          </p:nvPr>
        </p:nvSpPr>
        <p:spPr>
          <a:xfrm>
            <a:off x="590204" y="1825625"/>
            <a:ext cx="10763596" cy="4351338"/>
          </a:xfrm>
          <a:solidFill>
            <a:srgbClr val="F5FBAB">
              <a:alpha val="89803"/>
            </a:srgbClr>
          </a:solidFill>
        </p:spPr>
        <p:txBody>
          <a:bodyPr vert="horz" wrap="square" lIns="91440" tIns="45720" rIns="91440" bIns="45720" anchor="t" anchorCtr="0">
            <a:normAutofit/>
          </a:bodyPr>
          <a:lstStyle/>
          <a:p>
            <a:pPr marL="533400" indent="-533400" algn="l" eaLnBrk="1" hangingPunct="1">
              <a:lnSpc>
                <a:spcPct val="80000"/>
              </a:lnSpc>
              <a:buNone/>
            </a:pPr>
            <a:r>
              <a:rPr lang="en-IN" altLang="en-US" sz="4400" dirty="0"/>
              <a:t>Introduction to Multiple Access Technique-MA</a:t>
            </a:r>
          </a:p>
          <a:p>
            <a:pPr marL="533400" indent="-533400" algn="l" eaLnBrk="1" hangingPunct="1">
              <a:lnSpc>
                <a:spcPct val="80000"/>
              </a:lnSpc>
              <a:buNone/>
            </a:pPr>
            <a:r>
              <a:rPr lang="en-IN" altLang="en-US" sz="4400" dirty="0"/>
              <a:t>Frequency Division Multiple Access   -FDMA</a:t>
            </a:r>
          </a:p>
          <a:p>
            <a:pPr marL="533400" indent="-533400" algn="l" eaLnBrk="1" hangingPunct="1">
              <a:lnSpc>
                <a:spcPct val="80000"/>
              </a:lnSpc>
              <a:buNone/>
            </a:pPr>
            <a:r>
              <a:rPr lang="en-IN" altLang="en-US" sz="4400" dirty="0"/>
              <a:t>Time Division Multiple Access             -TDMA</a:t>
            </a:r>
          </a:p>
          <a:p>
            <a:pPr marL="533400" indent="-533400" algn="l" eaLnBrk="1" hangingPunct="1">
              <a:lnSpc>
                <a:spcPct val="80000"/>
              </a:lnSpc>
              <a:buNone/>
            </a:pPr>
            <a:r>
              <a:rPr lang="en-IN" altLang="en-US" sz="4400" dirty="0"/>
              <a:t>Code Division Multiple Access 		 - CDMA</a:t>
            </a:r>
          </a:p>
          <a:p>
            <a:pPr marL="533400" indent="-533400" algn="l" eaLnBrk="1" hangingPunct="1">
              <a:lnSpc>
                <a:spcPct val="80000"/>
              </a:lnSpc>
              <a:buNone/>
            </a:pPr>
            <a:r>
              <a:rPr lang="en-IN" altLang="en-US" sz="4400" dirty="0"/>
              <a:t>Space Division Multiple Access		 - SDMA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20</a:t>
            </a:fld>
            <a:endParaRPr lang="en-US" alt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18"/>
            <a:ext cx="12192000" cy="5964382"/>
          </a:xfrm>
          <a:prstGeom prst="rect">
            <a:avLst/>
          </a:prstGeom>
        </p:spPr>
      </p:pic>
    </p:spTree>
    <p:extLst>
      <p:ext uri="{BB962C8B-B14F-4D97-AF65-F5344CB8AC3E}">
        <p14:creationId xmlns:p14="http://schemas.microsoft.com/office/powerpoint/2010/main" val="413238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21</a:t>
            </a:fld>
            <a:endParaRPr lang="en-US" alt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695"/>
            <a:ext cx="12192000" cy="5914505"/>
          </a:xfrm>
          <a:prstGeom prst="rect">
            <a:avLst/>
          </a:prstGeom>
        </p:spPr>
      </p:pic>
    </p:spTree>
    <p:extLst>
      <p:ext uri="{BB962C8B-B14F-4D97-AF65-F5344CB8AC3E}">
        <p14:creationId xmlns:p14="http://schemas.microsoft.com/office/powerpoint/2010/main" val="3809018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22</a:t>
            </a:fld>
            <a:endParaRPr lang="en-US" alt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509"/>
            <a:ext cx="12192000" cy="5814753"/>
          </a:xfrm>
          <a:prstGeom prst="rect">
            <a:avLst/>
          </a:prstGeom>
        </p:spPr>
      </p:pic>
    </p:spTree>
    <p:extLst>
      <p:ext uri="{BB962C8B-B14F-4D97-AF65-F5344CB8AC3E}">
        <p14:creationId xmlns:p14="http://schemas.microsoft.com/office/powerpoint/2010/main" val="200302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23</a:t>
            </a:fld>
            <a:endParaRPr lang="en-US" alt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2" y="344978"/>
            <a:ext cx="12192000" cy="6011372"/>
          </a:xfrm>
          <a:prstGeom prst="rect">
            <a:avLst/>
          </a:prstGeom>
        </p:spPr>
      </p:pic>
    </p:spTree>
    <p:extLst>
      <p:ext uri="{BB962C8B-B14F-4D97-AF65-F5344CB8AC3E}">
        <p14:creationId xmlns:p14="http://schemas.microsoft.com/office/powerpoint/2010/main" val="3173057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24</a:t>
            </a:fld>
            <a:endParaRPr lang="en-US" altLang="en-US"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2192000" cy="5486400"/>
          </a:xfrm>
          <a:prstGeom prst="rect">
            <a:avLst/>
          </a:prstGeom>
        </p:spPr>
      </p:pic>
    </p:spTree>
    <p:extLst>
      <p:ext uri="{BB962C8B-B14F-4D97-AF65-F5344CB8AC3E}">
        <p14:creationId xmlns:p14="http://schemas.microsoft.com/office/powerpoint/2010/main" val="58484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25</a:t>
            </a:fld>
            <a:endParaRPr lang="en-US" alt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18"/>
            <a:ext cx="12192000" cy="5964382"/>
          </a:xfrm>
          <a:prstGeom prst="rect">
            <a:avLst/>
          </a:prstGeom>
        </p:spPr>
      </p:pic>
    </p:spTree>
    <p:extLst>
      <p:ext uri="{BB962C8B-B14F-4D97-AF65-F5344CB8AC3E}">
        <p14:creationId xmlns:p14="http://schemas.microsoft.com/office/powerpoint/2010/main" val="3719355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26</a:t>
            </a:fld>
            <a:endParaRPr lang="en-US" altLang="en-US" sz="1400" dirty="0"/>
          </a:p>
        </p:txBody>
      </p:sp>
      <p:sp>
        <p:nvSpPr>
          <p:cNvPr id="3078" name="Rectangle 3"/>
          <p:cNvSpPr>
            <a:spLocks noGrp="1"/>
          </p:cNvSpPr>
          <p:nvPr>
            <p:ph idx="1"/>
          </p:nvPr>
        </p:nvSpPr>
        <p:spPr>
          <a:xfrm>
            <a:off x="344805" y="91440"/>
            <a:ext cx="11008995" cy="6112510"/>
          </a:xfrm>
          <a:solidFill>
            <a:srgbClr val="F5FBAB">
              <a:alpha val="89803"/>
            </a:srgbClr>
          </a:solidFill>
        </p:spPr>
        <p:txBody>
          <a:bodyPr vert="horz" wrap="square" lIns="91440" tIns="45720" rIns="91440" bIns="45720" anchor="t" anchorCtr="0">
            <a:normAutofit fontScale="25000" lnSpcReduction="20000"/>
          </a:body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7200" b="1"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mn-ea"/>
              </a:rPr>
              <a:t>Advantages:</a:t>
            </a:r>
            <a:endParaRPr kumimoji="0" lang="en-US" sz="72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Data Transmission is </a:t>
            </a: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in discrete bursts</a:t>
            </a:r>
            <a:endParaRPr kumimoji="0" lang="en-US" sz="6400" b="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Extended battery life </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over FDMA and </a:t>
            </a:r>
            <a:r>
              <a:rPr lang="en-US" sz="6400" noProof="0" dirty="0" err="1">
                <a:ln>
                  <a:noFill/>
                </a:ln>
                <a:solidFill>
                  <a:schemeClr val="tx2"/>
                </a:solidFill>
                <a:effectLst/>
                <a:uLnTx/>
                <a:uFillTx/>
                <a:latin typeface="Times New Roman" panose="02020603050405020304" pitchFamily="18" charset="0"/>
                <a:cs typeface="Times New Roman" panose="02020603050405020304" pitchFamily="18" charset="0"/>
                <a:sym typeface="+mn-ea"/>
              </a:rPr>
              <a:t>talktime</a:t>
            </a:r>
            <a:endParaRPr kumimoji="0" lang="en-US" sz="64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Handoff process is simpler</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since it is able to listen for other base stations during idle time slots</a:t>
            </a:r>
            <a:endParaRPr kumimoji="0" lang="en-US" sz="64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More efficient use of spectrum</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compared to FDMA</a:t>
            </a:r>
            <a:endParaRPr kumimoji="0" lang="en-US" sz="64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Will </a:t>
            </a: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accommodate more users </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in the same spectrum space than an FDMA system which improves capacity in high-traffic areas, such as large metropolitan areas</a:t>
            </a:r>
            <a:endParaRPr kumimoji="0" lang="en-US" sz="64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Efficient utilization of hierarchical cell structures </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t>
            </a:r>
            <a:r>
              <a:rPr lang="en-US" sz="6400" noProof="0" dirty="0" err="1">
                <a:ln>
                  <a:noFill/>
                </a:ln>
                <a:solidFill>
                  <a:schemeClr val="tx2"/>
                </a:solidFill>
                <a:effectLst/>
                <a:uLnTx/>
                <a:uFillTx/>
                <a:latin typeface="Times New Roman" panose="02020603050405020304" pitchFamily="18" charset="0"/>
                <a:cs typeface="Times New Roman" panose="02020603050405020304" pitchFamily="18" charset="0"/>
                <a:sym typeface="+mn-ea"/>
              </a:rPr>
              <a:t>pico</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micro, and macro cells</a:t>
            </a:r>
            <a:endParaRPr kumimoji="0" lang="en-US" sz="64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Since different slots are used for transmission and reception, </a:t>
            </a: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duplexers are not required and guard band is also not required</a:t>
            </a:r>
            <a:endParaRPr kumimoji="0" lang="en-US" sz="6400" b="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7200" b="1"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mn-ea"/>
              </a:rPr>
              <a:t>Disadvantages:</a:t>
            </a:r>
            <a:endParaRPr kumimoji="0" lang="en-US" sz="7200" b="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TDMA requires synchronization</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If the time slot synchronization is lost, the channels may collide with each other.</a:t>
            </a:r>
            <a:endParaRPr kumimoji="0" lang="en-US" sz="64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For mobiles and, particularly for handsets, </a:t>
            </a: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TDMA on the uplink demands high-peak power in transmit mode that shortens battery life.</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If a TDMA interface consists of </a:t>
            </a:r>
            <a:r>
              <a:rPr lang="en-US" sz="6400" b="1" noProof="0" dirty="0" smtClean="0">
                <a:ln>
                  <a:noFill/>
                </a:ln>
                <a:solidFill>
                  <a:schemeClr val="tx2"/>
                </a:solidFill>
                <a:effectLst/>
                <a:uLnTx/>
                <a:uFillTx/>
                <a:latin typeface="Times New Roman" panose="02020603050405020304" pitchFamily="18" charset="0"/>
                <a:cs typeface="Times New Roman" panose="02020603050405020304" pitchFamily="18" charset="0"/>
                <a:sym typeface="+mn-ea"/>
              </a:rPr>
              <a:t>n-channels</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then the transmitted powers are </a:t>
            </a:r>
            <a:r>
              <a:rPr lang="en-US" sz="6400" b="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10 log n </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times higher than in an FDMA system.</a:t>
            </a:r>
            <a:endParaRPr kumimoji="0" lang="en-US" sz="64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Network and spectrum planning are intensive</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t>
            </a:r>
            <a:endParaRPr kumimoji="0" lang="en-US" sz="64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Dropped calls are possible </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when users switch in and out of different cells.</a:t>
            </a:r>
            <a:endParaRPr kumimoji="0" lang="en-US" sz="64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Higher costs </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due to greater equipment sophistication.</a:t>
            </a:r>
            <a:endParaRPr kumimoji="0" lang="en-US" sz="64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640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Equalization is required</a:t>
            </a:r>
            <a:r>
              <a:rPr lang="en-US" sz="64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since transmission rates are generally very high as compared to FDMA channel</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s.</a:t>
            </a:r>
            <a:endParaRPr kumimoji="0" lang="en-US" sz="7200" b="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533400" indent="-533400" algn="l" eaLnBrk="1" hangingPunct="1">
              <a:lnSpc>
                <a:spcPct val="80000"/>
              </a:lnSpc>
              <a:buNone/>
            </a:pPr>
            <a:endParaRPr lang="en-IN" altLang="en-US" sz="7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27</a:t>
            </a:fld>
            <a:endParaRPr lang="en-US" altLang="en-US" sz="1400" dirty="0"/>
          </a:p>
        </p:txBody>
      </p:sp>
      <p:sp>
        <p:nvSpPr>
          <p:cNvPr id="3078" name="Rectangle 3"/>
          <p:cNvSpPr>
            <a:spLocks noGrp="1"/>
          </p:cNvSpPr>
          <p:nvPr>
            <p:ph idx="1"/>
          </p:nvPr>
        </p:nvSpPr>
        <p:spPr>
          <a:xfrm>
            <a:off x="344805" y="91440"/>
            <a:ext cx="11008995" cy="3608105"/>
          </a:xfrm>
          <a:solidFill>
            <a:srgbClr val="F5FBAB">
              <a:alpha val="89803"/>
            </a:srgbClr>
          </a:solidFill>
        </p:spPr>
        <p:txBody>
          <a:bodyPr vert="horz" wrap="square" lIns="91440" tIns="45720" rIns="91440" bIns="45720" anchor="t" anchorCtr="0">
            <a:normAutofit fontScale="92500" lnSpcReduction="10000"/>
          </a:bodyPr>
          <a:lstStyle/>
          <a:p>
            <a:pPr marL="0" marR="0" lvl="0" indent="0" algn="just"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7200" b="1" noProof="0" dirty="0" smtClean="0">
                <a:solidFill>
                  <a:srgbClr val="FF0000"/>
                </a:solidFill>
                <a:latin typeface="Times New Roman" panose="02020603050405020304" pitchFamily="18" charset="0"/>
                <a:cs typeface="Times New Roman" panose="02020603050405020304" pitchFamily="18" charset="0"/>
                <a:sym typeface="+mn-ea"/>
              </a:rPr>
              <a:t>1. </a:t>
            </a:r>
            <a:r>
              <a:rPr lang="en-US" sz="4400" b="1" noProof="0" dirty="0" smtClean="0">
                <a:solidFill>
                  <a:srgbClr val="FF0000"/>
                </a:solidFill>
                <a:latin typeface="Times New Roman" panose="02020603050405020304" pitchFamily="18" charset="0"/>
                <a:cs typeface="Times New Roman" panose="02020603050405020304" pitchFamily="18" charset="0"/>
                <a:sym typeface="+mn-ea"/>
              </a:rPr>
              <a:t>GSM system uses 25MHz for forward link , which is broken into radio channels of 200KHz. If 8 speech channels are </a:t>
            </a:r>
            <a:r>
              <a:rPr lang="en-US" sz="4400" b="1" noProof="0" dirty="0" err="1" smtClean="0">
                <a:solidFill>
                  <a:srgbClr val="FF0000"/>
                </a:solidFill>
                <a:latin typeface="Times New Roman" panose="02020603050405020304" pitchFamily="18" charset="0"/>
                <a:cs typeface="Times New Roman" panose="02020603050405020304" pitchFamily="18" charset="0"/>
                <a:sym typeface="+mn-ea"/>
              </a:rPr>
              <a:t>supportd</a:t>
            </a:r>
            <a:r>
              <a:rPr lang="en-US" sz="4400" b="1" noProof="0" dirty="0" smtClean="0">
                <a:solidFill>
                  <a:srgbClr val="FF0000"/>
                </a:solidFill>
                <a:latin typeface="Times New Roman" panose="02020603050405020304" pitchFamily="18" charset="0"/>
                <a:cs typeface="Times New Roman" panose="02020603050405020304" pitchFamily="18" charset="0"/>
                <a:sym typeface="+mn-ea"/>
              </a:rPr>
              <a:t> on a single radio channel, and if no guard band is assumed , find the number of simultaneous </a:t>
            </a:r>
            <a:r>
              <a:rPr lang="en-US" sz="4400" b="1" dirty="0" err="1" smtClean="0">
                <a:solidFill>
                  <a:srgbClr val="FF0000"/>
                </a:solidFill>
                <a:latin typeface="Times New Roman" panose="02020603050405020304" pitchFamily="18" charset="0"/>
                <a:cs typeface="Times New Roman" panose="02020603050405020304" pitchFamily="18" charset="0"/>
                <a:sym typeface="+mn-ea"/>
              </a:rPr>
              <a:t>useers</a:t>
            </a:r>
            <a:r>
              <a:rPr lang="en-US" sz="4400" b="1" dirty="0" smtClean="0">
                <a:solidFill>
                  <a:srgbClr val="FF0000"/>
                </a:solidFill>
                <a:latin typeface="Times New Roman" panose="02020603050405020304" pitchFamily="18" charset="0"/>
                <a:cs typeface="Times New Roman" panose="02020603050405020304" pitchFamily="18" charset="0"/>
                <a:sym typeface="+mn-ea"/>
              </a:rPr>
              <a:t> that can be accommodated in GSM.</a:t>
            </a:r>
          </a:p>
          <a:p>
            <a:pPr marL="533400" indent="-533400" algn="l" eaLnBrk="1" hangingPunct="1">
              <a:lnSpc>
                <a:spcPct val="80000"/>
              </a:lnSpc>
              <a:buNone/>
            </a:pPr>
            <a:endParaRPr lang="en-IN" alt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371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28</a:t>
            </a:fld>
            <a:endParaRPr lang="en-US" altLang="en-US" sz="1400" dirty="0"/>
          </a:p>
        </p:txBody>
      </p:sp>
      <p:sp>
        <p:nvSpPr>
          <p:cNvPr id="3078" name="Rectangle 3"/>
          <p:cNvSpPr>
            <a:spLocks noGrp="1"/>
          </p:cNvSpPr>
          <p:nvPr>
            <p:ph idx="1"/>
          </p:nvPr>
        </p:nvSpPr>
        <p:spPr>
          <a:xfrm>
            <a:off x="344805" y="91440"/>
            <a:ext cx="11008995" cy="3608105"/>
          </a:xfrm>
          <a:solidFill>
            <a:srgbClr val="F5FBAB">
              <a:alpha val="89803"/>
            </a:srgbClr>
          </a:solidFill>
        </p:spPr>
        <p:txBody>
          <a:bodyPr vert="horz" wrap="square" lIns="91440" tIns="45720" rIns="91440" bIns="45720" anchor="t" anchorCtr="0">
            <a:normAutofit/>
          </a:bodyPr>
          <a:lstStyle/>
          <a:p>
            <a:pPr marL="0" marR="0" lvl="0" indent="0" algn="just"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4400" b="1" noProof="0" dirty="0" smtClean="0">
                <a:ln>
                  <a:noFill/>
                </a:ln>
                <a:solidFill>
                  <a:srgbClr val="0070C0"/>
                </a:solidFill>
                <a:effectLst/>
                <a:uLnTx/>
                <a:uFillTx/>
                <a:latin typeface="Times New Roman" panose="02020603050405020304" pitchFamily="18" charset="0"/>
                <a:cs typeface="Times New Roman" panose="02020603050405020304" pitchFamily="18" charset="0"/>
                <a:sym typeface="+mn-ea"/>
              </a:rPr>
              <a:t>N= 25MHz/(200MHz)/8=1000</a:t>
            </a:r>
          </a:p>
          <a:p>
            <a:pPr marL="533400" indent="-533400" algn="l" eaLnBrk="1" hangingPunct="1">
              <a:lnSpc>
                <a:spcPct val="80000"/>
              </a:lnSpc>
              <a:buNone/>
            </a:pPr>
            <a:endParaRPr lang="en-IN" altLang="en-US" sz="8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57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29</a:t>
            </a:fld>
            <a:endParaRPr lang="en-US" altLang="en-US" sz="1400" dirty="0"/>
          </a:p>
        </p:txBody>
      </p:sp>
      <p:sp>
        <p:nvSpPr>
          <p:cNvPr id="3078" name="Rectangle 3"/>
          <p:cNvSpPr>
            <a:spLocks noGrp="1"/>
          </p:cNvSpPr>
          <p:nvPr>
            <p:ph idx="1"/>
          </p:nvPr>
        </p:nvSpPr>
        <p:spPr>
          <a:xfrm>
            <a:off x="344805" y="91440"/>
            <a:ext cx="11008995" cy="3608105"/>
          </a:xfrm>
          <a:solidFill>
            <a:srgbClr val="F5FBAB">
              <a:alpha val="89803"/>
            </a:srgbClr>
          </a:solidFill>
        </p:spPr>
        <p:txBody>
          <a:bodyPr vert="horz" wrap="square" lIns="91440" tIns="45720" rIns="91440" bIns="45720" anchor="t" anchorCtr="0">
            <a:normAutofit fontScale="85000" lnSpcReduction="20000"/>
          </a:bodyPr>
          <a:lstStyle/>
          <a:p>
            <a:pPr marL="0" marR="0" lvl="0" indent="0" algn="just"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7200" b="1" dirty="0" smtClean="0">
                <a:solidFill>
                  <a:srgbClr val="FF0000"/>
                </a:solidFill>
                <a:latin typeface="Times New Roman" panose="02020603050405020304" pitchFamily="18" charset="0"/>
                <a:cs typeface="Times New Roman" panose="02020603050405020304" pitchFamily="18" charset="0"/>
                <a:sym typeface="+mn-ea"/>
              </a:rPr>
              <a:t>2. If a normal GSM tile slot consists of 6 tailing </a:t>
            </a:r>
            <a:r>
              <a:rPr lang="en-US" sz="7200" b="1" dirty="0" err="1" smtClean="0">
                <a:solidFill>
                  <a:srgbClr val="FF0000"/>
                </a:solidFill>
                <a:latin typeface="Times New Roman" panose="02020603050405020304" pitchFamily="18" charset="0"/>
                <a:cs typeface="Times New Roman" panose="02020603050405020304" pitchFamily="18" charset="0"/>
                <a:sym typeface="+mn-ea"/>
              </a:rPr>
              <a:t>bitsl</a:t>
            </a:r>
            <a:r>
              <a:rPr lang="en-US" sz="7200" b="1" dirty="0" smtClean="0">
                <a:solidFill>
                  <a:srgbClr val="FF0000"/>
                </a:solidFill>
                <a:latin typeface="Times New Roman" panose="02020603050405020304" pitchFamily="18" charset="0"/>
                <a:cs typeface="Times New Roman" panose="02020603050405020304" pitchFamily="18" charset="0"/>
                <a:sym typeface="+mn-ea"/>
              </a:rPr>
              <a:t>, 8.25 guard bits, 26 training bits, and 2 traffic bursts of 58 bit of data, find the frame efficiency.</a:t>
            </a:r>
          </a:p>
          <a:p>
            <a:pPr marL="533400" indent="-533400" algn="l" eaLnBrk="1" hangingPunct="1">
              <a:lnSpc>
                <a:spcPct val="80000"/>
              </a:lnSpc>
              <a:buNone/>
            </a:pPr>
            <a:endParaRPr lang="en-IN" alt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09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a:t>
            </a:fld>
            <a:endParaRPr lang="en-US" altLang="en-US" sz="1400" dirty="0"/>
          </a:p>
        </p:txBody>
      </p:sp>
      <p:sp>
        <p:nvSpPr>
          <p:cNvPr id="3077" name="Rectangle 2"/>
          <p:cNvSpPr>
            <a:spLocks noGrp="1"/>
          </p:cNvSpPr>
          <p:nvPr>
            <p:ph type="title"/>
          </p:nvPr>
        </p:nvSpPr>
        <p:spPr>
          <a:xfrm>
            <a:off x="838200" y="365125"/>
            <a:ext cx="10515600" cy="928370"/>
          </a:xfrm>
          <a:solidFill>
            <a:srgbClr val="F8BAA6">
              <a:alpha val="100000"/>
            </a:srgbClr>
          </a:solidFill>
        </p:spPr>
        <p:txBody>
          <a:bodyPr vert="horz" wrap="square" lIns="91440" tIns="45720" rIns="91440" bIns="45720" anchor="ctr" anchorCtr="0">
            <a:normAutofit/>
          </a:bodyPr>
          <a:lstStyle/>
          <a:p>
            <a:pPr algn="ctr" eaLnBrk="1" hangingPunct="1"/>
            <a:r>
              <a:rPr lang="en-US" sz="3600" b="1" dirty="0">
                <a:solidFill>
                  <a:srgbClr val="FF0000"/>
                </a:solidFill>
                <a:latin typeface="Times New Roman" panose="02020603050405020304" pitchFamily="18" charset="0"/>
                <a:cs typeface="Times New Roman" panose="02020603050405020304" pitchFamily="18" charset="0"/>
                <a:sym typeface="+mn-ea"/>
              </a:rPr>
              <a:t>MULTIPLEXING </a:t>
            </a:r>
            <a:endParaRPr lang="en-IN" altLang="en-US" sz="3600" b="1" dirty="0"/>
          </a:p>
        </p:txBody>
      </p:sp>
      <p:sp>
        <p:nvSpPr>
          <p:cNvPr id="3078" name="Rectangle 3"/>
          <p:cNvSpPr>
            <a:spLocks noGrp="1"/>
          </p:cNvSpPr>
          <p:nvPr>
            <p:ph idx="1"/>
          </p:nvPr>
        </p:nvSpPr>
        <p:spPr>
          <a:xfrm>
            <a:off x="838200" y="1449705"/>
            <a:ext cx="10515600" cy="4727575"/>
          </a:xfrm>
          <a:solidFill>
            <a:srgbClr val="F5FBAB">
              <a:alpha val="89803"/>
            </a:srgbClr>
          </a:solidFill>
        </p:spPr>
        <p:txBody>
          <a:bodyPr vert="horz" wrap="square" lIns="91440" tIns="45720" rIns="91440" bIns="45720" anchor="t" anchorCtr="0">
            <a:noAutofit/>
          </a:bodyPr>
          <a:lstStyle/>
          <a:p>
            <a:pPr algn="just"/>
            <a:r>
              <a:rPr lang="en-IN" sz="3200" dirty="0">
                <a:solidFill>
                  <a:srgbClr val="FF0000"/>
                </a:solidFill>
              </a:rPr>
              <a:t>Multiplexing-</a:t>
            </a:r>
            <a:r>
              <a:rPr lang="en-IN" sz="3200" dirty="0"/>
              <a:t> a method by which multiple analog or digital signals are combined into one signal over a shared medium,</a:t>
            </a:r>
          </a:p>
          <a:p>
            <a:pPr algn="just"/>
            <a:r>
              <a:rPr lang="en-IN" sz="3200" dirty="0"/>
              <a:t>A number of signals were combined to send through a single cable. The process of multiplexing </a:t>
            </a:r>
            <a:r>
              <a:rPr lang="en-IN" sz="3200" b="1" dirty="0"/>
              <a:t>divides a communication channel into several number of logical channels, allotting each one for a different message signal or a data stream to be transferred</a:t>
            </a:r>
            <a:r>
              <a:rPr lang="en-IN" sz="3200" dirty="0"/>
              <a:t>. The device that does multiplexing, can be called as a </a:t>
            </a:r>
            <a:r>
              <a:rPr lang="en-IN" sz="3200" dirty="0">
                <a:solidFill>
                  <a:srgbClr val="FF0000"/>
                </a:solidFill>
              </a:rPr>
              <a:t>MUX.</a:t>
            </a:r>
          </a:p>
          <a:p>
            <a:endParaRPr lang="en-IN" sz="3600" dirty="0"/>
          </a:p>
          <a:p>
            <a:endParaRPr lang="en-I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316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30</a:t>
            </a:fld>
            <a:endParaRPr lang="en-US" altLang="en-US" sz="1400" dirty="0"/>
          </a:p>
        </p:txBody>
      </p:sp>
      <p:sp>
        <p:nvSpPr>
          <p:cNvPr id="3078" name="Rectangle 3"/>
          <p:cNvSpPr>
            <a:spLocks noGrp="1"/>
          </p:cNvSpPr>
          <p:nvPr>
            <p:ph idx="1"/>
          </p:nvPr>
        </p:nvSpPr>
        <p:spPr>
          <a:xfrm>
            <a:off x="344805" y="91440"/>
            <a:ext cx="11008995" cy="3608105"/>
          </a:xfrm>
          <a:solidFill>
            <a:srgbClr val="F5FBAB">
              <a:alpha val="89803"/>
            </a:srgbClr>
          </a:solidFill>
        </p:spPr>
        <p:txBody>
          <a:bodyPr vert="horz" wrap="square" lIns="91440" tIns="45720" rIns="91440" bIns="45720" anchor="t" anchorCtr="0">
            <a:normAutofit/>
          </a:body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4000" noProof="0" dirty="0" smtClean="0">
                <a:ln>
                  <a:noFill/>
                </a:ln>
                <a:solidFill>
                  <a:srgbClr val="0070C0"/>
                </a:solidFill>
                <a:effectLst/>
                <a:uLnTx/>
                <a:uFillTx/>
                <a:latin typeface="Times New Roman" panose="02020603050405020304" pitchFamily="18" charset="0"/>
                <a:cs typeface="Times New Roman" panose="02020603050405020304" pitchFamily="18" charset="0"/>
                <a:sym typeface="+mn-ea"/>
              </a:rPr>
              <a:t>A time slot has = 6+8.25+26+2*58=156.25 bits</a:t>
            </a: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4000" dirty="0" smtClean="0">
                <a:solidFill>
                  <a:srgbClr val="0070C0"/>
                </a:solidFill>
                <a:latin typeface="Times New Roman" panose="02020603050405020304" pitchFamily="18" charset="0"/>
                <a:cs typeface="Times New Roman" panose="02020603050405020304" pitchFamily="18" charset="0"/>
                <a:sym typeface="+mn-ea"/>
              </a:rPr>
              <a:t>A frame has + 8X156.25 bits= 1250 bits/frame</a:t>
            </a: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4000" noProof="0" dirty="0" smtClean="0">
                <a:ln>
                  <a:noFill/>
                </a:ln>
                <a:solidFill>
                  <a:srgbClr val="0070C0"/>
                </a:solidFill>
                <a:effectLst/>
                <a:uLnTx/>
                <a:uFillTx/>
                <a:latin typeface="Times New Roman" panose="02020603050405020304" pitchFamily="18" charset="0"/>
                <a:cs typeface="Times New Roman" panose="02020603050405020304" pitchFamily="18" charset="0"/>
                <a:sym typeface="+mn-ea"/>
              </a:rPr>
              <a:t>Number of over head bits </a:t>
            </a:r>
            <a:r>
              <a:rPr lang="en-US" sz="4000" dirty="0" smtClean="0">
                <a:solidFill>
                  <a:srgbClr val="0070C0"/>
                </a:solidFill>
                <a:latin typeface="Times New Roman" panose="02020603050405020304" pitchFamily="18" charset="0"/>
                <a:cs typeface="Times New Roman" panose="02020603050405020304" pitchFamily="18" charset="0"/>
                <a:sym typeface="+mn-ea"/>
              </a:rPr>
              <a:t>per frame is :</a:t>
            </a:r>
            <a:r>
              <a:rPr lang="en-US" sz="4000" dirty="0" err="1" smtClean="0">
                <a:solidFill>
                  <a:srgbClr val="0070C0"/>
                </a:solidFill>
                <a:latin typeface="Times New Roman" panose="02020603050405020304" pitchFamily="18" charset="0"/>
                <a:cs typeface="Times New Roman" panose="02020603050405020304" pitchFamily="18" charset="0"/>
                <a:sym typeface="+mn-ea"/>
              </a:rPr>
              <a:t>Boh</a:t>
            </a:r>
            <a:r>
              <a:rPr lang="en-US" sz="4000" dirty="0" smtClean="0">
                <a:solidFill>
                  <a:srgbClr val="0070C0"/>
                </a:solidFill>
                <a:latin typeface="Times New Roman" panose="02020603050405020304" pitchFamily="18" charset="0"/>
                <a:cs typeface="Times New Roman" panose="02020603050405020304" pitchFamily="18" charset="0"/>
                <a:sym typeface="+mn-ea"/>
              </a:rPr>
              <a:t>=8[6+8.25+26]=322 bits</a:t>
            </a: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4000" noProof="0" dirty="0" smtClean="0">
                <a:ln>
                  <a:noFill/>
                </a:ln>
                <a:solidFill>
                  <a:srgbClr val="0070C0"/>
                </a:solidFill>
                <a:effectLst/>
                <a:uLnTx/>
                <a:uFillTx/>
                <a:latin typeface="Times New Roman" panose="02020603050405020304" pitchFamily="18" charset="0"/>
                <a:cs typeface="Times New Roman" panose="02020603050405020304" pitchFamily="18" charset="0"/>
                <a:sym typeface="+mn-ea"/>
              </a:rPr>
              <a:t>Efficiency = (1250-322)/1250=74.24%</a:t>
            </a:r>
          </a:p>
          <a:p>
            <a:pPr marL="533400" indent="-533400" algn="l" eaLnBrk="1" hangingPunct="1">
              <a:lnSpc>
                <a:spcPct val="80000"/>
              </a:lnSpc>
              <a:buNone/>
            </a:pPr>
            <a:endParaRPr lang="en-IN" alt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553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31</a:t>
            </a:fld>
            <a:endParaRPr lang="en-US" altLang="en-US" sz="1400" dirty="0"/>
          </a:p>
        </p:txBody>
      </p:sp>
      <p:sp>
        <p:nvSpPr>
          <p:cNvPr id="3078" name="Rectangle 3"/>
          <p:cNvSpPr>
            <a:spLocks noGrp="1"/>
          </p:cNvSpPr>
          <p:nvPr>
            <p:ph idx="1"/>
          </p:nvPr>
        </p:nvSpPr>
        <p:spPr>
          <a:xfrm>
            <a:off x="344805" y="91440"/>
            <a:ext cx="11008995" cy="5646630"/>
          </a:xfrm>
          <a:solidFill>
            <a:srgbClr val="F5FBAB">
              <a:alpha val="89803"/>
            </a:srgbClr>
          </a:solidFill>
        </p:spPr>
        <p:txBody>
          <a:bodyPr vert="horz" wrap="square" lIns="91440" tIns="45720" rIns="91440" bIns="45720" anchor="t" anchorCtr="0">
            <a:normAutofit fontScale="55000" lnSpcReduction="20000"/>
          </a:bodyPr>
          <a:lstStyle/>
          <a:p>
            <a:pPr marL="0" marR="0" lvl="0" indent="0" algn="just"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7200" b="1" dirty="0" smtClean="0">
                <a:solidFill>
                  <a:srgbClr val="FF0000"/>
                </a:solidFill>
                <a:latin typeface="Times New Roman" panose="02020603050405020304" pitchFamily="18" charset="0"/>
                <a:cs typeface="Times New Roman" panose="02020603050405020304" pitchFamily="18" charset="0"/>
                <a:sym typeface="+mn-ea"/>
              </a:rPr>
              <a:t>3.If a GSM uses a frame structure , where each frame consists of 8 time slots, and each time slot contains 156.25 bits , and data is transmitted at 270.833 kbps in the channel.</a:t>
            </a:r>
          </a:p>
          <a:p>
            <a:pPr marL="0" marR="0" lvl="0" indent="0" algn="just"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7200" b="1" dirty="0" smtClean="0">
                <a:solidFill>
                  <a:srgbClr val="FF0000"/>
                </a:solidFill>
                <a:latin typeface="Times New Roman" panose="02020603050405020304" pitchFamily="18" charset="0"/>
                <a:cs typeface="Times New Roman" panose="02020603050405020304" pitchFamily="18" charset="0"/>
                <a:sym typeface="+mn-ea"/>
              </a:rPr>
              <a:t>Find :</a:t>
            </a:r>
          </a:p>
          <a:p>
            <a:pPr marL="1143000" marR="0" lvl="0" indent="-1143000" algn="just" defTabSz="914400" rtl="0" eaLnBrk="1" fontAlgn="auto" latinLnBrk="0" hangingPunct="1">
              <a:lnSpc>
                <a:spcPct val="94000"/>
              </a:lnSpc>
              <a:spcBef>
                <a:spcPts val="1000"/>
              </a:spcBef>
              <a:spcAft>
                <a:spcPts val="200"/>
              </a:spcAft>
              <a:buClrTx/>
              <a:buSzTx/>
              <a:buFont typeface="Franklin Gothic Book" panose="020B0503020102020204" pitchFamily="34" charset="0"/>
              <a:buAutoNum type="alphaLcPeriod"/>
              <a:defRPr/>
            </a:pPr>
            <a:r>
              <a:rPr lang="en-US" sz="7200" b="1" dirty="0" smtClean="0">
                <a:solidFill>
                  <a:srgbClr val="FF0000"/>
                </a:solidFill>
                <a:latin typeface="Times New Roman" panose="02020603050405020304" pitchFamily="18" charset="0"/>
                <a:cs typeface="Times New Roman" panose="02020603050405020304" pitchFamily="18" charset="0"/>
                <a:sym typeface="+mn-ea"/>
              </a:rPr>
              <a:t>Time duration of a bit</a:t>
            </a:r>
          </a:p>
          <a:p>
            <a:pPr marL="1143000" marR="0" lvl="0" indent="-1143000" algn="just" defTabSz="914400" rtl="0" eaLnBrk="1" fontAlgn="auto" latinLnBrk="0" hangingPunct="1">
              <a:lnSpc>
                <a:spcPct val="94000"/>
              </a:lnSpc>
              <a:spcBef>
                <a:spcPts val="1000"/>
              </a:spcBef>
              <a:spcAft>
                <a:spcPts val="200"/>
              </a:spcAft>
              <a:buClrTx/>
              <a:buSzTx/>
              <a:buFont typeface="Franklin Gothic Book" panose="020B0503020102020204" pitchFamily="34" charset="0"/>
              <a:buAutoNum type="alphaLcPeriod"/>
              <a:defRPr/>
            </a:pPr>
            <a:r>
              <a:rPr lang="en-US" sz="7200" b="1" dirty="0" smtClean="0">
                <a:solidFill>
                  <a:srgbClr val="FF0000"/>
                </a:solidFill>
                <a:latin typeface="Times New Roman" panose="02020603050405020304" pitchFamily="18" charset="0"/>
                <a:cs typeface="Times New Roman" panose="02020603050405020304" pitchFamily="18" charset="0"/>
                <a:sym typeface="+mn-ea"/>
              </a:rPr>
              <a:t>Time duration of a slot</a:t>
            </a:r>
          </a:p>
          <a:p>
            <a:pPr marL="1143000" marR="0" lvl="0" indent="-1143000" algn="just" defTabSz="914400" rtl="0" eaLnBrk="1" fontAlgn="auto" latinLnBrk="0" hangingPunct="1">
              <a:lnSpc>
                <a:spcPct val="94000"/>
              </a:lnSpc>
              <a:spcBef>
                <a:spcPts val="1000"/>
              </a:spcBef>
              <a:spcAft>
                <a:spcPts val="200"/>
              </a:spcAft>
              <a:buClrTx/>
              <a:buSzTx/>
              <a:buFont typeface="Franklin Gothic Book" panose="020B0503020102020204" pitchFamily="34" charset="0"/>
              <a:buAutoNum type="alphaLcPeriod"/>
              <a:defRPr/>
            </a:pPr>
            <a:r>
              <a:rPr lang="en-US" sz="7200" b="1" dirty="0" smtClean="0">
                <a:solidFill>
                  <a:srgbClr val="FF0000"/>
                </a:solidFill>
                <a:latin typeface="Times New Roman" panose="02020603050405020304" pitchFamily="18" charset="0"/>
                <a:cs typeface="Times New Roman" panose="02020603050405020304" pitchFamily="18" charset="0"/>
                <a:sym typeface="+mn-ea"/>
              </a:rPr>
              <a:t>Time duration of a frame</a:t>
            </a:r>
          </a:p>
          <a:p>
            <a:pPr marL="0" marR="0" lvl="0" indent="0" algn="l" defTabSz="914400" rtl="0" eaLnBrk="1" fontAlgn="auto" latinLnBrk="0" hangingPunct="1">
              <a:lnSpc>
                <a:spcPct val="94000"/>
              </a:lnSpc>
              <a:spcBef>
                <a:spcPts val="1000"/>
              </a:spcBef>
              <a:spcAft>
                <a:spcPts val="200"/>
              </a:spcAft>
              <a:buClrTx/>
              <a:buSzTx/>
              <a:buNone/>
              <a:defRPr/>
            </a:pPr>
            <a:r>
              <a:rPr lang="en-US" sz="4000" noProof="0" dirty="0" err="1" smtClean="0">
                <a:ln>
                  <a:noFill/>
                </a:ln>
                <a:solidFill>
                  <a:srgbClr val="0070C0"/>
                </a:solidFill>
                <a:effectLst/>
                <a:uLnTx/>
                <a:uFillTx/>
                <a:latin typeface="Times New Roman" panose="02020603050405020304" pitchFamily="18" charset="0"/>
                <a:cs typeface="Times New Roman" panose="02020603050405020304" pitchFamily="18" charset="0"/>
                <a:sym typeface="+mn-ea"/>
              </a:rPr>
              <a:t>Ans</a:t>
            </a:r>
            <a:r>
              <a:rPr lang="en-US" sz="4000" noProof="0" dirty="0" smtClean="0">
                <a:ln>
                  <a:noFill/>
                </a:ln>
                <a:solidFill>
                  <a:srgbClr val="0070C0"/>
                </a:solidFill>
                <a:effectLst/>
                <a:uLnTx/>
                <a:uFillTx/>
                <a:latin typeface="Times New Roman" panose="02020603050405020304" pitchFamily="18" charset="0"/>
                <a:cs typeface="Times New Roman" panose="02020603050405020304" pitchFamily="18" charset="0"/>
                <a:sym typeface="+mn-ea"/>
              </a:rPr>
              <a:t>: a. Time duration of a bit </a:t>
            </a:r>
            <a:r>
              <a:rPr lang="en-US" sz="4000" dirty="0" smtClean="0">
                <a:solidFill>
                  <a:srgbClr val="0070C0"/>
                </a:solidFill>
                <a:latin typeface="Times New Roman" panose="02020603050405020304" pitchFamily="18" charset="0"/>
                <a:cs typeface="Times New Roman" panose="02020603050405020304" pitchFamily="18" charset="0"/>
                <a:sym typeface="+mn-ea"/>
              </a:rPr>
              <a:t>=Tb=1/270.833=3.692us</a:t>
            </a:r>
          </a:p>
          <a:p>
            <a:pPr marL="0" marR="0" lvl="0" indent="0" algn="l" defTabSz="914400" rtl="0" eaLnBrk="1" fontAlgn="auto" latinLnBrk="0" hangingPunct="1">
              <a:lnSpc>
                <a:spcPct val="94000"/>
              </a:lnSpc>
              <a:spcBef>
                <a:spcPts val="1000"/>
              </a:spcBef>
              <a:spcAft>
                <a:spcPts val="200"/>
              </a:spcAft>
              <a:buClrTx/>
              <a:buSzTx/>
              <a:buNone/>
              <a:defRPr/>
            </a:pPr>
            <a:r>
              <a:rPr lang="en-US" sz="4000" noProof="0" dirty="0" smtClean="0">
                <a:ln>
                  <a:noFill/>
                </a:ln>
                <a:solidFill>
                  <a:srgbClr val="0070C0"/>
                </a:solidFill>
                <a:effectLst/>
                <a:uLnTx/>
                <a:uFillTx/>
                <a:latin typeface="Times New Roman" panose="02020603050405020304" pitchFamily="18" charset="0"/>
                <a:cs typeface="Times New Roman" panose="02020603050405020304" pitchFamily="18" charset="0"/>
                <a:sym typeface="+mn-ea"/>
              </a:rPr>
              <a:t>b. Time duration of slot=</a:t>
            </a:r>
            <a:r>
              <a:rPr lang="en-US" sz="4000" noProof="0" dirty="0" err="1" smtClean="0">
                <a:ln>
                  <a:noFill/>
                </a:ln>
                <a:solidFill>
                  <a:srgbClr val="0070C0"/>
                </a:solidFill>
                <a:effectLst/>
                <a:uLnTx/>
                <a:uFillTx/>
                <a:latin typeface="Times New Roman" panose="02020603050405020304" pitchFamily="18" charset="0"/>
                <a:cs typeface="Times New Roman" panose="02020603050405020304" pitchFamily="18" charset="0"/>
                <a:sym typeface="+mn-ea"/>
              </a:rPr>
              <a:t>Tslot</a:t>
            </a:r>
            <a:r>
              <a:rPr lang="en-US" sz="4000" noProof="0" dirty="0" smtClean="0">
                <a:ln>
                  <a:noFill/>
                </a:ln>
                <a:solidFill>
                  <a:srgbClr val="0070C0"/>
                </a:solidFill>
                <a:effectLst/>
                <a:uLnTx/>
                <a:uFillTx/>
                <a:latin typeface="Times New Roman" panose="02020603050405020304" pitchFamily="18" charset="0"/>
                <a:cs typeface="Times New Roman" panose="02020603050405020304" pitchFamily="18" charset="0"/>
                <a:sym typeface="+mn-ea"/>
              </a:rPr>
              <a:t>=156.25*Tb=0.577ms. </a:t>
            </a:r>
          </a:p>
          <a:p>
            <a:pPr marL="0" marR="0" lvl="0" indent="0" algn="l" defTabSz="914400" rtl="0" eaLnBrk="1" fontAlgn="auto" latinLnBrk="0" hangingPunct="1">
              <a:lnSpc>
                <a:spcPct val="94000"/>
              </a:lnSpc>
              <a:spcBef>
                <a:spcPts val="1000"/>
              </a:spcBef>
              <a:spcAft>
                <a:spcPts val="200"/>
              </a:spcAft>
              <a:buClrTx/>
              <a:buSzTx/>
              <a:buNone/>
              <a:defRPr/>
            </a:pPr>
            <a:r>
              <a:rPr lang="en-US" sz="4000" dirty="0" smtClean="0">
                <a:solidFill>
                  <a:srgbClr val="0070C0"/>
                </a:solidFill>
                <a:latin typeface="Times New Roman" panose="02020603050405020304" pitchFamily="18" charset="0"/>
                <a:cs typeface="Times New Roman" panose="02020603050405020304" pitchFamily="18" charset="0"/>
                <a:sym typeface="+mn-ea"/>
              </a:rPr>
              <a:t>c. Time duration of a Frame </a:t>
            </a:r>
            <a:r>
              <a:rPr lang="en-US" sz="4000" dirty="0" err="1" smtClean="0">
                <a:solidFill>
                  <a:srgbClr val="0070C0"/>
                </a:solidFill>
                <a:latin typeface="Times New Roman" panose="02020603050405020304" pitchFamily="18" charset="0"/>
                <a:cs typeface="Times New Roman" panose="02020603050405020304" pitchFamily="18" charset="0"/>
                <a:sym typeface="+mn-ea"/>
              </a:rPr>
              <a:t>Tf</a:t>
            </a:r>
            <a:r>
              <a:rPr lang="en-US" sz="4000" dirty="0" smtClean="0">
                <a:solidFill>
                  <a:srgbClr val="0070C0"/>
                </a:solidFill>
                <a:latin typeface="Times New Roman" panose="02020603050405020304" pitchFamily="18" charset="0"/>
                <a:cs typeface="Times New Roman" panose="02020603050405020304" pitchFamily="18" charset="0"/>
                <a:sym typeface="+mn-ea"/>
              </a:rPr>
              <a:t>=8*</a:t>
            </a:r>
            <a:r>
              <a:rPr lang="en-US" sz="4000" dirty="0" err="1" smtClean="0">
                <a:solidFill>
                  <a:srgbClr val="0070C0"/>
                </a:solidFill>
                <a:latin typeface="Times New Roman" panose="02020603050405020304" pitchFamily="18" charset="0"/>
                <a:cs typeface="Times New Roman" panose="02020603050405020304" pitchFamily="18" charset="0"/>
                <a:sym typeface="+mn-ea"/>
              </a:rPr>
              <a:t>Tslot</a:t>
            </a:r>
            <a:r>
              <a:rPr lang="en-US" sz="4000" dirty="0" smtClean="0">
                <a:solidFill>
                  <a:srgbClr val="0070C0"/>
                </a:solidFill>
                <a:latin typeface="Times New Roman" panose="02020603050405020304" pitchFamily="18" charset="0"/>
                <a:cs typeface="Times New Roman" panose="02020603050405020304" pitchFamily="18" charset="0"/>
                <a:sym typeface="+mn-ea"/>
              </a:rPr>
              <a:t>=4.615ms</a:t>
            </a:r>
          </a:p>
          <a:p>
            <a:pPr marL="533400" indent="-533400" algn="l" eaLnBrk="1" hangingPunct="1">
              <a:lnSpc>
                <a:spcPct val="80000"/>
              </a:lnSpc>
              <a:buNone/>
            </a:pPr>
            <a:endParaRPr lang="en-IN" alt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24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32</a:t>
            </a:fld>
            <a:endParaRPr lang="en-US" altLang="en-US" sz="1400" dirty="0"/>
          </a:p>
        </p:txBody>
      </p:sp>
      <p:sp>
        <p:nvSpPr>
          <p:cNvPr id="3077" name="Rectangle 2"/>
          <p:cNvSpPr>
            <a:spLocks noGrp="1"/>
          </p:cNvSpPr>
          <p:nvPr>
            <p:ph type="title"/>
          </p:nvPr>
        </p:nvSpPr>
        <p:spPr>
          <a:xfrm>
            <a:off x="252095" y="365125"/>
            <a:ext cx="11525250" cy="739140"/>
          </a:xfrm>
          <a:solidFill>
            <a:srgbClr val="F8BAA6">
              <a:alpha val="100000"/>
            </a:srgbClr>
          </a:solidFill>
        </p:spPr>
        <p:txBody>
          <a:bodyPr vert="horz" wrap="square" lIns="91440" tIns="45720" rIns="91440" bIns="45720" anchor="ctr" anchorCtr="0"/>
          <a:lstStyle/>
          <a:p>
            <a:pPr eaLnBrk="1" hangingPunct="1"/>
            <a:r>
              <a:rPr lang="en-IN" sz="3600" b="1" dirty="0">
                <a:solidFill>
                  <a:srgbClr val="FF0000"/>
                </a:solidFill>
                <a:latin typeface="Times New Roman" panose="02020603050405020304" pitchFamily="18" charset="0"/>
                <a:cs typeface="Times New Roman" panose="02020603050405020304" pitchFamily="18" charset="0"/>
                <a:sym typeface="+mn-ea"/>
              </a:rPr>
              <a:t>4.3 </a:t>
            </a:r>
            <a:r>
              <a:rPr sz="3600" b="1" dirty="0">
                <a:solidFill>
                  <a:srgbClr val="FF0000"/>
                </a:solidFill>
                <a:latin typeface="Times New Roman" panose="02020603050405020304" pitchFamily="18" charset="0"/>
                <a:cs typeface="Times New Roman" panose="02020603050405020304" pitchFamily="18" charset="0"/>
                <a:sym typeface="+mn-ea"/>
              </a:rPr>
              <a:t>Code division multiple access</a:t>
            </a:r>
            <a:r>
              <a:rPr lang="en-IN" sz="3600" b="1" dirty="0">
                <a:solidFill>
                  <a:srgbClr val="FF0000"/>
                </a:solidFill>
                <a:latin typeface="Times New Roman" panose="02020603050405020304" pitchFamily="18" charset="0"/>
                <a:cs typeface="Times New Roman" panose="02020603050405020304" pitchFamily="18" charset="0"/>
                <a:sym typeface="+mn-ea"/>
              </a:rPr>
              <a:t>-CDMA</a:t>
            </a:r>
          </a:p>
        </p:txBody>
      </p:sp>
      <p:sp>
        <p:nvSpPr>
          <p:cNvPr id="3078" name="Rectangle 3"/>
          <p:cNvSpPr>
            <a:spLocks noGrp="1"/>
          </p:cNvSpPr>
          <p:nvPr>
            <p:ph idx="1"/>
          </p:nvPr>
        </p:nvSpPr>
        <p:spPr>
          <a:xfrm>
            <a:off x="252095" y="1166070"/>
            <a:ext cx="11525885" cy="5190280"/>
          </a:xfrm>
          <a:solidFill>
            <a:srgbClr val="F5FBAB">
              <a:alpha val="89803"/>
            </a:srgbClr>
          </a:solidFill>
        </p:spPr>
        <p:txBody>
          <a:bodyPr vert="horz" wrap="square" lIns="91440" tIns="45720" rIns="91440" bIns="45720" anchor="t" anchorCtr="0">
            <a:normAutofit fontScale="32500" lnSpcReduction="20000"/>
          </a:bodyPr>
          <a:lstStyle/>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CDMA allows transmissions to </a:t>
            </a:r>
            <a:r>
              <a:rPr lang="en-US" sz="5715" b="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occupy the entire bandwidth at the same time without interference</a:t>
            </a: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t>
            </a:r>
            <a:endParaRPr kumimoji="0" lang="en-US" sz="5715"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 </a:t>
            </a:r>
            <a:r>
              <a:rPr lang="en-US" sz="5715" b="1" i="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spread-spectrum signal </a:t>
            </a: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is a signal that has an extra modulation that expands the signal bandwidth beyond what is required by the underlying data modulation. </a:t>
            </a:r>
            <a:endParaRPr kumimoji="0" lang="en-US" sz="5715"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 most practical and dominant methods of spread-spectrum communications are </a:t>
            </a:r>
            <a:r>
              <a:rPr lang="en-US" sz="5715"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direct-sequence</a:t>
            </a: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t>
            </a:r>
            <a:r>
              <a:rPr lang="en-US" sz="5715"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modulation</a:t>
            </a: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and </a:t>
            </a:r>
            <a:r>
              <a:rPr lang="en-US" sz="5715"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frequency</a:t>
            </a: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t>
            </a:r>
            <a:r>
              <a:rPr lang="en-US" sz="5715"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hopping</a:t>
            </a: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of digital communications.</a:t>
            </a:r>
            <a:endParaRPr kumimoji="0" lang="en-US" sz="5715"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Spread-spectrum communication systems are useful for the following:</a:t>
            </a:r>
            <a:endParaRPr kumimoji="0" lang="en-US" sz="5715"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530225"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defRPr/>
            </a:pPr>
            <a:r>
              <a:rPr lang="en-US" sz="5715"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1. Suppressing interference</a:t>
            </a:r>
            <a:endParaRPr kumimoji="0" lang="en-US" sz="5715"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530225"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defRPr/>
            </a:pPr>
            <a:r>
              <a:rPr lang="en-US" sz="5715"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2. Making interception difficult</a:t>
            </a:r>
            <a:endParaRPr kumimoji="0" lang="en-US" sz="5715"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530225"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defRPr/>
            </a:pPr>
            <a:r>
              <a:rPr lang="en-US" sz="5715"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3. Accommodating fading and multipath channels</a:t>
            </a:r>
            <a:endParaRPr kumimoji="0" lang="en-US" sz="5715"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530225" marR="0" lvl="1" indent="0" algn="l" defTabSz="914400" rtl="0" eaLnBrk="1" fontAlgn="auto" latinLnBrk="0" hangingPunct="1">
              <a:lnSpc>
                <a:spcPct val="94000"/>
              </a:lnSpc>
              <a:spcBef>
                <a:spcPts val="500"/>
              </a:spcBef>
              <a:spcAft>
                <a:spcPts val="200"/>
              </a:spcAft>
              <a:buClrTx/>
              <a:buSzTx/>
              <a:buFont typeface="Franklin Gothic Book" panose="020B0503020102020204" pitchFamily="34" charset="0"/>
              <a:buNone/>
              <a:defRPr/>
            </a:pPr>
            <a:r>
              <a:rPr lang="en-US" sz="5715"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4. Providing a multiple-access capability</a:t>
            </a:r>
            <a:endParaRPr kumimoji="0" lang="en-US" sz="5715"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CDMA cellular technology is originally known as </a:t>
            </a:r>
            <a:r>
              <a:rPr lang="en-US" sz="5715" b="1" i="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IS-95</a:t>
            </a: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which competes with GSM technology for dominance in the cellular world. </a:t>
            </a:r>
            <a:endParaRPr kumimoji="0" lang="en-US" sz="5715"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CDMA cellular systems operate in the 800 MHz and 1.9 GHz PCS bands.</a:t>
            </a:r>
            <a:endParaRPr kumimoji="0" lang="en-US" sz="5715"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5715"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QUALCOMM </a:t>
            </a: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is the developer of the CDMA air interface used in cellular systems. Compared to GSM cellular systems, CDMA requires fewer cell towers and provides up to five times the calling capacity. </a:t>
            </a:r>
            <a:endParaRPr kumimoji="0" lang="en-US" sz="5715"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5715"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CDMA also provides more than 10 times the voice traffic of earlier analogue system (AMPS) and is the basis for 3G data transmission for GSM carriers.</a:t>
            </a:r>
            <a:endParaRPr lang="en-IN" altLang="en-US" sz="489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33</a:t>
            </a:fld>
            <a:endParaRPr lang="en-US" altLang="en-US" sz="1400" dirty="0"/>
          </a:p>
        </p:txBody>
      </p:sp>
      <p:sp>
        <p:nvSpPr>
          <p:cNvPr id="3078" name="Rectangle 3"/>
          <p:cNvSpPr>
            <a:spLocks noGrp="1"/>
          </p:cNvSpPr>
          <p:nvPr>
            <p:ph idx="1"/>
          </p:nvPr>
        </p:nvSpPr>
        <p:spPr>
          <a:xfrm>
            <a:off x="332740" y="469900"/>
            <a:ext cx="8631555" cy="5707380"/>
          </a:xfrm>
          <a:solidFill>
            <a:srgbClr val="F5FBAB">
              <a:alpha val="89803"/>
            </a:srgbClr>
          </a:solidFill>
        </p:spPr>
        <p:txBody>
          <a:bodyPr vert="horz" wrap="square" lIns="91440" tIns="45720" rIns="91440" bIns="45720" anchor="t" anchorCtr="0">
            <a:normAutofit fontScale="25000" lnSpcReduction="20000"/>
          </a:bodyPr>
          <a:lstStyle/>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CDMA uses unique spreading codes to spread the base band data before transmission.</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CDMA assigns to each user a unique code sequence that is used to code data before transmission. If a receiver knows the code sequence related to a user, it is able to decode the received data.</a:t>
            </a:r>
            <a:endParaRPr kumimoji="0" lang="en-US" sz="7200"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 codes are shared by the mobile phone and the base station. The codes are called </a:t>
            </a:r>
            <a:r>
              <a:rPr lang="en-US" sz="7200" i="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Pseudorandom code sequences</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All the users can access the entire spectrum allocation all of the time (Figure).</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 user’s unique code separates the call from all other calls.</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 signal is transmitted in a channel, which is below noise level. </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 receiver then uses a correlator to </a:t>
            </a:r>
            <a:r>
              <a:rPr lang="en-US" sz="7200" noProof="0" dirty="0" err="1">
                <a:ln>
                  <a:noFill/>
                </a:ln>
                <a:solidFill>
                  <a:schemeClr val="tx2"/>
                </a:solidFill>
                <a:effectLst/>
                <a:uLnTx/>
                <a:uFillTx/>
                <a:latin typeface="Times New Roman" panose="02020603050405020304" pitchFamily="18" charset="0"/>
                <a:cs typeface="Times New Roman" panose="02020603050405020304" pitchFamily="18" charset="0"/>
                <a:sym typeface="+mn-ea"/>
              </a:rPr>
              <a:t>despread</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the wanted signal, which is passed through a narrowband pass filter. </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Unwanted signals will not be </a:t>
            </a:r>
            <a:r>
              <a:rPr lang="en-US" sz="7200" noProof="0" dirty="0" err="1">
                <a:ln>
                  <a:noFill/>
                </a:ln>
                <a:solidFill>
                  <a:schemeClr val="tx2"/>
                </a:solidFill>
                <a:effectLst/>
                <a:uLnTx/>
                <a:uFillTx/>
                <a:latin typeface="Times New Roman" panose="02020603050405020304" pitchFamily="18" charset="0"/>
                <a:cs typeface="Times New Roman" panose="02020603050405020304" pitchFamily="18" charset="0"/>
                <a:sym typeface="+mn-ea"/>
              </a:rPr>
              <a:t>despread</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and will not pass through the filter. </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Codes take the form of a carefully designed one/zero sequence produced at a much higher rate than that of the base band data. </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 rate of a spreading code is referred to as </a:t>
            </a:r>
            <a:r>
              <a:rPr lang="en-US" sz="720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chip rate </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rather than bit rate.</a:t>
            </a:r>
            <a:endParaRPr lang="en-IN" altLang="en-US" sz="7200" dirty="0">
              <a:latin typeface="Times New Roman" panose="02020603050405020304" pitchFamily="18" charset="0"/>
              <a:cs typeface="Times New Roman" panose="02020603050405020304" pitchFamily="18" charset="0"/>
            </a:endParaRPr>
          </a:p>
        </p:txBody>
      </p:sp>
      <p:pic>
        <p:nvPicPr>
          <p:cNvPr id="16387" name="Picture 1"/>
          <p:cNvPicPr>
            <a:picLocks noChangeAspect="1"/>
          </p:cNvPicPr>
          <p:nvPr/>
        </p:nvPicPr>
        <p:blipFill>
          <a:blip r:embed="rId2"/>
          <a:stretch>
            <a:fillRect/>
          </a:stretch>
        </p:blipFill>
        <p:spPr>
          <a:xfrm>
            <a:off x="8856663" y="1052830"/>
            <a:ext cx="3070225" cy="2676525"/>
          </a:xfrm>
          <a:prstGeom prst="rect">
            <a:avLst/>
          </a:prstGeom>
          <a:noFill/>
          <a:ln w="9525">
            <a:noFill/>
          </a:ln>
        </p:spPr>
      </p:pic>
      <p:pic>
        <p:nvPicPr>
          <p:cNvPr id="16388" name="Picture 3"/>
          <p:cNvPicPr>
            <a:picLocks noChangeAspect="1"/>
          </p:cNvPicPr>
          <p:nvPr/>
        </p:nvPicPr>
        <p:blipFill>
          <a:blip r:embed="rId3"/>
          <a:stretch>
            <a:fillRect/>
          </a:stretch>
        </p:blipFill>
        <p:spPr>
          <a:xfrm>
            <a:off x="8772525" y="3864293"/>
            <a:ext cx="3419475" cy="23812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34</a:t>
            </a:fld>
            <a:endParaRPr lang="en-US" altLang="en-US" sz="1400" dirty="0"/>
          </a:p>
        </p:txBody>
      </p:sp>
      <p:sp>
        <p:nvSpPr>
          <p:cNvPr id="3078" name="Rectangle 3"/>
          <p:cNvSpPr>
            <a:spLocks noGrp="1"/>
          </p:cNvSpPr>
          <p:nvPr>
            <p:ph idx="1"/>
          </p:nvPr>
        </p:nvSpPr>
        <p:spPr>
          <a:xfrm>
            <a:off x="838200" y="194310"/>
            <a:ext cx="10515600" cy="5982970"/>
          </a:xfrm>
          <a:solidFill>
            <a:srgbClr val="F5FBAB">
              <a:alpha val="89803"/>
            </a:srgbClr>
          </a:solidFill>
        </p:spPr>
        <p:txBody>
          <a:bodyPr vert="horz" wrap="square" lIns="91440" tIns="45720" rIns="91440" bIns="45720" anchor="t" anchorCtr="0">
            <a:normAutofit fontScale="25000" lnSpcReduction="20000"/>
          </a:bodyPr>
          <a:lstStyle/>
          <a:p>
            <a:pPr marL="533400" indent="-533400" algn="ctr" eaLnBrk="1" hangingPunct="1">
              <a:lnSpc>
                <a:spcPct val="80000"/>
              </a:lnSpc>
              <a:buNone/>
            </a:pPr>
            <a:endParaRPr lang="en-US" altLang="en-US" sz="8800" dirty="0"/>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800" noProof="0" dirty="0">
                <a:ln>
                  <a:noFill/>
                </a:ln>
                <a:solidFill>
                  <a:schemeClr val="tx2"/>
                </a:solidFill>
                <a:effectLst/>
                <a:uLnTx/>
                <a:uFillTx/>
                <a:sym typeface="+mn-ea"/>
              </a:rPr>
              <a:t>To eliminate the noise,  CDMA mobile phones and base stations use the minimum amount of power required to communicate with each other. </a:t>
            </a:r>
            <a:endParaRPr kumimoji="0" lang="en-US" sz="8800" b="0" i="0" u="none" strike="noStrike" kern="1200" cap="none" spc="0" normalizeH="0" baseline="0" noProof="0" dirty="0">
              <a:ln>
                <a:noFill/>
              </a:ln>
              <a:solidFill>
                <a:schemeClr val="tx2"/>
              </a:solidFill>
              <a:effectLst/>
              <a:uLnTx/>
              <a:uFillTx/>
              <a:latin typeface="+mn-lt"/>
              <a:ea typeface="+mn-ea"/>
              <a:cs typeface="+mn-cs"/>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800" noProof="0" dirty="0">
                <a:ln>
                  <a:noFill/>
                </a:ln>
                <a:solidFill>
                  <a:schemeClr val="tx2"/>
                </a:solidFill>
                <a:effectLst/>
                <a:uLnTx/>
                <a:uFillTx/>
                <a:sym typeface="+mn-ea"/>
              </a:rPr>
              <a:t>They use precise power control to decrease users’ transmission power. </a:t>
            </a:r>
            <a:endParaRPr kumimoji="0" lang="en-US" sz="8800" b="0" i="0" u="none" strike="noStrike" kern="1200" cap="none" spc="0" normalizeH="0" baseline="0" noProof="0" dirty="0">
              <a:ln>
                <a:noFill/>
              </a:ln>
              <a:solidFill>
                <a:schemeClr val="tx2"/>
              </a:solidFill>
              <a:effectLst/>
              <a:uLnTx/>
              <a:uFillTx/>
              <a:latin typeface="+mn-lt"/>
              <a:ea typeface="+mn-ea"/>
              <a:cs typeface="+mn-cs"/>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800" noProof="0" dirty="0">
                <a:ln>
                  <a:noFill/>
                </a:ln>
                <a:solidFill>
                  <a:schemeClr val="tx2"/>
                </a:solidFill>
                <a:effectLst/>
                <a:uLnTx/>
                <a:uFillTx/>
                <a:sym typeface="+mn-ea"/>
              </a:rPr>
              <a:t>By decreasing a user’s transmission power, the mobile phone has added battery life, increased </a:t>
            </a:r>
            <a:r>
              <a:rPr lang="en-US" sz="8800" noProof="0" dirty="0" err="1">
                <a:ln>
                  <a:noFill/>
                </a:ln>
                <a:solidFill>
                  <a:schemeClr val="tx2"/>
                </a:solidFill>
                <a:effectLst/>
                <a:uLnTx/>
                <a:uFillTx/>
                <a:sym typeface="+mn-ea"/>
              </a:rPr>
              <a:t>talktime</a:t>
            </a:r>
            <a:r>
              <a:rPr lang="en-US" sz="8800" noProof="0" dirty="0">
                <a:ln>
                  <a:noFill/>
                </a:ln>
                <a:solidFill>
                  <a:schemeClr val="tx2"/>
                </a:solidFill>
                <a:effectLst/>
                <a:uLnTx/>
                <a:uFillTx/>
                <a:sym typeface="+mn-ea"/>
              </a:rPr>
              <a:t>, and smaller batteries.</a:t>
            </a:r>
            <a:endParaRPr kumimoji="0" lang="en-US" sz="8800" b="0"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8800" b="1" i="1" noProof="0" dirty="0">
                <a:ln>
                  <a:noFill/>
                </a:ln>
                <a:solidFill>
                  <a:schemeClr val="tx2"/>
                </a:solidFill>
                <a:effectLst/>
                <a:uLnTx/>
                <a:uFillTx/>
                <a:sym typeface="+mn-ea"/>
              </a:rPr>
              <a:t>Advantages</a:t>
            </a:r>
            <a:endParaRPr kumimoji="0" lang="en-US" sz="8800" b="1" i="1" u="none" strike="noStrike" kern="1200" cap="none" spc="0" normalizeH="0" baseline="0" noProof="0" dirty="0">
              <a:ln>
                <a:noFill/>
              </a:ln>
              <a:solidFill>
                <a:schemeClr val="tx2"/>
              </a:solidFill>
              <a:effectLst/>
              <a:uLnTx/>
              <a:uFillTx/>
              <a:latin typeface="+mn-lt"/>
              <a:ea typeface="+mn-ea"/>
              <a:cs typeface="+mn-cs"/>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800" noProof="0" dirty="0">
                <a:ln>
                  <a:noFill/>
                </a:ln>
                <a:solidFill>
                  <a:srgbClr val="0070C0"/>
                </a:solidFill>
                <a:effectLst/>
                <a:uLnTx/>
                <a:uFillTx/>
                <a:sym typeface="+mn-ea"/>
              </a:rPr>
              <a:t>Greatest spectrum efficiency</a:t>
            </a:r>
            <a:r>
              <a:rPr lang="en-US" sz="8800" noProof="0" dirty="0">
                <a:ln>
                  <a:noFill/>
                </a:ln>
                <a:solidFill>
                  <a:schemeClr val="tx2"/>
                </a:solidFill>
                <a:effectLst/>
                <a:uLnTx/>
                <a:uFillTx/>
                <a:sym typeface="+mn-ea"/>
              </a:rPr>
              <a:t>: capacity increases about 8 to 10 times that of an analogue system and 4 to 5 times that of other digital systems, which makes it most useful in high traffic areas with a large number of users and limited spectrum.</a:t>
            </a:r>
            <a:endParaRPr kumimoji="0" lang="en-US" sz="8800" b="0" i="0" u="none" strike="noStrike" kern="1200" cap="none" spc="0" normalizeH="0" baseline="0" noProof="0" dirty="0">
              <a:ln>
                <a:noFill/>
              </a:ln>
              <a:solidFill>
                <a:schemeClr val="tx2"/>
              </a:solidFill>
              <a:effectLst/>
              <a:uLnTx/>
              <a:uFillTx/>
              <a:latin typeface="+mn-lt"/>
              <a:ea typeface="+mn-ea"/>
              <a:cs typeface="+mn-cs"/>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800" noProof="0" dirty="0">
                <a:ln>
                  <a:noFill/>
                </a:ln>
                <a:solidFill>
                  <a:schemeClr val="tx2"/>
                </a:solidFill>
                <a:effectLst/>
                <a:uLnTx/>
                <a:uFillTx/>
                <a:sym typeface="+mn-ea"/>
              </a:rPr>
              <a:t>CDMA </a:t>
            </a:r>
            <a:r>
              <a:rPr lang="en-US" sz="8800" noProof="0" dirty="0">
                <a:ln>
                  <a:noFill/>
                </a:ln>
                <a:solidFill>
                  <a:srgbClr val="0070C0"/>
                </a:solidFill>
                <a:effectLst/>
                <a:uLnTx/>
                <a:uFillTx/>
                <a:sym typeface="+mn-ea"/>
              </a:rPr>
              <a:t>improves call quality by filtering out background noise, crosstalk, and interference</a:t>
            </a:r>
            <a:r>
              <a:rPr lang="en-US" sz="8800" noProof="0" dirty="0">
                <a:ln>
                  <a:noFill/>
                </a:ln>
                <a:solidFill>
                  <a:schemeClr val="tx2"/>
                </a:solidFill>
                <a:effectLst/>
                <a:uLnTx/>
                <a:uFillTx/>
                <a:sym typeface="+mn-ea"/>
              </a:rPr>
              <a:t>.</a:t>
            </a:r>
            <a:endParaRPr kumimoji="0" lang="en-US" sz="8800" b="0" i="0" u="none" strike="noStrike" kern="1200" cap="none" spc="0" normalizeH="0" baseline="0" noProof="0" dirty="0">
              <a:ln>
                <a:noFill/>
              </a:ln>
              <a:solidFill>
                <a:schemeClr val="tx2"/>
              </a:solidFill>
              <a:effectLst/>
              <a:uLnTx/>
              <a:uFillTx/>
              <a:latin typeface="+mn-lt"/>
              <a:ea typeface="+mn-ea"/>
              <a:cs typeface="+mn-cs"/>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800" noProof="0" dirty="0">
                <a:ln>
                  <a:noFill/>
                </a:ln>
                <a:solidFill>
                  <a:srgbClr val="0070C0"/>
                </a:solidFill>
                <a:effectLst/>
                <a:uLnTx/>
                <a:uFillTx/>
                <a:sym typeface="+mn-ea"/>
              </a:rPr>
              <a:t>“Soft handoffs”: </a:t>
            </a:r>
            <a:r>
              <a:rPr lang="en-US" sz="8800" noProof="0" dirty="0">
                <a:ln>
                  <a:noFill/>
                </a:ln>
                <a:solidFill>
                  <a:schemeClr val="tx2"/>
                </a:solidFill>
                <a:effectLst/>
                <a:uLnTx/>
                <a:uFillTx/>
                <a:sym typeface="+mn-ea"/>
              </a:rPr>
              <a:t>because of the multiple diversities in use, handoffs between cells are undetected by the user.</a:t>
            </a:r>
            <a:endParaRPr kumimoji="0" lang="en-US" sz="8800" b="0"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endParaRPr lang="en-US" altLang="en-US" sz="8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35</a:t>
            </a:fld>
            <a:endParaRPr lang="en-US" altLang="en-US" sz="1400" dirty="0"/>
          </a:p>
        </p:txBody>
      </p:sp>
      <p:sp>
        <p:nvSpPr>
          <p:cNvPr id="3078" name="Rectangle 3"/>
          <p:cNvSpPr>
            <a:spLocks noGrp="1"/>
          </p:cNvSpPr>
          <p:nvPr>
            <p:ph idx="1"/>
          </p:nvPr>
        </p:nvSpPr>
        <p:spPr>
          <a:xfrm>
            <a:off x="838200" y="608330"/>
            <a:ext cx="10515600" cy="5568950"/>
          </a:xfrm>
          <a:solidFill>
            <a:srgbClr val="F5FBAB">
              <a:alpha val="89803"/>
            </a:srgbClr>
          </a:solidFill>
        </p:spPr>
        <p:txBody>
          <a:bodyPr vert="horz" wrap="square" lIns="91440" tIns="45720" rIns="91440" bIns="45720" anchor="t" anchorCtr="0">
            <a:normAutofit fontScale="52500" lnSpcReduction="20000"/>
          </a:bodyPr>
          <a:lstStyle/>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489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Simplified frequency planning</a:t>
            </a:r>
            <a:r>
              <a:rPr lang="en-US" sz="489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all users on a CDMA system use the same radio frequency spectrum.</a:t>
            </a:r>
            <a:endParaRPr kumimoji="0" lang="en-US" sz="489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4890"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Engineering detailed frequency plans are not necessary.</a:t>
            </a:r>
            <a:endParaRPr kumimoji="0" lang="en-US" sz="4890"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4890"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Frequency re-tunes for expansion are eliminated.</a:t>
            </a:r>
            <a:endParaRPr kumimoji="0" lang="en-US" sz="4890"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4890"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Fewer cells are required for quality coverage.</a:t>
            </a:r>
            <a:endParaRPr kumimoji="0" lang="en-US" sz="4890"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489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Random Walsh codes enhance user privacy</a:t>
            </a:r>
            <a:r>
              <a:rPr lang="en-US" sz="489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 spread-spectrum advantage.</a:t>
            </a:r>
            <a:endParaRPr kumimoji="0" lang="en-US" sz="489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489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Precise power control increases </a:t>
            </a:r>
            <a:r>
              <a:rPr lang="en-US" sz="4890" noProof="0" dirty="0" err="1">
                <a:ln>
                  <a:noFill/>
                </a:ln>
                <a:solidFill>
                  <a:srgbClr val="0070C0"/>
                </a:solidFill>
                <a:effectLst/>
                <a:uLnTx/>
                <a:uFillTx/>
                <a:latin typeface="Times New Roman" panose="02020603050405020304" pitchFamily="18" charset="0"/>
                <a:cs typeface="Times New Roman" panose="02020603050405020304" pitchFamily="18" charset="0"/>
                <a:sym typeface="+mn-ea"/>
              </a:rPr>
              <a:t>talktime</a:t>
            </a:r>
            <a:r>
              <a:rPr lang="en-US" sz="4890"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 and battery life for mobile phones</a:t>
            </a:r>
            <a:r>
              <a:rPr lang="en-US" sz="489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t>
            </a:r>
            <a:endParaRPr lang="en-US" altLang="en-US" sz="489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4890" b="1"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Disadvantages</a:t>
            </a:r>
            <a:endParaRPr kumimoji="0" lang="en-US" sz="4890" b="1"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489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Backwards compatibility techniques are costly.</a:t>
            </a:r>
            <a:endParaRPr kumimoji="0" lang="en-US" sz="489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489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Currently, equipment is expensive.</a:t>
            </a:r>
            <a:endParaRPr kumimoji="0" lang="en-US" sz="489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489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Difficult to optimize to maximize performance.</a:t>
            </a:r>
            <a:endParaRPr kumimoji="0" lang="en-US" sz="489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489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Low traffic areas lead to inefficient use of spectrum and equipment resources.</a:t>
            </a:r>
            <a:endParaRPr kumimoji="0" lang="en-US" sz="489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533400" indent="-533400" algn="l" eaLnBrk="1" hangingPunct="1">
              <a:lnSpc>
                <a:spcPct val="80000"/>
              </a:lnSpc>
              <a:buNone/>
            </a:pPr>
            <a:endParaRPr lang="en-IN" altLang="en-US" sz="489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36</a:t>
            </a:fld>
            <a:endParaRPr lang="en-US" altLang="en-US" sz="1400" dirty="0"/>
          </a:p>
        </p:txBody>
      </p:sp>
      <p:sp>
        <p:nvSpPr>
          <p:cNvPr id="3077" name="Rectangle 2"/>
          <p:cNvSpPr>
            <a:spLocks noGrp="1"/>
          </p:cNvSpPr>
          <p:nvPr>
            <p:ph type="title"/>
          </p:nvPr>
        </p:nvSpPr>
        <p:spPr>
          <a:xfrm>
            <a:off x="838200" y="365125"/>
            <a:ext cx="10895330" cy="901065"/>
          </a:xfrm>
          <a:solidFill>
            <a:srgbClr val="F8BAA6">
              <a:alpha val="100000"/>
            </a:srgbClr>
          </a:solidFill>
        </p:spPr>
        <p:txBody>
          <a:bodyPr vert="horz" wrap="square" lIns="91440" tIns="45720" rIns="91440" bIns="45720" anchor="ctr" anchorCtr="0">
            <a:normAutofit fontScale="90000"/>
          </a:bodyPr>
          <a:lstStyle/>
          <a:p>
            <a:pPr eaLnBrk="1" hangingPunct="1"/>
            <a:r>
              <a:rPr lang="en-IN" alt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r>
            <a:br>
              <a:rPr lang="en-IN" alt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br>
            <a:r>
              <a:rPr lang="en-IN" alt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4.4. </a:t>
            </a:r>
            <a:r>
              <a:rPr 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Space </a:t>
            </a:r>
            <a:r>
              <a:rPr lang="en-IN" alt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D</a:t>
            </a:r>
            <a:r>
              <a:rPr 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ivision </a:t>
            </a:r>
            <a:r>
              <a:rPr lang="en-IN" alt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M</a:t>
            </a:r>
            <a:r>
              <a:rPr 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ultiple </a:t>
            </a:r>
            <a:r>
              <a:rPr lang="en-IN" alt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A</a:t>
            </a:r>
            <a:r>
              <a:rPr 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ccess</a:t>
            </a:r>
            <a:r>
              <a:rPr lang="en-IN" altLang="en-US" sz="36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-SDMA</a:t>
            </a:r>
            <a:r>
              <a:rPr kumimoji="0" lang="en-US" sz="3600" b="0" i="0" u="none" strike="noStrike" kern="1200" cap="none" spc="0" normalizeH="0" baseline="0" noProof="0" dirty="0">
                <a:ln>
                  <a:noFill/>
                </a:ln>
                <a:solidFill>
                  <a:srgbClr val="FF0000"/>
                </a:solidFill>
                <a:effectLst/>
                <a:uLnTx/>
                <a:uFillTx/>
                <a:latin typeface="+mj-lt"/>
                <a:ea typeface="+mj-ea"/>
                <a:cs typeface="+mj-cs"/>
              </a:rPr>
              <a:t/>
            </a:r>
            <a:br>
              <a:rPr kumimoji="0" lang="en-US" sz="3600" b="0" i="0" u="none" strike="noStrike" kern="1200" cap="none" spc="0" normalizeH="0" baseline="0" noProof="0" dirty="0">
                <a:ln>
                  <a:noFill/>
                </a:ln>
                <a:solidFill>
                  <a:srgbClr val="FF0000"/>
                </a:solidFill>
                <a:effectLst/>
                <a:uLnTx/>
                <a:uFillTx/>
                <a:latin typeface="+mj-lt"/>
                <a:ea typeface="+mj-ea"/>
                <a:cs typeface="+mj-cs"/>
              </a:rPr>
            </a:br>
            <a:endParaRPr lang="en-US" altLang="en-US" sz="3600" dirty="0"/>
          </a:p>
        </p:txBody>
      </p:sp>
      <p:sp>
        <p:nvSpPr>
          <p:cNvPr id="3078" name="Rectangle 3"/>
          <p:cNvSpPr>
            <a:spLocks noGrp="1"/>
          </p:cNvSpPr>
          <p:nvPr>
            <p:ph idx="1"/>
          </p:nvPr>
        </p:nvSpPr>
        <p:spPr>
          <a:xfrm>
            <a:off x="838200" y="1354455"/>
            <a:ext cx="10894695" cy="4822825"/>
          </a:xfrm>
          <a:solidFill>
            <a:srgbClr val="F5FBAB">
              <a:alpha val="89803"/>
            </a:srgbClr>
          </a:solidFill>
        </p:spPr>
        <p:txBody>
          <a:bodyPr vert="horz" wrap="square" lIns="91440" tIns="45720" rIns="91440" bIns="45720" anchor="t" anchorCtr="0">
            <a:normAutofit fontScale="25000" lnSpcReduction="20000"/>
          </a:bodyPr>
          <a:lstStyle/>
          <a:p>
            <a:pPr marL="914400" marR="0" lvl="1" indent="-384175" algn="l" defTabSz="914400" rtl="0" eaLnBrk="1" fontAlgn="auto" latinLnBrk="0" hangingPunct="1">
              <a:lnSpc>
                <a:spcPct val="94000"/>
              </a:lnSpc>
              <a:spcBef>
                <a:spcPts val="500"/>
              </a:spcBef>
              <a:spcAft>
                <a:spcPts val="200"/>
              </a:spcAft>
              <a:buClrTx/>
              <a:buSzTx/>
              <a:buFont typeface="Wingdings" panose="05000000000000000000" pitchFamily="2" charset="2"/>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In addition to frequency, time, and code domains, the spatial dimension can also be used for multiplexing of different data streams by transmitting the data streams over different, non-overlapping transmission channels. The use of space division multiplexing for multiple access is termed SDMA.</a:t>
            </a:r>
            <a:endParaRPr kumimoji="0" lang="en-US" sz="72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Wingdings" panose="05000000000000000000" pitchFamily="2" charset="2"/>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SDMA enables users to share simultaneously the same bandwidth in different geographical locations. </a:t>
            </a:r>
            <a:endParaRPr kumimoji="0" lang="en-US" sz="72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Wingdings" panose="05000000000000000000" pitchFamily="2" charset="2"/>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SDMA solves capacity problem of wireless communication systems by exploitation of the spatial dimension which makes it possible to identify the individual users, even when they are in the same time/frequency/code domains. </a:t>
            </a:r>
            <a:endParaRPr kumimoji="0" lang="en-US" sz="72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Wingdings" panose="05000000000000000000" pitchFamily="2" charset="2"/>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SDMA can be achieved using </a:t>
            </a:r>
            <a:r>
              <a:rPr lang="en-US" sz="720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beam forming </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or </a:t>
            </a:r>
            <a:r>
              <a:rPr lang="en-US" sz="7200" noProof="0" dirty="0" err="1">
                <a:ln>
                  <a:noFill/>
                </a:ln>
                <a:solidFill>
                  <a:srgbClr val="FF0000"/>
                </a:solidFill>
                <a:effectLst/>
                <a:uLnTx/>
                <a:uFillTx/>
                <a:latin typeface="Times New Roman" panose="02020603050405020304" pitchFamily="18" charset="0"/>
                <a:cs typeface="Times New Roman" panose="02020603050405020304" pitchFamily="18" charset="0"/>
                <a:sym typeface="+mn-ea"/>
              </a:rPr>
              <a:t>sectorization</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t>
            </a:r>
            <a:endParaRPr kumimoji="0" lang="en-US" sz="72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7200" b="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Omnidirectional antenna–based traditional cellular networks</a:t>
            </a:r>
            <a:endParaRPr kumimoji="0" lang="en-US" sz="7200" b="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In traditional mobile cellular network systems, the base stations have no information on the position of the mobile units within the cell, and base stations radiate the signal in all directions within the cell in order to provide radio coverage.</a:t>
            </a:r>
            <a:endParaRPr kumimoji="0" lang="en-US" sz="7200" b="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These results in wasting power on retransmissions when there are no mobile units to reach, in addition to causing interference for adjacent cells using the same frequency, so called co-channel cells.</a:t>
            </a:r>
            <a:endParaRPr lang="en-IN" altLang="en-US" sz="7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37</a:t>
            </a:fld>
            <a:endParaRPr lang="en-US" altLang="en-US" sz="1400" dirty="0"/>
          </a:p>
        </p:txBody>
      </p:sp>
      <p:sp>
        <p:nvSpPr>
          <p:cNvPr id="3078" name="Rectangle 3"/>
          <p:cNvSpPr>
            <a:spLocks noGrp="1"/>
          </p:cNvSpPr>
          <p:nvPr>
            <p:ph idx="1"/>
          </p:nvPr>
        </p:nvSpPr>
        <p:spPr>
          <a:xfrm>
            <a:off x="419100" y="372745"/>
            <a:ext cx="7154545" cy="5804535"/>
          </a:xfrm>
          <a:solidFill>
            <a:srgbClr val="F5FBAB">
              <a:alpha val="89803"/>
            </a:srgbClr>
          </a:solidFill>
        </p:spPr>
        <p:txBody>
          <a:bodyPr vert="horz" wrap="square" lIns="91440" tIns="45720" rIns="91440" bIns="45720" anchor="t" anchorCtr="0">
            <a:normAutofit fontScale="25000" lnSpcReduction="20000"/>
          </a:bodyPr>
          <a:lstStyle/>
          <a:p>
            <a:pPr marL="533400" indent="-533400" algn="ctr" eaLnBrk="1" hangingPunct="1">
              <a:lnSpc>
                <a:spcPct val="80000"/>
              </a:lnSpc>
              <a:buNone/>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In the same way, in reception, the antenna receives signals coming from all directions including noise and interference.</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These considerations have led to the development of the SDMA technique, which is based on deriving and exploiting information on the spatial position of mobile terminals.</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8000" b="1"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Adaptive antenna or SDMA-based cellular network</a:t>
            </a:r>
            <a:endParaRPr kumimoji="0" lang="en-US" sz="8000" b="1"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By using adaptive antennas arrays, sometimes called smart antennas in mobile radio systems, signals can be received and sent only from and into a limited angular range, following the directional nature of multipath. </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This improves coverage or link quality in noise-limited situations and enhances capacity in interference-limited situations. </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 concept of SDMA is shown in Figure. Each user exploiting a single-transmitter-antenna-aided mobile station simultaneously communicates with the base station equipped with an array of receiver antennas.</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endParaRPr kumimoji="0" lang="en-US" sz="8800" b="0" i="0" u="none" strike="noStrike" kern="1200" cap="none" spc="0" normalizeH="0" baseline="0" noProof="0" dirty="0">
              <a:ln>
                <a:noFill/>
              </a:ln>
              <a:solidFill>
                <a:schemeClr val="tx2"/>
              </a:solidFill>
              <a:effectLst/>
              <a:uLnTx/>
              <a:uFillTx/>
              <a:latin typeface="+mn-lt"/>
              <a:ea typeface="+mn-ea"/>
              <a:cs typeface="+mn-cs"/>
            </a:endParaRPr>
          </a:p>
          <a:p>
            <a:pPr marL="533400" indent="-533400" algn="ctr" eaLnBrk="1" hangingPunct="1">
              <a:lnSpc>
                <a:spcPct val="80000"/>
              </a:lnSpc>
              <a:buNone/>
            </a:pPr>
            <a:endParaRPr lang="en-IN" altLang="en-US" sz="8800" dirty="0"/>
          </a:p>
        </p:txBody>
      </p:sp>
      <p:pic>
        <p:nvPicPr>
          <p:cNvPr id="20483" name="Picture 3"/>
          <p:cNvPicPr>
            <a:picLocks noChangeAspect="1"/>
          </p:cNvPicPr>
          <p:nvPr/>
        </p:nvPicPr>
        <p:blipFill>
          <a:blip r:embed="rId2"/>
          <a:stretch>
            <a:fillRect/>
          </a:stretch>
        </p:blipFill>
        <p:spPr>
          <a:xfrm>
            <a:off x="7646670" y="1060450"/>
            <a:ext cx="4460240" cy="3619500"/>
          </a:xfrm>
          <a:prstGeom prst="rect">
            <a:avLst/>
          </a:prstGeom>
          <a:noFill/>
          <a:ln w="9525">
            <a:noFill/>
          </a:ln>
        </p:spPr>
      </p:pic>
      <p:sp>
        <p:nvSpPr>
          <p:cNvPr id="20484" name="Rectangle 4"/>
          <p:cNvSpPr/>
          <p:nvPr/>
        </p:nvSpPr>
        <p:spPr>
          <a:xfrm>
            <a:off x="7973695" y="5157470"/>
            <a:ext cx="3805555" cy="1198880"/>
          </a:xfrm>
          <a:prstGeom prst="rect">
            <a:avLst/>
          </a:prstGeom>
          <a:solidFill>
            <a:schemeClr val="bg1"/>
          </a:solidFill>
          <a:ln w="9525">
            <a:noFill/>
          </a:ln>
        </p:spPr>
        <p:txBody>
          <a:bodyPr wrap="square">
            <a:spAutoFit/>
          </a:bodyPr>
          <a:lstStyle/>
          <a:p>
            <a:pPr algn="ctr"/>
            <a:r>
              <a:rPr dirty="0">
                <a:latin typeface="FranklinGothic-Book"/>
              </a:rPr>
              <a:t>SDMA concept, employing a P-element receiver antenna array for supporting three mobile users</a:t>
            </a:r>
            <a:endParaRPr dirty="0">
              <a:latin typeface="Franklin Gothic Book" panose="020B05030201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38</a:t>
            </a:fld>
            <a:endParaRPr lang="en-US" altLang="en-US" sz="1400" dirty="0"/>
          </a:p>
        </p:txBody>
      </p:sp>
      <p:sp>
        <p:nvSpPr>
          <p:cNvPr id="3078" name="Rectangle 3"/>
          <p:cNvSpPr>
            <a:spLocks noGrp="1"/>
          </p:cNvSpPr>
          <p:nvPr>
            <p:ph idx="1"/>
          </p:nvPr>
        </p:nvSpPr>
        <p:spPr>
          <a:xfrm>
            <a:off x="838200" y="224790"/>
            <a:ext cx="5495925" cy="3339465"/>
          </a:xfrm>
          <a:solidFill>
            <a:srgbClr val="F5FBAB">
              <a:alpha val="89803"/>
            </a:srgbClr>
          </a:solidFill>
        </p:spPr>
        <p:txBody>
          <a:bodyPr vert="horz" wrap="square" lIns="91440" tIns="45720" rIns="91440" bIns="45720" anchor="t" anchorCtr="0">
            <a:normAutofit fontScale="25000" lnSpcReduction="20000"/>
          </a:bodyPr>
          <a:lstStyle/>
          <a:p>
            <a:pPr marL="533400" indent="-533400" algn="ctr" eaLnBrk="1" hangingPunct="1">
              <a:lnSpc>
                <a:spcPct val="80000"/>
              </a:lnSpc>
              <a:buNone/>
            </a:pPr>
            <a:r>
              <a:rPr sz="8800" dirty="0">
                <a:sym typeface="+mn-ea"/>
              </a:rPr>
              <a:t>SDMA controls the radiated energy for each user in space (Figure 1) by using adaptive antenna array patterns. </a:t>
            </a:r>
            <a:endParaRPr sz="8800" dirty="0"/>
          </a:p>
          <a:p>
            <a:pPr eaLnBrk="1" hangingPunct="1"/>
            <a:r>
              <a:rPr sz="8800" dirty="0">
                <a:sym typeface="+mn-ea"/>
              </a:rPr>
              <a:t>These different areas covered by the antenna beam may be served by the same frequency (in a TDMA or CDMA system) or different frequencies (in an FDMA system).</a:t>
            </a:r>
            <a:endParaRPr sz="8800" dirty="0"/>
          </a:p>
          <a:p>
            <a:pPr eaLnBrk="1" hangingPunct="1"/>
            <a:r>
              <a:rPr sz="8800" dirty="0">
                <a:sym typeface="+mn-ea"/>
              </a:rPr>
              <a:t>Sectorized antennas may be thought of as a primitive application of SDMA</a:t>
            </a:r>
            <a:endParaRPr lang="en-IN" altLang="en-US" sz="8800" dirty="0"/>
          </a:p>
        </p:txBody>
      </p:sp>
      <p:pic>
        <p:nvPicPr>
          <p:cNvPr id="21507" name="Picture 3"/>
          <p:cNvPicPr>
            <a:picLocks noChangeAspect="1"/>
          </p:cNvPicPr>
          <p:nvPr/>
        </p:nvPicPr>
        <p:blipFill>
          <a:blip r:embed="rId2"/>
          <a:stretch>
            <a:fillRect/>
          </a:stretch>
        </p:blipFill>
        <p:spPr>
          <a:xfrm>
            <a:off x="1308100" y="3563938"/>
            <a:ext cx="3067050" cy="2714625"/>
          </a:xfrm>
          <a:prstGeom prst="rect">
            <a:avLst/>
          </a:prstGeom>
          <a:noFill/>
          <a:ln w="9525">
            <a:noFill/>
          </a:ln>
        </p:spPr>
      </p:pic>
      <p:sp>
        <p:nvSpPr>
          <p:cNvPr id="21508" name="Rectangle 4"/>
          <p:cNvSpPr/>
          <p:nvPr/>
        </p:nvSpPr>
        <p:spPr>
          <a:xfrm>
            <a:off x="668338" y="6400800"/>
            <a:ext cx="6969125" cy="338138"/>
          </a:xfrm>
          <a:prstGeom prst="rect">
            <a:avLst/>
          </a:prstGeom>
          <a:noFill/>
          <a:ln w="9525">
            <a:noFill/>
          </a:ln>
        </p:spPr>
        <p:txBody>
          <a:bodyPr>
            <a:spAutoFit/>
          </a:bodyPr>
          <a:lstStyle/>
          <a:p>
            <a:r>
              <a:rPr sz="1600" dirty="0">
                <a:latin typeface="FranklinGothic-Book"/>
              </a:rPr>
              <a:t>Figure 1 Multiple users belonging to the same cell use the same channel</a:t>
            </a:r>
            <a:endParaRPr sz="1600" dirty="0">
              <a:latin typeface="Franklin Gothic Book" panose="020B0503020102020204" pitchFamily="34" charset="0"/>
            </a:endParaRPr>
          </a:p>
        </p:txBody>
      </p:sp>
      <p:sp>
        <p:nvSpPr>
          <p:cNvPr id="21509" name="Rectangle 5"/>
          <p:cNvSpPr/>
          <p:nvPr/>
        </p:nvSpPr>
        <p:spPr>
          <a:xfrm>
            <a:off x="6557963" y="506413"/>
            <a:ext cx="6096000" cy="646112"/>
          </a:xfrm>
          <a:prstGeom prst="rect">
            <a:avLst/>
          </a:prstGeom>
          <a:noFill/>
          <a:ln w="9525">
            <a:noFill/>
          </a:ln>
        </p:spPr>
        <p:txBody>
          <a:bodyPr>
            <a:spAutoFit/>
          </a:bodyPr>
          <a:lstStyle/>
          <a:p>
            <a:r>
              <a:rPr dirty="0">
                <a:latin typeface="StoneSerif"/>
              </a:rPr>
              <a:t>Figure 2 shows spatially filtered base station antenna serving different users by using spot beams.</a:t>
            </a:r>
            <a:endParaRPr dirty="0">
              <a:latin typeface="Franklin Gothic Book" panose="020B0503020102020204" pitchFamily="34" charset="0"/>
            </a:endParaRPr>
          </a:p>
        </p:txBody>
      </p:sp>
      <p:pic>
        <p:nvPicPr>
          <p:cNvPr id="21510" name="Picture 6"/>
          <p:cNvPicPr>
            <a:picLocks noChangeAspect="1"/>
          </p:cNvPicPr>
          <p:nvPr/>
        </p:nvPicPr>
        <p:blipFill>
          <a:blip r:embed="rId3"/>
          <a:stretch>
            <a:fillRect/>
          </a:stretch>
        </p:blipFill>
        <p:spPr>
          <a:xfrm>
            <a:off x="6557963" y="1274763"/>
            <a:ext cx="4924425" cy="4229100"/>
          </a:xfrm>
          <a:prstGeom prst="rect">
            <a:avLst/>
          </a:prstGeom>
          <a:noFill/>
          <a:ln w="9525">
            <a:noFill/>
          </a:ln>
        </p:spPr>
      </p:pic>
      <p:sp>
        <p:nvSpPr>
          <p:cNvPr id="21511" name="Rectangle 7"/>
          <p:cNvSpPr/>
          <p:nvPr/>
        </p:nvSpPr>
        <p:spPr>
          <a:xfrm>
            <a:off x="8120063" y="5583238"/>
            <a:ext cx="2709862" cy="368300"/>
          </a:xfrm>
          <a:prstGeom prst="rect">
            <a:avLst/>
          </a:prstGeom>
          <a:noFill/>
          <a:ln w="9525">
            <a:noFill/>
          </a:ln>
        </p:spPr>
        <p:txBody>
          <a:bodyPr wrap="none">
            <a:spAutoFit/>
          </a:bodyPr>
          <a:lstStyle/>
          <a:p>
            <a:r>
              <a:rPr dirty="0">
                <a:latin typeface="FranklinGothic-Book"/>
              </a:rPr>
              <a:t>Figure 2 Intra-cell SDMA</a:t>
            </a:r>
            <a:endParaRPr dirty="0">
              <a:latin typeface="Franklin Gothic Book" panose="020B05030201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39</a:t>
            </a:fld>
            <a:endParaRPr lang="en-US" altLang="en-US" sz="1400" dirty="0"/>
          </a:p>
        </p:txBody>
      </p:sp>
      <p:sp>
        <p:nvSpPr>
          <p:cNvPr id="3078" name="Rectangle 3"/>
          <p:cNvSpPr>
            <a:spLocks noGrp="1"/>
          </p:cNvSpPr>
          <p:nvPr>
            <p:ph idx="1"/>
          </p:nvPr>
        </p:nvSpPr>
        <p:spPr>
          <a:xfrm>
            <a:off x="365125" y="225425"/>
            <a:ext cx="11224895" cy="5951855"/>
          </a:xfrm>
          <a:solidFill>
            <a:srgbClr val="F5FBAB">
              <a:alpha val="89803"/>
            </a:srgbClr>
          </a:solidFill>
        </p:spPr>
        <p:txBody>
          <a:bodyPr vert="horz" wrap="square" lIns="91440" tIns="45720" rIns="91440" bIns="45720" anchor="t" anchorCtr="0">
            <a:normAutofit fontScale="25000" lnSpcReduction="20000"/>
          </a:bodyPr>
          <a:lstStyle/>
          <a:p>
            <a:pPr marL="533400" indent="-533400" algn="l" eaLnBrk="1" hangingPunct="1">
              <a:lnSpc>
                <a:spcPct val="80000"/>
              </a:lnSpc>
              <a:buNone/>
            </a:pPr>
            <a:r>
              <a:rPr lang="en-US" sz="8000" b="1"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Advantages</a:t>
            </a:r>
            <a:endParaRPr kumimoji="0" lang="en-US" sz="8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b="1" i="1"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Range extension</a:t>
            </a:r>
            <a:r>
              <a:rPr lang="en-US" sz="8000" i="1"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t>
            </a:r>
            <a:r>
              <a:rPr lang="en-US" sz="8000"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t>
            </a: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When a system is constructed using SDMA, the number of cells required to cover a given area can be substantially reduced.</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b="1" i="1"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Interference suppression</a:t>
            </a:r>
            <a:r>
              <a:rPr lang="en-US" sz="8000" i="1"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t>
            </a: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Interference from other systems and from users in other cells is significantly reduced by exploiting the desired user’s unique channel impulse responses. In “noisy” areas where range is limited by interference, spatially selective transmission and reception result in range extension.</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b="1" i="1"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Multipath effect elimination</a:t>
            </a:r>
            <a:r>
              <a:rPr lang="en-US" sz="8000"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t>
            </a: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 copies of the desired signal that have arrived at the antenna after bouncing from objects between the signal source and the antenna can often be mitigated. In certain cases, the multipath can actually be used to reinforce the desired signal.</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b="1" i="1"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Capacity increase</a:t>
            </a:r>
            <a:r>
              <a:rPr lang="en-US" sz="8000" i="1"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t>
            </a: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Capacity increase can be done in two ways:</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defRPr/>
            </a:pP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Channel reuse patterns in cellular systems can be significantly tighter because the</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8000"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average interference resulting from co-channel signals in other cells is markedly reduced(e.g., moving from a 7-cell to a 4-cell reuse pattern nearly doubles capacity).</a:t>
            </a:r>
            <a:endParaRPr kumimoji="0" lang="en-US" sz="8000"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r>
              <a:rPr lang="en-US" sz="8000"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Separate spatial channels can be created in each cell on the same conventional channel. In other words, intracellular reuse of conventional channels is possible </a:t>
            </a:r>
            <a:r>
              <a:rPr lang="en-US" sz="8000" b="1"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t>
            </a:r>
            <a:r>
              <a:rPr lang="en-US" sz="8000"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Figure 2).</a:t>
            </a:r>
            <a:endParaRPr kumimoji="0" lang="en-US" sz="8000"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8000" b="1" i="1"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Compatibility</a:t>
            </a:r>
            <a:r>
              <a:rPr lang="en-US" sz="8000" u="sng"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t>
            </a:r>
            <a:r>
              <a:rPr lang="en-US" sz="80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SDMA is compatible with most of the existing modulation schemes, carrier frequencies and other specifications.</a:t>
            </a:r>
            <a:endParaRPr kumimoji="0" lang="en-US" sz="8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914400" marR="0" lvl="1" indent="-384175" algn="l" defTabSz="914400" rtl="0" eaLnBrk="1" fontAlgn="auto" latinLnBrk="0" hangingPunct="1">
              <a:lnSpc>
                <a:spcPct val="94000"/>
              </a:lnSpc>
              <a:spcBef>
                <a:spcPts val="500"/>
              </a:spcBef>
              <a:spcAft>
                <a:spcPts val="200"/>
              </a:spcAft>
              <a:buClrTx/>
              <a:buSzTx/>
              <a:buFont typeface="Franklin Gothic Book" panose="020B0503020102020204" pitchFamily="34" charset="0"/>
              <a:buChar char="–"/>
              <a:defRPr/>
            </a:pPr>
            <a:endParaRPr lang="en-IN" altLang="en-US" sz="8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4</a:t>
            </a:fld>
            <a:endParaRPr lang="en-US" altLang="en-US" sz="1400" dirty="0"/>
          </a:p>
        </p:txBody>
      </p:sp>
      <p:sp>
        <p:nvSpPr>
          <p:cNvPr id="3077" name="Rectangle 2"/>
          <p:cNvSpPr>
            <a:spLocks noGrp="1"/>
          </p:cNvSpPr>
          <p:nvPr>
            <p:ph type="title"/>
          </p:nvPr>
        </p:nvSpPr>
        <p:spPr>
          <a:xfrm>
            <a:off x="838200" y="365125"/>
            <a:ext cx="10515600" cy="928370"/>
          </a:xfrm>
          <a:solidFill>
            <a:srgbClr val="F8BAA6">
              <a:alpha val="100000"/>
            </a:srgbClr>
          </a:solidFill>
        </p:spPr>
        <p:txBody>
          <a:bodyPr vert="horz" wrap="square" lIns="91440" tIns="45720" rIns="91440" bIns="45720" anchor="ctr" anchorCtr="0">
            <a:normAutofit/>
          </a:bodyPr>
          <a:lstStyle/>
          <a:p>
            <a:pPr algn="ctr" eaLnBrk="1" hangingPunct="1"/>
            <a:r>
              <a:rPr lang="en-US" sz="3600" b="1" dirty="0">
                <a:solidFill>
                  <a:srgbClr val="FF0000"/>
                </a:solidFill>
                <a:latin typeface="Times New Roman" panose="02020603050405020304" pitchFamily="18" charset="0"/>
                <a:cs typeface="Times New Roman" panose="02020603050405020304" pitchFamily="18" charset="0"/>
                <a:sym typeface="+mn-ea"/>
              </a:rPr>
              <a:t>TYPES OF MULTIPLEXING </a:t>
            </a:r>
            <a:endParaRPr lang="en-IN" altLang="en-US" sz="3600" b="1" dirty="0"/>
          </a:p>
        </p:txBody>
      </p:sp>
      <p:sp>
        <p:nvSpPr>
          <p:cNvPr id="3078" name="Rectangle 3"/>
          <p:cNvSpPr>
            <a:spLocks noGrp="1"/>
          </p:cNvSpPr>
          <p:nvPr>
            <p:ph idx="1"/>
          </p:nvPr>
        </p:nvSpPr>
        <p:spPr>
          <a:xfrm>
            <a:off x="838200" y="1449705"/>
            <a:ext cx="10515600" cy="4727575"/>
          </a:xfrm>
          <a:solidFill>
            <a:srgbClr val="F5FBAB">
              <a:alpha val="89803"/>
            </a:srgbClr>
          </a:solidFill>
        </p:spPr>
        <p:txBody>
          <a:bodyPr vert="horz" wrap="square" lIns="91440" tIns="45720" rIns="91440" bIns="45720" anchor="t" anchorCtr="0">
            <a:noAutofit/>
          </a:bodyPr>
          <a:lstStyle/>
          <a:p>
            <a:pPr marL="0" indent="0" algn="just">
              <a:buNone/>
            </a:pPr>
            <a:r>
              <a:rPr lang="en-IN" dirty="0"/>
              <a:t> There are mainly two types of multiplexers </a:t>
            </a:r>
            <a:r>
              <a:rPr lang="en-IN" b="1" dirty="0">
                <a:solidFill>
                  <a:srgbClr val="7030A0"/>
                </a:solidFill>
              </a:rPr>
              <a:t>analog and digital</a:t>
            </a:r>
            <a:r>
              <a:rPr lang="en-IN" dirty="0">
                <a:solidFill>
                  <a:srgbClr val="7030A0"/>
                </a:solidFill>
              </a:rPr>
              <a:t>.</a:t>
            </a:r>
            <a:r>
              <a:rPr lang="en-IN" dirty="0"/>
              <a:t> If the analog signals are multiplexed, then it is called as analog multiplexing. If the digital signals are multiplexed, then it is called digital multiplexing.</a:t>
            </a:r>
          </a:p>
          <a:p>
            <a:endParaRPr lang="en-IN" altLang="en-US" sz="2000" dirty="0">
              <a:latin typeface="Times New Roman" panose="02020603050405020304" pitchFamily="18" charset="0"/>
              <a:cs typeface="Times New Roman" panose="02020603050405020304" pitchFamily="18" charset="0"/>
            </a:endParaRPr>
          </a:p>
        </p:txBody>
      </p:sp>
      <p:pic>
        <p:nvPicPr>
          <p:cNvPr id="7" name="Picture 6" descr="Image result"/>
          <p:cNvPicPr/>
          <p:nvPr/>
        </p:nvPicPr>
        <p:blipFill>
          <a:blip r:embed="rId2">
            <a:extLst>
              <a:ext uri="{28A0092B-C50C-407E-A947-70E740481C1C}">
                <a14:useLocalDpi xmlns:a14="http://schemas.microsoft.com/office/drawing/2010/main" val="0"/>
              </a:ext>
            </a:extLst>
          </a:blip>
          <a:srcRect/>
          <a:stretch>
            <a:fillRect/>
          </a:stretch>
        </p:blipFill>
        <p:spPr bwMode="auto">
          <a:xfrm>
            <a:off x="3416968" y="2784330"/>
            <a:ext cx="6843709" cy="3572020"/>
          </a:xfrm>
          <a:prstGeom prst="rect">
            <a:avLst/>
          </a:prstGeom>
          <a:noFill/>
          <a:ln>
            <a:noFill/>
          </a:ln>
        </p:spPr>
      </p:pic>
    </p:spTree>
    <p:extLst>
      <p:ext uri="{BB962C8B-B14F-4D97-AF65-F5344CB8AC3E}">
        <p14:creationId xmlns:p14="http://schemas.microsoft.com/office/powerpoint/2010/main" val="1028686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40</a:t>
            </a:fld>
            <a:endParaRPr lang="en-US" altLang="en-US" sz="1400" dirty="0"/>
          </a:p>
        </p:txBody>
      </p:sp>
      <p:pic>
        <p:nvPicPr>
          <p:cNvPr id="23554" name="Picture 3"/>
          <p:cNvPicPr>
            <a:picLocks noGrp="1" noChangeAspect="1"/>
          </p:cNvPicPr>
          <p:nvPr>
            <p:ph sz="half" idx="2"/>
          </p:nvPr>
        </p:nvPicPr>
        <p:blipFill>
          <a:blip r:embed="rId2"/>
          <a:stretch>
            <a:fillRect/>
          </a:stretch>
        </p:blipFill>
        <p:spPr>
          <a:xfrm>
            <a:off x="462915" y="202565"/>
            <a:ext cx="10676890" cy="615378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5</a:t>
            </a:fld>
            <a:endParaRPr lang="en-US" altLang="en-US" sz="1400" dirty="0"/>
          </a:p>
        </p:txBody>
      </p:sp>
      <p:sp>
        <p:nvSpPr>
          <p:cNvPr id="3077" name="Rectangle 2"/>
          <p:cNvSpPr>
            <a:spLocks noGrp="1"/>
          </p:cNvSpPr>
          <p:nvPr>
            <p:ph type="title"/>
          </p:nvPr>
        </p:nvSpPr>
        <p:spPr>
          <a:xfrm>
            <a:off x="299258" y="365125"/>
            <a:ext cx="8537171" cy="1325563"/>
          </a:xfrm>
          <a:solidFill>
            <a:srgbClr val="F8BAA6">
              <a:alpha val="100000"/>
            </a:srgbClr>
          </a:solidFill>
        </p:spPr>
        <p:txBody>
          <a:bodyPr vert="horz" wrap="square" lIns="91440" tIns="45720" rIns="91440" bIns="45720" anchor="ctr" anchorCtr="0">
            <a:normAutofit fontScale="90000"/>
          </a:bodyPr>
          <a:lstStyle/>
          <a:p>
            <a:pPr eaLnBrk="1" hangingPunct="1"/>
            <a:r>
              <a:rPr sz="3600" b="1" dirty="0">
                <a:solidFill>
                  <a:srgbClr val="FF0000"/>
                </a:solidFill>
                <a:sym typeface="+mn-ea"/>
              </a:rPr>
              <a:t/>
            </a:r>
            <a:br>
              <a:rPr sz="3600" b="1" dirty="0">
                <a:solidFill>
                  <a:srgbClr val="FF0000"/>
                </a:solidFill>
                <a:sym typeface="+mn-ea"/>
              </a:rPr>
            </a:br>
            <a:r>
              <a:rPr sz="3600" b="1" dirty="0">
                <a:solidFill>
                  <a:srgbClr val="FF0000"/>
                </a:solidFill>
                <a:sym typeface="+mn-ea"/>
              </a:rPr>
              <a:t/>
            </a:r>
            <a:br>
              <a:rPr sz="3600" b="1" dirty="0">
                <a:solidFill>
                  <a:srgbClr val="FF0000"/>
                </a:solidFill>
                <a:sym typeface="+mn-ea"/>
              </a:rPr>
            </a:br>
            <a:r>
              <a:rPr sz="4000" b="1" dirty="0">
                <a:solidFill>
                  <a:srgbClr val="FF0000"/>
                </a:solidFill>
                <a:latin typeface="Times New Roman" panose="02020603050405020304" pitchFamily="18" charset="0"/>
                <a:cs typeface="Times New Roman" panose="02020603050405020304" pitchFamily="18" charset="0"/>
                <a:sym typeface="+mn-ea"/>
              </a:rPr>
              <a:t>Multiple Access Techniques - Intro</a:t>
            </a:r>
            <a:r>
              <a:rPr lang="en-US" sz="4000" b="1" dirty="0">
                <a:solidFill>
                  <a:srgbClr val="FF0000"/>
                </a:solidFill>
                <a:latin typeface="Times New Roman" panose="02020603050405020304" pitchFamily="18" charset="0"/>
                <a:cs typeface="Times New Roman" panose="02020603050405020304" pitchFamily="18" charset="0"/>
                <a:sym typeface="+mn-ea"/>
              </a:rPr>
              <a:t>duction</a:t>
            </a:r>
            <a:r>
              <a:rPr sz="4000" b="1" dirty="0">
                <a:solidFill>
                  <a:srgbClr val="FF0000"/>
                </a:solidFill>
                <a:latin typeface="Times New Roman" panose="02020603050405020304" pitchFamily="18" charset="0"/>
                <a:cs typeface="Times New Roman" panose="02020603050405020304" pitchFamily="18" charset="0"/>
              </a:rPr>
              <a:t/>
            </a:r>
            <a:br>
              <a:rPr sz="4000" b="1" dirty="0">
                <a:solidFill>
                  <a:srgbClr val="FF0000"/>
                </a:solidFill>
                <a:latin typeface="Times New Roman" panose="02020603050405020304" pitchFamily="18" charset="0"/>
                <a:cs typeface="Times New Roman" panose="02020603050405020304" pitchFamily="18" charset="0"/>
              </a:rPr>
            </a:br>
            <a:r>
              <a:rPr lang="en-IN" altLang="en-US" sz="3600" dirty="0"/>
              <a:t/>
            </a:r>
            <a:br>
              <a:rPr lang="en-IN" altLang="en-US" sz="3600" dirty="0"/>
            </a:br>
            <a:endParaRPr lang="en-IN" altLang="en-US" sz="3600" b="1" dirty="0"/>
          </a:p>
        </p:txBody>
      </p:sp>
      <p:sp>
        <p:nvSpPr>
          <p:cNvPr id="3078" name="Rectangle 3"/>
          <p:cNvSpPr>
            <a:spLocks noGrp="1"/>
          </p:cNvSpPr>
          <p:nvPr>
            <p:ph idx="1"/>
          </p:nvPr>
        </p:nvSpPr>
        <p:spPr>
          <a:xfrm>
            <a:off x="299258" y="1825625"/>
            <a:ext cx="8537171" cy="4351655"/>
          </a:xfrm>
          <a:solidFill>
            <a:srgbClr val="F5FBAB">
              <a:alpha val="89803"/>
            </a:srgbClr>
          </a:solidFill>
        </p:spPr>
        <p:txBody>
          <a:bodyPr vert="horz" wrap="square" lIns="91440" tIns="45720" rIns="91440" bIns="45720" anchor="t" anchorCtr="0">
            <a:noAutofit/>
          </a:bodyPr>
          <a:lstStyle/>
          <a:p>
            <a:pPr algn="just" eaLnBrk="1" hangingPunct="1"/>
            <a:r>
              <a:rPr sz="2400" dirty="0">
                <a:sym typeface="+mn-ea"/>
              </a:rPr>
              <a:t>Cellular systems divide a geographic region into </a:t>
            </a:r>
            <a:r>
              <a:rPr sz="2400" dirty="0">
                <a:solidFill>
                  <a:srgbClr val="FF0000"/>
                </a:solidFill>
                <a:sym typeface="+mn-ea"/>
              </a:rPr>
              <a:t>cells</a:t>
            </a:r>
            <a:r>
              <a:rPr sz="2400" dirty="0">
                <a:sym typeface="+mn-ea"/>
              </a:rPr>
              <a:t>, where a mobile phone in each cell communicates with a base station.</a:t>
            </a:r>
            <a:endParaRPr sz="2400" dirty="0"/>
          </a:p>
          <a:p>
            <a:pPr algn="just" eaLnBrk="1" hangingPunct="1"/>
            <a:r>
              <a:rPr sz="2400" dirty="0">
                <a:sym typeface="+mn-ea"/>
              </a:rPr>
              <a:t>The main objective of cellular systems design is to handle as many calls as possible (i.e., capacity) in a given bandwidth with reliability.</a:t>
            </a:r>
            <a:endParaRPr sz="2400" dirty="0"/>
          </a:p>
          <a:p>
            <a:pPr algn="just" eaLnBrk="1" hangingPunct="1"/>
            <a:r>
              <a:rPr sz="2400" dirty="0">
                <a:sym typeface="+mn-ea"/>
              </a:rPr>
              <a:t>The success of cellular network </a:t>
            </a:r>
            <a:r>
              <a:rPr sz="2400" dirty="0">
                <a:solidFill>
                  <a:srgbClr val="FF0000"/>
                </a:solidFill>
                <a:sym typeface="+mn-ea"/>
              </a:rPr>
              <a:t>depends on the availability of the radio frequency spectrum</a:t>
            </a:r>
            <a:r>
              <a:rPr sz="2400" dirty="0">
                <a:sym typeface="+mn-ea"/>
              </a:rPr>
              <a:t>. The radio frequency spectrum is a finite natural resource and has greater demands placed on it every day.</a:t>
            </a:r>
            <a:endParaRPr sz="2400" dirty="0"/>
          </a:p>
          <a:p>
            <a:pPr algn="just" eaLnBrk="1" hangingPunct="1"/>
            <a:r>
              <a:rPr sz="2400" dirty="0">
                <a:sym typeface="+mn-ea"/>
              </a:rPr>
              <a:t>This finite resource is usually defined in terms of </a:t>
            </a:r>
            <a:r>
              <a:rPr sz="2400" b="1" i="1" dirty="0">
                <a:solidFill>
                  <a:srgbClr val="FF0000"/>
                </a:solidFill>
                <a:sym typeface="+mn-ea"/>
              </a:rPr>
              <a:t>bandwidth</a:t>
            </a:r>
            <a:r>
              <a:rPr sz="2400" dirty="0">
                <a:sym typeface="+mn-ea"/>
              </a:rPr>
              <a:t>.</a:t>
            </a:r>
            <a:endParaRPr sz="2400" dirty="0"/>
          </a:p>
          <a:p>
            <a:pPr marL="533400" indent="-533400" algn="l" eaLnBrk="1" hangingPunct="1">
              <a:lnSpc>
                <a:spcPct val="80000"/>
              </a:lnSpc>
              <a:buNone/>
            </a:pPr>
            <a:endParaRPr lang="en-IN" altLang="en-US" sz="600" b="1" dirty="0"/>
          </a:p>
        </p:txBody>
      </p:sp>
      <p:pic>
        <p:nvPicPr>
          <p:cNvPr id="7172" name="Picture 3"/>
          <p:cNvPicPr>
            <a:picLocks noChangeAspect="1"/>
          </p:cNvPicPr>
          <p:nvPr/>
        </p:nvPicPr>
        <p:blipFill>
          <a:blip r:embed="rId2"/>
          <a:stretch>
            <a:fillRect/>
          </a:stretch>
        </p:blipFill>
        <p:spPr>
          <a:xfrm>
            <a:off x="8977746" y="340995"/>
            <a:ext cx="3100648" cy="2991485"/>
          </a:xfrm>
          <a:prstGeom prst="rect">
            <a:avLst/>
          </a:prstGeom>
          <a:noFill/>
          <a:ln w="9525">
            <a:noFill/>
          </a:ln>
        </p:spPr>
      </p:pic>
      <p:pic>
        <p:nvPicPr>
          <p:cNvPr id="7173" name="Picture 4"/>
          <p:cNvPicPr>
            <a:picLocks noChangeAspect="1"/>
          </p:cNvPicPr>
          <p:nvPr/>
        </p:nvPicPr>
        <p:blipFill>
          <a:blip r:embed="rId3"/>
          <a:stretch>
            <a:fillRect/>
          </a:stretch>
        </p:blipFill>
        <p:spPr>
          <a:xfrm>
            <a:off x="8977746" y="3463413"/>
            <a:ext cx="3196474" cy="2537338"/>
          </a:xfrm>
          <a:prstGeom prst="rect">
            <a:avLst/>
          </a:prstGeom>
          <a:noFill/>
          <a:ln w="9525">
            <a:noFill/>
          </a:ln>
        </p:spPr>
      </p:pic>
      <p:pic>
        <p:nvPicPr>
          <p:cNvPr id="7174" name="Picture 5"/>
          <p:cNvPicPr>
            <a:picLocks noChangeAspect="1"/>
          </p:cNvPicPr>
          <p:nvPr/>
        </p:nvPicPr>
        <p:blipFill>
          <a:blip r:embed="rId4"/>
          <a:stretch>
            <a:fillRect/>
          </a:stretch>
        </p:blipFill>
        <p:spPr>
          <a:xfrm>
            <a:off x="9523095" y="6016625"/>
            <a:ext cx="2343150" cy="3238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6</a:t>
            </a:fld>
            <a:endParaRPr lang="en-US" altLang="en-US" sz="1400" dirty="0"/>
          </a:p>
        </p:txBody>
      </p:sp>
      <p:sp>
        <p:nvSpPr>
          <p:cNvPr id="3078" name="Rectangle 3"/>
          <p:cNvSpPr>
            <a:spLocks noGrp="1"/>
          </p:cNvSpPr>
          <p:nvPr>
            <p:ph idx="1"/>
          </p:nvPr>
        </p:nvSpPr>
        <p:spPr>
          <a:xfrm>
            <a:off x="838200" y="481965"/>
            <a:ext cx="10515600" cy="5695315"/>
          </a:xfrm>
          <a:solidFill>
            <a:srgbClr val="F5FBAB">
              <a:alpha val="89803"/>
            </a:srgbClr>
          </a:solidFill>
        </p:spPr>
        <p:txBody>
          <a:bodyPr vert="horz" wrap="square" lIns="91440" tIns="45720" rIns="91440" bIns="45720" anchor="t" anchorCtr="0">
            <a:normAutofit/>
          </a:bodyPr>
          <a:lstStyle/>
          <a:p>
            <a:pPr algn="just" eaLnBrk="1" hangingPunct="1"/>
            <a:endParaRPr dirty="0">
              <a:latin typeface="Times New Roman" panose="02020603050405020304" pitchFamily="18" charset="0"/>
              <a:cs typeface="Times New Roman" panose="02020603050405020304" pitchFamily="18" charset="0"/>
              <a:sym typeface="+mn-ea"/>
            </a:endParaRPr>
          </a:p>
          <a:p>
            <a:pPr algn="just" eaLnBrk="1" hangingPunct="1"/>
            <a:r>
              <a:rPr dirty="0">
                <a:latin typeface="Times New Roman" panose="02020603050405020304" pitchFamily="18" charset="0"/>
                <a:cs typeface="Times New Roman" panose="02020603050405020304" pitchFamily="18" charset="0"/>
                <a:sym typeface="+mn-ea"/>
              </a:rPr>
              <a:t>To allow many mobile users to share simultaneously a finite amount of radio spectrum, in a most efficient way, various technologies have been developed and the goal behind these methods is to handle as many calls as possible in a given bandwidth (i.e.,call-handling capacity). This concept is called “</a:t>
            </a:r>
            <a:r>
              <a:rPr dirty="0">
                <a:solidFill>
                  <a:srgbClr val="C00000"/>
                </a:solidFill>
                <a:latin typeface="Times New Roman" panose="02020603050405020304" pitchFamily="18" charset="0"/>
                <a:cs typeface="Times New Roman" panose="02020603050405020304" pitchFamily="18" charset="0"/>
                <a:sym typeface="+mn-ea"/>
              </a:rPr>
              <a:t>multiple access</a:t>
            </a:r>
            <a:r>
              <a:rPr dirty="0">
                <a:latin typeface="Times New Roman" panose="02020603050405020304" pitchFamily="18" charset="0"/>
                <a:cs typeface="Times New Roman" panose="02020603050405020304" pitchFamily="18" charset="0"/>
                <a:sym typeface="+mn-ea"/>
              </a:rPr>
              <a:t>”.</a:t>
            </a:r>
            <a:endParaRPr dirty="0">
              <a:latin typeface="Times New Roman" panose="02020603050405020304" pitchFamily="18" charset="0"/>
              <a:cs typeface="Times New Roman" panose="02020603050405020304" pitchFamily="18" charset="0"/>
            </a:endParaRPr>
          </a:p>
          <a:p>
            <a:pPr algn="just" eaLnBrk="1" hangingPunct="1"/>
            <a:r>
              <a:rPr b="1" dirty="0">
                <a:latin typeface="Times New Roman" panose="02020603050405020304" pitchFamily="18" charset="0"/>
                <a:cs typeface="Times New Roman" panose="02020603050405020304" pitchFamily="18" charset="0"/>
                <a:sym typeface="+mn-ea"/>
              </a:rPr>
              <a:t>The choice of multiple access (MA) technology is to share the available scarce bandwidth efficiently among a large number of users </a:t>
            </a:r>
            <a:r>
              <a:rPr dirty="0">
                <a:latin typeface="Times New Roman" panose="02020603050405020304" pitchFamily="18" charset="0"/>
                <a:cs typeface="Times New Roman" panose="02020603050405020304" pitchFamily="18" charset="0"/>
                <a:sym typeface="+mn-ea"/>
              </a:rPr>
              <a:t>which could significantly enhance or lower the service quality delivered to end users.</a:t>
            </a:r>
            <a:endParaRPr dirty="0">
              <a:latin typeface="Times New Roman" panose="02020603050405020304" pitchFamily="18" charset="0"/>
              <a:cs typeface="Times New Roman" panose="02020603050405020304" pitchFamily="18" charset="0"/>
            </a:endParaRPr>
          </a:p>
          <a:p>
            <a:pPr marL="533400" indent="-533400" algn="l" eaLnBrk="1" hangingPunct="1">
              <a:lnSpc>
                <a:spcPct val="80000"/>
              </a:lnSpc>
              <a:buNone/>
            </a:pPr>
            <a:endParaRPr lang="en-IN" altLang="en-US" b="1" dirty="0">
              <a:latin typeface="Times New Roman" panose="02020603050405020304" pitchFamily="18" charset="0"/>
              <a:cs typeface="Times New Roman" panose="02020603050405020304" pitchFamily="18" charset="0"/>
            </a:endParaRPr>
          </a:p>
          <a:p>
            <a:pPr marL="533400" indent="-533400" algn="l" eaLnBrk="1" hangingPunct="1">
              <a:lnSpc>
                <a:spcPct val="80000"/>
              </a:lnSpc>
              <a:buNone/>
            </a:pPr>
            <a:endParaRPr lang="en-I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7</a:t>
            </a:fld>
            <a:endParaRPr lang="en-US" altLang="en-US" sz="1400" dirty="0"/>
          </a:p>
        </p:txBody>
      </p:sp>
      <p:sp>
        <p:nvSpPr>
          <p:cNvPr id="3077" name="Rectangle 2"/>
          <p:cNvSpPr>
            <a:spLocks noGrp="1"/>
          </p:cNvSpPr>
          <p:nvPr>
            <p:ph type="title"/>
          </p:nvPr>
        </p:nvSpPr>
        <p:spPr>
          <a:xfrm>
            <a:off x="838200" y="365125"/>
            <a:ext cx="11130280" cy="799532"/>
          </a:xfrm>
          <a:solidFill>
            <a:srgbClr val="F8BAA6">
              <a:alpha val="100000"/>
            </a:srgbClr>
          </a:solidFill>
        </p:spPr>
        <p:txBody>
          <a:bodyPr vert="horz" wrap="square" lIns="91440" tIns="45720" rIns="91440" bIns="45720" anchor="ctr" anchorCtr="0">
            <a:normAutofit fontScale="90000"/>
          </a:bodyPr>
          <a:lstStyle/>
          <a:p>
            <a:pPr eaLnBrk="1" hangingPunct="1"/>
            <a:r>
              <a:rPr sz="4000" b="1" dirty="0">
                <a:solidFill>
                  <a:srgbClr val="FF0000"/>
                </a:solidFill>
                <a:latin typeface="Times New Roman" panose="02020603050405020304" pitchFamily="18" charset="0"/>
                <a:cs typeface="Times New Roman" panose="02020603050405020304" pitchFamily="18" charset="0"/>
                <a:sym typeface="+mn-ea"/>
              </a:rPr>
              <a:t/>
            </a:r>
            <a:br>
              <a:rPr sz="4000" b="1" dirty="0">
                <a:solidFill>
                  <a:srgbClr val="FF0000"/>
                </a:solidFill>
                <a:latin typeface="Times New Roman" panose="02020603050405020304" pitchFamily="18" charset="0"/>
                <a:cs typeface="Times New Roman" panose="02020603050405020304" pitchFamily="18" charset="0"/>
                <a:sym typeface="+mn-ea"/>
              </a:rPr>
            </a:br>
            <a:r>
              <a:rPr sz="4000" b="1" dirty="0">
                <a:solidFill>
                  <a:srgbClr val="FF0000"/>
                </a:solidFill>
                <a:latin typeface="Times New Roman" panose="02020603050405020304" pitchFamily="18" charset="0"/>
                <a:cs typeface="Times New Roman" panose="02020603050405020304" pitchFamily="18" charset="0"/>
                <a:sym typeface="+mn-ea"/>
              </a:rPr>
              <a:t/>
            </a:r>
            <a:br>
              <a:rPr sz="4000" b="1" dirty="0">
                <a:solidFill>
                  <a:srgbClr val="FF0000"/>
                </a:solidFill>
                <a:latin typeface="Times New Roman" panose="02020603050405020304" pitchFamily="18" charset="0"/>
                <a:cs typeface="Times New Roman" panose="02020603050405020304" pitchFamily="18" charset="0"/>
                <a:sym typeface="+mn-ea"/>
              </a:rPr>
            </a:br>
            <a:r>
              <a:rPr sz="4000" b="1" dirty="0">
                <a:solidFill>
                  <a:srgbClr val="FF0000"/>
                </a:solidFill>
                <a:latin typeface="Times New Roman" panose="02020603050405020304" pitchFamily="18" charset="0"/>
                <a:cs typeface="Times New Roman" panose="02020603050405020304" pitchFamily="18" charset="0"/>
                <a:sym typeface="+mn-ea"/>
              </a:rPr>
              <a:t>Multiple access techniques</a:t>
            </a:r>
            <a:r>
              <a:rPr sz="3600" b="1" dirty="0">
                <a:solidFill>
                  <a:srgbClr val="FF0000"/>
                </a:solidFill>
              </a:rPr>
              <a:t/>
            </a:r>
            <a:br>
              <a:rPr sz="3600" b="1" dirty="0">
                <a:solidFill>
                  <a:srgbClr val="FF0000"/>
                </a:solidFill>
              </a:rPr>
            </a:br>
            <a:r>
              <a:rPr lang="en-IN" altLang="en-US" sz="3600" dirty="0"/>
              <a:t/>
            </a:r>
            <a:br>
              <a:rPr lang="en-IN" altLang="en-US" sz="3600" dirty="0"/>
            </a:br>
            <a:endParaRPr lang="en-IN" altLang="en-US" sz="3600" b="1" dirty="0"/>
          </a:p>
        </p:txBody>
      </p:sp>
      <p:sp>
        <p:nvSpPr>
          <p:cNvPr id="3078" name="Rectangle 3"/>
          <p:cNvSpPr>
            <a:spLocks noGrp="1"/>
          </p:cNvSpPr>
          <p:nvPr>
            <p:ph idx="1"/>
          </p:nvPr>
        </p:nvSpPr>
        <p:spPr>
          <a:xfrm>
            <a:off x="838200" y="1209425"/>
            <a:ext cx="11032490" cy="2775835"/>
          </a:xfrm>
          <a:solidFill>
            <a:srgbClr val="F5FBAB">
              <a:alpha val="89803"/>
            </a:srgbClr>
          </a:solidFill>
        </p:spPr>
        <p:txBody>
          <a:bodyPr vert="horz" wrap="square" lIns="91440" tIns="45720" rIns="91440" bIns="45720" anchor="t" anchorCtr="0">
            <a:normAutofit fontScale="77500" lnSpcReduction="20000"/>
          </a:bodyPr>
          <a:lstStyle/>
          <a:p>
            <a:pPr algn="just" eaLnBrk="1" hangingPunct="1"/>
            <a:r>
              <a:rPr sz="4890" dirty="0">
                <a:sym typeface="+mn-ea"/>
              </a:rPr>
              <a:t>The analogy of highway with several lanes (Figure) gives the simple example of multiple access methods such as SDMA, FDMA, and TDMA. In this figure, the medium is highway, the users are cars, and the interference is due to accidents.</a:t>
            </a:r>
            <a:endParaRPr sz="4890" dirty="0"/>
          </a:p>
          <a:p>
            <a:pPr marL="533400" indent="-533400" algn="l" eaLnBrk="1" hangingPunct="1">
              <a:lnSpc>
                <a:spcPct val="80000"/>
              </a:lnSpc>
              <a:buNone/>
            </a:pPr>
            <a:endParaRPr lang="en-IN" altLang="en-US" sz="4890" dirty="0"/>
          </a:p>
        </p:txBody>
      </p:sp>
      <p:pic>
        <p:nvPicPr>
          <p:cNvPr id="8196" name="Picture 3"/>
          <p:cNvPicPr>
            <a:picLocks noChangeAspect="1"/>
          </p:cNvPicPr>
          <p:nvPr/>
        </p:nvPicPr>
        <p:blipFill>
          <a:blip r:embed="rId2"/>
          <a:stretch>
            <a:fillRect/>
          </a:stretch>
        </p:blipFill>
        <p:spPr>
          <a:xfrm>
            <a:off x="1720850" y="3985260"/>
            <a:ext cx="5343525" cy="2543175"/>
          </a:xfrm>
          <a:prstGeom prst="rect">
            <a:avLst/>
          </a:prstGeom>
          <a:noFill/>
          <a:ln w="9525">
            <a:noFill/>
          </a:ln>
        </p:spPr>
      </p:pic>
      <p:pic>
        <p:nvPicPr>
          <p:cNvPr id="8197" name="Picture 4"/>
          <p:cNvPicPr>
            <a:picLocks noChangeAspect="1"/>
          </p:cNvPicPr>
          <p:nvPr/>
        </p:nvPicPr>
        <p:blipFill>
          <a:blip r:embed="rId3"/>
          <a:stretch>
            <a:fillRect/>
          </a:stretch>
        </p:blipFill>
        <p:spPr>
          <a:xfrm>
            <a:off x="2911793" y="6573203"/>
            <a:ext cx="2428875" cy="276225"/>
          </a:xfrm>
          <a:prstGeom prst="rect">
            <a:avLst/>
          </a:prstGeom>
          <a:noFill/>
          <a:ln w="9525">
            <a:noFill/>
          </a:ln>
        </p:spPr>
      </p:pic>
      <p:sp>
        <p:nvSpPr>
          <p:cNvPr id="8198" name="TextBox 5"/>
          <p:cNvSpPr txBox="1"/>
          <p:nvPr/>
        </p:nvSpPr>
        <p:spPr>
          <a:xfrm>
            <a:off x="7705725" y="4372928"/>
            <a:ext cx="4262438" cy="1476375"/>
          </a:xfrm>
          <a:prstGeom prst="rect">
            <a:avLst/>
          </a:prstGeom>
          <a:noFill/>
          <a:ln w="9525">
            <a:noFill/>
          </a:ln>
        </p:spPr>
        <p:txBody>
          <a:bodyPr>
            <a:spAutoFit/>
          </a:bodyPr>
          <a:lstStyle/>
          <a:p>
            <a:r>
              <a:rPr b="1" dirty="0">
                <a:solidFill>
                  <a:srgbClr val="0070C0"/>
                </a:solidFill>
                <a:latin typeface="Franklin Gothic Book" panose="020B0503020102020204" pitchFamily="34" charset="0"/>
              </a:rPr>
              <a:t>SDMA – Space Division Multiple Access</a:t>
            </a:r>
          </a:p>
          <a:p>
            <a:r>
              <a:rPr b="1" dirty="0">
                <a:solidFill>
                  <a:srgbClr val="0070C0"/>
                </a:solidFill>
                <a:latin typeface="Franklin Gothic Book" panose="020B0503020102020204" pitchFamily="34" charset="0"/>
              </a:rPr>
              <a:t>FDMA – Frequency Division Multiple Access</a:t>
            </a:r>
          </a:p>
          <a:p>
            <a:r>
              <a:rPr b="1" dirty="0">
                <a:solidFill>
                  <a:srgbClr val="0070C0"/>
                </a:solidFill>
                <a:latin typeface="Franklin Gothic Book" panose="020B0503020102020204" pitchFamily="34" charset="0"/>
              </a:rPr>
              <a:t>TDMA – Time Division Multiple Access</a:t>
            </a:r>
          </a:p>
          <a:p>
            <a:r>
              <a:rPr b="1" dirty="0">
                <a:solidFill>
                  <a:srgbClr val="0070C0"/>
                </a:solidFill>
                <a:latin typeface="Franklin Gothic Book" panose="020B0503020102020204" pitchFamily="34" charset="0"/>
              </a:rPr>
              <a:t>CDMA – Code Division Multiple Access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8</a:t>
            </a:fld>
            <a:endParaRPr lang="en-US" altLang="en-US" sz="1400" dirty="0"/>
          </a:p>
        </p:txBody>
      </p:sp>
      <p:sp>
        <p:nvSpPr>
          <p:cNvPr id="3077" name="Rectangle 2"/>
          <p:cNvSpPr>
            <a:spLocks noGrp="1"/>
          </p:cNvSpPr>
          <p:nvPr>
            <p:ph type="title"/>
          </p:nvPr>
        </p:nvSpPr>
        <p:spPr>
          <a:xfrm>
            <a:off x="290945" y="365125"/>
            <a:ext cx="11820699" cy="1325880"/>
          </a:xfrm>
          <a:solidFill>
            <a:srgbClr val="F8BAA6">
              <a:alpha val="100000"/>
            </a:srgbClr>
          </a:solidFill>
        </p:spPr>
        <p:txBody>
          <a:bodyPr vert="horz" wrap="square" lIns="91440" tIns="45720" rIns="91440" bIns="45720" anchor="ctr" anchorCtr="0">
            <a:normAutofit fontScale="90000"/>
          </a:bodyPr>
          <a:lstStyle/>
          <a:p>
            <a:pPr algn="ctr"/>
            <a:r>
              <a:rPr sz="4000" b="1" dirty="0">
                <a:solidFill>
                  <a:srgbClr val="FF0000"/>
                </a:solidFill>
                <a:latin typeface="Times New Roman" panose="02020603050405020304" pitchFamily="18" charset="0"/>
                <a:cs typeface="Times New Roman" panose="02020603050405020304" pitchFamily="18" charset="0"/>
                <a:sym typeface="+mn-ea"/>
              </a:rPr>
              <a:t/>
            </a:r>
            <a:br>
              <a:rPr sz="4000" b="1" dirty="0">
                <a:solidFill>
                  <a:srgbClr val="FF0000"/>
                </a:solidFill>
                <a:latin typeface="Times New Roman" panose="02020603050405020304" pitchFamily="18" charset="0"/>
                <a:cs typeface="Times New Roman" panose="02020603050405020304" pitchFamily="18" charset="0"/>
                <a:sym typeface="+mn-ea"/>
              </a:rPr>
            </a:br>
            <a:r>
              <a:rPr sz="3100" dirty="0">
                <a:solidFill>
                  <a:srgbClr val="FF0000"/>
                </a:solidFill>
                <a:latin typeface="Times New Roman" panose="02020603050405020304" pitchFamily="18" charset="0"/>
                <a:cs typeface="Times New Roman" panose="02020603050405020304" pitchFamily="18" charset="0"/>
                <a:sym typeface="+mn-ea"/>
              </a:rPr>
              <a:t/>
            </a:r>
            <a:br>
              <a:rPr sz="3100" dirty="0">
                <a:solidFill>
                  <a:srgbClr val="FF0000"/>
                </a:solidFill>
                <a:latin typeface="Times New Roman" panose="02020603050405020304" pitchFamily="18" charset="0"/>
                <a:cs typeface="Times New Roman" panose="02020603050405020304" pitchFamily="18" charset="0"/>
                <a:sym typeface="+mn-ea"/>
              </a:rPr>
            </a:br>
            <a:r>
              <a:rPr lang="en-IN" b="1" dirty="0">
                <a:solidFill>
                  <a:srgbClr val="FF0000"/>
                </a:solidFill>
              </a:rPr>
              <a:t>What is the difference between multiple </a:t>
            </a:r>
            <a:br>
              <a:rPr lang="en-IN" b="1" dirty="0">
                <a:solidFill>
                  <a:srgbClr val="FF0000"/>
                </a:solidFill>
              </a:rPr>
            </a:br>
            <a:r>
              <a:rPr lang="en-IN" b="1" dirty="0">
                <a:solidFill>
                  <a:srgbClr val="FF0000"/>
                </a:solidFill>
              </a:rPr>
              <a:t>access techniques and multiplexing</a:t>
            </a:r>
            <a:br>
              <a:rPr lang="en-IN" b="1" dirty="0">
                <a:solidFill>
                  <a:srgbClr val="FF0000"/>
                </a:solidFill>
              </a:rPr>
            </a:br>
            <a:endParaRPr lang="en-IN" altLang="en-US" sz="4900" b="1" dirty="0">
              <a:solidFill>
                <a:srgbClr val="FF0000"/>
              </a:solidFill>
            </a:endParaRPr>
          </a:p>
        </p:txBody>
      </p:sp>
      <p:sp>
        <p:nvSpPr>
          <p:cNvPr id="3078" name="Rectangle 3"/>
          <p:cNvSpPr>
            <a:spLocks noGrp="1"/>
          </p:cNvSpPr>
          <p:nvPr>
            <p:ph idx="1"/>
          </p:nvPr>
        </p:nvSpPr>
        <p:spPr>
          <a:xfrm>
            <a:off x="290945" y="1825625"/>
            <a:ext cx="11579745" cy="4402772"/>
          </a:xfrm>
          <a:solidFill>
            <a:srgbClr val="F5FBAB">
              <a:alpha val="89803"/>
            </a:srgbClr>
          </a:solidFill>
        </p:spPr>
        <p:txBody>
          <a:bodyPr vert="horz" wrap="square" lIns="91440" tIns="45720" rIns="91440" bIns="45720" anchor="t" anchorCtr="0">
            <a:normAutofit/>
          </a:bodyPr>
          <a:lstStyle/>
          <a:p>
            <a:pPr algn="just"/>
            <a:r>
              <a:rPr lang="en-IN" sz="3600" dirty="0">
                <a:solidFill>
                  <a:srgbClr val="FF0000"/>
                </a:solidFill>
              </a:rPr>
              <a:t>Multiplexing</a:t>
            </a:r>
            <a:r>
              <a:rPr lang="en-IN" sz="3600" dirty="0"/>
              <a:t>, a method by which multiple analog or digital signals are combined into one signal over a shared medium. </a:t>
            </a:r>
            <a:r>
              <a:rPr lang="en-IN" sz="3600" dirty="0">
                <a:solidFill>
                  <a:srgbClr val="FF0000"/>
                </a:solidFill>
              </a:rPr>
              <a:t>Multiple access</a:t>
            </a:r>
            <a:r>
              <a:rPr lang="en-IN" sz="3600" dirty="0"/>
              <a:t>, allows several terminals connected to the same transmission medium to transmit over a shared medium.</a:t>
            </a:r>
            <a:endParaRPr lang="en-IN" altLang="en-US" sz="6000" dirty="0"/>
          </a:p>
        </p:txBody>
      </p:sp>
      <p:pic>
        <p:nvPicPr>
          <p:cNvPr id="8197" name="Picture 4"/>
          <p:cNvPicPr>
            <a:picLocks noChangeAspect="1"/>
          </p:cNvPicPr>
          <p:nvPr/>
        </p:nvPicPr>
        <p:blipFill>
          <a:blip r:embed="rId2"/>
          <a:stretch>
            <a:fillRect/>
          </a:stretch>
        </p:blipFill>
        <p:spPr>
          <a:xfrm>
            <a:off x="2911793" y="6573203"/>
            <a:ext cx="2428875" cy="276225"/>
          </a:xfrm>
          <a:prstGeom prst="rect">
            <a:avLst/>
          </a:prstGeom>
          <a:noFill/>
          <a:ln w="9525">
            <a:noFill/>
          </a:ln>
        </p:spPr>
      </p:pic>
    </p:spTree>
    <p:extLst>
      <p:ext uri="{BB962C8B-B14F-4D97-AF65-F5344CB8AC3E}">
        <p14:creationId xmlns:p14="http://schemas.microsoft.com/office/powerpoint/2010/main" val="84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9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9</a:t>
            </a:fld>
            <a:endParaRPr lang="en-US" altLang="en-US" sz="1400" dirty="0"/>
          </a:p>
        </p:txBody>
      </p:sp>
      <p:sp>
        <p:nvSpPr>
          <p:cNvPr id="3077" name="Rectangle 2"/>
          <p:cNvSpPr>
            <a:spLocks noGrp="1"/>
          </p:cNvSpPr>
          <p:nvPr>
            <p:ph type="title"/>
          </p:nvPr>
        </p:nvSpPr>
        <p:spPr>
          <a:xfrm>
            <a:off x="345440" y="365125"/>
            <a:ext cx="11008360" cy="1325880"/>
          </a:xfrm>
          <a:solidFill>
            <a:srgbClr val="F8BAA6">
              <a:alpha val="100000"/>
            </a:srgbClr>
          </a:solidFill>
        </p:spPr>
        <p:txBody>
          <a:bodyPr vert="horz" wrap="square" lIns="91440" tIns="45720" rIns="91440" bIns="45720" anchor="ctr" anchorCtr="0">
            <a:normAutofit fontScale="90000"/>
          </a:bodyPr>
          <a:lstStyle/>
          <a:p>
            <a:pPr eaLnBrk="1" hangingPunct="1"/>
            <a:r>
              <a:rPr lang="en-IN" sz="4890" b="1" dirty="0">
                <a:solidFill>
                  <a:srgbClr val="FF0000"/>
                </a:solidFill>
                <a:latin typeface="Times New Roman" panose="02020603050405020304" pitchFamily="18" charset="0"/>
                <a:cs typeface="Times New Roman" panose="02020603050405020304" pitchFamily="18" charset="0"/>
                <a:sym typeface="+mn-ea"/>
              </a:rPr>
              <a:t/>
            </a:r>
            <a:br>
              <a:rPr lang="en-IN" sz="4890" b="1" dirty="0">
                <a:solidFill>
                  <a:srgbClr val="FF0000"/>
                </a:solidFill>
                <a:latin typeface="Times New Roman" panose="02020603050405020304" pitchFamily="18" charset="0"/>
                <a:cs typeface="Times New Roman" panose="02020603050405020304" pitchFamily="18" charset="0"/>
                <a:sym typeface="+mn-ea"/>
              </a:rPr>
            </a:br>
            <a:r>
              <a:rPr lang="en-IN" sz="4000" b="1" dirty="0">
                <a:solidFill>
                  <a:srgbClr val="FF0000"/>
                </a:solidFill>
                <a:latin typeface="Times New Roman" panose="02020603050405020304" pitchFamily="18" charset="0"/>
                <a:cs typeface="Times New Roman" panose="02020603050405020304" pitchFamily="18" charset="0"/>
                <a:sym typeface="+mn-ea"/>
              </a:rPr>
              <a:t>4.1 </a:t>
            </a:r>
            <a:r>
              <a:rPr sz="4000" b="1" dirty="0">
                <a:solidFill>
                  <a:srgbClr val="FF0000"/>
                </a:solidFill>
                <a:latin typeface="Times New Roman" panose="02020603050405020304" pitchFamily="18" charset="0"/>
                <a:cs typeface="Times New Roman" panose="02020603050405020304" pitchFamily="18" charset="0"/>
                <a:sym typeface="+mn-ea"/>
              </a:rPr>
              <a:t>Frequency division multiple access</a:t>
            </a:r>
            <a:r>
              <a:rPr lang="en-IN" sz="4000" b="1" dirty="0">
                <a:solidFill>
                  <a:srgbClr val="FF0000"/>
                </a:solidFill>
                <a:latin typeface="Times New Roman" panose="02020603050405020304" pitchFamily="18" charset="0"/>
                <a:cs typeface="Times New Roman" panose="02020603050405020304" pitchFamily="18" charset="0"/>
                <a:sym typeface="+mn-ea"/>
              </a:rPr>
              <a:t>-FDMA</a:t>
            </a:r>
            <a:r>
              <a:rPr sz="3600" b="1" dirty="0">
                <a:solidFill>
                  <a:srgbClr val="FF0000"/>
                </a:solidFill>
                <a:latin typeface="Times New Roman" panose="02020603050405020304" pitchFamily="18" charset="0"/>
                <a:cs typeface="Times New Roman" panose="02020603050405020304" pitchFamily="18" charset="0"/>
              </a:rPr>
              <a:t/>
            </a:r>
            <a:br>
              <a:rPr sz="3600" b="1" dirty="0">
                <a:solidFill>
                  <a:srgbClr val="FF0000"/>
                </a:solidFill>
                <a:latin typeface="Times New Roman" panose="02020603050405020304" pitchFamily="18" charset="0"/>
                <a:cs typeface="Times New Roman" panose="02020603050405020304" pitchFamily="18" charset="0"/>
              </a:rPr>
            </a:br>
            <a:r>
              <a:rPr lang="en-IN" altLang="en-US" sz="3600" dirty="0"/>
              <a:t/>
            </a:r>
            <a:br>
              <a:rPr lang="en-IN" altLang="en-US" sz="3600" dirty="0"/>
            </a:br>
            <a:endParaRPr lang="en-IN" altLang="en-US" sz="3600" b="1" dirty="0"/>
          </a:p>
        </p:txBody>
      </p:sp>
      <p:sp>
        <p:nvSpPr>
          <p:cNvPr id="3078" name="Rectangle 3"/>
          <p:cNvSpPr>
            <a:spLocks noGrp="1"/>
          </p:cNvSpPr>
          <p:nvPr>
            <p:ph idx="1"/>
          </p:nvPr>
        </p:nvSpPr>
        <p:spPr>
          <a:xfrm>
            <a:off x="344805" y="1825625"/>
            <a:ext cx="8178800" cy="4896485"/>
          </a:xfrm>
          <a:solidFill>
            <a:srgbClr val="F5FBAB">
              <a:alpha val="89803"/>
            </a:srgbClr>
          </a:solidFill>
        </p:spPr>
        <p:txBody>
          <a:bodyPr vert="horz" wrap="square" lIns="91440" tIns="45720" rIns="91440" bIns="45720" anchor="t" anchorCtr="0">
            <a:normAutofit fontScale="25000" lnSpcReduction="20000"/>
          </a:bodyPr>
          <a:lstStyle/>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The FDMA is the simplest scheme used to provide multiple access in analogue transmission. In FDMA systems, the </a:t>
            </a:r>
            <a:r>
              <a:rPr lang="en-US" sz="7200" b="1" i="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radio frequency spectrum is divided into several frequency bands separated by a certain guard band</a:t>
            </a:r>
            <a:r>
              <a:rPr lang="en-US" sz="7200" i="1"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Each frequency band can be used simultaneously.</a:t>
            </a:r>
            <a:endParaRPr kumimoji="0" lang="en-US" sz="7200" b="0" i="1"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In this technique, the bandwidth is divided into a number of channels and distributed among users with a finite portion of bandwidth for permanent use as illustrated in Figure.</a:t>
            </a:r>
          </a:p>
          <a:p>
            <a:pPr marL="384175" indent="-384175" algn="just">
              <a:lnSpc>
                <a:spcPct val="94000"/>
              </a:lnSpc>
              <a:spcAft>
                <a:spcPts val="200"/>
              </a:spcAft>
              <a:buFont typeface="Franklin Gothic Book" panose="020B0503020102020204" pitchFamily="34" charset="0"/>
              <a:buChar char="■"/>
              <a:defRPr/>
            </a:pPr>
            <a:r>
              <a:rPr lang="en-IN" sz="7200" dirty="0"/>
              <a:t>In this type of multiple access, we assign each signal a different type of frequency band (range). So, any two signals should not have same type of frequency range. Hence, there won’t be any interference between them, even if we send those signals in one channel.</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In addition, we can observe from Figure is that </a:t>
            </a:r>
            <a:r>
              <a:rPr lang="en-US" sz="7200" b="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FDMA permits only one user per channel</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because it allows the user to use the channel 100 percent of the time. Therefore, only the frequency “dimension” is used to define channels.</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b="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Frequency guard bands</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 are provided between adjacent signal spectra </a:t>
            </a:r>
            <a:r>
              <a:rPr lang="en-US" sz="7200" b="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to minimize crosstalk </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between adjacent channels.</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In FDMA, the channel has two frequencies, namely </a:t>
            </a:r>
            <a:r>
              <a:rPr lang="en-US" sz="7200" b="1" noProof="0" dirty="0">
                <a:ln>
                  <a:noFill/>
                </a:ln>
                <a:solidFill>
                  <a:srgbClr val="0070C0"/>
                </a:solidFill>
                <a:effectLst/>
                <a:uLnTx/>
                <a:uFillTx/>
                <a:latin typeface="Times New Roman" panose="02020603050405020304" pitchFamily="18" charset="0"/>
                <a:cs typeface="Times New Roman" panose="02020603050405020304" pitchFamily="18" charset="0"/>
                <a:sym typeface="+mn-ea"/>
              </a:rPr>
              <a:t>forward channel and reverse channel</a:t>
            </a: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r>
              <a:rPr lang="en-US" sz="7200" noProof="0" dirty="0">
                <a:ln>
                  <a:noFill/>
                </a:ln>
                <a:solidFill>
                  <a:schemeClr val="tx2"/>
                </a:solidFill>
                <a:effectLst/>
                <a:uLnTx/>
                <a:uFillTx/>
                <a:latin typeface="Times New Roman" panose="02020603050405020304" pitchFamily="18" charset="0"/>
                <a:cs typeface="Times New Roman" panose="02020603050405020304" pitchFamily="18" charset="0"/>
                <a:sym typeface="+mn-ea"/>
              </a:rPr>
              <a:t>When the FDMA technique is employed, as long as the user is engaged in “conversation,” no other user can access the same spectrum space.</a:t>
            </a:r>
            <a:endParaRPr kumimoji="0" lang="en-US" sz="7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175" marR="0" lvl="0" indent="-384175" algn="just"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defRPr/>
            </a:pPr>
            <a:endParaRPr kumimoji="0" lang="en-US" sz="4890" b="0" i="0" u="none" strike="noStrike" kern="1200" cap="none" spc="0" normalizeH="0" baseline="0" noProof="0" dirty="0">
              <a:ln>
                <a:noFill/>
              </a:ln>
              <a:solidFill>
                <a:schemeClr val="tx2"/>
              </a:solidFill>
              <a:effectLst/>
              <a:uLnTx/>
              <a:uFillTx/>
              <a:latin typeface="+mn-lt"/>
              <a:ea typeface="+mn-ea"/>
              <a:cs typeface="+mn-cs"/>
            </a:endParaRPr>
          </a:p>
          <a:p>
            <a:pPr marL="533400" indent="-533400" algn="just" eaLnBrk="1" hangingPunct="1">
              <a:lnSpc>
                <a:spcPct val="80000"/>
              </a:lnSpc>
              <a:buNone/>
            </a:pPr>
            <a:endParaRPr lang="en-IN" altLang="en-US" sz="4890" dirty="0"/>
          </a:p>
        </p:txBody>
      </p:sp>
      <p:pic>
        <p:nvPicPr>
          <p:cNvPr id="9220" name="Picture 3"/>
          <p:cNvPicPr>
            <a:picLocks noChangeAspect="1"/>
          </p:cNvPicPr>
          <p:nvPr/>
        </p:nvPicPr>
        <p:blipFill>
          <a:blip r:embed="rId2"/>
          <a:stretch>
            <a:fillRect/>
          </a:stretch>
        </p:blipFill>
        <p:spPr>
          <a:xfrm>
            <a:off x="8523288" y="1825308"/>
            <a:ext cx="3549650" cy="2792412"/>
          </a:xfrm>
          <a:prstGeom prst="rect">
            <a:avLst/>
          </a:prstGeom>
          <a:noFill/>
          <a:ln w="9525">
            <a:noFill/>
          </a:ln>
        </p:spPr>
      </p:pic>
      <p:pic>
        <p:nvPicPr>
          <p:cNvPr id="9221" name="Picture 4"/>
          <p:cNvPicPr>
            <a:picLocks noChangeAspect="1"/>
          </p:cNvPicPr>
          <p:nvPr/>
        </p:nvPicPr>
        <p:blipFill>
          <a:blip r:embed="rId3"/>
          <a:stretch>
            <a:fillRect/>
          </a:stretch>
        </p:blipFill>
        <p:spPr>
          <a:xfrm>
            <a:off x="8753475" y="4752023"/>
            <a:ext cx="2600325" cy="25717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3305</Words>
  <Application>Microsoft Office PowerPoint</Application>
  <PresentationFormat>Widescreen</PresentationFormat>
  <Paragraphs>302</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Bookman Old Style</vt:lpstr>
      <vt:lpstr>Calibri</vt:lpstr>
      <vt:lpstr>Calibri Light</vt:lpstr>
      <vt:lpstr>Franklin Gothic Book</vt:lpstr>
      <vt:lpstr>FranklinGothic-Book</vt:lpstr>
      <vt:lpstr>StoneSerif</vt:lpstr>
      <vt:lpstr>Symbol</vt:lpstr>
      <vt:lpstr>Times New Roman</vt:lpstr>
      <vt:lpstr>Wingdings</vt:lpstr>
      <vt:lpstr>Office Theme</vt:lpstr>
      <vt:lpstr> UNIT - IV </vt:lpstr>
      <vt:lpstr>CONTENTS</vt:lpstr>
      <vt:lpstr>MULTIPLEXING </vt:lpstr>
      <vt:lpstr>TYPES OF MULTIPLEXING </vt:lpstr>
      <vt:lpstr>  Multiple Access Techniques - Introduction  </vt:lpstr>
      <vt:lpstr>PowerPoint Presentation</vt:lpstr>
      <vt:lpstr>  Multiple access techniques  </vt:lpstr>
      <vt:lpstr>  What is the difference between multiple  access techniques and multiplexing </vt:lpstr>
      <vt:lpstr> 4.1 Frequency division multiple access-FDMA  </vt:lpstr>
      <vt:lpstr>PowerPoint Presentation</vt:lpstr>
      <vt:lpstr> 4.1 Frequency division multiple access-FDMA  </vt:lpstr>
      <vt:lpstr>PowerPoint Presentation</vt:lpstr>
      <vt:lpstr>PowerPoint Presentation</vt:lpstr>
      <vt:lpstr>PowerPoint Presentation</vt:lpstr>
      <vt:lpstr>PowerPoint Presentation</vt:lpstr>
      <vt:lpstr>PowerPoint Presentation</vt:lpstr>
      <vt:lpstr>  4.2 Time division multiple access-TDMA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4.3 Code division multiple access-CDMA</vt:lpstr>
      <vt:lpstr>PowerPoint Presentation</vt:lpstr>
      <vt:lpstr>PowerPoint Presentation</vt:lpstr>
      <vt:lpstr>PowerPoint Presentation</vt:lpstr>
      <vt:lpstr> 4.4. Space Division Multiple Access-SDMA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SREC-PRINCIPAL</cp:lastModifiedBy>
  <cp:revision>72</cp:revision>
  <dcterms:created xsi:type="dcterms:W3CDTF">2023-03-02T06:12:00Z</dcterms:created>
  <dcterms:modified xsi:type="dcterms:W3CDTF">2023-11-09T11:12:26Z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6BFE033A23A74938AFC8B00DF208FAE5</vt:lpwstr>
  </property>
  <property fmtid="{D5CDD505-2E9C-101B-9397-08002B2CF9AE}" pid="3" name="KSOProductBuildVer">
    <vt:lpwstr>1033-11.2.0.11498</vt:lpwstr>
  </property>
</Properties>
</file>