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47"/>
  </p:notesMasterIdLst>
  <p:sldIdLst>
    <p:sldId id="256" r:id="rId2"/>
    <p:sldId id="278" r:id="rId3"/>
    <p:sldId id="279" r:id="rId4"/>
    <p:sldId id="280" r:id="rId5"/>
    <p:sldId id="281" r:id="rId6"/>
    <p:sldId id="282" r:id="rId7"/>
    <p:sldId id="283" r:id="rId8"/>
    <p:sldId id="284" r:id="rId9"/>
    <p:sldId id="285" r:id="rId10"/>
    <p:sldId id="286" r:id="rId11"/>
    <p:sldId id="287" r:id="rId12"/>
    <p:sldId id="288" r:id="rId13"/>
    <p:sldId id="289" r:id="rId14"/>
    <p:sldId id="290" r:id="rId15"/>
    <p:sldId id="291" r:id="rId16"/>
    <p:sldId id="292" r:id="rId17"/>
    <p:sldId id="293" r:id="rId18"/>
    <p:sldId id="294" r:id="rId19"/>
    <p:sldId id="295" r:id="rId20"/>
    <p:sldId id="296" r:id="rId21"/>
    <p:sldId id="297" r:id="rId22"/>
    <p:sldId id="298" r:id="rId23"/>
    <p:sldId id="299" r:id="rId24"/>
    <p:sldId id="300" r:id="rId25"/>
    <p:sldId id="301" r:id="rId26"/>
    <p:sldId id="302" r:id="rId27"/>
    <p:sldId id="303" r:id="rId28"/>
    <p:sldId id="304" r:id="rId29"/>
    <p:sldId id="305" r:id="rId30"/>
    <p:sldId id="306" r:id="rId31"/>
    <p:sldId id="307" r:id="rId32"/>
    <p:sldId id="308" r:id="rId33"/>
    <p:sldId id="313" r:id="rId34"/>
    <p:sldId id="309" r:id="rId35"/>
    <p:sldId id="310" r:id="rId36"/>
    <p:sldId id="311" r:id="rId37"/>
    <p:sldId id="312" r:id="rId38"/>
    <p:sldId id="314" r:id="rId39"/>
    <p:sldId id="315" r:id="rId40"/>
    <p:sldId id="316" r:id="rId41"/>
    <p:sldId id="317" r:id="rId42"/>
    <p:sldId id="318" r:id="rId43"/>
    <p:sldId id="319" r:id="rId44"/>
    <p:sldId id="320" r:id="rId45"/>
    <p:sldId id="321"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156"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C086BD-6AC5-47F3-83FC-4FFA93F2D2C7}" type="datetimeFigureOut">
              <a:rPr lang="en-US" smtClean="0"/>
              <a:t>28-Nov-23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5465DE-BA99-49F8-8287-BCFD905778EC}"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8A74F178-9EB9-4026-A21A-F8AB5D99A5A1}" type="datetime1">
              <a:rPr lang="en-US" smtClean="0"/>
              <a:t>28-Nov-23</a:t>
            </a:fld>
            <a:endParaRPr lang="en-US"/>
          </a:p>
        </p:txBody>
      </p:sp>
      <p:sp>
        <p:nvSpPr>
          <p:cNvPr id="17" name="Footer Placeholder 16"/>
          <p:cNvSpPr>
            <a:spLocks noGrp="1"/>
          </p:cNvSpPr>
          <p:nvPr>
            <p:ph type="ftr" sz="quarter" idx="11"/>
          </p:nvPr>
        </p:nvSpPr>
        <p:spPr>
          <a:xfrm>
            <a:off x="5410200" y="4205288"/>
            <a:ext cx="1295400" cy="457200"/>
          </a:xfrm>
        </p:spPr>
        <p:txBody>
          <a:bodyPr/>
          <a:lstStyle/>
          <a:p>
            <a:r>
              <a:rPr lang="en-US" smtClean="0"/>
              <a:t>Dr.S.Md.Farooq</a:t>
            </a:r>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450294-B223-4FD5-9846-E312161B780B}" type="datetime1">
              <a:rPr lang="en-US" smtClean="0"/>
              <a:t>28-Nov-23</a:t>
            </a:fld>
            <a:endParaRPr lang="en-US"/>
          </a:p>
        </p:txBody>
      </p:sp>
      <p:sp>
        <p:nvSpPr>
          <p:cNvPr id="5" name="Footer Placeholder 4"/>
          <p:cNvSpPr>
            <a:spLocks noGrp="1"/>
          </p:cNvSpPr>
          <p:nvPr>
            <p:ph type="ftr" sz="quarter" idx="11"/>
          </p:nvPr>
        </p:nvSpPr>
        <p:spPr/>
        <p:txBody>
          <a:bodyPr/>
          <a:lstStyle/>
          <a:p>
            <a:r>
              <a:rPr lang="en-US" smtClean="0"/>
              <a:t>Dr.S.Md.Farooq</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95DF11-5AD3-4140-ABBC-518A6FBDD3B3}" type="datetime1">
              <a:rPr lang="en-US" smtClean="0"/>
              <a:t>28-Nov-23</a:t>
            </a:fld>
            <a:endParaRPr lang="en-US"/>
          </a:p>
        </p:txBody>
      </p:sp>
      <p:sp>
        <p:nvSpPr>
          <p:cNvPr id="5" name="Footer Placeholder 4"/>
          <p:cNvSpPr>
            <a:spLocks noGrp="1"/>
          </p:cNvSpPr>
          <p:nvPr>
            <p:ph type="ftr" sz="quarter" idx="11"/>
          </p:nvPr>
        </p:nvSpPr>
        <p:spPr/>
        <p:txBody>
          <a:bodyPr/>
          <a:lstStyle/>
          <a:p>
            <a:r>
              <a:rPr lang="en-US" smtClean="0"/>
              <a:t>Dr.S.Md.Farooq</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9B012E-C526-4832-8924-C38D1D29DF1E}" type="datetime1">
              <a:rPr lang="en-US" smtClean="0"/>
              <a:t>28-Nov-23</a:t>
            </a:fld>
            <a:endParaRPr lang="en-US"/>
          </a:p>
        </p:txBody>
      </p:sp>
      <p:sp>
        <p:nvSpPr>
          <p:cNvPr id="5" name="Footer Placeholder 4"/>
          <p:cNvSpPr>
            <a:spLocks noGrp="1"/>
          </p:cNvSpPr>
          <p:nvPr>
            <p:ph type="ftr" sz="quarter" idx="11"/>
          </p:nvPr>
        </p:nvSpPr>
        <p:spPr/>
        <p:txBody>
          <a:bodyPr/>
          <a:lstStyle/>
          <a:p>
            <a:r>
              <a:rPr lang="en-US" smtClean="0"/>
              <a:t>Dr.S.Md.Farooq</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A1FDC3A-DF3B-4AEA-883B-DA55FBDA64C6}" type="datetime1">
              <a:rPr lang="en-US" smtClean="0"/>
              <a:t>28-Nov-23</a:t>
            </a:fld>
            <a:endParaRPr lang="en-US"/>
          </a:p>
        </p:txBody>
      </p:sp>
      <p:sp>
        <p:nvSpPr>
          <p:cNvPr id="5" name="Footer Placeholder 4"/>
          <p:cNvSpPr>
            <a:spLocks noGrp="1"/>
          </p:cNvSpPr>
          <p:nvPr>
            <p:ph type="ftr" sz="quarter" idx="11"/>
          </p:nvPr>
        </p:nvSpPr>
        <p:spPr/>
        <p:txBody>
          <a:bodyPr/>
          <a:lstStyle/>
          <a:p>
            <a:r>
              <a:rPr lang="en-US" smtClean="0"/>
              <a:t>Dr.S.Md.Farooq</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55ABF3-5724-480D-9B60-217E482E2FFA}" type="datetime1">
              <a:rPr lang="en-US" smtClean="0"/>
              <a:t>28-Nov-23</a:t>
            </a:fld>
            <a:endParaRPr lang="en-US"/>
          </a:p>
        </p:txBody>
      </p:sp>
      <p:sp>
        <p:nvSpPr>
          <p:cNvPr id="6" name="Footer Placeholder 5"/>
          <p:cNvSpPr>
            <a:spLocks noGrp="1"/>
          </p:cNvSpPr>
          <p:nvPr>
            <p:ph type="ftr" sz="quarter" idx="11"/>
          </p:nvPr>
        </p:nvSpPr>
        <p:spPr/>
        <p:txBody>
          <a:bodyPr/>
          <a:lstStyle/>
          <a:p>
            <a:r>
              <a:rPr lang="en-US" smtClean="0"/>
              <a:t>Dr.S.Md.Farooq</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214A1B13-3753-4AF1-AA60-823EED8360EF}" type="datetime1">
              <a:rPr lang="en-US" smtClean="0"/>
              <a:t>28-Nov-23</a:t>
            </a:fld>
            <a:endParaRPr lang="en-US"/>
          </a:p>
        </p:txBody>
      </p:sp>
      <p:sp>
        <p:nvSpPr>
          <p:cNvPr id="27" name="Slide Number Placeholder 26"/>
          <p:cNvSpPr>
            <a:spLocks noGrp="1"/>
          </p:cNvSpPr>
          <p:nvPr>
            <p:ph type="sldNum" sz="quarter" idx="11"/>
          </p:nvPr>
        </p:nvSpPr>
        <p:spPr/>
        <p:txBody>
          <a:bodyPr rtlCol="0"/>
          <a:lstStyle/>
          <a:p>
            <a:fld id="{B6F15528-21DE-4FAA-801E-634DDDAF4B2B}" type="slidenum">
              <a:rPr lang="en-US" smtClean="0"/>
              <a:pPr/>
              <a:t>‹#›</a:t>
            </a:fld>
            <a:endParaRPr lang="en-US"/>
          </a:p>
        </p:txBody>
      </p:sp>
      <p:sp>
        <p:nvSpPr>
          <p:cNvPr id="28" name="Footer Placeholder 27"/>
          <p:cNvSpPr>
            <a:spLocks noGrp="1"/>
          </p:cNvSpPr>
          <p:nvPr>
            <p:ph type="ftr" sz="quarter" idx="12"/>
          </p:nvPr>
        </p:nvSpPr>
        <p:spPr/>
        <p:txBody>
          <a:bodyPr rtlCol="0"/>
          <a:lstStyle/>
          <a:p>
            <a:r>
              <a:rPr lang="en-US" smtClean="0"/>
              <a:t>Dr.S.Md.Farooq</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89E8A26F-9515-4A12-9FC3-B0763F569459}" type="datetime1">
              <a:rPr lang="en-US" smtClean="0"/>
              <a:t>28-Nov-23</a:t>
            </a:fld>
            <a:endParaRPr lang="en-US"/>
          </a:p>
        </p:txBody>
      </p:sp>
      <p:sp>
        <p:nvSpPr>
          <p:cNvPr id="4" name="Footer Placeholder 3"/>
          <p:cNvSpPr>
            <a:spLocks noGrp="1"/>
          </p:cNvSpPr>
          <p:nvPr>
            <p:ph type="ftr" sz="quarter" idx="11"/>
          </p:nvPr>
        </p:nvSpPr>
        <p:spPr>
          <a:xfrm>
            <a:off x="5257800" y="612648"/>
            <a:ext cx="1325880" cy="457200"/>
          </a:xfrm>
        </p:spPr>
        <p:txBody>
          <a:bodyPr/>
          <a:lstStyle/>
          <a:p>
            <a:r>
              <a:rPr lang="en-US" smtClean="0"/>
              <a:t>Dr.S.Md.Farooq</a:t>
            </a:r>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6C2FE0-CE83-4AB8-959E-82F8D799EFA9}" type="datetime1">
              <a:rPr lang="en-US" smtClean="0"/>
              <a:t>28-Nov-23</a:t>
            </a:fld>
            <a:endParaRPr lang="en-US"/>
          </a:p>
        </p:txBody>
      </p:sp>
      <p:sp>
        <p:nvSpPr>
          <p:cNvPr id="3" name="Footer Placeholder 2"/>
          <p:cNvSpPr>
            <a:spLocks noGrp="1"/>
          </p:cNvSpPr>
          <p:nvPr>
            <p:ph type="ftr" sz="quarter" idx="11"/>
          </p:nvPr>
        </p:nvSpPr>
        <p:spPr/>
        <p:txBody>
          <a:bodyPr/>
          <a:lstStyle/>
          <a:p>
            <a:r>
              <a:rPr lang="en-US" smtClean="0"/>
              <a:t>Dr.S.Md.Farooq</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EBB2330-5A85-401A-8087-1D03A95BD86C}" type="datetime1">
              <a:rPr lang="en-US" smtClean="0"/>
              <a:t>28-Nov-23</a:t>
            </a:fld>
            <a:endParaRPr lang="en-US"/>
          </a:p>
        </p:txBody>
      </p:sp>
      <p:sp>
        <p:nvSpPr>
          <p:cNvPr id="6" name="Footer Placeholder 5"/>
          <p:cNvSpPr>
            <a:spLocks noGrp="1"/>
          </p:cNvSpPr>
          <p:nvPr>
            <p:ph type="ftr" sz="quarter" idx="11"/>
          </p:nvPr>
        </p:nvSpPr>
        <p:spPr/>
        <p:txBody>
          <a:bodyPr/>
          <a:lstStyle/>
          <a:p>
            <a:r>
              <a:rPr lang="en-US" smtClean="0"/>
              <a:t>Dr.S.Md.Farooq</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1C96C66-C927-42E8-9C2F-465C4DC406D1}" type="datetime1">
              <a:rPr lang="en-US" smtClean="0"/>
              <a:t>28-Nov-23</a:t>
            </a:fld>
            <a:endParaRPr lang="en-US"/>
          </a:p>
        </p:txBody>
      </p:sp>
      <p:sp>
        <p:nvSpPr>
          <p:cNvPr id="6" name="Footer Placeholder 5"/>
          <p:cNvSpPr>
            <a:spLocks noGrp="1"/>
          </p:cNvSpPr>
          <p:nvPr>
            <p:ph type="ftr" sz="quarter" idx="11"/>
          </p:nvPr>
        </p:nvSpPr>
        <p:spPr/>
        <p:txBody>
          <a:bodyPr/>
          <a:lstStyle/>
          <a:p>
            <a:r>
              <a:rPr lang="en-US" smtClean="0"/>
              <a:t>Dr.S.Md.Farooq</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0B93401-2FB4-48D4-ADED-CB4CAA28B1FD}" type="datetime1">
              <a:rPr lang="en-US" smtClean="0"/>
              <a:t>28-Nov-23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r>
              <a:rPr lang="en-US" smtClean="0"/>
              <a:t>Dr.S.Md.Farooq</a:t>
            </a:r>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hf sldNum="0"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Software Project Management</a:t>
            </a:r>
            <a:endParaRPr lang="en-US" dirty="0"/>
          </a:p>
        </p:txBody>
      </p:sp>
      <p:sp>
        <p:nvSpPr>
          <p:cNvPr id="3" name="Subtitle 2"/>
          <p:cNvSpPr>
            <a:spLocks noGrp="1"/>
          </p:cNvSpPr>
          <p:nvPr>
            <p:ph type="subTitle" idx="1"/>
          </p:nvPr>
        </p:nvSpPr>
        <p:spPr/>
        <p:txBody>
          <a:bodyPr/>
          <a:lstStyle/>
          <a:p>
            <a:r>
              <a:rPr lang="en-US" dirty="0" smtClean="0"/>
              <a:t>Unit - II</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229600" cy="4876800"/>
          </a:xfrm>
        </p:spPr>
        <p:txBody>
          <a:bodyPr>
            <a:normAutofit fontScale="92500" lnSpcReduction="10000"/>
          </a:bodyPr>
          <a:lstStyle/>
          <a:p>
            <a:pPr algn="just"/>
            <a:r>
              <a:rPr lang="en-US" b="1" i="1" dirty="0" smtClean="0"/>
              <a:t>Round-trip engineering </a:t>
            </a:r>
            <a:r>
              <a:rPr lang="en-US" dirty="0" smtClean="0"/>
              <a:t>describes the key capability of environments that support iterative development. As we have moved into maintaining different information repositories for the engineering artifacts, we need automation support to ensure efficient and error-free transition of data from one artifact to another. </a:t>
            </a:r>
          </a:p>
          <a:p>
            <a:pPr algn="just"/>
            <a:r>
              <a:rPr lang="en-US" i="1" dirty="0" smtClean="0"/>
              <a:t>Forward engineering </a:t>
            </a:r>
            <a:r>
              <a:rPr lang="en-US" dirty="0" smtClean="0"/>
              <a:t>is the automation of one engineering artifact from another, more abstract representation. For example, compilers and linkers have provided automated transition of source code into executable code.</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126736"/>
          </a:xfrm>
        </p:spPr>
        <p:txBody>
          <a:bodyPr>
            <a:normAutofit lnSpcReduction="10000"/>
          </a:bodyPr>
          <a:lstStyle/>
          <a:p>
            <a:pPr algn="just"/>
            <a:r>
              <a:rPr lang="en-US" i="1" dirty="0" smtClean="0"/>
              <a:t>Reverse engineering </a:t>
            </a:r>
            <a:r>
              <a:rPr lang="en-US" dirty="0" smtClean="0"/>
              <a:t>is the generation or modification of a more abstract representation from an existing artifact (for example, creating a visual design model from a source code representation).</a:t>
            </a:r>
          </a:p>
          <a:p>
            <a:pPr algn="just"/>
            <a:r>
              <a:rPr lang="en-US" dirty="0" smtClean="0"/>
              <a:t>Economic improvements associated with tools and environments. It is common for tool vendors to make </a:t>
            </a:r>
            <a:r>
              <a:rPr lang="en-US" dirty="0" err="1" smtClean="0"/>
              <a:t>rela</a:t>
            </a:r>
            <a:r>
              <a:rPr lang="en-US" dirty="0" smtClean="0"/>
              <a:t>- </a:t>
            </a:r>
            <a:r>
              <a:rPr lang="en-US" dirty="0" err="1" smtClean="0"/>
              <a:t>tively</a:t>
            </a:r>
            <a:r>
              <a:rPr lang="en-US" dirty="0" smtClean="0"/>
              <a:t> accurate individual assessments of life-cycle activities to support claims about the potential economic impact of their tools. For example, it is easy to find statements such as the following from companies in a particular tool.</a:t>
            </a:r>
          </a:p>
          <a:p>
            <a:pPr algn="just"/>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83936"/>
          </a:xfrm>
        </p:spPr>
        <p:txBody>
          <a:bodyPr>
            <a:normAutofit fontScale="92500" lnSpcReduction="20000"/>
          </a:bodyPr>
          <a:lstStyle/>
          <a:p>
            <a:pPr lvl="0" algn="just"/>
            <a:r>
              <a:rPr lang="en-US" dirty="0" smtClean="0"/>
              <a:t>Requirements analysis and evolution activities consume 40% of life-cycle costs.</a:t>
            </a:r>
          </a:p>
          <a:p>
            <a:pPr lvl="0" algn="just"/>
            <a:r>
              <a:rPr lang="en-US" dirty="0" smtClean="0"/>
              <a:t>Software design activities have an impact on more than 50% of the resources.</a:t>
            </a:r>
          </a:p>
          <a:p>
            <a:pPr lvl="0" algn="just"/>
            <a:r>
              <a:rPr lang="en-US" dirty="0" smtClean="0"/>
              <a:t>Coding and unit testing activities consume about 50% of software development effort and schedule.</a:t>
            </a:r>
          </a:p>
          <a:p>
            <a:pPr lvl="0" algn="just"/>
            <a:r>
              <a:rPr lang="en-US" dirty="0" smtClean="0"/>
              <a:t>Test activities can consume as much as 50% of a project's resources.</a:t>
            </a:r>
          </a:p>
          <a:p>
            <a:pPr lvl="0" algn="just"/>
            <a:r>
              <a:rPr lang="en-US" dirty="0" smtClean="0"/>
              <a:t>Configuration control and change management are critical activities that can consume as much as 25% of resources on a large-scale project.</a:t>
            </a:r>
          </a:p>
          <a:p>
            <a:pPr lvl="0" algn="just"/>
            <a:r>
              <a:rPr lang="en-US" dirty="0" smtClean="0"/>
              <a:t>Documentation activities can consume more than 30% of project engineering resources.</a:t>
            </a:r>
          </a:p>
          <a:p>
            <a:pPr lvl="0" algn="just"/>
            <a:r>
              <a:rPr lang="en-US" dirty="0" smtClean="0"/>
              <a:t>Project management, business administration, and progress assessment can consume as much as 30% of project budgets.</a:t>
            </a:r>
          </a:p>
          <a:p>
            <a:pPr lvl="0" algn="just"/>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Achieving Required Quality</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Software best practices are derived from the development process and technologies. Table 3-5 summarizes some dimensions of quality improvement.</a:t>
            </a:r>
          </a:p>
          <a:p>
            <a:pPr algn="just"/>
            <a:r>
              <a:rPr lang="en-US" dirty="0" smtClean="0"/>
              <a:t>Key practices that improve overall software quality include the following:</a:t>
            </a:r>
          </a:p>
          <a:p>
            <a:pPr lvl="0" algn="just"/>
            <a:r>
              <a:rPr lang="en-US" dirty="0" smtClean="0"/>
              <a:t>Focusing on driving requirements and critical use cases early in the life cycle, focusing on requirements completeness and traceability late in the life cycle, and focusing throughout the life cycle on a balance between requirements evolution, design evolution, and plan evolution</a:t>
            </a:r>
          </a:p>
          <a:p>
            <a:pPr algn="just"/>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507736"/>
          </a:xfrm>
        </p:spPr>
        <p:txBody>
          <a:bodyPr>
            <a:normAutofit fontScale="92500" lnSpcReduction="20000"/>
          </a:bodyPr>
          <a:lstStyle/>
          <a:p>
            <a:pPr lvl="0" algn="just"/>
            <a:r>
              <a:rPr lang="en-US" dirty="0" smtClean="0"/>
              <a:t>Using metrics and indicators to measure the progress and quality of an architecture as it evolves from a high-level prototype into a fully compliant product</a:t>
            </a:r>
          </a:p>
          <a:p>
            <a:pPr lvl="0" algn="just"/>
            <a:r>
              <a:rPr lang="en-US" dirty="0" smtClean="0"/>
              <a:t>Providing integrated life-cycle environments that support early and continuous configuration control, change management, rigorous design methods, document automation, and regression test automation</a:t>
            </a:r>
          </a:p>
          <a:p>
            <a:pPr lvl="0" algn="just"/>
            <a:r>
              <a:rPr lang="en-US" dirty="0" smtClean="0"/>
              <a:t>Using visual modeling and higher level languages that support architectural control, abstraction, reliable programming, reuse, and self-documentation</a:t>
            </a:r>
          </a:p>
          <a:p>
            <a:pPr lvl="0" algn="just"/>
            <a:r>
              <a:rPr lang="en-US" dirty="0" smtClean="0"/>
              <a:t>Early and continuous insight into performance issues through demonstration-based evaluations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3..5.jpg"/>
          <p:cNvPicPr>
            <a:picLocks noGrp="1" noChangeAspect="1"/>
          </p:cNvPicPr>
          <p:nvPr>
            <p:ph idx="1"/>
          </p:nvPr>
        </p:nvPicPr>
        <p:blipFill>
          <a:blip r:embed="rId2"/>
          <a:stretch>
            <a:fillRect/>
          </a:stretch>
        </p:blipFill>
        <p:spPr>
          <a:xfrm>
            <a:off x="457200" y="914400"/>
            <a:ext cx="8382000" cy="5715000"/>
          </a:xfrm>
        </p:spPr>
      </p:pic>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79136"/>
          </a:xfrm>
        </p:spPr>
        <p:txBody>
          <a:bodyPr>
            <a:normAutofit fontScale="92500"/>
          </a:bodyPr>
          <a:lstStyle/>
          <a:p>
            <a:pPr algn="just"/>
            <a:r>
              <a:rPr lang="en-US" dirty="0" smtClean="0"/>
              <a:t>Conventional development processes stressed early sizing and timing estimates of computer program resource utilization. However, the typical chronology of events in performance assessment was as follows</a:t>
            </a:r>
          </a:p>
          <a:p>
            <a:pPr lvl="0" algn="just"/>
            <a:r>
              <a:rPr lang="en-US" dirty="0" smtClean="0"/>
              <a:t>Project inception. The proposed design was asserted to be low risk with adequate performance margin.</a:t>
            </a:r>
          </a:p>
          <a:p>
            <a:pPr lvl="0" algn="just"/>
            <a:r>
              <a:rPr lang="en-US" dirty="0" smtClean="0"/>
              <a:t>Initial design review. Optimistic assessments of adequate design margin were based mostly on paper analysis or rough simulation of the critical threads. In most cases, the actual application algorithms and database sizes were fairly well understood.</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83936"/>
          </a:xfrm>
        </p:spPr>
        <p:txBody>
          <a:bodyPr>
            <a:normAutofit/>
          </a:bodyPr>
          <a:lstStyle/>
          <a:p>
            <a:pPr lvl="0" algn="just"/>
            <a:r>
              <a:rPr lang="en-US" dirty="0" smtClean="0"/>
              <a:t>Mid-life-cycle design review. The assessments started whittling away at the margin, as early benchmarks and initial tests began exposing the optimism inherent in earlier estimates.</a:t>
            </a:r>
          </a:p>
          <a:p>
            <a:pPr lvl="0" algn="just"/>
            <a:r>
              <a:rPr lang="en-US" dirty="0" smtClean="0"/>
              <a:t>Integration and test. Serious performance problems were uncovered, necessitating fundamental changes in the architecture. The underlying infrastructure was usually the scapegoat, but the real culprit was immature use of the infrastructure, immature architectural solutions, or poorly understood early design trade-offs.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b="1" dirty="0"/>
              <a:t>PEER INSPECTIONS: A PRAGMATIC VIEW</a:t>
            </a:r>
          </a:p>
        </p:txBody>
      </p:sp>
      <p:sp>
        <p:nvSpPr>
          <p:cNvPr id="3" name="Content Placeholder 2"/>
          <p:cNvSpPr>
            <a:spLocks noGrp="1"/>
          </p:cNvSpPr>
          <p:nvPr>
            <p:ph idx="1"/>
          </p:nvPr>
        </p:nvSpPr>
        <p:spPr/>
        <p:txBody>
          <a:bodyPr/>
          <a:lstStyle/>
          <a:p>
            <a:pPr algn="just"/>
            <a:r>
              <a:rPr lang="en-US" dirty="0" smtClean="0"/>
              <a:t>Peer inspections are frequently over hyped as the key aspect of a quality system. In my experience, peer reviews are valuable as secondary mechanisms, but they are rarely significant contributors to quality compared with the following primary quality mechanisms and indicators, which should be emphasized in the management process: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r>
              <a:rPr lang="en-US" dirty="0" smtClean="0"/>
              <a:t>Transitioning engineering information from one artifact set to another, thereby assessing the consistency, feasibility, understandability, and technology constraints inherent in the engineering artifacts</a:t>
            </a:r>
          </a:p>
          <a:p>
            <a:pPr lvl="0" algn="just"/>
            <a:r>
              <a:rPr lang="en-US" dirty="0" smtClean="0"/>
              <a:t>Major milestone demonstrations that force the artifacts to be assessed against tangible criteria in the context of relevant use cases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Improving Team Effectiveness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Teamwork is much more important than the sum of the individuals. With software teams, a project manager needs to configure a balance of solid talent with highly skilled people in the leverage positions. Some maxims of team management include the following:</a:t>
            </a:r>
          </a:p>
          <a:p>
            <a:pPr lvl="0" algn="just"/>
            <a:r>
              <a:rPr lang="en-US" dirty="0" smtClean="0"/>
              <a:t>A well-managed project can succeed with a nominal engineering team.</a:t>
            </a:r>
          </a:p>
          <a:p>
            <a:pPr lvl="0" algn="just"/>
            <a:r>
              <a:rPr lang="en-US" dirty="0" smtClean="0"/>
              <a:t>A mismanaged project will almost never succeed, even with an expert team of engineers.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lvl="0" algn="just"/>
            <a:r>
              <a:rPr lang="en-US" dirty="0" smtClean="0"/>
              <a:t>Environment tools (compilers, debuggers, analyzers, automated test suites) that ensure representation rigor, consistency, completeness, and change control</a:t>
            </a:r>
          </a:p>
          <a:p>
            <a:pPr lvl="0" algn="just"/>
            <a:r>
              <a:rPr lang="en-US" dirty="0" smtClean="0"/>
              <a:t>Life-cycle testing for detailed insight into critical trade-offs, acceptance criteria, and requirements compliance</a:t>
            </a:r>
          </a:p>
          <a:p>
            <a:pPr lvl="0" algn="just"/>
            <a:r>
              <a:rPr lang="en-US" dirty="0" smtClean="0"/>
              <a:t>Change management metrics for objective insight into multiple-perspective change trends and convergence or divergence from quality and progress goals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Inspections are also a good vehicle for holding authors accountable for quality products. All authors of software and documentation should have their products scrutinized as a natural by-product of the process. </a:t>
            </a:r>
          </a:p>
          <a:p>
            <a:pPr algn="just"/>
            <a:r>
              <a:rPr lang="en-US" dirty="0" smtClean="0"/>
              <a:t>Therefore, the coverage of inspections should be across all authors rather than across all components.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THE PRINCIPLES OF CONVENTIONAL SOFTWARE ENGINEERING</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lvl="0" algn="just"/>
            <a:r>
              <a:rPr lang="en-US" b="1" dirty="0" smtClean="0"/>
              <a:t>Make quality </a:t>
            </a:r>
            <a:r>
              <a:rPr lang="en-US" dirty="0" err="1" smtClean="0"/>
              <a:t>Quality</a:t>
            </a:r>
            <a:r>
              <a:rPr lang="en-US" dirty="0" smtClean="0"/>
              <a:t> must be quantified and mechanisms put into place to motivate its achievement</a:t>
            </a:r>
          </a:p>
          <a:p>
            <a:pPr lvl="0" algn="just"/>
            <a:r>
              <a:rPr lang="en-US" b="1" dirty="0" smtClean="0"/>
              <a:t>High-quality software is possible</a:t>
            </a:r>
            <a:r>
              <a:rPr lang="en-US" dirty="0" smtClean="0"/>
              <a:t>. Techniques that have been demonstrated to increase quality include involving the customer, prototyping, simplifying design, conducting inspections, and hiring the best people</a:t>
            </a:r>
          </a:p>
          <a:p>
            <a:pPr algn="just"/>
            <a:r>
              <a:rPr lang="en-US" b="1" dirty="0" smtClean="0"/>
              <a:t>Give products to customers early</a:t>
            </a:r>
            <a:r>
              <a:rPr lang="en-US" dirty="0" smtClean="0"/>
              <a:t>. No matter how hard you try to learn users' needs during the requirements  phase, the most effective way to determine real needs is to give users a product and let them play with it </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507736"/>
          </a:xfrm>
        </p:spPr>
        <p:txBody>
          <a:bodyPr>
            <a:normAutofit fontScale="85000" lnSpcReduction="10000"/>
          </a:bodyPr>
          <a:lstStyle/>
          <a:p>
            <a:pPr lvl="0" algn="just"/>
            <a:r>
              <a:rPr lang="en-US" dirty="0" smtClean="0"/>
              <a:t>4.</a:t>
            </a:r>
            <a:r>
              <a:rPr lang="en-US" b="1" dirty="0" smtClean="0"/>
              <a:t>Determine the problem before writing the requirements</a:t>
            </a:r>
            <a:r>
              <a:rPr lang="en-US" dirty="0" smtClean="0"/>
              <a:t>. When faced with what they believe is a problem, most engineers rush to offer a solution. Before you try to solve a problem, be sure to explore all the alternatives and don't be blinded by the obvious solution</a:t>
            </a:r>
          </a:p>
          <a:p>
            <a:pPr lvl="0" algn="just"/>
            <a:r>
              <a:rPr lang="en-US" b="1" dirty="0" smtClean="0"/>
              <a:t>Evaluate design alternatives</a:t>
            </a:r>
            <a:r>
              <a:rPr lang="en-US" dirty="0" smtClean="0"/>
              <a:t>. After the requirements are agreed upon, you must examine a variety of architectures and algorithms. You certainly do not want to use” architecture" simply because it was used in the requirements specification.</a:t>
            </a:r>
          </a:p>
          <a:p>
            <a:pPr lvl="0" algn="just"/>
            <a:r>
              <a:rPr lang="en-US" b="1" dirty="0" smtClean="0"/>
              <a:t>Use an appropriate process model</a:t>
            </a:r>
            <a:r>
              <a:rPr lang="en-US" dirty="0" smtClean="0"/>
              <a:t>. Each project must select a process that makes ·the most sense for that project on the basis of corporate culture, willingness to take risks, application area, volatility of requirements, and the extent to which requirements are well understood.</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126736"/>
          </a:xfrm>
        </p:spPr>
        <p:txBody>
          <a:bodyPr>
            <a:normAutofit fontScale="92500"/>
          </a:bodyPr>
          <a:lstStyle/>
          <a:p>
            <a:pPr lvl="0" algn="just"/>
            <a:r>
              <a:rPr lang="en-US" b="1" dirty="0" smtClean="0"/>
              <a:t>Use different languages for different phases</a:t>
            </a:r>
            <a:r>
              <a:rPr lang="en-US" dirty="0" smtClean="0"/>
              <a:t>. Our industry's eternal thirst for simple solutions to complex problems has driven many to declare that the best development method is one that uses the same notation through- out the life cycle.</a:t>
            </a:r>
          </a:p>
          <a:p>
            <a:pPr lvl="0" algn="just"/>
            <a:r>
              <a:rPr lang="en-US" b="1" dirty="0" smtClean="0"/>
              <a:t>Minimize intellectual distance</a:t>
            </a:r>
            <a:r>
              <a:rPr lang="en-US" dirty="0" smtClean="0"/>
              <a:t>. To minimize intellectual distance, the software's structure should be as close as possible to the real-world structure</a:t>
            </a:r>
          </a:p>
          <a:p>
            <a:pPr lvl="0" algn="just"/>
            <a:r>
              <a:rPr lang="en-US" b="1" dirty="0" smtClean="0"/>
              <a:t>Put techniques before tools</a:t>
            </a:r>
            <a:r>
              <a:rPr lang="en-US" dirty="0" smtClean="0"/>
              <a:t>. An undisciplined software engineer with a tool becomes a dangerous, undisciplined software engineer</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050536"/>
          </a:xfrm>
        </p:spPr>
        <p:txBody>
          <a:bodyPr>
            <a:normAutofit/>
          </a:bodyPr>
          <a:lstStyle/>
          <a:p>
            <a:pPr lvl="0" algn="just"/>
            <a:r>
              <a:rPr lang="en-US" b="1" dirty="0" smtClean="0"/>
              <a:t>Get it right before you make it faster</a:t>
            </a:r>
            <a:r>
              <a:rPr lang="en-US" dirty="0" smtClean="0"/>
              <a:t>. It is far easier to make a working program run faster than it is to make a fast program work. Don't worry about optimization during initial coding</a:t>
            </a:r>
          </a:p>
          <a:p>
            <a:pPr lvl="0" algn="just"/>
            <a:r>
              <a:rPr lang="en-US" b="1" dirty="0" smtClean="0"/>
              <a:t>Inspect code</a:t>
            </a:r>
            <a:r>
              <a:rPr lang="en-US" dirty="0" smtClean="0"/>
              <a:t>. Inspecting the detailed design and code is a much better way to find errors than testing</a:t>
            </a:r>
          </a:p>
          <a:p>
            <a:pPr lvl="0" algn="just"/>
            <a:r>
              <a:rPr lang="en-US" b="1" dirty="0" smtClean="0"/>
              <a:t>Good management is more important than good technology</a:t>
            </a:r>
            <a:r>
              <a:rPr lang="en-US" dirty="0" smtClean="0"/>
              <a:t>. Good management motivates people to do their best, but there are no universal "right" styles of management</a:t>
            </a:r>
            <a:r>
              <a:rPr lang="en-US" i="1" dirty="0" smtClean="0"/>
              <a:t>.</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126736"/>
          </a:xfrm>
        </p:spPr>
        <p:txBody>
          <a:bodyPr>
            <a:normAutofit fontScale="92500" lnSpcReduction="10000"/>
          </a:bodyPr>
          <a:lstStyle/>
          <a:p>
            <a:pPr lvl="0" algn="just"/>
            <a:r>
              <a:rPr lang="en-US" b="1" dirty="0" smtClean="0"/>
              <a:t>People are the key to success. </a:t>
            </a:r>
            <a:r>
              <a:rPr lang="en-US" dirty="0" smtClean="0"/>
              <a:t>Highly skilled people with appropriate experience, talent, and training are key. 14.</a:t>
            </a:r>
            <a:r>
              <a:rPr lang="en-US" b="1" dirty="0" smtClean="0"/>
              <a:t>Follow with care</a:t>
            </a:r>
            <a:r>
              <a:rPr lang="en-US" dirty="0" smtClean="0"/>
              <a:t>. Just because everybody is doing something does not make it right for you. It may be right, but you must carefully assess its applicability to your environment.</a:t>
            </a:r>
          </a:p>
          <a:p>
            <a:pPr lvl="0" algn="just"/>
            <a:r>
              <a:rPr lang="en-US" b="1" dirty="0" smtClean="0"/>
              <a:t>Take responsibility</a:t>
            </a:r>
            <a:r>
              <a:rPr lang="en-US" dirty="0" smtClean="0"/>
              <a:t>. When a bridge collapses we ask, "What did the engineers do wrong?" Even when software fails, we rarely ask this. The fact is that in any engineering discipline, the best methods can be used to produce awful designs, and the most antiquated methods to produce elegant designs</a:t>
            </a:r>
            <a:r>
              <a:rPr lang="en-US" i="1" dirty="0" smtClean="0"/>
              <a:t>.</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050536"/>
          </a:xfrm>
        </p:spPr>
        <p:txBody>
          <a:bodyPr>
            <a:normAutofit fontScale="92500" lnSpcReduction="10000"/>
          </a:bodyPr>
          <a:lstStyle/>
          <a:p>
            <a:pPr lvl="0" algn="just"/>
            <a:r>
              <a:rPr lang="en-US" b="1" dirty="0" smtClean="0"/>
              <a:t>Understand the customer's priorities</a:t>
            </a:r>
            <a:r>
              <a:rPr lang="en-US" dirty="0" smtClean="0"/>
              <a:t>. It is possible the customer would tolerate 90% of the functionality delivered late if they could have 10% of it on time.</a:t>
            </a:r>
          </a:p>
          <a:p>
            <a:pPr lvl="0" algn="just"/>
            <a:r>
              <a:rPr lang="en-US" b="1" dirty="0" smtClean="0"/>
              <a:t>The more they see, the more they need</a:t>
            </a:r>
            <a:r>
              <a:rPr lang="en-US" dirty="0" smtClean="0"/>
              <a:t>. The more functionality (or performance) you provide a user, the more functionality (or performance) the user wants.</a:t>
            </a:r>
          </a:p>
          <a:p>
            <a:pPr lvl="0" algn="just"/>
            <a:r>
              <a:rPr lang="en-US" b="1" dirty="0" smtClean="0"/>
              <a:t>Plan to throw one away</a:t>
            </a:r>
            <a:r>
              <a:rPr lang="en-US" dirty="0" smtClean="0"/>
              <a:t>. One of the most important critical success factors is whether or not a product is entirely new. Such brand-new applications, architectures, interfaces, or algorithms rarely work the first time.</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r>
              <a:rPr lang="en-US" b="1" dirty="0" smtClean="0"/>
              <a:t>Design for change</a:t>
            </a:r>
            <a:r>
              <a:rPr lang="en-US" dirty="0" smtClean="0"/>
              <a:t>. The architectures, components, and specification techniques you use must accommodate change.</a:t>
            </a:r>
          </a:p>
          <a:p>
            <a:pPr lvl="0" algn="just"/>
            <a:r>
              <a:rPr lang="en-US" b="1" dirty="0" smtClean="0"/>
              <a:t>Design without documentation is not design</a:t>
            </a:r>
            <a:r>
              <a:rPr lang="en-US" dirty="0" smtClean="0"/>
              <a:t>. I have often heard software engineers say, "I have finished the design. All that is left is the documentation. "</a:t>
            </a:r>
          </a:p>
          <a:p>
            <a:pPr lvl="0" algn="just"/>
            <a:r>
              <a:rPr lang="en-US" b="1" dirty="0" smtClean="0"/>
              <a:t>Use tools, but be realistic. </a:t>
            </a:r>
            <a:r>
              <a:rPr lang="en-US" dirty="0" smtClean="0"/>
              <a:t>Software tools make their users more efficient.</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898136"/>
          </a:xfrm>
        </p:spPr>
        <p:txBody>
          <a:bodyPr>
            <a:normAutofit/>
          </a:bodyPr>
          <a:lstStyle/>
          <a:p>
            <a:pPr lvl="0" algn="just"/>
            <a:r>
              <a:rPr lang="en-US" b="1" dirty="0" smtClean="0"/>
              <a:t>Avoid tricks</a:t>
            </a:r>
            <a:r>
              <a:rPr lang="en-US" dirty="0" smtClean="0"/>
              <a:t>. Many programmers love to create programs with tricks constructs that perform a function correctly, but in an obscure way. Show the world how smart you are by avoiding tricky code</a:t>
            </a:r>
          </a:p>
          <a:p>
            <a:pPr lvl="0" algn="just"/>
            <a:r>
              <a:rPr lang="en-US" b="1" dirty="0" smtClean="0"/>
              <a:t>Encapsulate. </a:t>
            </a:r>
            <a:r>
              <a:rPr lang="en-US" dirty="0" smtClean="0"/>
              <a:t>Information-hiding is a simple, proven concept that results in software that is easier to test and much easier to maintain.</a:t>
            </a:r>
          </a:p>
          <a:p>
            <a:pPr lvl="0" algn="just"/>
            <a:r>
              <a:rPr lang="en-US" b="1" dirty="0" smtClean="0"/>
              <a:t>Use coupling and cohesion</a:t>
            </a:r>
            <a:r>
              <a:rPr lang="en-US" dirty="0" smtClean="0"/>
              <a:t>. Coupling and cohesion are the best ways to measure software's inherent maintainability and adaptability</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r>
              <a:rPr lang="en-US" dirty="0" smtClean="0"/>
              <a:t>A well-architected system can be built by a nominal team of software builders.</a:t>
            </a:r>
          </a:p>
          <a:p>
            <a:pPr lvl="0" algn="just"/>
            <a:r>
              <a:rPr lang="en-US" dirty="0" smtClean="0"/>
              <a:t>A poorly architected system will flounder even with an expert team of builders.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lgn="just"/>
            <a:r>
              <a:rPr lang="en-US" b="1" dirty="0" smtClean="0"/>
              <a:t>Use the McCabe complexity measure</a:t>
            </a:r>
            <a:r>
              <a:rPr lang="en-US" dirty="0" smtClean="0"/>
              <a:t>. Although there are many metrics available to report the inherent complexity of software, none is as intuitive and easy to use as Tom McCabe's</a:t>
            </a:r>
          </a:p>
          <a:p>
            <a:pPr lvl="0" algn="just"/>
            <a:r>
              <a:rPr lang="en-US" b="1" dirty="0" smtClean="0"/>
              <a:t>Don't test your own software</a:t>
            </a:r>
            <a:r>
              <a:rPr lang="en-US" dirty="0" smtClean="0"/>
              <a:t>. Software developers should never be the primary testers of their own software.</a:t>
            </a:r>
          </a:p>
          <a:p>
            <a:pPr lvl="0" algn="just"/>
            <a:r>
              <a:rPr lang="en-US" b="1" dirty="0" smtClean="0"/>
              <a:t>Analyze causes for errors</a:t>
            </a:r>
            <a:r>
              <a:rPr lang="en-US" dirty="0" smtClean="0"/>
              <a:t>. It is far more cost-effective to reduce the effect of an error by preventing it than it is to find and fix it. One way to do this is to analyze the causes of errors as they are detected</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lgn="just"/>
            <a:r>
              <a:rPr lang="en-US" b="1" dirty="0" smtClean="0"/>
              <a:t>Realize that software's entropy increases</a:t>
            </a:r>
            <a:r>
              <a:rPr lang="en-US" dirty="0" smtClean="0"/>
              <a:t>. Any software system that undergoes continuous change will grow in complexity and will become more and more disorganized</a:t>
            </a:r>
          </a:p>
          <a:p>
            <a:pPr lvl="0" algn="just"/>
            <a:r>
              <a:rPr lang="en-US" b="1" dirty="0" smtClean="0"/>
              <a:t>People and time are not interchangeable</a:t>
            </a:r>
            <a:r>
              <a:rPr lang="en-US" dirty="0" smtClean="0"/>
              <a:t>. Measuring a project solely by person-months makes little sense </a:t>
            </a:r>
          </a:p>
          <a:p>
            <a:pPr lvl="0" algn="just"/>
            <a:r>
              <a:rPr lang="en-US" b="1" dirty="0" smtClean="0"/>
              <a:t>Expect excellence</a:t>
            </a:r>
            <a:r>
              <a:rPr lang="en-US" dirty="0" smtClean="0"/>
              <a:t>. Your employees will do much better if you have high expectations for them.</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just" rtl="0">
              <a:spcBef>
                <a:spcPct val="0"/>
              </a:spcBef>
            </a:pPr>
            <a:r>
              <a:rPr lang="en-US" sz="2400" b="1" dirty="0"/>
              <a:t>THE PRINCIPLES OF MODERN SOFTWARE MANAGEMENT</a:t>
            </a:r>
            <a:r>
              <a:rPr lang="en-US" b="1" dirty="0"/>
              <a:t/>
            </a:r>
            <a:br>
              <a:rPr lang="en-US" b="1" dirty="0"/>
            </a:br>
            <a:endParaRPr lang="en-US" dirty="0"/>
          </a:p>
        </p:txBody>
      </p:sp>
      <p:sp>
        <p:nvSpPr>
          <p:cNvPr id="3" name="Content Placeholder 2"/>
          <p:cNvSpPr>
            <a:spLocks noGrp="1"/>
          </p:cNvSpPr>
          <p:nvPr>
            <p:ph idx="1"/>
          </p:nvPr>
        </p:nvSpPr>
        <p:spPr/>
        <p:txBody>
          <a:bodyPr/>
          <a:lstStyle/>
          <a:p>
            <a:pPr algn="just"/>
            <a:r>
              <a:rPr lang="en-US" dirty="0" smtClean="0"/>
              <a:t>Top 10 principles of modern software management are. (The first five, which are the main themes of my definition of an iterative process, are summarized in Figure 4-1.)</a:t>
            </a:r>
          </a:p>
          <a:p>
            <a:pPr marL="365760" lvl="2" indent="-256032" algn="just">
              <a:buClr>
                <a:schemeClr val="accent3"/>
              </a:buClr>
              <a:buFont typeface="Georgia"/>
              <a:buChar char="•"/>
            </a:pPr>
            <a:r>
              <a:rPr lang="en-US" b="1" dirty="0" smtClean="0"/>
              <a:t>Base the process on an </a:t>
            </a:r>
            <a:r>
              <a:rPr lang="en-US" b="1" i="1" dirty="0" smtClean="0"/>
              <a:t>architecture-first approach. </a:t>
            </a:r>
            <a:r>
              <a:rPr lang="en-US" dirty="0" smtClean="0"/>
              <a:t>This requires that a demonstrable balance be achieved among the driving requirements, the architecturally significant design decisions, and the life- cycle plans before the resources are committed for full-scale development.</a:t>
            </a:r>
            <a:endParaRPr lang="en-US" sz="2000"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4.1.jpg"/>
          <p:cNvPicPr>
            <a:picLocks noGrp="1" noChangeAspect="1"/>
          </p:cNvPicPr>
          <p:nvPr>
            <p:ph idx="1"/>
          </p:nvPr>
        </p:nvPicPr>
        <p:blipFill>
          <a:blip r:embed="rId2"/>
          <a:stretch>
            <a:fillRect/>
          </a:stretch>
        </p:blipFill>
        <p:spPr>
          <a:xfrm>
            <a:off x="533400" y="685800"/>
            <a:ext cx="8000999" cy="5888038"/>
          </a:xfrm>
        </p:spPr>
      </p:pic>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029200"/>
          </a:xfrm>
        </p:spPr>
        <p:txBody>
          <a:bodyPr>
            <a:normAutofit/>
          </a:bodyPr>
          <a:lstStyle/>
          <a:p>
            <a:pPr marL="365760" lvl="2" indent="-256032" algn="just">
              <a:buClr>
                <a:schemeClr val="accent3"/>
              </a:buClr>
              <a:buFont typeface="Georgia"/>
              <a:buChar char="•"/>
            </a:pPr>
            <a:r>
              <a:rPr lang="en-US" b="1" dirty="0" smtClean="0"/>
              <a:t>Establish an </a:t>
            </a:r>
            <a:r>
              <a:rPr lang="en-US" b="1" i="1" dirty="0" smtClean="0"/>
              <a:t>iterative life-cycle process </a:t>
            </a:r>
            <a:r>
              <a:rPr lang="en-US" b="1" dirty="0" smtClean="0"/>
              <a:t>that confronts risk early</a:t>
            </a:r>
            <a:r>
              <a:rPr lang="en-US" dirty="0" smtClean="0"/>
              <a:t>. With today's sophisticated software systems, it is not possible to define the entire problem, design the entire solution, build the software, and then test the end product in sequence.</a:t>
            </a:r>
          </a:p>
          <a:p>
            <a:pPr marL="365760" lvl="2" indent="-256032" algn="just">
              <a:buClr>
                <a:schemeClr val="accent3"/>
              </a:buClr>
              <a:buFont typeface="Georgia"/>
              <a:buChar char="•"/>
            </a:pPr>
            <a:r>
              <a:rPr lang="en-US" dirty="0" smtClean="0"/>
              <a:t> Instead, an iterative process that refines the problem understanding, an effective solution, and an effective plan over several iterations encourages a balanced treatment of all stakeholder objectives. </a:t>
            </a:r>
          </a:p>
          <a:p>
            <a:pPr marL="365760" lvl="2" indent="-256032" algn="just">
              <a:buClr>
                <a:schemeClr val="accent3"/>
              </a:buClr>
              <a:buFont typeface="Georgia"/>
              <a:buChar char="•"/>
            </a:pPr>
            <a:r>
              <a:rPr lang="en-US" dirty="0" smtClean="0"/>
              <a:t>Major risks must be addressed early to increase predictability and avoid expensive downstream scrap and rework.</a:t>
            </a:r>
            <a:endParaRPr lang="en-US" sz="2000"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74336"/>
          </a:xfrm>
        </p:spPr>
        <p:txBody>
          <a:bodyPr>
            <a:normAutofit/>
          </a:bodyPr>
          <a:lstStyle/>
          <a:p>
            <a:pPr lvl="2" algn="just"/>
            <a:r>
              <a:rPr lang="en-US" b="1" dirty="0" smtClean="0"/>
              <a:t>Transition design methods to emphasize </a:t>
            </a:r>
            <a:r>
              <a:rPr lang="en-US" b="1" i="1" dirty="0" smtClean="0"/>
              <a:t>component-based development. </a:t>
            </a:r>
            <a:r>
              <a:rPr lang="en-US" dirty="0" smtClean="0"/>
              <a:t>Moving from a line-of- code mentality to a component-based mentality is necessary to reduce the amount of human-generated source code and custom development.</a:t>
            </a:r>
            <a:endParaRPr lang="en-US" sz="2000" dirty="0" smtClean="0"/>
          </a:p>
          <a:p>
            <a:pPr lvl="2" algn="just"/>
            <a:r>
              <a:rPr lang="en-US" b="1" dirty="0" smtClean="0"/>
              <a:t>Establish a </a:t>
            </a:r>
            <a:r>
              <a:rPr lang="en-US" b="1" i="1" dirty="0" smtClean="0"/>
              <a:t>change management environment. </a:t>
            </a:r>
            <a:r>
              <a:rPr lang="en-US" dirty="0" smtClean="0"/>
              <a:t>The dynamics of iterative development, Including concurrent workflows by different teams working on shared artifacts, necessitates objectively controlled baselines.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55336"/>
          </a:xfrm>
        </p:spPr>
        <p:txBody>
          <a:bodyPr>
            <a:normAutofit fontScale="92500"/>
          </a:bodyPr>
          <a:lstStyle/>
          <a:p>
            <a:pPr lvl="2" algn="just"/>
            <a:r>
              <a:rPr lang="en-US" b="1" dirty="0" smtClean="0"/>
              <a:t>Enhance change freedom through tools that support round-trip engineering</a:t>
            </a:r>
            <a:r>
              <a:rPr lang="en-US" dirty="0" smtClean="0"/>
              <a:t>. Round-trip engineering is the environment support necessary to automate and </a:t>
            </a:r>
            <a:r>
              <a:rPr lang="en-US" dirty="0" err="1" smtClean="0"/>
              <a:t>synchronizeEngineering</a:t>
            </a:r>
            <a:r>
              <a:rPr lang="en-US" dirty="0" smtClean="0"/>
              <a:t> information in different formats(such as requirements specifications, design models, source code, executable code, test cases).</a:t>
            </a:r>
          </a:p>
          <a:p>
            <a:pPr lvl="2" algn="just"/>
            <a:r>
              <a:rPr lang="en-US" b="1" dirty="0" smtClean="0"/>
              <a:t>Capture design artifacts in rigorous, model-based notation. </a:t>
            </a:r>
            <a:r>
              <a:rPr lang="en-US" dirty="0" smtClean="0"/>
              <a:t>A model based approach (such as UML) supports the evolution of semantically rich graphical and textual design notations.</a:t>
            </a:r>
            <a:endParaRPr lang="en-US" sz="2000" dirty="0" smtClean="0"/>
          </a:p>
          <a:p>
            <a:pPr lvl="2" algn="just"/>
            <a:r>
              <a:rPr lang="en-US" b="1" dirty="0" smtClean="0"/>
              <a:t>Instrument the process for objective quality control and progress assessment</a:t>
            </a:r>
            <a:r>
              <a:rPr lang="en-US" dirty="0" smtClean="0"/>
              <a:t>. Life-cycle assessment of the progress and the quality of all intermediate products must be integrated into the process.</a:t>
            </a:r>
            <a:endParaRPr lang="en-US" sz="2000"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126736"/>
          </a:xfrm>
        </p:spPr>
        <p:txBody>
          <a:bodyPr/>
          <a:lstStyle/>
          <a:p>
            <a:pPr lvl="2" algn="just"/>
            <a:r>
              <a:rPr lang="en-US" b="1" dirty="0" smtClean="0"/>
              <a:t>Use a demonstration-based approach to assess intermediate artifacts.</a:t>
            </a:r>
          </a:p>
          <a:p>
            <a:pPr lvl="2" algn="just"/>
            <a:r>
              <a:rPr lang="en-US" b="1" dirty="0" smtClean="0"/>
              <a:t>Plan intermediate releases in groups of usage scenarios with evolving levels of detail. </a:t>
            </a:r>
            <a:r>
              <a:rPr lang="en-US" dirty="0" smtClean="0"/>
              <a:t>It is essential that the software management process drive toward early and continuous demonstrations within the operational context of the system, namely its use cases.</a:t>
            </a:r>
            <a:endParaRPr lang="en-US" sz="2000" dirty="0" smtClean="0"/>
          </a:p>
          <a:p>
            <a:pPr lvl="2" algn="just"/>
            <a:r>
              <a:rPr lang="en-US" b="1" dirty="0" smtClean="0"/>
              <a:t>Establish a configurable process that is economically scalable. </a:t>
            </a:r>
            <a:r>
              <a:rPr lang="en-US" dirty="0" smtClean="0"/>
              <a:t>No single process is suitable for  all software developments.</a:t>
            </a:r>
            <a:endParaRPr lang="en-US" sz="2000"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4.1table.jpg"/>
          <p:cNvPicPr>
            <a:picLocks noGrp="1" noChangeAspect="1"/>
          </p:cNvPicPr>
          <p:nvPr>
            <p:ph idx="1"/>
          </p:nvPr>
        </p:nvPicPr>
        <p:blipFill>
          <a:blip r:embed="rId2"/>
          <a:stretch>
            <a:fillRect/>
          </a:stretch>
        </p:blipFill>
        <p:spPr>
          <a:xfrm>
            <a:off x="609600" y="762000"/>
            <a:ext cx="7467600" cy="5811838"/>
          </a:xfrm>
        </p:spPr>
      </p:pic>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en-US" sz="2800" b="1" dirty="0"/>
              <a:t>TRANSITIONING TO AN ITERATIVE PROCESS</a:t>
            </a:r>
            <a:r>
              <a:rPr lang="en-US" b="1" dirty="0"/>
              <a:t/>
            </a:r>
            <a:br>
              <a:rPr lang="en-US" b="1" dirty="0"/>
            </a:br>
            <a:endParaRPr lang="en-US" dirty="0"/>
          </a:p>
        </p:txBody>
      </p:sp>
      <p:sp>
        <p:nvSpPr>
          <p:cNvPr id="3" name="Content Placeholder 2"/>
          <p:cNvSpPr>
            <a:spLocks noGrp="1"/>
          </p:cNvSpPr>
          <p:nvPr>
            <p:ph idx="1"/>
          </p:nvPr>
        </p:nvSpPr>
        <p:spPr/>
        <p:txBody>
          <a:bodyPr/>
          <a:lstStyle/>
          <a:p>
            <a:pPr algn="just"/>
            <a:r>
              <a:rPr lang="en-US" dirty="0" smtClean="0"/>
              <a:t>Modern software development processes have moved away from the conventional waterfall model, in which each stage of the development process is dependent on completion of the previous stage.</a:t>
            </a:r>
          </a:p>
          <a:p>
            <a:pPr algn="just"/>
            <a:r>
              <a:rPr lang="en-US" dirty="0" smtClean="0"/>
              <a:t>The economic benefits inherent in transitioning from the conventional waterfall model to an iterative development process are significant but difficult to quantify</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Boehm five staffing principles </a:t>
            </a:r>
            <a:r>
              <a:rPr lang="en-US" dirty="0" smtClean="0"/>
              <a:t>are</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pPr marL="624078" lvl="0" indent="-514350" algn="just">
              <a:buFont typeface="+mj-lt"/>
              <a:buAutoNum type="arabicPeriod"/>
            </a:pPr>
            <a:r>
              <a:rPr lang="en-US" dirty="0" smtClean="0"/>
              <a:t>The principle of top talent: Use better and fewer people</a:t>
            </a:r>
          </a:p>
          <a:p>
            <a:pPr marL="624078" lvl="0" indent="-514350" algn="just">
              <a:buFont typeface="+mj-lt"/>
              <a:buAutoNum type="arabicPeriod"/>
            </a:pPr>
            <a:r>
              <a:rPr lang="en-US" dirty="0" smtClean="0"/>
              <a:t>The principle of job matching: Fit the tasks to the skills and motivation of the people available.</a:t>
            </a:r>
          </a:p>
          <a:p>
            <a:pPr marL="624078" lvl="0" indent="-514350" algn="just">
              <a:buFont typeface="+mj-lt"/>
              <a:buAutoNum type="arabicPeriod"/>
            </a:pPr>
            <a:r>
              <a:rPr lang="en-US" dirty="0" smtClean="0"/>
              <a:t>The principle of career progression: An organization does best in the long run by helping its people to </a:t>
            </a:r>
            <a:r>
              <a:rPr lang="en-US" b="1" dirty="0" smtClean="0"/>
              <a:t>self-actualize</a:t>
            </a:r>
            <a:r>
              <a:rPr lang="en-US" dirty="0" smtClean="0"/>
              <a:t>.</a:t>
            </a:r>
          </a:p>
          <a:p>
            <a:pPr marL="624078" lvl="0" indent="-514350" algn="just">
              <a:buFont typeface="+mj-lt"/>
              <a:buAutoNum type="arabicPeriod"/>
            </a:pPr>
            <a:r>
              <a:rPr lang="en-US" dirty="0" smtClean="0"/>
              <a:t>The principle of team balance: Select people who will complement and harmonize with one another</a:t>
            </a:r>
          </a:p>
          <a:p>
            <a:pPr marL="624078" lvl="0" indent="-514350" algn="just">
              <a:buFont typeface="+mj-lt"/>
              <a:buAutoNum type="arabicPeriod"/>
            </a:pPr>
            <a:r>
              <a:rPr lang="en-US" dirty="0" smtClean="0"/>
              <a:t>The principle of phase-out: Keeping a misfit on the team doesn't benefit anyone</a:t>
            </a:r>
          </a:p>
          <a:p>
            <a:pPr marL="624078" indent="-514350" algn="just">
              <a:buFont typeface="+mj-lt"/>
              <a:buAutoNum type="arabicPeriod"/>
            </a:pP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74336"/>
          </a:xfrm>
        </p:spPr>
        <p:txBody>
          <a:bodyPr>
            <a:normAutofit lnSpcReduction="10000"/>
          </a:bodyPr>
          <a:lstStyle/>
          <a:p>
            <a:pPr algn="just"/>
            <a:r>
              <a:rPr lang="en-US" dirty="0" smtClean="0"/>
              <a:t>As one benchmark of the expected economic impact of process improvement, consider the process exponent parameters of the COCOMO II model. (Appendix B provides more detail on the COCOMO model) This exponent can range from 1.01 (virtually no diseconomy of scale) to 1.26 (significant diseconomy of scale). </a:t>
            </a:r>
          </a:p>
          <a:p>
            <a:pPr algn="just"/>
            <a:r>
              <a:rPr lang="en-US" dirty="0" smtClean="0"/>
              <a:t>The parameters that govern the value of the process exponent are application </a:t>
            </a:r>
            <a:r>
              <a:rPr lang="en-US" dirty="0" err="1" smtClean="0"/>
              <a:t>precedentedness</a:t>
            </a:r>
            <a:r>
              <a:rPr lang="en-US" dirty="0" smtClean="0"/>
              <a:t>, process flexibility, architecture risk resolution, team cohesion, and software process maturity.</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55336"/>
          </a:xfrm>
        </p:spPr>
        <p:txBody>
          <a:bodyPr>
            <a:normAutofit fontScale="92500" lnSpcReduction="20000"/>
          </a:bodyPr>
          <a:lstStyle/>
          <a:p>
            <a:pPr algn="just"/>
            <a:r>
              <a:rPr lang="en-US" dirty="0" smtClean="0"/>
              <a:t>The following paragraphs map the process exponent parameters of CO COMO II to my top 10 principles of a modern process.</a:t>
            </a:r>
          </a:p>
          <a:p>
            <a:pPr lvl="0" algn="just"/>
            <a:r>
              <a:rPr lang="en-US" b="1" dirty="0" smtClean="0"/>
              <a:t>Application </a:t>
            </a:r>
            <a:r>
              <a:rPr lang="en-US" b="1" dirty="0" err="1" smtClean="0"/>
              <a:t>precedentedness</a:t>
            </a:r>
            <a:r>
              <a:rPr lang="en-US" dirty="0" smtClean="0"/>
              <a:t>. Domain experience is a critical factor in understanding how to plan and execute a software development project. For unprecedented systems, one of the key goals is to confront risks and establish early precedents, even if they are incomplete or experimental. This is one of the primary reasons that the software industry has moved to an </a:t>
            </a:r>
            <a:r>
              <a:rPr lang="en-US" b="1" i="1" dirty="0" smtClean="0"/>
              <a:t>iterative life-cycle process. </a:t>
            </a:r>
            <a:r>
              <a:rPr lang="en-US" dirty="0" smtClean="0"/>
              <a:t>Early iterations in the life cycle establish precedents from which the product, the process, and the plans can be elaborated in </a:t>
            </a:r>
            <a:r>
              <a:rPr lang="en-US" b="1" i="1" dirty="0" smtClean="0"/>
              <a:t>evolving levels </a:t>
            </a:r>
            <a:r>
              <a:rPr lang="en-US" b="1" dirty="0" smtClean="0"/>
              <a:t>of </a:t>
            </a:r>
            <a:r>
              <a:rPr lang="en-US" b="1" i="1" dirty="0" smtClean="0"/>
              <a:t>detail.</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02936"/>
          </a:xfrm>
        </p:spPr>
        <p:txBody>
          <a:bodyPr>
            <a:normAutofit lnSpcReduction="10000"/>
          </a:bodyPr>
          <a:lstStyle/>
          <a:p>
            <a:pPr lvl="0" algn="just"/>
            <a:r>
              <a:rPr lang="en-US" b="1" dirty="0" smtClean="0"/>
              <a:t>Process flexibility</a:t>
            </a:r>
            <a:r>
              <a:rPr lang="en-US" dirty="0" smtClean="0"/>
              <a:t>. Development of modern software is characterized by such a broad solution space and so many interrelated concerns that there is a paramount need for continuous incorporation of changes. These changes may be inherent in the problem understanding, the solution space, or the plans. Project artifacts must be supported by efficient </a:t>
            </a:r>
            <a:r>
              <a:rPr lang="en-US" b="1" i="1" dirty="0" smtClean="0"/>
              <a:t>change management </a:t>
            </a:r>
            <a:r>
              <a:rPr lang="en-US" dirty="0" smtClean="0"/>
              <a:t>commensurate with project needs. A </a:t>
            </a:r>
            <a:r>
              <a:rPr lang="en-US" b="1" i="1" dirty="0" smtClean="0"/>
              <a:t>configurable process </a:t>
            </a:r>
            <a:r>
              <a:rPr lang="en-US" dirty="0" smtClean="0"/>
              <a:t>that allows a common framework to be adapted across a range of projects is necessary to achieve a software return on investment.</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31536"/>
          </a:xfrm>
        </p:spPr>
        <p:txBody>
          <a:bodyPr>
            <a:normAutofit lnSpcReduction="10000"/>
          </a:bodyPr>
          <a:lstStyle/>
          <a:p>
            <a:pPr lvl="0" algn="just"/>
            <a:r>
              <a:rPr lang="en-US" b="1" dirty="0" smtClean="0"/>
              <a:t>Architecture risk resolution</a:t>
            </a:r>
            <a:r>
              <a:rPr lang="en-US" dirty="0" smtClean="0"/>
              <a:t>. </a:t>
            </a:r>
            <a:r>
              <a:rPr lang="en-US" b="1" i="1" dirty="0" smtClean="0"/>
              <a:t>Architecture-first </a:t>
            </a:r>
            <a:r>
              <a:rPr lang="en-US" dirty="0" smtClean="0"/>
              <a:t>development is a crucial theme underlying a successful iterative development process. A project team develops and stabilizes architecture before developing all the components that make up the entire suite of applications components. An </a:t>
            </a:r>
            <a:r>
              <a:rPr lang="en-US" b="1" i="1" dirty="0" smtClean="0"/>
              <a:t>architecture-first </a:t>
            </a:r>
            <a:r>
              <a:rPr lang="en-US" dirty="0" smtClean="0"/>
              <a:t>and </a:t>
            </a:r>
            <a:r>
              <a:rPr lang="en-US" b="1" i="1" dirty="0" smtClean="0"/>
              <a:t>component-based development approach </a:t>
            </a:r>
            <a:r>
              <a:rPr lang="en-US" dirty="0" smtClean="0"/>
              <a:t>forces the infrastructure, common mechanisms, and control mechanisms to be elaborated early in the life cycle and drives all component make/buy decisions into the architecture process.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02936"/>
          </a:xfrm>
        </p:spPr>
        <p:txBody>
          <a:bodyPr>
            <a:normAutofit fontScale="92500" lnSpcReduction="10000"/>
          </a:bodyPr>
          <a:lstStyle/>
          <a:p>
            <a:pPr lvl="0" algn="just"/>
            <a:r>
              <a:rPr lang="en-US" b="1" dirty="0" smtClean="0"/>
              <a:t>Team cohesion</a:t>
            </a:r>
            <a:r>
              <a:rPr lang="en-US" dirty="0" smtClean="0"/>
              <a:t>. Successful teams are cohesive, and cohesive teams are successful. Successful teams and cohesive teams share common objectives and priorities. Advances in technology (such as programming languages, UML, and visual modeling) have enabled more rigorous and understandable notations for communicating software engineering information, particularly in the requirements and design artifacts that previously were ad hoc and based completely on paper exchange. These </a:t>
            </a:r>
            <a:r>
              <a:rPr lang="en-US" b="1" i="1" dirty="0" smtClean="0"/>
              <a:t>model-based </a:t>
            </a:r>
            <a:r>
              <a:rPr lang="en-US" dirty="0" smtClean="0"/>
              <a:t>formats have also enabled the </a:t>
            </a:r>
            <a:r>
              <a:rPr lang="en-US" b="1" i="1" dirty="0" smtClean="0"/>
              <a:t>round-trip engineering </a:t>
            </a:r>
            <a:r>
              <a:rPr lang="en-US" dirty="0" smtClean="0"/>
              <a:t>support needed to establish change freedom sufficient for evolving design representations.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r>
              <a:rPr lang="en-US" b="1" dirty="0" smtClean="0"/>
              <a:t>Software process maturity</a:t>
            </a:r>
            <a:r>
              <a:rPr lang="en-US" dirty="0" smtClean="0"/>
              <a:t>. The Software Engineering Institute's Capability Maturity Model (CMM) is a well-accepted benchmark for software process assessment. One of key themes is that truly mature processes are enabled through an integrated environment that provides the appropriate level of automation to instrument the process for </a:t>
            </a:r>
            <a:r>
              <a:rPr lang="en-US" b="1" i="1" dirty="0" smtClean="0"/>
              <a:t>objective quality control.</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507736"/>
          </a:xfrm>
        </p:spPr>
        <p:txBody>
          <a:bodyPr/>
          <a:lstStyle/>
          <a:p>
            <a:pPr algn="just"/>
            <a:r>
              <a:rPr lang="en-US" dirty="0" smtClean="0"/>
              <a:t>Software project managers need many leadership qualities in order to enhance team effectiveness. The following are some crucial attributes of successful software project managers that deserve much more attention:</a:t>
            </a:r>
          </a:p>
          <a:p>
            <a:pPr lvl="0" algn="just"/>
            <a:r>
              <a:rPr lang="en-US" b="1" dirty="0" smtClean="0"/>
              <a:t>Hiring skills</a:t>
            </a:r>
            <a:r>
              <a:rPr lang="en-US" dirty="0" smtClean="0"/>
              <a:t>. Few decisions are as important as hiring decisions. Placing the right person in the right job seems obvious but is surprisingly hard to achieve.</a:t>
            </a:r>
          </a:p>
          <a:p>
            <a:pPr lvl="0" algn="just"/>
            <a:r>
              <a:rPr lang="en-US" b="1" dirty="0" smtClean="0"/>
              <a:t>Customer-interface skill</a:t>
            </a:r>
            <a:r>
              <a:rPr lang="en-US" dirty="0" smtClean="0"/>
              <a:t>. Avoiding adversarial relationships among stakeholders is a prerequisite for success.</a:t>
            </a:r>
          </a:p>
          <a:p>
            <a:pPr algn="just"/>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74336"/>
          </a:xfrm>
        </p:spPr>
        <p:txBody>
          <a:bodyPr>
            <a:normAutofit lnSpcReduction="10000"/>
          </a:bodyPr>
          <a:lstStyle/>
          <a:p>
            <a:pPr lvl="0" algn="just"/>
            <a:r>
              <a:rPr lang="en-US" b="1" dirty="0" smtClean="0"/>
              <a:t>Decision-making skill. </a:t>
            </a:r>
            <a:r>
              <a:rPr lang="en-US" dirty="0" smtClean="0"/>
              <a:t>The jillion books written about management have failed to provide a clear definition of this attribute. We all know a good leader when we run into one, and decision-making skill seems obvious despite its intangible definition.</a:t>
            </a:r>
          </a:p>
          <a:p>
            <a:pPr lvl="0" algn="just"/>
            <a:r>
              <a:rPr lang="en-US" b="1" dirty="0" smtClean="0"/>
              <a:t>Team-building skill. </a:t>
            </a:r>
            <a:r>
              <a:rPr lang="en-US" dirty="0" smtClean="0"/>
              <a:t>Teamwork requires that a manager establish trust, motivate progress, exploit eccentric prima donnas, transition average people into top performers, eliminate misfits, and consolidate diverse opinions into a team direction.</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050536"/>
          </a:xfrm>
        </p:spPr>
        <p:txBody>
          <a:bodyPr/>
          <a:lstStyle/>
          <a:p>
            <a:pPr lvl="0" algn="just"/>
            <a:r>
              <a:rPr lang="en-US" b="1" dirty="0" smtClean="0"/>
              <a:t>Selling skill</a:t>
            </a:r>
            <a:r>
              <a:rPr lang="en-US" dirty="0" smtClean="0"/>
              <a:t>. Successful project managers must sell all stakeholders (including themselves) on decisions and priorities, sell candidates on job positions, sell changes to the status quo in the face of resistance, and sell achievements against objectives. In practice, selling requires continuous negotiation, compromise, and empathy</a:t>
            </a:r>
          </a:p>
          <a:p>
            <a:pPr lvl="1" algn="just"/>
            <a:r>
              <a:rPr lang="en-US" sz="2800" b="1" dirty="0" smtClean="0"/>
              <a:t> </a:t>
            </a:r>
            <a:endParaRPr lang="en-US" sz="2400"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just" rtl="0">
              <a:spcBef>
                <a:spcPct val="0"/>
              </a:spcBef>
            </a:pPr>
            <a:r>
              <a:rPr lang="en-US" sz="2800" b="1" dirty="0"/>
              <a:t>IMPROVING AUTOMATION THROUGH SOFTWARE ENVIRONMENTS</a:t>
            </a:r>
            <a:r>
              <a:rPr lang="en-US" sz="1600" dirty="0"/>
              <a:t/>
            </a:r>
            <a:br>
              <a:rPr lang="en-US" sz="1600" dirty="0"/>
            </a:br>
            <a:endParaRPr lang="en-US" dirty="0"/>
          </a:p>
        </p:txBody>
      </p:sp>
      <p:sp>
        <p:nvSpPr>
          <p:cNvPr id="3" name="Content Placeholder 2"/>
          <p:cNvSpPr>
            <a:spLocks noGrp="1"/>
          </p:cNvSpPr>
          <p:nvPr>
            <p:ph idx="1"/>
          </p:nvPr>
        </p:nvSpPr>
        <p:spPr/>
        <p:txBody>
          <a:bodyPr/>
          <a:lstStyle/>
          <a:p>
            <a:pPr algn="just"/>
            <a:r>
              <a:rPr lang="en-US" dirty="0" smtClean="0"/>
              <a:t>The tools and environment used in the software process generally have a linear effect on the productivity of the process. Planning tools, requirements management tools, visual modeling tools, compilers, editors, debuggers, quality assurance analysis tools, test tools, and user interfaces provide crucial automation support for evolving the software engineering artifacts</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02936"/>
          </a:xfrm>
        </p:spPr>
        <p:txBody>
          <a:bodyPr>
            <a:normAutofit fontScale="92500" lnSpcReduction="10000"/>
          </a:bodyPr>
          <a:lstStyle/>
          <a:p>
            <a:pPr algn="just"/>
            <a:r>
              <a:rPr lang="en-US" dirty="0" smtClean="0"/>
              <a:t>Above all, configuration management environments provide the foundation for executing and instrument the process. At first order, the isolated impact of tools and automation generally allows improvements of 20% to 40% in effort. </a:t>
            </a:r>
          </a:p>
          <a:p>
            <a:pPr algn="just"/>
            <a:r>
              <a:rPr lang="en-US" dirty="0" smtClean="0"/>
              <a:t>However, tools and environments must be viewed as the primary delivery vehicle for process automation and improvement, so their impact can be much higher.</a:t>
            </a:r>
          </a:p>
          <a:p>
            <a:pPr algn="just"/>
            <a:r>
              <a:rPr lang="en-US" dirty="0" smtClean="0"/>
              <a:t>Automation of the design process provides payback in quality, the ability to estimate costs and schedules, and overall productivity using a smaller team.</a:t>
            </a:r>
          </a:p>
          <a:p>
            <a:pPr algn="just"/>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87</TotalTime>
  <Words>3303</Words>
  <Application>Microsoft Office PowerPoint</Application>
  <PresentationFormat>On-screen Show (4:3)</PresentationFormat>
  <Paragraphs>159</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Urban</vt:lpstr>
      <vt:lpstr>Software Project Management</vt:lpstr>
      <vt:lpstr>Improving Team Effectiveness</vt:lpstr>
      <vt:lpstr>Slide 3</vt:lpstr>
      <vt:lpstr>Boehm five staffing principles are </vt:lpstr>
      <vt:lpstr>Slide 5</vt:lpstr>
      <vt:lpstr>Slide 6</vt:lpstr>
      <vt:lpstr>Slide 7</vt:lpstr>
      <vt:lpstr>IMPROVING AUTOMATION THROUGH SOFTWARE ENVIRONMENTS </vt:lpstr>
      <vt:lpstr>Slide 9</vt:lpstr>
      <vt:lpstr>Slide 10</vt:lpstr>
      <vt:lpstr>Slide 11</vt:lpstr>
      <vt:lpstr>Slide 12</vt:lpstr>
      <vt:lpstr>Achieving Required Quality</vt:lpstr>
      <vt:lpstr>Slide 14</vt:lpstr>
      <vt:lpstr>Slide 15</vt:lpstr>
      <vt:lpstr>Slide 16</vt:lpstr>
      <vt:lpstr>Slide 17</vt:lpstr>
      <vt:lpstr>PEER INSPECTIONS: A PRAGMATIC VIEW</vt:lpstr>
      <vt:lpstr>Slide 19</vt:lpstr>
      <vt:lpstr>Slide 20</vt:lpstr>
      <vt:lpstr>Slide 21</vt:lpstr>
      <vt:lpstr>THE PRINCIPLES OF CONVENTIONAL SOFTWARE ENGINEERING </vt:lpstr>
      <vt:lpstr>Slide 23</vt:lpstr>
      <vt:lpstr>Slide 24</vt:lpstr>
      <vt:lpstr>Slide 25</vt:lpstr>
      <vt:lpstr>Slide 26</vt:lpstr>
      <vt:lpstr>Slide 27</vt:lpstr>
      <vt:lpstr>Slide 28</vt:lpstr>
      <vt:lpstr>Slide 29</vt:lpstr>
      <vt:lpstr>Slide 30</vt:lpstr>
      <vt:lpstr>Slide 31</vt:lpstr>
      <vt:lpstr>THE PRINCIPLES OF MODERN SOFTWARE MANAGEMENT </vt:lpstr>
      <vt:lpstr>Slide 33</vt:lpstr>
      <vt:lpstr>Slide 34</vt:lpstr>
      <vt:lpstr>Slide 35</vt:lpstr>
      <vt:lpstr>Slide 36</vt:lpstr>
      <vt:lpstr>Slide 37</vt:lpstr>
      <vt:lpstr>Slide 38</vt:lpstr>
      <vt:lpstr>TRANSITIONING TO AN ITERATIVE PROCESS </vt:lpstr>
      <vt:lpstr>Slide 40</vt:lpstr>
      <vt:lpstr>Slide 41</vt:lpstr>
      <vt:lpstr>Slide 42</vt:lpstr>
      <vt:lpstr>Slide 43</vt:lpstr>
      <vt:lpstr>Slide 44</vt:lpstr>
      <vt:lpstr>Slide 45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Project Management</dc:title>
  <dc:creator>SMD FAROOK</dc:creator>
  <cp:lastModifiedBy>farook 1201</cp:lastModifiedBy>
  <cp:revision>14</cp:revision>
  <dcterms:created xsi:type="dcterms:W3CDTF">2006-08-16T00:00:00Z</dcterms:created>
  <dcterms:modified xsi:type="dcterms:W3CDTF">2023-11-28T06:36:14Z</dcterms:modified>
</cp:coreProperties>
</file>