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6" r:id="rId26"/>
    <p:sldId id="287" r:id="rId27"/>
    <p:sldId id="288" r:id="rId28"/>
    <p:sldId id="289" r:id="rId29"/>
    <p:sldId id="290" r:id="rId30"/>
    <p:sldId id="291" r:id="rId31"/>
    <p:sldId id="281" r:id="rId32"/>
    <p:sldId id="282" r:id="rId33"/>
    <p:sldId id="283" r:id="rId34"/>
    <p:sldId id="284" r:id="rId35"/>
    <p:sldId id="285"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1DF3B-0B4F-413C-B2A9-276193C5264E}" type="datetimeFigureOut">
              <a:rPr lang="en-US" smtClean="0"/>
              <a:t>28-Nov-23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0CEB2-083C-484A-990A-48FF430F58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94A0DF2-2843-4BB5-B3C1-F3041FD75F2C}" type="datetime1">
              <a:rPr lang="en-US" smtClean="0"/>
              <a:t>28-Nov-23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smtClean="0"/>
              <a:t>Dr.S.Md.Farooq</a:t>
            </a:r>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98A4654-6716-4D55-9AF9-2C7530B28C40}" type="slidenum">
              <a:rPr lang="en-US" smtClean="0"/>
              <a:pPr/>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B19CF-CBA8-4312-8F32-07E89476E5C2}"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519A3-F0E2-4FB1-975E-A308A22702F2}"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6357D-C975-453E-9481-8540A4AA6279}"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7200" b="0"/>
            </a:lvl1pPr>
          </a:lstStyle>
          <a:p>
            <a:r>
              <a:rPr lang="en-US" smtClean="0"/>
              <a:t>Click to edit Master title style</a:t>
            </a:r>
            <a:endParaRPr lang="en-US"/>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F091E-262A-4898-89A7-B4765D6EBC82}" type="datetime1">
              <a:rPr lang="en-US" smtClean="0"/>
              <a:t>28-Nov-23</a:t>
            </a:fld>
            <a:endParaRPr lang="en-US"/>
          </a:p>
        </p:txBody>
      </p:sp>
      <p:sp>
        <p:nvSpPr>
          <p:cNvPr id="5" name="Footer Placeholder 4"/>
          <p:cNvSpPr>
            <a:spLocks noGrp="1"/>
          </p:cNvSpPr>
          <p:nvPr>
            <p:ph type="ftr" sz="quarter" idx="11"/>
          </p:nvPr>
        </p:nvSpPr>
        <p:spPr/>
        <p:txBody>
          <a:bodyPr/>
          <a:lstStyle/>
          <a:p>
            <a:r>
              <a:rPr lang="en-US" smtClean="0"/>
              <a:t>Dr.S.Md.Farooq</a:t>
            </a:r>
            <a:endParaRPr lang="en-US"/>
          </a:p>
        </p:txBody>
      </p:sp>
      <p:sp>
        <p:nvSpPr>
          <p:cNvPr id="6" name="Slide Number Placeholder 5"/>
          <p:cNvSpPr>
            <a:spLocks noGrp="1"/>
          </p:cNvSpPr>
          <p:nvPr>
            <p:ph type="sldNum" sz="quarter" idx="12"/>
          </p:nvPr>
        </p:nvSpPr>
        <p:spPr/>
        <p:txBody>
          <a:bodyPr/>
          <a:lstStyle/>
          <a:p>
            <a:fld id="{098A4654-6716-4D55-9AF9-2C7530B28C40}" type="slidenum">
              <a:rPr lang="en-US" smtClean="0"/>
              <a:pPr/>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2CC14-9166-4542-B1BB-8CA7F4305548}"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7F3F3-FC4D-44CF-AB81-21B8FCA2E286}" type="datetime1">
              <a:rPr lang="en-US" smtClean="0"/>
              <a:t>28-Nov-23</a:t>
            </a:fld>
            <a:endParaRPr lang="en-US"/>
          </a:p>
        </p:txBody>
      </p:sp>
      <p:sp>
        <p:nvSpPr>
          <p:cNvPr id="8" name="Footer Placeholder 7"/>
          <p:cNvSpPr>
            <a:spLocks noGrp="1"/>
          </p:cNvSpPr>
          <p:nvPr>
            <p:ph type="ftr" sz="quarter" idx="11"/>
          </p:nvPr>
        </p:nvSpPr>
        <p:spPr/>
        <p:txBody>
          <a:bodyPr/>
          <a:lstStyle/>
          <a:p>
            <a:r>
              <a:rPr lang="en-US" smtClean="0"/>
              <a:t>Dr.S.Md.Farooq</a:t>
            </a:r>
            <a:endParaRPr lang="en-US"/>
          </a:p>
        </p:txBody>
      </p:sp>
      <p:sp>
        <p:nvSpPr>
          <p:cNvPr id="9" name="Slide Number Placeholder 8"/>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BEF17-5B58-4555-ACF6-FE63E7DAE661}" type="datetime1">
              <a:rPr lang="en-US" smtClean="0"/>
              <a:t>28-Nov-23</a:t>
            </a:fld>
            <a:endParaRPr lang="en-US"/>
          </a:p>
        </p:txBody>
      </p:sp>
      <p:sp>
        <p:nvSpPr>
          <p:cNvPr id="4" name="Footer Placeholder 3"/>
          <p:cNvSpPr>
            <a:spLocks noGrp="1"/>
          </p:cNvSpPr>
          <p:nvPr>
            <p:ph type="ftr" sz="quarter" idx="11"/>
          </p:nvPr>
        </p:nvSpPr>
        <p:spPr/>
        <p:txBody>
          <a:bodyPr/>
          <a:lstStyle/>
          <a:p>
            <a:r>
              <a:rPr lang="en-US" smtClean="0"/>
              <a:t>Dr.S.Md.Farooq</a:t>
            </a:r>
            <a:endParaRPr lang="en-US"/>
          </a:p>
        </p:txBody>
      </p:sp>
      <p:sp>
        <p:nvSpPr>
          <p:cNvPr id="5" name="Slide Number Placeholder 4"/>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27A5F-72B9-48F1-B215-9836E3A8BD1E}" type="datetime1">
              <a:rPr lang="en-US" smtClean="0"/>
              <a:t>28-Nov-23</a:t>
            </a:fld>
            <a:endParaRPr lang="en-US"/>
          </a:p>
        </p:txBody>
      </p:sp>
      <p:sp>
        <p:nvSpPr>
          <p:cNvPr id="3" name="Footer Placeholder 2"/>
          <p:cNvSpPr>
            <a:spLocks noGrp="1"/>
          </p:cNvSpPr>
          <p:nvPr>
            <p:ph type="ftr" sz="quarter" idx="11"/>
          </p:nvPr>
        </p:nvSpPr>
        <p:spPr/>
        <p:txBody>
          <a:bodyPr/>
          <a:lstStyle/>
          <a:p>
            <a:r>
              <a:rPr lang="en-US" smtClean="0"/>
              <a:t>Dr.S.Md.Farooq</a:t>
            </a:r>
            <a:endParaRPr lang="en-US"/>
          </a:p>
        </p:txBody>
      </p:sp>
      <p:sp>
        <p:nvSpPr>
          <p:cNvPr id="4" name="Slide Number Placeholder 3"/>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3200" b="0" baseline="0"/>
            </a:lvl1pPr>
          </a:lstStyle>
          <a:p>
            <a:r>
              <a:rPr lang="en-US" smtClean="0"/>
              <a:t>Click to edit Master title style</a:t>
            </a:r>
            <a:endParaRPr lang="en-US"/>
          </a:p>
        </p:txBody>
      </p:sp>
      <p:sp>
        <p:nvSpPr>
          <p:cNvPr id="3" name="Content Placeholder 2"/>
          <p:cNvSpPr>
            <a:spLocks noGrp="1"/>
          </p:cNvSpPr>
          <p:nvPr>
            <p:ph idx="1"/>
          </p:nvPr>
        </p:nvSpPr>
        <p:spPr>
          <a:xfrm>
            <a:off x="3378200" y="685800"/>
            <a:ext cx="4559300"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C4730-D639-4880-8773-72B2DC938ACE}"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DAF78-0C24-461C-A51B-936DB63F7DB6}" type="datetime1">
              <a:rPr lang="en-US" smtClean="0"/>
              <a:t>28-Nov-23</a:t>
            </a:fld>
            <a:endParaRPr lang="en-US"/>
          </a:p>
        </p:txBody>
      </p:sp>
      <p:sp>
        <p:nvSpPr>
          <p:cNvPr id="6" name="Footer Placeholder 5"/>
          <p:cNvSpPr>
            <a:spLocks noGrp="1"/>
          </p:cNvSpPr>
          <p:nvPr>
            <p:ph type="ftr" sz="quarter" idx="11"/>
          </p:nvPr>
        </p:nvSpPr>
        <p:spPr/>
        <p:txBody>
          <a:bodyPr/>
          <a:lstStyle/>
          <a:p>
            <a:r>
              <a:rPr lang="en-US" smtClean="0"/>
              <a:t>Dr.S.Md.Farooq</a:t>
            </a:r>
            <a:endParaRPr lang="en-US"/>
          </a:p>
        </p:txBody>
      </p:sp>
      <p:sp>
        <p:nvSpPr>
          <p:cNvPr id="7" name="Slide Number Placeholder 6"/>
          <p:cNvSpPr>
            <a:spLocks noGrp="1"/>
          </p:cNvSpPr>
          <p:nvPr>
            <p:ph type="sldNum" sz="quarter" idx="12"/>
          </p:nvPr>
        </p:nvSpPr>
        <p:spPr/>
        <p:txBody>
          <a:bodyPr/>
          <a:lstStyle/>
          <a:p>
            <a:fld id="{098A4654-6716-4D55-9AF9-2C7530B28C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52ABFFE-C993-43E6-AC59-A10D6A14A175}" type="datetime1">
              <a:rPr lang="en-US" smtClean="0"/>
              <a:t>28-Nov-23</a:t>
            </a:fld>
            <a:endParaRPr lang="en-US"/>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smtClean="0"/>
              <a:t>Dr.S.Md.Farooq</a:t>
            </a:r>
            <a:endParaRPr lang="en-US"/>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98A4654-6716-4D55-9AF9-2C7530B28C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akeuseof.com/tags/ubuntu" TargetMode="External"/><Relationship Id="rId2" Type="http://schemas.openxmlformats.org/officeDocument/2006/relationships/hyperlink" Target="https://live.gnome.org/GnomeTweakToo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N" sz="6000" dirty="0" smtClean="0"/>
              <a:t>INSTALLING  LINUX   AS   A   SERVER </a:t>
            </a:r>
            <a:endParaRPr lang="en-US" sz="6000" dirty="0"/>
          </a:p>
        </p:txBody>
      </p:sp>
      <p:sp>
        <p:nvSpPr>
          <p:cNvPr id="3" name="Subtitle 2"/>
          <p:cNvSpPr>
            <a:spLocks noGrp="1"/>
          </p:cNvSpPr>
          <p:nvPr>
            <p:ph type="subTitle" idx="1"/>
          </p:nvPr>
        </p:nvSpPr>
        <p:spPr/>
        <p:txBody>
          <a:bodyPr/>
          <a:lstStyle/>
          <a:p>
            <a:pPr algn="ctr"/>
            <a:r>
              <a:rPr lang="en-US" dirty="0" smtClean="0"/>
              <a:t>UNIT II</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69480" cy="853122"/>
          </a:xfrm>
        </p:spPr>
        <p:txBody>
          <a:bodyPr>
            <a:normAutofit/>
          </a:bodyPr>
          <a:lstStyle/>
          <a:p>
            <a:r>
              <a:rPr lang="en-US" sz="4000" dirty="0" smtClean="0"/>
              <a:t>Separation of GUI and Kernel</a:t>
            </a:r>
            <a:endParaRPr lang="en-US" sz="4000" dirty="0"/>
          </a:p>
        </p:txBody>
      </p:sp>
      <p:sp>
        <p:nvSpPr>
          <p:cNvPr id="3" name="Content Placeholder 2"/>
          <p:cNvSpPr>
            <a:spLocks noGrp="1"/>
          </p:cNvSpPr>
          <p:nvPr>
            <p:ph idx="1"/>
          </p:nvPr>
        </p:nvSpPr>
        <p:spPr>
          <a:xfrm>
            <a:off x="946404" y="1295401"/>
            <a:ext cx="6978396" cy="4884738"/>
          </a:xfrm>
        </p:spPr>
        <p:txBody>
          <a:bodyPr>
            <a:normAutofit/>
          </a:bodyPr>
          <a:lstStyle/>
          <a:p>
            <a:pPr algn="just"/>
            <a:r>
              <a:rPr lang="en-IN" sz="2400" dirty="0" smtClean="0"/>
              <a:t>Windows developers integrated the graphical user interface (GUI) with the core operating system.</a:t>
            </a:r>
          </a:p>
          <a:p>
            <a:pPr algn="just"/>
            <a:r>
              <a:rPr lang="en-IN" sz="2400" dirty="0" smtClean="0"/>
              <a:t>On the other hand, Linux (like UNIX in general) has kept the two elements—user interface and operating system—separate</a:t>
            </a:r>
          </a:p>
          <a:p>
            <a:pPr algn="just"/>
            <a:r>
              <a:rPr lang="en-IN" sz="2400" dirty="0" smtClean="0"/>
              <a:t>The X Window System interface is run as a user-level application, which makes it more stable.</a:t>
            </a:r>
          </a:p>
          <a:p>
            <a:pPr algn="just"/>
            <a:r>
              <a:rPr lang="en-IN" sz="2400" dirty="0" smtClean="0"/>
              <a:t>the GUI (which is very complex for both Windows and Linux) fails, </a:t>
            </a:r>
            <a:r>
              <a:rPr lang="en-IN" sz="2400" dirty="0" err="1" smtClean="0"/>
              <a:t>Linux’s</a:t>
            </a:r>
            <a:r>
              <a:rPr lang="en-IN" sz="2400" dirty="0" smtClean="0"/>
              <a:t> core does not go down with it</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457201"/>
            <a:ext cx="7054596" cy="5722938"/>
          </a:xfrm>
        </p:spPr>
        <p:txBody>
          <a:bodyPr>
            <a:normAutofit/>
          </a:bodyPr>
          <a:lstStyle/>
          <a:p>
            <a:pPr algn="just"/>
            <a:r>
              <a:rPr lang="en-IN" sz="2400" dirty="0" smtClean="0"/>
              <a:t>The X Window System also differs from the 2000 GUI</a:t>
            </a:r>
          </a:p>
          <a:p>
            <a:pPr algn="just"/>
            <a:r>
              <a:rPr lang="en-IN" sz="2400" dirty="0" smtClean="0"/>
              <a:t>The most significant feature of the X Window System is its ability to transmit windows across a network and display them on another workstation’s screen.</a:t>
            </a:r>
          </a:p>
          <a:p>
            <a:pPr algn="just"/>
            <a:r>
              <a:rPr lang="en-IN" sz="2400" dirty="0" smtClean="0"/>
              <a:t>This allows a user sitting on Host A to log in to Host B, run an application on Host B, and have all of the output routed back to Host A.</a:t>
            </a:r>
          </a:p>
          <a:p>
            <a:pPr algn="just"/>
            <a:r>
              <a:rPr lang="en-IN" sz="2400" dirty="0" smtClean="0"/>
              <a:t>Most Linux distributions (including Red Hat) come with several window managers and include support for GNOME and KDE, both of which are available on other variants of UNIX as well</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Better??</a:t>
            </a:r>
            <a:endParaRPr lang="en-US" dirty="0"/>
          </a:p>
        </p:txBody>
      </p:sp>
      <p:sp>
        <p:nvSpPr>
          <p:cNvPr id="3" name="Content Placeholder 2"/>
          <p:cNvSpPr>
            <a:spLocks noGrp="1"/>
          </p:cNvSpPr>
          <p:nvPr>
            <p:ph idx="1"/>
          </p:nvPr>
        </p:nvSpPr>
        <p:spPr>
          <a:xfrm>
            <a:off x="946404" y="1828801"/>
            <a:ext cx="6978396" cy="4351337"/>
          </a:xfrm>
        </p:spPr>
        <p:txBody>
          <a:bodyPr>
            <a:normAutofit/>
          </a:bodyPr>
          <a:lstStyle/>
          <a:p>
            <a:pPr algn="just"/>
            <a:r>
              <a:rPr lang="en-IN" sz="2400" dirty="0" smtClean="0"/>
              <a:t>That depends on what you are trying to do</a:t>
            </a:r>
          </a:p>
          <a:p>
            <a:pPr algn="just"/>
            <a:r>
              <a:rPr lang="en-IN" sz="2400" dirty="0" smtClean="0"/>
              <a:t>Windows is less complex than UNIX but it lacks the X Windows feature</a:t>
            </a:r>
          </a:p>
          <a:p>
            <a:pPr algn="just"/>
            <a:r>
              <a:rPr lang="en-IN" sz="2400" dirty="0" smtClean="0"/>
              <a:t>2000’s GUI is consistent but cannot be turned off, whereas X Windows doesn’t have to be running on a server</a:t>
            </a:r>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Neighborhood</a:t>
            </a:r>
            <a:endParaRPr lang="en-US" dirty="0"/>
          </a:p>
        </p:txBody>
      </p:sp>
      <p:sp>
        <p:nvSpPr>
          <p:cNvPr id="3" name="Content Placeholder 2"/>
          <p:cNvSpPr>
            <a:spLocks noGrp="1"/>
          </p:cNvSpPr>
          <p:nvPr>
            <p:ph idx="1"/>
          </p:nvPr>
        </p:nvSpPr>
        <p:spPr>
          <a:xfrm>
            <a:off x="946404" y="1828801"/>
            <a:ext cx="7283196" cy="4351337"/>
          </a:xfrm>
        </p:spPr>
        <p:txBody>
          <a:bodyPr>
            <a:normAutofit lnSpcReduction="10000"/>
          </a:bodyPr>
          <a:lstStyle/>
          <a:p>
            <a:pPr algn="just"/>
            <a:r>
              <a:rPr lang="en-IN" sz="2400" dirty="0" smtClean="0"/>
              <a:t>The native mechanism for Windows  users to share disks on servers or with each other is through the Network </a:t>
            </a:r>
            <a:r>
              <a:rPr lang="en-IN" sz="2400" dirty="0" err="1" smtClean="0"/>
              <a:t>Neighborhood</a:t>
            </a:r>
            <a:r>
              <a:rPr lang="en-IN" sz="2400" dirty="0" smtClean="0"/>
              <a:t>.</a:t>
            </a:r>
          </a:p>
          <a:p>
            <a:pPr algn="just"/>
            <a:r>
              <a:rPr lang="en-IN" sz="2400" dirty="0" smtClean="0"/>
              <a:t>users attach to a share and have the system assign it a drive letter.</a:t>
            </a:r>
          </a:p>
          <a:p>
            <a:pPr algn="just"/>
            <a:r>
              <a:rPr lang="en-IN" sz="2400" dirty="0" smtClean="0"/>
              <a:t>As a result, the separation between client and server is clear</a:t>
            </a:r>
          </a:p>
          <a:p>
            <a:pPr algn="just"/>
            <a:r>
              <a:rPr lang="en-IN" sz="2400" dirty="0" smtClean="0"/>
              <a:t>The only problem is that this method of sharing data is more people-oriented than technology oriented: People have to know which servers contain which data.</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762001"/>
            <a:ext cx="7206996" cy="5418138"/>
          </a:xfrm>
        </p:spPr>
        <p:txBody>
          <a:bodyPr>
            <a:normAutofit/>
          </a:bodyPr>
          <a:lstStyle/>
          <a:p>
            <a:pPr algn="just"/>
            <a:r>
              <a:rPr lang="en-IN" sz="2400" dirty="0" smtClean="0"/>
              <a:t>Windows 2000 introduced a feature long available on UNIX systems: </a:t>
            </a:r>
            <a:r>
              <a:rPr lang="en-IN" sz="2400" b="1" dirty="0" smtClean="0"/>
              <a:t>mounting</a:t>
            </a:r>
          </a:p>
          <a:p>
            <a:pPr algn="just"/>
            <a:r>
              <a:rPr lang="en-IN" sz="2400" dirty="0" smtClean="0"/>
              <a:t>By mounting a share, Windows makes the share look as if it were just another directory located on the user’s local disk. </a:t>
            </a:r>
          </a:p>
          <a:p>
            <a:pPr algn="just"/>
            <a:r>
              <a:rPr lang="en-IN" sz="2400" dirty="0" smtClean="0"/>
              <a:t>Microsoft’s Distributed File System (</a:t>
            </a:r>
            <a:r>
              <a:rPr lang="en-IN" sz="2400" dirty="0" err="1" smtClean="0"/>
              <a:t>Dfs</a:t>
            </a:r>
            <a:r>
              <a:rPr lang="en-IN" sz="2400" dirty="0" smtClean="0"/>
              <a:t>) allows a network wide join of directories that can be configured and accessed as a directory tree.</a:t>
            </a:r>
          </a:p>
          <a:p>
            <a:pPr algn="just"/>
            <a:r>
              <a:rPr lang="en-IN" sz="2400" dirty="0" smtClean="0"/>
              <a:t>Windows .NET Server improves </a:t>
            </a:r>
            <a:r>
              <a:rPr lang="en-IN" sz="2400" dirty="0" err="1" smtClean="0"/>
              <a:t>Dfs</a:t>
            </a:r>
            <a:r>
              <a:rPr lang="en-IN" sz="2400" dirty="0" smtClean="0"/>
              <a:t> management features and allows a single server to host multiple </a:t>
            </a:r>
            <a:r>
              <a:rPr lang="en-IN" sz="2400" dirty="0" err="1" smtClean="0"/>
              <a:t>Dfs</a:t>
            </a:r>
            <a:r>
              <a:rPr lang="en-IN" sz="2400" dirty="0" smtClean="0"/>
              <a:t> trees.</a:t>
            </a:r>
            <a:endParaRPr lang="en-US" sz="2400" dirty="0" smtClean="0"/>
          </a:p>
          <a:p>
            <a:pPr algn="just"/>
            <a:endParaRPr lang="en-US" sz="2400"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7206996" cy="5570538"/>
          </a:xfrm>
        </p:spPr>
        <p:txBody>
          <a:bodyPr>
            <a:normAutofit lnSpcReduction="10000"/>
          </a:bodyPr>
          <a:lstStyle/>
          <a:p>
            <a:pPr algn="just"/>
            <a:r>
              <a:rPr lang="en-IN" sz="2400" dirty="0" smtClean="0"/>
              <a:t>Linux, using the Network File System (NFS), has supported the concept of mounting since its inception</a:t>
            </a:r>
          </a:p>
          <a:p>
            <a:pPr algn="just"/>
            <a:r>
              <a:rPr lang="en-IN" sz="2400" dirty="0" smtClean="0"/>
              <a:t>This allows any directory to be “exported” for mounting on other systems</a:t>
            </a:r>
          </a:p>
          <a:p>
            <a:pPr algn="just"/>
            <a:r>
              <a:rPr lang="en-IN" sz="2400" dirty="0" smtClean="0"/>
              <a:t>The mounted directory can be placed anywhere in the remote system’s directory tree.</a:t>
            </a:r>
            <a:endParaRPr lang="en-US" sz="2400" dirty="0" smtClean="0"/>
          </a:p>
          <a:p>
            <a:pPr algn="just"/>
            <a:r>
              <a:rPr lang="en-IN" sz="2400" dirty="0" smtClean="0"/>
              <a:t>A common example of mounting partitions under Linux is with mounted home directories: The user’s home directories reside on a server, and the client mounts the directories at boot time (automatically). </a:t>
            </a:r>
          </a:p>
          <a:p>
            <a:pPr algn="just"/>
            <a:r>
              <a:rPr lang="en-IN" sz="2400" b="1" dirty="0" smtClean="0"/>
              <a:t>So /home exists on the client, but the contents of /home/username exist on the server</a:t>
            </a:r>
            <a:r>
              <a:rPr lang="en-IN" sz="2400" dirty="0" smtClean="0"/>
              <a:t>.</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533401"/>
            <a:ext cx="6978396" cy="5646738"/>
          </a:xfrm>
        </p:spPr>
        <p:txBody>
          <a:bodyPr>
            <a:normAutofit/>
          </a:bodyPr>
          <a:lstStyle/>
          <a:p>
            <a:pPr algn="just"/>
            <a:r>
              <a:rPr lang="en-IN" sz="2400" dirty="0" smtClean="0"/>
              <a:t>Under Linux NFS, users never have to know server names or directory paths</a:t>
            </a:r>
          </a:p>
          <a:p>
            <a:pPr algn="just"/>
            <a:r>
              <a:rPr lang="en-IN" sz="2400" b="1" dirty="0" smtClean="0"/>
              <a:t>DOMAINS:</a:t>
            </a:r>
          </a:p>
          <a:p>
            <a:pPr algn="just"/>
            <a:r>
              <a:rPr lang="en-IN" sz="2400" dirty="0" smtClean="0"/>
              <a:t>For a group of Windows 2000 systems to work well together, they should exist in a domain.</a:t>
            </a:r>
          </a:p>
          <a:p>
            <a:pPr algn="just"/>
            <a:r>
              <a:rPr lang="en-IN" sz="2400" dirty="0" smtClean="0"/>
              <a:t>This requires a Windows 2000 Server system configured as a </a:t>
            </a:r>
            <a:r>
              <a:rPr lang="en-IN" sz="2400" b="1" dirty="0" smtClean="0"/>
              <a:t>Domain Controller (DC).</a:t>
            </a:r>
          </a:p>
          <a:p>
            <a:pPr algn="just"/>
            <a:r>
              <a:rPr lang="en-IN" sz="2400" dirty="0" smtClean="0"/>
              <a:t>The basis of </a:t>
            </a:r>
            <a:r>
              <a:rPr lang="en-IN" sz="2400" dirty="0" err="1" smtClean="0"/>
              <a:t>Linux’s</a:t>
            </a:r>
            <a:r>
              <a:rPr lang="en-IN" sz="2400" dirty="0" smtClean="0"/>
              <a:t> network security model is </a:t>
            </a:r>
            <a:r>
              <a:rPr lang="en-IN" sz="2400" b="1" dirty="0" smtClean="0"/>
              <a:t>NIS, Network Information Service</a:t>
            </a:r>
          </a:p>
          <a:p>
            <a:pPr algn="just"/>
            <a:r>
              <a:rPr lang="en-IN" sz="2400" dirty="0" smtClean="0"/>
              <a:t>NIS is a simple text file–based database that is shared with client workstations. ach primary NIS server establishes a domain</a:t>
            </a:r>
            <a:endParaRPr lang="en-US" sz="2400"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7206996" cy="5570538"/>
          </a:xfrm>
        </p:spPr>
        <p:txBody>
          <a:bodyPr>
            <a:normAutofit/>
          </a:bodyPr>
          <a:lstStyle/>
          <a:p>
            <a:pPr algn="just"/>
            <a:r>
              <a:rPr lang="en-IN" sz="2400" dirty="0" smtClean="0"/>
              <a:t>Any client workstation wanting to join this domain is allowed to do so, as long as it can set its domain name. </a:t>
            </a:r>
          </a:p>
          <a:p>
            <a:pPr algn="just"/>
            <a:r>
              <a:rPr lang="en-IN" sz="2400" dirty="0" smtClean="0"/>
              <a:t>To set the domain name, you must use the </a:t>
            </a:r>
            <a:r>
              <a:rPr lang="en-IN" sz="2400" b="1" dirty="0" smtClean="0"/>
              <a:t>root user</a:t>
            </a:r>
          </a:p>
          <a:p>
            <a:pPr algn="just"/>
            <a:r>
              <a:rPr lang="en-IN" sz="2400" dirty="0" smtClean="0"/>
              <a:t>The </a:t>
            </a:r>
            <a:r>
              <a:rPr lang="en-IN" sz="2400" b="1" dirty="0" smtClean="0"/>
              <a:t>domain administrator </a:t>
            </a:r>
            <a:r>
              <a:rPr lang="en-IN" sz="2400" dirty="0" smtClean="0"/>
              <a:t>must still add your login to the </a:t>
            </a:r>
            <a:r>
              <a:rPr lang="en-IN" sz="2400" b="1" dirty="0" smtClean="0"/>
              <a:t>master NIS password list </a:t>
            </a:r>
            <a:r>
              <a:rPr lang="en-IN" sz="2400" dirty="0" smtClean="0"/>
              <a:t>so that the rest of the systems in the network recognize your presence</a:t>
            </a:r>
          </a:p>
          <a:p>
            <a:pPr algn="just"/>
            <a:r>
              <a:rPr lang="en-IN" sz="2400" dirty="0" smtClean="0"/>
              <a:t>The key difference between NIS and Windows 2000 domains is that the NIS server by itself </a:t>
            </a:r>
            <a:r>
              <a:rPr lang="en-IN" sz="2400" b="1" dirty="0" smtClean="0"/>
              <a:t>does not perform authentication the way a DC does</a:t>
            </a:r>
            <a:endParaRPr lang="en-US" sz="2400"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381001"/>
            <a:ext cx="7130796" cy="5799138"/>
          </a:xfrm>
        </p:spPr>
        <p:txBody>
          <a:bodyPr>
            <a:normAutofit/>
          </a:bodyPr>
          <a:lstStyle/>
          <a:p>
            <a:pPr algn="just"/>
            <a:r>
              <a:rPr lang="en-IN" sz="2400" dirty="0" smtClean="0"/>
              <a:t>Instead, each host looks up the login and password information from the server and compares it to the user’s entered information.</a:t>
            </a:r>
          </a:p>
          <a:p>
            <a:pPr algn="just"/>
            <a:r>
              <a:rPr lang="en-IN" sz="2400" dirty="0" smtClean="0"/>
              <a:t>Another important difference is that NIS can be used as a </a:t>
            </a:r>
            <a:r>
              <a:rPr lang="en-IN" sz="2400" b="1" dirty="0" smtClean="0"/>
              <a:t>general-purpose database </a:t>
            </a:r>
            <a:r>
              <a:rPr lang="en-IN" sz="2400" dirty="0" smtClean="0"/>
              <a:t>and thus hold any kind of information that needs to be shared with the rest of the network.</a:t>
            </a:r>
          </a:p>
          <a:p>
            <a:pPr algn="just"/>
            <a:r>
              <a:rPr lang="en-IN" sz="2400" dirty="0" smtClean="0"/>
              <a:t>The only limitation is that each NIS map can have only </a:t>
            </a:r>
            <a:r>
              <a:rPr lang="en-IN" sz="2400" b="1" dirty="0" smtClean="0"/>
              <a:t>one key,</a:t>
            </a:r>
            <a:r>
              <a:rPr lang="en-IN" sz="2400" dirty="0" smtClean="0"/>
              <a:t> and the database mechanism doesn’t scale well beyond about </a:t>
            </a:r>
            <a:r>
              <a:rPr lang="en-IN" sz="2400" b="1" dirty="0" smtClean="0"/>
              <a:t>20,000 entries</a:t>
            </a:r>
          </a:p>
          <a:p>
            <a:pPr algn="just"/>
            <a:r>
              <a:rPr lang="en-IN" sz="2400" dirty="0" smtClean="0"/>
              <a:t>Neither Windows nor Linux requires use of domains for the base operating system to work</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a:t>
            </a:r>
            <a:endParaRPr lang="en-US" dirty="0"/>
          </a:p>
        </p:txBody>
      </p:sp>
      <p:sp>
        <p:nvSpPr>
          <p:cNvPr id="3" name="Content Placeholder 2"/>
          <p:cNvSpPr>
            <a:spLocks noGrp="1"/>
          </p:cNvSpPr>
          <p:nvPr>
            <p:ph idx="1"/>
          </p:nvPr>
        </p:nvSpPr>
        <p:spPr>
          <a:xfrm>
            <a:off x="946404" y="1828801"/>
            <a:ext cx="7130796" cy="4351337"/>
          </a:xfrm>
        </p:spPr>
        <p:txBody>
          <a:bodyPr>
            <a:normAutofit/>
          </a:bodyPr>
          <a:lstStyle/>
          <a:p>
            <a:pPr algn="just"/>
            <a:r>
              <a:rPr lang="en-US" sz="2400" dirty="0" smtClean="0"/>
              <a:t>An </a:t>
            </a:r>
            <a:r>
              <a:rPr lang="en-US" sz="2400" b="1" dirty="0" smtClean="0"/>
              <a:t>active</a:t>
            </a:r>
            <a:r>
              <a:rPr lang="en-US" sz="2400" dirty="0" smtClean="0"/>
              <a:t> </a:t>
            </a:r>
            <a:r>
              <a:rPr lang="en-US" sz="2400" b="1" dirty="0" smtClean="0"/>
              <a:t>directory</a:t>
            </a:r>
            <a:r>
              <a:rPr lang="en-US" sz="2400" dirty="0" smtClean="0"/>
              <a:t> is a service that is provided by Microsoft that stores information about items on a network so the information can be easily made available to specific users through a logon process and network administrators.</a:t>
            </a:r>
          </a:p>
          <a:p>
            <a:pPr algn="just"/>
            <a:r>
              <a:rPr lang="en-US" sz="2400" dirty="0" smtClean="0"/>
              <a:t> By using an </a:t>
            </a:r>
            <a:r>
              <a:rPr lang="en-US" sz="2400" b="1" dirty="0" smtClean="0"/>
              <a:t>Active</a:t>
            </a:r>
            <a:r>
              <a:rPr lang="en-US" sz="2400" dirty="0" smtClean="0"/>
              <a:t> </a:t>
            </a:r>
            <a:r>
              <a:rPr lang="en-US" sz="2400" b="1" dirty="0" smtClean="0"/>
              <a:t>Directory</a:t>
            </a:r>
            <a:r>
              <a:rPr lang="en-US" sz="2400" dirty="0" smtClean="0"/>
              <a:t> it is possible to view an entire series of network objects from a single point and obtain an overall hierarchal view of the network.</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69480" cy="624522"/>
          </a:xfrm>
        </p:spPr>
        <p:txBody>
          <a:bodyPr>
            <a:normAutofit/>
          </a:bodyPr>
          <a:lstStyle/>
          <a:p>
            <a:r>
              <a:rPr lang="en-IN" sz="3200" b="1" dirty="0" smtClean="0"/>
              <a:t>Linux and Linux Distributions:</a:t>
            </a:r>
            <a:endParaRPr lang="en-US" sz="3200" dirty="0"/>
          </a:p>
        </p:txBody>
      </p:sp>
      <p:sp>
        <p:nvSpPr>
          <p:cNvPr id="3" name="Content Placeholder 2"/>
          <p:cNvSpPr>
            <a:spLocks noGrp="1"/>
          </p:cNvSpPr>
          <p:nvPr>
            <p:ph idx="1"/>
          </p:nvPr>
        </p:nvSpPr>
        <p:spPr>
          <a:xfrm>
            <a:off x="946404" y="914401"/>
            <a:ext cx="6978396" cy="5265738"/>
          </a:xfrm>
        </p:spPr>
        <p:txBody>
          <a:bodyPr/>
          <a:lstStyle/>
          <a:p>
            <a:pPr algn="just"/>
            <a:r>
              <a:rPr lang="en-IN" sz="2400" dirty="0" smtClean="0"/>
              <a:t>Usually people understand Linux to be an entire package of developer tools, editors, GUIs, networking tools, and so forth. More formally, such packages are called </a:t>
            </a:r>
            <a:r>
              <a:rPr lang="en-IN" sz="2400" b="1" dirty="0" smtClean="0"/>
              <a:t>distributions</a:t>
            </a:r>
          </a:p>
          <a:p>
            <a:pPr algn="just"/>
            <a:r>
              <a:rPr lang="en-IN" sz="2400" b="1" dirty="0" smtClean="0"/>
              <a:t>Commercial Distributions: </a:t>
            </a:r>
            <a:r>
              <a:rPr lang="en-IN" sz="2400" dirty="0" smtClean="0"/>
              <a:t>Red Hat, </a:t>
            </a:r>
            <a:r>
              <a:rPr lang="en-IN" sz="2400" dirty="0" err="1" smtClean="0"/>
              <a:t>SuSE</a:t>
            </a:r>
            <a:r>
              <a:rPr lang="en-IN" sz="2400" dirty="0" smtClean="0"/>
              <a:t>, Mandrake, and Caldera</a:t>
            </a:r>
          </a:p>
          <a:p>
            <a:pPr algn="just"/>
            <a:r>
              <a:rPr lang="en-IN" sz="2400" b="1" dirty="0" smtClean="0"/>
              <a:t>Non Commercial Distributions: </a:t>
            </a:r>
            <a:r>
              <a:rPr lang="en-US" sz="2400" dirty="0" err="1" smtClean="0"/>
              <a:t>Debian</a:t>
            </a:r>
            <a:r>
              <a:rPr lang="en-US" sz="2400" dirty="0" smtClean="0"/>
              <a:t>, </a:t>
            </a:r>
            <a:r>
              <a:rPr lang="en-US" sz="2400" dirty="0" err="1" smtClean="0"/>
              <a:t>Slackware</a:t>
            </a:r>
            <a:r>
              <a:rPr lang="en-US" sz="2400" dirty="0" smtClean="0"/>
              <a:t>, </a:t>
            </a:r>
            <a:r>
              <a:rPr lang="en-US" sz="2400" dirty="0" err="1" smtClean="0"/>
              <a:t>Gentoo</a:t>
            </a:r>
            <a:r>
              <a:rPr lang="en-US" sz="2400" dirty="0" smtClean="0"/>
              <a:t> and Arch Linux</a:t>
            </a:r>
          </a:p>
          <a:p>
            <a:pPr algn="just"/>
            <a:r>
              <a:rPr lang="en-IN" sz="2400" dirty="0" smtClean="0"/>
              <a:t>Linux itself is the core of the operating system: the kernel</a:t>
            </a:r>
            <a:endParaRPr lang="en-US" sz="2400"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400" dirty="0" smtClean="0"/>
              <a:t>Several implementations of </a:t>
            </a:r>
            <a:r>
              <a:rPr lang="en-IN" sz="2400" b="1" dirty="0" smtClean="0"/>
              <a:t>LDAP (Lightweight Directory Access Protocol) </a:t>
            </a:r>
            <a:r>
              <a:rPr lang="en-IN" sz="2400" dirty="0" smtClean="0"/>
              <a:t>now exist for Linux, and work is actively being done to allow NIS to tie into LDAP servers.</a:t>
            </a:r>
          </a:p>
          <a:p>
            <a:pPr algn="just"/>
            <a:r>
              <a:rPr lang="en-IN" sz="2400" dirty="0" smtClean="0"/>
              <a:t>LDAP uses the same underlying technology that Active Directory uses in Windows 2000 and Windows .NET Server</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LINUX in Server Configuration</a:t>
            </a:r>
            <a:endParaRPr lang="en-US" dirty="0"/>
          </a:p>
        </p:txBody>
      </p:sp>
      <p:sp>
        <p:nvSpPr>
          <p:cNvPr id="3" name="Content Placeholder 2"/>
          <p:cNvSpPr>
            <a:spLocks noGrp="1"/>
          </p:cNvSpPr>
          <p:nvPr>
            <p:ph idx="1"/>
          </p:nvPr>
        </p:nvSpPr>
        <p:spPr/>
        <p:txBody>
          <a:bodyPr>
            <a:normAutofit/>
          </a:bodyPr>
          <a:lstStyle/>
          <a:p>
            <a:pPr algn="just"/>
            <a:r>
              <a:rPr lang="en-US" sz="3200" b="1" dirty="0" smtClean="0"/>
              <a:t>Before Installation:</a:t>
            </a:r>
          </a:p>
          <a:p>
            <a:pPr algn="just"/>
            <a:r>
              <a:rPr lang="en-IN" sz="2400" dirty="0" smtClean="0"/>
              <a:t>Before getting into the actual installation phase important to evaluate two things:</a:t>
            </a:r>
            <a:endParaRPr lang="en-US" sz="2400" dirty="0" smtClean="0"/>
          </a:p>
          <a:p>
            <a:pPr marL="457200" lvl="0" indent="-457200" algn="just">
              <a:buFont typeface="+mj-lt"/>
              <a:buAutoNum type="arabicPeriod"/>
            </a:pPr>
            <a:r>
              <a:rPr lang="en-IN" sz="2400" dirty="0" smtClean="0"/>
              <a:t>The hardware the system is going to run on</a:t>
            </a:r>
            <a:endParaRPr lang="en-US" sz="2400" dirty="0" smtClean="0"/>
          </a:p>
          <a:p>
            <a:pPr marL="457200" lvl="0" indent="-457200" algn="just">
              <a:buFont typeface="+mj-lt"/>
              <a:buAutoNum type="arabicPeriod"/>
            </a:pPr>
            <a:r>
              <a:rPr lang="en-IN" sz="2400" dirty="0" smtClean="0"/>
              <a:t>The server’s ideal configuration to provide the services you need</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sp>
        <p:nvSpPr>
          <p:cNvPr id="3" name="Content Placeholder 2"/>
          <p:cNvSpPr>
            <a:spLocks noGrp="1"/>
          </p:cNvSpPr>
          <p:nvPr>
            <p:ph idx="1"/>
          </p:nvPr>
        </p:nvSpPr>
        <p:spPr/>
        <p:txBody>
          <a:bodyPr>
            <a:normAutofit/>
          </a:bodyPr>
          <a:lstStyle/>
          <a:p>
            <a:pPr algn="just"/>
            <a:r>
              <a:rPr lang="en-IN" sz="2400" dirty="0" smtClean="0"/>
              <a:t>before getting started with the installation process, determine what hardware configurations would work</a:t>
            </a:r>
          </a:p>
          <a:p>
            <a:pPr algn="just"/>
            <a:r>
              <a:rPr lang="en-IN" sz="2400" dirty="0" smtClean="0"/>
              <a:t>Each commercial vendor publishes a </a:t>
            </a:r>
            <a:r>
              <a:rPr lang="en-IN" sz="2400" b="1" dirty="0" smtClean="0"/>
              <a:t>hardware compatibility list (HCL)</a:t>
            </a:r>
          </a:p>
          <a:p>
            <a:pPr algn="just"/>
            <a:r>
              <a:rPr lang="en-IN" sz="2400" b="1" dirty="0" smtClean="0"/>
              <a:t>Server Design:</a:t>
            </a:r>
          </a:p>
          <a:p>
            <a:pPr algn="just"/>
            <a:r>
              <a:rPr lang="en-IN" sz="2400" dirty="0" smtClean="0"/>
              <a:t>When a system becomes a server, </a:t>
            </a:r>
            <a:r>
              <a:rPr lang="en-IN" sz="2400" b="1" dirty="0" smtClean="0"/>
              <a:t>its stability, availability, and performance </a:t>
            </a:r>
            <a:r>
              <a:rPr lang="en-IN" sz="2400" dirty="0" smtClean="0"/>
              <a:t>become a significant issue </a:t>
            </a:r>
            <a:endParaRPr lang="en-US" sz="2400" b="1"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457201"/>
            <a:ext cx="7130796" cy="5722938"/>
          </a:xfrm>
        </p:spPr>
        <p:txBody>
          <a:bodyPr>
            <a:normAutofit/>
          </a:bodyPr>
          <a:lstStyle/>
          <a:p>
            <a:pPr algn="just"/>
            <a:r>
              <a:rPr lang="en-IN" sz="2400" dirty="0" smtClean="0"/>
              <a:t>These three factors are usually improved through the purchase of more hardware .</a:t>
            </a:r>
          </a:p>
          <a:p>
            <a:pPr algn="just"/>
            <a:r>
              <a:rPr lang="en-IN" sz="2400" dirty="0" smtClean="0"/>
              <a:t>The most significant design decision you must make when managing a server configuration is not technical but administrative.</a:t>
            </a:r>
          </a:p>
          <a:p>
            <a:pPr algn="just"/>
            <a:r>
              <a:rPr lang="en-IN" sz="2400" dirty="0" smtClean="0"/>
              <a:t>You must design a server to be </a:t>
            </a:r>
            <a:r>
              <a:rPr lang="en-IN" sz="2400" b="1" dirty="0" smtClean="0"/>
              <a:t>unfriendly</a:t>
            </a:r>
            <a:r>
              <a:rPr lang="en-IN" sz="2400" dirty="0" smtClean="0"/>
              <a:t> to casual users. This means no cute multimedia tools, no sound card support, and no fancy web browsers</a:t>
            </a:r>
          </a:p>
          <a:p>
            <a:pPr algn="just"/>
            <a:r>
              <a:rPr lang="en-IN" sz="2400" dirty="0" smtClean="0"/>
              <a:t>casual use of a server is strictly prohibited, not only to site users but site administrators as well</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457201"/>
            <a:ext cx="7054596" cy="5722938"/>
          </a:xfrm>
        </p:spPr>
        <p:txBody>
          <a:bodyPr>
            <a:normAutofit fontScale="92500" lnSpcReduction="10000"/>
          </a:bodyPr>
          <a:lstStyle/>
          <a:p>
            <a:pPr algn="just"/>
            <a:r>
              <a:rPr lang="en-IN" sz="2400" dirty="0" smtClean="0"/>
              <a:t>Another important aspect of designing a server is making sure that it has a </a:t>
            </a:r>
            <a:r>
              <a:rPr lang="en-IN" sz="2400" b="1" dirty="0" smtClean="0"/>
              <a:t>good environment</a:t>
            </a:r>
            <a:r>
              <a:rPr lang="en-IN" sz="2400" dirty="0" smtClean="0"/>
              <a:t>. As a system administrator, you must ensure the physical safety of your servers by keeping them in a separate room under lock and key</a:t>
            </a:r>
          </a:p>
          <a:p>
            <a:pPr algn="just"/>
            <a:r>
              <a:rPr lang="en-IN" sz="2400" dirty="0" smtClean="0"/>
              <a:t>The server room itself should be well ventilated and kept cool. The wrong environment is an accident waiting to happen</a:t>
            </a:r>
          </a:p>
          <a:p>
            <a:pPr algn="just"/>
            <a:r>
              <a:rPr lang="en-IN" sz="2400" dirty="0" smtClean="0"/>
              <a:t>Once the system is in a safe place, installing </a:t>
            </a:r>
            <a:r>
              <a:rPr lang="en-IN" sz="2400" b="1" dirty="0" smtClean="0"/>
              <a:t>battery backup</a:t>
            </a:r>
            <a:r>
              <a:rPr lang="en-IN" sz="2400" dirty="0" smtClean="0"/>
              <a:t> is also crucial. </a:t>
            </a:r>
          </a:p>
          <a:p>
            <a:pPr algn="just"/>
            <a:r>
              <a:rPr lang="en-IN" sz="2400" dirty="0" smtClean="0"/>
              <a:t>Backup power serves two key purposes: to keep the system running during a power failure so that it may gracefully shut down, thereby avoiding file damage or loss; and to ensure that voltage spikes, drops, and other noises don’t interfere with the health of your system.</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Booting Issues</a:t>
            </a:r>
            <a:endParaRPr lang="en-US" dirty="0"/>
          </a:p>
        </p:txBody>
      </p:sp>
      <p:sp>
        <p:nvSpPr>
          <p:cNvPr id="3" name="Content Placeholder 2"/>
          <p:cNvSpPr>
            <a:spLocks noGrp="1"/>
          </p:cNvSpPr>
          <p:nvPr>
            <p:ph idx="1"/>
          </p:nvPr>
        </p:nvSpPr>
        <p:spPr/>
        <p:txBody>
          <a:bodyPr/>
          <a:lstStyle/>
          <a:p>
            <a:pPr algn="just"/>
            <a:r>
              <a:rPr lang="en-US" dirty="0" smtClean="0"/>
              <a:t>All distributions of Linux can be installed on only certain partitions of your hard disk while leaving</a:t>
            </a:r>
          </a:p>
          <a:p>
            <a:pPr algn="just"/>
            <a:r>
              <a:rPr lang="en-US" dirty="0" smtClean="0"/>
              <a:t>others alone. Typically, this means allowing Microsoft Windows to coexist with Linux.</a:t>
            </a:r>
          </a:p>
          <a:p>
            <a:pPr algn="just"/>
            <a:r>
              <a:rPr lang="en-US" dirty="0" smtClean="0"/>
              <a:t>anyone with a little experience in creating partitions can do the task. If you are having difficulty, you</a:t>
            </a:r>
          </a:p>
          <a:p>
            <a:pPr algn="just"/>
            <a:r>
              <a:rPr lang="en-US" dirty="0" smtClean="0"/>
              <a:t>may want to refer to the installation guide that comes with your distribution.</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Installation</a:t>
            </a:r>
            <a:endParaRPr lang="en-US" dirty="0"/>
          </a:p>
        </p:txBody>
      </p:sp>
      <p:sp>
        <p:nvSpPr>
          <p:cNvPr id="3" name="Content Placeholder 2"/>
          <p:cNvSpPr>
            <a:spLocks noGrp="1"/>
          </p:cNvSpPr>
          <p:nvPr>
            <p:ph idx="1"/>
          </p:nvPr>
        </p:nvSpPr>
        <p:spPr/>
        <p:txBody>
          <a:bodyPr>
            <a:normAutofit/>
          </a:bodyPr>
          <a:lstStyle/>
          <a:p>
            <a:pPr algn="just"/>
            <a:r>
              <a:rPr lang="en-US" sz="2000" dirty="0" smtClean="0"/>
              <a:t>With the improved connectivity and speed of both local area networks and Internet connections, it is becoming an increasingly popular option to perform installations over the network rather than using a local CD-ROM. </a:t>
            </a:r>
          </a:p>
          <a:p>
            <a:pPr algn="just"/>
            <a:r>
              <a:rPr lang="en-US" sz="2000" dirty="0" smtClean="0"/>
              <a:t>In general, you’ll find that network installations become important once you’ve decided to deploy Linux over many machines and therefore require a fast installation procedure in which many systems can install at the same time</a:t>
            </a:r>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400" dirty="0" smtClean="0"/>
              <a:t>Typically, server installations aren’t well suited to automation, because each server usually has a unique task; thus, each server will have a slightly different configuration. </a:t>
            </a:r>
          </a:p>
          <a:p>
            <a:pPr algn="just"/>
            <a:r>
              <a:rPr lang="en-US" sz="2400" dirty="0" smtClean="0"/>
              <a:t>Because of this Servers are installed using CD-ROM. Once it is installed, you can perform Network-Based Installations easily.</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Fedora Linux</a:t>
            </a:r>
            <a:endParaRPr lang="en-US" dirty="0"/>
          </a:p>
        </p:txBody>
      </p:sp>
      <p:sp>
        <p:nvSpPr>
          <p:cNvPr id="3" name="Content Placeholder 2"/>
          <p:cNvSpPr>
            <a:spLocks noGrp="1"/>
          </p:cNvSpPr>
          <p:nvPr>
            <p:ph idx="1"/>
          </p:nvPr>
        </p:nvSpPr>
        <p:spPr/>
        <p:txBody>
          <a:bodyPr>
            <a:normAutofit/>
          </a:bodyPr>
          <a:lstStyle/>
          <a:p>
            <a:pPr algn="just"/>
            <a:r>
              <a:rPr lang="en-US" sz="2400" dirty="0" smtClean="0"/>
              <a:t>You have two ways to start the boot process: you can use a boot floppy or the CD-ROM. This installation guide assumes you will boot off the CD-ROM to start the Fedora installation procedure. </a:t>
            </a:r>
          </a:p>
          <a:p>
            <a:pPr algn="just"/>
            <a:r>
              <a:rPr lang="en-US" sz="2400" dirty="0" smtClean="0"/>
              <a:t>If you have an older machine not capable of booting off the CD-ROM, you will need to use a boot disk and start the procedure from there.</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 Step Procedure:</a:t>
            </a:r>
            <a:endParaRPr lang="en-US" dirty="0"/>
          </a:p>
        </p:txBody>
      </p:sp>
      <p:sp>
        <p:nvSpPr>
          <p:cNvPr id="3" name="Content Placeholder 2"/>
          <p:cNvSpPr>
            <a:spLocks noGrp="1"/>
          </p:cNvSpPr>
          <p:nvPr>
            <p:ph idx="1"/>
          </p:nvPr>
        </p:nvSpPr>
        <p:spPr/>
        <p:txBody>
          <a:bodyPr/>
          <a:lstStyle/>
          <a:p>
            <a:pPr algn="just"/>
            <a:r>
              <a:rPr lang="en-US" dirty="0" smtClean="0"/>
              <a:t>1. Insert your bootable media into a drive/port and boot from it, you should be able to see this screen below. There are two options, one you can start live Fedora 24 or test the installation media for any errors before starting Fedora 24 live.</a:t>
            </a:r>
          </a:p>
          <a:p>
            <a:pPr algn="just"/>
            <a:endParaRPr lang="en-US" dirty="0"/>
          </a:p>
        </p:txBody>
      </p:sp>
      <p:pic>
        <p:nvPicPr>
          <p:cNvPr id="6" name="Picture 5" descr="1.png"/>
          <p:cNvPicPr/>
          <p:nvPr/>
        </p:nvPicPr>
        <p:blipFill>
          <a:blip r:embed="rId2"/>
          <a:stretch>
            <a:fillRect/>
          </a:stretch>
        </p:blipFill>
        <p:spPr>
          <a:xfrm>
            <a:off x="1143000" y="3429000"/>
            <a:ext cx="6705600" cy="3276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85801"/>
            <a:ext cx="6446520" cy="5494338"/>
          </a:xfrm>
        </p:spPr>
        <p:txBody>
          <a:bodyPr>
            <a:normAutofit/>
          </a:bodyPr>
          <a:lstStyle/>
          <a:p>
            <a:pPr algn="just"/>
            <a:r>
              <a:rPr lang="en-IN" sz="2400" dirty="0" smtClean="0"/>
              <a:t>The kernel is known as a nontrivial program.</a:t>
            </a:r>
          </a:p>
          <a:p>
            <a:pPr algn="just"/>
            <a:r>
              <a:rPr lang="en-IN" sz="2400" dirty="0" smtClean="0"/>
              <a:t>It is also what puts the Linux into all those Linux distributions.</a:t>
            </a:r>
          </a:p>
          <a:p>
            <a:pPr algn="just"/>
            <a:r>
              <a:rPr lang="en-IN" sz="2400" dirty="0" smtClean="0"/>
              <a:t>All distributions use the exact same kernel, and thus the fundamental </a:t>
            </a:r>
            <a:r>
              <a:rPr lang="en-IN" sz="2400" dirty="0" err="1" smtClean="0"/>
              <a:t>behavior</a:t>
            </a:r>
            <a:r>
              <a:rPr lang="en-IN" sz="2400" dirty="0" smtClean="0"/>
              <a:t> of all Linux distributions is the same</a:t>
            </a:r>
          </a:p>
          <a:p>
            <a:pPr algn="just"/>
            <a:r>
              <a:rPr lang="en-IN" sz="2400" dirty="0" smtClean="0"/>
              <a:t>What separates one distribution from the next is the value-added tools that come with each one.</a:t>
            </a:r>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2. There are two options, one is for trying out Fedora 24 without installing it and the second is to install it to the Hard Drive, select “Install to Hard Drive”. </a:t>
            </a:r>
          </a:p>
        </p:txBody>
      </p:sp>
      <p:pic>
        <p:nvPicPr>
          <p:cNvPr id="4" name="Content Placeholder 3" descr="2.png"/>
          <p:cNvPicPr>
            <a:picLocks/>
          </p:cNvPicPr>
          <p:nvPr/>
        </p:nvPicPr>
        <p:blipFill>
          <a:blip r:embed="rId2"/>
          <a:stretch>
            <a:fillRect/>
          </a:stretch>
        </p:blipFill>
        <p:spPr>
          <a:xfrm>
            <a:off x="1371600" y="3124200"/>
            <a:ext cx="6248400" cy="3429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69480" cy="624522"/>
          </a:xfrm>
        </p:spPr>
        <p:txBody>
          <a:bodyPr>
            <a:normAutofit/>
          </a:bodyPr>
          <a:lstStyle/>
          <a:p>
            <a:r>
              <a:rPr lang="en-US" sz="1800" dirty="0" smtClean="0"/>
              <a:t>3. Next, choose the installation language and click Continue.</a:t>
            </a:r>
            <a:endParaRPr lang="en-US" sz="1800" dirty="0"/>
          </a:p>
        </p:txBody>
      </p:sp>
      <p:pic>
        <p:nvPicPr>
          <p:cNvPr id="4" name="Content Placeholder 3" descr="3.png"/>
          <p:cNvPicPr>
            <a:picLocks noGrp="1"/>
          </p:cNvPicPr>
          <p:nvPr>
            <p:ph idx="1"/>
          </p:nvPr>
        </p:nvPicPr>
        <p:blipFill>
          <a:blip r:embed="rId2"/>
          <a:stretch>
            <a:fillRect/>
          </a:stretch>
        </p:blipFill>
        <p:spPr>
          <a:xfrm>
            <a:off x="685800" y="1447800"/>
            <a:ext cx="7543799" cy="4800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000" dirty="0" smtClean="0"/>
              <a:t>4. You will see this customization interface to configure your Keyboard layout, Time and Date,</a:t>
            </a:r>
            <a:br>
              <a:rPr lang="en-US" sz="2000" dirty="0" smtClean="0"/>
            </a:br>
            <a:r>
              <a:rPr lang="en-US" sz="2000" dirty="0" smtClean="0"/>
              <a:t>Installation disk, Network and Hostname.</a:t>
            </a:r>
            <a:endParaRPr lang="en-US" sz="2000" dirty="0"/>
          </a:p>
        </p:txBody>
      </p:sp>
      <p:pic>
        <p:nvPicPr>
          <p:cNvPr id="4" name="Content Placeholder 3" descr="4.png"/>
          <p:cNvPicPr>
            <a:picLocks noGrp="1"/>
          </p:cNvPicPr>
          <p:nvPr>
            <p:ph idx="1"/>
          </p:nvPr>
        </p:nvPicPr>
        <p:blipFill>
          <a:blip r:embed="rId2"/>
          <a:stretch>
            <a:fillRect/>
          </a:stretch>
        </p:blipFill>
        <p:spPr>
          <a:xfrm>
            <a:off x="1219200" y="2133600"/>
            <a:ext cx="6858000" cy="4343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776922"/>
          </a:xfrm>
        </p:spPr>
        <p:txBody>
          <a:bodyPr>
            <a:noAutofit/>
          </a:bodyPr>
          <a:lstStyle/>
          <a:p>
            <a:pPr algn="just"/>
            <a:r>
              <a:rPr lang="en-US" sz="1600" dirty="0" smtClean="0"/>
              <a:t>5. Configure Keyboard Layout :Select the default Keyboard language your system will use, you can find more options by clicking on the “+” button, after selecting, click on Done.</a:t>
            </a:r>
            <a:endParaRPr lang="en-US" sz="1600" dirty="0"/>
          </a:p>
        </p:txBody>
      </p:sp>
      <p:pic>
        <p:nvPicPr>
          <p:cNvPr id="4" name="Content Placeholder 3" descr="5.png"/>
          <p:cNvPicPr>
            <a:picLocks noGrp="1"/>
          </p:cNvPicPr>
          <p:nvPr>
            <p:ph idx="1"/>
          </p:nvPr>
        </p:nvPicPr>
        <p:blipFill>
          <a:blip r:embed="rId2"/>
          <a:stretch>
            <a:fillRect/>
          </a:stretch>
        </p:blipFill>
        <p:spPr>
          <a:xfrm>
            <a:off x="381000" y="1600200"/>
            <a:ext cx="7543800" cy="4800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just"/>
            <a:r>
              <a:rPr lang="en-IN" sz="1600" dirty="0" smtClean="0"/>
              <a:t>6. Set Time and Date: Here, you will configure system </a:t>
            </a:r>
            <a:r>
              <a:rPr lang="en-IN" sz="1600" dirty="0" err="1" smtClean="0"/>
              <a:t>timezone</a:t>
            </a:r>
            <a:r>
              <a:rPr lang="en-IN" sz="1600" dirty="0" smtClean="0"/>
              <a:t>, time and date, in case your system is connected to the Internet, then time and date will be detected automatically. Setting time manually is more helpful according to your location. After that click Done.</a:t>
            </a:r>
            <a:r>
              <a:rPr lang="en-US" sz="1600" dirty="0" smtClean="0"/>
              <a:t/>
            </a:r>
            <a:br>
              <a:rPr lang="en-US" sz="1600" dirty="0" smtClean="0"/>
            </a:br>
            <a:endParaRPr lang="en-US" sz="1600" dirty="0"/>
          </a:p>
        </p:txBody>
      </p:sp>
      <p:pic>
        <p:nvPicPr>
          <p:cNvPr id="4" name="Content Placeholder 3" descr="6.png"/>
          <p:cNvPicPr>
            <a:picLocks noGrp="1"/>
          </p:cNvPicPr>
          <p:nvPr>
            <p:ph idx="1"/>
          </p:nvPr>
        </p:nvPicPr>
        <p:blipFill>
          <a:blip r:embed="rId2"/>
          <a:stretch>
            <a:fillRect/>
          </a:stretch>
        </p:blipFill>
        <p:spPr>
          <a:xfrm>
            <a:off x="762000" y="1828800"/>
            <a:ext cx="7467600" cy="42672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just"/>
            <a:r>
              <a:rPr lang="en-IN" sz="1600" dirty="0" smtClean="0"/>
              <a:t>Configure Installation Disk: In this step, you will configure your system partitions and </a:t>
            </a:r>
            <a:r>
              <a:rPr lang="en-IN" sz="1600" dirty="0" err="1" smtClean="0"/>
              <a:t>filesystem</a:t>
            </a:r>
            <a:r>
              <a:rPr lang="en-IN" sz="1600" dirty="0" smtClean="0"/>
              <a:t> types for every system partition. There are two ways to setup partitions, one is automatically and another manually.</a:t>
            </a:r>
            <a:r>
              <a:rPr lang="en-US" sz="1600" dirty="0" smtClean="0"/>
              <a:t/>
            </a:r>
            <a:br>
              <a:rPr lang="en-US" sz="1600" dirty="0" smtClean="0"/>
            </a:br>
            <a:endParaRPr lang="en-US" sz="1600" dirty="0"/>
          </a:p>
        </p:txBody>
      </p:sp>
      <p:pic>
        <p:nvPicPr>
          <p:cNvPr id="4" name="Content Placeholder 3" descr="7.png"/>
          <p:cNvPicPr>
            <a:picLocks noGrp="1"/>
          </p:cNvPicPr>
          <p:nvPr>
            <p:ph idx="1"/>
          </p:nvPr>
        </p:nvPicPr>
        <p:blipFill>
          <a:blip r:embed="rId2"/>
          <a:stretch>
            <a:fillRect/>
          </a:stretch>
        </p:blipFill>
        <p:spPr>
          <a:xfrm>
            <a:off x="914400" y="1752600"/>
            <a:ext cx="6858000" cy="4724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just"/>
            <a:r>
              <a:rPr lang="en-IN" sz="1600" dirty="0" smtClean="0"/>
              <a:t>In the screen below, select “Standard Partition” partitioning scheme from the drop down menu, for creating mounting points for the various partitions you will create.</a:t>
            </a:r>
            <a:r>
              <a:rPr lang="en-US" sz="1600" dirty="0" smtClean="0"/>
              <a:t/>
            </a:r>
            <a:br>
              <a:rPr lang="en-US" sz="1600" dirty="0" smtClean="0"/>
            </a:br>
            <a:endParaRPr lang="en-US" sz="1600" dirty="0"/>
          </a:p>
        </p:txBody>
      </p:sp>
      <p:pic>
        <p:nvPicPr>
          <p:cNvPr id="4" name="Content Placeholder 3" descr="8.png"/>
          <p:cNvPicPr>
            <a:picLocks noGrp="1"/>
          </p:cNvPicPr>
          <p:nvPr>
            <p:ph idx="1"/>
          </p:nvPr>
        </p:nvPicPr>
        <p:blipFill>
          <a:blip r:embed="rId2"/>
          <a:stretch>
            <a:fillRect/>
          </a:stretch>
        </p:blipFill>
        <p:spPr>
          <a:xfrm>
            <a:off x="457200" y="1600200"/>
            <a:ext cx="7772400" cy="4953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r>
              <a:rPr lang="en-US" dirty="0" smtClean="0"/>
              <a:t> </a:t>
            </a:r>
            <a:r>
              <a:rPr lang="en-IN" dirty="0" smtClean="0"/>
              <a:t>Use the “+” button to create a new partition, let us start by creating the root (/) partition, so specify the following in the screen below:</a:t>
            </a:r>
            <a:endParaRPr lang="en-US" dirty="0" smtClean="0"/>
          </a:p>
          <a:p>
            <a:pPr algn="just" fontAlgn="base"/>
            <a:r>
              <a:rPr lang="en-IN" dirty="0" smtClean="0"/>
              <a:t>                       Mount point: /</a:t>
            </a:r>
            <a:endParaRPr lang="en-US" dirty="0" smtClean="0"/>
          </a:p>
          <a:p>
            <a:pPr algn="just" fontAlgn="base"/>
            <a:r>
              <a:rPr lang="en-IN" dirty="0" smtClean="0"/>
              <a:t>Desired Capacity: 15GB</a:t>
            </a:r>
            <a:endParaRPr lang="en-US" dirty="0" smtClean="0"/>
          </a:p>
          <a:p>
            <a:pPr algn="just"/>
            <a:r>
              <a:rPr lang="en-IN" dirty="0" smtClean="0"/>
              <a:t>The partition size I have selected is the purpose of this guide, you can set a capacity of your choice according to the size of your system disk. After that click on “Add mount point”.</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png"/>
          <p:cNvPicPr>
            <a:picLocks noGrp="1"/>
          </p:cNvPicPr>
          <p:nvPr>
            <p:ph idx="1"/>
          </p:nvPr>
        </p:nvPicPr>
        <p:blipFill>
          <a:blip r:embed="rId2"/>
          <a:stretch>
            <a:fillRect/>
          </a:stretch>
        </p:blipFill>
        <p:spPr>
          <a:xfrm>
            <a:off x="609600" y="838200"/>
            <a:ext cx="7467600" cy="5638800"/>
          </a:xfrm>
          <a:prstGeom prst="rect">
            <a:avLst/>
          </a:prstGeo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r>
              <a:rPr lang="en-US" dirty="0" smtClean="0"/>
              <a:t> </a:t>
            </a:r>
            <a:r>
              <a:rPr lang="en-IN" dirty="0" smtClean="0"/>
              <a:t>Add the home partition mount point which will store system users files and home directories. Then click on “Add mount point” to proceed to the next step.</a:t>
            </a:r>
            <a:endParaRPr lang="en-US" dirty="0" smtClean="0"/>
          </a:p>
          <a:p>
            <a:pPr lvl="0" algn="just"/>
            <a:r>
              <a:rPr lang="en-IN" dirty="0" smtClean="0"/>
              <a:t>Create a swap partition, this is space on the hard disk that is allocated to hold extra data in system RAM that is not actively being used by the system in case RAM is used up. Then click on “Add mount point” to create the swap space.</a:t>
            </a:r>
            <a:endParaRPr lang="en-US" dirty="0" smtClean="0"/>
          </a:p>
          <a:p>
            <a:pPr lvl="0" algn="just"/>
            <a:r>
              <a:rPr lang="en-IN" dirty="0" smtClean="0"/>
              <a:t>Next, after creating all the necessary mount points, then click on Done button. You will see the interface below for you to effect all the changes to your disk. Click on “Accept Changes” to continue.</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69480" cy="624522"/>
          </a:xfrm>
        </p:spPr>
        <p:txBody>
          <a:bodyPr>
            <a:normAutofit fontScale="90000"/>
          </a:bodyPr>
          <a:lstStyle/>
          <a:p>
            <a:r>
              <a:rPr lang="en-US" sz="2800" b="1" dirty="0" smtClean="0"/>
              <a:t>Defining Free Software and GNU License</a:t>
            </a:r>
            <a:endParaRPr lang="en-US" sz="2800" b="1" dirty="0"/>
          </a:p>
        </p:txBody>
      </p:sp>
      <p:sp>
        <p:nvSpPr>
          <p:cNvPr id="3" name="Content Placeholder 2"/>
          <p:cNvSpPr>
            <a:spLocks noGrp="1"/>
          </p:cNvSpPr>
          <p:nvPr>
            <p:ph idx="1"/>
          </p:nvPr>
        </p:nvSpPr>
        <p:spPr>
          <a:xfrm>
            <a:off x="946404" y="990601"/>
            <a:ext cx="7054596" cy="5189538"/>
          </a:xfrm>
        </p:spPr>
        <p:txBody>
          <a:bodyPr>
            <a:normAutofit fontScale="92500"/>
          </a:bodyPr>
          <a:lstStyle/>
          <a:p>
            <a:pPr algn="just"/>
            <a:r>
              <a:rPr lang="en-US" sz="2400" dirty="0" smtClean="0"/>
              <a:t>Software should be free - </a:t>
            </a:r>
            <a:r>
              <a:rPr lang="en-IN" sz="2400" dirty="0" smtClean="0"/>
              <a:t>Richard Stallman in 1980’s</a:t>
            </a:r>
          </a:p>
          <a:p>
            <a:pPr algn="just"/>
            <a:r>
              <a:rPr lang="en-IN" sz="2400" dirty="0" smtClean="0"/>
              <a:t>Early UNIX systems did contain full source code</a:t>
            </a:r>
          </a:p>
          <a:p>
            <a:pPr algn="just"/>
            <a:r>
              <a:rPr lang="en-IN" sz="2400" dirty="0" smtClean="0"/>
              <a:t>UNIX distributions and could be acquired only by paying large sums of money to AT&amp;T</a:t>
            </a:r>
          </a:p>
          <a:p>
            <a:pPr algn="just"/>
            <a:r>
              <a:rPr lang="en-IN" sz="2400" dirty="0" smtClean="0"/>
              <a:t>The Berkeley Software Distribution (BSD) maintained a free version </a:t>
            </a:r>
          </a:p>
          <a:p>
            <a:pPr algn="just"/>
            <a:r>
              <a:rPr lang="en-IN" sz="2400" dirty="0" smtClean="0"/>
              <a:t>The greatest benefit of free software, however, comes from the users themselves: Should they need a new feature, they can add it to the program and then contribute it back to the source, so that everyone else can benefit from it.</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3092196" cy="4351337"/>
          </a:xfrm>
        </p:spPr>
        <p:txBody>
          <a:bodyPr>
            <a:normAutofit lnSpcReduction="10000"/>
          </a:bodyPr>
          <a:lstStyle/>
          <a:p>
            <a:pPr lvl="0" algn="just"/>
            <a:r>
              <a:rPr lang="en-IN" dirty="0" smtClean="0"/>
              <a:t>Setup Network and Hostname: From the previous step, you will see configuration screen, next, click on “Network and Hostname”. Provide the hostname you want to use for your Fedora 24, click on Done to move back to the configuration screen.</a:t>
            </a:r>
            <a:endParaRPr lang="en-US" dirty="0" smtClean="0"/>
          </a:p>
          <a:p>
            <a:pPr lvl="0" algn="just"/>
            <a:r>
              <a:rPr lang="en-IN" dirty="0" smtClean="0"/>
              <a:t>Begin the actual Fedora 24 installation of system files by clicking on “Begin Installation” from the screen below.</a:t>
            </a:r>
            <a:endParaRPr lang="en-US" dirty="0" smtClean="0"/>
          </a:p>
          <a:p>
            <a:pPr algn="just"/>
            <a:endParaRPr lang="en-US" dirty="0"/>
          </a:p>
        </p:txBody>
      </p:sp>
      <p:pic>
        <p:nvPicPr>
          <p:cNvPr id="4" name="Picture 3" descr="16.png"/>
          <p:cNvPicPr/>
          <p:nvPr/>
        </p:nvPicPr>
        <p:blipFill>
          <a:blip r:embed="rId2"/>
          <a:stretch>
            <a:fillRect/>
          </a:stretch>
        </p:blipFill>
        <p:spPr>
          <a:xfrm>
            <a:off x="3581400" y="533400"/>
            <a:ext cx="4724400" cy="4343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IN" sz="2400" dirty="0" smtClean="0"/>
              <a:t>As the system files are being installed, you can setup system users.</a:t>
            </a:r>
            <a:r>
              <a:rPr lang="en-US" sz="2400" dirty="0" smtClean="0"/>
              <a:t> </a:t>
            </a:r>
            <a:br>
              <a:rPr lang="en-US" sz="2400" dirty="0" smtClean="0"/>
            </a:br>
            <a:endParaRPr lang="en-US" sz="2400" dirty="0"/>
          </a:p>
        </p:txBody>
      </p:sp>
      <p:pic>
        <p:nvPicPr>
          <p:cNvPr id="4" name="Content Placeholder 3" descr="17.png"/>
          <p:cNvPicPr>
            <a:picLocks noGrp="1"/>
          </p:cNvPicPr>
          <p:nvPr>
            <p:ph idx="1"/>
          </p:nvPr>
        </p:nvPicPr>
        <p:blipFill>
          <a:blip r:embed="rId2"/>
          <a:stretch>
            <a:fillRect/>
          </a:stretch>
        </p:blipFill>
        <p:spPr>
          <a:xfrm>
            <a:off x="838200" y="1752600"/>
            <a:ext cx="7162800" cy="4572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a:r>
              <a:rPr lang="en-IN" sz="2000" dirty="0" smtClean="0"/>
              <a:t>To setup root user, click on “ROOT PASSWORD” and add a root password, then click Done. Move over to normal system “USER CREATION” and fill in the necessary information including giving administrator privileges to the user plus set a password for the user as in the interface below, then click Done.</a:t>
            </a:r>
            <a:endParaRPr lang="en-US" sz="2000" dirty="0" smtClean="0"/>
          </a:p>
          <a:p>
            <a:pPr lvl="0" algn="just"/>
            <a:r>
              <a:rPr lang="en-IN" sz="2000" dirty="0" smtClean="0"/>
              <a:t>Wait for the installation to finish after setting system users, when installation is complete, click Quit at the bottom right corner and reboot your system.</a:t>
            </a:r>
            <a:r>
              <a:rPr lang="en-US" sz="2000" dirty="0" smtClean="0"/>
              <a:t> </a:t>
            </a:r>
          </a:p>
          <a:p>
            <a:pPr lvl="0" algn="just"/>
            <a:r>
              <a:rPr lang="en-IN" sz="2000" dirty="0" smtClean="0"/>
              <a:t>Remove the installation media and boot into Fedora 24.</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png"/>
          <p:cNvPicPr>
            <a:picLocks noGrp="1"/>
          </p:cNvPicPr>
          <p:nvPr>
            <p:ph idx="1"/>
          </p:nvPr>
        </p:nvPicPr>
        <p:blipFill>
          <a:blip r:embed="rId2"/>
          <a:stretch>
            <a:fillRect/>
          </a:stretch>
        </p:blipFill>
        <p:spPr>
          <a:xfrm>
            <a:off x="457200" y="1143000"/>
            <a:ext cx="7620000" cy="5410200"/>
          </a:xfrm>
          <a:prstGeom prst="rect">
            <a:avLst/>
          </a:prstGeo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GNOME And KDE</a:t>
            </a:r>
            <a:endParaRPr lang="en-US"/>
          </a:p>
        </p:txBody>
      </p:sp>
      <p:sp>
        <p:nvSpPr>
          <p:cNvPr id="3" name="Content Placeholder 2"/>
          <p:cNvSpPr>
            <a:spLocks noGrp="1"/>
          </p:cNvSpPr>
          <p:nvPr>
            <p:ph idx="1"/>
          </p:nvPr>
        </p:nvSpPr>
        <p:spPr/>
        <p:txBody>
          <a:bodyPr/>
          <a:lstStyle/>
          <a:p>
            <a:pPr algn="just"/>
            <a:r>
              <a:rPr lang="en-IN" b="1" dirty="0" smtClean="0"/>
              <a:t>The  History  of  X Windows:</a:t>
            </a:r>
          </a:p>
          <a:p>
            <a:pPr lvl="1" algn="just"/>
            <a:r>
              <a:rPr lang="en-IN" sz="2000" dirty="0" smtClean="0"/>
              <a:t>interface they present the user should be 100 percent independent of the core operating system. As a result, </a:t>
            </a:r>
            <a:r>
              <a:rPr lang="en-IN" sz="2000" dirty="0" err="1" smtClean="0"/>
              <a:t>Linux’s</a:t>
            </a:r>
            <a:r>
              <a:rPr lang="en-IN" sz="2000" dirty="0" smtClean="0"/>
              <a:t> kernel is completely decoupled from its user interface.</a:t>
            </a:r>
          </a:p>
          <a:p>
            <a:pPr lvl="1" algn="just"/>
            <a:r>
              <a:rPr lang="en-IN" sz="2000" dirty="0" smtClean="0"/>
              <a:t>stability that comes from having such a large program independent of the core operating system. If the GUI crashes under Windows or Mac OS, you have to reboot. Under Linux, you can kill the GUI and restart it without affecting any other services being offered by the system </a:t>
            </a:r>
          </a:p>
          <a:p>
            <a:pPr lvl="1" algn="just"/>
            <a:endParaRPr lang="en-US" dirty="0" smtClean="0"/>
          </a:p>
          <a:p>
            <a:pPr lvl="1"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182880" lvl="1" algn="just">
              <a:lnSpc>
                <a:spcPct val="95000"/>
              </a:lnSpc>
              <a:spcBef>
                <a:spcPts val="1400"/>
              </a:spcBef>
              <a:spcAft>
                <a:spcPts val="200"/>
              </a:spcAft>
              <a:buSzPct val="80000"/>
              <a:buFont typeface="Arial" pitchFamily="34" charset="0"/>
              <a:buChar char="•"/>
            </a:pPr>
            <a:r>
              <a:rPr lang="en-IN" sz="1800" dirty="0" smtClean="0"/>
              <a:t>In the mid-1980s, an OS-independent foundation for graphical user environments was created and called the X Window System. “X” (as it is commonly abbreviated) simply defines the method by which applications can communicate with the graphical hardware. Also established was a well-defined set of functions programmers could call on to perform basic window manipulation.</a:t>
            </a:r>
          </a:p>
          <a:p>
            <a:pPr marL="182880" lvl="1" algn="just">
              <a:lnSpc>
                <a:spcPct val="95000"/>
              </a:lnSpc>
              <a:spcBef>
                <a:spcPts val="1400"/>
              </a:spcBef>
              <a:spcAft>
                <a:spcPts val="200"/>
              </a:spcAft>
              <a:buSzPct val="80000"/>
              <a:buFont typeface="Arial" pitchFamily="34" charset="0"/>
              <a:buChar char="•"/>
            </a:pPr>
            <a:r>
              <a:rPr lang="en-IN" sz="1800" dirty="0" smtClean="0"/>
              <a:t>Note: The implementation of the X Window System used by Linux is </a:t>
            </a:r>
            <a:r>
              <a:rPr lang="en-IN" sz="1800" b="1" dirty="0" smtClean="0"/>
              <a:t>XFree86</a:t>
            </a:r>
            <a:endParaRPr lang="en-US" sz="1800" dirty="0" smtClean="0"/>
          </a:p>
          <a:p>
            <a:pPr marL="182880" lvl="1" algn="just">
              <a:lnSpc>
                <a:spcPct val="95000"/>
              </a:lnSpc>
              <a:spcBef>
                <a:spcPts val="1400"/>
              </a:spcBef>
              <a:spcAft>
                <a:spcPts val="200"/>
              </a:spcAft>
              <a:buSzPct val="80000"/>
              <a:buFont typeface="Arial" pitchFamily="34" charset="0"/>
              <a:buChar char="•"/>
            </a:pPr>
            <a:r>
              <a:rPr lang="en-IN" sz="1800" dirty="0" smtClean="0"/>
              <a:t>Control of appearance was passed off to an external program called a window manager. The window manager took care of drawing borders, using </a:t>
            </a:r>
            <a:r>
              <a:rPr lang="en-IN" sz="1800" dirty="0" err="1" smtClean="0"/>
              <a:t>color</a:t>
            </a:r>
            <a:r>
              <a:rPr lang="en-IN" sz="1800" dirty="0" smtClean="0"/>
              <a:t>, and making the environment pleasant to the eye; the window manager was required only to use standard calls to the X subsystem to draw on the screen</a:t>
            </a:r>
            <a:endParaRPr lang="en-US" sz="18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400" dirty="0" smtClean="0"/>
              <a:t>The window manager did not dictate how the application itself utilized the windows. This meant application programmers had the flexibility to develop a user interface most intuitive for the application.</a:t>
            </a:r>
            <a:endParaRPr lang="en-US" sz="2400" dirty="0" smtClean="0"/>
          </a:p>
          <a:p>
            <a:pPr algn="just"/>
            <a:r>
              <a:rPr lang="en-IN" sz="2400" dirty="0" smtClean="0"/>
              <a:t>Because the window manager was external to the X subsystem, and the X application programmers interface (API) was open, any programmer who wanted to develop a new window manager could, and many did</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The Downside</a:t>
            </a:r>
            <a:r>
              <a:rPr lang="en-US" b="1" dirty="0" smtClean="0"/>
              <a:t> – Imp </a:t>
            </a:r>
            <a:endParaRPr lang="en-US" dirty="0"/>
          </a:p>
        </p:txBody>
      </p:sp>
      <p:sp>
        <p:nvSpPr>
          <p:cNvPr id="3" name="Content Placeholder 2"/>
          <p:cNvSpPr>
            <a:spLocks noGrp="1"/>
          </p:cNvSpPr>
          <p:nvPr>
            <p:ph idx="1"/>
          </p:nvPr>
        </p:nvSpPr>
        <p:spPr/>
        <p:txBody>
          <a:bodyPr>
            <a:noAutofit/>
          </a:bodyPr>
          <a:lstStyle/>
          <a:p>
            <a:pPr algn="just"/>
            <a:r>
              <a:rPr lang="en-IN" sz="2000" dirty="0" smtClean="0"/>
              <a:t>A Windows programmer might equate programming for X to programming for the original MS Windows prior to the visual tools and MFC libraries(Microsoft Foundation Class). For example, a simple program to bring up a window, display the text “Hello World,” and then offer a button to allow the user to quit could easily be several hundred lines long under both X and MS Windows.</a:t>
            </a:r>
            <a:endParaRPr lang="en-US" sz="2000" dirty="0" smtClean="0"/>
          </a:p>
          <a:p>
            <a:pPr algn="just"/>
            <a:r>
              <a:rPr lang="en-IN" sz="2000" dirty="0" smtClean="0"/>
              <a:t>UNIX folks took a lesson from the Macintosh OS and MS Windows families Failure to offer a reasonably consistent user interface for both the user and the programmer that is easy to use and easy to develop for means a loss of user base.</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6446520" cy="6248400"/>
          </a:xfrm>
        </p:spPr>
        <p:txBody>
          <a:bodyPr/>
          <a:lstStyle/>
          <a:p>
            <a:pPr algn="just"/>
            <a:r>
              <a:rPr lang="en-IN" dirty="0" smtClean="0"/>
              <a:t>Commercial UNIX vendors tried to fix this problem with the Common Desktop Environment so that their users would get a consistent look and feel, and an improved library for X called Motif was developed, as well. For Linux, both of these developments presented a problem, because they went against the ideal of being open source</a:t>
            </a:r>
            <a:endParaRPr lang="en-US" dirty="0" smtClean="0"/>
          </a:p>
          <a:p>
            <a:pPr algn="just"/>
            <a:endParaRPr lang="en-US" dirty="0"/>
          </a:p>
        </p:txBody>
      </p:sp>
      <p:pic>
        <p:nvPicPr>
          <p:cNvPr id="4" name="Picture 3" descr="xwindows.PNG"/>
          <p:cNvPicPr/>
          <p:nvPr/>
        </p:nvPicPr>
        <p:blipFill>
          <a:blip r:embed="rId2"/>
          <a:stretch>
            <a:fillRect/>
          </a:stretch>
        </p:blipFill>
        <p:spPr>
          <a:xfrm>
            <a:off x="1447800" y="2209800"/>
            <a:ext cx="5410200" cy="4343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Enter GNOME: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IN" sz="2000" dirty="0" smtClean="0"/>
              <a:t>With unfriendly programming environments and unfriendly user interfaces, X had the potential to one day turn into a legacy interface, This would be extremely unfortunate, because it offers a design that was better than other commercial offerings. The protocol is open, which means anyone who wants to write an X client or X server is welcome to. And, of course, one of the best features of X is that it allows applications to be run on one host but be displayed on another host.</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269480" cy="853440"/>
          </a:xfrm>
        </p:spPr>
        <p:txBody>
          <a:bodyPr>
            <a:normAutofit fontScale="90000"/>
          </a:bodyPr>
          <a:lstStyle/>
          <a:p>
            <a:r>
              <a:rPr lang="en-IN" b="1" dirty="0" smtClean="0"/>
              <a:t>GNU Public License:</a:t>
            </a:r>
            <a:r>
              <a:rPr lang="en-US" dirty="0" smtClean="0"/>
              <a:t/>
            </a:r>
            <a:br>
              <a:rPr lang="en-US" dirty="0" smtClean="0"/>
            </a:br>
            <a:endParaRPr lang="en-US" dirty="0"/>
          </a:p>
        </p:txBody>
      </p:sp>
      <p:sp>
        <p:nvSpPr>
          <p:cNvPr id="3" name="Content Placeholder 2"/>
          <p:cNvSpPr>
            <a:spLocks noGrp="1"/>
          </p:cNvSpPr>
          <p:nvPr>
            <p:ph idx="1"/>
          </p:nvPr>
        </p:nvSpPr>
        <p:spPr>
          <a:xfrm>
            <a:off x="946404" y="1066801"/>
            <a:ext cx="7359396" cy="5113338"/>
          </a:xfrm>
        </p:spPr>
        <p:txBody>
          <a:bodyPr>
            <a:normAutofit/>
          </a:bodyPr>
          <a:lstStyle/>
          <a:p>
            <a:pPr algn="just"/>
            <a:r>
              <a:rPr lang="en-IN" sz="2400" dirty="0" smtClean="0"/>
              <a:t>The most important thing to emerge from the GNU project has been the GNU General Public License (GPL). </a:t>
            </a:r>
          </a:p>
          <a:p>
            <a:pPr algn="just"/>
            <a:r>
              <a:rPr lang="en-IN" sz="2400" dirty="0" smtClean="0"/>
              <a:t>This license explicitly states that the software being released is free.</a:t>
            </a:r>
          </a:p>
          <a:p>
            <a:pPr algn="just"/>
            <a:r>
              <a:rPr lang="en-IN" sz="2400" dirty="0" smtClean="0"/>
              <a:t>It is acceptable to take the software and resell it, even for a profit</a:t>
            </a:r>
          </a:p>
          <a:p>
            <a:pPr algn="just"/>
            <a:r>
              <a:rPr lang="en-IN" sz="2400" dirty="0" smtClean="0"/>
              <a:t>In this resale, the seller must release the full source code, including any changes.</a:t>
            </a:r>
          </a:p>
          <a:p>
            <a:pPr algn="just"/>
            <a:r>
              <a:rPr lang="en-IN" sz="2400" dirty="0" smtClean="0"/>
              <a:t>Because the resold package remains under the GPL, the package can be distributed free and resold yet again by anyone else for a profit.</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000" dirty="0" smtClean="0"/>
              <a:t>In the latter 1990s, two groups came out with solutions to the problems with the X Window System: GNOME and KDE. KDE offers a new window manager and necessary libraries to make writing applications for it much easier. GNOME offers a general framework for other window managers and applications to work with it. Each has its own ideas for how things should work, but because they both work on top of the X Window System, they are not entirely incompatible.</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Using and Customizing GNOME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algn="just"/>
            <a:r>
              <a:rPr lang="en-IN" dirty="0" smtClean="0"/>
              <a:t>GNOME (GNU Network Object Model Environment) offers a complete desktop environment and application framework to make development as well as use easier.</a:t>
            </a:r>
            <a:endParaRPr lang="en-US" dirty="0" smtClean="0"/>
          </a:p>
          <a:p>
            <a:pPr algn="just"/>
            <a:r>
              <a:rPr lang="en-IN" dirty="0" smtClean="0"/>
              <a:t>What makes GNOME different from KDE is how it achieves these goals?</a:t>
            </a:r>
          </a:p>
          <a:p>
            <a:pPr algn="just"/>
            <a:r>
              <a:rPr lang="en-IN" dirty="0" smtClean="0"/>
              <a:t>Unlike KDE, GNOME does not provide a window manager. GNOME provides development libraries and session management— foundation features that we as users don’t see. On top of this foundation is a window manager that takes care of the general appearance of the desktop. The default window manager is </a:t>
            </a:r>
            <a:r>
              <a:rPr lang="en-IN" dirty="0" err="1" smtClean="0"/>
              <a:t>Metacity</a:t>
            </a:r>
            <a:r>
              <a:rPr lang="en-IN" dirty="0" smtClean="0"/>
              <a:t> in </a:t>
            </a:r>
            <a:r>
              <a:rPr lang="en-IN" dirty="0" err="1" smtClean="0"/>
              <a:t>Redhat</a:t>
            </a:r>
            <a:r>
              <a:rPr lang="en-IN" dirty="0" smtClean="0"/>
              <a:t> and GNOME3 in Fedora, but there are several choices available.</a:t>
            </a:r>
            <a:endParaRPr lang="en-US" dirty="0" smtClean="0"/>
          </a:p>
          <a:p>
            <a:pPr algn="just"/>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Starting </a:t>
            </a:r>
            <a:r>
              <a:rPr lang="en-IN" sz="2800" b="1" dirty="0" err="1" smtClean="0"/>
              <a:t>theXWindow</a:t>
            </a:r>
            <a:r>
              <a:rPr lang="en-IN" sz="2800" b="1" dirty="0" smtClean="0"/>
              <a:t> System and GNOME</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algn="just"/>
            <a:r>
              <a:rPr lang="en-IN" sz="2000" dirty="0" smtClean="0"/>
              <a:t>If you are using Fedora Linux and have opted for its defaults, you already have GNOME installed as your default GUI. Depending on how X is configured, you may already have a graphical login prompt. In that case, logging in will automatically place you in the X Window System environment. If you have a text-based login, simply run </a:t>
            </a:r>
            <a:r>
              <a:rPr lang="en-IN" sz="2000" dirty="0" err="1" smtClean="0"/>
              <a:t>startx</a:t>
            </a:r>
            <a:r>
              <a:rPr lang="en-IN" sz="2000" dirty="0" smtClean="0"/>
              <a:t> in order to bring X up, like so:</a:t>
            </a:r>
            <a:endParaRPr lang="en-US" sz="2000" dirty="0" smtClean="0"/>
          </a:p>
          <a:p>
            <a:pPr algn="just"/>
            <a:r>
              <a:rPr lang="en-IN" sz="2000" dirty="0" smtClean="0"/>
              <a:t>[</a:t>
            </a:r>
            <a:r>
              <a:rPr lang="en-IN" sz="2000" dirty="0" err="1" smtClean="0"/>
              <a:t>fedorauser@localhost</a:t>
            </a:r>
            <a:r>
              <a:rPr lang="en-IN" sz="2000" dirty="0" smtClean="0"/>
              <a:t>]$ </a:t>
            </a:r>
            <a:r>
              <a:rPr lang="en-IN" sz="2000" dirty="0" err="1" smtClean="0"/>
              <a:t>Startx</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Opening graphical applications from the command line:</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pPr algn="just"/>
            <a:r>
              <a:rPr lang="en-IN" dirty="0" smtClean="0"/>
              <a:t>Graphical applications can be launched from a terminal window or console session by simply typing the name of the application.</a:t>
            </a:r>
            <a:endParaRPr lang="en-US" dirty="0" smtClean="0"/>
          </a:p>
          <a:p>
            <a:pPr algn="just"/>
            <a:r>
              <a:rPr lang="en-IN" dirty="0" smtClean="0"/>
              <a:t>[</a:t>
            </a:r>
            <a:r>
              <a:rPr lang="en-IN" dirty="0" err="1" smtClean="0"/>
              <a:t>fedorauser@localhost</a:t>
            </a:r>
            <a:r>
              <a:rPr lang="en-IN" dirty="0" smtClean="0"/>
              <a:t>]$ </a:t>
            </a:r>
            <a:r>
              <a:rPr lang="en-IN" dirty="0" err="1" smtClean="0"/>
              <a:t>firefox</a:t>
            </a:r>
            <a:endParaRPr lang="en-US" dirty="0" smtClean="0"/>
          </a:p>
          <a:p>
            <a:pPr algn="just"/>
            <a:r>
              <a:rPr lang="en-IN" b="1" dirty="0" smtClean="0"/>
              <a:t>Launching Applications with Alt+F2</a:t>
            </a:r>
            <a:endParaRPr lang="en-US" dirty="0" smtClean="0"/>
          </a:p>
          <a:p>
            <a:pPr algn="just"/>
            <a:r>
              <a:rPr lang="en-IN" dirty="0" smtClean="0"/>
              <a:t>Most desktop environments follow the convention of using the key combination Alt+F2 for opening new applications. Pressing Alt+F2 brings up a prompt for a command to be entered into.</a:t>
            </a:r>
            <a:endParaRPr lang="en-US" dirty="0" smtClean="0"/>
          </a:p>
          <a:p>
            <a:pPr algn="just"/>
            <a:r>
              <a:rPr lang="en-IN" dirty="0" smtClean="0"/>
              <a:t>Commands entered into this dialog box function much as they would if entered in a terminal. Applications are known by their file name, and can accept arguments.</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Launching applications from the Desktop Menu</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a:bodyPr>
          <a:lstStyle/>
          <a:p>
            <a:pPr algn="just"/>
            <a:r>
              <a:rPr lang="en-IN" sz="2000" dirty="0" smtClean="0"/>
              <a:t>Applications can also be opened from the menu system provided by the desktop environment in use. While the presentation may vary between desktop environments, the menu entries and their categories are provided by the individual application and standardized by the freedesktop.org Desktop Menu Specification1. Some desktop environments also provide search functionality in their menu system to allow quick and easy access to applications.</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GNOME Basics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IN" dirty="0" smtClean="0"/>
              <a:t>The GNOME menu, called the overview, can be accessed by either clicking the Activities button in the top left of the primary display, by moving the mouse past the top left hot corner, or by pressing the Super ( Windows ) key. The overview presents documents in addition to applications.</a:t>
            </a:r>
            <a:endParaRPr lang="en-US" dirty="0" smtClean="0"/>
          </a:p>
          <a:p>
            <a:pPr algn="just"/>
            <a:r>
              <a:rPr lang="en-IN" dirty="0" smtClean="0"/>
              <a:t>Selecting an item from the menu is best accomplished using the search box. Simply bring up the overview, and begin typing the name of the application you want to launch. Pressing enter will launch the highlighted application, or you can use the arrow keys or mouse to choose an alternative.</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PNG"/>
          <p:cNvPicPr>
            <a:picLocks noGrp="1"/>
          </p:cNvPicPr>
          <p:nvPr>
            <p:ph idx="1"/>
          </p:nvPr>
        </p:nvPicPr>
        <p:blipFill>
          <a:blip r:embed="rId2"/>
          <a:stretch>
            <a:fillRect/>
          </a:stretch>
        </p:blipFill>
        <p:spPr>
          <a:xfrm>
            <a:off x="838200" y="2057400"/>
            <a:ext cx="7010400" cy="4191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dirty="0" smtClean="0"/>
              <a:t>The overview can also be browsed. The bar on the left, called the dash, shows frequently used applications and a grid icon. Clicking on the grid icon brings up a grid in the </a:t>
            </a:r>
            <a:r>
              <a:rPr lang="en-IN" dirty="0" err="1" smtClean="0"/>
              <a:t>center</a:t>
            </a:r>
            <a:r>
              <a:rPr lang="en-IN" dirty="0" smtClean="0"/>
              <a:t> of the window that displays frequently used applications. The grid will display all available applications if selected using the All button at the bottom of the screen.</a:t>
            </a:r>
            <a:endParaRPr lang="en-US" dirty="0" smtClean="0"/>
          </a:p>
          <a:p>
            <a:pPr algn="just"/>
            <a:r>
              <a:rPr lang="en-IN" b="1" dirty="0" smtClean="0"/>
              <a:t>On the desktop:</a:t>
            </a:r>
            <a:endParaRPr lang="en-US" dirty="0" smtClean="0"/>
          </a:p>
          <a:p>
            <a:pPr lvl="1" algn="just"/>
            <a:r>
              <a:rPr lang="en-IN" b="1" dirty="0" err="1" smtClean="0"/>
              <a:t>Alt+Tab</a:t>
            </a:r>
            <a:r>
              <a:rPr lang="en-IN" dirty="0" smtClean="0"/>
              <a:t> switches between applications</a:t>
            </a:r>
            <a:endParaRPr lang="en-US" dirty="0" smtClean="0"/>
          </a:p>
          <a:p>
            <a:pPr lvl="1" algn="just">
              <a:buNone/>
            </a:pPr>
            <a:endParaRPr lang="en-US" dirty="0" smtClean="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Window maximizing and tiling</a:t>
            </a:r>
            <a:r>
              <a:rPr lang="en-IN" sz="3200" dirty="0" smtClean="0"/>
              <a:t>: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algn="just"/>
            <a:r>
              <a:rPr lang="en-IN" dirty="0" smtClean="0"/>
              <a:t>You can maximize a window by dragging it to the top edge of the screen. Alternatively, you can double-click the window title. To </a:t>
            </a:r>
            <a:r>
              <a:rPr lang="en-IN" dirty="0" err="1" smtClean="0"/>
              <a:t>unmaximize</a:t>
            </a:r>
            <a:r>
              <a:rPr lang="en-IN" dirty="0" smtClean="0"/>
              <a:t>, pull it down again. By dragging windows to the left and right edges of the screen you can tile them side by side.</a:t>
            </a:r>
            <a:endParaRPr lang="en-US" dirty="0" smtClean="0"/>
          </a:p>
          <a:p>
            <a:pPr algn="just"/>
            <a:r>
              <a:rPr lang="en-IN" b="1" dirty="0" smtClean="0"/>
              <a:t>The top bar</a:t>
            </a:r>
            <a:endParaRPr lang="en-US" dirty="0" smtClean="0"/>
          </a:p>
          <a:p>
            <a:pPr algn="just"/>
            <a:r>
              <a:rPr lang="en-IN" dirty="0" smtClean="0"/>
              <a:t>The top bar has the Activities button for switching to the overview, the name of the focused application (which will provide the application menu in the future), the current date, the notification icons, and the button with the user name that activates the user menu. The date in the top bar has a pop-down with the calendar available on click. The user menu has System Preferences, Log Out and Shut Down options.</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t>Switching to and from the overview</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lstStyle/>
          <a:p>
            <a:pPr algn="just"/>
            <a:r>
              <a:rPr lang="en-IN" b="1" dirty="0" smtClean="0"/>
              <a:t>Hot corner</a:t>
            </a:r>
            <a:r>
              <a:rPr lang="en-IN" dirty="0" smtClean="0"/>
              <a:t> - moving the mouse pointer to the top left corner of the screen will take you to the overview or back to the desktop. </a:t>
            </a:r>
            <a:endParaRPr lang="en-US" dirty="0" smtClean="0"/>
          </a:p>
          <a:p>
            <a:pPr algn="just"/>
            <a:r>
              <a:rPr lang="en-IN" b="1" dirty="0" smtClean="0"/>
              <a:t>Activities button</a:t>
            </a:r>
            <a:r>
              <a:rPr lang="en-IN" dirty="0" smtClean="0"/>
              <a:t> - clicking the Activities button which is in the top left corner of the screen will take you to the overview or back to the desktop. </a:t>
            </a:r>
            <a:endParaRPr lang="en-US" dirty="0" smtClean="0"/>
          </a:p>
          <a:p>
            <a:pPr algn="just"/>
            <a:r>
              <a:rPr lang="en-IN" b="1" dirty="0" smtClean="0"/>
              <a:t>System (Windows) key or Alt+F1</a:t>
            </a:r>
            <a:r>
              <a:rPr lang="en-IN" dirty="0" smtClean="0"/>
              <a:t> - these key combinations will take you to the overview or back to the desktop. </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269480" cy="929322"/>
          </a:xfrm>
        </p:spPr>
        <p:txBody>
          <a:bodyPr>
            <a:normAutofit/>
          </a:bodyPr>
          <a:lstStyle/>
          <a:p>
            <a:r>
              <a:rPr lang="en-US" sz="4000" dirty="0" smtClean="0"/>
              <a:t>Advantages of Free Software</a:t>
            </a:r>
            <a:endParaRPr lang="en-US" sz="4000" dirty="0"/>
          </a:p>
        </p:txBody>
      </p:sp>
      <p:sp>
        <p:nvSpPr>
          <p:cNvPr id="3" name="Content Placeholder 2"/>
          <p:cNvSpPr>
            <a:spLocks noGrp="1"/>
          </p:cNvSpPr>
          <p:nvPr>
            <p:ph idx="1"/>
          </p:nvPr>
        </p:nvSpPr>
        <p:spPr>
          <a:xfrm>
            <a:off x="946404" y="1371601"/>
            <a:ext cx="6902196" cy="4808538"/>
          </a:xfrm>
        </p:spPr>
        <p:txBody>
          <a:bodyPr>
            <a:normAutofit fontScale="92500" lnSpcReduction="10000"/>
          </a:bodyPr>
          <a:lstStyle/>
          <a:p>
            <a:pPr algn="just"/>
            <a:r>
              <a:rPr lang="en-IN" sz="2400" dirty="0" smtClean="0"/>
              <a:t>Success of Free software is because of two reasons</a:t>
            </a:r>
            <a:endParaRPr lang="en-US" sz="2400" dirty="0" smtClean="0"/>
          </a:p>
          <a:p>
            <a:pPr marL="457200" lvl="0" indent="-457200" algn="just">
              <a:buFont typeface="+mj-lt"/>
              <a:buAutoNum type="arabicPeriod"/>
            </a:pPr>
            <a:r>
              <a:rPr lang="en-IN" sz="2400" dirty="0" smtClean="0"/>
              <a:t>Errors in the code itself are far more likely to be caught and quickly fixed under the watchful eyes of peers. </a:t>
            </a:r>
            <a:endParaRPr lang="en-US" sz="2400" dirty="0" smtClean="0"/>
          </a:p>
          <a:p>
            <a:pPr marL="457200" lvl="0" indent="-457200" algn="just">
              <a:buFont typeface="+mj-lt"/>
              <a:buAutoNum type="arabicPeriod"/>
            </a:pPr>
            <a:r>
              <a:rPr lang="en-IN" sz="2400" dirty="0" smtClean="0"/>
              <a:t>Under the GPL system, programmers can release code without the fear of being sued (Legal Proceedings)</a:t>
            </a:r>
            <a:endParaRPr lang="en-US" sz="2400" dirty="0" smtClean="0"/>
          </a:p>
          <a:p>
            <a:pPr algn="just"/>
            <a:r>
              <a:rPr lang="en-IN" sz="2400" dirty="0" err="1" smtClean="0"/>
              <a:t>Linus</a:t>
            </a:r>
            <a:r>
              <a:rPr lang="en-IN" sz="2400" dirty="0" smtClean="0"/>
              <a:t> </a:t>
            </a:r>
            <a:r>
              <a:rPr lang="en-IN" sz="2400" dirty="0" err="1" smtClean="0"/>
              <a:t>Torvalds</a:t>
            </a:r>
            <a:r>
              <a:rPr lang="en-IN" sz="2400" dirty="0" smtClean="0"/>
              <a:t> released Linux in 1991 under GPL</a:t>
            </a:r>
          </a:p>
          <a:p>
            <a:pPr algn="just"/>
            <a:r>
              <a:rPr lang="en-IN" sz="2400" dirty="0" err="1" smtClean="0"/>
              <a:t>Torvalds</a:t>
            </a:r>
            <a:r>
              <a:rPr lang="en-IN" sz="2400" dirty="0" smtClean="0"/>
              <a:t> himself estimates that since the v.2.2.0 kernel to current Kernel (V.4.14) his contributions represent only </a:t>
            </a:r>
            <a:r>
              <a:rPr lang="en-IN" sz="2400" b="1" dirty="0" smtClean="0"/>
              <a:t>5 percent</a:t>
            </a:r>
            <a:r>
              <a:rPr lang="en-IN" sz="2400" dirty="0" smtClean="0"/>
              <a:t> of the total code base. </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In the overview</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IN" b="1" dirty="0" smtClean="0"/>
              <a:t>The dash</a:t>
            </a:r>
            <a:r>
              <a:rPr lang="en-IN" dirty="0" smtClean="0"/>
              <a:t> on the left side is where your </a:t>
            </a:r>
            <a:r>
              <a:rPr lang="en-IN" dirty="0" err="1" smtClean="0"/>
              <a:t>favorite</a:t>
            </a:r>
            <a:r>
              <a:rPr lang="en-IN" dirty="0" smtClean="0"/>
              <a:t> applications and your running applications are shown. The glow behind the application icon indicates if the application is running. </a:t>
            </a:r>
            <a:endParaRPr lang="en-US" dirty="0" smtClean="0"/>
          </a:p>
          <a:p>
            <a:pPr algn="just"/>
            <a:r>
              <a:rPr lang="en-IN" b="1" dirty="0" smtClean="0"/>
              <a:t>Clicking on the application icon</a:t>
            </a:r>
            <a:r>
              <a:rPr lang="en-IN" dirty="0" smtClean="0"/>
              <a:t> will launch it if it is not running, and will open the last used window of that application if it is already running. </a:t>
            </a:r>
            <a:endParaRPr lang="en-US" dirty="0" smtClean="0"/>
          </a:p>
          <a:p>
            <a:pPr algn="just"/>
            <a:r>
              <a:rPr lang="en-IN" b="1" dirty="0" smtClean="0"/>
              <a:t>Right clicking on the application icon</a:t>
            </a:r>
            <a:r>
              <a:rPr lang="en-IN" dirty="0" smtClean="0"/>
              <a:t> for a running application will display a menu with window titles for selecting one of the windows. This menu also provides options to open a new window for that application and to remove or add that application to </a:t>
            </a:r>
            <a:r>
              <a:rPr lang="en-IN" dirty="0" err="1" smtClean="0"/>
              <a:t>favorites</a:t>
            </a:r>
            <a:r>
              <a:rPr lang="en-IN" dirty="0" smtClean="0"/>
              <a:t> depending on its current status. </a:t>
            </a:r>
            <a:endParaRPr lang="en-US" dirty="0" smtClean="0"/>
          </a:p>
          <a:p>
            <a:pPr algn="just"/>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b="1" dirty="0" err="1" smtClean="0"/>
              <a:t>Ctrl+Clicking</a:t>
            </a:r>
            <a:r>
              <a:rPr lang="en-IN" b="1" dirty="0" smtClean="0"/>
              <a:t> or middle clicking on the application icon</a:t>
            </a:r>
            <a:r>
              <a:rPr lang="en-IN" dirty="0" smtClean="0"/>
              <a:t> for a running application will open a new window of that application in the current workspace. </a:t>
            </a:r>
            <a:endParaRPr lang="en-US" dirty="0" smtClean="0"/>
          </a:p>
          <a:p>
            <a:pPr algn="just"/>
            <a:endParaRPr lang="en-US" dirty="0"/>
          </a:p>
        </p:txBody>
      </p:sp>
      <p:pic>
        <p:nvPicPr>
          <p:cNvPr id="4" name="Picture 3" descr="2.PNG"/>
          <p:cNvPicPr/>
          <p:nvPr/>
        </p:nvPicPr>
        <p:blipFill>
          <a:blip r:embed="rId2"/>
          <a:stretch>
            <a:fillRect/>
          </a:stretch>
        </p:blipFill>
        <p:spPr>
          <a:xfrm>
            <a:off x="1219200" y="3200400"/>
            <a:ext cx="6248400" cy="3255031"/>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dirty="0" smtClean="0"/>
              <a:t>Running applications can be added to </a:t>
            </a:r>
            <a:r>
              <a:rPr lang="en-IN" dirty="0" err="1" smtClean="0"/>
              <a:t>favorites</a:t>
            </a:r>
            <a:r>
              <a:rPr lang="en-IN" dirty="0" smtClean="0"/>
              <a:t> with the help of the right click menu option. You can also drag an application from the application browsing pane to the </a:t>
            </a:r>
            <a:r>
              <a:rPr lang="en-IN" dirty="0" err="1" smtClean="0"/>
              <a:t>favorites</a:t>
            </a:r>
            <a:r>
              <a:rPr lang="en-IN" dirty="0" smtClean="0"/>
              <a:t> row to make it a </a:t>
            </a:r>
            <a:r>
              <a:rPr lang="en-IN" dirty="0" err="1" smtClean="0"/>
              <a:t>favorite</a:t>
            </a:r>
            <a:r>
              <a:rPr lang="en-IN" dirty="0" smtClean="0"/>
              <a:t> application.</a:t>
            </a:r>
            <a:endParaRPr lang="en-US" dirty="0" smtClean="0"/>
          </a:p>
          <a:p>
            <a:pPr algn="just"/>
            <a:endParaRPr lang="en-US" dirty="0"/>
          </a:p>
        </p:txBody>
      </p:sp>
      <p:pic>
        <p:nvPicPr>
          <p:cNvPr id="4" name="Picture 3" descr="3.PNG"/>
          <p:cNvPicPr/>
          <p:nvPr/>
        </p:nvPicPr>
        <p:blipFill>
          <a:blip r:embed="rId2"/>
          <a:stretch>
            <a:fillRect/>
          </a:stretch>
        </p:blipFill>
        <p:spPr>
          <a:xfrm>
            <a:off x="1066800" y="3276600"/>
            <a:ext cx="6629400" cy="3039645"/>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IN" b="1" dirty="0" smtClean="0"/>
              <a:t>Dragging an application icon within the dash</a:t>
            </a:r>
            <a:r>
              <a:rPr lang="en-IN" dirty="0" smtClean="0"/>
              <a:t> moves its position. A trash can icon will appear at the bottom of the dash while dragging. If you drop the application icon on the trash can it will be removed from the dash.</a:t>
            </a:r>
            <a:endParaRPr lang="en-US" dirty="0" smtClean="0"/>
          </a:p>
          <a:p>
            <a:pPr algn="just"/>
            <a:r>
              <a:rPr lang="en-IN" b="1" dirty="0" smtClean="0"/>
              <a:t>KDE Desktop Environment:</a:t>
            </a:r>
            <a:endParaRPr lang="en-US" dirty="0" smtClean="0"/>
          </a:p>
          <a:p>
            <a:pPr algn="just"/>
            <a:r>
              <a:rPr lang="en-IN" dirty="0" smtClean="0"/>
              <a:t>KDE stands for K Desktop Environment. It is a desktop environment for Linux based operation system. You can think KDE as a GUI for Linux OS. KDE has proved Linux users to make it use as easy as they use windows. KDE provides Linux users a graphical interface to choose their own customized desktop environment.</a:t>
            </a:r>
            <a:endParaRPr lang="en-US" dirty="0" smtClean="0"/>
          </a:p>
          <a:p>
            <a:pPr algn="just"/>
            <a:r>
              <a:rPr lang="en-IN" dirty="0" smtClean="0"/>
              <a:t>Be default GNOME is installed with Fedora, If you want to start KDE</a:t>
            </a:r>
            <a:endParaRPr lang="en-US"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000" dirty="0" smtClean="0"/>
              <a:t>We don’t have KDE as a GUI with fedora, if you want to use KDE, then install the KDE using the following command. You must be a super user to install KDE, if not it will prompt to enter as a super user.  The package installation will ask for permission, click on Y, the installation begins and it will complete after some time.</a:t>
            </a:r>
            <a:endParaRPr lang="en-US" sz="2000" dirty="0" smtClean="0"/>
          </a:p>
          <a:p>
            <a:pPr algn="just"/>
            <a:r>
              <a:rPr lang="en-IN" sz="2000" i="1" dirty="0" err="1" smtClean="0"/>
              <a:t>Sudo</a:t>
            </a:r>
            <a:r>
              <a:rPr lang="en-IN" sz="2000" i="1" dirty="0" smtClean="0"/>
              <a:t> yum install @KDE-Desktop-Environment</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from 2018-02-26 11-08-49.png"/>
          <p:cNvPicPr>
            <a:picLocks noGrp="1"/>
          </p:cNvPicPr>
          <p:nvPr>
            <p:ph idx="1"/>
          </p:nvPr>
        </p:nvPicPr>
        <p:blipFill>
          <a:blip r:embed="rId2" cstate="print"/>
          <a:stretch>
            <a:fillRect/>
          </a:stretch>
        </p:blipFill>
        <p:spPr>
          <a:xfrm>
            <a:off x="990600" y="990600"/>
            <a:ext cx="6781800" cy="4343400"/>
          </a:xfrm>
          <a:prstGeom prst="rect">
            <a:avLst/>
          </a:prstGeom>
        </p:spPr>
      </p:pic>
      <p:sp>
        <p:nvSpPr>
          <p:cNvPr id="3" name="Footer Placeholder 2"/>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IN" sz="2000" dirty="0" smtClean="0"/>
              <a:t>Now we have both GNOME and KDE</a:t>
            </a:r>
            <a:endParaRPr lang="en-US" sz="2000" dirty="0" smtClean="0"/>
          </a:p>
          <a:p>
            <a:pPr algn="just"/>
            <a:r>
              <a:rPr lang="en-IN" sz="2000" dirty="0" smtClean="0"/>
              <a:t>To switch from one Desktop Environment to the other, use the following command</a:t>
            </a:r>
            <a:endParaRPr lang="en-US" sz="2000" dirty="0" smtClean="0"/>
          </a:p>
          <a:p>
            <a:pPr algn="just"/>
            <a:r>
              <a:rPr lang="en-IN" sz="2000" i="1" dirty="0" smtClean="0"/>
              <a:t>$ : </a:t>
            </a:r>
            <a:r>
              <a:rPr lang="en-IN" sz="2000" i="1" dirty="0" err="1" smtClean="0"/>
              <a:t>Switchdesk</a:t>
            </a:r>
            <a:endParaRPr lang="en-US" sz="2000" dirty="0" smtClean="0"/>
          </a:p>
          <a:p>
            <a:pPr algn="just"/>
            <a:r>
              <a:rPr lang="en-IN" sz="2000" dirty="0" smtClean="0"/>
              <a:t>If </a:t>
            </a:r>
            <a:r>
              <a:rPr lang="en-IN" sz="2000" dirty="0" err="1" smtClean="0"/>
              <a:t>switchdesk-gui</a:t>
            </a:r>
            <a:r>
              <a:rPr lang="en-IN" sz="2000" dirty="0" smtClean="0"/>
              <a:t> is already installed a window will open, otherwise you need to install the </a:t>
            </a:r>
            <a:r>
              <a:rPr lang="en-IN" sz="2000" dirty="0" err="1" smtClean="0"/>
              <a:t>switchdesk</a:t>
            </a:r>
            <a:r>
              <a:rPr lang="en-IN" sz="2000" dirty="0" smtClean="0"/>
              <a:t> by using package installer. Or use the command </a:t>
            </a:r>
            <a:r>
              <a:rPr lang="en-IN" sz="2000" i="1" dirty="0" err="1" smtClean="0"/>
              <a:t>switchdesk</a:t>
            </a:r>
            <a:r>
              <a:rPr lang="en-IN" sz="2000" i="1" dirty="0" smtClean="0"/>
              <a:t>  Desktop Name</a:t>
            </a:r>
            <a:r>
              <a:rPr lang="en-IN" sz="2000" dirty="0" smtClean="0"/>
              <a:t> . Ex: </a:t>
            </a:r>
            <a:r>
              <a:rPr lang="en-IN" sz="2000" dirty="0" err="1" smtClean="0"/>
              <a:t>switchdesk</a:t>
            </a:r>
            <a:r>
              <a:rPr lang="en-IN" sz="2000" dirty="0" smtClean="0"/>
              <a:t> KDE</a:t>
            </a:r>
            <a:endParaRPr lang="en-US" sz="2000" dirty="0" smtClean="0"/>
          </a:p>
          <a:p>
            <a:pPr algn="just"/>
            <a:r>
              <a:rPr lang="en-IN" sz="2000" dirty="0" smtClean="0"/>
              <a:t>Use the following command to install </a:t>
            </a:r>
            <a:r>
              <a:rPr lang="en-IN" sz="2000" dirty="0" err="1" smtClean="0"/>
              <a:t>switchdesk</a:t>
            </a:r>
            <a:endParaRPr lang="en-US" sz="2000" dirty="0" smtClean="0"/>
          </a:p>
          <a:p>
            <a:pPr algn="just"/>
            <a:r>
              <a:rPr lang="en-IN" sz="2000" i="1" dirty="0" smtClean="0"/>
              <a:t>$:</a:t>
            </a:r>
            <a:r>
              <a:rPr lang="en-IN" sz="2000" i="1" dirty="0" err="1" smtClean="0"/>
              <a:t>Sudo</a:t>
            </a:r>
            <a:r>
              <a:rPr lang="en-IN" sz="2000" i="1" dirty="0" smtClean="0"/>
              <a:t> yum install </a:t>
            </a:r>
            <a:r>
              <a:rPr lang="en-IN" sz="2000" i="1" dirty="0" err="1" smtClean="0"/>
              <a:t>switchdesk-gui</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dirty="0" smtClean="0"/>
              <a:t>After installing the </a:t>
            </a:r>
            <a:r>
              <a:rPr lang="en-IN" dirty="0" err="1" smtClean="0"/>
              <a:t>swtchdesk</a:t>
            </a:r>
            <a:r>
              <a:rPr lang="en-IN" dirty="0" smtClean="0"/>
              <a:t>, use the command </a:t>
            </a:r>
            <a:r>
              <a:rPr lang="en-IN" dirty="0" err="1" smtClean="0"/>
              <a:t>Switchdesk</a:t>
            </a:r>
            <a:r>
              <a:rPr lang="en-IN" dirty="0" smtClean="0"/>
              <a:t>, A window will open, there you can select your default desktop environment by </a:t>
            </a:r>
            <a:r>
              <a:rPr lang="en-IN" dirty="0" err="1" smtClean="0"/>
              <a:t>selectiong</a:t>
            </a:r>
            <a:r>
              <a:rPr lang="en-IN" dirty="0" smtClean="0"/>
              <a:t> wither GNOME or KDE. It will affect once you restart your session</a:t>
            </a:r>
            <a:endParaRPr lang="en-US" dirty="0"/>
          </a:p>
        </p:txBody>
      </p:sp>
      <p:pic>
        <p:nvPicPr>
          <p:cNvPr id="4" name="Picture 3" descr="Screenshot from 2018-02-26 11-09-36.png"/>
          <p:cNvPicPr/>
          <p:nvPr/>
        </p:nvPicPr>
        <p:blipFill>
          <a:blip r:embed="rId2" cstate="print"/>
          <a:stretch>
            <a:fillRect/>
          </a:stretch>
        </p:blipFill>
        <p:spPr>
          <a:xfrm>
            <a:off x="2057400" y="3810000"/>
            <a:ext cx="4822557" cy="271145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from 2018-02-26 11-09-49.png"/>
          <p:cNvPicPr>
            <a:picLocks noGrp="1"/>
          </p:cNvPicPr>
          <p:nvPr>
            <p:ph idx="1"/>
          </p:nvPr>
        </p:nvPicPr>
        <p:blipFill>
          <a:blip r:embed="rId2" cstate="print"/>
          <a:stretch>
            <a:fillRect/>
          </a:stretch>
        </p:blipFill>
        <p:spPr>
          <a:xfrm>
            <a:off x="1066800" y="2057400"/>
            <a:ext cx="6934200" cy="41148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391400" cy="5334000"/>
          </a:xfrm>
        </p:spPr>
        <p:txBody>
          <a:bodyPr>
            <a:normAutofit fontScale="92500" lnSpcReduction="20000"/>
          </a:bodyPr>
          <a:lstStyle/>
          <a:p>
            <a:pPr algn="just"/>
            <a:r>
              <a:rPr lang="en-IN" sz="2000" dirty="0" smtClean="0"/>
              <a:t>Now, When both the desktop environments are active, you can switch from one desktop to another using the following commands</a:t>
            </a:r>
            <a:endParaRPr lang="en-US" sz="2000" dirty="0" smtClean="0"/>
          </a:p>
          <a:p>
            <a:pPr algn="just"/>
            <a:r>
              <a:rPr lang="en-IN" sz="2000" dirty="0" smtClean="0"/>
              <a:t>Alt+Ctrrl+F2 – GNOME Interface</a:t>
            </a:r>
            <a:endParaRPr lang="en-US" sz="2000" dirty="0" smtClean="0"/>
          </a:p>
          <a:p>
            <a:pPr algn="just"/>
            <a:r>
              <a:rPr lang="en-IN" sz="2000" dirty="0" smtClean="0"/>
              <a:t>Alt+Ctrl+F3 –  Console/KDE Interface</a:t>
            </a:r>
            <a:endParaRPr lang="en-US" sz="2000" dirty="0" smtClean="0"/>
          </a:p>
          <a:p>
            <a:r>
              <a:rPr lang="en-IN" sz="2000" dirty="0" smtClean="0"/>
              <a:t>Use the following command to get back to console.</a:t>
            </a:r>
            <a:endParaRPr lang="en-US" sz="2000" dirty="0" smtClean="0"/>
          </a:p>
          <a:p>
            <a:r>
              <a:rPr lang="en-IN" sz="2000" dirty="0" smtClean="0"/>
              <a:t>Alt+Ctrl+F3</a:t>
            </a:r>
            <a:endParaRPr lang="en-US" sz="2000" dirty="0" smtClean="0"/>
          </a:p>
          <a:p>
            <a:r>
              <a:rPr lang="en-IN" sz="2000" dirty="0" smtClean="0"/>
              <a:t>A console window will open</a:t>
            </a:r>
            <a:endParaRPr lang="en-US" sz="2000" dirty="0" smtClean="0"/>
          </a:p>
          <a:p>
            <a:r>
              <a:rPr lang="en-IN" sz="2000" dirty="0" smtClean="0"/>
              <a:t>Login in as a root user using the following command</a:t>
            </a:r>
            <a:endParaRPr lang="en-US" sz="2000" dirty="0" smtClean="0"/>
          </a:p>
          <a:p>
            <a:r>
              <a:rPr lang="en-IN" sz="2000" dirty="0" smtClean="0"/>
              <a:t>[</a:t>
            </a:r>
            <a:r>
              <a:rPr lang="en-IN" sz="2000" dirty="0" err="1" smtClean="0"/>
              <a:t>rootuser</a:t>
            </a:r>
            <a:r>
              <a:rPr lang="en-IN" sz="2000" dirty="0" smtClean="0"/>
              <a:t>@]: root</a:t>
            </a:r>
            <a:endParaRPr lang="en-US" sz="2000" dirty="0" smtClean="0"/>
          </a:p>
          <a:p>
            <a:r>
              <a:rPr lang="en-IN" sz="2000" dirty="0" smtClean="0"/>
              <a:t>[</a:t>
            </a:r>
            <a:r>
              <a:rPr lang="en-IN" sz="2000" dirty="0" err="1" smtClean="0"/>
              <a:t>rootuser</a:t>
            </a:r>
            <a:r>
              <a:rPr lang="en-IN" sz="2000" dirty="0" smtClean="0"/>
              <a:t>@]:Enter password</a:t>
            </a:r>
            <a:endParaRPr lang="en-US" sz="2000" dirty="0" smtClean="0"/>
          </a:p>
          <a:p>
            <a:r>
              <a:rPr lang="en-IN" sz="2000" dirty="0" smtClean="0"/>
              <a:t>After login as a root user, use the following command to start the X-Window</a:t>
            </a:r>
            <a:endParaRPr lang="en-US" sz="2000" dirty="0" smtClean="0"/>
          </a:p>
          <a:p>
            <a:r>
              <a:rPr lang="en-IN" sz="2000" dirty="0" smtClean="0"/>
              <a:t>[</a:t>
            </a:r>
            <a:r>
              <a:rPr lang="en-IN" sz="2000" dirty="0" err="1" smtClean="0"/>
              <a:t>rootuser</a:t>
            </a:r>
            <a:r>
              <a:rPr lang="en-IN" sz="2000" dirty="0" smtClean="0"/>
              <a:t>@]</a:t>
            </a:r>
            <a:r>
              <a:rPr lang="en-IN" sz="2000" dirty="0" err="1" smtClean="0"/>
              <a:t>Startx</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IN" sz="3600" b="1" dirty="0" smtClean="0"/>
              <a:t>Major differences between various Operating Systems</a:t>
            </a:r>
            <a:endParaRPr lang="en-US" sz="3600" dirty="0"/>
          </a:p>
        </p:txBody>
      </p:sp>
      <p:sp>
        <p:nvSpPr>
          <p:cNvPr id="3" name="Content Placeholder 2"/>
          <p:cNvSpPr>
            <a:spLocks noGrp="1"/>
          </p:cNvSpPr>
          <p:nvPr>
            <p:ph idx="1"/>
          </p:nvPr>
        </p:nvSpPr>
        <p:spPr>
          <a:xfrm>
            <a:off x="946404" y="1828801"/>
            <a:ext cx="7130796" cy="4351337"/>
          </a:xfrm>
        </p:spPr>
        <p:txBody>
          <a:bodyPr>
            <a:normAutofit/>
          </a:bodyPr>
          <a:lstStyle/>
          <a:p>
            <a:pPr algn="just"/>
            <a:r>
              <a:rPr lang="en-IN" sz="2400" b="1" dirty="0" err="1" smtClean="0"/>
              <a:t>SingleUsers</a:t>
            </a:r>
            <a:r>
              <a:rPr lang="en-IN" sz="2400" b="1" dirty="0" smtClean="0"/>
              <a:t> vs. </a:t>
            </a:r>
            <a:r>
              <a:rPr lang="en-IN" sz="2400" b="1" dirty="0" err="1" smtClean="0"/>
              <a:t>Multiusers</a:t>
            </a:r>
            <a:r>
              <a:rPr lang="en-IN" sz="2400" b="1" dirty="0" smtClean="0"/>
              <a:t> vs. </a:t>
            </a:r>
            <a:r>
              <a:rPr lang="en-IN" sz="2400" b="1" dirty="0" err="1" smtClean="0"/>
              <a:t>NetworkUsers</a:t>
            </a:r>
            <a:r>
              <a:rPr lang="en-IN" sz="2400" b="1" dirty="0" smtClean="0"/>
              <a:t>:</a:t>
            </a:r>
          </a:p>
          <a:p>
            <a:pPr algn="just"/>
            <a:r>
              <a:rPr lang="en-IN" sz="2400" b="1" i="1" dirty="0" smtClean="0"/>
              <a:t>Windows was designed according to the “one computer, one desk, one user”</a:t>
            </a:r>
          </a:p>
          <a:p>
            <a:pPr algn="just"/>
            <a:r>
              <a:rPr lang="en-IN" sz="2400" dirty="0" smtClean="0"/>
              <a:t>two people cannot work in parallel running.</a:t>
            </a:r>
          </a:p>
          <a:p>
            <a:pPr algn="just"/>
            <a:r>
              <a:rPr lang="en-IN" sz="2400" dirty="0" smtClean="0"/>
              <a:t>Using Terminal Services in Windows 2000 or Windows XP allows remote use of one computer from another but is still bound by the single-user paradigm</a:t>
            </a:r>
            <a:endParaRPr lang="en-US" sz="2400" dirty="0" smtClean="0"/>
          </a:p>
          <a:p>
            <a:pPr algn="just"/>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KDE Interface</a:t>
            </a:r>
            <a:endParaRPr lang="en-US" dirty="0"/>
          </a:p>
        </p:txBody>
      </p:sp>
      <p:pic>
        <p:nvPicPr>
          <p:cNvPr id="4" name="Content Placeholder 3" descr="KDE Desktop.png"/>
          <p:cNvPicPr>
            <a:picLocks noGrp="1"/>
          </p:cNvPicPr>
          <p:nvPr>
            <p:ph idx="1"/>
          </p:nvPr>
        </p:nvPicPr>
        <p:blipFill>
          <a:blip r:embed="rId2" cstate="print"/>
          <a:stretch>
            <a:fillRect/>
          </a:stretch>
        </p:blipFill>
        <p:spPr>
          <a:xfrm>
            <a:off x="990600" y="2133600"/>
            <a:ext cx="6857999" cy="4343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smtClean="0"/>
              <a:t>The GNOME Configuration Tool:</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a:bodyPr>
          <a:lstStyle/>
          <a:p>
            <a:pPr algn="just"/>
            <a:r>
              <a:rPr lang="en-IN" sz="2000" dirty="0" smtClean="0"/>
              <a:t>Sometime before GNOME 3’s official release did the </a:t>
            </a:r>
            <a:r>
              <a:rPr lang="en-IN" sz="2000" dirty="0" smtClean="0">
                <a:hlinkClick r:id="rId2"/>
              </a:rPr>
              <a:t>Gnome Tweak Tool</a:t>
            </a:r>
            <a:r>
              <a:rPr lang="en-IN" sz="2000" dirty="0" smtClean="0"/>
              <a:t> appear in order to solve some of the early customization problems that GNOME Shell has. The purpose of the Gnome Tweak Tool is to simply provide some extra options that cannot be found anywhere </a:t>
            </a:r>
            <a:r>
              <a:rPr lang="en-IN" sz="2000" dirty="0" err="1" smtClean="0"/>
              <a:t>elsee</a:t>
            </a:r>
            <a:r>
              <a:rPr lang="en-IN" sz="2000" dirty="0" smtClean="0"/>
              <a:t> in GNOME Shell. In distributions that offer GNOME 3 (this excludes </a:t>
            </a:r>
            <a:r>
              <a:rPr lang="en-IN" sz="2000" dirty="0" err="1" smtClean="0">
                <a:hlinkClick r:id="rId3"/>
              </a:rPr>
              <a:t>Ubuntu</a:t>
            </a:r>
            <a:r>
              <a:rPr lang="en-IN" sz="2000" dirty="0" smtClean="0"/>
              <a:t> for now), you should be able to find it under the</a:t>
            </a:r>
            <a:endParaRPr lang="en-US" sz="2000" dirty="0" smtClean="0"/>
          </a:p>
          <a:p>
            <a:r>
              <a:rPr lang="en-IN" sz="2000" dirty="0" smtClean="0"/>
              <a:t>gnome-tweak-tool</a:t>
            </a:r>
            <a:r>
              <a:rPr lang="en-US" sz="2000" dirty="0" smtClean="0"/>
              <a:t> </a:t>
            </a:r>
            <a:r>
              <a:rPr lang="en-IN" sz="2000" dirty="0" smtClean="0"/>
              <a:t>You  can install Gnome-tweak-tool simply by using the following command</a:t>
            </a:r>
            <a:endParaRPr lang="en-US" sz="2000" dirty="0" smtClean="0"/>
          </a:p>
          <a:p>
            <a:r>
              <a:rPr lang="en-IN" sz="2000" i="1" dirty="0" smtClean="0"/>
              <a:t>$</a:t>
            </a:r>
            <a:r>
              <a:rPr lang="en-IN" sz="2000" i="1" dirty="0" err="1" smtClean="0"/>
              <a:t>sudo</a:t>
            </a:r>
            <a:r>
              <a:rPr lang="en-IN" sz="2000" i="1" dirty="0" smtClean="0"/>
              <a:t> yum install gnome-tweak-tool</a:t>
            </a:r>
            <a:endParaRPr lang="en-US" sz="2000" dirty="0" smtClean="0"/>
          </a:p>
          <a:p>
            <a:pPr algn="just"/>
            <a:endParaRPr lang="en-US" sz="20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from 2018-02-26 11-36-59.png"/>
          <p:cNvPicPr>
            <a:picLocks noGrp="1"/>
          </p:cNvPicPr>
          <p:nvPr>
            <p:ph idx="1"/>
          </p:nvPr>
        </p:nvPicPr>
        <p:blipFill>
          <a:blip r:embed="rId2"/>
          <a:stretch>
            <a:fillRect/>
          </a:stretch>
        </p:blipFill>
        <p:spPr>
          <a:xfrm>
            <a:off x="1066800" y="1828800"/>
            <a:ext cx="6858000" cy="4419599"/>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85800"/>
            <a:ext cx="6446520" cy="5410200"/>
          </a:xfrm>
        </p:spPr>
        <p:txBody>
          <a:bodyPr/>
          <a:lstStyle/>
          <a:p>
            <a:pPr algn="just"/>
            <a:r>
              <a:rPr lang="en-IN" dirty="0" smtClean="0"/>
              <a:t>The window that greets you is fairly simple. You have categories in the left pane, and options appear on the right, where you can choose from On/Off switches or drop-down menus.</a:t>
            </a:r>
            <a:endParaRPr lang="en-US" dirty="0" smtClean="0"/>
          </a:p>
          <a:p>
            <a:pPr algn="just"/>
            <a:r>
              <a:rPr lang="en-IN" dirty="0" smtClean="0"/>
              <a:t>To start tweak tool, type settings or tweak tool in search and click on it. Tweak tool window will open.</a:t>
            </a:r>
            <a:endParaRPr lang="en-US" dirty="0" smtClean="0"/>
          </a:p>
          <a:p>
            <a:pPr algn="just"/>
            <a:endParaRPr lang="en-US" dirty="0"/>
          </a:p>
        </p:txBody>
      </p:sp>
      <p:pic>
        <p:nvPicPr>
          <p:cNvPr id="4" name="Picture 3" descr="Screenshot from 2018-02-26 11-38-09.png"/>
          <p:cNvPicPr/>
          <p:nvPr/>
        </p:nvPicPr>
        <p:blipFill>
          <a:blip r:embed="rId2"/>
          <a:stretch>
            <a:fillRect/>
          </a:stretch>
        </p:blipFill>
        <p:spPr>
          <a:xfrm>
            <a:off x="1295400" y="2743200"/>
            <a:ext cx="6477000" cy="365125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6902196" cy="5570538"/>
          </a:xfrm>
        </p:spPr>
        <p:txBody>
          <a:bodyPr>
            <a:normAutofit/>
          </a:bodyPr>
          <a:lstStyle/>
          <a:p>
            <a:r>
              <a:rPr lang="en-IN" sz="2800" dirty="0" smtClean="0"/>
              <a:t>Total 11 Categories are included in the tweak tool as listed below.</a:t>
            </a:r>
            <a:endParaRPr lang="en-US" sz="2400" dirty="0" smtClean="0"/>
          </a:p>
          <a:p>
            <a:pPr lvl="1"/>
            <a:r>
              <a:rPr lang="en-IN" sz="2400" dirty="0" smtClean="0"/>
              <a:t>Appearance</a:t>
            </a:r>
            <a:endParaRPr lang="en-US" sz="2000" dirty="0" smtClean="0"/>
          </a:p>
          <a:p>
            <a:pPr lvl="1"/>
            <a:r>
              <a:rPr lang="en-IN" sz="2400" dirty="0" smtClean="0"/>
              <a:t>Desktop</a:t>
            </a:r>
            <a:endParaRPr lang="en-US" sz="2000" dirty="0" smtClean="0"/>
          </a:p>
          <a:p>
            <a:pPr lvl="1"/>
            <a:r>
              <a:rPr lang="en-IN" sz="2400" dirty="0" smtClean="0"/>
              <a:t>Extensions</a:t>
            </a:r>
            <a:endParaRPr lang="en-US" sz="2000" dirty="0" smtClean="0"/>
          </a:p>
          <a:p>
            <a:pPr lvl="1"/>
            <a:r>
              <a:rPr lang="en-IN" sz="2400" dirty="0" smtClean="0"/>
              <a:t>Fonts</a:t>
            </a:r>
            <a:endParaRPr lang="en-US" sz="2000" dirty="0" smtClean="0"/>
          </a:p>
          <a:p>
            <a:pPr lvl="1"/>
            <a:r>
              <a:rPr lang="en-IN" sz="2400" dirty="0" smtClean="0"/>
              <a:t>Keyboard and mouse</a:t>
            </a:r>
            <a:endParaRPr lang="en-US" sz="2000" dirty="0" smtClean="0"/>
          </a:p>
          <a:p>
            <a:pPr lvl="1"/>
            <a:r>
              <a:rPr lang="en-IN" sz="2400" dirty="0" smtClean="0"/>
              <a:t>Power</a:t>
            </a:r>
            <a:endParaRPr lang="en-US" sz="2000" dirty="0" smtClean="0"/>
          </a:p>
          <a:p>
            <a:pPr lvl="1"/>
            <a:r>
              <a:rPr lang="en-IN" sz="2400" dirty="0" err="1" smtClean="0"/>
              <a:t>Startup</a:t>
            </a:r>
            <a:r>
              <a:rPr lang="en-IN" sz="2400" dirty="0" smtClean="0"/>
              <a:t> applications</a:t>
            </a:r>
            <a:endParaRPr lang="en-US" sz="2000" dirty="0" smtClean="0"/>
          </a:p>
          <a:p>
            <a:pPr lvl="1"/>
            <a:r>
              <a:rPr lang="en-IN" sz="2400" dirty="0" smtClean="0"/>
              <a:t>Top bar</a:t>
            </a:r>
            <a:endParaRPr lang="en-US" sz="2000" dirty="0" smtClean="0"/>
          </a:p>
          <a:p>
            <a:pPr lvl="1"/>
            <a:r>
              <a:rPr lang="en-IN" sz="2400" dirty="0" smtClean="0"/>
              <a:t>Typing</a:t>
            </a:r>
            <a:endParaRPr lang="en-US" sz="2000" dirty="0" smtClean="0"/>
          </a:p>
          <a:p>
            <a:pPr lvl="1"/>
            <a:r>
              <a:rPr lang="en-IN" sz="2400" dirty="0" smtClean="0"/>
              <a:t>Windows</a:t>
            </a:r>
            <a:endParaRPr lang="en-US" sz="2000" dirty="0" smtClean="0"/>
          </a:p>
          <a:p>
            <a:pPr lvl="1"/>
            <a:r>
              <a:rPr lang="en-IN" sz="2400" dirty="0" smtClean="0"/>
              <a:t>Workspaces</a:t>
            </a:r>
            <a:endParaRPr lang="en-US" sz="2000" dirty="0" smtClean="0"/>
          </a:p>
          <a:p>
            <a:endParaRPr lang="en-US" sz="28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6446520" cy="4351337"/>
          </a:xfrm>
        </p:spPr>
        <p:txBody>
          <a:bodyPr>
            <a:normAutofit/>
          </a:bodyPr>
          <a:lstStyle/>
          <a:p>
            <a:pPr algn="just"/>
            <a:r>
              <a:rPr lang="en-IN" sz="2000" dirty="0" smtClean="0"/>
              <a:t>Appearance: In the Appearance you can change the theme which includes sub features </a:t>
            </a:r>
            <a:r>
              <a:rPr lang="en-IN" sz="2000" dirty="0" err="1" smtClean="0"/>
              <a:t>lilke</a:t>
            </a:r>
            <a:r>
              <a:rPr lang="en-IN" sz="2000" dirty="0" smtClean="0"/>
              <a:t> icons, cursor, shell theme etc..</a:t>
            </a:r>
            <a:endParaRPr lang="en-US" sz="2000" dirty="0" smtClean="0"/>
          </a:p>
          <a:p>
            <a:pPr algn="just"/>
            <a:endParaRPr lang="en-US" sz="2000" dirty="0"/>
          </a:p>
        </p:txBody>
      </p:sp>
      <p:pic>
        <p:nvPicPr>
          <p:cNvPr id="4" name="Picture 3" descr="Screenshot from 2018-02-26 11-38-09.png"/>
          <p:cNvPicPr/>
          <p:nvPr/>
        </p:nvPicPr>
        <p:blipFill>
          <a:blip r:embed="rId2"/>
          <a:stretch>
            <a:fillRect/>
          </a:stretch>
        </p:blipFill>
        <p:spPr>
          <a:xfrm>
            <a:off x="990600" y="1905000"/>
            <a:ext cx="6858000" cy="4191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533401"/>
            <a:ext cx="6446520" cy="5646738"/>
          </a:xfrm>
        </p:spPr>
        <p:txBody>
          <a:bodyPr/>
          <a:lstStyle/>
          <a:p>
            <a:pPr algn="just"/>
            <a:r>
              <a:rPr lang="en-IN" dirty="0" smtClean="0"/>
              <a:t>Desktop: In this tweak you can manage Icons on desktop as well as you can change the background screen and lock screen backgrounds.</a:t>
            </a:r>
            <a:endParaRPr lang="en-US" dirty="0" smtClean="0"/>
          </a:p>
          <a:p>
            <a:pPr algn="just"/>
            <a:endParaRPr lang="en-US" dirty="0"/>
          </a:p>
        </p:txBody>
      </p:sp>
      <p:pic>
        <p:nvPicPr>
          <p:cNvPr id="4" name="Picture 3" descr="Screenshot from 2018-02-26 11-38-14.png"/>
          <p:cNvPicPr/>
          <p:nvPr/>
        </p:nvPicPr>
        <p:blipFill>
          <a:blip r:embed="rId2"/>
          <a:stretch>
            <a:fillRect/>
          </a:stretch>
        </p:blipFill>
        <p:spPr>
          <a:xfrm>
            <a:off x="1219200" y="1600200"/>
            <a:ext cx="6553200" cy="4773131"/>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762001"/>
            <a:ext cx="6825996" cy="5418138"/>
          </a:xfrm>
        </p:spPr>
        <p:txBody>
          <a:bodyPr/>
          <a:lstStyle/>
          <a:p>
            <a:r>
              <a:rPr lang="en-IN" b="1" dirty="0" smtClean="0"/>
              <a:t>Extensions: </a:t>
            </a:r>
            <a:r>
              <a:rPr lang="en-IN" dirty="0" smtClean="0"/>
              <a:t>you can switch off and switch on the  required extensions in this tweak</a:t>
            </a:r>
            <a:endParaRPr lang="en-US" dirty="0" smtClean="0"/>
          </a:p>
          <a:p>
            <a:endParaRPr lang="en-US" dirty="0"/>
          </a:p>
        </p:txBody>
      </p:sp>
      <p:pic>
        <p:nvPicPr>
          <p:cNvPr id="4" name="Picture 3" descr="Screenshot from 2018-02-26 11-38-17.png"/>
          <p:cNvPicPr/>
          <p:nvPr/>
        </p:nvPicPr>
        <p:blipFill>
          <a:blip r:embed="rId2"/>
          <a:stretch>
            <a:fillRect/>
          </a:stretch>
        </p:blipFill>
        <p:spPr>
          <a:xfrm>
            <a:off x="1066800" y="1676400"/>
            <a:ext cx="6934200" cy="47244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7130796" cy="5570538"/>
          </a:xfrm>
        </p:spPr>
        <p:txBody>
          <a:bodyPr/>
          <a:lstStyle/>
          <a:p>
            <a:r>
              <a:rPr lang="en-IN" dirty="0" smtClean="0"/>
              <a:t>Fonts: In this tweak you can change the font styles of windows title, interface, document, and </a:t>
            </a:r>
            <a:r>
              <a:rPr lang="en-IN" dirty="0" err="1" smtClean="0"/>
              <a:t>monospace</a:t>
            </a:r>
            <a:r>
              <a:rPr lang="en-IN" dirty="0" smtClean="0"/>
              <a:t>. You can also change the scaling factor here.</a:t>
            </a:r>
            <a:endParaRPr lang="en-US" dirty="0" smtClean="0"/>
          </a:p>
          <a:p>
            <a:endParaRPr lang="en-US" dirty="0"/>
          </a:p>
        </p:txBody>
      </p:sp>
      <p:pic>
        <p:nvPicPr>
          <p:cNvPr id="4" name="Picture 3" descr="Screenshot from 2018-02-26 11-38-22.png"/>
          <p:cNvPicPr/>
          <p:nvPr/>
        </p:nvPicPr>
        <p:blipFill>
          <a:blip r:embed="rId2"/>
          <a:stretch>
            <a:fillRect/>
          </a:stretch>
        </p:blipFill>
        <p:spPr>
          <a:xfrm>
            <a:off x="1066800" y="1905000"/>
            <a:ext cx="6629400" cy="43942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7054596" cy="5570538"/>
          </a:xfrm>
        </p:spPr>
        <p:txBody>
          <a:bodyPr/>
          <a:lstStyle/>
          <a:p>
            <a:r>
              <a:rPr lang="en-IN" dirty="0" smtClean="0"/>
              <a:t>Keyboard and Mouse: in this tweak you can change the setting related to </a:t>
            </a:r>
            <a:r>
              <a:rPr lang="en-IN" dirty="0" err="1" smtClean="0"/>
              <a:t>keytheme</a:t>
            </a:r>
            <a:r>
              <a:rPr lang="en-IN" dirty="0" smtClean="0"/>
              <a:t>, mouse and touchpad.</a:t>
            </a:r>
            <a:endParaRPr lang="en-US" dirty="0" smtClean="0"/>
          </a:p>
          <a:p>
            <a:endParaRPr lang="en-US" dirty="0"/>
          </a:p>
        </p:txBody>
      </p:sp>
      <p:pic>
        <p:nvPicPr>
          <p:cNvPr id="4" name="Picture 3" descr="keyboard and mouse.png"/>
          <p:cNvPicPr/>
          <p:nvPr/>
        </p:nvPicPr>
        <p:blipFill>
          <a:blip r:embed="rId2"/>
          <a:stretch>
            <a:fillRect/>
          </a:stretch>
        </p:blipFill>
        <p:spPr>
          <a:xfrm>
            <a:off x="838200" y="1828800"/>
            <a:ext cx="7162800" cy="429895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7054596" cy="5570538"/>
          </a:xfrm>
        </p:spPr>
        <p:txBody>
          <a:bodyPr>
            <a:normAutofit/>
          </a:bodyPr>
          <a:lstStyle/>
          <a:p>
            <a:pPr algn="just"/>
            <a:r>
              <a:rPr lang="en-IN" sz="2400" dirty="0" smtClean="0"/>
              <a:t>The Windows .NET Server products, continue to add terminal features to enable more than one user to access the server simultaneously</a:t>
            </a:r>
            <a:r>
              <a:rPr lang="en-IN" sz="2400" b="1" dirty="0" smtClean="0"/>
              <a:t>.</a:t>
            </a:r>
          </a:p>
          <a:p>
            <a:pPr algn="just"/>
            <a:r>
              <a:rPr lang="en-IN" sz="2400" dirty="0" smtClean="0"/>
              <a:t>Linux borrows its philosophy from UNIX. When UNIX was originally developed at Bell Labs in the early 1970s, it ran on a </a:t>
            </a:r>
            <a:r>
              <a:rPr lang="en-IN" sz="2400" b="1" dirty="0" smtClean="0"/>
              <a:t>PDP-7( </a:t>
            </a:r>
            <a:r>
              <a:rPr lang="en-IN" sz="2400" b="1" dirty="0" err="1" smtClean="0"/>
              <a:t>Progarmmed</a:t>
            </a:r>
            <a:r>
              <a:rPr lang="en-IN" sz="2400" b="1" dirty="0" smtClean="0"/>
              <a:t> Data Processor)</a:t>
            </a:r>
            <a:r>
              <a:rPr lang="en-IN" sz="2400" dirty="0" smtClean="0"/>
              <a:t>  computer that needed to be shared by an entire department.</a:t>
            </a:r>
          </a:p>
          <a:p>
            <a:pPr algn="just"/>
            <a:r>
              <a:rPr lang="en-IN" sz="2400" dirty="0" smtClean="0"/>
              <a:t>Today, the most common implementation of a multiuser setup is to support </a:t>
            </a:r>
            <a:r>
              <a:rPr lang="en-IN" sz="2400" b="1" dirty="0" smtClean="0"/>
              <a:t>servers— systems</a:t>
            </a:r>
            <a:r>
              <a:rPr lang="en-IN" sz="2400" dirty="0" smtClean="0"/>
              <a:t> dedicated to running large programs for use by many clients</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914401"/>
            <a:ext cx="7206996" cy="5265738"/>
          </a:xfrm>
        </p:spPr>
        <p:txBody>
          <a:bodyPr/>
          <a:lstStyle/>
          <a:p>
            <a:r>
              <a:rPr lang="en-IN" dirty="0" smtClean="0"/>
              <a:t>Power: You can change the action to be taken when the power button is pressed and when the system lid is closed.</a:t>
            </a:r>
            <a:endParaRPr lang="en-US" dirty="0" smtClean="0"/>
          </a:p>
          <a:p>
            <a:endParaRPr lang="en-US" dirty="0"/>
          </a:p>
        </p:txBody>
      </p:sp>
      <p:pic>
        <p:nvPicPr>
          <p:cNvPr id="4" name="Picture 3" descr="power.png"/>
          <p:cNvPicPr/>
          <p:nvPr/>
        </p:nvPicPr>
        <p:blipFill>
          <a:blip r:embed="rId2"/>
          <a:stretch>
            <a:fillRect/>
          </a:stretch>
        </p:blipFill>
        <p:spPr>
          <a:xfrm>
            <a:off x="1143000" y="1905000"/>
            <a:ext cx="6553200" cy="4308791"/>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85801"/>
            <a:ext cx="7130796" cy="5494338"/>
          </a:xfrm>
        </p:spPr>
        <p:txBody>
          <a:bodyPr/>
          <a:lstStyle/>
          <a:p>
            <a:r>
              <a:rPr lang="en-IN" dirty="0" err="1" smtClean="0"/>
              <a:t>Startup</a:t>
            </a:r>
            <a:r>
              <a:rPr lang="en-IN" dirty="0" smtClean="0"/>
              <a:t> Applications: You can add or remove the applications here</a:t>
            </a:r>
            <a:endParaRPr lang="en-US" dirty="0" smtClean="0"/>
          </a:p>
          <a:p>
            <a:endParaRPr lang="en-US" dirty="0"/>
          </a:p>
        </p:txBody>
      </p:sp>
      <p:pic>
        <p:nvPicPr>
          <p:cNvPr id="4" name="Picture 3" descr="startup applications.png"/>
          <p:cNvPicPr/>
          <p:nvPr/>
        </p:nvPicPr>
        <p:blipFill>
          <a:blip r:embed="rId2" cstate="print"/>
          <a:stretch>
            <a:fillRect/>
          </a:stretch>
        </p:blipFill>
        <p:spPr>
          <a:xfrm>
            <a:off x="990600" y="1676400"/>
            <a:ext cx="6934200" cy="42672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85801"/>
            <a:ext cx="7130796" cy="5494338"/>
          </a:xfrm>
        </p:spPr>
        <p:txBody>
          <a:bodyPr/>
          <a:lstStyle/>
          <a:p>
            <a:r>
              <a:rPr lang="en-IN" dirty="0" smtClean="0"/>
              <a:t>Top Bar:  you can change the view of the top bar by selecting the clock and calendar options</a:t>
            </a:r>
            <a:endParaRPr lang="en-US" dirty="0" smtClean="0"/>
          </a:p>
          <a:p>
            <a:endParaRPr lang="en-US" dirty="0"/>
          </a:p>
        </p:txBody>
      </p:sp>
      <p:pic>
        <p:nvPicPr>
          <p:cNvPr id="4" name="Picture 3" descr="top bar.png"/>
          <p:cNvPicPr/>
          <p:nvPr/>
        </p:nvPicPr>
        <p:blipFill>
          <a:blip r:embed="rId2"/>
          <a:stretch>
            <a:fillRect/>
          </a:stretch>
        </p:blipFill>
        <p:spPr>
          <a:xfrm>
            <a:off x="1143000" y="1600200"/>
            <a:ext cx="6858000" cy="4191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381001"/>
            <a:ext cx="6446520" cy="5799138"/>
          </a:xfrm>
        </p:spPr>
        <p:txBody>
          <a:bodyPr/>
          <a:lstStyle/>
          <a:p>
            <a:r>
              <a:rPr lang="en-IN" dirty="0" smtClean="0"/>
              <a:t>Typing: In this tweak you can change the settings related to typing</a:t>
            </a:r>
            <a:endParaRPr lang="en-US" dirty="0" smtClean="0"/>
          </a:p>
          <a:p>
            <a:endParaRPr lang="en-US" dirty="0"/>
          </a:p>
        </p:txBody>
      </p:sp>
      <p:pic>
        <p:nvPicPr>
          <p:cNvPr id="4" name="Picture 3" descr="typing.png"/>
          <p:cNvPicPr/>
          <p:nvPr/>
        </p:nvPicPr>
        <p:blipFill>
          <a:blip r:embed="rId2"/>
          <a:stretch>
            <a:fillRect/>
          </a:stretch>
        </p:blipFill>
        <p:spPr>
          <a:xfrm>
            <a:off x="1295400" y="1676400"/>
            <a:ext cx="6477000" cy="45720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381001"/>
            <a:ext cx="6902196" cy="5799138"/>
          </a:xfrm>
        </p:spPr>
        <p:txBody>
          <a:bodyPr/>
          <a:lstStyle/>
          <a:p>
            <a:r>
              <a:rPr lang="en-IN" dirty="0" smtClean="0"/>
              <a:t>Windows: By using this tweak you can change the settings related to window key actions, </a:t>
            </a:r>
            <a:r>
              <a:rPr lang="en-IN" dirty="0" err="1" smtClean="0"/>
              <a:t>titlebar</a:t>
            </a:r>
            <a:r>
              <a:rPr lang="en-IN" dirty="0" smtClean="0"/>
              <a:t> actions, </a:t>
            </a:r>
            <a:r>
              <a:rPr lang="en-IN" dirty="0" err="1" smtClean="0"/>
              <a:t>titlebar</a:t>
            </a:r>
            <a:r>
              <a:rPr lang="en-IN" dirty="0" smtClean="0"/>
              <a:t> buttons and </a:t>
            </a:r>
            <a:r>
              <a:rPr lang="en-IN" dirty="0" err="1" smtClean="0"/>
              <a:t>HiDPI</a:t>
            </a:r>
            <a:r>
              <a:rPr lang="en-IN" dirty="0" smtClean="0"/>
              <a:t>.</a:t>
            </a:r>
            <a:endParaRPr lang="en-US" dirty="0" smtClean="0"/>
          </a:p>
          <a:p>
            <a:endParaRPr lang="en-US" dirty="0"/>
          </a:p>
        </p:txBody>
      </p:sp>
      <p:pic>
        <p:nvPicPr>
          <p:cNvPr id="4" name="Picture 3" descr="windows.png"/>
          <p:cNvPicPr/>
          <p:nvPr/>
        </p:nvPicPr>
        <p:blipFill>
          <a:blip r:embed="rId2"/>
          <a:stretch>
            <a:fillRect/>
          </a:stretch>
        </p:blipFill>
        <p:spPr>
          <a:xfrm>
            <a:off x="1066800" y="1600200"/>
            <a:ext cx="6705600" cy="441960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04" y="609601"/>
            <a:ext cx="6446520" cy="5570538"/>
          </a:xfrm>
        </p:spPr>
        <p:txBody>
          <a:bodyPr/>
          <a:lstStyle/>
          <a:p>
            <a:pPr algn="just"/>
            <a:r>
              <a:rPr lang="en-IN" dirty="0" smtClean="0"/>
              <a:t>Workspaces: In this tweak you can change the workspace creation as Dynamic or Static. If it is Dynamic then the number of workspaces is fixed, when it is static you can change the number of workspaces as per the user choice. And you can also select workspace on primary display as on or off </a:t>
            </a:r>
            <a:endParaRPr lang="en-US" dirty="0" smtClean="0"/>
          </a:p>
          <a:p>
            <a:pPr algn="just"/>
            <a:endParaRPr lang="en-US" dirty="0"/>
          </a:p>
        </p:txBody>
      </p:sp>
      <p:pic>
        <p:nvPicPr>
          <p:cNvPr id="4" name="Picture 3" descr="workspace.png"/>
          <p:cNvPicPr/>
          <p:nvPr/>
        </p:nvPicPr>
        <p:blipFill>
          <a:blip r:embed="rId2"/>
          <a:stretch>
            <a:fillRect/>
          </a:stretch>
        </p:blipFill>
        <p:spPr>
          <a:xfrm>
            <a:off x="1676400" y="2590800"/>
            <a:ext cx="5545376" cy="3879850"/>
          </a:xfrm>
          <a:prstGeom prst="rect">
            <a:avLst/>
          </a:prstGeom>
        </p:spPr>
      </p:pic>
      <p:sp>
        <p:nvSpPr>
          <p:cNvPr id="5" name="Footer Placeholder 4"/>
          <p:cNvSpPr>
            <a:spLocks noGrp="1"/>
          </p:cNvSpPr>
          <p:nvPr>
            <p:ph type="ftr" sz="quarter" idx="11"/>
          </p:nvPr>
        </p:nvSpPr>
        <p:spPr/>
        <p:txBody>
          <a:bodyPr/>
          <a:lstStyle/>
          <a:p>
            <a:r>
              <a:rPr lang="en-US" smtClean="0"/>
              <a:t>Dr.S.Md.Farooq</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1"/>
            <a:ext cx="7162800" cy="5570538"/>
          </a:xfrm>
        </p:spPr>
        <p:txBody>
          <a:bodyPr>
            <a:normAutofit lnSpcReduction="10000"/>
          </a:bodyPr>
          <a:lstStyle/>
          <a:p>
            <a:pPr algn="just"/>
            <a:r>
              <a:rPr lang="en-US" sz="2400" dirty="0" smtClean="0"/>
              <a:t>Client has a </a:t>
            </a:r>
            <a:r>
              <a:rPr lang="en-IN" sz="2400" dirty="0" smtClean="0"/>
              <a:t>smaller workstation on the desktop, with enough power for day-to-day work, When they need to do something requiring significantly more CPU power or memory, they can run the operation on the server.</a:t>
            </a:r>
            <a:endParaRPr lang="en-US" sz="2400" dirty="0" smtClean="0"/>
          </a:p>
          <a:p>
            <a:pPr algn="just"/>
            <a:r>
              <a:rPr lang="en-IN" sz="2400" dirty="0" smtClean="0"/>
              <a:t>Linux, Windows 2000, and Windows .NET Server are all capable of providing services such as databases over the network.</a:t>
            </a:r>
          </a:p>
          <a:p>
            <a:pPr algn="just"/>
            <a:r>
              <a:rPr lang="en-IN" sz="2400" dirty="0" smtClean="0"/>
              <a:t>Users of this arrangement can be called </a:t>
            </a:r>
            <a:r>
              <a:rPr lang="en-IN" sz="2400" b="1" dirty="0" smtClean="0"/>
              <a:t>network users</a:t>
            </a:r>
            <a:r>
              <a:rPr lang="en-IN" sz="2400" dirty="0" smtClean="0"/>
              <a:t>, since they are never actually logged in to the server but rather send requests to the server. The server does the work and then sends the results back to the user via the network.</a:t>
            </a:r>
            <a:endParaRPr lang="en-US" sz="2400" dirty="0" smtClean="0"/>
          </a:p>
          <a:p>
            <a:pPr algn="just"/>
            <a:endParaRPr lang="en-US" sz="2400" dirty="0"/>
          </a:p>
        </p:txBody>
      </p:sp>
      <p:sp>
        <p:nvSpPr>
          <p:cNvPr id="4" name="Footer Placeholder 3"/>
          <p:cNvSpPr>
            <a:spLocks noGrp="1"/>
          </p:cNvSpPr>
          <p:nvPr>
            <p:ph type="ftr" sz="quarter" idx="11"/>
          </p:nvPr>
        </p:nvSpPr>
        <p:spPr/>
        <p:txBody>
          <a:bodyPr/>
          <a:lstStyle/>
          <a:p>
            <a:r>
              <a:rPr lang="en-US" smtClean="0"/>
              <a:t>Dr.S.Md.Farooq</a:t>
            </a:r>
            <a:endParaRPr lang="en-US"/>
          </a:p>
        </p:txBody>
      </p:sp>
    </p:spTree>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tf67347921</Template>
  <TotalTime>4948</TotalTime>
  <Words>5161</Words>
  <Application>Microsoft Office PowerPoint</Application>
  <PresentationFormat>On-screen Show (4:3)</PresentationFormat>
  <Paragraphs>329</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View</vt:lpstr>
      <vt:lpstr>INSTALLING  LINUX   AS   A   SERVER </vt:lpstr>
      <vt:lpstr>Linux and Linux Distributions:</vt:lpstr>
      <vt:lpstr>Slide 3</vt:lpstr>
      <vt:lpstr>Defining Free Software and GNU License</vt:lpstr>
      <vt:lpstr>GNU Public License: </vt:lpstr>
      <vt:lpstr>Advantages of Free Software</vt:lpstr>
      <vt:lpstr>Major differences between various Operating Systems</vt:lpstr>
      <vt:lpstr>Slide 8</vt:lpstr>
      <vt:lpstr>Slide 9</vt:lpstr>
      <vt:lpstr>Separation of GUI and Kernel</vt:lpstr>
      <vt:lpstr>Slide 11</vt:lpstr>
      <vt:lpstr>Which is Better??</vt:lpstr>
      <vt:lpstr>Network Neighborhood</vt:lpstr>
      <vt:lpstr>Slide 14</vt:lpstr>
      <vt:lpstr>Slide 15</vt:lpstr>
      <vt:lpstr>Slide 16</vt:lpstr>
      <vt:lpstr>Slide 17</vt:lpstr>
      <vt:lpstr>Slide 18</vt:lpstr>
      <vt:lpstr>Active Directory</vt:lpstr>
      <vt:lpstr>Slide 20</vt:lpstr>
      <vt:lpstr>Installing LINUX in Server Configuration</vt:lpstr>
      <vt:lpstr>Hardware</vt:lpstr>
      <vt:lpstr>Slide 23</vt:lpstr>
      <vt:lpstr>Slide 24</vt:lpstr>
      <vt:lpstr>Dual Booting Issues</vt:lpstr>
      <vt:lpstr>Methods of Installation</vt:lpstr>
      <vt:lpstr>Slide 27</vt:lpstr>
      <vt:lpstr>Installing Fedora Linux</vt:lpstr>
      <vt:lpstr>Step-By Step Procedure:</vt:lpstr>
      <vt:lpstr>Slide 30</vt:lpstr>
      <vt:lpstr>3. Next, choose the installation language and click Continue.</vt:lpstr>
      <vt:lpstr>4. You will see this customization interface to configure your Keyboard layout, Time and Date, Installation disk, Network and Hostname.</vt:lpstr>
      <vt:lpstr>5. Configure Keyboard Layout :Select the default Keyboard language your system will use, you can find more options by clicking on the “+” button, after selecting, click on Done.</vt:lpstr>
      <vt:lpstr>6. Set Time and Date: Here, you will configure system timezone, time and date, in case your system is connected to the Internet, then time and date will be detected automatically. Setting time manually is more helpful according to your location. After that click Done. </vt:lpstr>
      <vt:lpstr>Configure Installation Disk: In this step, you will configure your system partitions and filesystem types for every system partition. There are two ways to setup partitions, one is automatically and another manually. </vt:lpstr>
      <vt:lpstr>In the screen below, select “Standard Partition” partitioning scheme from the drop down menu, for creating mounting points for the various partitions you will create. </vt:lpstr>
      <vt:lpstr>Slide 37</vt:lpstr>
      <vt:lpstr>Slide 38</vt:lpstr>
      <vt:lpstr>Slide 39</vt:lpstr>
      <vt:lpstr>Slide 40</vt:lpstr>
      <vt:lpstr>As the system files are being installed, you can setup system users.  </vt:lpstr>
      <vt:lpstr>Slide 42</vt:lpstr>
      <vt:lpstr>Slide 43</vt:lpstr>
      <vt:lpstr>GNOME And KDE</vt:lpstr>
      <vt:lpstr>Slide 45</vt:lpstr>
      <vt:lpstr>Slide 46</vt:lpstr>
      <vt:lpstr>The Downside – Imp </vt:lpstr>
      <vt:lpstr>Slide 48</vt:lpstr>
      <vt:lpstr>Enter GNOME: </vt:lpstr>
      <vt:lpstr>Slide 50</vt:lpstr>
      <vt:lpstr>Using and Customizing GNOME </vt:lpstr>
      <vt:lpstr>Starting theXWindow System and GNOME </vt:lpstr>
      <vt:lpstr>Opening graphical applications from the command line: </vt:lpstr>
      <vt:lpstr>Launching applications from the Desktop Menu </vt:lpstr>
      <vt:lpstr>GNOME Basics </vt:lpstr>
      <vt:lpstr>Slide 56</vt:lpstr>
      <vt:lpstr>Slide 57</vt:lpstr>
      <vt:lpstr>Window maximizing and tiling:  </vt:lpstr>
      <vt:lpstr>Switching to and from the overview </vt:lpstr>
      <vt:lpstr>In the overview </vt:lpstr>
      <vt:lpstr>Slide 61</vt:lpstr>
      <vt:lpstr>Slide 62</vt:lpstr>
      <vt:lpstr>Slide 63</vt:lpstr>
      <vt:lpstr>Slide 64</vt:lpstr>
      <vt:lpstr>Slide 65</vt:lpstr>
      <vt:lpstr>Slide 66</vt:lpstr>
      <vt:lpstr>Slide 67</vt:lpstr>
      <vt:lpstr>Slide 68</vt:lpstr>
      <vt:lpstr>Slide 69</vt:lpstr>
      <vt:lpstr>KDE Interface</vt:lpstr>
      <vt:lpstr>The GNOME Configuration Tool: </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LINUX   AS   A   SERVER</dc:title>
  <dc:creator>farook 1201</dc:creator>
  <cp:lastModifiedBy>farook 1201</cp:lastModifiedBy>
  <cp:revision>131</cp:revision>
  <dcterms:created xsi:type="dcterms:W3CDTF">2020-01-20T04:49:04Z</dcterms:created>
  <dcterms:modified xsi:type="dcterms:W3CDTF">2023-11-28T06:56:44Z</dcterms:modified>
</cp:coreProperties>
</file>