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1/28/2021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1/28/2021</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1/28/2021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1/28/2021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Software Project Management – Unit V</a:t>
            </a:r>
            <a:endParaRPr lang="en-US" dirty="0"/>
          </a:p>
        </p:txBody>
      </p:sp>
      <p:sp>
        <p:nvSpPr>
          <p:cNvPr id="3" name="Subtitle 2"/>
          <p:cNvSpPr>
            <a:spLocks noGrp="1"/>
          </p:cNvSpPr>
          <p:nvPr>
            <p:ph type="subTitle" idx="1"/>
          </p:nvPr>
        </p:nvSpPr>
        <p:spPr/>
        <p:txBody>
          <a:bodyPr/>
          <a:lstStyle/>
          <a:p>
            <a:pPr algn="ctr"/>
            <a:r>
              <a:rPr lang="en-IN" b="1" dirty="0" smtClean="0"/>
              <a:t>PROJECT CONTROL &amp; PROCESS INSTRUMENTATION</a:t>
            </a:r>
            <a:endParaRPr lang="en-US" dirty="0" smtClean="0"/>
          </a:p>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3" algn="l" rtl="0">
              <a:spcBef>
                <a:spcPct val="0"/>
              </a:spcBef>
            </a:pPr>
            <a:r>
              <a:rPr lang="en-US" b="1" dirty="0"/>
              <a:t>Budgeted Cost And Expenditures</a:t>
            </a:r>
            <a:r>
              <a:rPr lang="en-US" sz="1600" dirty="0"/>
              <a:t/>
            </a:r>
            <a:br>
              <a:rPr lang="en-US" sz="1600" dirty="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This metric measures cost incurred over time. Budgeted cost is the planned expenditure profile over the life cycle of the project. </a:t>
            </a:r>
          </a:p>
          <a:p>
            <a:pPr algn="just"/>
            <a:r>
              <a:rPr lang="en-US" dirty="0" smtClean="0"/>
              <a:t>To maintain management control, measuring cost expenditures over the project life cycle is always necessary. Tracking financial progress takes on an organization - specific format. </a:t>
            </a:r>
          </a:p>
          <a:p>
            <a:pPr algn="just"/>
            <a:r>
              <a:rPr lang="en-US" dirty="0" smtClean="0"/>
              <a:t>Financial performance can be measured by the use of an earned value system, which provides highly detailed cost and schedule insight. </a:t>
            </a:r>
          </a:p>
          <a:p>
            <a:pPr algn="just"/>
            <a:r>
              <a:rPr lang="en-US" dirty="0" smtClean="0"/>
              <a:t>The basic parameters of an earned value system, expressed in units of dollars, are as follows:</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smtClean="0"/>
              <a:t>Expenditure Plan </a:t>
            </a:r>
            <a:r>
              <a:rPr lang="en-US" dirty="0" smtClean="0"/>
              <a:t>- It is the planned spending profile for a project over its planned schedule. Actual progress - It is the technical accomplishment relative to the planned progress underlying the spending profile.</a:t>
            </a:r>
          </a:p>
          <a:p>
            <a:pPr algn="just"/>
            <a:r>
              <a:rPr lang="en-IN" b="1" dirty="0" smtClean="0"/>
              <a:t>Actual cost</a:t>
            </a:r>
            <a:r>
              <a:rPr lang="en-IN" dirty="0" smtClean="0"/>
              <a:t>: It is the actual spending profile for a project over its actual schedule. </a:t>
            </a:r>
          </a:p>
          <a:p>
            <a:pPr algn="just"/>
            <a:r>
              <a:rPr lang="en-IN" b="1" dirty="0" smtClean="0"/>
              <a:t>Earned value</a:t>
            </a:r>
            <a:r>
              <a:rPr lang="en-IN" dirty="0" smtClean="0"/>
              <a:t>: It is the value that represents the planned cost of the actual progress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normAutofit fontScale="92500" lnSpcReduction="10000"/>
          </a:bodyPr>
          <a:lstStyle/>
          <a:p>
            <a:pPr algn="just"/>
            <a:r>
              <a:rPr lang="en-US" b="1" dirty="0" smtClean="0"/>
              <a:t>Cost variance</a:t>
            </a:r>
            <a:r>
              <a:rPr lang="en-US" dirty="0" smtClean="0"/>
              <a:t>: It is the difference between the actual cost and the earned value.</a:t>
            </a:r>
          </a:p>
          <a:p>
            <a:pPr algn="just"/>
            <a:r>
              <a:rPr lang="en-US" b="1" dirty="0" smtClean="0"/>
              <a:t>Schedule variance</a:t>
            </a:r>
            <a:r>
              <a:rPr lang="en-US" dirty="0" smtClean="0"/>
              <a:t>: It is the difference between the planned cost and the earned value. Of all parameters in an earned value system, actual progress is the most subjective</a:t>
            </a:r>
          </a:p>
          <a:p>
            <a:pPr algn="just"/>
            <a:r>
              <a:rPr lang="en-US" b="1" dirty="0" smtClean="0"/>
              <a:t>Assessment: </a:t>
            </a:r>
            <a:r>
              <a:rPr lang="en-US" dirty="0" smtClean="0"/>
              <a:t>Because most managers know exactly how much cost they have incurred and how much schedule they have used, the variability in making accurate assessments is centered in the actual progress assessment. The default perspectives of this metric are cost per month, full-time staff per month and percentage of budget expended.</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3" algn="l" rtl="0">
              <a:spcBef>
                <a:spcPct val="0"/>
              </a:spcBef>
            </a:pPr>
            <a:r>
              <a:rPr lang="en-US" b="1" dirty="0"/>
              <a:t>Staffing and Team Dynamics</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IN" dirty="0" smtClean="0"/>
              <a:t>These metric measures the personnel changes over time, which involves staffing additions and reductions over time. An iterative development should start with a small team until the risks in the requirements and architecture have been suitably resolved. </a:t>
            </a:r>
          </a:p>
          <a:p>
            <a:pPr algn="just"/>
            <a:r>
              <a:rPr lang="en-IN" dirty="0" smtClean="0"/>
              <a:t>Depending on the overlap of iterations and other project specific circumstances, staffing can vary. Increase in staff can slow overall project progress as new people consume the productive team of existing people in coming up to speed. Low attrition of good people is a sign of success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The default perspectives of this metric are people per month added and people per month leaving. These three management indicators are responsible for technical progress, financial status and staffing progress.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88.png"/>
          <p:cNvPicPr>
            <a:picLocks noGrp="1"/>
          </p:cNvPicPr>
          <p:nvPr>
            <p:ph idx="1"/>
          </p:nvPr>
        </p:nvPicPr>
        <p:blipFill>
          <a:blip r:embed="rId2" cstate="print"/>
          <a:stretch>
            <a:fillRect/>
          </a:stretch>
        </p:blipFill>
        <p:spPr>
          <a:xfrm>
            <a:off x="457200" y="1600200"/>
            <a:ext cx="8229600" cy="4669759"/>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QUALITY INDICATORS</a:t>
            </a:r>
            <a:endParaRPr lang="en-US" dirty="0"/>
          </a:p>
        </p:txBody>
      </p:sp>
      <p:sp>
        <p:nvSpPr>
          <p:cNvPr id="3" name="Content Placeholder 2"/>
          <p:cNvSpPr>
            <a:spLocks noGrp="1"/>
          </p:cNvSpPr>
          <p:nvPr>
            <p:ph idx="1"/>
          </p:nvPr>
        </p:nvSpPr>
        <p:spPr/>
        <p:txBody>
          <a:bodyPr/>
          <a:lstStyle/>
          <a:p>
            <a:pPr lvl="3">
              <a:buNone/>
            </a:pPr>
            <a:r>
              <a:rPr lang="en-US" sz="2400" b="1" dirty="0" smtClean="0"/>
              <a:t>Change Traffic And Stability:</a:t>
            </a:r>
            <a:endParaRPr lang="en-US" sz="2000" dirty="0" smtClean="0"/>
          </a:p>
          <a:p>
            <a:pPr algn="just"/>
            <a:r>
              <a:rPr lang="en-US" dirty="0" smtClean="0"/>
              <a:t>This metric measures the change traffic over time. The number of software change orders opened and closed over the life cycle is called change traffic. Stability specifies the relationship between opened versus closed software change orders. This metric can be collected by change type, by release, across all releases, by term, by components, by subsystems, etc.</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89.png"/>
          <p:cNvPicPr>
            <a:picLocks noGrp="1"/>
          </p:cNvPicPr>
          <p:nvPr>
            <p:ph idx="1"/>
          </p:nvPr>
        </p:nvPicPr>
        <p:blipFill>
          <a:blip r:embed="rId2" cstate="print"/>
          <a:stretch>
            <a:fillRect/>
          </a:stretch>
        </p:blipFill>
        <p:spPr>
          <a:xfrm>
            <a:off x="457200" y="1676400"/>
            <a:ext cx="8229600" cy="425598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31536"/>
          </a:xfrm>
        </p:spPr>
        <p:txBody>
          <a:bodyPr>
            <a:normAutofit/>
          </a:bodyPr>
          <a:lstStyle/>
          <a:p>
            <a:pPr lvl="3" algn="just">
              <a:buNone/>
            </a:pPr>
            <a:r>
              <a:rPr lang="en-US" sz="2400" b="1" dirty="0" smtClean="0"/>
              <a:t>Breakage And Modularity</a:t>
            </a:r>
            <a:endParaRPr lang="en-US" sz="2000" dirty="0" smtClean="0"/>
          </a:p>
          <a:p>
            <a:pPr algn="just"/>
            <a:r>
              <a:rPr lang="en-US" dirty="0" smtClean="0"/>
              <a:t>This metric measures the average breakage per change over time. Breakage is defined as the average extent of change, which is the amount of software baseline that needs rework and measured in source lines of code, function points, components, subsystems, files or other units. Modularity is the average breakage trend over time. This metric can be collected by revoke SLOC per change, by change type, by release, by components and by subsystems.</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fontScale="92500"/>
          </a:bodyPr>
          <a:lstStyle/>
          <a:p>
            <a:pPr lvl="3" algn="just">
              <a:buNone/>
            </a:pPr>
            <a:r>
              <a:rPr lang="en-US" sz="2400" b="1" dirty="0" smtClean="0"/>
              <a:t>Rework and Adaptability:</a:t>
            </a:r>
          </a:p>
          <a:p>
            <a:pPr algn="just"/>
            <a:r>
              <a:rPr lang="en-US" dirty="0" smtClean="0"/>
              <a:t>This metric measures the average rework per change over time. Rework is defined as the average cost of change which is the effort to analyze, resolve and retest all changes to software baselines. Adaptability is defined as the rework trend over time. </a:t>
            </a:r>
          </a:p>
          <a:p>
            <a:pPr algn="just"/>
            <a:r>
              <a:rPr lang="en-US" dirty="0" smtClean="0"/>
              <a:t>This metric provides insight into rework measurement. All changes are not created equal. Some changes can be made in a staff- hour, while others take staff-weeks. This metric can be collected by average hours per change, by change type, by release, by components and by subsystems.</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Software metrics are used to implement the activities and products of the software development process. Hence, the quality of the software products and the achievements in the development process can be determined using the software metrics.</a:t>
            </a:r>
          </a:p>
          <a:p>
            <a:pPr algn="just"/>
            <a:r>
              <a:rPr lang="en-US" b="1" dirty="0" smtClean="0"/>
              <a:t>Need for Software Metrics</a:t>
            </a:r>
            <a:r>
              <a:rPr lang="en-US" dirty="0" smtClean="0"/>
              <a:t>:</a:t>
            </a:r>
            <a:endParaRPr lang="en-US" b="1" i="1" dirty="0" smtClean="0"/>
          </a:p>
          <a:p>
            <a:pPr lvl="1"/>
            <a:r>
              <a:rPr lang="en-US" dirty="0" smtClean="0"/>
              <a:t>Software metrics are needed for calculating the cost and schedule of a software product with</a:t>
            </a:r>
          </a:p>
          <a:p>
            <a:pPr lvl="1"/>
            <a:r>
              <a:rPr lang="en-IN" dirty="0" smtClean="0"/>
              <a:t>great accuracy.</a:t>
            </a:r>
            <a:endParaRPr lang="en-US" dirty="0" smtClean="0"/>
          </a:p>
          <a:p>
            <a:pPr lvl="1"/>
            <a:r>
              <a:rPr lang="en-US" dirty="0" smtClean="0"/>
              <a:t>Software metrics are required for making an accurate estimation of the progress.</a:t>
            </a:r>
          </a:p>
          <a:p>
            <a:pPr lvl="1"/>
            <a:r>
              <a:rPr lang="en-US" dirty="0" smtClean="0"/>
              <a:t>The metrics are also required for understanding the quality of the software product.</a:t>
            </a:r>
          </a:p>
          <a:p>
            <a:pPr algn="just"/>
            <a:endParaRPr lang="en-US" dirty="0" smtClean="0"/>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fontScale="92500" lnSpcReduction="10000"/>
          </a:bodyPr>
          <a:lstStyle/>
          <a:p>
            <a:pPr lvl="3" algn="just">
              <a:buNone/>
            </a:pPr>
            <a:r>
              <a:rPr lang="en-US" sz="2400" b="1" i="1" dirty="0" smtClean="0"/>
              <a:t>MTBF </a:t>
            </a:r>
            <a:r>
              <a:rPr lang="en-US" sz="2400" b="1" dirty="0" smtClean="0"/>
              <a:t>And Maturity:</a:t>
            </a:r>
            <a:endParaRPr lang="en-US" sz="2000" dirty="0" smtClean="0"/>
          </a:p>
          <a:p>
            <a:pPr algn="just"/>
            <a:r>
              <a:rPr lang="en-IN" dirty="0" smtClean="0"/>
              <a:t>This metric measures defect rather over time. MTBF (Mean Time between Failures) is the average usage time between software faults. It is computed by dividing the test hours by the number of type 0 and type 1 SCOs. Maturity is defined as the MTBF trend over time. </a:t>
            </a:r>
          </a:p>
          <a:p>
            <a:pPr algn="just"/>
            <a:r>
              <a:rPr lang="en-IN" dirty="0" smtClean="0"/>
              <a:t>Software errors can be categorized into two types deterministic and nondeterministic</a:t>
            </a:r>
          </a:p>
          <a:p>
            <a:pPr algn="just"/>
            <a:r>
              <a:rPr lang="en-IN" dirty="0" smtClean="0"/>
              <a:t>Deterministic errors are also known as Bohr-bugs and nondeterministic errors are also called as </a:t>
            </a:r>
            <a:r>
              <a:rPr lang="en-IN" dirty="0" err="1" smtClean="0"/>
              <a:t>Heisen</a:t>
            </a:r>
            <a:r>
              <a:rPr lang="en-IN" dirty="0" smtClean="0"/>
              <a:t>-bugs. Bohr-bugs are a class of errors caused when the software is stimulated in a certain way such as coding errors.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lstStyle/>
          <a:p>
            <a:pPr algn="just"/>
            <a:r>
              <a:rPr lang="en-US" dirty="0" err="1" smtClean="0"/>
              <a:t>Heisen</a:t>
            </a:r>
            <a:r>
              <a:rPr lang="en-US" dirty="0" smtClean="0"/>
              <a:t>-bugs are software faults that are coincidental with a certain probabilistic occurrence of a given situation, such as design errors. This metric can be collected by failure counts, test hours until failure, by release, by components and by subsystems. These four quality indicators are based primarily on the measurement of software change across evolving baselines of engineering data.</a:t>
            </a:r>
          </a:p>
          <a:p>
            <a:pPr algn="just"/>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LIFE -CYCLE EXPECTATIONS</a:t>
            </a:r>
            <a:endParaRPr lang="en-US" dirty="0"/>
          </a:p>
        </p:txBody>
      </p:sp>
      <p:sp>
        <p:nvSpPr>
          <p:cNvPr id="3" name="Content Placeholder 2"/>
          <p:cNvSpPr>
            <a:spLocks noGrp="1"/>
          </p:cNvSpPr>
          <p:nvPr>
            <p:ph idx="1"/>
          </p:nvPr>
        </p:nvSpPr>
        <p:spPr/>
        <p:txBody>
          <a:bodyPr/>
          <a:lstStyle/>
          <a:p>
            <a:pPr algn="just"/>
            <a:r>
              <a:rPr lang="en-US" dirty="0" smtClean="0"/>
              <a:t>There is no mathematical or formal derivation for using seven core metrics properly. However, there were specific reasons for selecting them:</a:t>
            </a:r>
          </a:p>
          <a:p>
            <a:pPr algn="just"/>
            <a:r>
              <a:rPr lang="en-US" dirty="0" smtClean="0"/>
              <a:t>The quality indicators are derived from the evolving product rather than the artifacts.</a:t>
            </a:r>
          </a:p>
          <a:p>
            <a:pPr algn="just"/>
            <a:r>
              <a:rPr lang="en-US" dirty="0" smtClean="0"/>
              <a:t>They provide inside into the waste generated by the process. Scrap and rework metrics are a standard measurement perspective of most manufacturing processes.</a:t>
            </a:r>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They recognize the inherently dynamic nature of an iterative development process. Rather than focus on the value, they explicitly concentrate on the trends or changes with respect to time.</a:t>
            </a:r>
          </a:p>
          <a:p>
            <a:pPr algn="just"/>
            <a:r>
              <a:rPr lang="en-US" dirty="0" smtClean="0"/>
              <a:t>The combination of insight from the current and the current trend provides tangible indicators for management action.</a:t>
            </a:r>
          </a:p>
          <a:p>
            <a:pPr algn="just"/>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609600" y="1295400"/>
            <a:ext cx="8001000" cy="5202345"/>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304800" y="990601"/>
            <a:ext cx="8458200" cy="5548422"/>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METRICS AUTOMATION: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Many opportunities are available to automate the project control activities of a software project. A Software Project Control Panel (SPCP) is essential for managing against a plan. This panel integrates data from multiple sources to show the current status of some aspect of the project. The panel can support standard features and provide extensive capability for detailed situation analysis. SPCP is one example of metrics automation approach that collects, organizes and reports values and trends extracted directly from the evolving engineering artifacts.</a:t>
            </a:r>
          </a:p>
          <a:p>
            <a:pPr algn="just"/>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SPCP:</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IN" i="1" dirty="0" smtClean="0"/>
              <a:t>To implement a complete SPCP, the following are necessary.</a:t>
            </a:r>
            <a:endParaRPr lang="en-US" dirty="0" smtClean="0"/>
          </a:p>
          <a:p>
            <a:pPr lvl="0" algn="just"/>
            <a:r>
              <a:rPr lang="en-US" dirty="0" smtClean="0"/>
              <a:t>Metrics primitives - trends, comparisons and progressions</a:t>
            </a:r>
          </a:p>
          <a:p>
            <a:pPr lvl="0" algn="just"/>
            <a:r>
              <a:rPr lang="en-US" dirty="0" smtClean="0"/>
              <a:t>A graphical user interface.</a:t>
            </a:r>
          </a:p>
          <a:p>
            <a:pPr lvl="0" algn="just"/>
            <a:r>
              <a:rPr lang="en-US" dirty="0" smtClean="0"/>
              <a:t>Metrics collection agents</a:t>
            </a:r>
          </a:p>
          <a:p>
            <a:pPr lvl="0" algn="just"/>
            <a:r>
              <a:rPr lang="en-US" dirty="0" smtClean="0"/>
              <a:t>Metrics data management server</a:t>
            </a:r>
          </a:p>
          <a:p>
            <a:pPr lvl="0" algn="just"/>
            <a:r>
              <a:rPr lang="en-US" dirty="0" smtClean="0"/>
              <a:t>Metrics definitions - actual metrics presentations for requirements progress, implementation progress, assessment progress, design progress and other progress dimensions.</a:t>
            </a:r>
          </a:p>
          <a:p>
            <a:pPr lvl="0" algn="just"/>
            <a:r>
              <a:rPr lang="en-US" dirty="0" smtClean="0"/>
              <a:t>Actors - monitor and administrator.</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normAutofit/>
          </a:bodyPr>
          <a:lstStyle/>
          <a:p>
            <a:pPr algn="just"/>
            <a:r>
              <a:rPr lang="en-IN" dirty="0" smtClean="0"/>
              <a:t>Monitor defines panel layouts, graphical objects and linkages to project data. Specific monitors called roles include software project managers, software development team leads, software architects and customers. Administrator installs the system, defines new mechanisms, graphical objects and linkages. The whole display is called a panel. Within a panel are graphical objects, which are types of layouts such as dials and bar charts for information. Each graphical object displays a metric.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fontScale="92500"/>
          </a:bodyPr>
          <a:lstStyle/>
          <a:p>
            <a:pPr algn="just"/>
            <a:r>
              <a:rPr lang="en-US" dirty="0" smtClean="0"/>
              <a:t>A panel contains a number of graphical objects positioned in a particular geometric layout. A metric shown in a graphical object is labeled with the metric type, summary level and insurance name (line of code, subsystem, server1). </a:t>
            </a:r>
          </a:p>
          <a:p>
            <a:pPr algn="just"/>
            <a:r>
              <a:rPr lang="en-US" dirty="0" smtClean="0"/>
              <a:t>Metrics can be displayed in two modes – value, referring to a given point in time and graph referring to multiple and consecutive points in time.</a:t>
            </a:r>
          </a:p>
          <a:p>
            <a:pPr algn="just"/>
            <a:r>
              <a:rPr lang="en-US" dirty="0" smtClean="0"/>
              <a:t> Metrics can be displayed with or without control values. A control value is an existing expectation either absolute or relative that is used for comparison with a dynamically changing metric. Thresholds are examples of control values.</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5400" b="1" dirty="0" smtClean="0"/>
              <a:t>Indicators</a:t>
            </a:r>
            <a:r>
              <a:rPr lang="en-US" sz="5400" dirty="0"/>
              <a:t/>
            </a:r>
            <a:br>
              <a:rPr lang="en-US" sz="5400" dirty="0"/>
            </a:br>
            <a:endParaRPr lang="en-US" sz="5400" dirty="0"/>
          </a:p>
        </p:txBody>
      </p:sp>
      <p:sp>
        <p:nvSpPr>
          <p:cNvPr id="3" name="Content Placeholder 2"/>
          <p:cNvSpPr>
            <a:spLocks noGrp="1"/>
          </p:cNvSpPr>
          <p:nvPr>
            <p:ph idx="1"/>
          </p:nvPr>
        </p:nvSpPr>
        <p:spPr/>
        <p:txBody>
          <a:bodyPr/>
          <a:lstStyle/>
          <a:p>
            <a:pPr algn="just"/>
            <a:r>
              <a:rPr lang="en-US" dirty="0" smtClean="0"/>
              <a:t>An indicator is a metric or a group of metrics that provides an understanding of the software process or software product or a software project. A software engineer assembles measures and produce metrics from which the indicators can be derived.</a:t>
            </a:r>
          </a:p>
          <a:p>
            <a:pPr algn="just"/>
            <a:r>
              <a:rPr lang="en-US" dirty="0" smtClean="0"/>
              <a:t>Two types of indicators are:</a:t>
            </a:r>
          </a:p>
          <a:p>
            <a:pPr lvl="0" algn="just"/>
            <a:r>
              <a:rPr lang="en-US" dirty="0" smtClean="0"/>
              <a:t>Management indicators.</a:t>
            </a:r>
          </a:p>
          <a:p>
            <a:pPr lvl="0" algn="just"/>
            <a:r>
              <a:rPr lang="en-US" dirty="0" smtClean="0"/>
              <a:t>Quality indicators.</a:t>
            </a:r>
          </a:p>
          <a:p>
            <a:pPr algn="just"/>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lstStyle/>
          <a:p>
            <a:r>
              <a:rPr lang="en-IN" dirty="0" smtClean="0"/>
              <a:t>The basic fundamental metrics classes are trend, comparison and progress</a:t>
            </a:r>
            <a:endParaRPr lang="en-US" dirty="0"/>
          </a:p>
        </p:txBody>
      </p:sp>
      <p:pic>
        <p:nvPicPr>
          <p:cNvPr id="4" name="image90.jpeg"/>
          <p:cNvPicPr/>
          <p:nvPr/>
        </p:nvPicPr>
        <p:blipFill>
          <a:blip r:embed="rId2" cstate="print"/>
          <a:stretch>
            <a:fillRect/>
          </a:stretch>
        </p:blipFill>
        <p:spPr>
          <a:xfrm>
            <a:off x="1377206" y="2838691"/>
            <a:ext cx="6389587" cy="1180618"/>
          </a:xfrm>
          <a:prstGeom prst="rect">
            <a:avLst/>
          </a:prstGeom>
        </p:spPr>
      </p:pic>
      <p:pic>
        <p:nvPicPr>
          <p:cNvPr id="5" name="image90.jpeg"/>
          <p:cNvPicPr/>
          <p:nvPr/>
        </p:nvPicPr>
        <p:blipFill>
          <a:blip r:embed="rId3" cstate="print"/>
          <a:stretch>
            <a:fillRect/>
          </a:stretch>
        </p:blipFill>
        <p:spPr>
          <a:xfrm>
            <a:off x="1295400" y="4800600"/>
            <a:ext cx="6331714" cy="1180618"/>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txBody>
          <a:bodyPr>
            <a:normAutofit fontScale="92500" lnSpcReduction="10000"/>
          </a:bodyPr>
          <a:lstStyle/>
          <a:p>
            <a:r>
              <a:rPr lang="en-US" dirty="0" smtClean="0"/>
              <a:t>The format and content of any project panel are configurable to the software project manager's preference for tracking metrics of top-level interest. The basic operation of an SPCP can be described by the following top - level use case.</a:t>
            </a:r>
          </a:p>
          <a:p>
            <a:pPr lvl="0"/>
            <a:r>
              <a:rPr lang="en-US" dirty="0" smtClean="0"/>
              <a:t>Start the SPCP</a:t>
            </a:r>
          </a:p>
          <a:p>
            <a:pPr lvl="0"/>
            <a:r>
              <a:rPr lang="en-US" dirty="0" smtClean="0"/>
              <a:t>Select a panel preference</a:t>
            </a:r>
          </a:p>
          <a:p>
            <a:pPr lvl="0"/>
            <a:r>
              <a:rPr lang="en-US" dirty="0" smtClean="0"/>
              <a:t>Select a value or graph metric</a:t>
            </a:r>
          </a:p>
          <a:p>
            <a:pPr lvl="0"/>
            <a:r>
              <a:rPr lang="en-US" dirty="0" smtClean="0"/>
              <a:t>Select to superimpose controls</a:t>
            </a:r>
          </a:p>
          <a:p>
            <a:pPr lvl="0"/>
            <a:r>
              <a:rPr lang="en-US" dirty="0" smtClean="0"/>
              <a:t>Drill down to trend</a:t>
            </a:r>
          </a:p>
          <a:p>
            <a:pPr lvl="0"/>
            <a:r>
              <a:rPr lang="en-US" dirty="0" smtClean="0"/>
              <a:t>Drill down to point in time.</a:t>
            </a:r>
          </a:p>
          <a:p>
            <a:pPr lvl="0"/>
            <a:r>
              <a:rPr lang="en-US" dirty="0" smtClean="0"/>
              <a:t>Drill down to lower levels of information</a:t>
            </a:r>
          </a:p>
          <a:p>
            <a:pPr lvl="0"/>
            <a:r>
              <a:rPr lang="en-US" dirty="0" smtClean="0"/>
              <a:t>Drill down to lower level of indicators.</a:t>
            </a:r>
          </a:p>
          <a:p>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TAILORING THE PROCESS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IN" b="1" dirty="0" smtClean="0"/>
              <a:t>Process Discriminates: </a:t>
            </a:r>
            <a:endParaRPr lang="en-US" dirty="0" smtClean="0"/>
          </a:p>
          <a:p>
            <a:pPr algn="just"/>
            <a:r>
              <a:rPr lang="en-IN" dirty="0" smtClean="0"/>
              <a:t>In tailoring the management process to a specific domain or a project, there are two dimensions of discriminating factors:</a:t>
            </a:r>
            <a:endParaRPr lang="en-US" dirty="0" smtClean="0"/>
          </a:p>
          <a:p>
            <a:pPr lvl="0" algn="just"/>
            <a:r>
              <a:rPr lang="en-US" dirty="0" smtClean="0"/>
              <a:t>technical  complexity     </a:t>
            </a:r>
          </a:p>
          <a:p>
            <a:pPr lvl="0" algn="just"/>
            <a:r>
              <a:rPr lang="en-US" dirty="0" smtClean="0"/>
              <a:t>management complexity</a:t>
            </a:r>
          </a:p>
          <a:p>
            <a:pPr algn="just"/>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666549" y="1600200"/>
            <a:ext cx="7810901" cy="4367293"/>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normAutofit lnSpcReduction="10000"/>
          </a:bodyPr>
          <a:lstStyle/>
          <a:p>
            <a:pPr algn="just"/>
            <a:r>
              <a:rPr lang="en-IN" dirty="0" smtClean="0"/>
              <a:t>Management complexity considers some things like small Vs large scale, informal Vs contractual, few Vs many stakeholders and product Vs projects </a:t>
            </a:r>
            <a:endParaRPr lang="en-US" dirty="0" smtClean="0"/>
          </a:p>
          <a:p>
            <a:pPr algn="just"/>
            <a:r>
              <a:rPr lang="en-IN" dirty="0" smtClean="0"/>
              <a:t>Whereas technical complexity lowers order are straightforward automation, single thread, interactive performance, single platform, many precedent system, application re engineering. And higher technical complexity towards embedded, real time, distributed, fault tolerant, high performance, portable and unprecedented, architecture re engineering.</a:t>
            </a:r>
            <a:endParaRPr lang="en-US" dirty="0" smtClean="0"/>
          </a:p>
          <a:p>
            <a:pPr algn="just"/>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31536"/>
          </a:xfrm>
        </p:spPr>
        <p:txBody>
          <a:bodyPr>
            <a:normAutofit/>
          </a:bodyPr>
          <a:lstStyle/>
          <a:p>
            <a:pPr algn="just"/>
            <a:r>
              <a:rPr lang="en-IN" dirty="0" smtClean="0"/>
              <a:t>A process framework is not a project specific process implementation with a well defined guidelines for success.</a:t>
            </a:r>
            <a:endParaRPr lang="en-US" dirty="0" smtClean="0"/>
          </a:p>
          <a:p>
            <a:pPr algn="just"/>
            <a:r>
              <a:rPr lang="en-IN" dirty="0" smtClean="0"/>
              <a:t>The project processes is organized into six process parameters:</a:t>
            </a:r>
            <a:endParaRPr lang="en-US" dirty="0" smtClean="0"/>
          </a:p>
          <a:p>
            <a:pPr lvl="0" algn="just"/>
            <a:r>
              <a:rPr lang="en-US" dirty="0" smtClean="0"/>
              <a:t>scale</a:t>
            </a:r>
          </a:p>
          <a:p>
            <a:pPr lvl="0" algn="just"/>
            <a:r>
              <a:rPr lang="en-US" dirty="0" smtClean="0"/>
              <a:t>stakeholders cohesion or contention</a:t>
            </a:r>
          </a:p>
          <a:p>
            <a:pPr lvl="0" algn="just"/>
            <a:r>
              <a:rPr lang="en-US" dirty="0" smtClean="0"/>
              <a:t>process flexibility or rigor</a:t>
            </a:r>
          </a:p>
          <a:p>
            <a:pPr lvl="0" algn="just"/>
            <a:r>
              <a:rPr lang="en-US" dirty="0" smtClean="0"/>
              <a:t>process maturity</a:t>
            </a:r>
          </a:p>
          <a:p>
            <a:pPr lvl="0" algn="just"/>
            <a:r>
              <a:rPr lang="en-US" dirty="0" smtClean="0"/>
              <a:t>architectural risk</a:t>
            </a:r>
          </a:p>
          <a:p>
            <a:pPr lvl="0" algn="just"/>
            <a:r>
              <a:rPr lang="en-US" dirty="0" smtClean="0"/>
              <a:t>domain experience</a:t>
            </a:r>
          </a:p>
          <a:p>
            <a:pPr algn="just"/>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 The most important factor in tailoring a software process frame work to the specific needs of a project is the total scale of the software application.</a:t>
            </a:r>
          </a:p>
          <a:p>
            <a:pPr algn="just"/>
            <a:r>
              <a:rPr lang="en-US" dirty="0" smtClean="0"/>
              <a:t>There are many ways to measure scale, including the number of SLOC, number use cases </a:t>
            </a:r>
          </a:p>
          <a:p>
            <a:pPr algn="just"/>
            <a:r>
              <a:rPr lang="en-US" dirty="0" smtClean="0"/>
              <a:t>There is fundamentally different management approaches needed to manage a team of </a:t>
            </a:r>
          </a:p>
          <a:p>
            <a:pPr lvl="0" algn="just"/>
            <a:r>
              <a:rPr lang="en-US" dirty="0" smtClean="0"/>
              <a:t>1(trivial)</a:t>
            </a:r>
          </a:p>
          <a:p>
            <a:pPr lvl="0" algn="just"/>
            <a:r>
              <a:rPr lang="en-US" dirty="0" smtClean="0"/>
              <a:t>5(small)</a:t>
            </a:r>
          </a:p>
          <a:p>
            <a:pPr lvl="0" algn="just"/>
            <a:r>
              <a:rPr lang="en-US" dirty="0" smtClean="0"/>
              <a:t>25(moderate)</a:t>
            </a:r>
          </a:p>
          <a:p>
            <a:pPr lvl="0" algn="just"/>
            <a:r>
              <a:rPr lang="en-US" dirty="0" smtClean="0"/>
              <a:t>125(large)</a:t>
            </a:r>
          </a:p>
          <a:p>
            <a:pPr lvl="0" algn="just"/>
            <a:r>
              <a:rPr lang="en-US" dirty="0" smtClean="0"/>
              <a:t>625(huge) and so on </a:t>
            </a:r>
          </a:p>
          <a:p>
            <a:pPr algn="just"/>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26736"/>
          </a:xfrm>
        </p:spPr>
        <p:txBody>
          <a:bodyPr/>
          <a:lstStyle/>
          <a:p>
            <a:pPr algn="just">
              <a:buNone/>
            </a:pPr>
            <a:r>
              <a:rPr lang="en-IN" b="1" dirty="0" smtClean="0"/>
              <a:t>Trivial sized projects</a:t>
            </a:r>
            <a:endParaRPr lang="en-US" b="1" dirty="0" smtClean="0"/>
          </a:p>
          <a:p>
            <a:pPr lvl="0" algn="just"/>
            <a:r>
              <a:rPr lang="en-US" dirty="0" smtClean="0"/>
              <a:t>There is no management overhead i.e. planning, communication, coordination, progress assessment, review, administration.</a:t>
            </a:r>
          </a:p>
          <a:p>
            <a:pPr lvl="0" algn="just"/>
            <a:r>
              <a:rPr lang="en-US" dirty="0" smtClean="0"/>
              <a:t>There is little need to document the intermediate artifacts </a:t>
            </a:r>
          </a:p>
          <a:p>
            <a:pPr lvl="0" algn="just"/>
            <a:r>
              <a:rPr lang="en-US" dirty="0" smtClean="0"/>
              <a:t>Workflow is single threaded</a:t>
            </a:r>
          </a:p>
          <a:p>
            <a:pPr lvl="0" algn="just"/>
            <a:r>
              <a:rPr lang="en-US" dirty="0" smtClean="0"/>
              <a:t>Performance is highly dependents on personnel skills</a:t>
            </a:r>
          </a:p>
          <a:p>
            <a:pPr algn="just"/>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lstStyle/>
          <a:p>
            <a:pPr algn="just">
              <a:buNone/>
            </a:pPr>
            <a:r>
              <a:rPr lang="en-IN" b="1" dirty="0" smtClean="0"/>
              <a:t>Small sized projects </a:t>
            </a:r>
            <a:endParaRPr lang="en-US" b="1" dirty="0" smtClean="0"/>
          </a:p>
          <a:p>
            <a:pPr lvl="0" algn="just"/>
            <a:r>
              <a:rPr lang="en-US" dirty="0" smtClean="0"/>
              <a:t>Require very little management  overhead</a:t>
            </a:r>
          </a:p>
          <a:p>
            <a:pPr lvl="0" algn="just"/>
            <a:r>
              <a:rPr lang="en-US" dirty="0" smtClean="0"/>
              <a:t>There is some need to communicate intermediate artifacts among team members</a:t>
            </a:r>
          </a:p>
          <a:p>
            <a:pPr lvl="0" algn="just"/>
            <a:r>
              <a:rPr lang="en-US" dirty="0" smtClean="0"/>
              <a:t>Project milestones are easily planned, informally conducted, easily changed</a:t>
            </a:r>
          </a:p>
          <a:p>
            <a:pPr lvl="0" algn="just"/>
            <a:r>
              <a:rPr lang="en-US" dirty="0" smtClean="0"/>
              <a:t>There are small number of individual workflows</a:t>
            </a:r>
          </a:p>
          <a:p>
            <a:pPr lvl="0" algn="just"/>
            <a:r>
              <a:rPr lang="en-US" dirty="0" smtClean="0"/>
              <a:t>Performance depends primarily on personnel skills</a:t>
            </a:r>
          </a:p>
          <a:p>
            <a:pPr algn="just"/>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5181600"/>
          </a:xfrm>
        </p:spPr>
        <p:txBody>
          <a:bodyPr>
            <a:normAutofit fontScale="92500" lnSpcReduction="10000"/>
          </a:bodyPr>
          <a:lstStyle/>
          <a:p>
            <a:pPr algn="just">
              <a:buNone/>
            </a:pPr>
            <a:r>
              <a:rPr lang="en-IN" b="1" dirty="0" smtClean="0"/>
              <a:t>Moderate sized projects </a:t>
            </a:r>
            <a:endParaRPr lang="en-US" b="1" dirty="0" smtClean="0"/>
          </a:p>
          <a:p>
            <a:pPr lvl="0" algn="just"/>
            <a:r>
              <a:rPr lang="en-US" dirty="0" smtClean="0"/>
              <a:t>Require moderate management overhead </a:t>
            </a:r>
          </a:p>
          <a:p>
            <a:pPr lvl="0" algn="just"/>
            <a:r>
              <a:rPr lang="en-US" dirty="0" smtClean="0"/>
              <a:t>There is a definite need to communicate the intermediate artifacts among teams</a:t>
            </a:r>
          </a:p>
          <a:p>
            <a:pPr lvl="0" algn="just"/>
            <a:r>
              <a:rPr lang="en-US" dirty="0" smtClean="0"/>
              <a:t>Performance is highly dependent on the skill of the key personnel, especially team </a:t>
            </a:r>
            <a:r>
              <a:rPr lang="en-US" dirty="0" smtClean="0"/>
              <a:t>lead</a:t>
            </a:r>
          </a:p>
          <a:p>
            <a:pPr algn="just">
              <a:buNone/>
            </a:pPr>
            <a:r>
              <a:rPr lang="en-IN" b="1" dirty="0" smtClean="0"/>
              <a:t>Large size projects </a:t>
            </a:r>
            <a:endParaRPr lang="en-US" b="1" dirty="0" smtClean="0"/>
          </a:p>
          <a:p>
            <a:pPr lvl="0" algn="just"/>
            <a:r>
              <a:rPr lang="en-US" dirty="0" smtClean="0"/>
              <a:t>Require substantial management overhead. </a:t>
            </a:r>
          </a:p>
          <a:p>
            <a:pPr lvl="0" algn="just"/>
            <a:r>
              <a:rPr lang="en-US" dirty="0" smtClean="0"/>
              <a:t>There is significant expenditure in overhead workflows across all team lead.</a:t>
            </a:r>
          </a:p>
          <a:p>
            <a:pPr lvl="0" algn="just"/>
            <a:r>
              <a:rPr lang="en-US" dirty="0" smtClean="0"/>
              <a:t>Performance is highly dependent on the skill of the key personnel, especially subproject mangers and team lead.</a:t>
            </a:r>
          </a:p>
          <a:p>
            <a:pPr lvl="0" algn="just"/>
            <a:endParaRPr lang="en-US" dirty="0" smtClean="0"/>
          </a:p>
          <a:p>
            <a:pPr lvl="0" algn="just"/>
            <a:endParaRPr lang="en-US" dirty="0" smtClean="0"/>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2" algn="just"/>
            <a:r>
              <a:rPr lang="en-US" b="1" dirty="0" smtClean="0"/>
              <a:t>Management Indicators</a:t>
            </a:r>
          </a:p>
          <a:p>
            <a:pPr lvl="2" algn="just">
              <a:buNone/>
            </a:pPr>
            <a:endParaRPr lang="en-US" b="1" dirty="0" smtClean="0"/>
          </a:p>
          <a:p>
            <a:pPr algn="just"/>
            <a:r>
              <a:rPr lang="en-US" dirty="0" smtClean="0"/>
              <a:t>The management indicators i.e., technical progress, financial status and staffing progress are</a:t>
            </a:r>
          </a:p>
          <a:p>
            <a:pPr algn="just"/>
            <a:r>
              <a:rPr lang="en-US" dirty="0" smtClean="0"/>
              <a:t>used to determine whether a project is on budget and on schedule. The management indicators that indicate financial status are based on earned value system.</a:t>
            </a:r>
          </a:p>
          <a:p>
            <a:pPr lvl="2" algn="just">
              <a:buNone/>
            </a:pPr>
            <a:endParaRPr lang="en-US" b="1" dirty="0" smtClean="0"/>
          </a:p>
          <a:p>
            <a:pPr lvl="2" algn="just"/>
            <a:r>
              <a:rPr lang="en-US" b="1" dirty="0" smtClean="0"/>
              <a:t>Quality Indicators</a:t>
            </a:r>
          </a:p>
          <a:p>
            <a:pPr lvl="2" algn="just">
              <a:buNone/>
            </a:pPr>
            <a:endParaRPr lang="en-US" b="1" dirty="0" smtClean="0"/>
          </a:p>
          <a:p>
            <a:pPr algn="just"/>
            <a:r>
              <a:rPr lang="en-US" dirty="0" smtClean="0"/>
              <a:t>The quality indicators are based on the measurement of the changes occurred in software.</a:t>
            </a:r>
          </a:p>
          <a:p>
            <a:pPr algn="just"/>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31536"/>
          </a:xfrm>
        </p:spPr>
        <p:txBody>
          <a:bodyPr>
            <a:normAutofit/>
          </a:bodyPr>
          <a:lstStyle/>
          <a:p>
            <a:pPr algn="just">
              <a:buNone/>
            </a:pPr>
            <a:r>
              <a:rPr lang="en-IN" b="1" dirty="0" smtClean="0"/>
              <a:t>Huge size projects </a:t>
            </a:r>
            <a:endParaRPr lang="en-US" b="1" dirty="0" smtClean="0"/>
          </a:p>
          <a:p>
            <a:pPr lvl="0" algn="just"/>
            <a:r>
              <a:rPr lang="en-US" dirty="0" smtClean="0"/>
              <a:t>Require substantial management overhead. </a:t>
            </a:r>
          </a:p>
          <a:p>
            <a:pPr lvl="0" algn="just"/>
            <a:r>
              <a:rPr lang="en-US" dirty="0" smtClean="0"/>
              <a:t>Require multiple software project managers and many subproject managers. </a:t>
            </a:r>
          </a:p>
          <a:p>
            <a:pPr lvl="0" algn="just"/>
            <a:r>
              <a:rPr lang="en-US" dirty="0" smtClean="0"/>
              <a:t>Project milestone are formally planned and conducted and changes to milestone plans typically cause malignant re planning.</a:t>
            </a:r>
          </a:p>
          <a:p>
            <a:pPr lvl="0" algn="just"/>
            <a:r>
              <a:rPr lang="en-US" dirty="0" smtClean="0"/>
              <a:t>Software process maturity and domain experiences are mandatory to avoid risks and ensure synchronization of expectations across numerous stakeholders.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normAutofit fontScale="92500"/>
          </a:bodyPr>
          <a:lstStyle/>
          <a:p>
            <a:pPr algn="just">
              <a:buNone/>
            </a:pPr>
            <a:r>
              <a:rPr lang="en-IN" b="1" dirty="0" smtClean="0"/>
              <a:t>Stakeholder cohesion or contention:</a:t>
            </a:r>
            <a:endParaRPr lang="en-US" b="1" dirty="0" smtClean="0"/>
          </a:p>
          <a:p>
            <a:pPr lvl="0" algn="just"/>
            <a:r>
              <a:rPr lang="en-US" dirty="0" smtClean="0"/>
              <a:t>The degree of cooperation and coordination among stakeholders can significantly drive the specific of how a process is defined</a:t>
            </a:r>
          </a:p>
          <a:p>
            <a:pPr lvl="0" algn="just"/>
            <a:r>
              <a:rPr lang="en-US" dirty="0" smtClean="0"/>
              <a:t>This process parameters range from cohesive to adversarial</a:t>
            </a:r>
          </a:p>
          <a:p>
            <a:pPr lvl="0" algn="just"/>
            <a:r>
              <a:rPr lang="en-US" dirty="0" smtClean="0"/>
              <a:t>A small collocated organization can be established that has a cohesive skill base and excellence day-to- day communication among team members </a:t>
            </a:r>
          </a:p>
          <a:p>
            <a:pPr lvl="0" algn="just"/>
            <a:r>
              <a:rPr lang="en-US" dirty="0" smtClean="0"/>
              <a:t>All these factors tend to degrade team cohesion and must be managed continuously.</a:t>
            </a:r>
          </a:p>
          <a:p>
            <a:pPr algn="just"/>
            <a:r>
              <a:rPr lang="en-IN" dirty="0" smtClean="0"/>
              <a:t> </a:t>
            </a:r>
            <a:endParaRPr lang="en-US" dirty="0" smtClean="0"/>
          </a:p>
          <a:p>
            <a:pPr algn="just"/>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normAutofit fontScale="92500"/>
          </a:bodyPr>
          <a:lstStyle/>
          <a:p>
            <a:pPr algn="just">
              <a:buNone/>
            </a:pPr>
            <a:r>
              <a:rPr lang="en-IN" b="1" dirty="0" smtClean="0"/>
              <a:t>Process flexibility or rigors</a:t>
            </a:r>
            <a:endParaRPr lang="en-US" b="1" dirty="0" smtClean="0"/>
          </a:p>
          <a:p>
            <a:pPr lvl="0" algn="just"/>
            <a:r>
              <a:rPr lang="en-US" dirty="0" smtClean="0"/>
              <a:t>The degree of rigors, procedure and change freedom inherent in a specific projects “contract”</a:t>
            </a:r>
          </a:p>
          <a:p>
            <a:pPr lvl="0" algn="just"/>
            <a:r>
              <a:rPr lang="en-US" dirty="0" smtClean="0"/>
              <a:t>For every loose contracts such as building a commercial product with in a business unit of a software company management complexity is minimal </a:t>
            </a:r>
          </a:p>
          <a:p>
            <a:pPr lvl="0" algn="just"/>
            <a:r>
              <a:rPr lang="en-US" dirty="0" smtClean="0"/>
              <a:t>In these sorts of development process, feature set, time to market, budget and quality can all be freely traded off and changed with very little overhead</a:t>
            </a:r>
          </a:p>
          <a:p>
            <a:pPr algn="just"/>
            <a:r>
              <a:rPr lang="en-IN" dirty="0" smtClean="0"/>
              <a:t> </a:t>
            </a:r>
            <a:endParaRPr lang="en-US" dirty="0" smtClean="0"/>
          </a:p>
          <a:p>
            <a:pPr algn="just"/>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lstStyle/>
          <a:p>
            <a:pPr algn="just">
              <a:buNone/>
            </a:pPr>
            <a:r>
              <a:rPr lang="en-IN" b="1" dirty="0" smtClean="0"/>
              <a:t>Process maturity </a:t>
            </a:r>
            <a:endParaRPr lang="en-US" b="1" dirty="0" smtClean="0"/>
          </a:p>
          <a:p>
            <a:pPr lvl="0" algn="just"/>
            <a:r>
              <a:rPr lang="en-US" dirty="0" smtClean="0"/>
              <a:t>Managing a mature process is far simpler than managing immature process</a:t>
            </a:r>
          </a:p>
          <a:p>
            <a:pPr lvl="0" algn="just"/>
            <a:r>
              <a:rPr lang="en-US" dirty="0" smtClean="0"/>
              <a:t>Organization with a mature process typically have high level of precedent experience in developing software</a:t>
            </a:r>
          </a:p>
          <a:p>
            <a:pPr lvl="0" algn="just"/>
            <a:r>
              <a:rPr lang="en-US" dirty="0" smtClean="0"/>
              <a:t>Tailoring a mature organization process for a specific project is generally a straight forward task</a:t>
            </a:r>
          </a:p>
          <a:p>
            <a:pPr algn="just"/>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a:bodyPr>
          <a:lstStyle/>
          <a:p>
            <a:pPr algn="just">
              <a:buNone/>
            </a:pPr>
            <a:r>
              <a:rPr lang="en-IN" b="1" dirty="0" smtClean="0"/>
              <a:t>Architectural risk</a:t>
            </a:r>
            <a:endParaRPr lang="en-US" b="1" dirty="0" smtClean="0"/>
          </a:p>
          <a:p>
            <a:pPr lvl="0" algn="just"/>
            <a:r>
              <a:rPr lang="en-US" dirty="0" smtClean="0"/>
              <a:t>The degree of technical feasibility demonstrated before commitment to full scale production is an important dimension of defining a specific project process</a:t>
            </a:r>
          </a:p>
          <a:p>
            <a:pPr lvl="0" algn="just"/>
            <a:r>
              <a:rPr lang="en-US" dirty="0" smtClean="0"/>
              <a:t>There are many sources of architectural risk. Some of the most important and recurring sources are system performance, robustness to change and system reliability.</a:t>
            </a:r>
          </a:p>
          <a:p>
            <a:pPr lvl="0" algn="just"/>
            <a:r>
              <a:rPr lang="en-US" dirty="0" smtClean="0"/>
              <a:t>The degree to which these  risk can be eliminated before  construction begins can have dramatic ramification in the process tailoring  </a:t>
            </a:r>
          </a:p>
          <a:p>
            <a:pPr algn="just"/>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lnSpcReduction="10000"/>
          </a:bodyPr>
          <a:lstStyle/>
          <a:p>
            <a:pPr algn="just">
              <a:buNone/>
            </a:pPr>
            <a:r>
              <a:rPr lang="en-IN" b="1" dirty="0" smtClean="0"/>
              <a:t>Domain experience</a:t>
            </a:r>
            <a:endParaRPr lang="en-US" b="1" dirty="0" smtClean="0"/>
          </a:p>
          <a:p>
            <a:pPr lvl="0" algn="just"/>
            <a:r>
              <a:rPr lang="en-US" dirty="0" smtClean="0"/>
              <a:t>The development organization’s domain exp governs its ability to converge on an acceptable architecture in a minimum number of iteration</a:t>
            </a:r>
          </a:p>
          <a:p>
            <a:pPr lvl="0" algn="just"/>
            <a:r>
              <a:rPr lang="en-US" dirty="0" smtClean="0"/>
              <a:t>For example, an  organization  that has built five generations of radar control switches may be able to  converge on an adequate baseline architecture for a new radar application in two or three prototyping release iteration</a:t>
            </a:r>
          </a:p>
          <a:p>
            <a:pPr lvl="0" algn="just"/>
            <a:r>
              <a:rPr lang="en-US" dirty="0" smtClean="0"/>
              <a:t> A skilled software organization building its first radar application may require four or five prototype releases before converging on adequate baseline.</a:t>
            </a:r>
          </a:p>
          <a:p>
            <a:pPr algn="just"/>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57200" y="1752600"/>
            <a:ext cx="8229600" cy="3918931"/>
          </a:xfrm>
          <a:prstGeom prst="rect">
            <a:avLst/>
          </a:prstGeom>
          <a:noFill/>
          <a:ln w="9525">
            <a:noFill/>
            <a:miter lim="800000"/>
            <a:headEnd/>
            <a:tailEnd/>
          </a:ln>
          <a:effec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777680" y="1981200"/>
            <a:ext cx="7588640" cy="3424289"/>
          </a:xfrm>
          <a:prstGeom prst="rect">
            <a:avLst/>
          </a:prstGeom>
          <a:noFill/>
          <a:ln w="9525">
            <a:noFill/>
            <a:miter lim="800000"/>
            <a:headEnd/>
            <a:tailEnd/>
          </a:ln>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400" b="1" u="sng" dirty="0" smtClean="0"/>
              <a:t>FUTURE SOFTWARE PROJECT MANAGEMENT</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lstStyle/>
          <a:p>
            <a:pPr algn="just">
              <a:buNone/>
            </a:pPr>
            <a:r>
              <a:rPr lang="en-IN" b="1" dirty="0" smtClean="0"/>
              <a:t>Modern project profiles </a:t>
            </a:r>
            <a:endParaRPr lang="en-US" dirty="0" smtClean="0"/>
          </a:p>
          <a:p>
            <a:pPr algn="just"/>
            <a:r>
              <a:rPr lang="en-IN" dirty="0" smtClean="0"/>
              <a:t> A modern process framework exploits several critical approaches for resolving these issues:</a:t>
            </a:r>
            <a:endParaRPr lang="en-US" dirty="0" smtClean="0"/>
          </a:p>
          <a:p>
            <a:pPr lvl="0" algn="just"/>
            <a:r>
              <a:rPr lang="en-US" dirty="0" smtClean="0"/>
              <a:t>Protracted integration and late design breakage </a:t>
            </a:r>
          </a:p>
          <a:p>
            <a:pPr lvl="0" algn="just"/>
            <a:r>
              <a:rPr lang="en-US" dirty="0" smtClean="0"/>
              <a:t>Late risk resolution </a:t>
            </a:r>
          </a:p>
          <a:p>
            <a:pPr lvl="0" algn="just"/>
            <a:r>
              <a:rPr lang="en-US" dirty="0" smtClean="0"/>
              <a:t>The analysis of a requirement driven functional decomposition</a:t>
            </a:r>
          </a:p>
          <a:p>
            <a:pPr lvl="0" algn="just"/>
            <a:r>
              <a:rPr lang="en-US" dirty="0" smtClean="0"/>
              <a:t>Adversarial stakeholder relationship </a:t>
            </a:r>
          </a:p>
          <a:p>
            <a:pPr lvl="0" algn="just"/>
            <a:r>
              <a:rPr lang="en-US" dirty="0" smtClean="0"/>
              <a:t>Focus on documentation and review meetings </a:t>
            </a:r>
          </a:p>
          <a:p>
            <a:pPr algn="just"/>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Continuous integration</a:t>
            </a:r>
            <a:r>
              <a:rPr lang="en-US" dirty="0" smtClean="0"/>
              <a:t/>
            </a:r>
            <a:br>
              <a:rPr lang="en-US" dirty="0" smtClean="0"/>
            </a:br>
            <a:endParaRPr lang="en-US" dirty="0"/>
          </a:p>
        </p:txBody>
      </p:sp>
      <p:sp>
        <p:nvSpPr>
          <p:cNvPr id="3" name="Content Placeholder 2"/>
          <p:cNvSpPr>
            <a:spLocks noGrp="1"/>
          </p:cNvSpPr>
          <p:nvPr>
            <p:ph idx="1"/>
          </p:nvPr>
        </p:nvSpPr>
        <p:spPr>
          <a:xfrm>
            <a:off x="457200" y="2249424"/>
            <a:ext cx="8229600" cy="1103376"/>
          </a:xfrm>
        </p:spPr>
        <p:txBody>
          <a:bodyPr/>
          <a:lstStyle/>
          <a:p>
            <a:r>
              <a:rPr lang="en-IN" dirty="0" smtClean="0"/>
              <a:t>Difference in workflow cost allocations between a conventional process and a modern process</a:t>
            </a:r>
            <a:endParaRPr lang="en-US" dirty="0" smtClean="0"/>
          </a:p>
          <a:p>
            <a:endParaRPr lang="en-US" dirty="0"/>
          </a:p>
        </p:txBody>
      </p:sp>
      <p:pic>
        <p:nvPicPr>
          <p:cNvPr id="4100" name="Picture 4"/>
          <p:cNvPicPr>
            <a:picLocks noChangeAspect="1" noChangeArrowheads="1"/>
          </p:cNvPicPr>
          <p:nvPr/>
        </p:nvPicPr>
        <p:blipFill>
          <a:blip r:embed="rId2"/>
          <a:srcRect/>
          <a:stretch>
            <a:fillRect/>
          </a:stretch>
        </p:blipFill>
        <p:spPr bwMode="auto">
          <a:xfrm>
            <a:off x="838200" y="3276600"/>
            <a:ext cx="7848600" cy="283845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US" b="1" u="sng" dirty="0"/>
              <a:t>SEVEN CORE METRICS OF SOFTWARE PROJECT</a:t>
            </a:r>
            <a:r>
              <a:rPr lang="en-US" sz="1600" b="1" dirty="0"/>
              <a:t/>
            </a:r>
            <a:br>
              <a:rPr lang="en-US" sz="1600" b="1" dirty="0"/>
            </a:br>
            <a:endParaRPr lang="en-US" dirty="0"/>
          </a:p>
        </p:txBody>
      </p:sp>
      <p:sp>
        <p:nvSpPr>
          <p:cNvPr id="3" name="Content Placeholder 2"/>
          <p:cNvSpPr>
            <a:spLocks noGrp="1"/>
          </p:cNvSpPr>
          <p:nvPr>
            <p:ph idx="1"/>
          </p:nvPr>
        </p:nvSpPr>
        <p:spPr/>
        <p:txBody>
          <a:bodyPr/>
          <a:lstStyle/>
          <a:p>
            <a:pPr algn="just"/>
            <a:r>
              <a:rPr lang="en-US" dirty="0" smtClean="0"/>
              <a:t>Software metrics instrument the activities and products of the software Development/integration process. Metrics values provide an important perspective for managing the process. The most useful metrics are extracted directly from the evolving artifacts.</a:t>
            </a:r>
          </a:p>
          <a:p>
            <a:pPr algn="just"/>
            <a:r>
              <a:rPr lang="en-US" dirty="0" smtClean="0"/>
              <a:t> </a:t>
            </a:r>
          </a:p>
          <a:p>
            <a:pPr algn="just"/>
            <a:r>
              <a:rPr lang="en-US" dirty="0" smtClean="0"/>
              <a:t>There are seven core metrics that are used in managing a modern process.</a:t>
            </a:r>
          </a:p>
          <a:p>
            <a:pPr algn="just"/>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Early risk resolution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IN" dirty="0" smtClean="0"/>
              <a:t>The effect of the overall lifecycle philosophy on the 80/20 lessons learned over the past 30 years of software management experience provides a useful risk management perspective</a:t>
            </a:r>
            <a:endParaRPr lang="en-US" dirty="0" smtClean="0"/>
          </a:p>
          <a:p>
            <a:pPr lvl="0" algn="just"/>
            <a:r>
              <a:rPr lang="en-US" dirty="0" smtClean="0"/>
              <a:t>80% of the engineering is consumed by 20% of the requirements</a:t>
            </a:r>
          </a:p>
          <a:p>
            <a:pPr lvl="0" algn="just"/>
            <a:r>
              <a:rPr lang="en-US" dirty="0" smtClean="0"/>
              <a:t>80% of the software cost is consumed by 20% of the components </a:t>
            </a:r>
          </a:p>
          <a:p>
            <a:pPr lvl="0" algn="just"/>
            <a:r>
              <a:rPr lang="en-US" dirty="0" smtClean="0"/>
              <a:t>80% of the errors are caused by 20% of the components</a:t>
            </a:r>
          </a:p>
          <a:p>
            <a:pPr lvl="0" algn="just"/>
            <a:r>
              <a:rPr lang="en-US" dirty="0" smtClean="0"/>
              <a:t>80% of the software scrap and rework is caused  by 20% of the change </a:t>
            </a:r>
          </a:p>
          <a:p>
            <a:pPr lvl="0" algn="just"/>
            <a:r>
              <a:rPr lang="en-US" dirty="0" smtClean="0"/>
              <a:t>80% of the resources consumption (execution time, disk space, memory) is consumed  by 20% of the components</a:t>
            </a:r>
          </a:p>
          <a:p>
            <a:pPr lvl="0" algn="just"/>
            <a:r>
              <a:rPr lang="en-US" dirty="0" smtClean="0"/>
              <a:t>80% of the progress is made by 20% of the people.</a:t>
            </a:r>
          </a:p>
          <a:p>
            <a:pPr algn="just"/>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Teamwork among stakeholders</a:t>
            </a:r>
            <a:r>
              <a:rPr lang="en-US" dirty="0" smtClean="0"/>
              <a:t/>
            </a:r>
            <a:br>
              <a:rPr lang="en-US" dirty="0" smtClean="0"/>
            </a:br>
            <a:endParaRPr lang="en-US" dirty="0"/>
          </a:p>
        </p:txBody>
      </p:sp>
      <p:pic>
        <p:nvPicPr>
          <p:cNvPr id="5122" name="Picture 2"/>
          <p:cNvPicPr>
            <a:picLocks noGrp="1" noChangeAspect="1" noChangeArrowheads="1"/>
          </p:cNvPicPr>
          <p:nvPr>
            <p:ph idx="1"/>
          </p:nvPr>
        </p:nvPicPr>
        <p:blipFill>
          <a:blip r:embed="rId2"/>
          <a:srcRect/>
          <a:stretch>
            <a:fillRect/>
          </a:stretch>
        </p:blipFill>
        <p:spPr bwMode="auto">
          <a:xfrm>
            <a:off x="999941" y="2636747"/>
            <a:ext cx="7144117" cy="3549832"/>
          </a:xfrm>
          <a:prstGeom prst="rect">
            <a:avLst/>
          </a:prstGeom>
          <a:noFill/>
          <a:ln w="9525">
            <a:noFill/>
            <a:miter lim="800000"/>
            <a:headEnd/>
            <a:tailEnd/>
          </a:ln>
          <a:effec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Top 10 software management principles</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fontScale="70000" lnSpcReduction="20000"/>
          </a:bodyPr>
          <a:lstStyle/>
          <a:p>
            <a:pPr lvl="0" algn="just"/>
            <a:r>
              <a:rPr lang="en-US" dirty="0" smtClean="0"/>
              <a:t>Base the process on an architecture-first approach</a:t>
            </a:r>
          </a:p>
          <a:p>
            <a:pPr lvl="0" algn="just"/>
            <a:r>
              <a:rPr lang="en-US" dirty="0" smtClean="0"/>
              <a:t>Establish an iterative life cycle process that confronts risk early</a:t>
            </a:r>
          </a:p>
          <a:p>
            <a:pPr lvl="0" algn="just"/>
            <a:r>
              <a:rPr lang="en-US" dirty="0" smtClean="0"/>
              <a:t>Transition design methods to emphasize components-based development </a:t>
            </a:r>
          </a:p>
          <a:p>
            <a:pPr lvl="0" algn="just"/>
            <a:r>
              <a:rPr lang="en-US" dirty="0" smtClean="0"/>
              <a:t>Establish a change management environment </a:t>
            </a:r>
          </a:p>
          <a:p>
            <a:pPr lvl="0" algn="just"/>
            <a:r>
              <a:rPr lang="en-US" dirty="0" smtClean="0"/>
              <a:t>Enhance change freedom through tools that support round-trip engineering.</a:t>
            </a:r>
          </a:p>
          <a:p>
            <a:pPr lvl="0" algn="just"/>
            <a:r>
              <a:rPr lang="en-US" dirty="0" smtClean="0"/>
              <a:t>Capture design artifacts in rigorous, model-based notation.</a:t>
            </a:r>
          </a:p>
          <a:p>
            <a:pPr lvl="0" algn="just"/>
            <a:r>
              <a:rPr lang="en-US" dirty="0" smtClean="0"/>
              <a:t>Instrument the process for objective quality control</a:t>
            </a:r>
          </a:p>
          <a:p>
            <a:pPr lvl="0" algn="just"/>
            <a:r>
              <a:rPr lang="en-US" dirty="0" smtClean="0"/>
              <a:t>Use demonstration-based approach</a:t>
            </a:r>
          </a:p>
          <a:p>
            <a:pPr lvl="0" algn="just"/>
            <a:r>
              <a:rPr lang="en-US" dirty="0" smtClean="0"/>
              <a:t>Plan intermediate releases in group of usage scenarios with evolving level of details</a:t>
            </a:r>
          </a:p>
          <a:p>
            <a:pPr lvl="0" algn="just"/>
            <a:r>
              <a:rPr lang="en-US" dirty="0" smtClean="0"/>
              <a:t>Establish a configurable process that is economically scalable</a:t>
            </a:r>
          </a:p>
          <a:p>
            <a:pPr algn="just"/>
            <a:r>
              <a:rPr lang="en-US" dirty="0" smtClean="0"/>
              <a:t> </a:t>
            </a:r>
          </a:p>
          <a:p>
            <a:pPr algn="just"/>
            <a:r>
              <a:rPr lang="en-IN" dirty="0" smtClean="0"/>
              <a:t> </a:t>
            </a:r>
            <a:endParaRPr lang="en-US" dirty="0" smtClean="0"/>
          </a:p>
          <a:p>
            <a:pPr algn="just"/>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Next Generation software Economics </a:t>
            </a:r>
            <a:r>
              <a:rPr lang="en-US" dirty="0" smtClean="0"/>
              <a:t/>
            </a:r>
            <a:br>
              <a:rPr lang="en-US" dirty="0" smtClean="0"/>
            </a:br>
            <a:endParaRPr lang="en-US" dirty="0"/>
          </a:p>
        </p:txBody>
      </p:sp>
      <p:pic>
        <p:nvPicPr>
          <p:cNvPr id="6146" name="Picture 2"/>
          <p:cNvPicPr>
            <a:picLocks noGrp="1" noChangeAspect="1" noChangeArrowheads="1"/>
          </p:cNvPicPr>
          <p:nvPr>
            <p:ph idx="1"/>
          </p:nvPr>
        </p:nvPicPr>
        <p:blipFill>
          <a:blip r:embed="rId2"/>
          <a:srcRect/>
          <a:stretch>
            <a:fillRect/>
          </a:stretch>
        </p:blipFill>
        <p:spPr bwMode="auto">
          <a:xfrm>
            <a:off x="228600" y="1828800"/>
            <a:ext cx="8610599" cy="4343399"/>
          </a:xfrm>
          <a:prstGeom prst="rect">
            <a:avLst/>
          </a:prstGeom>
          <a:noFill/>
          <a:ln w="9525">
            <a:noFill/>
            <a:miter lim="800000"/>
            <a:headEnd/>
            <a:tailEnd/>
          </a:ln>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srcRect/>
          <a:stretch>
            <a:fillRect/>
          </a:stretch>
        </p:blipFill>
        <p:spPr bwMode="auto">
          <a:xfrm>
            <a:off x="304800" y="1143000"/>
            <a:ext cx="8458200" cy="5430838"/>
          </a:xfrm>
          <a:prstGeom prst="rect">
            <a:avLst/>
          </a:prstGeom>
          <a:noFill/>
          <a:ln w="9525">
            <a:noFill/>
            <a:miter lim="800000"/>
            <a:headEnd/>
            <a:tailEnd/>
          </a:ln>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Modern Software Economics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dirty="0" smtClean="0"/>
              <a:t>Finding and fixing a software problem after delivery </a:t>
            </a:r>
            <a:r>
              <a:rPr lang="en-US" b="1" dirty="0" smtClean="0"/>
              <a:t>costs 100 </a:t>
            </a:r>
            <a:r>
              <a:rPr lang="en-US" dirty="0" smtClean="0"/>
              <a:t>times more than finding and fixing the problem in early design phases.</a:t>
            </a:r>
          </a:p>
          <a:p>
            <a:pPr lvl="0" algn="just"/>
            <a:r>
              <a:rPr lang="en-US" dirty="0" smtClean="0"/>
              <a:t>You can compress software development schedules </a:t>
            </a:r>
            <a:r>
              <a:rPr lang="en-US" b="1" dirty="0" smtClean="0"/>
              <a:t>25% </a:t>
            </a:r>
            <a:r>
              <a:rPr lang="en-US" dirty="0" smtClean="0"/>
              <a:t>of nominal, but no more.</a:t>
            </a:r>
          </a:p>
          <a:p>
            <a:pPr lvl="0" algn="just"/>
            <a:r>
              <a:rPr lang="en-US" dirty="0" smtClean="0"/>
              <a:t>For every </a:t>
            </a:r>
            <a:r>
              <a:rPr lang="en-US" b="1" dirty="0" smtClean="0"/>
              <a:t>$1 </a:t>
            </a:r>
            <a:r>
              <a:rPr lang="en-US" dirty="0" smtClean="0"/>
              <a:t>you spend on development, you will spend </a:t>
            </a:r>
            <a:r>
              <a:rPr lang="en-US" b="1" dirty="0" smtClean="0"/>
              <a:t>$2 </a:t>
            </a:r>
            <a:r>
              <a:rPr lang="en-US" dirty="0" smtClean="0"/>
              <a:t>on maintenance.</a:t>
            </a:r>
          </a:p>
          <a:p>
            <a:pPr lvl="0" algn="just"/>
            <a:r>
              <a:rPr lang="en-US" dirty="0" smtClean="0"/>
              <a:t>Software development and maintenance costs are primarily a function of the number of source lines of code.</a:t>
            </a:r>
          </a:p>
          <a:p>
            <a:pPr lvl="0" algn="just"/>
            <a:r>
              <a:rPr lang="en-US" dirty="0" smtClean="0"/>
              <a:t>Variations among people account for the </a:t>
            </a:r>
            <a:r>
              <a:rPr lang="en-US" b="1" dirty="0" smtClean="0"/>
              <a:t>biggest </a:t>
            </a:r>
            <a:r>
              <a:rPr lang="en-US" dirty="0" smtClean="0"/>
              <a:t>differences in software productivity.</a:t>
            </a:r>
          </a:p>
          <a:p>
            <a:pPr algn="just"/>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lgn="just"/>
            <a:r>
              <a:rPr lang="en-US" dirty="0" smtClean="0"/>
              <a:t>The overall ratio of software to hardware costs is still growing. In 1955 it was </a:t>
            </a:r>
            <a:r>
              <a:rPr lang="en-US" b="1" dirty="0" smtClean="0"/>
              <a:t>15:85</a:t>
            </a:r>
            <a:r>
              <a:rPr lang="en-US" dirty="0" smtClean="0"/>
              <a:t>; in 1985, </a:t>
            </a:r>
            <a:r>
              <a:rPr lang="en-US" b="1" dirty="0" smtClean="0"/>
              <a:t>85:15</a:t>
            </a:r>
            <a:r>
              <a:rPr lang="en-US" dirty="0" smtClean="0"/>
              <a:t>.</a:t>
            </a:r>
          </a:p>
          <a:p>
            <a:pPr lvl="0" algn="just"/>
            <a:r>
              <a:rPr lang="en-US" dirty="0" smtClean="0"/>
              <a:t>Only about </a:t>
            </a:r>
            <a:r>
              <a:rPr lang="en-US" b="1" dirty="0" smtClean="0"/>
              <a:t>15</a:t>
            </a:r>
            <a:r>
              <a:rPr lang="en-US" dirty="0" smtClean="0"/>
              <a:t>% of software development effort is devoted to programming.</a:t>
            </a:r>
          </a:p>
          <a:p>
            <a:pPr lvl="0" algn="just"/>
            <a:r>
              <a:rPr lang="en-US" dirty="0" smtClean="0"/>
              <a:t>Software systems and products typically cost 3 times as much per SLOC as individual software programs. Software-system products (i.e., system of systems) cost 9 times as much.</a:t>
            </a:r>
          </a:p>
          <a:p>
            <a:pPr lvl="0" algn="just"/>
            <a:r>
              <a:rPr lang="en-US" dirty="0" smtClean="0"/>
              <a:t>Walkthroughs catch </a:t>
            </a:r>
            <a:r>
              <a:rPr lang="en-US" b="1" dirty="0" smtClean="0"/>
              <a:t>60</a:t>
            </a:r>
            <a:r>
              <a:rPr lang="en-US" dirty="0" smtClean="0"/>
              <a:t>% of the errors</a:t>
            </a:r>
          </a:p>
          <a:p>
            <a:pPr lvl="0" algn="just"/>
            <a:r>
              <a:rPr lang="en-US" b="1" dirty="0" smtClean="0"/>
              <a:t>80</a:t>
            </a:r>
            <a:r>
              <a:rPr lang="en-US" dirty="0" smtClean="0"/>
              <a:t>% of the contribution comes from </a:t>
            </a:r>
            <a:r>
              <a:rPr lang="en-US" b="1" dirty="0" smtClean="0"/>
              <a:t>20</a:t>
            </a:r>
            <a:r>
              <a:rPr lang="en-US" dirty="0" smtClean="0"/>
              <a:t>% of the contributors.</a:t>
            </a:r>
          </a:p>
          <a:p>
            <a:pPr algn="just"/>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Modern Process Transitions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a:buNone/>
            </a:pPr>
            <a:r>
              <a:rPr lang="en-IN" b="1" dirty="0" smtClean="0"/>
              <a:t>Culture Shifts </a:t>
            </a:r>
            <a:endParaRPr lang="en-US" dirty="0" smtClean="0"/>
          </a:p>
          <a:p>
            <a:pPr lvl="0" algn="just"/>
            <a:r>
              <a:rPr lang="en-US" dirty="0" smtClean="0"/>
              <a:t>Lower level and mid level Mangers are performers </a:t>
            </a:r>
          </a:p>
          <a:p>
            <a:pPr lvl="0" algn="just"/>
            <a:r>
              <a:rPr lang="en-US" dirty="0" smtClean="0"/>
              <a:t>Requirements and Design are fluid and tangible</a:t>
            </a:r>
          </a:p>
          <a:p>
            <a:pPr lvl="0" algn="just"/>
            <a:r>
              <a:rPr lang="en-US" dirty="0" smtClean="0"/>
              <a:t>Ambitious demonstration are encourage </a:t>
            </a:r>
          </a:p>
          <a:p>
            <a:pPr lvl="0" algn="just"/>
            <a:r>
              <a:rPr lang="en-US" dirty="0" smtClean="0"/>
              <a:t>Good and Bad project Performance  is much more obvious earlier in the life</a:t>
            </a:r>
          </a:p>
          <a:p>
            <a:pPr lvl="0" algn="just"/>
            <a:r>
              <a:rPr lang="en-US" dirty="0" smtClean="0"/>
              <a:t>Early increments will be immature</a:t>
            </a:r>
          </a:p>
          <a:p>
            <a:pPr lvl="0" algn="just"/>
            <a:r>
              <a:rPr lang="en-US" dirty="0" smtClean="0"/>
              <a:t>Artifacts are less important early, more important later</a:t>
            </a:r>
          </a:p>
          <a:p>
            <a:pPr algn="just"/>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t>Real issues are surfaced and resolved systematically</a:t>
            </a:r>
          </a:p>
          <a:p>
            <a:pPr lvl="0" algn="just"/>
            <a:r>
              <a:rPr lang="en-US" dirty="0" smtClean="0"/>
              <a:t>Quality assurance is everyone’s job, not a separate discipline</a:t>
            </a:r>
          </a:p>
          <a:p>
            <a:pPr lvl="0" algn="just"/>
            <a:r>
              <a:rPr lang="en-US" dirty="0" smtClean="0"/>
              <a:t>Performance issues arise early in the life cycle.  </a:t>
            </a:r>
          </a:p>
          <a:p>
            <a:pPr lvl="0" algn="just"/>
            <a:r>
              <a:rPr lang="en-US" dirty="0" smtClean="0"/>
              <a:t>Investments in automation are necessary </a:t>
            </a:r>
          </a:p>
          <a:p>
            <a:pPr lvl="0" algn="just"/>
            <a:r>
              <a:rPr lang="en-US" dirty="0" smtClean="0"/>
              <a:t>Good software organization should be more profitable </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b="1" dirty="0" smtClean="0"/>
              <a:t>Seven core metrics related to project control:</a:t>
            </a:r>
          </a:p>
          <a:p>
            <a:pPr algn="just"/>
            <a:r>
              <a:rPr lang="en-US" b="1" dirty="0" smtClean="0"/>
              <a:t> </a:t>
            </a:r>
          </a:p>
          <a:p>
            <a:pPr lvl="0" algn="just"/>
            <a:r>
              <a:rPr lang="en-US" b="1" dirty="0" smtClean="0"/>
              <a:t>Management Indicators</a:t>
            </a:r>
            <a:endParaRPr lang="en-US" dirty="0" smtClean="0"/>
          </a:p>
          <a:p>
            <a:pPr algn="just"/>
            <a:r>
              <a:rPr lang="en-US" b="1" dirty="0" smtClean="0"/>
              <a:t>                       </a:t>
            </a:r>
            <a:r>
              <a:rPr lang="en-US" dirty="0" smtClean="0"/>
              <a:t>Work and Progress</a:t>
            </a:r>
          </a:p>
          <a:p>
            <a:pPr algn="just"/>
            <a:r>
              <a:rPr lang="en-US" b="1" dirty="0" smtClean="0"/>
              <a:t>                       </a:t>
            </a:r>
            <a:r>
              <a:rPr lang="en-US" dirty="0" smtClean="0"/>
              <a:t>Budgeted cost and expenditures</a:t>
            </a:r>
          </a:p>
          <a:p>
            <a:pPr algn="just"/>
            <a:r>
              <a:rPr lang="en-US" b="1" dirty="0" smtClean="0"/>
              <a:t>                       </a:t>
            </a:r>
            <a:r>
              <a:rPr lang="en-US" dirty="0" smtClean="0"/>
              <a:t>Staffing and team dynamics </a:t>
            </a:r>
          </a:p>
          <a:p>
            <a:pPr lvl="0" algn="just"/>
            <a:r>
              <a:rPr lang="en-US" b="1" dirty="0" smtClean="0"/>
              <a:t>Quality Indicators</a:t>
            </a:r>
            <a:endParaRPr lang="en-US" dirty="0" smtClean="0"/>
          </a:p>
          <a:p>
            <a:pPr algn="just"/>
            <a:r>
              <a:rPr lang="en-US" dirty="0" smtClean="0"/>
              <a:t>                            Change traffic and stability</a:t>
            </a:r>
          </a:p>
          <a:p>
            <a:pPr algn="just"/>
            <a:r>
              <a:rPr lang="en-US" dirty="0" smtClean="0"/>
              <a:t>                            Breakage and modularity</a:t>
            </a:r>
          </a:p>
          <a:p>
            <a:pPr algn="just"/>
            <a:r>
              <a:rPr lang="en-US" dirty="0" smtClean="0"/>
              <a:t>                            Rework and adaptability</a:t>
            </a:r>
          </a:p>
          <a:p>
            <a:pPr algn="just"/>
            <a:r>
              <a:rPr lang="en-US" dirty="0" smtClean="0"/>
              <a:t>                            Mean time between failures (MTBF) and maturity</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MANAGEMENT INDICATORS</a:t>
            </a:r>
            <a:endParaRPr lang="en-US" dirty="0"/>
          </a:p>
        </p:txBody>
      </p:sp>
      <p:sp>
        <p:nvSpPr>
          <p:cNvPr id="3" name="Content Placeholder 2"/>
          <p:cNvSpPr>
            <a:spLocks noGrp="1"/>
          </p:cNvSpPr>
          <p:nvPr>
            <p:ph idx="1"/>
          </p:nvPr>
        </p:nvSpPr>
        <p:spPr/>
        <p:txBody>
          <a:bodyPr/>
          <a:lstStyle/>
          <a:p>
            <a:pPr lvl="3" algn="just"/>
            <a:r>
              <a:rPr lang="en-US" sz="2400" b="1" dirty="0" smtClean="0"/>
              <a:t>Work And Progress</a:t>
            </a:r>
            <a:endParaRPr lang="en-US" sz="2000" dirty="0" smtClean="0"/>
          </a:p>
          <a:p>
            <a:pPr algn="just"/>
            <a:r>
              <a:rPr lang="en-US" dirty="0" smtClean="0"/>
              <a:t>This metric measure the work performed over time. Work is the effort to be accomplished to complete a certain set of tasks. The various activities of an iterative development project can be measured by defining a planned estimate of the work in an objective measure, then tracking progress (work completed overtime) against that plan.</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4648200"/>
          </a:xfrm>
        </p:spPr>
        <p:txBody>
          <a:bodyPr>
            <a:normAutofit fontScale="92500" lnSpcReduction="10000"/>
          </a:bodyPr>
          <a:lstStyle/>
          <a:p>
            <a:pPr algn="just"/>
            <a:r>
              <a:rPr lang="en-US" b="1" dirty="0" smtClean="0"/>
              <a:t>The default perspectives of this metric are</a:t>
            </a:r>
            <a:r>
              <a:rPr lang="en-US" dirty="0" smtClean="0"/>
              <a:t>:</a:t>
            </a:r>
            <a:endParaRPr lang="en-US" b="1" i="1" dirty="0" smtClean="0"/>
          </a:p>
          <a:p>
            <a:pPr algn="just"/>
            <a:r>
              <a:rPr lang="en-US" dirty="0" smtClean="0"/>
              <a:t> </a:t>
            </a:r>
            <a:endParaRPr lang="en-US" b="1" i="1" dirty="0" smtClean="0"/>
          </a:p>
          <a:p>
            <a:pPr algn="just"/>
            <a:r>
              <a:rPr lang="en-IN" b="1" dirty="0" smtClean="0"/>
              <a:t>Software architecture team: </a:t>
            </a:r>
            <a:r>
              <a:rPr lang="en-IN" dirty="0" smtClean="0"/>
              <a:t>- Use cases demonstrated.</a:t>
            </a:r>
            <a:endParaRPr lang="en-US" dirty="0" smtClean="0"/>
          </a:p>
          <a:p>
            <a:pPr algn="just"/>
            <a:r>
              <a:rPr lang="en-IN" b="1" dirty="0" smtClean="0"/>
              <a:t>Software development team: </a:t>
            </a:r>
            <a:r>
              <a:rPr lang="en-IN" dirty="0" smtClean="0"/>
              <a:t>- SLOC under baseline change management, SCOs closed </a:t>
            </a:r>
            <a:r>
              <a:rPr lang="en-IN" b="1" dirty="0" smtClean="0"/>
              <a:t>Software assessment team: </a:t>
            </a:r>
            <a:r>
              <a:rPr lang="en-IN" dirty="0" smtClean="0"/>
              <a:t>- SCOs opened, test hours executed and evaluation criteria meet. </a:t>
            </a:r>
            <a:r>
              <a:rPr lang="en-IN" b="1" dirty="0" smtClean="0"/>
              <a:t>Software management team: </a:t>
            </a:r>
            <a:r>
              <a:rPr lang="en-IN" dirty="0" smtClean="0"/>
              <a:t>- milestones completed.</a:t>
            </a:r>
            <a:endParaRPr lang="en-US" dirty="0" smtClean="0"/>
          </a:p>
          <a:p>
            <a:pPr algn="just"/>
            <a:r>
              <a:rPr lang="en-IN" dirty="0" smtClean="0"/>
              <a:t>The below figure shows expected progress for a typical project with three major releases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mage87.png"/>
          <p:cNvPicPr>
            <a:picLocks noGrp="1"/>
          </p:cNvPicPr>
          <p:nvPr>
            <p:ph idx="1"/>
          </p:nvPr>
        </p:nvPicPr>
        <p:blipFill>
          <a:blip r:embed="rId2" cstate="print"/>
          <a:stretch>
            <a:fillRect/>
          </a:stretch>
        </p:blipFill>
        <p:spPr>
          <a:xfrm>
            <a:off x="457200" y="3110363"/>
            <a:ext cx="8229600" cy="26026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42</TotalTime>
  <Words>3039</Words>
  <Application>Microsoft Office PowerPoint</Application>
  <PresentationFormat>On-screen Show (4:3)</PresentationFormat>
  <Paragraphs>232</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Urban</vt:lpstr>
      <vt:lpstr>Software Project Management – Unit V</vt:lpstr>
      <vt:lpstr>Introduction</vt:lpstr>
      <vt:lpstr>Indicators </vt:lpstr>
      <vt:lpstr>Slide 4</vt:lpstr>
      <vt:lpstr>SEVEN CORE METRICS OF SOFTWARE PROJECT </vt:lpstr>
      <vt:lpstr>Slide 6</vt:lpstr>
      <vt:lpstr>MANAGEMENT INDICATORS</vt:lpstr>
      <vt:lpstr>Slide 8</vt:lpstr>
      <vt:lpstr>Slide 9</vt:lpstr>
      <vt:lpstr>Budgeted Cost And Expenditures </vt:lpstr>
      <vt:lpstr>Slide 11</vt:lpstr>
      <vt:lpstr>Slide 12</vt:lpstr>
      <vt:lpstr>Staffing and Team Dynamics </vt:lpstr>
      <vt:lpstr>Slide 14</vt:lpstr>
      <vt:lpstr>Slide 15</vt:lpstr>
      <vt:lpstr>QUALITY INDICATORS</vt:lpstr>
      <vt:lpstr>Slide 17</vt:lpstr>
      <vt:lpstr>Slide 18</vt:lpstr>
      <vt:lpstr>Slide 19</vt:lpstr>
      <vt:lpstr>Slide 20</vt:lpstr>
      <vt:lpstr>Slide 21</vt:lpstr>
      <vt:lpstr>LIFE -CYCLE EXPECTATIONS</vt:lpstr>
      <vt:lpstr>Slide 23</vt:lpstr>
      <vt:lpstr>Slide 24</vt:lpstr>
      <vt:lpstr>Slide 25</vt:lpstr>
      <vt:lpstr>METRICS AUTOMATION:</vt:lpstr>
      <vt:lpstr>SPCP: </vt:lpstr>
      <vt:lpstr>Slide 28</vt:lpstr>
      <vt:lpstr>Slide 29</vt:lpstr>
      <vt:lpstr>Slide 30</vt:lpstr>
      <vt:lpstr>Slide 31</vt:lpstr>
      <vt:lpstr>TAILORING THE PROCESS </vt:lpstr>
      <vt:lpstr>Slide 33</vt:lpstr>
      <vt:lpstr>Slide 34</vt:lpstr>
      <vt:lpstr>Slide 35</vt:lpstr>
      <vt:lpstr>SCALE</vt:lpstr>
      <vt:lpstr>Slide 37</vt:lpstr>
      <vt:lpstr>Slide 38</vt:lpstr>
      <vt:lpstr>Slide 39</vt:lpstr>
      <vt:lpstr>Slide 40</vt:lpstr>
      <vt:lpstr>Slide 41</vt:lpstr>
      <vt:lpstr>Slide 42</vt:lpstr>
      <vt:lpstr>Slide 43</vt:lpstr>
      <vt:lpstr>Slide 44</vt:lpstr>
      <vt:lpstr>Slide 45</vt:lpstr>
      <vt:lpstr>Slide 46</vt:lpstr>
      <vt:lpstr>Slide 47</vt:lpstr>
      <vt:lpstr>FUTURE SOFTWARE PROJECT MANAGEMENT </vt:lpstr>
      <vt:lpstr>Continuous integration </vt:lpstr>
      <vt:lpstr>Early risk resolution  </vt:lpstr>
      <vt:lpstr>Teamwork among stakeholders </vt:lpstr>
      <vt:lpstr>Top 10 software management principles </vt:lpstr>
      <vt:lpstr>Next Generation software Economics  </vt:lpstr>
      <vt:lpstr>Slide 54</vt:lpstr>
      <vt:lpstr>Modern Software Economics </vt:lpstr>
      <vt:lpstr>Slide 56</vt:lpstr>
      <vt:lpstr>Modern Process Transitions </vt:lpstr>
      <vt:lpstr>Slide 58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Project Management – Unit V</dc:title>
  <dc:creator>SMD FAROOK</dc:creator>
  <cp:lastModifiedBy>farook 1201</cp:lastModifiedBy>
  <cp:revision>8</cp:revision>
  <dcterms:created xsi:type="dcterms:W3CDTF">2006-08-16T00:00:00Z</dcterms:created>
  <dcterms:modified xsi:type="dcterms:W3CDTF">2021-01-28T06:03:26Z</dcterms:modified>
</cp:coreProperties>
</file>