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ppt/slides/slide153.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6"/>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6"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4" r:id="rId117"/>
    <p:sldId id="373"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401" r:id="rId137"/>
    <p:sldId id="398" r:id="rId138"/>
    <p:sldId id="399" r:id="rId139"/>
    <p:sldId id="400" r:id="rId140"/>
    <p:sldId id="402" r:id="rId141"/>
    <p:sldId id="403" r:id="rId142"/>
    <p:sldId id="404" r:id="rId143"/>
    <p:sldId id="405" r:id="rId144"/>
    <p:sldId id="406" r:id="rId145"/>
    <p:sldId id="407" r:id="rId146"/>
    <p:sldId id="408" r:id="rId147"/>
    <p:sldId id="409" r:id="rId148"/>
    <p:sldId id="410" r:id="rId149"/>
    <p:sldId id="411" r:id="rId150"/>
    <p:sldId id="412" r:id="rId151"/>
    <p:sldId id="413" r:id="rId152"/>
    <p:sldId id="414" r:id="rId153"/>
    <p:sldId id="415" r:id="rId154"/>
    <p:sldId id="416" r:id="rId1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0" d="100"/>
          <a:sy n="70" d="100"/>
        </p:scale>
        <p:origin x="-1156" y="-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F4E74-5982-402D-9412-CD384AC03373}" type="datetimeFigureOut">
              <a:rPr lang="en-US" smtClean="0"/>
              <a:t>28-Nov-23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E79621-83C8-407B-9191-E0AB498F6CD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6186EC2D-4C81-4257-B09B-6B2EDE084831}" type="datetime1">
              <a:rPr lang="en-US" smtClean="0"/>
              <a:t>28-Nov-23</a:t>
            </a:fld>
            <a:endParaRPr lang="en-US"/>
          </a:p>
        </p:txBody>
      </p:sp>
      <p:sp>
        <p:nvSpPr>
          <p:cNvPr id="17" name="Footer Placeholder 16"/>
          <p:cNvSpPr>
            <a:spLocks noGrp="1"/>
          </p:cNvSpPr>
          <p:nvPr>
            <p:ph type="ftr" sz="quarter" idx="11"/>
          </p:nvPr>
        </p:nvSpPr>
        <p:spPr>
          <a:xfrm>
            <a:off x="5410200" y="4205288"/>
            <a:ext cx="1295400" cy="457200"/>
          </a:xfrm>
        </p:spPr>
        <p:txBody>
          <a:bodyPr/>
          <a:lstStyle/>
          <a:p>
            <a:r>
              <a:rPr lang="en-US" smtClean="0"/>
              <a:t>Dr. S.MD. FAROOQ</a:t>
            </a:r>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7878DE8-D7E9-4097-BF65-B8957D0E92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90C6E8-0A20-4C2F-9A26-FB92987D8E15}" type="datetime1">
              <a:rPr lang="en-US" smtClean="0"/>
              <a:t>28-Nov-23</a:t>
            </a:fld>
            <a:endParaRPr lang="en-US"/>
          </a:p>
        </p:txBody>
      </p:sp>
      <p:sp>
        <p:nvSpPr>
          <p:cNvPr id="5" name="Footer Placeholder 4"/>
          <p:cNvSpPr>
            <a:spLocks noGrp="1"/>
          </p:cNvSpPr>
          <p:nvPr>
            <p:ph type="ftr" sz="quarter" idx="11"/>
          </p:nvPr>
        </p:nvSpPr>
        <p:spPr/>
        <p:txBody>
          <a:bodyPr/>
          <a:lstStyle/>
          <a:p>
            <a:r>
              <a:rPr lang="en-US" smtClean="0"/>
              <a:t>Dr. S.MD. FAROOQ</a:t>
            </a:r>
            <a:endParaRPr lang="en-US"/>
          </a:p>
        </p:txBody>
      </p:sp>
      <p:sp>
        <p:nvSpPr>
          <p:cNvPr id="6" name="Slide Number Placeholder 5"/>
          <p:cNvSpPr>
            <a:spLocks noGrp="1"/>
          </p:cNvSpPr>
          <p:nvPr>
            <p:ph type="sldNum" sz="quarter" idx="12"/>
          </p:nvPr>
        </p:nvSpPr>
        <p:spPr/>
        <p:txBody>
          <a:bodyPr/>
          <a:lstStyle/>
          <a:p>
            <a:fld id="{97878DE8-D7E9-4097-BF65-B8957D0E92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31AD2F-98B4-4E83-A1C3-CA5678894F2D}" type="datetime1">
              <a:rPr lang="en-US" smtClean="0"/>
              <a:t>28-Nov-23</a:t>
            </a:fld>
            <a:endParaRPr lang="en-US"/>
          </a:p>
        </p:txBody>
      </p:sp>
      <p:sp>
        <p:nvSpPr>
          <p:cNvPr id="5" name="Footer Placeholder 4"/>
          <p:cNvSpPr>
            <a:spLocks noGrp="1"/>
          </p:cNvSpPr>
          <p:nvPr>
            <p:ph type="ftr" sz="quarter" idx="11"/>
          </p:nvPr>
        </p:nvSpPr>
        <p:spPr/>
        <p:txBody>
          <a:bodyPr/>
          <a:lstStyle/>
          <a:p>
            <a:r>
              <a:rPr lang="en-US" smtClean="0"/>
              <a:t>Dr. S.MD. FAROOQ</a:t>
            </a:r>
            <a:endParaRPr lang="en-US"/>
          </a:p>
        </p:txBody>
      </p:sp>
      <p:sp>
        <p:nvSpPr>
          <p:cNvPr id="6" name="Slide Number Placeholder 5"/>
          <p:cNvSpPr>
            <a:spLocks noGrp="1"/>
          </p:cNvSpPr>
          <p:nvPr>
            <p:ph type="sldNum" sz="quarter" idx="12"/>
          </p:nvPr>
        </p:nvSpPr>
        <p:spPr/>
        <p:txBody>
          <a:bodyPr/>
          <a:lstStyle/>
          <a:p>
            <a:fld id="{97878DE8-D7E9-4097-BF65-B8957D0E92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981BFC-5985-4BD2-B434-1113481C27D1}" type="datetime1">
              <a:rPr lang="en-US" smtClean="0"/>
              <a:t>28-Nov-23</a:t>
            </a:fld>
            <a:endParaRPr lang="en-US"/>
          </a:p>
        </p:txBody>
      </p:sp>
      <p:sp>
        <p:nvSpPr>
          <p:cNvPr id="5" name="Footer Placeholder 4"/>
          <p:cNvSpPr>
            <a:spLocks noGrp="1"/>
          </p:cNvSpPr>
          <p:nvPr>
            <p:ph type="ftr" sz="quarter" idx="11"/>
          </p:nvPr>
        </p:nvSpPr>
        <p:spPr/>
        <p:txBody>
          <a:bodyPr/>
          <a:lstStyle/>
          <a:p>
            <a:r>
              <a:rPr lang="en-US" smtClean="0"/>
              <a:t>Dr. S.MD. FAROOQ</a:t>
            </a:r>
            <a:endParaRPr lang="en-US"/>
          </a:p>
        </p:txBody>
      </p:sp>
      <p:sp>
        <p:nvSpPr>
          <p:cNvPr id="6" name="Slide Number Placeholder 5"/>
          <p:cNvSpPr>
            <a:spLocks noGrp="1"/>
          </p:cNvSpPr>
          <p:nvPr>
            <p:ph type="sldNum" sz="quarter" idx="12"/>
          </p:nvPr>
        </p:nvSpPr>
        <p:spPr/>
        <p:txBody>
          <a:bodyPr/>
          <a:lstStyle/>
          <a:p>
            <a:fld id="{97878DE8-D7E9-4097-BF65-B8957D0E92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D5270C0-CB83-4351-BACB-D5CAFE336A19}" type="datetime1">
              <a:rPr lang="en-US" smtClean="0"/>
              <a:t>28-Nov-23</a:t>
            </a:fld>
            <a:endParaRPr lang="en-US"/>
          </a:p>
        </p:txBody>
      </p:sp>
      <p:sp>
        <p:nvSpPr>
          <p:cNvPr id="5" name="Footer Placeholder 4"/>
          <p:cNvSpPr>
            <a:spLocks noGrp="1"/>
          </p:cNvSpPr>
          <p:nvPr>
            <p:ph type="ftr" sz="quarter" idx="11"/>
          </p:nvPr>
        </p:nvSpPr>
        <p:spPr/>
        <p:txBody>
          <a:bodyPr/>
          <a:lstStyle/>
          <a:p>
            <a:r>
              <a:rPr lang="en-US" smtClean="0"/>
              <a:t>Dr. S.MD. FAROOQ</a:t>
            </a:r>
            <a:endParaRPr lang="en-US"/>
          </a:p>
        </p:txBody>
      </p:sp>
      <p:sp>
        <p:nvSpPr>
          <p:cNvPr id="6" name="Slide Number Placeholder 5"/>
          <p:cNvSpPr>
            <a:spLocks noGrp="1"/>
          </p:cNvSpPr>
          <p:nvPr>
            <p:ph type="sldNum" sz="quarter" idx="12"/>
          </p:nvPr>
        </p:nvSpPr>
        <p:spPr/>
        <p:txBody>
          <a:bodyPr/>
          <a:lstStyle/>
          <a:p>
            <a:fld id="{97878DE8-D7E9-4097-BF65-B8957D0E92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615327-B586-4B7A-8418-EDDE6BA79CC8}" type="datetime1">
              <a:rPr lang="en-US" smtClean="0"/>
              <a:t>28-Nov-23</a:t>
            </a:fld>
            <a:endParaRPr lang="en-US"/>
          </a:p>
        </p:txBody>
      </p:sp>
      <p:sp>
        <p:nvSpPr>
          <p:cNvPr id="6" name="Footer Placeholder 5"/>
          <p:cNvSpPr>
            <a:spLocks noGrp="1"/>
          </p:cNvSpPr>
          <p:nvPr>
            <p:ph type="ftr" sz="quarter" idx="11"/>
          </p:nvPr>
        </p:nvSpPr>
        <p:spPr/>
        <p:txBody>
          <a:bodyPr/>
          <a:lstStyle/>
          <a:p>
            <a:r>
              <a:rPr lang="en-US" smtClean="0"/>
              <a:t>Dr. S.MD. FAROOQ</a:t>
            </a:r>
            <a:endParaRPr lang="en-US"/>
          </a:p>
        </p:txBody>
      </p:sp>
      <p:sp>
        <p:nvSpPr>
          <p:cNvPr id="7" name="Slide Number Placeholder 6"/>
          <p:cNvSpPr>
            <a:spLocks noGrp="1"/>
          </p:cNvSpPr>
          <p:nvPr>
            <p:ph type="sldNum" sz="quarter" idx="12"/>
          </p:nvPr>
        </p:nvSpPr>
        <p:spPr/>
        <p:txBody>
          <a:bodyPr/>
          <a:lstStyle/>
          <a:p>
            <a:fld id="{97878DE8-D7E9-4097-BF65-B8957D0E92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E9641A1-1C19-455A-930D-B6B6F3BBC648}" type="datetime1">
              <a:rPr lang="en-US" smtClean="0"/>
              <a:t>28-Nov-23</a:t>
            </a:fld>
            <a:endParaRPr lang="en-US"/>
          </a:p>
        </p:txBody>
      </p:sp>
      <p:sp>
        <p:nvSpPr>
          <p:cNvPr id="27" name="Slide Number Placeholder 26"/>
          <p:cNvSpPr>
            <a:spLocks noGrp="1"/>
          </p:cNvSpPr>
          <p:nvPr>
            <p:ph type="sldNum" sz="quarter" idx="11"/>
          </p:nvPr>
        </p:nvSpPr>
        <p:spPr/>
        <p:txBody>
          <a:bodyPr rtlCol="0"/>
          <a:lstStyle/>
          <a:p>
            <a:fld id="{97878DE8-D7E9-4097-BF65-B8957D0E9250}" type="slidenum">
              <a:rPr lang="en-US" smtClean="0"/>
              <a:pPr/>
              <a:t>‹#›</a:t>
            </a:fld>
            <a:endParaRPr lang="en-US"/>
          </a:p>
        </p:txBody>
      </p:sp>
      <p:sp>
        <p:nvSpPr>
          <p:cNvPr id="28" name="Footer Placeholder 27"/>
          <p:cNvSpPr>
            <a:spLocks noGrp="1"/>
          </p:cNvSpPr>
          <p:nvPr>
            <p:ph type="ftr" sz="quarter" idx="12"/>
          </p:nvPr>
        </p:nvSpPr>
        <p:spPr/>
        <p:txBody>
          <a:bodyPr rtlCol="0"/>
          <a:lstStyle/>
          <a:p>
            <a:r>
              <a:rPr lang="en-US" smtClean="0"/>
              <a:t>Dr. S.MD. FAROOQ</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85A6E907-25C4-44AF-93B3-D649B60B03ED}" type="datetime1">
              <a:rPr lang="en-US" smtClean="0"/>
              <a:t>28-Nov-23</a:t>
            </a:fld>
            <a:endParaRPr lang="en-US"/>
          </a:p>
        </p:txBody>
      </p:sp>
      <p:sp>
        <p:nvSpPr>
          <p:cNvPr id="4" name="Footer Placeholder 3"/>
          <p:cNvSpPr>
            <a:spLocks noGrp="1"/>
          </p:cNvSpPr>
          <p:nvPr>
            <p:ph type="ftr" sz="quarter" idx="11"/>
          </p:nvPr>
        </p:nvSpPr>
        <p:spPr>
          <a:xfrm>
            <a:off x="5257800" y="612648"/>
            <a:ext cx="1325880" cy="457200"/>
          </a:xfrm>
        </p:spPr>
        <p:txBody>
          <a:bodyPr/>
          <a:lstStyle/>
          <a:p>
            <a:r>
              <a:rPr lang="en-US" smtClean="0"/>
              <a:t>Dr. S.MD. FAROOQ</a:t>
            </a:r>
            <a:endParaRPr lang="en-US"/>
          </a:p>
        </p:txBody>
      </p:sp>
      <p:sp>
        <p:nvSpPr>
          <p:cNvPr id="5" name="Slide Number Placeholder 4"/>
          <p:cNvSpPr>
            <a:spLocks noGrp="1"/>
          </p:cNvSpPr>
          <p:nvPr>
            <p:ph type="sldNum" sz="quarter" idx="12"/>
          </p:nvPr>
        </p:nvSpPr>
        <p:spPr>
          <a:xfrm>
            <a:off x="8174736" y="2272"/>
            <a:ext cx="762000" cy="365760"/>
          </a:xfrm>
        </p:spPr>
        <p:txBody>
          <a:bodyPr/>
          <a:lstStyle/>
          <a:p>
            <a:fld id="{97878DE8-D7E9-4097-BF65-B8957D0E92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7FB1F8-BF10-41D6-8590-617114953843}" type="datetime1">
              <a:rPr lang="en-US" smtClean="0"/>
              <a:t>28-Nov-23</a:t>
            </a:fld>
            <a:endParaRPr lang="en-US"/>
          </a:p>
        </p:txBody>
      </p:sp>
      <p:sp>
        <p:nvSpPr>
          <p:cNvPr id="3" name="Footer Placeholder 2"/>
          <p:cNvSpPr>
            <a:spLocks noGrp="1"/>
          </p:cNvSpPr>
          <p:nvPr>
            <p:ph type="ftr" sz="quarter" idx="11"/>
          </p:nvPr>
        </p:nvSpPr>
        <p:spPr/>
        <p:txBody>
          <a:bodyPr/>
          <a:lstStyle/>
          <a:p>
            <a:r>
              <a:rPr lang="en-US" smtClean="0"/>
              <a:t>Dr. S.MD. FAROOQ</a:t>
            </a:r>
            <a:endParaRPr lang="en-US"/>
          </a:p>
        </p:txBody>
      </p:sp>
      <p:sp>
        <p:nvSpPr>
          <p:cNvPr id="4" name="Slide Number Placeholder 3"/>
          <p:cNvSpPr>
            <a:spLocks noGrp="1"/>
          </p:cNvSpPr>
          <p:nvPr>
            <p:ph type="sldNum" sz="quarter" idx="12"/>
          </p:nvPr>
        </p:nvSpPr>
        <p:spPr/>
        <p:txBody>
          <a:bodyPr/>
          <a:lstStyle/>
          <a:p>
            <a:fld id="{97878DE8-D7E9-4097-BF65-B8957D0E92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8846A6-4A95-4D78-9E84-24143C0308A0}" type="datetime1">
              <a:rPr lang="en-US" smtClean="0"/>
              <a:t>28-Nov-23</a:t>
            </a:fld>
            <a:endParaRPr lang="en-US"/>
          </a:p>
        </p:txBody>
      </p:sp>
      <p:sp>
        <p:nvSpPr>
          <p:cNvPr id="6" name="Footer Placeholder 5"/>
          <p:cNvSpPr>
            <a:spLocks noGrp="1"/>
          </p:cNvSpPr>
          <p:nvPr>
            <p:ph type="ftr" sz="quarter" idx="11"/>
          </p:nvPr>
        </p:nvSpPr>
        <p:spPr/>
        <p:txBody>
          <a:bodyPr/>
          <a:lstStyle/>
          <a:p>
            <a:r>
              <a:rPr lang="en-US" smtClean="0"/>
              <a:t>Dr. S.MD. FAROOQ</a:t>
            </a:r>
            <a:endParaRPr lang="en-US"/>
          </a:p>
        </p:txBody>
      </p:sp>
      <p:sp>
        <p:nvSpPr>
          <p:cNvPr id="7" name="Slide Number Placeholder 6"/>
          <p:cNvSpPr>
            <a:spLocks noGrp="1"/>
          </p:cNvSpPr>
          <p:nvPr>
            <p:ph type="sldNum" sz="quarter" idx="12"/>
          </p:nvPr>
        </p:nvSpPr>
        <p:spPr/>
        <p:txBody>
          <a:bodyPr/>
          <a:lstStyle/>
          <a:p>
            <a:fld id="{97878DE8-D7E9-4097-BF65-B8957D0E92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616E4A-05D8-4522-B8EA-11871B02CF56}" type="datetime1">
              <a:rPr lang="en-US" smtClean="0"/>
              <a:t>28-Nov-23</a:t>
            </a:fld>
            <a:endParaRPr lang="en-US"/>
          </a:p>
        </p:txBody>
      </p:sp>
      <p:sp>
        <p:nvSpPr>
          <p:cNvPr id="6" name="Footer Placeholder 5"/>
          <p:cNvSpPr>
            <a:spLocks noGrp="1"/>
          </p:cNvSpPr>
          <p:nvPr>
            <p:ph type="ftr" sz="quarter" idx="11"/>
          </p:nvPr>
        </p:nvSpPr>
        <p:spPr/>
        <p:txBody>
          <a:bodyPr/>
          <a:lstStyle/>
          <a:p>
            <a:r>
              <a:rPr lang="en-US" smtClean="0"/>
              <a:t>Dr. S.MD. FAROOQ</a:t>
            </a:r>
            <a:endParaRPr lang="en-US"/>
          </a:p>
        </p:txBody>
      </p:sp>
      <p:sp>
        <p:nvSpPr>
          <p:cNvPr id="7" name="Slide Number Placeholder 6"/>
          <p:cNvSpPr>
            <a:spLocks noGrp="1"/>
          </p:cNvSpPr>
          <p:nvPr>
            <p:ph type="sldNum" sz="quarter" idx="12"/>
          </p:nvPr>
        </p:nvSpPr>
        <p:spPr/>
        <p:txBody>
          <a:bodyPr/>
          <a:lstStyle/>
          <a:p>
            <a:fld id="{97878DE8-D7E9-4097-BF65-B8957D0E92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1B57923-940B-4CA0-A7E3-5AE9F3E5CD4B}" type="datetime1">
              <a:rPr lang="en-US" smtClean="0"/>
              <a:t>28-Nov-23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en-US" smtClean="0"/>
              <a:t>Dr. S.MD. FAROOQ</a:t>
            </a:r>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7878DE8-D7E9-4097-BF65-B8957D0E92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hyperlink" Target="https://t4tutorials.com/monitors-examples-process-synchronization-role-procedures-shared-data-operating-systems-os/"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 II</a:t>
            </a:r>
            <a:endParaRPr lang="en-US" dirty="0"/>
          </a:p>
        </p:txBody>
      </p:sp>
      <p:sp>
        <p:nvSpPr>
          <p:cNvPr id="3" name="Subtitle 2"/>
          <p:cNvSpPr>
            <a:spLocks noGrp="1"/>
          </p:cNvSpPr>
          <p:nvPr>
            <p:ph type="subTitle" idx="1"/>
          </p:nvPr>
        </p:nvSpPr>
        <p:spPr/>
        <p:txBody>
          <a:bodyPr/>
          <a:lstStyle/>
          <a:p>
            <a:pPr algn="just"/>
            <a:r>
              <a:rPr lang="en-US" dirty="0" smtClean="0"/>
              <a:t>Process Concept, Multithreaded Programming, Process Scheduling, Inter-process Communication</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lnSpcReduction="10000"/>
          </a:bodyPr>
          <a:lstStyle/>
          <a:p>
            <a:pPr marL="624078" indent="-514350" algn="just">
              <a:buFont typeface="+mj-lt"/>
              <a:buAutoNum type="arabicPeriod"/>
            </a:pPr>
            <a:r>
              <a:rPr lang="en-US" b="1" dirty="0" smtClean="0"/>
              <a:t>Process State: </a:t>
            </a:r>
            <a:r>
              <a:rPr lang="en-US" dirty="0" smtClean="0"/>
              <a:t>The current state of the process i.e., whether it is ready, running, waiting, or whatever.</a:t>
            </a:r>
          </a:p>
          <a:p>
            <a:pPr marL="624078" indent="-514350" algn="just">
              <a:buFont typeface="+mj-lt"/>
              <a:buAutoNum type="arabicPeriod"/>
            </a:pPr>
            <a:r>
              <a:rPr lang="en-US" b="1" dirty="0" smtClean="0"/>
              <a:t>Program Counter : </a:t>
            </a:r>
            <a:r>
              <a:rPr lang="en-US" dirty="0" smtClean="0"/>
              <a:t>The counter indicates the address of the next instruction to be executed for this process</a:t>
            </a:r>
          </a:p>
          <a:p>
            <a:pPr marL="624078" indent="-514350" algn="just">
              <a:buFont typeface="+mj-lt"/>
              <a:buAutoNum type="arabicPeriod"/>
            </a:pPr>
            <a:r>
              <a:rPr lang="en-US" b="1" dirty="0" smtClean="0"/>
              <a:t>CPU Registers: </a:t>
            </a:r>
            <a:r>
              <a:rPr lang="en-US" dirty="0" smtClean="0"/>
              <a:t>The registers vary in number and type, depending on the computer architecture need to be stored for execution for running state.</a:t>
            </a:r>
          </a:p>
          <a:p>
            <a:pPr marL="624078" indent="-514350" algn="just">
              <a:buFont typeface="+mj-lt"/>
              <a:buAutoNum type="arabicPeriod"/>
            </a:pPr>
            <a:r>
              <a:rPr lang="en-US" b="1" dirty="0" smtClean="0"/>
              <a:t>CPU Scheduling Information: </a:t>
            </a:r>
            <a:r>
              <a:rPr lang="en-US" dirty="0" smtClean="0"/>
              <a:t>Process priority and other scheduling information which is required to schedule the process.</a:t>
            </a:r>
          </a:p>
          <a:p>
            <a:pPr marL="624078" indent="-514350" algn="just">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lstStyle/>
          <a:p>
            <a:pPr algn="just"/>
            <a:r>
              <a:rPr lang="en-US" dirty="0" smtClean="0"/>
              <a:t>The waiting time is 0 milliseconds for process P1, 24 milliseconds for process P2, and 27 milliseconds for process P3. Thus, the average waiting time is (0 + 24 + 27)/3 = 17 milliseconds. If the processes arrive in the order P2, P3, P1, however, the results will be as shown in the following Gantt chart:</a:t>
            </a:r>
            <a:endParaRPr lang="en-US" dirty="0"/>
          </a:p>
        </p:txBody>
      </p:sp>
      <p:pic>
        <p:nvPicPr>
          <p:cNvPr id="3074" name="Picture 2"/>
          <p:cNvPicPr>
            <a:picLocks noChangeAspect="1" noChangeArrowheads="1"/>
          </p:cNvPicPr>
          <p:nvPr/>
        </p:nvPicPr>
        <p:blipFill>
          <a:blip r:embed="rId2"/>
          <a:srcRect/>
          <a:stretch>
            <a:fillRect/>
          </a:stretch>
        </p:blipFill>
        <p:spPr bwMode="auto">
          <a:xfrm>
            <a:off x="0" y="4495800"/>
            <a:ext cx="9105900" cy="1400175"/>
          </a:xfrm>
          <a:prstGeom prst="rect">
            <a:avLst/>
          </a:prstGeom>
          <a:noFill/>
          <a:ln w="9525">
            <a:noFill/>
            <a:miter lim="800000"/>
            <a:headEnd/>
            <a:tailEnd/>
          </a:ln>
          <a:effectLst/>
        </p:spPr>
      </p:pic>
      <p:sp>
        <p:nvSpPr>
          <p:cNvPr id="5" name="Rectangle 4"/>
          <p:cNvSpPr/>
          <p:nvPr/>
        </p:nvSpPr>
        <p:spPr>
          <a:xfrm>
            <a:off x="609600" y="5943600"/>
            <a:ext cx="7924800" cy="369332"/>
          </a:xfrm>
          <a:prstGeom prst="rect">
            <a:avLst/>
          </a:prstGeom>
        </p:spPr>
        <p:txBody>
          <a:bodyPr wrap="square">
            <a:spAutoFit/>
          </a:bodyPr>
          <a:lstStyle/>
          <a:p>
            <a:r>
              <a:rPr lang="en-US" dirty="0" smtClean="0"/>
              <a:t>The average waiting time is now (6 + 0 + 3)/3 = 3 milliseconds</a:t>
            </a:r>
            <a:endParaRPr lang="en-US" dirty="0"/>
          </a:p>
        </p:txBody>
      </p:sp>
      <p:sp>
        <p:nvSpPr>
          <p:cNvPr id="6" name="Footer Placeholder 5"/>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lstStyle/>
          <a:p>
            <a:pPr algn="just"/>
            <a:r>
              <a:rPr lang="en-US" dirty="0" smtClean="0"/>
              <a:t>There is a </a:t>
            </a:r>
            <a:r>
              <a:rPr lang="en-US" b="1" dirty="0" smtClean="0"/>
              <a:t>convoy effect </a:t>
            </a:r>
            <a:r>
              <a:rPr lang="en-US" dirty="0" smtClean="0"/>
              <a:t>as all the other processes wait for the one big process to get off the CPU. This effect results in lower CPU and device utilization than might be possible if the shorter processes were allowed to go first.</a:t>
            </a:r>
          </a:p>
          <a:p>
            <a:pPr algn="just"/>
            <a:r>
              <a:rPr lang="en-US" dirty="0" smtClean="0"/>
              <a:t>The FCFS algorithm is thus particularly troublesome for time-sharing systems, where it is important that each user get a share of the CPU at regular intervals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762000"/>
          </a:xfrm>
        </p:spPr>
        <p:txBody>
          <a:bodyPr/>
          <a:lstStyle/>
          <a:p>
            <a:r>
              <a:rPr lang="en-US" dirty="0" smtClean="0"/>
              <a:t>Shortest Job First Scheduling</a:t>
            </a:r>
            <a:endParaRPr lang="en-US" dirty="0"/>
          </a:p>
        </p:txBody>
      </p:sp>
      <p:sp>
        <p:nvSpPr>
          <p:cNvPr id="3" name="Content Placeholder 2"/>
          <p:cNvSpPr>
            <a:spLocks noGrp="1"/>
          </p:cNvSpPr>
          <p:nvPr>
            <p:ph idx="1"/>
          </p:nvPr>
        </p:nvSpPr>
        <p:spPr>
          <a:xfrm>
            <a:off x="457200" y="1752600"/>
            <a:ext cx="8229600" cy="4821936"/>
          </a:xfrm>
        </p:spPr>
        <p:txBody>
          <a:bodyPr>
            <a:normAutofit/>
          </a:bodyPr>
          <a:lstStyle/>
          <a:p>
            <a:pPr algn="just"/>
            <a:r>
              <a:rPr lang="en-US" dirty="0" smtClean="0"/>
              <a:t>This is also known as </a:t>
            </a:r>
            <a:r>
              <a:rPr lang="en-US" b="1" dirty="0" smtClean="0"/>
              <a:t>shortest job first</a:t>
            </a:r>
            <a:r>
              <a:rPr lang="en-US" dirty="0" smtClean="0"/>
              <a:t>, or SJF</a:t>
            </a:r>
          </a:p>
          <a:p>
            <a:pPr algn="just"/>
            <a:r>
              <a:rPr lang="en-US" dirty="0" smtClean="0"/>
              <a:t>This is a non-preemptive, pre-emptive scheduling algorithm.</a:t>
            </a:r>
          </a:p>
          <a:p>
            <a:pPr algn="just"/>
            <a:r>
              <a:rPr lang="en-US" dirty="0" smtClean="0"/>
              <a:t>Best approach to minimize waiting time.</a:t>
            </a:r>
          </a:p>
          <a:p>
            <a:pPr algn="just"/>
            <a:r>
              <a:rPr lang="en-US" dirty="0" smtClean="0"/>
              <a:t>Easy to implement in Batch systems where required CPU time is known in advance.</a:t>
            </a:r>
          </a:p>
          <a:p>
            <a:pPr algn="just"/>
            <a:r>
              <a:rPr lang="en-US" dirty="0" smtClean="0"/>
              <a:t>Impossible to implement in interactive systems where required CPU time is not known.</a:t>
            </a:r>
          </a:p>
          <a:p>
            <a:pPr algn="just"/>
            <a:r>
              <a:rPr lang="en-US" dirty="0" smtClean="0"/>
              <a:t>The processer should know in advance how much time process will take.</a:t>
            </a:r>
          </a:p>
          <a:p>
            <a:pPr algn="just"/>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lstStyle/>
          <a:p>
            <a:pPr algn="just"/>
            <a:r>
              <a:rPr lang="en-US" dirty="0" smtClean="0"/>
              <a:t>The waiting time is 3 milliseconds for process P1, 16 milliseconds for process P2, 9 milliseconds for process P3, and 0 milliseconds for process P4. Thus, the average waiting time is (3 + 16 + 9 + 0)/4 = 7 milliseconds.</a:t>
            </a:r>
            <a:endParaRPr lang="en-US" dirty="0"/>
          </a:p>
        </p:txBody>
      </p:sp>
      <p:pic>
        <p:nvPicPr>
          <p:cNvPr id="4098" name="Picture 2"/>
          <p:cNvPicPr>
            <a:picLocks noChangeAspect="1" noChangeArrowheads="1"/>
          </p:cNvPicPr>
          <p:nvPr/>
        </p:nvPicPr>
        <p:blipFill>
          <a:blip r:embed="rId2"/>
          <a:srcRect/>
          <a:stretch>
            <a:fillRect/>
          </a:stretch>
        </p:blipFill>
        <p:spPr bwMode="auto">
          <a:xfrm>
            <a:off x="2895600" y="3505200"/>
            <a:ext cx="3038475" cy="19431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23825" y="5429250"/>
            <a:ext cx="9020175" cy="1428750"/>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fontScale="92500" lnSpcReduction="10000"/>
          </a:bodyPr>
          <a:lstStyle/>
          <a:p>
            <a:pPr algn="just"/>
            <a:r>
              <a:rPr lang="en-US" dirty="0" smtClean="0"/>
              <a:t>The SJF algorithm can be either preemptive or </a:t>
            </a:r>
            <a:r>
              <a:rPr lang="en-US" dirty="0" err="1" smtClean="0"/>
              <a:t>nonpreemptive</a:t>
            </a:r>
            <a:r>
              <a:rPr lang="en-US" dirty="0" smtClean="0"/>
              <a:t>. The choice arises when a new process arrives at the ready queue while a previous process is still executing. </a:t>
            </a:r>
          </a:p>
          <a:p>
            <a:pPr algn="just"/>
            <a:r>
              <a:rPr lang="en-US" dirty="0" smtClean="0"/>
              <a:t>The next CPU burst of the newly arrived process may be shorter than what is left of the currently executing process.</a:t>
            </a:r>
          </a:p>
          <a:p>
            <a:pPr algn="just"/>
            <a:r>
              <a:rPr lang="en-US" dirty="0" smtClean="0"/>
              <a:t>A preemptive SJF algorithm will preempt the currently executing process, whereas a </a:t>
            </a:r>
            <a:r>
              <a:rPr lang="en-US" dirty="0" err="1" smtClean="0"/>
              <a:t>nonpreemptive</a:t>
            </a:r>
            <a:r>
              <a:rPr lang="en-US" dirty="0" smtClean="0"/>
              <a:t> SJF algorithm will allow the currently running process to finish its CPU burst. </a:t>
            </a:r>
            <a:r>
              <a:rPr lang="en-US" b="1" dirty="0" smtClean="0"/>
              <a:t>Preemptive SJF scheduling is sometimes called shortest-remaining-time-first scheduling</a:t>
            </a:r>
            <a:endParaRPr lang="en-US" b="1"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pPr algn="just"/>
            <a:r>
              <a:rPr lang="en-US" dirty="0" smtClean="0"/>
              <a:t>As an example, consider the following four processes, with the length of the CPU burst given in milliseconds:</a:t>
            </a:r>
            <a:endParaRPr lang="en-US" dirty="0"/>
          </a:p>
        </p:txBody>
      </p:sp>
      <p:pic>
        <p:nvPicPr>
          <p:cNvPr id="5122" name="Picture 2"/>
          <p:cNvPicPr>
            <a:picLocks noChangeAspect="1" noChangeArrowheads="1"/>
          </p:cNvPicPr>
          <p:nvPr/>
        </p:nvPicPr>
        <p:blipFill>
          <a:blip r:embed="rId2"/>
          <a:srcRect/>
          <a:stretch>
            <a:fillRect/>
          </a:stretch>
        </p:blipFill>
        <p:spPr bwMode="auto">
          <a:xfrm>
            <a:off x="2438400" y="2590800"/>
            <a:ext cx="4695825" cy="1943100"/>
          </a:xfrm>
          <a:prstGeom prst="rect">
            <a:avLst/>
          </a:prstGeom>
          <a:noFill/>
          <a:ln w="9525">
            <a:noFill/>
            <a:miter lim="800000"/>
            <a:headEnd/>
            <a:tailEnd/>
          </a:ln>
          <a:effectLst/>
        </p:spPr>
      </p:pic>
      <p:sp>
        <p:nvSpPr>
          <p:cNvPr id="5" name="Rectangle 4"/>
          <p:cNvSpPr/>
          <p:nvPr/>
        </p:nvSpPr>
        <p:spPr>
          <a:xfrm>
            <a:off x="685800" y="5029200"/>
            <a:ext cx="8077200" cy="1569660"/>
          </a:xfrm>
          <a:prstGeom prst="rect">
            <a:avLst/>
          </a:prstGeom>
        </p:spPr>
        <p:txBody>
          <a:bodyPr wrap="square">
            <a:spAutoFit/>
          </a:bodyPr>
          <a:lstStyle/>
          <a:p>
            <a:pPr algn="just"/>
            <a:r>
              <a:rPr lang="en-US" sz="2400" dirty="0" smtClean="0"/>
              <a:t>If the processes arrive at the ready queue at the times shown and need the indicated burst times, then the resulting preemptive SJF schedule is as depicted in the following Gantt chart:</a:t>
            </a:r>
            <a:endParaRPr lang="en-US" sz="2400" dirty="0"/>
          </a:p>
        </p:txBody>
      </p:sp>
      <p:sp>
        <p:nvSpPr>
          <p:cNvPr id="6" name="Footer Placeholder 5"/>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457200" y="914400"/>
            <a:ext cx="8207461" cy="1447800"/>
          </a:xfrm>
          <a:prstGeom prst="rect">
            <a:avLst/>
          </a:prstGeom>
          <a:noFill/>
          <a:ln w="9525">
            <a:noFill/>
            <a:miter lim="800000"/>
            <a:headEnd/>
            <a:tailEnd/>
          </a:ln>
          <a:effectLst/>
        </p:spPr>
      </p:pic>
      <p:sp>
        <p:nvSpPr>
          <p:cNvPr id="5" name="Rectangle 4"/>
          <p:cNvSpPr/>
          <p:nvPr/>
        </p:nvSpPr>
        <p:spPr>
          <a:xfrm>
            <a:off x="533400" y="2819400"/>
            <a:ext cx="8077200" cy="3416320"/>
          </a:xfrm>
          <a:prstGeom prst="rect">
            <a:avLst/>
          </a:prstGeom>
        </p:spPr>
        <p:txBody>
          <a:bodyPr wrap="square">
            <a:spAutoFit/>
          </a:bodyPr>
          <a:lstStyle/>
          <a:p>
            <a:pPr algn="just"/>
            <a:r>
              <a:rPr lang="en-US" sz="2400" dirty="0" smtClean="0"/>
              <a:t>Process P1 is started at time 0, since it is the only process in the queue. Process P2 arrives at time 1. The remaining time for process P1 (7 milliseconds) is larger than the time required by process P2 (4 milliseconds), so process P1 is preempted, and process P2 is scheduled. The average waiting time for this example is [(10 − 1) + (1 − 1) + (17 − 2) + (5 − 3)]/4 = 26/4 = 6.5 milliseconds. </a:t>
            </a:r>
            <a:r>
              <a:rPr lang="en-US" sz="2400" dirty="0" err="1" smtClean="0"/>
              <a:t>Nonpreemptive</a:t>
            </a:r>
            <a:r>
              <a:rPr lang="en-US" sz="2400" dirty="0" smtClean="0"/>
              <a:t> SJF scheduling would result in an average waiting time of 7.75 milliseconds.</a:t>
            </a:r>
            <a:endParaRPr lang="en-US" sz="2400"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smtClean="0"/>
              <a:t>Priority Scheduling Algorithm</a:t>
            </a:r>
            <a:endParaRPr lang="en-US" dirty="0"/>
          </a:p>
        </p:txBody>
      </p:sp>
      <p:sp>
        <p:nvSpPr>
          <p:cNvPr id="3" name="Content Placeholder 2"/>
          <p:cNvSpPr>
            <a:spLocks noGrp="1"/>
          </p:cNvSpPr>
          <p:nvPr>
            <p:ph idx="1"/>
          </p:nvPr>
        </p:nvSpPr>
        <p:spPr>
          <a:xfrm>
            <a:off x="457200" y="1600200"/>
            <a:ext cx="8229600" cy="4974336"/>
          </a:xfrm>
        </p:spPr>
        <p:txBody>
          <a:bodyPr>
            <a:normAutofit lnSpcReduction="10000"/>
          </a:bodyPr>
          <a:lstStyle/>
          <a:p>
            <a:pPr algn="just"/>
            <a:r>
              <a:rPr lang="en-US" dirty="0" smtClean="0"/>
              <a:t>The SJF algorithm is a special case of the general priority-scheduling algorithm. A priority is associated with each process, and the CPU is allocated to the process with the highest priority. Equal-priority processes are scheduled in FCFS order</a:t>
            </a:r>
          </a:p>
          <a:p>
            <a:pPr algn="just"/>
            <a:r>
              <a:rPr lang="en-US" dirty="0" smtClean="0"/>
              <a:t>The larger the CPU burst, the lower the priority, and vice versa</a:t>
            </a:r>
          </a:p>
          <a:p>
            <a:pPr algn="just"/>
            <a:r>
              <a:rPr lang="en-US" dirty="0" smtClean="0"/>
              <a:t>Priorities are generally indicated by some fixed range of numbers, such as 0 to 7 or 0 to 4,095.</a:t>
            </a:r>
          </a:p>
          <a:p>
            <a:pPr algn="just"/>
            <a:r>
              <a:rPr lang="en-US" dirty="0" smtClean="0"/>
              <a:t>we assume that low numbers represent high priority.</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990600" y="1447800"/>
            <a:ext cx="3547800" cy="2057400"/>
          </a:xfrm>
          <a:prstGeom prst="rect">
            <a:avLst/>
          </a:prstGeom>
          <a:noFill/>
          <a:ln w="9525">
            <a:noFill/>
            <a:miter lim="800000"/>
            <a:headEnd/>
            <a:tailEnd/>
          </a:ln>
          <a:effectLst/>
        </p:spPr>
      </p:pic>
      <p:sp>
        <p:nvSpPr>
          <p:cNvPr id="5" name="TextBox 4"/>
          <p:cNvSpPr txBox="1"/>
          <p:nvPr/>
        </p:nvSpPr>
        <p:spPr>
          <a:xfrm>
            <a:off x="4800600" y="1524000"/>
            <a:ext cx="3810000" cy="1754326"/>
          </a:xfrm>
          <a:prstGeom prst="rect">
            <a:avLst/>
          </a:prstGeom>
          <a:noFill/>
        </p:spPr>
        <p:txBody>
          <a:bodyPr wrap="square" rtlCol="0">
            <a:spAutoFit/>
          </a:bodyPr>
          <a:lstStyle/>
          <a:p>
            <a:pPr algn="just"/>
            <a:r>
              <a:rPr lang="en-US" dirty="0" smtClean="0"/>
              <a:t>As an example, consider the following set of processes, assumed to have arrived at time 0 in the order P1, P2, ···, P5, with the length of the CPU burst given in milliseconds:</a:t>
            </a:r>
            <a:endParaRPr lang="en-US" dirty="0"/>
          </a:p>
        </p:txBody>
      </p:sp>
      <p:pic>
        <p:nvPicPr>
          <p:cNvPr id="1027" name="Picture 3"/>
          <p:cNvPicPr>
            <a:picLocks noChangeAspect="1" noChangeArrowheads="1"/>
          </p:cNvPicPr>
          <p:nvPr/>
        </p:nvPicPr>
        <p:blipFill>
          <a:blip r:embed="rId3"/>
          <a:srcRect/>
          <a:stretch>
            <a:fillRect/>
          </a:stretch>
        </p:blipFill>
        <p:spPr bwMode="auto">
          <a:xfrm>
            <a:off x="228600" y="3505200"/>
            <a:ext cx="8610600" cy="1346200"/>
          </a:xfrm>
          <a:prstGeom prst="rect">
            <a:avLst/>
          </a:prstGeom>
          <a:noFill/>
          <a:ln w="9525">
            <a:noFill/>
            <a:miter lim="800000"/>
            <a:headEnd/>
            <a:tailEnd/>
          </a:ln>
          <a:effectLst/>
        </p:spPr>
      </p:pic>
      <p:sp>
        <p:nvSpPr>
          <p:cNvPr id="7" name="Rectangle 6"/>
          <p:cNvSpPr/>
          <p:nvPr/>
        </p:nvSpPr>
        <p:spPr>
          <a:xfrm>
            <a:off x="762000" y="5105400"/>
            <a:ext cx="7848600" cy="461665"/>
          </a:xfrm>
          <a:prstGeom prst="rect">
            <a:avLst/>
          </a:prstGeom>
        </p:spPr>
        <p:txBody>
          <a:bodyPr wrap="square">
            <a:spAutoFit/>
          </a:bodyPr>
          <a:lstStyle/>
          <a:p>
            <a:r>
              <a:rPr lang="en-US" sz="2400" dirty="0" smtClean="0"/>
              <a:t>The average waiting time is 8.2 milliseconds.</a:t>
            </a:r>
            <a:endParaRPr lang="en-US" sz="2400" dirty="0"/>
          </a:p>
        </p:txBody>
      </p:sp>
      <p:sp>
        <p:nvSpPr>
          <p:cNvPr id="6" name="Footer Placeholder 5"/>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fontScale="92500" lnSpcReduction="10000"/>
          </a:bodyPr>
          <a:lstStyle/>
          <a:p>
            <a:pPr algn="just"/>
            <a:r>
              <a:rPr lang="en-US" dirty="0" smtClean="0"/>
              <a:t>Priority scheduling can be either preemptive or </a:t>
            </a:r>
            <a:r>
              <a:rPr lang="en-US" dirty="0" err="1" smtClean="0"/>
              <a:t>nonpreemptive</a:t>
            </a:r>
            <a:r>
              <a:rPr lang="en-US" dirty="0" smtClean="0"/>
              <a:t>. When a process arrives at the ready queue, its priority is compared with the priority of the currently running process. </a:t>
            </a:r>
          </a:p>
          <a:p>
            <a:pPr algn="just"/>
            <a:r>
              <a:rPr lang="en-US" dirty="0" smtClean="0"/>
              <a:t>A preemptive priority scheduling algorithm will preempt the CPU if the priority of the newly arrived process is higher than the priority of the currently running process. A </a:t>
            </a:r>
            <a:r>
              <a:rPr lang="en-US" dirty="0" err="1" smtClean="0"/>
              <a:t>nonpreemptive</a:t>
            </a:r>
            <a:r>
              <a:rPr lang="en-US" dirty="0" smtClean="0"/>
              <a:t> priority scheduling algorithm will simply put the new process at the head of the ready queue.</a:t>
            </a:r>
          </a:p>
          <a:p>
            <a:pPr algn="just"/>
            <a:r>
              <a:rPr lang="en-US" dirty="0" smtClean="0"/>
              <a:t>A major problem with priority scheduling algorithms is </a:t>
            </a:r>
            <a:r>
              <a:rPr lang="en-US" b="1" dirty="0" smtClean="0"/>
              <a:t>indefinite blocking, or starvation</a:t>
            </a:r>
            <a:r>
              <a:rPr lang="en-US" dirty="0" smtClean="0"/>
              <a:t>. A process that is ready to run but waiting for the CPU can be considered blocked</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762000" y="762000"/>
            <a:ext cx="7467600" cy="5265738"/>
          </a:xfrm>
          <a:prstGeom prst="rect">
            <a:avLst/>
          </a:prstGeom>
          <a:noFill/>
          <a:ln w="9525">
            <a:noFill/>
            <a:miter lim="800000"/>
            <a:headEnd/>
            <a:tailEnd/>
          </a:ln>
          <a:effectLst/>
        </p:spPr>
      </p:pic>
      <p:sp>
        <p:nvSpPr>
          <p:cNvPr id="5" name="TextBox 4"/>
          <p:cNvSpPr txBox="1"/>
          <p:nvPr/>
        </p:nvSpPr>
        <p:spPr>
          <a:xfrm>
            <a:off x="1828800" y="6248400"/>
            <a:ext cx="6477000" cy="369332"/>
          </a:xfrm>
          <a:prstGeom prst="rect">
            <a:avLst/>
          </a:prstGeom>
          <a:noFill/>
        </p:spPr>
        <p:txBody>
          <a:bodyPr wrap="square" rtlCol="0">
            <a:spAutoFit/>
          </a:bodyPr>
          <a:lstStyle/>
          <a:p>
            <a:r>
              <a:rPr lang="en-US" dirty="0" smtClean="0"/>
              <a:t>Fig. Diagram showing CPU switch from process to process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lnSpcReduction="10000"/>
          </a:bodyPr>
          <a:lstStyle/>
          <a:p>
            <a:pPr algn="just"/>
            <a:r>
              <a:rPr lang="en-US" dirty="0" smtClean="0"/>
              <a:t>A solution to the problem of indefinite blockage of low-priority processes is </a:t>
            </a:r>
            <a:r>
              <a:rPr lang="en-US" b="1" dirty="0" smtClean="0"/>
              <a:t>aging.</a:t>
            </a:r>
          </a:p>
          <a:p>
            <a:pPr algn="just"/>
            <a:r>
              <a:rPr lang="en-US" dirty="0" smtClean="0"/>
              <a:t>Aging involves gradually increasing the priority of processes that wait in the system for a long time</a:t>
            </a:r>
          </a:p>
          <a:p>
            <a:pPr algn="just"/>
            <a:r>
              <a:rPr lang="en-US" dirty="0" smtClean="0"/>
              <a:t>For example, if priorities range from 127 (low) to 0 (high), we could increase the priority of a waiting process by 1 every 15 minutes. Eventually, even a process with an initial priority of 127 would have the highest priority in the system and would be executed. In fact, it would take no more than 32 hours for a priority-127 process to age to a priority-0 process.</a:t>
            </a:r>
            <a:endParaRPr lang="en-US" b="1"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lstStyle/>
          <a:p>
            <a:r>
              <a:rPr lang="en-US" dirty="0" smtClean="0"/>
              <a:t>Round-Robin Scheduling</a:t>
            </a:r>
            <a:endParaRPr lang="en-US" dirty="0"/>
          </a:p>
        </p:txBody>
      </p:sp>
      <p:sp>
        <p:nvSpPr>
          <p:cNvPr id="3" name="Content Placeholder 2"/>
          <p:cNvSpPr>
            <a:spLocks noGrp="1"/>
          </p:cNvSpPr>
          <p:nvPr>
            <p:ph idx="1"/>
          </p:nvPr>
        </p:nvSpPr>
        <p:spPr>
          <a:xfrm>
            <a:off x="457200" y="1447800"/>
            <a:ext cx="8229600" cy="5126736"/>
          </a:xfrm>
        </p:spPr>
        <p:txBody>
          <a:bodyPr/>
          <a:lstStyle/>
          <a:p>
            <a:pPr algn="just"/>
            <a:r>
              <a:rPr lang="en-US" dirty="0" smtClean="0"/>
              <a:t>The round-robin (RR) scheduling algorithm is designed especially for time-sharing systems. </a:t>
            </a:r>
          </a:p>
          <a:p>
            <a:pPr algn="just"/>
            <a:r>
              <a:rPr lang="en-US" dirty="0" smtClean="0"/>
              <a:t>It is similar to FCFS scheduling, but preemption is added to enable the system to switch between processes. A small unit of time, called a time </a:t>
            </a:r>
            <a:r>
              <a:rPr lang="en-US" b="1" dirty="0" smtClean="0"/>
              <a:t>quantum or time slice</a:t>
            </a:r>
            <a:r>
              <a:rPr lang="en-US" dirty="0" smtClean="0"/>
              <a:t>, is defined</a:t>
            </a:r>
          </a:p>
          <a:p>
            <a:pPr algn="just"/>
            <a:r>
              <a:rPr lang="en-US" dirty="0" smtClean="0"/>
              <a:t>Once a process is executed for a given time period, it is preempted and other process executes for a given time period.</a:t>
            </a:r>
          </a:p>
          <a:p>
            <a:pPr algn="just"/>
            <a:r>
              <a:rPr lang="en-US" dirty="0" smtClean="0"/>
              <a:t>Context switching is used to save states of preempted processes</a:t>
            </a:r>
          </a:p>
          <a:p>
            <a:pPr algn="just"/>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2819400" y="762000"/>
            <a:ext cx="3740972" cy="1981200"/>
          </a:xfrm>
          <a:prstGeom prst="rect">
            <a:avLst/>
          </a:prstGeom>
          <a:noFill/>
          <a:ln w="9525">
            <a:noFill/>
            <a:miter lim="800000"/>
            <a:headEnd/>
            <a:tailEnd/>
          </a:ln>
          <a:effectLst/>
        </p:spPr>
      </p:pic>
      <p:sp>
        <p:nvSpPr>
          <p:cNvPr id="5" name="Rectangle 4"/>
          <p:cNvSpPr/>
          <p:nvPr/>
        </p:nvSpPr>
        <p:spPr>
          <a:xfrm>
            <a:off x="762000" y="2971800"/>
            <a:ext cx="7772400" cy="3785652"/>
          </a:xfrm>
          <a:prstGeom prst="rect">
            <a:avLst/>
          </a:prstGeom>
        </p:spPr>
        <p:txBody>
          <a:bodyPr wrap="square">
            <a:spAutoFit/>
          </a:bodyPr>
          <a:lstStyle/>
          <a:p>
            <a:pPr algn="just"/>
            <a:r>
              <a:rPr lang="en-US" sz="2400" dirty="0" smtClean="0"/>
              <a:t>If we use a time quantum of 4 milliseconds, then process P1 gets the first 4 milliseconds. Since it requires another 20 milliseconds, it is preempted after the first time quantum, and the CPU is given to the next process in the queue, process P2. Process P2 does not need 4 milliseconds, so it quits before its time quantum expires. The CPU is then given to the next process, process P3. Once each process has received 1 time quantum, the CPU is returned to process P1 for an additional time quantum.</a:t>
            </a:r>
            <a:endParaRPr lang="en-US" sz="2400"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533400" y="838200"/>
            <a:ext cx="8141289" cy="1295400"/>
          </a:xfrm>
          <a:prstGeom prst="rect">
            <a:avLst/>
          </a:prstGeom>
          <a:noFill/>
          <a:ln w="9525">
            <a:noFill/>
            <a:miter lim="800000"/>
            <a:headEnd/>
            <a:tailEnd/>
          </a:ln>
          <a:effectLst/>
        </p:spPr>
      </p:pic>
      <p:sp>
        <p:nvSpPr>
          <p:cNvPr id="5" name="Rectangle 4"/>
          <p:cNvSpPr/>
          <p:nvPr/>
        </p:nvSpPr>
        <p:spPr>
          <a:xfrm>
            <a:off x="838200" y="2209800"/>
            <a:ext cx="7620000" cy="1200329"/>
          </a:xfrm>
          <a:prstGeom prst="rect">
            <a:avLst/>
          </a:prstGeom>
        </p:spPr>
        <p:txBody>
          <a:bodyPr wrap="square">
            <a:spAutoFit/>
          </a:bodyPr>
          <a:lstStyle/>
          <a:p>
            <a:pPr algn="just"/>
            <a:r>
              <a:rPr lang="en-US" sz="2400" dirty="0" smtClean="0"/>
              <a:t>P1 waits for 6 milliseconds (10 - 4), P2 waits for 4 milliseconds, and P3 waits for 7 milliseconds. Thus, the average waiting time is 17/3 = 5.66 milliseconds.</a:t>
            </a:r>
            <a:endParaRPr lang="en-US" sz="2400" dirty="0"/>
          </a:p>
        </p:txBody>
      </p:sp>
      <p:sp>
        <p:nvSpPr>
          <p:cNvPr id="6" name="Rectangle 5"/>
          <p:cNvSpPr/>
          <p:nvPr/>
        </p:nvSpPr>
        <p:spPr>
          <a:xfrm>
            <a:off x="838200" y="3505200"/>
            <a:ext cx="7620000" cy="3046988"/>
          </a:xfrm>
          <a:prstGeom prst="rect">
            <a:avLst/>
          </a:prstGeom>
        </p:spPr>
        <p:txBody>
          <a:bodyPr wrap="square">
            <a:spAutoFit/>
          </a:bodyPr>
          <a:lstStyle/>
          <a:p>
            <a:pPr algn="just">
              <a:buFont typeface="Arial" pitchFamily="34" charset="0"/>
              <a:buChar char="•"/>
            </a:pPr>
            <a:r>
              <a:rPr lang="en-US" sz="2400" dirty="0" smtClean="0"/>
              <a:t>In the RR scheduling algorithm, no process is allocated the CPU for more than 1 time quantum in a row (unless it is the only </a:t>
            </a:r>
            <a:r>
              <a:rPr lang="en-US" sz="2400" dirty="0" err="1" smtClean="0"/>
              <a:t>runnable</a:t>
            </a:r>
            <a:r>
              <a:rPr lang="en-US" sz="2400" dirty="0" smtClean="0"/>
              <a:t> process).</a:t>
            </a:r>
          </a:p>
          <a:p>
            <a:pPr algn="just">
              <a:buFont typeface="Arial" pitchFamily="34" charset="0"/>
              <a:buChar char="•"/>
            </a:pPr>
            <a:r>
              <a:rPr lang="en-US" sz="2400" dirty="0" smtClean="0"/>
              <a:t>if the time quantum is extremely large, the RR policy is the same as the FCFS policy. In contrast, if the time quantum is extremely small (say, 1 millisecond), the RR approach can result in a large number of context switches</a:t>
            </a:r>
            <a:endParaRPr lang="en-US" sz="2400" dirty="0"/>
          </a:p>
        </p:txBody>
      </p:sp>
      <p:sp>
        <p:nvSpPr>
          <p:cNvPr id="7" name="Footer Placeholder 6"/>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42888" y="1557338"/>
            <a:ext cx="8658225" cy="3743325"/>
          </a:xfrm>
          <a:prstGeom prst="rect">
            <a:avLst/>
          </a:prstGeom>
          <a:noFill/>
          <a:ln w="9525">
            <a:noFill/>
            <a:miter lim="800000"/>
            <a:headEnd/>
            <a:tailEnd/>
          </a:ln>
          <a:effectLst/>
        </p:spPr>
      </p:pic>
      <p:sp>
        <p:nvSpPr>
          <p:cNvPr id="5" name="TextBox 4"/>
          <p:cNvSpPr txBox="1"/>
          <p:nvPr/>
        </p:nvSpPr>
        <p:spPr>
          <a:xfrm>
            <a:off x="838200" y="5562600"/>
            <a:ext cx="7772400" cy="369332"/>
          </a:xfrm>
          <a:prstGeom prst="rect">
            <a:avLst/>
          </a:prstGeom>
          <a:noFill/>
        </p:spPr>
        <p:txBody>
          <a:bodyPr wrap="square" rtlCol="0">
            <a:spAutoFit/>
          </a:bodyPr>
          <a:lstStyle/>
          <a:p>
            <a:r>
              <a:rPr lang="en-US" dirty="0" smtClean="0"/>
              <a:t>Fig. smaller time quantum increases context switches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685800"/>
          </a:xfrm>
        </p:spPr>
        <p:txBody>
          <a:bodyPr>
            <a:normAutofit fontScale="90000"/>
          </a:bodyPr>
          <a:lstStyle/>
          <a:p>
            <a:r>
              <a:rPr lang="en-US" dirty="0" smtClean="0"/>
              <a:t>Multilevel Queue Scheduling</a:t>
            </a:r>
            <a:endParaRPr lang="en-US" dirty="0"/>
          </a:p>
        </p:txBody>
      </p:sp>
      <p:sp>
        <p:nvSpPr>
          <p:cNvPr id="3" name="Content Placeholder 2"/>
          <p:cNvSpPr>
            <a:spLocks noGrp="1"/>
          </p:cNvSpPr>
          <p:nvPr>
            <p:ph idx="1"/>
          </p:nvPr>
        </p:nvSpPr>
        <p:spPr>
          <a:xfrm>
            <a:off x="457200" y="1676400"/>
            <a:ext cx="8229600" cy="4898136"/>
          </a:xfrm>
        </p:spPr>
        <p:txBody>
          <a:bodyPr>
            <a:normAutofit lnSpcReduction="10000"/>
          </a:bodyPr>
          <a:lstStyle/>
          <a:p>
            <a:pPr algn="just"/>
            <a:r>
              <a:rPr lang="en-US" dirty="0" smtClean="0"/>
              <a:t>Another class of scheduling algorithms has been created for situations in which processes are easily classified into different groups.</a:t>
            </a:r>
          </a:p>
          <a:p>
            <a:pPr algn="just"/>
            <a:r>
              <a:rPr lang="en-US" dirty="0" smtClean="0"/>
              <a:t>common division is made between foreground (interactive) processes and background (batch) processes.</a:t>
            </a:r>
          </a:p>
          <a:p>
            <a:pPr algn="just"/>
            <a:r>
              <a:rPr lang="en-US" dirty="0" smtClean="0"/>
              <a:t>These two classes have different scheduling needs. For this kind of situation Multilevel Queue Scheduling is used.</a:t>
            </a:r>
          </a:p>
          <a:p>
            <a:pPr algn="just"/>
            <a:r>
              <a:rPr lang="en-US" dirty="0" smtClean="0"/>
              <a:t>A multilevel queue scheduling algorithm partitions the ready queue into several separate queues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fontScale="92500"/>
          </a:bodyPr>
          <a:lstStyle/>
          <a:p>
            <a:pPr algn="just"/>
            <a:r>
              <a:rPr lang="en-US" dirty="0" smtClean="0"/>
              <a:t>The processes are permanently assigned to one queue, generally based on some property of the process, such as memory size, process priority, or process type</a:t>
            </a:r>
          </a:p>
          <a:p>
            <a:pPr algn="just"/>
            <a:r>
              <a:rPr lang="en-US" b="1" dirty="0" smtClean="0"/>
              <a:t>Each queue has its own scheduling algorithm.</a:t>
            </a:r>
          </a:p>
          <a:p>
            <a:pPr algn="just"/>
            <a:r>
              <a:rPr lang="en-US" dirty="0" smtClean="0"/>
              <a:t>For example, separate queues might be used for foreground and background processes. The foreground queue might be scheduled by an RR algorithm, while the background queue is scheduled by an FCFS algorithm</a:t>
            </a:r>
          </a:p>
          <a:p>
            <a:pPr algn="just"/>
            <a:r>
              <a:rPr lang="en-US" dirty="0" smtClean="0"/>
              <a:t>example of a multilevel queue scheduling algorithm with five queues, listed below in order of priority</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914400" y="1143000"/>
            <a:ext cx="7624907" cy="4876800"/>
          </a:xfrm>
          <a:prstGeom prst="rect">
            <a:avLst/>
          </a:prstGeom>
          <a:noFill/>
          <a:ln w="9525">
            <a:noFill/>
            <a:miter lim="800000"/>
            <a:headEnd/>
            <a:tailEnd/>
          </a:ln>
          <a:effectLst/>
        </p:spPr>
      </p:pic>
      <p:sp>
        <p:nvSpPr>
          <p:cNvPr id="5" name="TextBox 4"/>
          <p:cNvSpPr txBox="1"/>
          <p:nvPr/>
        </p:nvSpPr>
        <p:spPr>
          <a:xfrm>
            <a:off x="2362200" y="6248400"/>
            <a:ext cx="6248400" cy="369332"/>
          </a:xfrm>
          <a:prstGeom prst="rect">
            <a:avLst/>
          </a:prstGeom>
          <a:noFill/>
        </p:spPr>
        <p:txBody>
          <a:bodyPr wrap="square" rtlCol="0">
            <a:spAutoFit/>
          </a:bodyPr>
          <a:lstStyle/>
          <a:p>
            <a:r>
              <a:rPr lang="en-US" dirty="0" smtClean="0"/>
              <a:t>Fig. Multilevel queue scheduling</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lstStyle/>
          <a:p>
            <a:pPr algn="just"/>
            <a:r>
              <a:rPr lang="en-US" dirty="0" smtClean="0"/>
              <a:t>Each queue has absolute priority over lower-priority queues. No process in the batch queue, for example, could run unless the queues for system processes, interactive processes, and interactive editing processes were all empty. </a:t>
            </a:r>
          </a:p>
          <a:p>
            <a:pPr algn="just"/>
            <a:r>
              <a:rPr lang="en-US" dirty="0" smtClean="0"/>
              <a:t>If an interactive editing process entered the ready queue while a batch process was running, the batch process would be preempted</a:t>
            </a:r>
          </a:p>
          <a:p>
            <a:pPr algn="just"/>
            <a:r>
              <a:rPr lang="en-US" dirty="0" smtClean="0"/>
              <a:t>Another possibility is to time-slice among the queues. Here, each queue gets a certain portion of the CPU time, which it can then schedule among its various processes.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457200"/>
          </a:xfrm>
        </p:spPr>
        <p:txBody>
          <a:bodyPr>
            <a:normAutofit fontScale="90000"/>
          </a:bodyPr>
          <a:lstStyle/>
          <a:p>
            <a:r>
              <a:rPr lang="en-US" dirty="0" smtClean="0"/>
              <a:t>Multilevel Feedback Queue Scheduling</a:t>
            </a:r>
            <a:endParaRPr lang="en-US" dirty="0"/>
          </a:p>
        </p:txBody>
      </p:sp>
      <p:sp>
        <p:nvSpPr>
          <p:cNvPr id="3" name="Content Placeholder 2"/>
          <p:cNvSpPr>
            <a:spLocks noGrp="1"/>
          </p:cNvSpPr>
          <p:nvPr>
            <p:ph idx="1"/>
          </p:nvPr>
        </p:nvSpPr>
        <p:spPr>
          <a:xfrm>
            <a:off x="457200" y="1524000"/>
            <a:ext cx="8229600" cy="5050536"/>
          </a:xfrm>
        </p:spPr>
        <p:txBody>
          <a:bodyPr>
            <a:normAutofit fontScale="92500"/>
          </a:bodyPr>
          <a:lstStyle/>
          <a:p>
            <a:pPr algn="just"/>
            <a:r>
              <a:rPr lang="en-US" dirty="0" smtClean="0"/>
              <a:t>The multilevel feedback queue scheduling algorithm allows a process to move between queues.</a:t>
            </a:r>
          </a:p>
          <a:p>
            <a:pPr algn="just"/>
            <a:r>
              <a:rPr lang="en-US" dirty="0" smtClean="0"/>
              <a:t>The idea is to separate processes according to the characteristics of their CPU bursts. If a process uses too much CPU time, it will be moved to a lower-priority queue</a:t>
            </a:r>
          </a:p>
          <a:p>
            <a:pPr algn="just"/>
            <a:r>
              <a:rPr lang="en-US" dirty="0" smtClean="0"/>
              <a:t>This scheme leaves I/O-bound and interactive processes in the higher-priority queues.</a:t>
            </a:r>
          </a:p>
          <a:p>
            <a:pPr algn="just"/>
            <a:r>
              <a:rPr lang="en-US" dirty="0" smtClean="0"/>
              <a:t>In addition, a process that waits too long in a lower-priority queue may be moved to a higher-priority queue. This form of aging prevents starvation.</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Threads</a:t>
            </a:r>
            <a:endParaRPr lang="en-US" dirty="0"/>
          </a:p>
        </p:txBody>
      </p:sp>
      <p:sp>
        <p:nvSpPr>
          <p:cNvPr id="3" name="Content Placeholder 2"/>
          <p:cNvSpPr>
            <a:spLocks noGrp="1"/>
          </p:cNvSpPr>
          <p:nvPr>
            <p:ph idx="1"/>
          </p:nvPr>
        </p:nvSpPr>
        <p:spPr>
          <a:xfrm>
            <a:off x="457200" y="1828800"/>
            <a:ext cx="8229600" cy="4325112"/>
          </a:xfrm>
        </p:spPr>
        <p:txBody>
          <a:bodyPr>
            <a:normAutofit fontScale="92500" lnSpcReduction="20000"/>
          </a:bodyPr>
          <a:lstStyle/>
          <a:p>
            <a:pPr algn="just"/>
            <a:r>
              <a:rPr lang="en-US" dirty="0" smtClean="0"/>
              <a:t>A process is a program that performs a single thread of execution. </a:t>
            </a:r>
          </a:p>
          <a:p>
            <a:pPr algn="just"/>
            <a:r>
              <a:rPr lang="en-US" dirty="0" smtClean="0"/>
              <a:t>For example, when a process is running a word-processor program, a single thread of instructions is being executed. This single thread of control allows the process to perform only one task at a time. The user cannot simultaneously type in characters and run the spell checker within the same process</a:t>
            </a:r>
          </a:p>
          <a:p>
            <a:pPr algn="just"/>
            <a:r>
              <a:rPr lang="en-US" dirty="0" smtClean="0"/>
              <a:t>for example. Most modern operating systems have extended the process concept to allow a process to have multiple threads of execution and thus to perform more than one task at a time</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lstStyle/>
          <a:p>
            <a:pPr algn="just"/>
            <a:r>
              <a:rPr lang="en-US" dirty="0" smtClean="0"/>
              <a:t>For example, consider a multilevel feedback queue scheduler with three queues, numbered from 0 to 2</a:t>
            </a:r>
          </a:p>
          <a:p>
            <a:pPr algn="just"/>
            <a:r>
              <a:rPr lang="en-US" dirty="0" smtClean="0"/>
              <a:t>The scheduler first executes all processes in queue 0 Only when queue 0 is empty will it execute processes in queue 1. Similarly, processes in queue 2 will be executed only if queues 0 and 1 are empty.</a:t>
            </a:r>
          </a:p>
          <a:p>
            <a:pPr algn="just"/>
            <a:r>
              <a:rPr lang="en-US" dirty="0" smtClean="0"/>
              <a:t>A process that arrives for queue 1 will preempt a process in queue 2. A process in queue 1 will in turn be preempted by a process arriving for queue 0.</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219200" y="1295400"/>
            <a:ext cx="6248400" cy="4421188"/>
          </a:xfrm>
          <a:prstGeom prst="rect">
            <a:avLst/>
          </a:prstGeom>
          <a:noFill/>
          <a:ln w="9525">
            <a:noFill/>
            <a:miter lim="800000"/>
            <a:headEnd/>
            <a:tailEnd/>
          </a:ln>
          <a:effectLst/>
        </p:spPr>
      </p:pic>
      <p:sp>
        <p:nvSpPr>
          <p:cNvPr id="5" name="TextBox 4"/>
          <p:cNvSpPr txBox="1"/>
          <p:nvPr/>
        </p:nvSpPr>
        <p:spPr>
          <a:xfrm>
            <a:off x="2133600" y="5791200"/>
            <a:ext cx="5410200" cy="369332"/>
          </a:xfrm>
          <a:prstGeom prst="rect">
            <a:avLst/>
          </a:prstGeom>
          <a:noFill/>
        </p:spPr>
        <p:txBody>
          <a:bodyPr wrap="square" rtlCol="0">
            <a:spAutoFit/>
          </a:bodyPr>
          <a:lstStyle/>
          <a:p>
            <a:r>
              <a:rPr lang="en-US" dirty="0" smtClean="0"/>
              <a:t>Fig. Multilevel Feedback Queues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lstStyle/>
          <a:p>
            <a:pPr algn="just"/>
            <a:r>
              <a:rPr lang="en-US" dirty="0" smtClean="0"/>
              <a:t>A multilevel feedback queue scheduler is defined by the following parameters:</a:t>
            </a:r>
          </a:p>
          <a:p>
            <a:pPr algn="just"/>
            <a:r>
              <a:rPr lang="en-US" dirty="0" smtClean="0"/>
              <a:t>The number of queues </a:t>
            </a:r>
          </a:p>
          <a:p>
            <a:pPr algn="just"/>
            <a:r>
              <a:rPr lang="en-US" dirty="0" smtClean="0"/>
              <a:t>The scheduling algorithm for each queue </a:t>
            </a:r>
          </a:p>
          <a:p>
            <a:pPr algn="just"/>
            <a:r>
              <a:rPr lang="en-US" dirty="0" smtClean="0"/>
              <a:t>The method used to determine when to upgrade a process to a higher priority queue </a:t>
            </a:r>
          </a:p>
          <a:p>
            <a:pPr algn="just"/>
            <a:r>
              <a:rPr lang="en-US" dirty="0" smtClean="0"/>
              <a:t>The method used to determine when to demote a process to a lower priority queue </a:t>
            </a:r>
          </a:p>
          <a:p>
            <a:pPr algn="just"/>
            <a:r>
              <a:rPr lang="en-US" dirty="0" smtClean="0"/>
              <a:t>The method used to determine which queue a process will enter when that process needs service</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normAutofit fontScale="90000"/>
          </a:bodyPr>
          <a:lstStyle/>
          <a:p>
            <a:r>
              <a:rPr lang="en-US" dirty="0" smtClean="0"/>
              <a:t>Thread Scheduling</a:t>
            </a:r>
            <a:endParaRPr lang="en-US" dirty="0"/>
          </a:p>
        </p:txBody>
      </p:sp>
      <p:sp>
        <p:nvSpPr>
          <p:cNvPr id="3" name="Content Placeholder 2"/>
          <p:cNvSpPr>
            <a:spLocks noGrp="1"/>
          </p:cNvSpPr>
          <p:nvPr>
            <p:ph idx="1"/>
          </p:nvPr>
        </p:nvSpPr>
        <p:spPr>
          <a:xfrm>
            <a:off x="457200" y="1524000"/>
            <a:ext cx="8229600" cy="5050536"/>
          </a:xfrm>
        </p:spPr>
        <p:txBody>
          <a:bodyPr/>
          <a:lstStyle/>
          <a:p>
            <a:pPr algn="just"/>
            <a:r>
              <a:rPr lang="en-US" dirty="0" smtClean="0"/>
              <a:t>Contention </a:t>
            </a:r>
            <a:r>
              <a:rPr lang="en-US" dirty="0" err="1" smtClean="0"/>
              <a:t>ScopThe</a:t>
            </a:r>
            <a:r>
              <a:rPr lang="en-US" dirty="0" smtClean="0"/>
              <a:t> word contention here refers to the competition or fight among the User level threads to access the kernel resources. </a:t>
            </a:r>
          </a:p>
          <a:p>
            <a:pPr algn="just"/>
            <a:r>
              <a:rPr lang="en-US" dirty="0" smtClean="0"/>
              <a:t>Thus, this control defines the extent to which contention takes place. It is defined by the application developer using the thread library. Depending upon the extent of contention it is classified as </a:t>
            </a:r>
            <a:r>
              <a:rPr lang="en-US" b="1" dirty="0" smtClean="0"/>
              <a:t>Process Contention Scope</a:t>
            </a:r>
            <a:r>
              <a:rPr lang="en-US" dirty="0" smtClean="0"/>
              <a:t> and </a:t>
            </a:r>
            <a:r>
              <a:rPr lang="en-US" b="1" dirty="0" smtClean="0"/>
              <a:t>System Contention Scope</a:t>
            </a:r>
            <a:r>
              <a:rPr lang="en-US" dirty="0" smtClean="0"/>
              <a:t>. e:</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a:bodyPr>
          <a:lstStyle/>
          <a:p>
            <a:pPr algn="just"/>
            <a:r>
              <a:rPr lang="en-US" b="1" dirty="0" smtClean="0"/>
              <a:t>Process Contention Scope (PCS):</a:t>
            </a:r>
            <a:r>
              <a:rPr lang="en-US" dirty="0" smtClean="0"/>
              <a:t>The contention takes place among threads </a:t>
            </a:r>
            <a:r>
              <a:rPr lang="en-US" b="1" dirty="0" smtClean="0"/>
              <a:t>within a same process</a:t>
            </a:r>
            <a:r>
              <a:rPr lang="en-US" dirty="0" smtClean="0"/>
              <a:t>. The thread library schedules the high-prioritized PCS thread to access the resources via available LWPs</a:t>
            </a:r>
          </a:p>
          <a:p>
            <a:pPr algn="just"/>
            <a:r>
              <a:rPr lang="en-US" b="1" dirty="0" smtClean="0"/>
              <a:t>System Contention Scope (SCS):</a:t>
            </a:r>
            <a:r>
              <a:rPr lang="en-US" dirty="0" smtClean="0"/>
              <a:t>The contention takes place among </a:t>
            </a:r>
            <a:r>
              <a:rPr lang="en-US" b="1" dirty="0" smtClean="0"/>
              <a:t>all threads in the system</a:t>
            </a:r>
            <a:r>
              <a:rPr lang="en-US" dirty="0" smtClean="0"/>
              <a:t>. In this case, every SCS thread is associated to each LWP by the thread library and are scheduled by the system scheduler to access the kernel resources</a:t>
            </a:r>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lstStyle/>
          <a:p>
            <a:pPr algn="just"/>
            <a:r>
              <a:rPr lang="en-US" dirty="0" err="1" smtClean="0"/>
              <a:t>Pthread</a:t>
            </a:r>
            <a:r>
              <a:rPr lang="en-US" dirty="0" smtClean="0"/>
              <a:t> Scheduling: </a:t>
            </a:r>
            <a:r>
              <a:rPr lang="en-US" dirty="0" err="1" smtClean="0"/>
              <a:t>Pthreads</a:t>
            </a:r>
            <a:r>
              <a:rPr lang="en-US" dirty="0" smtClean="0"/>
              <a:t> identifies the following contention scope values</a:t>
            </a:r>
          </a:p>
          <a:p>
            <a:pPr algn="just"/>
            <a:r>
              <a:rPr lang="en-US" sz="2400" dirty="0" smtClean="0"/>
              <a:t>PTHREAD_SCOPE_PROCESS schedules threads using PCS scheduling. </a:t>
            </a:r>
          </a:p>
          <a:p>
            <a:pPr algn="just"/>
            <a:r>
              <a:rPr lang="en-US" sz="2400" dirty="0" smtClean="0"/>
              <a:t>PTHREAD_SCOPE_SYSTEM schedules threads using SCS scheduling</a:t>
            </a:r>
          </a:p>
          <a:p>
            <a:pPr algn="just"/>
            <a:r>
              <a:rPr lang="en-US" sz="2400" dirty="0" smtClean="0"/>
              <a:t>The </a:t>
            </a:r>
            <a:r>
              <a:rPr lang="en-US" sz="2400" dirty="0" err="1" smtClean="0"/>
              <a:t>Pthread</a:t>
            </a:r>
            <a:r>
              <a:rPr lang="en-US" sz="2400" dirty="0" smtClean="0"/>
              <a:t> IPC provides two functions for getting—and setting—the contention scope policy</a:t>
            </a:r>
          </a:p>
          <a:p>
            <a:pPr algn="just"/>
            <a:r>
              <a:rPr lang="en-US" sz="2400" b="1" dirty="0" err="1" smtClean="0"/>
              <a:t>pthread</a:t>
            </a:r>
            <a:r>
              <a:rPr lang="en-US" sz="2400" b="1" dirty="0" smtClean="0"/>
              <a:t> </a:t>
            </a:r>
            <a:r>
              <a:rPr lang="en-US" sz="2400" b="1" dirty="0" err="1" smtClean="0"/>
              <a:t>attr</a:t>
            </a:r>
            <a:r>
              <a:rPr lang="en-US" sz="2400" b="1" dirty="0" smtClean="0"/>
              <a:t> </a:t>
            </a:r>
            <a:r>
              <a:rPr lang="en-US" sz="2400" b="1" dirty="0" err="1" smtClean="0"/>
              <a:t>setscope</a:t>
            </a:r>
            <a:r>
              <a:rPr lang="en-US" sz="2400" b="1" dirty="0" smtClean="0"/>
              <a:t>(</a:t>
            </a:r>
            <a:r>
              <a:rPr lang="en-US" sz="2400" b="1" dirty="0" err="1" smtClean="0"/>
              <a:t>pthread</a:t>
            </a:r>
            <a:r>
              <a:rPr lang="en-US" sz="2400" b="1" dirty="0" smtClean="0"/>
              <a:t> </a:t>
            </a:r>
            <a:r>
              <a:rPr lang="en-US" sz="2400" b="1" dirty="0" err="1" smtClean="0"/>
              <a:t>attr</a:t>
            </a:r>
            <a:r>
              <a:rPr lang="en-US" sz="2400" b="1" dirty="0" smtClean="0"/>
              <a:t> t *</a:t>
            </a:r>
            <a:r>
              <a:rPr lang="en-US" sz="2400" b="1" dirty="0" err="1" smtClean="0"/>
              <a:t>attr</a:t>
            </a:r>
            <a:r>
              <a:rPr lang="en-US" sz="2400" b="1" dirty="0" smtClean="0"/>
              <a:t>, </a:t>
            </a:r>
            <a:r>
              <a:rPr lang="en-US" sz="2400" b="1" dirty="0" err="1" smtClean="0"/>
              <a:t>int</a:t>
            </a:r>
            <a:r>
              <a:rPr lang="en-US" sz="2400" b="1" dirty="0" smtClean="0"/>
              <a:t> scope)</a:t>
            </a:r>
          </a:p>
          <a:p>
            <a:pPr algn="just"/>
            <a:r>
              <a:rPr lang="en-US" sz="2400" b="1" dirty="0" err="1" smtClean="0"/>
              <a:t>pthread</a:t>
            </a:r>
            <a:r>
              <a:rPr lang="en-US" sz="2400" b="1" dirty="0" smtClean="0"/>
              <a:t> </a:t>
            </a:r>
            <a:r>
              <a:rPr lang="en-US" sz="2400" b="1" dirty="0" err="1" smtClean="0"/>
              <a:t>attr</a:t>
            </a:r>
            <a:r>
              <a:rPr lang="en-US" sz="2400" b="1" dirty="0" smtClean="0"/>
              <a:t> </a:t>
            </a:r>
            <a:r>
              <a:rPr lang="en-US" sz="2400" b="1" dirty="0" err="1" smtClean="0"/>
              <a:t>getscope</a:t>
            </a:r>
            <a:r>
              <a:rPr lang="en-US" sz="2400" b="1" dirty="0" smtClean="0"/>
              <a:t>(</a:t>
            </a:r>
            <a:r>
              <a:rPr lang="en-US" sz="2400" b="1" dirty="0" err="1" smtClean="0"/>
              <a:t>pthread</a:t>
            </a:r>
            <a:r>
              <a:rPr lang="en-US" sz="2400" b="1" dirty="0" smtClean="0"/>
              <a:t> </a:t>
            </a:r>
            <a:r>
              <a:rPr lang="en-US" sz="2400" b="1" dirty="0" err="1" smtClean="0"/>
              <a:t>attr</a:t>
            </a:r>
            <a:r>
              <a:rPr lang="en-US" sz="2400" b="1" dirty="0" smtClean="0"/>
              <a:t> t *</a:t>
            </a:r>
            <a:r>
              <a:rPr lang="en-US" sz="2400" b="1" dirty="0" err="1" smtClean="0"/>
              <a:t>attr</a:t>
            </a:r>
            <a:r>
              <a:rPr lang="en-US" sz="2400" b="1" dirty="0" smtClean="0"/>
              <a:t>, </a:t>
            </a:r>
            <a:r>
              <a:rPr lang="en-US" sz="2400" b="1" dirty="0" err="1" smtClean="0"/>
              <a:t>int</a:t>
            </a:r>
            <a:r>
              <a:rPr lang="en-US" sz="2400" b="1" dirty="0" smtClean="0"/>
              <a:t> *scope)</a:t>
            </a:r>
            <a:endParaRPr lang="en-US" sz="2400" b="1"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09600"/>
          </a:xfrm>
        </p:spPr>
        <p:txBody>
          <a:bodyPr>
            <a:normAutofit fontScale="90000"/>
          </a:bodyPr>
          <a:lstStyle/>
          <a:p>
            <a:r>
              <a:rPr lang="en-US" dirty="0" smtClean="0"/>
              <a:t>Multiprocessor Scheduling</a:t>
            </a:r>
            <a:endParaRPr lang="en-US" dirty="0"/>
          </a:p>
        </p:txBody>
      </p:sp>
      <p:sp>
        <p:nvSpPr>
          <p:cNvPr id="3" name="Content Placeholder 2"/>
          <p:cNvSpPr>
            <a:spLocks noGrp="1"/>
          </p:cNvSpPr>
          <p:nvPr>
            <p:ph idx="1"/>
          </p:nvPr>
        </p:nvSpPr>
        <p:spPr>
          <a:xfrm>
            <a:off x="457200" y="1524000"/>
            <a:ext cx="8229600" cy="5050536"/>
          </a:xfrm>
        </p:spPr>
        <p:txBody>
          <a:bodyPr>
            <a:normAutofit fontScale="92500" lnSpcReduction="10000"/>
          </a:bodyPr>
          <a:lstStyle/>
          <a:p>
            <a:pPr algn="just"/>
            <a:r>
              <a:rPr lang="en-US" dirty="0" smtClean="0"/>
              <a:t>In multiple-processor scheduling </a:t>
            </a:r>
            <a:r>
              <a:rPr lang="en-US" b="1" dirty="0" smtClean="0"/>
              <a:t>multiple CPU’s</a:t>
            </a:r>
            <a:r>
              <a:rPr lang="en-US" dirty="0" smtClean="0"/>
              <a:t> are available and hence </a:t>
            </a:r>
            <a:r>
              <a:rPr lang="en-US" b="1" dirty="0" smtClean="0"/>
              <a:t>Load Sharing</a:t>
            </a:r>
            <a:r>
              <a:rPr lang="en-US" dirty="0" smtClean="0"/>
              <a:t> becomes possible. However multiple processor scheduling is more </a:t>
            </a:r>
            <a:r>
              <a:rPr lang="en-US" b="1" dirty="0" smtClean="0"/>
              <a:t>complex</a:t>
            </a:r>
            <a:r>
              <a:rPr lang="en-US" dirty="0" smtClean="0"/>
              <a:t> as compared to single processor scheduling</a:t>
            </a:r>
          </a:p>
          <a:p>
            <a:pPr algn="just"/>
            <a:r>
              <a:rPr lang="en-US" sz="2400" b="1" dirty="0" smtClean="0"/>
              <a:t>Approaches to Multiple-Processor Scheduling</a:t>
            </a:r>
          </a:p>
          <a:p>
            <a:pPr algn="just"/>
            <a:r>
              <a:rPr lang="en-US" dirty="0" smtClean="0"/>
              <a:t>One approach is when all the scheduling decisions and I/O processing are handled by a single processor which is called the </a:t>
            </a:r>
            <a:r>
              <a:rPr lang="en-US" b="1" dirty="0" smtClean="0"/>
              <a:t>Master Server</a:t>
            </a:r>
            <a:r>
              <a:rPr lang="en-US" dirty="0" smtClean="0"/>
              <a:t> and the other processors executes only the </a:t>
            </a:r>
            <a:r>
              <a:rPr lang="en-US" b="1" dirty="0" smtClean="0"/>
              <a:t>user code</a:t>
            </a:r>
            <a:r>
              <a:rPr lang="en-US" dirty="0" smtClean="0"/>
              <a:t>. This is simple and reduces the need of data sharing. This entire scenario is called </a:t>
            </a:r>
            <a:r>
              <a:rPr lang="en-US" b="1" dirty="0" smtClean="0"/>
              <a:t>Asymmetric Multiprocessing</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lstStyle/>
          <a:p>
            <a:pPr algn="just"/>
            <a:r>
              <a:rPr lang="en-US" dirty="0" smtClean="0"/>
              <a:t>A second approach uses </a:t>
            </a:r>
            <a:r>
              <a:rPr lang="en-US" b="1" dirty="0" smtClean="0"/>
              <a:t>Symmetric Multiprocessing</a:t>
            </a:r>
            <a:r>
              <a:rPr lang="en-US" dirty="0" smtClean="0"/>
              <a:t> where each processor is </a:t>
            </a:r>
            <a:r>
              <a:rPr lang="en-US" b="1" dirty="0" smtClean="0"/>
              <a:t>self scheduling</a:t>
            </a:r>
            <a:r>
              <a:rPr lang="en-US" dirty="0" smtClean="0"/>
              <a:t>. </a:t>
            </a:r>
          </a:p>
          <a:p>
            <a:pPr algn="just"/>
            <a:r>
              <a:rPr lang="en-US" dirty="0" smtClean="0"/>
              <a:t>All processes may be in a common ready queue or each processor may have its own private queue for ready processes. </a:t>
            </a:r>
          </a:p>
          <a:p>
            <a:pPr algn="just"/>
            <a:r>
              <a:rPr lang="en-US" dirty="0" smtClean="0"/>
              <a:t>The scheduling proceeds further by having the scheduler for each processor examine the ready queue and select a process to execute.</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533400"/>
          </a:xfrm>
        </p:spPr>
        <p:txBody>
          <a:bodyPr>
            <a:normAutofit fontScale="90000"/>
          </a:bodyPr>
          <a:lstStyle/>
          <a:p>
            <a:r>
              <a:rPr lang="en-US" dirty="0" smtClean="0"/>
              <a:t>Process Affinity</a:t>
            </a:r>
            <a:endParaRPr lang="en-US" dirty="0"/>
          </a:p>
        </p:txBody>
      </p:sp>
      <p:sp>
        <p:nvSpPr>
          <p:cNvPr id="3" name="Content Placeholder 2"/>
          <p:cNvSpPr>
            <a:spLocks noGrp="1"/>
          </p:cNvSpPr>
          <p:nvPr>
            <p:ph idx="1"/>
          </p:nvPr>
        </p:nvSpPr>
        <p:spPr>
          <a:xfrm>
            <a:off x="457200" y="1447800"/>
            <a:ext cx="8229600" cy="5126736"/>
          </a:xfrm>
        </p:spPr>
        <p:txBody>
          <a:bodyPr/>
          <a:lstStyle/>
          <a:p>
            <a:pPr algn="just"/>
            <a:r>
              <a:rPr lang="en-US" dirty="0" smtClean="0"/>
              <a:t>When a process runs on a specific processor there are certain effects on the cache memory. The data most recently accessed by the process populate the cache for the processor and as a result successive memory access by the process are often satisfied in the cache memory.</a:t>
            </a:r>
          </a:p>
          <a:p>
            <a:pPr algn="just"/>
            <a:r>
              <a:rPr lang="en-US" dirty="0" smtClean="0"/>
              <a:t>Now if the process migrates to another processor, the contents of the cache memory must be invalidated for the first processor and the cache for the second processor must be repopulated</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lstStyle/>
          <a:p>
            <a:pPr algn="just"/>
            <a:r>
              <a:rPr lang="en-US" dirty="0" smtClean="0"/>
              <a:t>Because of the high cost of invalidating and repopulating caches, most of the SMP(symmetric multiprocessing) systems try to avoid migration of processes from one processor to another and try to keep a process running on the same processor. This is known as </a:t>
            </a:r>
            <a:r>
              <a:rPr lang="en-US" b="1" dirty="0" smtClean="0"/>
              <a:t>PROCESSOR AFFINITY</a:t>
            </a:r>
            <a:r>
              <a:rPr lang="en-US" dirty="0" smtClean="0"/>
              <a:t>.</a:t>
            </a:r>
          </a:p>
          <a:p>
            <a:pPr algn="just"/>
            <a:r>
              <a:rPr lang="en-US" dirty="0" smtClean="0"/>
              <a:t>There are two types of process affinity </a:t>
            </a:r>
          </a:p>
          <a:p>
            <a:pPr marL="624078" indent="-514350" algn="just">
              <a:buFont typeface="+mj-lt"/>
              <a:buAutoNum type="arabicPeriod"/>
            </a:pPr>
            <a:r>
              <a:rPr lang="en-US" dirty="0" smtClean="0"/>
              <a:t>Soft Affinity</a:t>
            </a:r>
          </a:p>
          <a:p>
            <a:pPr marL="624078" indent="-514350" algn="just">
              <a:buFont typeface="+mj-lt"/>
              <a:buAutoNum type="arabicPeriod"/>
            </a:pPr>
            <a:r>
              <a:rPr lang="en-US" dirty="0" smtClean="0"/>
              <a:t>Hard Affinity</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lnSpcReduction="10000"/>
          </a:bodyPr>
          <a:lstStyle/>
          <a:p>
            <a:pPr marL="624078" indent="-514350" algn="just">
              <a:buFont typeface="+mj-lt"/>
              <a:buAutoNum type="arabicPeriod" startAt="5"/>
            </a:pPr>
            <a:r>
              <a:rPr lang="en-US" b="1" dirty="0" smtClean="0"/>
              <a:t>Memory Management Information: </a:t>
            </a:r>
            <a:r>
              <a:rPr lang="en-US" dirty="0" smtClean="0"/>
              <a:t>This information may include such items as the value of the base and limit registers and the page tables, or the segment tables, depending on the memory system used by the operating system</a:t>
            </a:r>
          </a:p>
          <a:p>
            <a:pPr marL="624078" indent="-514350" algn="just">
              <a:buFont typeface="+mj-lt"/>
              <a:buAutoNum type="arabicPeriod" startAt="5"/>
            </a:pPr>
            <a:r>
              <a:rPr lang="en-US" b="1" dirty="0" smtClean="0"/>
              <a:t>Accounting Information : </a:t>
            </a:r>
            <a:r>
              <a:rPr lang="en-US" dirty="0" smtClean="0"/>
              <a:t>This information includes the amount of CPU and real time used, time limits, account numbers, job or process numbers, and so on</a:t>
            </a:r>
          </a:p>
          <a:p>
            <a:pPr marL="624078" indent="-514350" algn="just">
              <a:buFont typeface="+mj-lt"/>
              <a:buAutoNum type="arabicPeriod" startAt="5"/>
            </a:pPr>
            <a:r>
              <a:rPr lang="en-US" b="1" dirty="0" smtClean="0"/>
              <a:t>I/O Status Information : </a:t>
            </a:r>
            <a:r>
              <a:rPr lang="en-US" dirty="0" smtClean="0"/>
              <a:t>This information includes the list of I/O devices allocated to the process, a list of open files, and so on.</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02936"/>
          </a:xfrm>
        </p:spPr>
        <p:txBody>
          <a:bodyPr>
            <a:normAutofit/>
          </a:bodyPr>
          <a:lstStyle/>
          <a:p>
            <a:pPr algn="just" fontAlgn="base"/>
            <a:r>
              <a:rPr lang="en-US" b="1" dirty="0" smtClean="0"/>
              <a:t>Soft Affinity –</a:t>
            </a:r>
            <a:r>
              <a:rPr lang="en-US" dirty="0" smtClean="0"/>
              <a:t> When an operating system has a policy of attempting to keep a process running on the same processor but not guaranteeing it will do so, this situation is called soft affinity.</a:t>
            </a:r>
          </a:p>
          <a:p>
            <a:pPr algn="just" fontAlgn="base"/>
            <a:r>
              <a:rPr lang="en-US" b="1" dirty="0" smtClean="0"/>
              <a:t>Hard Affinity –</a:t>
            </a:r>
            <a:r>
              <a:rPr lang="en-US" dirty="0" smtClean="0"/>
              <a:t> Hard Affinity allows a process to specify a subset of processors on which it may run. Some systems such as Linux implements soft affinity but also provide some system calls like </a:t>
            </a:r>
            <a:r>
              <a:rPr lang="en-US" i="1" dirty="0" err="1" smtClean="0"/>
              <a:t>sched_setaffinity</a:t>
            </a:r>
            <a:r>
              <a:rPr lang="en-US" i="1" dirty="0" smtClean="0"/>
              <a:t>()</a:t>
            </a:r>
            <a:r>
              <a:rPr lang="en-US" dirty="0" smtClean="0"/>
              <a:t> that supports hard affinity.</a:t>
            </a:r>
          </a:p>
          <a:p>
            <a:pPr algn="just"/>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smtClean="0"/>
              <a:t>Load Balancing</a:t>
            </a:r>
            <a:endParaRPr lang="en-US" dirty="0"/>
          </a:p>
        </p:txBody>
      </p:sp>
      <p:sp>
        <p:nvSpPr>
          <p:cNvPr id="3" name="Content Placeholder 2"/>
          <p:cNvSpPr>
            <a:spLocks noGrp="1"/>
          </p:cNvSpPr>
          <p:nvPr>
            <p:ph idx="1"/>
          </p:nvPr>
        </p:nvSpPr>
        <p:spPr>
          <a:xfrm>
            <a:off x="457200" y="1524000"/>
            <a:ext cx="8229600" cy="5050536"/>
          </a:xfrm>
        </p:spPr>
        <p:txBody>
          <a:bodyPr>
            <a:normAutofit fontScale="92500" lnSpcReduction="10000"/>
          </a:bodyPr>
          <a:lstStyle/>
          <a:p>
            <a:pPr algn="just"/>
            <a:r>
              <a:rPr lang="en-US" dirty="0" smtClean="0"/>
              <a:t>On SMP systems, it is important to keep the workload balanced among all processors to fully utilize the benefits of having more than one processor.</a:t>
            </a:r>
          </a:p>
          <a:p>
            <a:pPr algn="just"/>
            <a:r>
              <a:rPr lang="en-US" dirty="0" smtClean="0"/>
              <a:t>Otherwise, one or more processors may sit idle while other processors have high workloads, along with lists of processes awaiting the CPU.</a:t>
            </a:r>
          </a:p>
          <a:p>
            <a:pPr algn="just"/>
            <a:r>
              <a:rPr lang="en-US" dirty="0" smtClean="0"/>
              <a:t>Load balancing attempts to keep the workload evenly distributed across all processors in an SMP system. It is important to note that load balancing is typically necessary only on systems where each processor has its own private queue of eligible processes to execute</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lstStyle/>
          <a:p>
            <a:pPr algn="just"/>
            <a:r>
              <a:rPr lang="en-US" dirty="0" smtClean="0"/>
              <a:t>On systems with a common run queue, load balancing is often unnecessary, because once a processor becomes idle, it immediately extracts a </a:t>
            </a:r>
            <a:r>
              <a:rPr lang="en-US" dirty="0" err="1" smtClean="0"/>
              <a:t>runnable</a:t>
            </a:r>
            <a:r>
              <a:rPr lang="en-US" dirty="0" smtClean="0"/>
              <a:t> process from the common run queue.</a:t>
            </a:r>
          </a:p>
          <a:p>
            <a:pPr algn="just"/>
            <a:r>
              <a:rPr lang="en-US" dirty="0" smtClean="0"/>
              <a:t>There are two general approaches to load balancing: </a:t>
            </a:r>
            <a:r>
              <a:rPr lang="en-US" b="1" dirty="0" smtClean="0"/>
              <a:t>push migration and pull migration</a:t>
            </a:r>
          </a:p>
          <a:p>
            <a:pPr algn="just"/>
            <a:r>
              <a:rPr lang="en-US" b="1" dirty="0" smtClean="0"/>
              <a:t>Push Migration –</a:t>
            </a:r>
            <a:r>
              <a:rPr lang="en-US" dirty="0" smtClean="0"/>
              <a:t> In push migration a task routinely checks the load on each processor and if it finds an imbalance then it evenly distributes load on each processors by moving the processes from overloaded to idle or less busy processors.</a:t>
            </a:r>
          </a:p>
          <a:p>
            <a:pPr algn="just"/>
            <a:endParaRPr lang="en-US" b="1"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lstStyle/>
          <a:p>
            <a:pPr algn="just"/>
            <a:r>
              <a:rPr lang="en-US" b="1" dirty="0" smtClean="0"/>
              <a:t>Pull Migration –</a:t>
            </a:r>
            <a:r>
              <a:rPr lang="en-US" dirty="0" smtClean="0"/>
              <a:t> Pull Migration occurs when an idle processor pulls a waiting task from a busy processor for its execution.</a:t>
            </a:r>
          </a:p>
          <a:p>
            <a:pPr algn="just"/>
            <a:endParaRPr lang="en-US" dirty="0"/>
          </a:p>
        </p:txBody>
      </p:sp>
      <p:pic>
        <p:nvPicPr>
          <p:cNvPr id="1026" name="Picture 2"/>
          <p:cNvPicPr>
            <a:picLocks noChangeAspect="1" noChangeArrowheads="1"/>
          </p:cNvPicPr>
          <p:nvPr/>
        </p:nvPicPr>
        <p:blipFill>
          <a:blip r:embed="rId2"/>
          <a:srcRect/>
          <a:stretch>
            <a:fillRect/>
          </a:stretch>
        </p:blipFill>
        <p:spPr bwMode="auto">
          <a:xfrm>
            <a:off x="1981200" y="2590800"/>
            <a:ext cx="5442381" cy="3048000"/>
          </a:xfrm>
          <a:prstGeom prst="rect">
            <a:avLst/>
          </a:prstGeom>
          <a:noFill/>
          <a:ln w="9525">
            <a:noFill/>
            <a:miter lim="800000"/>
            <a:headEnd/>
            <a:tailEnd/>
          </a:ln>
          <a:effectLst/>
        </p:spPr>
      </p:pic>
      <p:sp>
        <p:nvSpPr>
          <p:cNvPr id="5" name="TextBox 4"/>
          <p:cNvSpPr txBox="1"/>
          <p:nvPr/>
        </p:nvSpPr>
        <p:spPr>
          <a:xfrm>
            <a:off x="1295400" y="6019800"/>
            <a:ext cx="7010400" cy="369332"/>
          </a:xfrm>
          <a:prstGeom prst="rect">
            <a:avLst/>
          </a:prstGeom>
          <a:noFill/>
        </p:spPr>
        <p:txBody>
          <a:bodyPr wrap="square" rtlCol="0">
            <a:spAutoFit/>
          </a:bodyPr>
          <a:lstStyle/>
          <a:p>
            <a:r>
              <a:rPr lang="en-US" dirty="0" smtClean="0"/>
              <a:t>Fig. Non Uniform Memory Access (NUMA) and CPU Scheduling</a:t>
            </a:r>
            <a:endParaRPr lang="en-US" dirty="0"/>
          </a:p>
        </p:txBody>
      </p:sp>
      <p:sp>
        <p:nvSpPr>
          <p:cNvPr id="6" name="Footer Placeholder 5"/>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 IV</a:t>
            </a:r>
            <a:endParaRPr lang="en-US" dirty="0"/>
          </a:p>
        </p:txBody>
      </p:sp>
      <p:sp>
        <p:nvSpPr>
          <p:cNvPr id="3" name="Content Placeholder 2"/>
          <p:cNvSpPr>
            <a:spLocks noGrp="1"/>
          </p:cNvSpPr>
          <p:nvPr>
            <p:ph idx="1"/>
          </p:nvPr>
        </p:nvSpPr>
        <p:spPr/>
        <p:txBody>
          <a:bodyPr/>
          <a:lstStyle/>
          <a:p>
            <a:pPr algn="just"/>
            <a:r>
              <a:rPr lang="en-US" dirty="0" smtClean="0"/>
              <a:t>Inter-process Communication: Race conditions, Critical Regions, Mutual exclusion with busy waiting, Sleep and wakeup, Semaphores, </a:t>
            </a:r>
            <a:r>
              <a:rPr lang="en-US" dirty="0" err="1" smtClean="0"/>
              <a:t>Mutexes</a:t>
            </a:r>
            <a:r>
              <a:rPr lang="en-US" dirty="0" smtClean="0"/>
              <a:t>, Monitors, Message passing, Barriers, Classical IPC Problems - Dining philosophers problem, Readers and writers problem.</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r>
              <a:rPr lang="en-US" dirty="0" smtClean="0"/>
              <a:t>Race Condition</a:t>
            </a:r>
            <a:endParaRPr lang="en-US" dirty="0"/>
          </a:p>
        </p:txBody>
      </p:sp>
      <p:sp>
        <p:nvSpPr>
          <p:cNvPr id="3" name="Content Placeholder 2"/>
          <p:cNvSpPr>
            <a:spLocks noGrp="1"/>
          </p:cNvSpPr>
          <p:nvPr>
            <p:ph idx="1"/>
          </p:nvPr>
        </p:nvSpPr>
        <p:spPr>
          <a:xfrm>
            <a:off x="457200" y="1828800"/>
            <a:ext cx="8229600" cy="4745736"/>
          </a:xfrm>
        </p:spPr>
        <p:txBody>
          <a:bodyPr/>
          <a:lstStyle/>
          <a:p>
            <a:pPr algn="just"/>
            <a:r>
              <a:rPr lang="en-US" dirty="0" smtClean="0"/>
              <a:t>The situation  where several processes access and manipulate the same data concurrently and the outcome of the execution depends on the particular order in which the access takes place, is called a race condition</a:t>
            </a:r>
          </a:p>
          <a:p>
            <a:pPr algn="just"/>
            <a:r>
              <a:rPr lang="en-US" dirty="0" smtClean="0"/>
              <a:t>We can easily </a:t>
            </a:r>
            <a:r>
              <a:rPr lang="en-US" dirty="0" smtClean="0">
                <a:hlinkClick r:id="rId2"/>
              </a:rPr>
              <a:t>synchronize the processes</a:t>
            </a:r>
            <a:r>
              <a:rPr lang="en-US" dirty="0" smtClean="0"/>
              <a:t> to prevent the race condition. To prevent the race condition,  we need to ensure that only one process can access the shared data at a time</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Region</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Mutual Exclusion:</a:t>
            </a:r>
          </a:p>
          <a:p>
            <a:pPr algn="just">
              <a:buNone/>
            </a:pPr>
            <a:r>
              <a:rPr lang="en-US" dirty="0" smtClean="0"/>
              <a:t>	mutual exclusion, that is, some way of making sure that if one process is using a shared variable or file, the other processes will be excluded from doing the same thing.</a:t>
            </a:r>
          </a:p>
          <a:p>
            <a:pPr algn="just">
              <a:buNone/>
            </a:pPr>
            <a:r>
              <a:rPr lang="en-US" dirty="0" smtClean="0"/>
              <a:t> sometimes a process has to access shared memory or files, or do other critical things that can lead to races. That part of the program where the shared memory is accessed is called the critical region or critical section</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609600"/>
          </a:xfrm>
        </p:spPr>
        <p:txBody>
          <a:bodyPr>
            <a:normAutofit fontScale="90000"/>
          </a:bodyPr>
          <a:lstStyle/>
          <a:p>
            <a:r>
              <a:rPr lang="en-US" dirty="0" smtClean="0"/>
              <a:t>Critical Region</a:t>
            </a:r>
            <a:endParaRPr lang="en-US" dirty="0"/>
          </a:p>
        </p:txBody>
      </p:sp>
      <p:sp>
        <p:nvSpPr>
          <p:cNvPr id="3" name="Content Placeholder 2"/>
          <p:cNvSpPr>
            <a:spLocks noGrp="1"/>
          </p:cNvSpPr>
          <p:nvPr>
            <p:ph idx="1"/>
          </p:nvPr>
        </p:nvSpPr>
        <p:spPr>
          <a:xfrm>
            <a:off x="457200" y="1447800"/>
            <a:ext cx="8229600" cy="5126736"/>
          </a:xfrm>
        </p:spPr>
        <p:txBody>
          <a:bodyPr/>
          <a:lstStyle/>
          <a:p>
            <a:pPr algn="just"/>
            <a:r>
              <a:rPr lang="en-US" dirty="0" smtClean="0"/>
              <a:t>Use critical regions to provide mutual exclusion and help fix race conditions</a:t>
            </a:r>
          </a:p>
          <a:p>
            <a:pPr algn="just"/>
            <a:r>
              <a:rPr lang="en-US" dirty="0" smtClean="0"/>
              <a:t>Four conditions to provide mutual exclusion</a:t>
            </a:r>
          </a:p>
          <a:p>
            <a:pPr marL="624078" indent="-514350" algn="just">
              <a:buFont typeface="+mj-lt"/>
              <a:buAutoNum type="arabicPeriod"/>
            </a:pPr>
            <a:r>
              <a:rPr lang="en-US" dirty="0" smtClean="0"/>
              <a:t>No two processes simultaneously in critical region  </a:t>
            </a:r>
          </a:p>
          <a:p>
            <a:pPr marL="624078" indent="-514350" algn="just">
              <a:buFont typeface="+mj-lt"/>
              <a:buAutoNum type="arabicPeriod"/>
            </a:pPr>
            <a:r>
              <a:rPr lang="en-US" dirty="0" smtClean="0"/>
              <a:t>No assumptions made about speeds or numbers of CPUs  </a:t>
            </a:r>
          </a:p>
          <a:p>
            <a:pPr marL="624078" indent="-514350" algn="just">
              <a:buFont typeface="+mj-lt"/>
              <a:buAutoNum type="arabicPeriod"/>
            </a:pPr>
            <a:r>
              <a:rPr lang="en-US" dirty="0" smtClean="0"/>
              <a:t>No process running outside its critical region may block another process  </a:t>
            </a:r>
          </a:p>
          <a:p>
            <a:pPr marL="624078" indent="-514350" algn="just">
              <a:buFont typeface="+mj-lt"/>
              <a:buAutoNum type="arabicPeriod"/>
            </a:pPr>
            <a:r>
              <a:rPr lang="en-US" dirty="0" smtClean="0"/>
              <a:t>No process must wait forever to enter its critical region</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457200" y="1828800"/>
            <a:ext cx="8229600" cy="3642694"/>
          </a:xfrm>
          <a:prstGeom prst="rect">
            <a:avLst/>
          </a:prstGeom>
          <a:noFill/>
          <a:ln w="9525">
            <a:noFill/>
            <a:miter lim="800000"/>
            <a:headEnd/>
            <a:tailEnd/>
          </a:ln>
          <a:effectLst/>
        </p:spPr>
      </p:pic>
      <p:cxnSp>
        <p:nvCxnSpPr>
          <p:cNvPr id="6" name="Straight Arrow Connector 5"/>
          <p:cNvCxnSpPr/>
          <p:nvPr/>
        </p:nvCxnSpPr>
        <p:spPr>
          <a:xfrm>
            <a:off x="2667000" y="6019800"/>
            <a:ext cx="419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4191000" y="5486400"/>
            <a:ext cx="1371600" cy="369332"/>
          </a:xfrm>
          <a:prstGeom prst="rect">
            <a:avLst/>
          </a:prstGeom>
          <a:noFill/>
        </p:spPr>
        <p:txBody>
          <a:bodyPr wrap="square" rtlCol="0">
            <a:spAutoFit/>
          </a:bodyPr>
          <a:lstStyle/>
          <a:p>
            <a:r>
              <a:rPr lang="en-US" dirty="0" smtClean="0"/>
              <a:t>Time</a:t>
            </a:r>
            <a:endParaRPr lang="en-US" dirty="0"/>
          </a:p>
        </p:txBody>
      </p:sp>
      <p:sp>
        <p:nvSpPr>
          <p:cNvPr id="5" name="Footer Placeholder 4"/>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normAutofit fontScale="90000"/>
          </a:bodyPr>
          <a:lstStyle/>
          <a:p>
            <a:r>
              <a:rPr lang="en-US" b="1" dirty="0" smtClean="0"/>
              <a:t>Mutual Exclusion with Busy Waiting</a:t>
            </a:r>
            <a:br>
              <a:rPr lang="en-US" b="1" dirty="0" smtClean="0"/>
            </a:br>
            <a:endParaRPr lang="en-US" dirty="0"/>
          </a:p>
        </p:txBody>
      </p:sp>
      <p:sp>
        <p:nvSpPr>
          <p:cNvPr id="3" name="Content Placeholder 2"/>
          <p:cNvSpPr>
            <a:spLocks noGrp="1"/>
          </p:cNvSpPr>
          <p:nvPr>
            <p:ph idx="1"/>
          </p:nvPr>
        </p:nvSpPr>
        <p:spPr>
          <a:xfrm>
            <a:off x="457200" y="1371600"/>
            <a:ext cx="8229600" cy="5202936"/>
          </a:xfrm>
        </p:spPr>
        <p:txBody>
          <a:bodyPr/>
          <a:lstStyle/>
          <a:p>
            <a:pPr algn="just"/>
            <a:r>
              <a:rPr lang="en-US" b="1" dirty="0" smtClean="0"/>
              <a:t>Disabling Interrupt: </a:t>
            </a:r>
            <a:r>
              <a:rPr lang="en-US" dirty="0" smtClean="0"/>
              <a:t>Once a process enters the critical section, it disables all interrupts</a:t>
            </a:r>
          </a:p>
          <a:p>
            <a:pPr algn="just"/>
            <a:r>
              <a:rPr lang="en-US" dirty="0" smtClean="0"/>
              <a:t>With interrupts turned off the CPU will not be switched to another process. The process finishes its job in the critical section</a:t>
            </a:r>
          </a:p>
          <a:p>
            <a:pPr algn="just"/>
            <a:r>
              <a:rPr lang="en-US" dirty="0" smtClean="0"/>
              <a:t>Unattractive – unwise to give user process the power to turn off interrupts. If the process never turned it on again, it might cause the end of the system</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066800"/>
          </a:xfrm>
        </p:spPr>
        <p:txBody>
          <a:bodyPr/>
          <a:lstStyle/>
          <a:p>
            <a:r>
              <a:rPr lang="en-US" b="1" dirty="0" smtClean="0">
                <a:solidFill>
                  <a:srgbClr val="FF0000"/>
                </a:solidFill>
              </a:rPr>
              <a:t>Process Scheduling</a:t>
            </a:r>
            <a:endParaRPr lang="en-US" b="1" dirty="0">
              <a:solidFill>
                <a:srgbClr val="FF0000"/>
              </a:solidFill>
            </a:endParaRPr>
          </a:p>
        </p:txBody>
      </p:sp>
      <p:sp>
        <p:nvSpPr>
          <p:cNvPr id="3" name="Content Placeholder 2"/>
          <p:cNvSpPr>
            <a:spLocks noGrp="1"/>
          </p:cNvSpPr>
          <p:nvPr>
            <p:ph idx="1"/>
          </p:nvPr>
        </p:nvSpPr>
        <p:spPr>
          <a:xfrm>
            <a:off x="457200" y="1676400"/>
            <a:ext cx="8229600" cy="5029200"/>
          </a:xfrm>
        </p:spPr>
        <p:txBody>
          <a:bodyPr>
            <a:normAutofit fontScale="92500"/>
          </a:bodyPr>
          <a:lstStyle/>
          <a:p>
            <a:pPr algn="just"/>
            <a:r>
              <a:rPr lang="en-US" dirty="0" smtClean="0"/>
              <a:t>The objective of </a:t>
            </a:r>
            <a:r>
              <a:rPr lang="en-US" b="1" dirty="0" smtClean="0"/>
              <a:t>multiprogramming</a:t>
            </a:r>
            <a:r>
              <a:rPr lang="en-US" dirty="0" smtClean="0"/>
              <a:t> is to have some process running at all times, to maximize CPU utilization. </a:t>
            </a:r>
          </a:p>
          <a:p>
            <a:pPr algn="just"/>
            <a:r>
              <a:rPr lang="en-US" dirty="0" smtClean="0"/>
              <a:t>The objective of </a:t>
            </a:r>
            <a:r>
              <a:rPr lang="en-US" b="1" dirty="0" smtClean="0"/>
              <a:t>time sharing </a:t>
            </a:r>
            <a:r>
              <a:rPr lang="en-US" dirty="0" smtClean="0"/>
              <a:t>is to switch the CPU among processes so frequently that users can interact with each program while it is running.</a:t>
            </a:r>
          </a:p>
          <a:p>
            <a:pPr algn="just"/>
            <a:r>
              <a:rPr lang="en-US" dirty="0" smtClean="0"/>
              <a:t>To meet these objectives, the process scheduler selects an available process for program execution on the CPU. For a single-processor system, there will never be more than one running process. If there are more processes, the rest will have to wait until the CPU is free and can be rescheduled</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normAutofit fontScale="92500" lnSpcReduction="10000"/>
          </a:bodyPr>
          <a:lstStyle/>
          <a:p>
            <a:pPr algn="just">
              <a:buNone/>
            </a:pPr>
            <a:r>
              <a:rPr lang="en-US" b="1" dirty="0" smtClean="0"/>
              <a:t>Lock Variable:</a:t>
            </a:r>
          </a:p>
          <a:p>
            <a:pPr algn="just"/>
            <a:r>
              <a:rPr lang="en-US" dirty="0" smtClean="0"/>
              <a:t>Software solution </a:t>
            </a:r>
          </a:p>
          <a:p>
            <a:pPr algn="just"/>
            <a:r>
              <a:rPr lang="en-US" dirty="0" smtClean="0"/>
              <a:t>There is a single shared variable (lock), initially 0. </a:t>
            </a:r>
          </a:p>
          <a:p>
            <a:pPr algn="just"/>
            <a:r>
              <a:rPr lang="en-US" dirty="0" smtClean="0"/>
              <a:t>If lock = 0, the process sets it to 1 and enters the critical section. </a:t>
            </a:r>
          </a:p>
          <a:p>
            <a:pPr algn="just"/>
            <a:r>
              <a:rPr lang="en-US" dirty="0" smtClean="0"/>
              <a:t>If lock = 1, the process will wait until it becomes 0. -- busy waiting  </a:t>
            </a:r>
          </a:p>
          <a:p>
            <a:pPr algn="just"/>
            <a:r>
              <a:rPr lang="en-US" dirty="0" smtClean="0"/>
              <a:t>Unfortunately, it has the race condition</a:t>
            </a:r>
          </a:p>
          <a:p>
            <a:pPr algn="just"/>
            <a:r>
              <a:rPr lang="en-US" dirty="0" smtClean="0"/>
              <a:t>Suppose that one process reads the lock and sees that it is 0. Before it can set the lock to 1, another process is scheduled, runs, and sets the lock to 1. When the first process runs again, it will also set the lock to 1, and two processes will be in their critical regions at the </a:t>
            </a:r>
            <a:r>
              <a:rPr lang="en-US" dirty="0" err="1" smtClean="0"/>
              <a:t>sametime</a:t>
            </a:r>
            <a:endParaRPr lang="en-US" b="1"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lstStyle/>
          <a:p>
            <a:r>
              <a:rPr lang="en-US" dirty="0" smtClean="0"/>
              <a:t>Strict Alternation:</a:t>
            </a:r>
          </a:p>
          <a:p>
            <a:pPr>
              <a:buNone/>
            </a:pPr>
            <a:endParaRPr lang="en-US" dirty="0"/>
          </a:p>
        </p:txBody>
      </p:sp>
      <p:pic>
        <p:nvPicPr>
          <p:cNvPr id="1027" name="Picture 3"/>
          <p:cNvPicPr>
            <a:picLocks noChangeAspect="1" noChangeArrowheads="1"/>
          </p:cNvPicPr>
          <p:nvPr/>
        </p:nvPicPr>
        <p:blipFill>
          <a:blip r:embed="rId2"/>
          <a:srcRect/>
          <a:stretch>
            <a:fillRect/>
          </a:stretch>
        </p:blipFill>
        <p:spPr bwMode="auto">
          <a:xfrm>
            <a:off x="457200" y="1981200"/>
            <a:ext cx="8229600" cy="335280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fontScale="92500" lnSpcReduction="20000"/>
          </a:bodyPr>
          <a:lstStyle/>
          <a:p>
            <a:pPr algn="just"/>
            <a:r>
              <a:rPr lang="en-US" dirty="0" smtClean="0"/>
              <a:t>These code fragments offer a solution to the mutual exclusion problem.</a:t>
            </a:r>
            <a:br>
              <a:rPr lang="en-US" dirty="0" smtClean="0"/>
            </a:br>
            <a:endParaRPr lang="en-US" dirty="0" smtClean="0"/>
          </a:p>
          <a:p>
            <a:pPr algn="just"/>
            <a:r>
              <a:rPr lang="en-US" dirty="0" smtClean="0"/>
              <a:t>Assume the variable </a:t>
            </a:r>
            <a:r>
              <a:rPr lang="en-US" i="1" dirty="0" smtClean="0"/>
              <a:t>turn</a:t>
            </a:r>
            <a:r>
              <a:rPr lang="en-US" dirty="0" smtClean="0"/>
              <a:t> is initially set to zero.</a:t>
            </a:r>
            <a:br>
              <a:rPr lang="en-US" dirty="0" smtClean="0"/>
            </a:br>
            <a:endParaRPr lang="en-US" dirty="0" smtClean="0"/>
          </a:p>
          <a:p>
            <a:pPr algn="just"/>
            <a:r>
              <a:rPr lang="en-US" dirty="0" smtClean="0"/>
              <a:t>Process 0 is allowed to run. It finds that </a:t>
            </a:r>
            <a:r>
              <a:rPr lang="en-US" i="1" dirty="0" smtClean="0"/>
              <a:t>turn</a:t>
            </a:r>
            <a:r>
              <a:rPr lang="en-US" dirty="0" smtClean="0"/>
              <a:t> is zero and is allowed to enter its critical region. If process 1 tries to run, it will also find that </a:t>
            </a:r>
            <a:r>
              <a:rPr lang="en-US" i="1" dirty="0" smtClean="0"/>
              <a:t>turn</a:t>
            </a:r>
            <a:r>
              <a:rPr lang="en-US" dirty="0" smtClean="0"/>
              <a:t> is zero and will have to wait (the while statement) until </a:t>
            </a:r>
            <a:r>
              <a:rPr lang="en-US" i="1" dirty="0" smtClean="0"/>
              <a:t>turn</a:t>
            </a:r>
            <a:r>
              <a:rPr lang="en-US" dirty="0" smtClean="0"/>
              <a:t> becomes equal to 1.</a:t>
            </a:r>
            <a:br>
              <a:rPr lang="en-US" dirty="0" smtClean="0"/>
            </a:br>
            <a:endParaRPr lang="en-US" dirty="0" smtClean="0"/>
          </a:p>
          <a:p>
            <a:pPr algn="just"/>
            <a:r>
              <a:rPr lang="en-US" dirty="0" smtClean="0"/>
              <a:t>When process 0 exits its critical region it sets </a:t>
            </a:r>
            <a:r>
              <a:rPr lang="en-US" i="1" dirty="0" smtClean="0"/>
              <a:t>turn</a:t>
            </a:r>
            <a:r>
              <a:rPr lang="en-US" dirty="0" smtClean="0"/>
              <a:t> to 1, which allows process 1 to enter its critical region.</a:t>
            </a:r>
            <a:br>
              <a:rPr lang="en-US" dirty="0" smtClean="0"/>
            </a:br>
            <a:endParaRPr lang="en-US" dirty="0" smtClean="0"/>
          </a:p>
          <a:p>
            <a:pPr algn="just"/>
            <a:r>
              <a:rPr lang="en-US" dirty="0" smtClean="0"/>
              <a:t>If process 0 tries to enter its critical region again it will be blocked as </a:t>
            </a:r>
            <a:r>
              <a:rPr lang="en-US" i="1" dirty="0" smtClean="0"/>
              <a:t>turn</a:t>
            </a:r>
            <a:r>
              <a:rPr lang="en-US" dirty="0" smtClean="0"/>
              <a:t> is no longer zero.</a:t>
            </a:r>
          </a:p>
          <a:p>
            <a:pPr algn="just"/>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fontScale="85000" lnSpcReduction="10000"/>
          </a:bodyPr>
          <a:lstStyle/>
          <a:p>
            <a:pPr algn="just"/>
            <a:r>
              <a:rPr lang="en-US" dirty="0" smtClean="0"/>
              <a:t>However, there is one major flaw in this approach. Consider this sequence of events.</a:t>
            </a:r>
            <a:br>
              <a:rPr lang="en-US" dirty="0" smtClean="0"/>
            </a:br>
            <a:endParaRPr lang="en-US" dirty="0" smtClean="0"/>
          </a:p>
          <a:p>
            <a:pPr algn="just"/>
            <a:r>
              <a:rPr lang="en-US" dirty="0" smtClean="0"/>
              <a:t>Process 0 runs, enters its critical section and exits; setting turn to 1. Process 0 is now in its non-critical section. Assume this non-critical procedure takes a long time.</a:t>
            </a:r>
          </a:p>
          <a:p>
            <a:pPr algn="just"/>
            <a:r>
              <a:rPr lang="en-US" dirty="0" smtClean="0"/>
              <a:t>Process 1, which is a much faster process, now runs and once it has left its critical section turn is set to zero.</a:t>
            </a:r>
          </a:p>
          <a:p>
            <a:pPr algn="just"/>
            <a:r>
              <a:rPr lang="en-US" dirty="0" smtClean="0"/>
              <a:t>Process 1 executes its non-critical section very quickly and returns to the top of the procedure.</a:t>
            </a:r>
          </a:p>
          <a:p>
            <a:pPr algn="just"/>
            <a:r>
              <a:rPr lang="en-US" dirty="0" smtClean="0"/>
              <a:t>The situation is now that process 0 is in its non-critical section and process 1 is waiting for turn to be set to zero. In fact, there is no reason why process 1 cannot enter its critical region as process 0 is not in its critical region.</a:t>
            </a:r>
          </a:p>
          <a:p>
            <a:pPr algn="just"/>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What we can see here is violation of one of the conditions that we listed above (number 3). That is, a process, not in its critical section, is blocking another process.</a:t>
            </a:r>
            <a:br>
              <a:rPr lang="en-US" dirty="0" smtClean="0"/>
            </a:br>
            <a:r>
              <a:rPr lang="en-US" dirty="0" smtClean="0"/>
              <a:t>If you work through a few iterations of this solution you will see that the processes must enter their critical sections in turn; thus this solution is called </a:t>
            </a:r>
            <a:r>
              <a:rPr lang="en-US" b="1" i="1" dirty="0" smtClean="0"/>
              <a:t>strict alternation</a:t>
            </a:r>
            <a:r>
              <a:rPr lang="en-US" dirty="0" smtClean="0"/>
              <a:t>.</a:t>
            </a:r>
          </a:p>
          <a:p>
            <a:pPr algn="just"/>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Peterson’s Solution</a:t>
            </a:r>
            <a:endParaRPr lang="en-US" dirty="0"/>
          </a:p>
        </p:txBody>
      </p:sp>
      <p:sp>
        <p:nvSpPr>
          <p:cNvPr id="3" name="Content Placeholder 2"/>
          <p:cNvSpPr>
            <a:spLocks noGrp="1"/>
          </p:cNvSpPr>
          <p:nvPr>
            <p:ph idx="1"/>
          </p:nvPr>
        </p:nvSpPr>
        <p:spPr/>
        <p:txBody>
          <a:bodyPr/>
          <a:lstStyle/>
          <a:p>
            <a:pPr algn="just"/>
            <a:r>
              <a:rPr lang="en-US" dirty="0" smtClean="0"/>
              <a:t>By combining the idea of taking turns with the idea of lock variables and warning variables, a Dutch mathematician, T. Dekker, was the first one to devise a software solution to the mutual exclusion problem that does not require strict alternation. </a:t>
            </a:r>
          </a:p>
          <a:p>
            <a:pPr algn="just"/>
            <a:r>
              <a:rPr lang="en-US" dirty="0" smtClean="0"/>
              <a:t>In 1981, G. L. Peterson discovered a much simpler way to achieve mutual exclusion</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228600" y="762000"/>
            <a:ext cx="8686800" cy="5811838"/>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fontScale="92500" lnSpcReduction="20000"/>
          </a:bodyPr>
          <a:lstStyle/>
          <a:p>
            <a:pPr algn="just"/>
            <a:r>
              <a:rPr lang="en-US" dirty="0" smtClean="0"/>
              <a:t>A process that is about to enter its critical region has to call </a:t>
            </a:r>
            <a:r>
              <a:rPr lang="en-US" dirty="0" err="1" smtClean="0"/>
              <a:t>enter_region</a:t>
            </a:r>
            <a:r>
              <a:rPr lang="en-US" dirty="0" smtClean="0"/>
              <a:t>. At the end of its critical region it calls </a:t>
            </a:r>
            <a:r>
              <a:rPr lang="en-US" dirty="0" err="1" smtClean="0"/>
              <a:t>leave_region</a:t>
            </a:r>
            <a:r>
              <a:rPr lang="en-US" dirty="0" smtClean="0"/>
              <a:t>.</a:t>
            </a:r>
            <a:br>
              <a:rPr lang="en-US" dirty="0" smtClean="0"/>
            </a:br>
            <a:endParaRPr lang="en-US" dirty="0" smtClean="0"/>
          </a:p>
          <a:p>
            <a:pPr algn="just"/>
            <a:r>
              <a:rPr lang="en-US" dirty="0" smtClean="0"/>
              <a:t>Initially, both processes are not in their critical region and the array </a:t>
            </a:r>
            <a:r>
              <a:rPr lang="en-US" i="1" dirty="0" smtClean="0"/>
              <a:t>interested</a:t>
            </a:r>
            <a:r>
              <a:rPr lang="en-US" dirty="0" smtClean="0"/>
              <a:t> has all (both in the above example) its elements set to false</a:t>
            </a:r>
          </a:p>
          <a:p>
            <a:pPr algn="just"/>
            <a:endParaRPr lang="en-US" dirty="0" smtClean="0"/>
          </a:p>
          <a:p>
            <a:pPr algn="just"/>
            <a:r>
              <a:rPr lang="en-US" dirty="0" smtClean="0"/>
              <a:t>Assume that process 0 calls </a:t>
            </a:r>
            <a:r>
              <a:rPr lang="en-US" dirty="0" err="1" smtClean="0"/>
              <a:t>enter_region</a:t>
            </a:r>
            <a:r>
              <a:rPr lang="en-US" dirty="0" smtClean="0"/>
              <a:t>. The variable </a:t>
            </a:r>
            <a:r>
              <a:rPr lang="en-US" i="1" dirty="0" smtClean="0"/>
              <a:t>other</a:t>
            </a:r>
            <a:r>
              <a:rPr lang="en-US" dirty="0" smtClean="0"/>
              <a:t> is set to one (the other process number) and it indicates its interest by setting the relevant element of </a:t>
            </a:r>
            <a:r>
              <a:rPr lang="en-US" i="1" dirty="0" smtClean="0"/>
              <a:t>interested</a:t>
            </a:r>
            <a:r>
              <a:rPr lang="en-US" dirty="0" smtClean="0"/>
              <a:t>. Next it sets the </a:t>
            </a:r>
            <a:r>
              <a:rPr lang="en-US" i="1" dirty="0" smtClean="0"/>
              <a:t>turn</a:t>
            </a:r>
            <a:r>
              <a:rPr lang="en-US" dirty="0" smtClean="0"/>
              <a:t> variable, before coming across the while loop. In this instance, the process will be allowed to enter its critical region, as process 1 is not interested in running.</a:t>
            </a:r>
          </a:p>
          <a:p>
            <a:pPr algn="just"/>
            <a:endParaRPr lang="en-US" dirty="0" smtClean="0"/>
          </a:p>
          <a:p>
            <a:pPr algn="just"/>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Autofit/>
          </a:bodyPr>
          <a:lstStyle/>
          <a:p>
            <a:pPr algn="just"/>
            <a:r>
              <a:rPr lang="en-US" sz="2000" dirty="0" smtClean="0"/>
              <a:t>Now process 1 could call </a:t>
            </a:r>
            <a:r>
              <a:rPr lang="en-US" sz="2000" dirty="0" err="1" smtClean="0"/>
              <a:t>enter_region</a:t>
            </a:r>
            <a:r>
              <a:rPr lang="en-US" sz="2000" dirty="0" smtClean="0"/>
              <a:t>. It will be forced to wait as the other process (0) is still interested. Process 1 will only be allowed to continue when </a:t>
            </a:r>
            <a:r>
              <a:rPr lang="en-US" sz="2000" i="1" dirty="0" smtClean="0"/>
              <a:t>interested</a:t>
            </a:r>
            <a:r>
              <a:rPr lang="en-US" sz="2000" dirty="0" smtClean="0"/>
              <a:t>[0] is set to false which can only come about from process 0 calling </a:t>
            </a:r>
            <a:r>
              <a:rPr lang="en-US" sz="2000" dirty="0" err="1" smtClean="0"/>
              <a:t>leave_region</a:t>
            </a:r>
            <a:r>
              <a:rPr lang="en-US" sz="2000" dirty="0" smtClean="0"/>
              <a:t>.</a:t>
            </a:r>
          </a:p>
          <a:p>
            <a:pPr algn="just"/>
            <a:endParaRPr lang="en-US" sz="2000" dirty="0" smtClean="0"/>
          </a:p>
          <a:p>
            <a:pPr algn="just"/>
            <a:r>
              <a:rPr lang="en-US" sz="2000" dirty="0" smtClean="0"/>
              <a:t>If we ever arrive at the situation where both processes call enter region at the same time, one of the processes will set the turn variable, but it will be immediately overwritten.</a:t>
            </a:r>
            <a:br>
              <a:rPr lang="en-US" sz="2000" dirty="0" smtClean="0"/>
            </a:br>
            <a:endParaRPr lang="en-US" sz="2000" dirty="0" smtClean="0"/>
          </a:p>
          <a:p>
            <a:pPr algn="just"/>
            <a:r>
              <a:rPr lang="en-US" sz="2000" dirty="0" smtClean="0"/>
              <a:t>Assume that process 0 sets turn to zero and then process 1 immediately sets it to 1. Under these conditions process 0 will be allowed to enter its critical region and process 1 will be forced to wait.</a:t>
            </a:r>
          </a:p>
          <a:p>
            <a:pPr lvl="8" algn="just"/>
            <a:r>
              <a:rPr lang="en-US" sz="600" dirty="0" smtClean="0"/>
              <a:t/>
            </a:r>
            <a:br>
              <a:rPr lang="en-US" sz="600" dirty="0" smtClean="0"/>
            </a:br>
            <a:endParaRPr lang="en-US" sz="600" dirty="0" smtClean="0"/>
          </a:p>
          <a:p>
            <a:pPr algn="just">
              <a:buNone/>
            </a:pPr>
            <a:endParaRPr lang="en-US" sz="2000"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TSL – Test and Set Lock</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If we are given assistance by the instruction set of the processor we can implement a solution to the mutual exclusion problem. </a:t>
            </a:r>
          </a:p>
          <a:p>
            <a:pPr algn="just"/>
            <a:r>
              <a:rPr lang="en-US" dirty="0" smtClean="0"/>
              <a:t>The instruction we require is called test and set lock (TSL). This instructions reads the contents of a memory location, stores it in a register and then stores a non-zero value at the address. </a:t>
            </a:r>
          </a:p>
          <a:p>
            <a:pPr algn="just"/>
            <a:r>
              <a:rPr lang="en-US" dirty="0" smtClean="0"/>
              <a:t>This operation is guaranteed to be indivisible. That is, no other process can access that memory location until the TSL instruction has finished.</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066800"/>
          </a:xfrm>
        </p:spPr>
        <p:txBody>
          <a:bodyPr/>
          <a:lstStyle/>
          <a:p>
            <a:r>
              <a:rPr lang="en-US" dirty="0" smtClean="0"/>
              <a:t>Scheduling Queues</a:t>
            </a:r>
            <a:endParaRPr lang="en-US" dirty="0"/>
          </a:p>
        </p:txBody>
      </p:sp>
      <p:sp>
        <p:nvSpPr>
          <p:cNvPr id="3" name="Content Placeholder 2"/>
          <p:cNvSpPr>
            <a:spLocks noGrp="1"/>
          </p:cNvSpPr>
          <p:nvPr>
            <p:ph idx="1"/>
          </p:nvPr>
        </p:nvSpPr>
        <p:spPr>
          <a:xfrm>
            <a:off x="457200" y="1524000"/>
            <a:ext cx="8229600" cy="5050536"/>
          </a:xfrm>
        </p:spPr>
        <p:txBody>
          <a:bodyPr/>
          <a:lstStyle/>
          <a:p>
            <a:pPr algn="just"/>
            <a:r>
              <a:rPr lang="en-US" dirty="0" smtClean="0"/>
              <a:t>The Operating System maintains the following important process scheduling queues</a:t>
            </a:r>
          </a:p>
          <a:p>
            <a:pPr algn="just"/>
            <a:r>
              <a:rPr lang="en-US" b="1" dirty="0" smtClean="0"/>
              <a:t>Job queue</a:t>
            </a:r>
            <a:r>
              <a:rPr lang="en-US" dirty="0" smtClean="0"/>
              <a:t> − This queue keeps all the processes in the system.</a:t>
            </a:r>
          </a:p>
          <a:p>
            <a:pPr algn="just"/>
            <a:r>
              <a:rPr lang="en-US" b="1" dirty="0" smtClean="0"/>
              <a:t>Ready queue</a:t>
            </a:r>
            <a:r>
              <a:rPr lang="en-US" dirty="0" smtClean="0"/>
              <a:t> − This queue keeps a set of all processes residing in main memory, ready and waiting to execute. A new process is always put in this queue.</a:t>
            </a:r>
          </a:p>
          <a:p>
            <a:pPr algn="just"/>
            <a:r>
              <a:rPr lang="en-US" b="1" dirty="0" smtClean="0"/>
              <a:t>Device queues</a:t>
            </a:r>
            <a:r>
              <a:rPr lang="en-US" dirty="0" smtClean="0"/>
              <a:t> − The processes which are blocked due to unavailability of an I/O device constitute this queue.</a:t>
            </a:r>
          </a:p>
          <a:p>
            <a:pPr algn="just"/>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81000" y="1524000"/>
            <a:ext cx="8458200" cy="4343400"/>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pPr algn="just"/>
            <a:r>
              <a:rPr lang="en-US" dirty="0" smtClean="0"/>
              <a:t>Assume, again, two processes.</a:t>
            </a:r>
            <a:br>
              <a:rPr lang="en-US" dirty="0" smtClean="0"/>
            </a:br>
            <a:endParaRPr lang="en-US" dirty="0" smtClean="0"/>
          </a:p>
          <a:p>
            <a:pPr algn="just"/>
            <a:r>
              <a:rPr lang="en-US" dirty="0" smtClean="0"/>
              <a:t>Process 0 calls </a:t>
            </a:r>
            <a:r>
              <a:rPr lang="en-US" dirty="0" err="1" smtClean="0"/>
              <a:t>enter_region</a:t>
            </a:r>
            <a:r>
              <a:rPr lang="en-US" dirty="0" smtClean="0"/>
              <a:t>. The </a:t>
            </a:r>
            <a:r>
              <a:rPr lang="en-US" dirty="0" err="1" smtClean="0"/>
              <a:t>tsl</a:t>
            </a:r>
            <a:r>
              <a:rPr lang="en-US" dirty="0" smtClean="0"/>
              <a:t> instruction copies the flag to a register and sets it to a non-zero value. The flag is now compared to zero (</a:t>
            </a:r>
            <a:r>
              <a:rPr lang="en-US" dirty="0" err="1" smtClean="0"/>
              <a:t>cmp</a:t>
            </a:r>
            <a:r>
              <a:rPr lang="en-US" dirty="0" smtClean="0"/>
              <a:t> - compare) and if found to be non-zero (</a:t>
            </a:r>
            <a:r>
              <a:rPr lang="en-US" dirty="0" err="1" smtClean="0"/>
              <a:t>jnz</a:t>
            </a:r>
            <a:r>
              <a:rPr lang="en-US" dirty="0" smtClean="0"/>
              <a:t> - jump if non-zero) the routine loops back to the top. Only when process 1 has set the flag to zero (or under initial conditions), by calling </a:t>
            </a:r>
            <a:r>
              <a:rPr lang="en-US" dirty="0" err="1" smtClean="0"/>
              <a:t>leave_region</a:t>
            </a:r>
            <a:r>
              <a:rPr lang="en-US" dirty="0" smtClean="0"/>
              <a:t>, will process 0 be allowed to continue.</a:t>
            </a:r>
          </a:p>
          <a:p>
            <a:pPr algn="just"/>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 and Wakeup</a:t>
            </a:r>
            <a:endParaRPr lang="en-US" dirty="0"/>
          </a:p>
        </p:txBody>
      </p:sp>
      <p:sp>
        <p:nvSpPr>
          <p:cNvPr id="3" name="Content Placeholder 2"/>
          <p:cNvSpPr>
            <a:spLocks noGrp="1"/>
          </p:cNvSpPr>
          <p:nvPr>
            <p:ph idx="1"/>
          </p:nvPr>
        </p:nvSpPr>
        <p:spPr/>
        <p:txBody>
          <a:bodyPr/>
          <a:lstStyle/>
          <a:p>
            <a:pPr algn="just"/>
            <a:r>
              <a:rPr lang="en-US" dirty="0" smtClean="0"/>
              <a:t>Both Peterson’s solution and the solutions using TSL both have the defect of requiring busy waiting</a:t>
            </a:r>
          </a:p>
          <a:p>
            <a:pPr algn="just"/>
            <a:r>
              <a:rPr lang="en-US" dirty="0" smtClean="0"/>
              <a:t>That is, if the process is not allowed to enter its critical section it sits in a tight lop waiting for a condition to be met. This is obviously wasteful in terms of CPU usage.</a:t>
            </a:r>
          </a:p>
          <a:p>
            <a:pPr algn="just"/>
            <a:r>
              <a:rPr lang="en-US" dirty="0" smtClean="0"/>
              <a:t>It can also have, not so obvious disadvantages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pPr algn="just"/>
            <a:r>
              <a:rPr lang="en-US" dirty="0" smtClean="0"/>
              <a:t>Consider a computer with two processes, H, with high priority, and L, with low priority. The scheduling rules are such that H is run whenever it is in ready state. </a:t>
            </a:r>
          </a:p>
          <a:p>
            <a:pPr algn="just"/>
            <a:r>
              <a:rPr lang="en-US" dirty="0" smtClean="0"/>
              <a:t>At a certain moment, with L in its critical region, H becomes ready to run (e.g., an I/O operation completes). H now begins busy waiting, but since L is never  scheduled while H is running, L never gets the chance to leave its critical region, so H loops forever. </a:t>
            </a:r>
          </a:p>
          <a:p>
            <a:pPr algn="just"/>
            <a:r>
              <a:rPr lang="en-US" dirty="0" smtClean="0"/>
              <a:t>This situation is sometimes referred to as the priority inversion problem.</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a:bodyPr>
          <a:lstStyle/>
          <a:p>
            <a:pPr algn="just"/>
            <a:r>
              <a:rPr lang="en-US" dirty="0" smtClean="0"/>
              <a:t>To implement a sleep and wakeup system we need access to two system calls (SLEEP and WAKEUP). These can be implemented in a number of ways. One method is for SLEEP to simply block the calling process and for WAKEUP to have one parameter; that is the process it has to wakeup</a:t>
            </a:r>
          </a:p>
          <a:p>
            <a:pPr algn="just"/>
            <a:r>
              <a:rPr lang="en-US" dirty="0" smtClean="0"/>
              <a:t>An alternative is for both calls to have one parameter, this being a memory address which is used to match the SLEEP and WAKEUP calls.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609600" y="838200"/>
            <a:ext cx="7848600" cy="4779963"/>
          </a:xfrm>
          <a:prstGeom prst="rect">
            <a:avLst/>
          </a:prstGeom>
          <a:noFill/>
          <a:ln w="9525">
            <a:noFill/>
            <a:miter lim="800000"/>
            <a:headEnd/>
            <a:tailEnd/>
          </a:ln>
          <a:effectLst/>
        </p:spPr>
      </p:pic>
      <p:sp>
        <p:nvSpPr>
          <p:cNvPr id="5" name="TextBox 4"/>
          <p:cNvSpPr txBox="1"/>
          <p:nvPr/>
        </p:nvSpPr>
        <p:spPr>
          <a:xfrm>
            <a:off x="1600200" y="5867400"/>
            <a:ext cx="6781800" cy="369332"/>
          </a:xfrm>
          <a:prstGeom prst="rect">
            <a:avLst/>
          </a:prstGeom>
          <a:noFill/>
        </p:spPr>
        <p:txBody>
          <a:bodyPr wrap="square" rtlCol="0">
            <a:spAutoFit/>
          </a:bodyPr>
          <a:lstStyle/>
          <a:p>
            <a:r>
              <a:rPr lang="en-US" dirty="0" smtClean="0"/>
              <a:t>Fig. queuing Diagram Representation of Process Scheduling </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lnSpcReduction="10000"/>
          </a:bodyPr>
          <a:lstStyle/>
          <a:p>
            <a:pPr algn="just"/>
            <a:r>
              <a:rPr lang="en-US" dirty="0" smtClean="0"/>
              <a:t>A common representation of process scheduling is a </a:t>
            </a:r>
            <a:r>
              <a:rPr lang="en-US" b="1" dirty="0" err="1" smtClean="0"/>
              <a:t>queueing</a:t>
            </a:r>
            <a:r>
              <a:rPr lang="en-US" b="1" dirty="0" smtClean="0"/>
              <a:t> diagram</a:t>
            </a:r>
          </a:p>
          <a:p>
            <a:pPr algn="just"/>
            <a:r>
              <a:rPr lang="en-US" dirty="0" smtClean="0"/>
              <a:t>Each </a:t>
            </a:r>
            <a:r>
              <a:rPr lang="en-US" b="1" dirty="0" smtClean="0"/>
              <a:t>rectangular box</a:t>
            </a:r>
            <a:r>
              <a:rPr lang="en-US" dirty="0" smtClean="0"/>
              <a:t> represents a </a:t>
            </a:r>
            <a:r>
              <a:rPr lang="en-US" b="1" dirty="0" smtClean="0"/>
              <a:t>queue</a:t>
            </a:r>
            <a:r>
              <a:rPr lang="en-US" dirty="0" smtClean="0"/>
              <a:t>. Two types of queues are present: </a:t>
            </a:r>
            <a:r>
              <a:rPr lang="en-US" b="1" dirty="0" smtClean="0"/>
              <a:t>the ready queue </a:t>
            </a:r>
            <a:r>
              <a:rPr lang="en-US" dirty="0" smtClean="0"/>
              <a:t>and a </a:t>
            </a:r>
            <a:r>
              <a:rPr lang="en-US" b="1" dirty="0" smtClean="0"/>
              <a:t>set of device queues</a:t>
            </a:r>
            <a:r>
              <a:rPr lang="en-US" dirty="0" smtClean="0"/>
              <a:t>. The </a:t>
            </a:r>
            <a:r>
              <a:rPr lang="en-US" b="1" dirty="0" smtClean="0"/>
              <a:t>circles </a:t>
            </a:r>
            <a:r>
              <a:rPr lang="en-US" dirty="0" smtClean="0"/>
              <a:t>represent the </a:t>
            </a:r>
            <a:r>
              <a:rPr lang="en-US" b="1" dirty="0" smtClean="0"/>
              <a:t>resources</a:t>
            </a:r>
            <a:r>
              <a:rPr lang="en-US" dirty="0" smtClean="0"/>
              <a:t> that serve the queues, and the </a:t>
            </a:r>
            <a:r>
              <a:rPr lang="en-US" b="1" dirty="0" smtClean="0"/>
              <a:t>arrows</a:t>
            </a:r>
            <a:r>
              <a:rPr lang="en-US" dirty="0" smtClean="0"/>
              <a:t> indicate the </a:t>
            </a:r>
            <a:r>
              <a:rPr lang="en-US" b="1" dirty="0" smtClean="0"/>
              <a:t>flow</a:t>
            </a:r>
            <a:r>
              <a:rPr lang="en-US" dirty="0" smtClean="0"/>
              <a:t> of processes in the system.</a:t>
            </a:r>
          </a:p>
          <a:p>
            <a:pPr algn="just"/>
            <a:r>
              <a:rPr lang="en-US" dirty="0" smtClean="0"/>
              <a:t>A new process is initially put in the ready queue. It waits there until it is selected for execution, or </a:t>
            </a:r>
            <a:r>
              <a:rPr lang="en-US" b="1" dirty="0" smtClean="0"/>
              <a:t>dispatched</a:t>
            </a:r>
          </a:p>
          <a:p>
            <a:pPr algn="just"/>
            <a:r>
              <a:rPr lang="en-US" dirty="0" smtClean="0"/>
              <a:t>Once the process is allocated the CPU and is executing, one of several events could occur</a:t>
            </a:r>
          </a:p>
          <a:p>
            <a:pPr algn="just"/>
            <a:endParaRPr lang="en-US" b="1"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lnSpcReduction="10000"/>
          </a:bodyPr>
          <a:lstStyle/>
          <a:p>
            <a:pPr marL="624078" indent="-514350" algn="just">
              <a:buFont typeface="+mj-lt"/>
              <a:buAutoNum type="arabicPeriod"/>
            </a:pPr>
            <a:r>
              <a:rPr lang="en-US" dirty="0" smtClean="0"/>
              <a:t>The process could issue an I/O request and then be placed in an I/O queue. </a:t>
            </a:r>
          </a:p>
          <a:p>
            <a:pPr marL="624078" indent="-514350" algn="just">
              <a:buFont typeface="+mj-lt"/>
              <a:buAutoNum type="arabicPeriod"/>
            </a:pPr>
            <a:r>
              <a:rPr lang="en-US" dirty="0" smtClean="0"/>
              <a:t>The process could create a new child process and wait for the child’s termination.  </a:t>
            </a:r>
          </a:p>
          <a:p>
            <a:pPr marL="624078" indent="-514350" algn="just">
              <a:buFont typeface="+mj-lt"/>
              <a:buAutoNum type="arabicPeriod"/>
            </a:pPr>
            <a:r>
              <a:rPr lang="en-US" dirty="0" smtClean="0"/>
              <a:t>The process could be removed forcibly from the CPU, as a result of an interrupt, and be put back in the ready queue.</a:t>
            </a:r>
          </a:p>
          <a:p>
            <a:pPr marL="624078" indent="-514350" algn="just">
              <a:buNone/>
            </a:pPr>
            <a:r>
              <a:rPr lang="en-US" dirty="0" smtClean="0"/>
              <a:t>	In the first two cases, the process eventually switches from the waiting state to the ready state and is then put back in the ready queue. A process continues this cycle until it terminates, at which time it is removed from all queues and has its PCB and resources </a:t>
            </a:r>
            <a:r>
              <a:rPr lang="en-US" dirty="0" err="1" smtClean="0"/>
              <a:t>deallocated</a:t>
            </a:r>
            <a:endParaRPr lang="en-US" dirty="0" smtClean="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066800"/>
          </a:xfrm>
        </p:spPr>
        <p:txBody>
          <a:bodyPr/>
          <a:lstStyle/>
          <a:p>
            <a:r>
              <a:rPr lang="en-US" dirty="0" smtClean="0"/>
              <a:t>Schedulers</a:t>
            </a:r>
            <a:endParaRPr lang="en-US" dirty="0"/>
          </a:p>
        </p:txBody>
      </p:sp>
      <p:sp>
        <p:nvSpPr>
          <p:cNvPr id="3" name="Content Placeholder 2"/>
          <p:cNvSpPr>
            <a:spLocks noGrp="1"/>
          </p:cNvSpPr>
          <p:nvPr>
            <p:ph idx="1"/>
          </p:nvPr>
        </p:nvSpPr>
        <p:spPr>
          <a:xfrm>
            <a:off x="457200" y="1752600"/>
            <a:ext cx="8229600" cy="4821936"/>
          </a:xfrm>
        </p:spPr>
        <p:txBody>
          <a:bodyPr/>
          <a:lstStyle/>
          <a:p>
            <a:pPr algn="just"/>
            <a:r>
              <a:rPr lang="en-US" b="1" dirty="0" smtClean="0"/>
              <a:t>Schedulers</a:t>
            </a:r>
            <a:r>
              <a:rPr lang="en-US" dirty="0" smtClean="0"/>
              <a:t> are special system software which handle process scheduling in various ways. Their main task is to select the jobs to be submitted into the system and to decide which process to run. Schedulers are of three types </a:t>
            </a:r>
          </a:p>
          <a:p>
            <a:pPr algn="just"/>
            <a:r>
              <a:rPr lang="en-US" dirty="0" smtClean="0"/>
              <a:t>Long-Term Scheduler</a:t>
            </a:r>
          </a:p>
          <a:p>
            <a:pPr algn="just"/>
            <a:r>
              <a:rPr lang="en-US" dirty="0" smtClean="0"/>
              <a:t>Short-Term Scheduler</a:t>
            </a:r>
          </a:p>
          <a:p>
            <a:pPr algn="just"/>
            <a:r>
              <a:rPr lang="en-US" dirty="0" smtClean="0"/>
              <a:t>Medium-Term Scheduler</a:t>
            </a:r>
          </a:p>
          <a:p>
            <a:pPr algn="just"/>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t>
            </a:r>
            <a:endParaRPr lang="en-US" dirty="0"/>
          </a:p>
        </p:txBody>
      </p:sp>
      <p:sp>
        <p:nvSpPr>
          <p:cNvPr id="3" name="Content Placeholder 2"/>
          <p:cNvSpPr>
            <a:spLocks noGrp="1"/>
          </p:cNvSpPr>
          <p:nvPr>
            <p:ph idx="1"/>
          </p:nvPr>
        </p:nvSpPr>
        <p:spPr/>
        <p:txBody>
          <a:bodyPr/>
          <a:lstStyle/>
          <a:p>
            <a:pPr algn="just"/>
            <a:r>
              <a:rPr lang="en-US" dirty="0" smtClean="0"/>
              <a:t>Process Concept </a:t>
            </a:r>
          </a:p>
          <a:p>
            <a:pPr algn="just"/>
            <a:r>
              <a:rPr lang="en-US" dirty="0" smtClean="0"/>
              <a:t>Process scheduling</a:t>
            </a:r>
          </a:p>
          <a:p>
            <a:pPr algn="just"/>
            <a:r>
              <a:rPr lang="en-US" dirty="0" smtClean="0"/>
              <a:t>Operations on processes </a:t>
            </a:r>
          </a:p>
          <a:p>
            <a:pPr algn="just"/>
            <a:r>
              <a:rPr lang="en-US" dirty="0" smtClean="0"/>
              <a:t>Inter-process communication </a:t>
            </a:r>
          </a:p>
          <a:p>
            <a:pPr algn="just"/>
            <a:r>
              <a:rPr lang="en-US" dirty="0" smtClean="0"/>
              <a:t>Communication in client server systems. </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762000"/>
          </a:xfrm>
        </p:spPr>
        <p:txBody>
          <a:bodyPr>
            <a:normAutofit fontScale="90000"/>
          </a:bodyPr>
          <a:lstStyle/>
          <a:p>
            <a:r>
              <a:rPr lang="en-US" dirty="0" smtClean="0"/>
              <a:t>Long Term Scheduler</a:t>
            </a:r>
            <a:br>
              <a:rPr lang="en-US" dirty="0" smtClean="0"/>
            </a:br>
            <a:endParaRPr lang="en-US" dirty="0"/>
          </a:p>
        </p:txBody>
      </p:sp>
      <p:sp>
        <p:nvSpPr>
          <p:cNvPr id="3" name="Content Placeholder 2"/>
          <p:cNvSpPr>
            <a:spLocks noGrp="1"/>
          </p:cNvSpPr>
          <p:nvPr>
            <p:ph idx="1"/>
          </p:nvPr>
        </p:nvSpPr>
        <p:spPr>
          <a:xfrm>
            <a:off x="457200" y="1295400"/>
            <a:ext cx="8229600" cy="5279136"/>
          </a:xfrm>
        </p:spPr>
        <p:txBody>
          <a:bodyPr>
            <a:normAutofit fontScale="92500" lnSpcReduction="10000"/>
          </a:bodyPr>
          <a:lstStyle/>
          <a:p>
            <a:pPr algn="just"/>
            <a:r>
              <a:rPr lang="en-US" dirty="0" smtClean="0"/>
              <a:t>It is also called a </a:t>
            </a:r>
            <a:r>
              <a:rPr lang="en-US" b="1" dirty="0" smtClean="0"/>
              <a:t>job scheduler</a:t>
            </a:r>
            <a:r>
              <a:rPr lang="en-US" dirty="0" smtClean="0"/>
              <a:t>. A long-term scheduler determines which programs are admitted to the system for processing. </a:t>
            </a:r>
          </a:p>
          <a:p>
            <a:pPr algn="just"/>
            <a:r>
              <a:rPr lang="en-US" dirty="0" smtClean="0"/>
              <a:t>It selects processes from the queue and loads them into memory for execution. Process loads into the memory for CPU scheduling.</a:t>
            </a:r>
          </a:p>
          <a:p>
            <a:pPr algn="just"/>
            <a:r>
              <a:rPr lang="en-US" dirty="0" smtClean="0"/>
              <a:t>The primary objective of the job scheduler is to provide a balanced mix of jobs, such as </a:t>
            </a:r>
            <a:r>
              <a:rPr lang="en-US" b="1" dirty="0" smtClean="0"/>
              <a:t>I/O bound and processor bound</a:t>
            </a:r>
            <a:r>
              <a:rPr lang="en-US" dirty="0" smtClean="0"/>
              <a:t>. It also controls the degree of multiprogramming. </a:t>
            </a:r>
          </a:p>
          <a:p>
            <a:pPr algn="just"/>
            <a:r>
              <a:rPr lang="en-US" dirty="0" smtClean="0"/>
              <a:t>If the </a:t>
            </a:r>
            <a:r>
              <a:rPr lang="en-US" b="1" dirty="0" smtClean="0"/>
              <a:t>degree of multiprogramming </a:t>
            </a:r>
            <a:r>
              <a:rPr lang="en-US" dirty="0" smtClean="0"/>
              <a:t>is stable, then the average rate of process creation must be equal to the average departure rate of processes leaving the system.</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t>Short Term Scheduler</a:t>
            </a:r>
            <a:endParaRPr lang="en-US" dirty="0"/>
          </a:p>
        </p:txBody>
      </p:sp>
      <p:sp>
        <p:nvSpPr>
          <p:cNvPr id="3" name="Content Placeholder 2"/>
          <p:cNvSpPr>
            <a:spLocks noGrp="1"/>
          </p:cNvSpPr>
          <p:nvPr>
            <p:ph idx="1"/>
          </p:nvPr>
        </p:nvSpPr>
        <p:spPr>
          <a:xfrm>
            <a:off x="457200" y="1752600"/>
            <a:ext cx="8229600" cy="4821936"/>
          </a:xfrm>
        </p:spPr>
        <p:txBody>
          <a:bodyPr>
            <a:normAutofit fontScale="92500"/>
          </a:bodyPr>
          <a:lstStyle/>
          <a:p>
            <a:pPr algn="just"/>
            <a:r>
              <a:rPr lang="en-US" dirty="0" smtClean="0"/>
              <a:t>It is also called as </a:t>
            </a:r>
            <a:r>
              <a:rPr lang="en-US" b="1" dirty="0" smtClean="0"/>
              <a:t>CPU scheduler</a:t>
            </a:r>
            <a:r>
              <a:rPr lang="en-US" dirty="0" smtClean="0"/>
              <a:t>. Its main objective is to increase system performance in accordance with the chosen set of criteria. It is the change of ready state to running state of the process. </a:t>
            </a:r>
          </a:p>
          <a:p>
            <a:pPr algn="just"/>
            <a:r>
              <a:rPr lang="en-US" dirty="0" smtClean="0"/>
              <a:t>CPU scheduler selects a process among the processes that are ready to execute and allocates CPU to one of them.</a:t>
            </a:r>
          </a:p>
          <a:p>
            <a:pPr algn="just"/>
            <a:r>
              <a:rPr lang="en-US" dirty="0" smtClean="0"/>
              <a:t>Short-term schedulers, also known as </a:t>
            </a:r>
            <a:r>
              <a:rPr lang="en-US" b="1" dirty="0" smtClean="0"/>
              <a:t>dispatchers</a:t>
            </a:r>
            <a:r>
              <a:rPr lang="en-US" dirty="0" smtClean="0"/>
              <a:t>, make the decision of which process to execute next. </a:t>
            </a:r>
            <a:r>
              <a:rPr lang="en-US" b="1" dirty="0" smtClean="0"/>
              <a:t>Short-term schedulers are faster than long-term schedulers.</a:t>
            </a:r>
            <a:endParaRPr lang="en-US" b="1"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normAutofit fontScale="90000"/>
          </a:bodyPr>
          <a:lstStyle/>
          <a:p>
            <a:r>
              <a:rPr lang="en-US" dirty="0" smtClean="0"/>
              <a:t>Medium Term Scheduler</a:t>
            </a:r>
            <a:br>
              <a:rPr lang="en-US" dirty="0" smtClean="0"/>
            </a:br>
            <a:endParaRPr lang="en-US" dirty="0"/>
          </a:p>
        </p:txBody>
      </p:sp>
      <p:sp>
        <p:nvSpPr>
          <p:cNvPr id="3" name="Content Placeholder 2"/>
          <p:cNvSpPr>
            <a:spLocks noGrp="1"/>
          </p:cNvSpPr>
          <p:nvPr>
            <p:ph idx="1"/>
          </p:nvPr>
        </p:nvSpPr>
        <p:spPr>
          <a:xfrm>
            <a:off x="457200" y="1447800"/>
            <a:ext cx="8229600" cy="5126736"/>
          </a:xfrm>
        </p:spPr>
        <p:txBody>
          <a:bodyPr>
            <a:normAutofit fontScale="92500" lnSpcReduction="10000"/>
          </a:bodyPr>
          <a:lstStyle/>
          <a:p>
            <a:pPr algn="just"/>
            <a:r>
              <a:rPr lang="en-US" dirty="0" smtClean="0"/>
              <a:t>Some operating systems, such as time-sharing systems, may introduce an additional, intermediate level of scheduling called </a:t>
            </a:r>
            <a:r>
              <a:rPr lang="en-US" b="1" dirty="0" smtClean="0"/>
              <a:t>medium-term scheduler</a:t>
            </a:r>
          </a:p>
          <a:p>
            <a:pPr algn="just"/>
            <a:r>
              <a:rPr lang="en-US" dirty="0" smtClean="0"/>
              <a:t>The key idea behind a medium-term scheduler is that sometimes it can be advantageous to remove a process from memory and thus reduce the degree of multiprogramming. Later, the process can be reintroduced into memory, and its execution can be continued where it left off. This scheme is called </a:t>
            </a:r>
            <a:r>
              <a:rPr lang="en-US" b="1" dirty="0" smtClean="0"/>
              <a:t>swapping.</a:t>
            </a:r>
          </a:p>
          <a:p>
            <a:pPr algn="just"/>
            <a:r>
              <a:rPr lang="en-US" dirty="0" smtClean="0"/>
              <a:t>The process is swapped out, and is later swapped in, by the medium-term scheduler</a:t>
            </a:r>
            <a:endParaRPr lang="en-US" b="1"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609600" y="1143000"/>
            <a:ext cx="8001000" cy="4059238"/>
          </a:xfrm>
          <a:prstGeom prst="rect">
            <a:avLst/>
          </a:prstGeom>
          <a:noFill/>
          <a:ln w="9525">
            <a:noFill/>
            <a:miter lim="800000"/>
            <a:headEnd/>
            <a:tailEnd/>
          </a:ln>
          <a:effectLst/>
        </p:spPr>
      </p:pic>
      <p:sp>
        <p:nvSpPr>
          <p:cNvPr id="5" name="TextBox 4"/>
          <p:cNvSpPr txBox="1"/>
          <p:nvPr/>
        </p:nvSpPr>
        <p:spPr>
          <a:xfrm>
            <a:off x="1447800" y="5486400"/>
            <a:ext cx="7162800" cy="369332"/>
          </a:xfrm>
          <a:prstGeom prst="rect">
            <a:avLst/>
          </a:prstGeom>
          <a:noFill/>
        </p:spPr>
        <p:txBody>
          <a:bodyPr wrap="square" rtlCol="0">
            <a:spAutoFit/>
          </a:bodyPr>
          <a:lstStyle/>
          <a:p>
            <a:r>
              <a:rPr lang="en-US" dirty="0" smtClean="0"/>
              <a:t>Fig. Addition of medium-term scheduling to the </a:t>
            </a:r>
            <a:r>
              <a:rPr lang="en-US" dirty="0" err="1" smtClean="0"/>
              <a:t>queueing</a:t>
            </a:r>
            <a:r>
              <a:rPr lang="en-US" dirty="0" smtClean="0"/>
              <a:t> diagram</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r>
              <a:rPr lang="en-US" dirty="0" smtClean="0"/>
              <a:t>Context Switch</a:t>
            </a:r>
            <a:endParaRPr lang="en-US" dirty="0"/>
          </a:p>
        </p:txBody>
      </p:sp>
      <p:sp>
        <p:nvSpPr>
          <p:cNvPr id="3" name="Content Placeholder 2"/>
          <p:cNvSpPr>
            <a:spLocks noGrp="1"/>
          </p:cNvSpPr>
          <p:nvPr>
            <p:ph idx="1"/>
          </p:nvPr>
        </p:nvSpPr>
        <p:spPr>
          <a:xfrm>
            <a:off x="457200" y="1447800"/>
            <a:ext cx="8229600" cy="5257800"/>
          </a:xfrm>
        </p:spPr>
        <p:txBody>
          <a:bodyPr>
            <a:normAutofit fontScale="92500" lnSpcReduction="10000"/>
          </a:bodyPr>
          <a:lstStyle/>
          <a:p>
            <a:pPr algn="just"/>
            <a:r>
              <a:rPr lang="en-US" dirty="0" smtClean="0"/>
              <a:t>A </a:t>
            </a:r>
            <a:r>
              <a:rPr lang="en-US" b="1" dirty="0" smtClean="0"/>
              <a:t>context switch </a:t>
            </a:r>
            <a:r>
              <a:rPr lang="en-US" dirty="0" smtClean="0"/>
              <a:t>is the mechanism to store and restore the state or context of a CPU in Process Control block so that a process execution can be resumed from the same point at a later time.</a:t>
            </a:r>
          </a:p>
          <a:p>
            <a:pPr algn="just"/>
            <a:r>
              <a:rPr lang="en-US" dirty="0" smtClean="0"/>
              <a:t>Context switching is an essential part of a multitasking operating system features.</a:t>
            </a:r>
          </a:p>
          <a:p>
            <a:pPr algn="just"/>
            <a:r>
              <a:rPr lang="en-US" dirty="0" smtClean="0"/>
              <a:t>When the scheduler switches the CPU from executing one process to execute another, the state from the current running process is stored into the process control block. </a:t>
            </a:r>
          </a:p>
          <a:p>
            <a:pPr algn="just"/>
            <a:r>
              <a:rPr lang="en-US" dirty="0" smtClean="0"/>
              <a:t>After this, the state for the process to run next is loaded from its own PCB and used to set the PC, registers, etc. At that point, the second process can start executing.</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normAutofit fontScale="90000"/>
          </a:bodyPr>
          <a:lstStyle/>
          <a:p>
            <a:r>
              <a:rPr lang="en-US" b="1" dirty="0" smtClean="0">
                <a:solidFill>
                  <a:srgbClr val="FF0000"/>
                </a:solidFill>
              </a:rPr>
              <a:t>Operations on Process</a:t>
            </a:r>
            <a:endParaRPr lang="en-US" b="1" dirty="0">
              <a:solidFill>
                <a:srgbClr val="FF0000"/>
              </a:solidFill>
            </a:endParaRPr>
          </a:p>
        </p:txBody>
      </p:sp>
      <p:sp>
        <p:nvSpPr>
          <p:cNvPr id="3" name="Content Placeholder 2"/>
          <p:cNvSpPr>
            <a:spLocks noGrp="1"/>
          </p:cNvSpPr>
          <p:nvPr>
            <p:ph idx="1"/>
          </p:nvPr>
        </p:nvSpPr>
        <p:spPr>
          <a:xfrm>
            <a:off x="457200" y="1524000"/>
            <a:ext cx="8229600" cy="5050536"/>
          </a:xfrm>
        </p:spPr>
        <p:txBody>
          <a:bodyPr>
            <a:normAutofit fontScale="92500" lnSpcReduction="20000"/>
          </a:bodyPr>
          <a:lstStyle/>
          <a:p>
            <a:pPr algn="just">
              <a:buNone/>
            </a:pPr>
            <a:r>
              <a:rPr lang="en-US" b="1" dirty="0" smtClean="0"/>
              <a:t>Process Creation</a:t>
            </a:r>
          </a:p>
          <a:p>
            <a:pPr algn="just"/>
            <a:r>
              <a:rPr lang="en-US" dirty="0" smtClean="0"/>
              <a:t>A process may create several new processes, via a </a:t>
            </a:r>
            <a:r>
              <a:rPr lang="en-US" b="1" dirty="0" smtClean="0"/>
              <a:t>create-process system call</a:t>
            </a:r>
            <a:r>
              <a:rPr lang="en-US" dirty="0" smtClean="0"/>
              <a:t>, during the course of execution. </a:t>
            </a:r>
          </a:p>
          <a:p>
            <a:pPr algn="just"/>
            <a:r>
              <a:rPr lang="en-US" dirty="0" smtClean="0"/>
              <a:t>The creating process is called a </a:t>
            </a:r>
            <a:r>
              <a:rPr lang="en-US" b="1" dirty="0" smtClean="0"/>
              <a:t>parent process</a:t>
            </a:r>
            <a:r>
              <a:rPr lang="en-US" dirty="0" smtClean="0"/>
              <a:t>, and the new processes are called the </a:t>
            </a:r>
            <a:r>
              <a:rPr lang="en-US" b="1" dirty="0" smtClean="0"/>
              <a:t>children </a:t>
            </a:r>
            <a:r>
              <a:rPr lang="en-US" dirty="0" smtClean="0"/>
              <a:t>of that process. Each of these new processes may in turn create other processes, forming a </a:t>
            </a:r>
            <a:r>
              <a:rPr lang="en-US" b="1" dirty="0" smtClean="0"/>
              <a:t>tree of processes.</a:t>
            </a:r>
          </a:p>
          <a:p>
            <a:pPr algn="just"/>
            <a:r>
              <a:rPr lang="en-US" dirty="0" smtClean="0"/>
              <a:t>Most operating systems identify processes according to a unique </a:t>
            </a:r>
            <a:r>
              <a:rPr lang="en-US" b="1" dirty="0" smtClean="0"/>
              <a:t>process identifier (or </a:t>
            </a:r>
            <a:r>
              <a:rPr lang="en-US" b="1" dirty="0" err="1" smtClean="0"/>
              <a:t>pid</a:t>
            </a:r>
            <a:r>
              <a:rPr lang="en-US" b="1" dirty="0" smtClean="0"/>
              <a:t>), </a:t>
            </a:r>
            <a:r>
              <a:rPr lang="en-US" dirty="0" smtClean="0"/>
              <a:t>which is typically an integer number.</a:t>
            </a:r>
          </a:p>
          <a:p>
            <a:pPr algn="just"/>
            <a:r>
              <a:rPr lang="en-US" dirty="0" smtClean="0"/>
              <a:t>The </a:t>
            </a:r>
            <a:r>
              <a:rPr lang="en-US" dirty="0" err="1" smtClean="0"/>
              <a:t>pid</a:t>
            </a:r>
            <a:r>
              <a:rPr lang="en-US" dirty="0" smtClean="0"/>
              <a:t> provides a unique value for each process in the system, and it can be used as an index to access various attributes of a process within the kernel</a:t>
            </a:r>
            <a:endParaRPr lang="en-US" b="1"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304800" y="685800"/>
            <a:ext cx="8534400" cy="4926013"/>
          </a:xfrm>
          <a:prstGeom prst="rect">
            <a:avLst/>
          </a:prstGeom>
          <a:noFill/>
          <a:ln w="9525">
            <a:noFill/>
            <a:miter lim="800000"/>
            <a:headEnd/>
            <a:tailEnd/>
          </a:ln>
          <a:effectLst/>
        </p:spPr>
      </p:pic>
      <p:sp>
        <p:nvSpPr>
          <p:cNvPr id="5" name="TextBox 4"/>
          <p:cNvSpPr txBox="1"/>
          <p:nvPr/>
        </p:nvSpPr>
        <p:spPr>
          <a:xfrm>
            <a:off x="1752600" y="6019800"/>
            <a:ext cx="5791200" cy="369332"/>
          </a:xfrm>
          <a:prstGeom prst="rect">
            <a:avLst/>
          </a:prstGeom>
          <a:noFill/>
        </p:spPr>
        <p:txBody>
          <a:bodyPr wrap="square" rtlCol="0">
            <a:spAutoFit/>
          </a:bodyPr>
          <a:lstStyle/>
          <a:p>
            <a:r>
              <a:rPr lang="en-US" dirty="0" smtClean="0"/>
              <a:t>Fig. A Tree of Processes on typical Linux System</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lstStyle/>
          <a:p>
            <a:pPr algn="just"/>
            <a:r>
              <a:rPr lang="en-US" dirty="0" smtClean="0"/>
              <a:t>A typical process tree for the Linux operating system, showing the name of each process and its </a:t>
            </a:r>
            <a:r>
              <a:rPr lang="en-US" dirty="0" err="1" smtClean="0"/>
              <a:t>pid</a:t>
            </a:r>
            <a:r>
              <a:rPr lang="en-US" dirty="0" smtClean="0"/>
              <a:t>.</a:t>
            </a:r>
          </a:p>
          <a:p>
            <a:pPr algn="just"/>
            <a:r>
              <a:rPr lang="en-US" dirty="0" smtClean="0"/>
              <a:t>The </a:t>
            </a:r>
            <a:r>
              <a:rPr lang="en-US" b="1" dirty="0" smtClean="0"/>
              <a:t>init process </a:t>
            </a:r>
            <a:r>
              <a:rPr lang="en-US" dirty="0" smtClean="0"/>
              <a:t>serves as the root parent process for all user processes</a:t>
            </a:r>
          </a:p>
          <a:p>
            <a:pPr algn="just"/>
            <a:r>
              <a:rPr lang="en-US" dirty="0" smtClean="0"/>
              <a:t>When a process creates a new process, two possibilities exist in terms of execution:</a:t>
            </a:r>
          </a:p>
          <a:p>
            <a:pPr marL="624078" indent="-514350" algn="just">
              <a:buFont typeface="+mj-lt"/>
              <a:buAutoNum type="arabicPeriod"/>
            </a:pPr>
            <a:r>
              <a:rPr lang="en-US" dirty="0" smtClean="0"/>
              <a:t>The parent continues to execute concurrently with its children.</a:t>
            </a:r>
          </a:p>
          <a:p>
            <a:pPr marL="624078" indent="-514350" algn="just">
              <a:buFont typeface="+mj-lt"/>
              <a:buAutoNum type="arabicPeriod"/>
            </a:pPr>
            <a:r>
              <a:rPr lang="en-US" dirty="0" smtClean="0"/>
              <a:t> The parent waits until some or all of its children have terminated</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lstStyle/>
          <a:p>
            <a:pPr algn="just"/>
            <a:r>
              <a:rPr lang="en-US" dirty="0" smtClean="0"/>
              <a:t>There are also two possibilities in terms of the address space of the new process: </a:t>
            </a:r>
          </a:p>
          <a:p>
            <a:pPr algn="just"/>
            <a:r>
              <a:rPr lang="en-US" dirty="0" smtClean="0"/>
              <a:t>1. The child process is a duplicate of the parent process (it has the same program and data as the parent). </a:t>
            </a:r>
          </a:p>
          <a:p>
            <a:pPr algn="just"/>
            <a:r>
              <a:rPr lang="en-US" dirty="0" smtClean="0"/>
              <a:t>2. The child process has a new program loaded into it</a:t>
            </a:r>
          </a:p>
          <a:p>
            <a:pPr algn="just"/>
            <a:r>
              <a:rPr lang="en-US" dirty="0" smtClean="0"/>
              <a:t>A new process is created by the </a:t>
            </a:r>
            <a:r>
              <a:rPr lang="en-US" b="1" dirty="0" smtClean="0"/>
              <a:t>fork() system call.</a:t>
            </a:r>
            <a:r>
              <a:rPr lang="en-US" dirty="0" smtClean="0"/>
              <a:t> The new process consists of a copy of the address space of the original process. This mechanism allows the parent process to communicate easily with its child process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pPr algn="just"/>
            <a:r>
              <a:rPr lang="en-US" dirty="0" smtClean="0"/>
              <a:t>Both processes (the parent and the child) continue execution at the instruction after the fork(), with one difference:</a:t>
            </a:r>
          </a:p>
          <a:p>
            <a:pPr algn="just"/>
            <a:r>
              <a:rPr lang="en-US" dirty="0" smtClean="0"/>
              <a:t>The return code for the fork() is zero for the new (child) process, whereas the (nonzero) process identifier of the child is returned to the parent.</a:t>
            </a:r>
          </a:p>
          <a:p>
            <a:pPr algn="just"/>
            <a:r>
              <a:rPr lang="en-US" dirty="0" smtClean="0"/>
              <a:t>the </a:t>
            </a:r>
            <a:r>
              <a:rPr lang="en-US" b="1" dirty="0" smtClean="0"/>
              <a:t>exec() system call </a:t>
            </a:r>
            <a:r>
              <a:rPr lang="en-US" dirty="0" smtClean="0"/>
              <a:t>is used after a fork() system call by one of the two processes to replace the process's memory space with a new program starts its execution</a:t>
            </a:r>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The Process</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lgn="just"/>
            <a:r>
              <a:rPr lang="en-US" dirty="0" smtClean="0"/>
              <a:t>A </a:t>
            </a:r>
            <a:r>
              <a:rPr lang="en-US" b="1" dirty="0" smtClean="0"/>
              <a:t>process</a:t>
            </a:r>
            <a:r>
              <a:rPr lang="en-US" dirty="0" smtClean="0"/>
              <a:t> is basically a program in execution. The execution of a process must progress in a sequential fashion.</a:t>
            </a:r>
          </a:p>
          <a:p>
            <a:pPr algn="just"/>
            <a:r>
              <a:rPr lang="en-US" dirty="0" smtClean="0"/>
              <a:t>A process is basically a program in execution. The execution of a process must progress in a sequential fashion.</a:t>
            </a:r>
          </a:p>
          <a:p>
            <a:pPr algn="just"/>
            <a:r>
              <a:rPr lang="en-US" dirty="0" smtClean="0"/>
              <a:t>When a program is loaded into the memory and it becomes a process, it can be divided into four sections ─ </a:t>
            </a:r>
            <a:r>
              <a:rPr lang="en-US" b="1" dirty="0" smtClean="0"/>
              <a:t>stack, heap, text and data</a:t>
            </a:r>
            <a:r>
              <a:rPr lang="en-US" dirty="0" smtClean="0"/>
              <a:t>. The following image shows a simplified layout of a process inside main memory</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609600" y="1219200"/>
            <a:ext cx="8001000" cy="3163888"/>
          </a:xfrm>
          <a:prstGeom prst="rect">
            <a:avLst/>
          </a:prstGeom>
          <a:noFill/>
          <a:ln w="9525">
            <a:noFill/>
            <a:miter lim="800000"/>
            <a:headEnd/>
            <a:tailEnd/>
          </a:ln>
          <a:effectLst/>
        </p:spPr>
      </p:pic>
      <p:sp>
        <p:nvSpPr>
          <p:cNvPr id="5" name="TextBox 4"/>
          <p:cNvSpPr txBox="1"/>
          <p:nvPr/>
        </p:nvSpPr>
        <p:spPr>
          <a:xfrm>
            <a:off x="2438400" y="4876800"/>
            <a:ext cx="5410200" cy="369332"/>
          </a:xfrm>
          <a:prstGeom prst="rect">
            <a:avLst/>
          </a:prstGeom>
          <a:noFill/>
        </p:spPr>
        <p:txBody>
          <a:bodyPr wrap="square" rtlCol="0">
            <a:spAutoFit/>
          </a:bodyPr>
          <a:lstStyle/>
          <a:p>
            <a:r>
              <a:rPr lang="en-US" dirty="0" smtClean="0"/>
              <a:t>Fig. Process Creation using Fork System Call</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33400"/>
          </a:xfrm>
        </p:spPr>
        <p:txBody>
          <a:bodyPr>
            <a:normAutofit fontScale="90000"/>
          </a:bodyPr>
          <a:lstStyle/>
          <a:p>
            <a:r>
              <a:rPr lang="en-US" dirty="0" smtClean="0"/>
              <a:t>Process Termination</a:t>
            </a:r>
            <a:endParaRPr lang="en-US" dirty="0"/>
          </a:p>
        </p:txBody>
      </p:sp>
      <p:sp>
        <p:nvSpPr>
          <p:cNvPr id="3" name="Content Placeholder 2"/>
          <p:cNvSpPr>
            <a:spLocks noGrp="1"/>
          </p:cNvSpPr>
          <p:nvPr>
            <p:ph idx="1"/>
          </p:nvPr>
        </p:nvSpPr>
        <p:spPr>
          <a:xfrm>
            <a:off x="457200" y="1447800"/>
            <a:ext cx="8229600" cy="5126736"/>
          </a:xfrm>
        </p:spPr>
        <p:txBody>
          <a:bodyPr>
            <a:normAutofit fontScale="92500"/>
          </a:bodyPr>
          <a:lstStyle/>
          <a:p>
            <a:pPr algn="just"/>
            <a:r>
              <a:rPr lang="en-US" dirty="0" smtClean="0"/>
              <a:t>A process terminates when it finishes executing its final statement and asks the operating system to delete it by using the </a:t>
            </a:r>
            <a:r>
              <a:rPr lang="en-US" b="1" dirty="0" smtClean="0"/>
              <a:t>exit () system call</a:t>
            </a:r>
            <a:r>
              <a:rPr lang="en-US" dirty="0" smtClean="0"/>
              <a:t>.</a:t>
            </a:r>
          </a:p>
          <a:p>
            <a:pPr algn="just"/>
            <a:r>
              <a:rPr lang="en-US" dirty="0" smtClean="0"/>
              <a:t> At that point, the process may return a status value (typically an integer) to its parent process (via the </a:t>
            </a:r>
            <a:r>
              <a:rPr lang="en-US" b="1" dirty="0" smtClean="0"/>
              <a:t>wait() system call</a:t>
            </a:r>
            <a:r>
              <a:rPr lang="en-US" dirty="0" smtClean="0"/>
              <a:t>). </a:t>
            </a:r>
          </a:p>
          <a:p>
            <a:pPr algn="just"/>
            <a:r>
              <a:rPr lang="en-US" dirty="0" smtClean="0"/>
              <a:t>All the resources of the process—including physical and virtual memory, open files, and I/O buffers—are </a:t>
            </a:r>
            <a:r>
              <a:rPr lang="en-US" dirty="0" err="1" smtClean="0"/>
              <a:t>deallocated</a:t>
            </a:r>
            <a:r>
              <a:rPr lang="en-US" dirty="0" smtClean="0"/>
              <a:t> by the operating system.</a:t>
            </a:r>
          </a:p>
          <a:p>
            <a:pPr algn="just"/>
            <a:r>
              <a:rPr lang="en-US" dirty="0" smtClean="0"/>
              <a:t>Termination can occur in other circumstances as well. A process can cause the termination of another process via an appropriate system call</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lstStyle/>
          <a:p>
            <a:pPr algn="just"/>
            <a:r>
              <a:rPr lang="en-US" dirty="0" smtClean="0"/>
              <a:t>A parent may terminate the execution of one of its children for a variety of reasons, such as these:</a:t>
            </a:r>
          </a:p>
          <a:p>
            <a:pPr marL="624078" indent="-514350" algn="just">
              <a:buFont typeface="+mj-lt"/>
              <a:buAutoNum type="arabicPeriod"/>
            </a:pPr>
            <a:r>
              <a:rPr lang="en-US" dirty="0" smtClean="0"/>
              <a:t>The child has exceeded its usage of some of the resources that it has been allocated. </a:t>
            </a:r>
          </a:p>
          <a:p>
            <a:pPr marL="624078" indent="-514350" algn="just">
              <a:buFont typeface="+mj-lt"/>
              <a:buAutoNum type="arabicPeriod"/>
            </a:pPr>
            <a:r>
              <a:rPr lang="en-US" dirty="0" smtClean="0"/>
              <a:t>The task assigned to the child is no longer required. </a:t>
            </a:r>
          </a:p>
          <a:p>
            <a:pPr marL="624078" indent="-514350" algn="just">
              <a:buFont typeface="+mj-lt"/>
              <a:buAutoNum type="arabicPeriod"/>
            </a:pPr>
            <a:r>
              <a:rPr lang="en-US" dirty="0" smtClean="0"/>
              <a:t>The parent is exiting, and the operating system does not allow a child to continue if its parent terminates. </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lstStyle/>
          <a:p>
            <a:r>
              <a:rPr lang="en-US" dirty="0" smtClean="0">
                <a:solidFill>
                  <a:srgbClr val="FF0000"/>
                </a:solidFill>
              </a:rPr>
              <a:t>Inter-process Communication</a:t>
            </a:r>
            <a:endParaRPr lang="en-US" dirty="0">
              <a:solidFill>
                <a:srgbClr val="FF0000"/>
              </a:solidFill>
            </a:endParaRPr>
          </a:p>
        </p:txBody>
      </p:sp>
      <p:sp>
        <p:nvSpPr>
          <p:cNvPr id="3" name="Content Placeholder 2"/>
          <p:cNvSpPr>
            <a:spLocks noGrp="1"/>
          </p:cNvSpPr>
          <p:nvPr>
            <p:ph idx="1"/>
          </p:nvPr>
        </p:nvSpPr>
        <p:spPr>
          <a:xfrm>
            <a:off x="457200" y="1600200"/>
            <a:ext cx="8229600" cy="4974336"/>
          </a:xfrm>
        </p:spPr>
        <p:txBody>
          <a:bodyPr/>
          <a:lstStyle/>
          <a:p>
            <a:pPr algn="just"/>
            <a:r>
              <a:rPr lang="en-US" dirty="0" smtClean="0"/>
              <a:t>Processes executing concurrently in the operating system may be either independent processes or cooperating processes. </a:t>
            </a:r>
          </a:p>
          <a:p>
            <a:pPr algn="just"/>
            <a:r>
              <a:rPr lang="en-US" dirty="0" smtClean="0"/>
              <a:t>A process is </a:t>
            </a:r>
            <a:r>
              <a:rPr lang="en-US" b="1" dirty="0" smtClean="0"/>
              <a:t>independent</a:t>
            </a:r>
            <a:r>
              <a:rPr lang="en-US" dirty="0" smtClean="0"/>
              <a:t> if it cannot affect or be affected by the other processes executing in the system</a:t>
            </a:r>
          </a:p>
          <a:p>
            <a:pPr algn="just"/>
            <a:r>
              <a:rPr lang="en-US" dirty="0" smtClean="0"/>
              <a:t>Any process that does not share data with any other process is independent. </a:t>
            </a:r>
          </a:p>
          <a:p>
            <a:pPr algn="just"/>
            <a:r>
              <a:rPr lang="en-US" dirty="0" smtClean="0"/>
              <a:t>A process is </a:t>
            </a:r>
            <a:r>
              <a:rPr lang="en-US" b="1" dirty="0" smtClean="0"/>
              <a:t>cooperating</a:t>
            </a:r>
            <a:r>
              <a:rPr lang="en-US" dirty="0" smtClean="0"/>
              <a:t> if it can affect or be affected by the other processes executing in the system.</a:t>
            </a:r>
          </a:p>
          <a:p>
            <a:pPr algn="just"/>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fontScale="92500"/>
          </a:bodyPr>
          <a:lstStyle/>
          <a:p>
            <a:pPr algn="just"/>
            <a:r>
              <a:rPr lang="en-US" dirty="0" smtClean="0"/>
              <a:t>There are several reasons for providing an environment that allows process cooperation: </a:t>
            </a:r>
          </a:p>
          <a:p>
            <a:pPr algn="just"/>
            <a:r>
              <a:rPr lang="en-US" b="1" dirty="0" smtClean="0"/>
              <a:t>Information sharing</a:t>
            </a:r>
            <a:r>
              <a:rPr lang="en-US" dirty="0" smtClean="0"/>
              <a:t>. Since several users may be interested in the same piece of information (for instance, a shared file), we must provide an environment to allow concurrent access to such information</a:t>
            </a:r>
          </a:p>
          <a:p>
            <a:pPr algn="just"/>
            <a:r>
              <a:rPr lang="en-US" b="1" dirty="0" smtClean="0"/>
              <a:t>Computation speedup</a:t>
            </a:r>
            <a:r>
              <a:rPr lang="en-US" dirty="0" smtClean="0"/>
              <a:t>. If we want a particular task to run faster, we must break it into subtasks, each of which will be executing in parallel with the others. Notice that such a speedup can be achieved only if the computer has multiple processing elements (such as CPUs or I/O channels).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lstStyle/>
          <a:p>
            <a:pPr algn="just"/>
            <a:r>
              <a:rPr lang="en-US" b="1" dirty="0" smtClean="0"/>
              <a:t>Modularity. </a:t>
            </a:r>
            <a:r>
              <a:rPr lang="en-US" dirty="0" smtClean="0"/>
              <a:t>We may want to construct the system in a modular fashion, dividing the system functions into separate processes or threads. </a:t>
            </a:r>
          </a:p>
          <a:p>
            <a:pPr algn="just"/>
            <a:r>
              <a:rPr lang="en-US" b="1" dirty="0" smtClean="0"/>
              <a:t>Convenience</a:t>
            </a:r>
            <a:r>
              <a:rPr lang="en-US" dirty="0" smtClean="0"/>
              <a:t>. Even an individual user may work on many tasks at the same time. For instance, a user may be editing, printing, and compiling in parallel.</a:t>
            </a:r>
          </a:p>
          <a:p>
            <a:pPr algn="just"/>
            <a:r>
              <a:rPr lang="en-US" dirty="0" smtClean="0"/>
              <a:t>Cooperating processes require an </a:t>
            </a:r>
            <a:r>
              <a:rPr lang="en-US" dirty="0" err="1" smtClean="0"/>
              <a:t>interprocess</a:t>
            </a:r>
            <a:r>
              <a:rPr lang="en-US" dirty="0" smtClean="0"/>
              <a:t> communication (IPC) mechanism that will allow them to exchange data and information. </a:t>
            </a:r>
          </a:p>
          <a:p>
            <a:pPr algn="just"/>
            <a:r>
              <a:rPr lang="en-US" dirty="0" smtClean="0"/>
              <a:t>There are two fundamental models of inter-process communication: </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lstStyle/>
          <a:p>
            <a:pPr algn="just"/>
            <a:r>
              <a:rPr lang="en-US" dirty="0" smtClean="0"/>
              <a:t>(1) shared memory and </a:t>
            </a:r>
          </a:p>
          <a:p>
            <a:pPr algn="just"/>
            <a:r>
              <a:rPr lang="en-US" dirty="0" smtClean="0"/>
              <a:t>(2) message passing. </a:t>
            </a:r>
          </a:p>
          <a:p>
            <a:pPr algn="just"/>
            <a:r>
              <a:rPr lang="en-US" dirty="0" smtClean="0"/>
              <a:t>In the </a:t>
            </a:r>
            <a:r>
              <a:rPr lang="en-US" b="1" dirty="0" smtClean="0"/>
              <a:t>shared-memory model</a:t>
            </a:r>
            <a:r>
              <a:rPr lang="en-US" dirty="0" smtClean="0"/>
              <a:t>, a region of memory that is shared by cooperating processes is established. </a:t>
            </a:r>
          </a:p>
          <a:p>
            <a:pPr algn="just"/>
            <a:r>
              <a:rPr lang="en-US" dirty="0" smtClean="0"/>
              <a:t>Processes can exchange information by reading and writing data to the </a:t>
            </a:r>
            <a:r>
              <a:rPr lang="en-US" b="1" dirty="0" smtClean="0"/>
              <a:t>shared region</a:t>
            </a:r>
            <a:r>
              <a:rPr lang="en-US" dirty="0" smtClean="0"/>
              <a:t>. </a:t>
            </a:r>
          </a:p>
          <a:p>
            <a:pPr algn="just"/>
            <a:r>
              <a:rPr lang="en-US" dirty="0" smtClean="0"/>
              <a:t>In the </a:t>
            </a:r>
            <a:r>
              <a:rPr lang="en-US" b="1" dirty="0" smtClean="0"/>
              <a:t>message passing model</a:t>
            </a:r>
            <a:r>
              <a:rPr lang="en-US" dirty="0" smtClean="0"/>
              <a:t>, communication takes place by means of messages exchanged between the cooperating processes.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fontScale="92500"/>
          </a:bodyPr>
          <a:lstStyle/>
          <a:p>
            <a:pPr algn="just"/>
            <a:r>
              <a:rPr lang="en-US" dirty="0" smtClean="0"/>
              <a:t>Message passing is useful for exchanging smaller amounts of data, because no conflicts need be avoided. </a:t>
            </a:r>
            <a:endParaRPr lang="en-US" smtClean="0"/>
          </a:p>
          <a:p>
            <a:pPr algn="just"/>
            <a:r>
              <a:rPr lang="en-US" smtClean="0"/>
              <a:t>Message </a:t>
            </a:r>
            <a:r>
              <a:rPr lang="en-US" dirty="0" smtClean="0"/>
              <a:t>passing is also easier to implement than is shared memory for inter computer communication. </a:t>
            </a:r>
          </a:p>
          <a:p>
            <a:pPr algn="just"/>
            <a:r>
              <a:rPr lang="en-US" dirty="0" smtClean="0"/>
              <a:t>Shared memory allows maximum speed and convenience of communication, as it can be done at memory speeds when within a computer.</a:t>
            </a:r>
          </a:p>
          <a:p>
            <a:pPr algn="just"/>
            <a:r>
              <a:rPr lang="en-US" dirty="0" smtClean="0"/>
              <a:t>Shared memory is faster than message passing, as message-passing systems are typically implemented using system calls and thus require the more time consuming task of kernel intervention.</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685800" y="838200"/>
            <a:ext cx="7924800" cy="4414838"/>
          </a:xfrm>
          <a:prstGeom prst="rect">
            <a:avLst/>
          </a:prstGeom>
          <a:noFill/>
          <a:ln w="9525">
            <a:noFill/>
            <a:miter lim="800000"/>
            <a:headEnd/>
            <a:tailEnd/>
          </a:ln>
          <a:effectLst/>
        </p:spPr>
      </p:pic>
      <p:sp>
        <p:nvSpPr>
          <p:cNvPr id="5" name="TextBox 4"/>
          <p:cNvSpPr txBox="1"/>
          <p:nvPr/>
        </p:nvSpPr>
        <p:spPr>
          <a:xfrm>
            <a:off x="838200" y="5562600"/>
            <a:ext cx="7467600" cy="369332"/>
          </a:xfrm>
          <a:prstGeom prst="rect">
            <a:avLst/>
          </a:prstGeom>
          <a:noFill/>
        </p:spPr>
        <p:txBody>
          <a:bodyPr wrap="square" rtlCol="0">
            <a:spAutoFit/>
          </a:bodyPr>
          <a:lstStyle/>
          <a:p>
            <a:r>
              <a:rPr lang="en-US" dirty="0" smtClean="0"/>
              <a:t>Fig. Communication Models : A. Message Passing B. Shared Memory</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normAutofit fontScale="92500" lnSpcReduction="10000"/>
          </a:bodyPr>
          <a:lstStyle/>
          <a:p>
            <a:pPr algn="just"/>
            <a:r>
              <a:rPr lang="en-US" b="1" dirty="0" smtClean="0"/>
              <a:t>Shared-Memory</a:t>
            </a:r>
            <a:r>
              <a:rPr lang="en-US" dirty="0" smtClean="0"/>
              <a:t> Systems Inter process communication using shared memory requires communicating processes to establish a region of shared memory. </a:t>
            </a:r>
          </a:p>
          <a:p>
            <a:pPr algn="just"/>
            <a:r>
              <a:rPr lang="en-US" dirty="0" smtClean="0"/>
              <a:t>Typically, a shared-memory region resides in the address space of the process creating the shared-memory segment. Other processes that wish to communicate using this shared-memory segment must attach it to their address space. </a:t>
            </a:r>
          </a:p>
          <a:p>
            <a:pPr algn="just"/>
            <a:r>
              <a:rPr lang="en-US" dirty="0" smtClean="0"/>
              <a:t>The operating system tries to prevent one process from accessing another process's memory. Shared memory requires that two or more processes agree to remove this restriction. </a:t>
            </a:r>
          </a:p>
          <a:p>
            <a:pPr algn="just"/>
            <a:r>
              <a:rPr lang="en-US" dirty="0" smtClean="0"/>
              <a:t>They can then exchange information by reading and writing data in the shared areas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209800" y="762000"/>
            <a:ext cx="4191000" cy="5056188"/>
          </a:xfrm>
          <a:prstGeom prst="rect">
            <a:avLst/>
          </a:prstGeom>
          <a:noFill/>
          <a:ln w="9525">
            <a:noFill/>
            <a:miter lim="800000"/>
            <a:headEnd/>
            <a:tailEnd/>
          </a:ln>
          <a:effectLst/>
        </p:spPr>
      </p:pic>
      <p:sp>
        <p:nvSpPr>
          <p:cNvPr id="5" name="TextBox 4"/>
          <p:cNvSpPr txBox="1"/>
          <p:nvPr/>
        </p:nvSpPr>
        <p:spPr>
          <a:xfrm>
            <a:off x="3657600" y="6096000"/>
            <a:ext cx="3200400" cy="369332"/>
          </a:xfrm>
          <a:prstGeom prst="rect">
            <a:avLst/>
          </a:prstGeom>
          <a:noFill/>
        </p:spPr>
        <p:txBody>
          <a:bodyPr wrap="square" rtlCol="0">
            <a:spAutoFit/>
          </a:bodyPr>
          <a:lstStyle/>
          <a:p>
            <a:r>
              <a:rPr lang="en-US" dirty="0" smtClean="0"/>
              <a:t>Fig. Process in Memory</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fontScale="92500" lnSpcReduction="20000"/>
          </a:bodyPr>
          <a:lstStyle/>
          <a:p>
            <a:pPr algn="just"/>
            <a:r>
              <a:rPr lang="en-US" b="1" dirty="0" smtClean="0"/>
              <a:t>Message-Passing Systems </a:t>
            </a:r>
            <a:r>
              <a:rPr lang="en-US" dirty="0" smtClean="0"/>
              <a:t>The scheme requires that these processes share a region of memory and that the code for accessing and manipulating the shared memory be written explicitly by the application programmer. </a:t>
            </a:r>
          </a:p>
          <a:p>
            <a:pPr algn="just"/>
            <a:r>
              <a:rPr lang="en-US" dirty="0" smtClean="0"/>
              <a:t>Another way to achieve the same effect is for the operating system to provide the means for cooperating processes to communicate with each other via a </a:t>
            </a:r>
            <a:r>
              <a:rPr lang="en-US" b="1" dirty="0" smtClean="0"/>
              <a:t>message-passing facility</a:t>
            </a:r>
          </a:p>
          <a:p>
            <a:pPr algn="just"/>
            <a:r>
              <a:rPr lang="en-US" dirty="0" smtClean="0"/>
              <a:t>Message passing provides a mechanism to allow processes to communicate and to synchronize their actions </a:t>
            </a:r>
            <a:r>
              <a:rPr lang="en-US" b="1" dirty="0" smtClean="0"/>
              <a:t>without sharing the same address space</a:t>
            </a:r>
            <a:r>
              <a:rPr lang="en-US" dirty="0" smtClean="0"/>
              <a:t> and is particularly useful in a distributed environment, where the communicating processes may reside on different computers connected by a network. </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62600"/>
          </a:xfrm>
        </p:spPr>
        <p:txBody>
          <a:bodyPr>
            <a:normAutofit fontScale="92500" lnSpcReduction="10000"/>
          </a:bodyPr>
          <a:lstStyle/>
          <a:p>
            <a:pPr algn="just"/>
            <a:r>
              <a:rPr lang="en-US" dirty="0" smtClean="0"/>
              <a:t>A message-passing facility provides at least two operations: </a:t>
            </a:r>
          </a:p>
          <a:p>
            <a:pPr algn="just"/>
            <a:r>
              <a:rPr lang="en-US" dirty="0" smtClean="0"/>
              <a:t>send(message) and receive(message). </a:t>
            </a:r>
          </a:p>
          <a:p>
            <a:pPr algn="just"/>
            <a:r>
              <a:rPr lang="en-US" dirty="0" smtClean="0"/>
              <a:t>Messages sent by a process can be of either </a:t>
            </a:r>
            <a:r>
              <a:rPr lang="en-US" b="1" dirty="0" smtClean="0"/>
              <a:t>fixed or variable size. </a:t>
            </a:r>
          </a:p>
          <a:p>
            <a:pPr algn="just"/>
            <a:r>
              <a:rPr lang="en-US" dirty="0" smtClean="0"/>
              <a:t>If only </a:t>
            </a:r>
            <a:r>
              <a:rPr lang="en-US" b="1" dirty="0" smtClean="0"/>
              <a:t>fixed sized messages </a:t>
            </a:r>
            <a:r>
              <a:rPr lang="en-US" dirty="0" smtClean="0"/>
              <a:t>can be sent, the system-level implementation is straightforward. This restriction, however, makes the task of programming more difficult. </a:t>
            </a:r>
          </a:p>
          <a:p>
            <a:pPr algn="just"/>
            <a:r>
              <a:rPr lang="en-US" dirty="0" smtClean="0"/>
              <a:t>Conversely, </a:t>
            </a:r>
            <a:r>
              <a:rPr lang="en-US" b="1" dirty="0" smtClean="0"/>
              <a:t>variable-sized messages </a:t>
            </a:r>
            <a:r>
              <a:rPr lang="en-US" dirty="0" smtClean="0"/>
              <a:t>require a more complex system-level implementation, but the programming task becomes simpler. This is a common kind of tradeoff seen throughout operating system design</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dirty="0" smtClean="0"/>
              <a:t>Naming</a:t>
            </a:r>
            <a:endParaRPr lang="en-US" dirty="0"/>
          </a:p>
        </p:txBody>
      </p:sp>
      <p:sp>
        <p:nvSpPr>
          <p:cNvPr id="3" name="Content Placeholder 2"/>
          <p:cNvSpPr>
            <a:spLocks noGrp="1"/>
          </p:cNvSpPr>
          <p:nvPr>
            <p:ph idx="1"/>
          </p:nvPr>
        </p:nvSpPr>
        <p:spPr>
          <a:xfrm>
            <a:off x="457200" y="1524000"/>
            <a:ext cx="8229600" cy="4876800"/>
          </a:xfrm>
        </p:spPr>
        <p:txBody>
          <a:bodyPr/>
          <a:lstStyle/>
          <a:p>
            <a:pPr algn="just"/>
            <a:r>
              <a:rPr lang="en-US" dirty="0" smtClean="0"/>
              <a:t>Processes that want to communicate must have a way to refer to each other. </a:t>
            </a:r>
          </a:p>
          <a:p>
            <a:pPr algn="just"/>
            <a:r>
              <a:rPr lang="en-US" dirty="0" smtClean="0"/>
              <a:t>They can use either </a:t>
            </a:r>
            <a:r>
              <a:rPr lang="en-US" b="1" dirty="0" smtClean="0"/>
              <a:t>direct or indirect communication. </a:t>
            </a:r>
          </a:p>
          <a:p>
            <a:pPr algn="just"/>
            <a:r>
              <a:rPr lang="en-US" dirty="0" smtClean="0"/>
              <a:t>Under direct communication, each process that wants to communicate must explicitly name the recipient or sender of the communication. </a:t>
            </a:r>
          </a:p>
          <a:p>
            <a:pPr algn="just"/>
            <a:r>
              <a:rPr lang="en-US" dirty="0" smtClean="0"/>
              <a:t>In this scheme, the send() and receive() primitives are defined as: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lnSpcReduction="10000"/>
          </a:bodyPr>
          <a:lstStyle/>
          <a:p>
            <a:pPr algn="just"/>
            <a:r>
              <a:rPr lang="en-US" dirty="0" smtClean="0"/>
              <a:t>send(P, message)—Send a message to process P</a:t>
            </a:r>
          </a:p>
          <a:p>
            <a:pPr algn="just"/>
            <a:r>
              <a:rPr lang="en-US" dirty="0" smtClean="0"/>
              <a:t>receive (Q, message)—Receive a message from process Q</a:t>
            </a:r>
          </a:p>
          <a:p>
            <a:pPr algn="just"/>
            <a:endParaRPr lang="en-US" dirty="0" smtClean="0"/>
          </a:p>
          <a:p>
            <a:pPr algn="just"/>
            <a:r>
              <a:rPr lang="en-US" dirty="0" smtClean="0"/>
              <a:t>A communication link in this scheme has the following properties: </a:t>
            </a:r>
          </a:p>
          <a:p>
            <a:pPr algn="just"/>
            <a:r>
              <a:rPr lang="en-US" dirty="0" smtClean="0"/>
              <a:t>A link is established automatically between every pair of processes that want to communicate. The processes need to know only each other's identity to communicate. </a:t>
            </a:r>
          </a:p>
          <a:p>
            <a:pPr algn="just"/>
            <a:r>
              <a:rPr lang="en-US" dirty="0" smtClean="0"/>
              <a:t>A link is associated with exactly two processes. </a:t>
            </a:r>
          </a:p>
          <a:p>
            <a:pPr algn="just"/>
            <a:r>
              <a:rPr lang="en-US" dirty="0" smtClean="0"/>
              <a:t>Between each pair of processes, there exists exactly one link</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325112"/>
          </a:xfrm>
        </p:spPr>
        <p:txBody>
          <a:bodyPr/>
          <a:lstStyle/>
          <a:p>
            <a:pPr algn="just"/>
            <a:r>
              <a:rPr lang="en-US" dirty="0" smtClean="0"/>
              <a:t>The disadvantage in both of these schemes (symmetric and asymmetric) is the limited modularity of the resulting process definitions. Changing the identifier of a process may necessitate examining all other process definitions.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lstStyle/>
          <a:p>
            <a:r>
              <a:rPr lang="en-US" dirty="0" smtClean="0"/>
              <a:t>Synchronization</a:t>
            </a:r>
            <a:endParaRPr lang="en-US" dirty="0"/>
          </a:p>
        </p:txBody>
      </p:sp>
      <p:sp>
        <p:nvSpPr>
          <p:cNvPr id="3" name="Content Placeholder 2"/>
          <p:cNvSpPr>
            <a:spLocks noGrp="1"/>
          </p:cNvSpPr>
          <p:nvPr>
            <p:ph idx="1"/>
          </p:nvPr>
        </p:nvSpPr>
        <p:spPr>
          <a:xfrm>
            <a:off x="457200" y="1600200"/>
            <a:ext cx="8229600" cy="4974336"/>
          </a:xfrm>
        </p:spPr>
        <p:txBody>
          <a:bodyPr>
            <a:normAutofit lnSpcReduction="10000"/>
          </a:bodyPr>
          <a:lstStyle/>
          <a:p>
            <a:pPr algn="just"/>
            <a:r>
              <a:rPr lang="en-US" dirty="0" smtClean="0"/>
              <a:t>Communication between processes takes place through calls to </a:t>
            </a:r>
            <a:r>
              <a:rPr lang="en-US" b="1" dirty="0" smtClean="0"/>
              <a:t>send() and receive () primitives</a:t>
            </a:r>
            <a:r>
              <a:rPr lang="en-US" dirty="0" smtClean="0"/>
              <a:t>. There are different design options for implementing each primitive. </a:t>
            </a:r>
          </a:p>
          <a:p>
            <a:pPr algn="just"/>
            <a:r>
              <a:rPr lang="en-US" dirty="0" smtClean="0"/>
              <a:t>Message passing may be either </a:t>
            </a:r>
            <a:r>
              <a:rPr lang="en-US" b="1" dirty="0" smtClean="0"/>
              <a:t>blocking</a:t>
            </a:r>
            <a:r>
              <a:rPr lang="en-US" dirty="0" smtClean="0"/>
              <a:t> or </a:t>
            </a:r>
            <a:r>
              <a:rPr lang="en-US" b="1" dirty="0" err="1" smtClean="0"/>
              <a:t>nonblocking</a:t>
            </a:r>
            <a:r>
              <a:rPr lang="en-US" dirty="0" smtClean="0"/>
              <a:t>— also known as </a:t>
            </a:r>
            <a:r>
              <a:rPr lang="en-US" b="1" dirty="0" smtClean="0"/>
              <a:t>synchronous and asynchronous</a:t>
            </a:r>
            <a:r>
              <a:rPr lang="en-US" dirty="0" smtClean="0"/>
              <a:t>. </a:t>
            </a:r>
          </a:p>
          <a:p>
            <a:pPr algn="just"/>
            <a:r>
              <a:rPr lang="en-US" b="1" dirty="0" smtClean="0"/>
              <a:t>Blocking send- </a:t>
            </a:r>
            <a:r>
              <a:rPr lang="en-US" dirty="0" smtClean="0"/>
              <a:t>The sending process is blocked until the message is received by the receiving process or by the mailbox.  </a:t>
            </a:r>
          </a:p>
          <a:p>
            <a:pPr algn="just"/>
            <a:r>
              <a:rPr lang="en-US" b="1" dirty="0" err="1" smtClean="0"/>
              <a:t>Nonblocking</a:t>
            </a:r>
            <a:r>
              <a:rPr lang="en-US" b="1" dirty="0" smtClean="0"/>
              <a:t> send- </a:t>
            </a:r>
            <a:r>
              <a:rPr lang="en-US" dirty="0" smtClean="0"/>
              <a:t>The sending process sends the message and resumes operation</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62000"/>
            <a:ext cx="8229600" cy="5638800"/>
          </a:xfrm>
        </p:spPr>
        <p:txBody>
          <a:bodyPr>
            <a:normAutofit lnSpcReduction="10000"/>
          </a:bodyPr>
          <a:lstStyle/>
          <a:p>
            <a:pPr algn="just"/>
            <a:r>
              <a:rPr lang="en-US" b="1" dirty="0" smtClean="0"/>
              <a:t>Blocking receive- </a:t>
            </a:r>
            <a:r>
              <a:rPr lang="en-US" dirty="0" smtClean="0"/>
              <a:t>The receiver blocks until a message is available. </a:t>
            </a:r>
          </a:p>
          <a:p>
            <a:pPr algn="just"/>
            <a:r>
              <a:rPr lang="en-US" b="1" dirty="0" err="1" smtClean="0"/>
              <a:t>Nonblocking</a:t>
            </a:r>
            <a:r>
              <a:rPr lang="en-US" b="1" dirty="0" smtClean="0"/>
              <a:t> receive- </a:t>
            </a:r>
            <a:r>
              <a:rPr lang="en-US" dirty="0" smtClean="0"/>
              <a:t>The receiver retrieves either a valid message or a null. </a:t>
            </a:r>
          </a:p>
          <a:p>
            <a:pPr algn="just"/>
            <a:r>
              <a:rPr lang="en-US" b="1" dirty="0" smtClean="0"/>
              <a:t>Buffering</a:t>
            </a:r>
            <a:r>
              <a:rPr lang="en-US" dirty="0" smtClean="0"/>
              <a:t> Whether communication is direct or indirect, messages exchanged by communicating processes reside in a temporary queue. Basically, such queues can be implemented in </a:t>
            </a:r>
            <a:r>
              <a:rPr lang="en-US" dirty="0" err="1" smtClean="0"/>
              <a:t>threeways</a:t>
            </a:r>
            <a:r>
              <a:rPr lang="en-US" dirty="0" smtClean="0"/>
              <a:t>:</a:t>
            </a:r>
          </a:p>
          <a:p>
            <a:pPr marL="624078" indent="-514350" algn="just">
              <a:buFont typeface="+mj-lt"/>
              <a:buAutoNum type="arabicPeriod"/>
            </a:pPr>
            <a:r>
              <a:rPr lang="en-US" b="1" dirty="0" smtClean="0"/>
              <a:t>Zero capacity- </a:t>
            </a:r>
            <a:r>
              <a:rPr lang="en-US" dirty="0" smtClean="0"/>
              <a:t>The queue has a maximum length of zero; thus, the link cannot have any messages waiting in it. In this case, the sender must block until the recipient receives the message.</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lgn="just"/>
            <a:r>
              <a:rPr lang="en-US" b="1" dirty="0" smtClean="0"/>
              <a:t>Bounded capacity- </a:t>
            </a:r>
            <a:r>
              <a:rPr lang="en-US" dirty="0" smtClean="0"/>
              <a:t>The queue has finite length n; thus, at most n messages can reside in it. If the queue is not full when a new message is sent, the message is placed in the queue (either the message is copied or a pointer to the message is kept), and the sender can continue execution without waiting. The links capacity is finite, however. If the link is full, the sender must block until space is available in the queue.  </a:t>
            </a:r>
          </a:p>
          <a:p>
            <a:pPr algn="just"/>
            <a:r>
              <a:rPr lang="en-US" b="1" dirty="0" smtClean="0"/>
              <a:t>Unbounded capacity- </a:t>
            </a:r>
            <a:r>
              <a:rPr lang="en-US" dirty="0" smtClean="0"/>
              <a:t>The queues length is potentially infinite; thus, any number of messages can wait in it. The sender never blocks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	</a:t>
            </a:r>
            <a:endParaRPr lang="en-US" dirty="0"/>
          </a:p>
        </p:txBody>
      </p:sp>
      <p:sp>
        <p:nvSpPr>
          <p:cNvPr id="3" name="Content Placeholder 2"/>
          <p:cNvSpPr>
            <a:spLocks noGrp="1"/>
          </p:cNvSpPr>
          <p:nvPr>
            <p:ph idx="1"/>
          </p:nvPr>
        </p:nvSpPr>
        <p:spPr/>
        <p:txBody>
          <a:bodyPr/>
          <a:lstStyle/>
          <a:p>
            <a:r>
              <a:rPr lang="en-US" dirty="0" smtClean="0"/>
              <a:t>Examples of IPC Systems :</a:t>
            </a:r>
          </a:p>
          <a:p>
            <a:pPr marL="624078" indent="-514350">
              <a:buFont typeface="+mj-lt"/>
              <a:buAutoNum type="arabicPeriod"/>
            </a:pPr>
            <a:r>
              <a:rPr lang="en-US" dirty="0" smtClean="0"/>
              <a:t>POSIX Shared Memory</a:t>
            </a:r>
          </a:p>
          <a:p>
            <a:pPr marL="624078" indent="-514350">
              <a:buFont typeface="+mj-lt"/>
              <a:buAutoNum type="arabicPeriod"/>
            </a:pPr>
            <a:r>
              <a:rPr lang="en-US" dirty="0" smtClean="0"/>
              <a:t>Windows XP</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normAutofit/>
          </a:bodyPr>
          <a:lstStyle/>
          <a:p>
            <a:r>
              <a:rPr lang="en-US" sz="3200" dirty="0" smtClean="0"/>
              <a:t>Communication in Client Server Systems</a:t>
            </a:r>
            <a:endParaRPr lang="en-US" sz="3200" dirty="0"/>
          </a:p>
        </p:txBody>
      </p:sp>
      <p:sp>
        <p:nvSpPr>
          <p:cNvPr id="3" name="Content Placeholder 2"/>
          <p:cNvSpPr>
            <a:spLocks noGrp="1"/>
          </p:cNvSpPr>
          <p:nvPr>
            <p:ph idx="1"/>
          </p:nvPr>
        </p:nvSpPr>
        <p:spPr>
          <a:xfrm>
            <a:off x="457200" y="1524000"/>
            <a:ext cx="8229600" cy="5050536"/>
          </a:xfrm>
        </p:spPr>
        <p:txBody>
          <a:bodyPr/>
          <a:lstStyle/>
          <a:p>
            <a:pPr algn="just"/>
            <a:r>
              <a:rPr lang="en-US" dirty="0" smtClean="0"/>
              <a:t>Client/Server communication involves two components, namely a client and a server. They are usually multiple clients in communication with a single server. The clients send requests to the server and the server responds to the client requests.</a:t>
            </a:r>
          </a:p>
          <a:p>
            <a:pPr algn="just"/>
            <a:r>
              <a:rPr lang="en-US" dirty="0" smtClean="0"/>
              <a:t>There are three main methods to client/server communication</a:t>
            </a:r>
          </a:p>
          <a:p>
            <a:pPr marL="624078" indent="-514350" algn="just">
              <a:buFont typeface="+mj-lt"/>
              <a:buAutoNum type="arabicPeriod"/>
            </a:pPr>
            <a:r>
              <a:rPr lang="en-US" dirty="0" smtClean="0"/>
              <a:t>Sockets</a:t>
            </a:r>
          </a:p>
          <a:p>
            <a:pPr marL="624078" indent="-514350" algn="just">
              <a:buFont typeface="+mj-lt"/>
              <a:buAutoNum type="arabicPeriod"/>
            </a:pPr>
            <a:r>
              <a:rPr lang="en-US" dirty="0" smtClean="0"/>
              <a:t>Remote Procedure Calls</a:t>
            </a:r>
          </a:p>
          <a:p>
            <a:pPr marL="624078" indent="-514350" algn="just">
              <a:buFont typeface="+mj-lt"/>
              <a:buAutoNum type="arabicPeriod"/>
            </a:pPr>
            <a:r>
              <a:rPr lang="en-US" dirty="0" smtClean="0"/>
              <a:t>PIPES</a:t>
            </a:r>
          </a:p>
          <a:p>
            <a:pPr algn="just"/>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53000"/>
          </a:xfrm>
        </p:spPr>
        <p:txBody>
          <a:bodyPr/>
          <a:lstStyle/>
          <a:p>
            <a:pPr marL="624078" indent="-514350" algn="just">
              <a:buFont typeface="+mj-lt"/>
              <a:buAutoNum type="arabicPeriod"/>
            </a:pPr>
            <a:r>
              <a:rPr lang="en-US" dirty="0" smtClean="0"/>
              <a:t>Stack: The process Stack contains the temporary data such as method/function parameters, return address and local variables.</a:t>
            </a:r>
          </a:p>
          <a:p>
            <a:pPr marL="624078" indent="-514350" algn="just">
              <a:buFont typeface="+mj-lt"/>
              <a:buAutoNum type="arabicPeriod"/>
            </a:pPr>
            <a:r>
              <a:rPr lang="en-US" dirty="0" smtClean="0"/>
              <a:t>Heap : This is dynamically allocated memory to a process during its run time.</a:t>
            </a:r>
          </a:p>
          <a:p>
            <a:pPr marL="624078" indent="-514350" algn="just">
              <a:buFont typeface="+mj-lt"/>
              <a:buAutoNum type="arabicPeriod"/>
            </a:pPr>
            <a:r>
              <a:rPr lang="en-US" dirty="0" smtClean="0"/>
              <a:t>Text: This includes the current activity represented by the value of Program Counter and the contents of the processor's registers</a:t>
            </a:r>
          </a:p>
          <a:p>
            <a:pPr marL="624078" indent="-514350" algn="just">
              <a:buFont typeface="+mj-lt"/>
              <a:buAutoNum type="arabicPeriod"/>
            </a:pPr>
            <a:r>
              <a:rPr lang="en-US" dirty="0" smtClean="0"/>
              <a:t>Data: This section contains the global and static variables.</a:t>
            </a:r>
          </a:p>
          <a:p>
            <a:pPr marL="624078" indent="-514350" algn="just">
              <a:buNone/>
            </a:pP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609600"/>
          </a:xfrm>
        </p:spPr>
        <p:txBody>
          <a:bodyPr>
            <a:normAutofit fontScale="90000"/>
          </a:bodyPr>
          <a:lstStyle/>
          <a:p>
            <a:r>
              <a:rPr lang="en-US" b="1" dirty="0" smtClean="0"/>
              <a:t>Sockets</a:t>
            </a:r>
            <a:br>
              <a:rPr lang="en-US" b="1" dirty="0" smtClean="0"/>
            </a:br>
            <a:endParaRPr lang="en-US" dirty="0"/>
          </a:p>
        </p:txBody>
      </p:sp>
      <p:sp>
        <p:nvSpPr>
          <p:cNvPr id="3" name="Content Placeholder 2"/>
          <p:cNvSpPr>
            <a:spLocks noGrp="1"/>
          </p:cNvSpPr>
          <p:nvPr>
            <p:ph idx="1"/>
          </p:nvPr>
        </p:nvSpPr>
        <p:spPr>
          <a:xfrm>
            <a:off x="457200" y="1219200"/>
            <a:ext cx="8229600" cy="5355336"/>
          </a:xfrm>
        </p:spPr>
        <p:txBody>
          <a:bodyPr>
            <a:normAutofit lnSpcReduction="10000"/>
          </a:bodyPr>
          <a:lstStyle/>
          <a:p>
            <a:pPr algn="just"/>
            <a:r>
              <a:rPr lang="en-US" dirty="0" smtClean="0"/>
              <a:t>Sockets facilitate communication between two processes on the same machine or different machines. They are used in a client/server framework and consist of the </a:t>
            </a:r>
            <a:r>
              <a:rPr lang="en-US" b="1" dirty="0" smtClean="0"/>
              <a:t>IP address and port number. </a:t>
            </a:r>
          </a:p>
          <a:p>
            <a:pPr algn="just"/>
            <a:r>
              <a:rPr lang="en-US" dirty="0" smtClean="0"/>
              <a:t>Many application protocols use sockets for data connection and data transfer between a client and a server.</a:t>
            </a:r>
          </a:p>
          <a:p>
            <a:pPr algn="just"/>
            <a:r>
              <a:rPr lang="en-US" dirty="0" smtClean="0"/>
              <a:t>Socket communication is quite low-level as sockets only transfer an unstructured byte stream across processes. The structure on the byte stream is imposed by the client and server applications.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838200" y="1371600"/>
            <a:ext cx="7162800" cy="4572000"/>
          </a:xfrm>
          <a:prstGeom prst="rect">
            <a:avLst/>
          </a:prstGeom>
          <a:noFill/>
          <a:ln w="9525">
            <a:noFill/>
            <a:miter lim="800000"/>
            <a:headEnd/>
            <a:tailEnd/>
          </a:ln>
          <a:effectLst/>
        </p:spPr>
      </p:pic>
      <p:sp>
        <p:nvSpPr>
          <p:cNvPr id="5" name="TextBox 4"/>
          <p:cNvSpPr txBox="1"/>
          <p:nvPr/>
        </p:nvSpPr>
        <p:spPr>
          <a:xfrm>
            <a:off x="2667000" y="6248400"/>
            <a:ext cx="3680816" cy="369332"/>
          </a:xfrm>
          <a:prstGeom prst="rect">
            <a:avLst/>
          </a:prstGeom>
          <a:noFill/>
        </p:spPr>
        <p:txBody>
          <a:bodyPr wrap="none" rtlCol="0">
            <a:spAutoFit/>
          </a:bodyPr>
          <a:lstStyle/>
          <a:p>
            <a:r>
              <a:rPr lang="en-US" dirty="0" smtClean="0"/>
              <a:t>Fig. Communication using sockets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pPr algn="just"/>
            <a:r>
              <a:rPr lang="en-US" dirty="0" smtClean="0"/>
              <a:t>When a client process initiates a request for a connection, it is assigned a port by its host computer. This port has some arbitrary number greater than 1024. </a:t>
            </a:r>
          </a:p>
          <a:p>
            <a:pPr algn="just"/>
            <a:r>
              <a:rPr lang="en-US" dirty="0" smtClean="0"/>
              <a:t>For example, if a client on host X with IP address 146.86.5.20 wishes to establish a connection with a web server (which is listening on port 80) at address 161.25.19.8, host X may be assigned port 1625. </a:t>
            </a:r>
          </a:p>
          <a:p>
            <a:pPr algn="just"/>
            <a:r>
              <a:rPr lang="en-US" dirty="0" smtClean="0"/>
              <a:t>The connection will consist of a pair of sockets: (146.86.5.20:1625) on host X and (161.25.19.8:80) on the web server</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3400"/>
          </a:xfrm>
        </p:spPr>
        <p:txBody>
          <a:bodyPr>
            <a:normAutofit fontScale="90000"/>
          </a:bodyPr>
          <a:lstStyle/>
          <a:p>
            <a:r>
              <a:rPr lang="en-US" b="1" dirty="0" smtClean="0"/>
              <a:t>Remote Procedure Calls</a:t>
            </a:r>
            <a:br>
              <a:rPr lang="en-US" b="1" dirty="0" smtClean="0"/>
            </a:br>
            <a:endParaRPr lang="en-US" dirty="0"/>
          </a:p>
        </p:txBody>
      </p:sp>
      <p:sp>
        <p:nvSpPr>
          <p:cNvPr id="3" name="Content Placeholder 2"/>
          <p:cNvSpPr>
            <a:spLocks noGrp="1"/>
          </p:cNvSpPr>
          <p:nvPr>
            <p:ph idx="1"/>
          </p:nvPr>
        </p:nvSpPr>
        <p:spPr>
          <a:xfrm>
            <a:off x="457200" y="1524000"/>
            <a:ext cx="8229600" cy="5050536"/>
          </a:xfrm>
        </p:spPr>
        <p:txBody>
          <a:bodyPr/>
          <a:lstStyle/>
          <a:p>
            <a:pPr algn="just"/>
            <a:r>
              <a:rPr lang="en-US" dirty="0" smtClean="0"/>
              <a:t>These are </a:t>
            </a:r>
            <a:r>
              <a:rPr lang="en-US" dirty="0" err="1" smtClean="0"/>
              <a:t>interprocess</a:t>
            </a:r>
            <a:r>
              <a:rPr lang="en-US" dirty="0" smtClean="0"/>
              <a:t> communication techniques that are used for client-server based applications. A remote procedure call is also known as a subroutine call or a function call.</a:t>
            </a:r>
          </a:p>
          <a:p>
            <a:pPr algn="just"/>
            <a:r>
              <a:rPr lang="en-US" dirty="0" smtClean="0"/>
              <a:t>A client has a request that the RPC translates and sends to the server. </a:t>
            </a:r>
          </a:p>
          <a:p>
            <a:pPr algn="just"/>
            <a:r>
              <a:rPr lang="en-US" dirty="0" smtClean="0"/>
              <a:t>This request may be a procedure or a function call to a remote server. When the server receives the request, it sends the required response back to the client</a:t>
            </a:r>
          </a:p>
          <a:p>
            <a:pPr algn="just"/>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r>
              <a:rPr lang="en-US" b="1" dirty="0" smtClean="0"/>
              <a:t>Pipes</a:t>
            </a:r>
            <a:endParaRPr lang="en-US" b="1" dirty="0"/>
          </a:p>
        </p:txBody>
      </p:sp>
      <p:sp>
        <p:nvSpPr>
          <p:cNvPr id="3" name="Content Placeholder 2"/>
          <p:cNvSpPr>
            <a:spLocks noGrp="1"/>
          </p:cNvSpPr>
          <p:nvPr>
            <p:ph idx="1"/>
          </p:nvPr>
        </p:nvSpPr>
        <p:spPr>
          <a:xfrm>
            <a:off x="457200" y="1524000"/>
            <a:ext cx="8229600" cy="5050536"/>
          </a:xfrm>
        </p:spPr>
        <p:txBody>
          <a:bodyPr>
            <a:normAutofit fontScale="85000" lnSpcReduction="20000"/>
          </a:bodyPr>
          <a:lstStyle/>
          <a:p>
            <a:pPr algn="just"/>
            <a:r>
              <a:rPr lang="en-US" dirty="0" smtClean="0"/>
              <a:t>These are </a:t>
            </a:r>
            <a:r>
              <a:rPr lang="en-US" dirty="0" err="1" smtClean="0"/>
              <a:t>interprocess</a:t>
            </a:r>
            <a:r>
              <a:rPr lang="en-US" dirty="0" smtClean="0"/>
              <a:t> communication methods that contain two end points. Data is entered from one end of the pipe by a process and consumed from the other end by the other process.</a:t>
            </a:r>
          </a:p>
          <a:p>
            <a:pPr algn="just"/>
            <a:r>
              <a:rPr lang="en-US" dirty="0" smtClean="0"/>
              <a:t>The two different types of pipes are </a:t>
            </a:r>
            <a:r>
              <a:rPr lang="en-US" b="1" dirty="0" smtClean="0"/>
              <a:t>ordinary pipes and named pipes</a:t>
            </a:r>
            <a:r>
              <a:rPr lang="en-US" dirty="0" smtClean="0"/>
              <a:t>. </a:t>
            </a:r>
          </a:p>
          <a:p>
            <a:pPr algn="just"/>
            <a:r>
              <a:rPr lang="en-US" dirty="0" smtClean="0"/>
              <a:t>Ordinary pipes allow two processes to communicate in standard producer– consumer fashion: the producer writes to one end of the pipe (the write-end) and the consumer reads from the other end (the read-end).</a:t>
            </a:r>
          </a:p>
          <a:p>
            <a:pPr algn="just"/>
            <a:r>
              <a:rPr lang="en-US" dirty="0" smtClean="0"/>
              <a:t>Ordinary pipes only allow </a:t>
            </a:r>
            <a:r>
              <a:rPr lang="en-US" b="1" dirty="0" smtClean="0"/>
              <a:t>one way communication</a:t>
            </a:r>
            <a:r>
              <a:rPr lang="en-US" dirty="0" smtClean="0"/>
              <a:t>. For two way communication, two pipes are required. </a:t>
            </a:r>
          </a:p>
          <a:p>
            <a:pPr algn="just"/>
            <a:r>
              <a:rPr lang="en-US" dirty="0" smtClean="0"/>
              <a:t>Ordinary pipes have a parent child relationship between the processes as the pipes can only be accessed by processes that created or inherited them.</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762000" y="1676400"/>
            <a:ext cx="7924800" cy="2741613"/>
          </a:xfrm>
          <a:prstGeom prst="rect">
            <a:avLst/>
          </a:prstGeom>
          <a:noFill/>
          <a:ln w="9525">
            <a:noFill/>
            <a:miter lim="800000"/>
            <a:headEnd/>
            <a:tailEnd/>
          </a:ln>
          <a:effectLst/>
        </p:spPr>
      </p:pic>
      <p:sp>
        <p:nvSpPr>
          <p:cNvPr id="5" name="TextBox 4"/>
          <p:cNvSpPr txBox="1"/>
          <p:nvPr/>
        </p:nvSpPr>
        <p:spPr>
          <a:xfrm>
            <a:off x="2438400" y="5181600"/>
            <a:ext cx="4160113" cy="369332"/>
          </a:xfrm>
          <a:prstGeom prst="rect">
            <a:avLst/>
          </a:prstGeom>
          <a:noFill/>
        </p:spPr>
        <p:txBody>
          <a:bodyPr wrap="none" rtlCol="0">
            <a:spAutoFit/>
          </a:bodyPr>
          <a:lstStyle/>
          <a:p>
            <a:r>
              <a:rPr lang="en-US" dirty="0" smtClean="0"/>
              <a:t>Fig. File Descriptors for Ordinary PIPE</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325112"/>
          </a:xfrm>
        </p:spPr>
        <p:txBody>
          <a:bodyPr/>
          <a:lstStyle/>
          <a:p>
            <a:pPr algn="just"/>
            <a:r>
              <a:rPr lang="en-US" dirty="0" smtClean="0"/>
              <a:t>Named pipes provide a much more powerful communication tool. </a:t>
            </a:r>
          </a:p>
          <a:p>
            <a:pPr algn="just"/>
            <a:r>
              <a:rPr lang="en-US" dirty="0" smtClean="0"/>
              <a:t>Communication can be </a:t>
            </a:r>
            <a:r>
              <a:rPr lang="en-US" b="1" dirty="0" smtClean="0"/>
              <a:t>bidirectional</a:t>
            </a:r>
            <a:r>
              <a:rPr lang="en-US" dirty="0" smtClean="0"/>
              <a:t>, and no parent–child relationship is required. Once a named pipe is established, several processes can use it for communication.</a:t>
            </a:r>
          </a:p>
          <a:p>
            <a:pPr algn="just"/>
            <a:r>
              <a:rPr lang="en-US" dirty="0" smtClean="0"/>
              <a:t>These pipes exist even after the processes using them have terminated. They need to be explicitly deleted when not required anymore.</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Part-II</a:t>
            </a:r>
            <a:endParaRPr lang="en-US" dirty="0"/>
          </a:p>
        </p:txBody>
      </p:sp>
      <p:sp>
        <p:nvSpPr>
          <p:cNvPr id="3" name="Content Placeholder 2"/>
          <p:cNvSpPr>
            <a:spLocks noGrp="1"/>
          </p:cNvSpPr>
          <p:nvPr>
            <p:ph idx="1"/>
          </p:nvPr>
        </p:nvSpPr>
        <p:spPr/>
        <p:txBody>
          <a:bodyPr/>
          <a:lstStyle/>
          <a:p>
            <a:pPr algn="just"/>
            <a:r>
              <a:rPr lang="en-US" dirty="0" smtClean="0"/>
              <a:t>Multithreaded Programming: Multithreading models, Thread libraries, Threading issues, Examples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066800"/>
          </a:xfrm>
        </p:spPr>
        <p:txBody>
          <a:bodyPr/>
          <a:lstStyle/>
          <a:p>
            <a:r>
              <a:rPr lang="en-US" dirty="0" smtClean="0"/>
              <a:t>Threads</a:t>
            </a:r>
            <a:endParaRPr lang="en-US" dirty="0"/>
          </a:p>
        </p:txBody>
      </p:sp>
      <p:sp>
        <p:nvSpPr>
          <p:cNvPr id="3" name="Content Placeholder 2"/>
          <p:cNvSpPr>
            <a:spLocks noGrp="1"/>
          </p:cNvSpPr>
          <p:nvPr>
            <p:ph idx="1"/>
          </p:nvPr>
        </p:nvSpPr>
        <p:spPr>
          <a:xfrm>
            <a:off x="457200" y="1676400"/>
            <a:ext cx="8229600" cy="4898136"/>
          </a:xfrm>
        </p:spPr>
        <p:txBody>
          <a:bodyPr>
            <a:normAutofit/>
          </a:bodyPr>
          <a:lstStyle/>
          <a:p>
            <a:pPr algn="just"/>
            <a:r>
              <a:rPr lang="en-US" dirty="0" smtClean="0"/>
              <a:t>A thread is a basic unit of CPU utilization; it comprises a thread ID, a program counter, a register set, and a stack. </a:t>
            </a:r>
          </a:p>
          <a:p>
            <a:pPr algn="just"/>
            <a:r>
              <a:rPr lang="en-US" dirty="0" smtClean="0"/>
              <a:t>It shares with other threads belonging to the same process its code section, data section, and other operating-system resources, such as open files and signals.</a:t>
            </a:r>
          </a:p>
          <a:p>
            <a:pPr algn="just"/>
            <a:r>
              <a:rPr lang="en-US" dirty="0" smtClean="0"/>
              <a:t>A traditional (or heavyweight) process has a single thread of control. If a process has multiple threads of control, it can perform more than one task at a time</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533400" y="1066800"/>
            <a:ext cx="8077200" cy="5432743"/>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Process State</a:t>
            </a:r>
            <a:endParaRPr lang="en-US" dirty="0"/>
          </a:p>
        </p:txBody>
      </p:sp>
      <p:sp>
        <p:nvSpPr>
          <p:cNvPr id="3" name="Content Placeholder 2"/>
          <p:cNvSpPr>
            <a:spLocks noGrp="1"/>
          </p:cNvSpPr>
          <p:nvPr>
            <p:ph idx="1"/>
          </p:nvPr>
        </p:nvSpPr>
        <p:spPr>
          <a:xfrm>
            <a:off x="457200" y="1676400"/>
            <a:ext cx="8229600" cy="4898136"/>
          </a:xfrm>
        </p:spPr>
        <p:txBody>
          <a:bodyPr>
            <a:normAutofit lnSpcReduction="10000"/>
          </a:bodyPr>
          <a:lstStyle/>
          <a:p>
            <a:pPr algn="just"/>
            <a:r>
              <a:rPr lang="en-US" dirty="0" smtClean="0"/>
              <a:t>As a process executes, it changes state. The state of a process is defined in part by the current activity of that process. A process may be in one of the following states:</a:t>
            </a:r>
          </a:p>
          <a:p>
            <a:pPr marL="624078" indent="-514350" algn="just">
              <a:buFont typeface="+mj-lt"/>
              <a:buAutoNum type="arabicPeriod"/>
            </a:pPr>
            <a:r>
              <a:rPr lang="en-US" b="1" dirty="0" smtClean="0"/>
              <a:t>New. </a:t>
            </a:r>
            <a:r>
              <a:rPr lang="en-US" dirty="0" smtClean="0"/>
              <a:t>The process is being created</a:t>
            </a:r>
          </a:p>
          <a:p>
            <a:pPr marL="624078" indent="-514350" algn="just">
              <a:buFont typeface="+mj-lt"/>
              <a:buAutoNum type="arabicPeriod"/>
            </a:pPr>
            <a:r>
              <a:rPr lang="en-US" b="1" dirty="0" smtClean="0"/>
              <a:t>Running. </a:t>
            </a:r>
            <a:r>
              <a:rPr lang="en-US" dirty="0" smtClean="0"/>
              <a:t>Instructions are being executed.</a:t>
            </a:r>
          </a:p>
          <a:p>
            <a:pPr marL="624078" indent="-514350" algn="just">
              <a:buFont typeface="+mj-lt"/>
              <a:buAutoNum type="arabicPeriod"/>
            </a:pPr>
            <a:r>
              <a:rPr lang="en-US" b="1" dirty="0" smtClean="0"/>
              <a:t>Waiting. </a:t>
            </a:r>
            <a:r>
              <a:rPr lang="en-US" dirty="0" smtClean="0"/>
              <a:t>The process is waiting for some event to occur</a:t>
            </a:r>
          </a:p>
          <a:p>
            <a:pPr marL="624078" indent="-514350" algn="just">
              <a:buFont typeface="+mj-lt"/>
              <a:buAutoNum type="arabicPeriod"/>
            </a:pPr>
            <a:r>
              <a:rPr lang="en-US" b="1" dirty="0" smtClean="0"/>
              <a:t>Ready. </a:t>
            </a:r>
            <a:r>
              <a:rPr lang="en-US" dirty="0" smtClean="0"/>
              <a:t>The process is waiting to be assigned to a processor</a:t>
            </a:r>
          </a:p>
          <a:p>
            <a:pPr marL="624078" indent="-514350" algn="just">
              <a:buFont typeface="+mj-lt"/>
              <a:buAutoNum type="arabicPeriod"/>
            </a:pPr>
            <a:r>
              <a:rPr lang="en-US" b="1" dirty="0" smtClean="0"/>
              <a:t>Terminated. </a:t>
            </a:r>
            <a:r>
              <a:rPr lang="en-US" dirty="0" smtClean="0"/>
              <a:t>The process has finished execution</a:t>
            </a:r>
          </a:p>
          <a:p>
            <a:pPr marL="624078" indent="-514350" algn="just">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609600"/>
          </a:xfrm>
        </p:spPr>
        <p:txBody>
          <a:bodyPr>
            <a:normAutofit fontScale="90000"/>
          </a:bodyPr>
          <a:lstStyle/>
          <a:p>
            <a:r>
              <a:rPr lang="en-US" dirty="0" smtClean="0"/>
              <a:t>Overview</a:t>
            </a:r>
            <a:endParaRPr lang="en-US" dirty="0"/>
          </a:p>
        </p:txBody>
      </p:sp>
      <p:sp>
        <p:nvSpPr>
          <p:cNvPr id="3" name="Content Placeholder 2"/>
          <p:cNvSpPr>
            <a:spLocks noGrp="1"/>
          </p:cNvSpPr>
          <p:nvPr>
            <p:ph idx="1"/>
          </p:nvPr>
        </p:nvSpPr>
        <p:spPr>
          <a:xfrm>
            <a:off x="457200" y="1524000"/>
            <a:ext cx="8229600" cy="5050536"/>
          </a:xfrm>
        </p:spPr>
        <p:txBody>
          <a:bodyPr>
            <a:normAutofit fontScale="85000" lnSpcReduction="10000"/>
          </a:bodyPr>
          <a:lstStyle/>
          <a:p>
            <a:pPr algn="just"/>
            <a:r>
              <a:rPr lang="en-US" dirty="0" smtClean="0"/>
              <a:t>A word processor may have a thread for displaying graphics, another thread for responding to keystrokes from the user, and a third thread for performing spelling and grammar checking in the background</a:t>
            </a:r>
          </a:p>
          <a:p>
            <a:pPr algn="just"/>
            <a:r>
              <a:rPr lang="en-US" dirty="0" smtClean="0"/>
              <a:t>In certain situations, a single application may be required to perform several similar tasks. For example, a web server accepts client requests for web pages, images, sound, and so forth. </a:t>
            </a:r>
          </a:p>
          <a:p>
            <a:pPr algn="just"/>
            <a:r>
              <a:rPr lang="en-US" dirty="0" smtClean="0"/>
              <a:t>A busy web server may have several (perhaps thousands) of clients concurrently accessing it. If the web server ran as a traditional single-threaded process, it would be able to service only one client at a time. The amount of time that a client might have to wait for its request to be serviced could be enormous.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325112"/>
          </a:xfrm>
        </p:spPr>
        <p:txBody>
          <a:bodyPr>
            <a:normAutofit fontScale="92500"/>
          </a:bodyPr>
          <a:lstStyle/>
          <a:p>
            <a:pPr algn="just"/>
            <a:r>
              <a:rPr lang="en-US" dirty="0" smtClean="0"/>
              <a:t>One solution is to have the server run as a single process that accepts requests. </a:t>
            </a:r>
          </a:p>
          <a:p>
            <a:pPr algn="just"/>
            <a:r>
              <a:rPr lang="en-US" dirty="0" smtClean="0"/>
              <a:t>When the server receives a request, it creates a separate process to service that request. Threads also play a vital role in remote procedure call (RPC) systems.</a:t>
            </a:r>
          </a:p>
          <a:p>
            <a:pPr algn="just"/>
            <a:r>
              <a:rPr lang="en-US" dirty="0" smtClean="0"/>
              <a:t> Finally, many operating system kernels are now multithreaded; several threads operate in the kernel, and each thread performs a specific </a:t>
            </a:r>
            <a:r>
              <a:rPr lang="en-US" dirty="0" err="1" smtClean="0"/>
              <a:t>task,such</a:t>
            </a:r>
            <a:r>
              <a:rPr lang="en-US" dirty="0" smtClean="0"/>
              <a:t> as managing devices or interrupt handling.</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381000" y="1295400"/>
            <a:ext cx="8382000" cy="3314383"/>
          </a:xfrm>
          <a:prstGeom prst="rect">
            <a:avLst/>
          </a:prstGeom>
          <a:noFill/>
          <a:ln w="9525">
            <a:noFill/>
            <a:miter lim="800000"/>
            <a:headEnd/>
            <a:tailEnd/>
          </a:ln>
          <a:effectLst/>
        </p:spPr>
      </p:pic>
      <p:sp>
        <p:nvSpPr>
          <p:cNvPr id="5" name="TextBox 4"/>
          <p:cNvSpPr txBox="1"/>
          <p:nvPr/>
        </p:nvSpPr>
        <p:spPr>
          <a:xfrm>
            <a:off x="2743200" y="4876800"/>
            <a:ext cx="4648200" cy="369332"/>
          </a:xfrm>
          <a:prstGeom prst="rect">
            <a:avLst/>
          </a:prstGeom>
          <a:noFill/>
        </p:spPr>
        <p:txBody>
          <a:bodyPr wrap="square" rtlCol="0">
            <a:spAutoFit/>
          </a:bodyPr>
          <a:lstStyle/>
          <a:p>
            <a:r>
              <a:rPr lang="en-US" dirty="0" smtClean="0"/>
              <a:t>Fig. Multi threaded server architecture</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685800"/>
          </a:xfrm>
        </p:spPr>
        <p:txBody>
          <a:bodyPr>
            <a:normAutofit/>
          </a:bodyPr>
          <a:lstStyle/>
          <a:p>
            <a:r>
              <a:rPr lang="en-US" sz="3200" dirty="0" smtClean="0"/>
              <a:t>Benefits of Multithreaded Programming</a:t>
            </a:r>
            <a:endParaRPr lang="en-US" sz="3200" dirty="0"/>
          </a:p>
        </p:txBody>
      </p:sp>
      <p:sp>
        <p:nvSpPr>
          <p:cNvPr id="3" name="Content Placeholder 2"/>
          <p:cNvSpPr>
            <a:spLocks noGrp="1"/>
          </p:cNvSpPr>
          <p:nvPr>
            <p:ph idx="1"/>
          </p:nvPr>
        </p:nvSpPr>
        <p:spPr>
          <a:xfrm>
            <a:off x="457200" y="1524000"/>
            <a:ext cx="8229600" cy="5050536"/>
          </a:xfrm>
        </p:spPr>
        <p:txBody>
          <a:bodyPr>
            <a:normAutofit fontScale="92500" lnSpcReduction="20000"/>
          </a:bodyPr>
          <a:lstStyle/>
          <a:p>
            <a:pPr marL="624078" indent="-514350" algn="just">
              <a:buFont typeface="+mj-lt"/>
              <a:buAutoNum type="arabicPeriod"/>
            </a:pPr>
            <a:r>
              <a:rPr lang="en-US" b="1" dirty="0" smtClean="0"/>
              <a:t>Responsiveness: </a:t>
            </a:r>
            <a:r>
              <a:rPr lang="en-US" dirty="0" smtClean="0"/>
              <a:t>Multithreading an interactive application may allow a program to continue running even if part of it is blocked or is performing a lengthy operation, thereby increasing responsiveness to the user.</a:t>
            </a:r>
          </a:p>
          <a:p>
            <a:pPr marL="624078" indent="-514350" algn="just">
              <a:buFont typeface="+mj-lt"/>
              <a:buAutoNum type="arabicPeriod"/>
            </a:pPr>
            <a:r>
              <a:rPr lang="en-US" b="1" dirty="0" smtClean="0"/>
              <a:t>Resource sharing. </a:t>
            </a:r>
            <a:r>
              <a:rPr lang="en-US" dirty="0" smtClean="0"/>
              <a:t>Processes can only share resources through techniques such as shared memory and message passing. Such techniques must be explicitly arranged by the programmer.</a:t>
            </a:r>
          </a:p>
          <a:p>
            <a:pPr marL="624078" indent="-514350" algn="just">
              <a:buFont typeface="+mj-lt"/>
              <a:buAutoNum type="arabicPeriod"/>
            </a:pPr>
            <a:r>
              <a:rPr lang="en-US" b="1" dirty="0" smtClean="0"/>
              <a:t>Economy. </a:t>
            </a:r>
            <a:r>
              <a:rPr lang="en-US" dirty="0" smtClean="0"/>
              <a:t>Allocating memory and resources for process creation is costly. Because threads share the resources of the process to which they belong, it is more economical to create and context-switch threads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609600" y="1143000"/>
            <a:ext cx="7848600" cy="1733233"/>
          </a:xfrm>
          <a:prstGeom prst="rect">
            <a:avLst/>
          </a:prstGeom>
          <a:noFill/>
          <a:ln w="9525">
            <a:noFill/>
            <a:miter lim="800000"/>
            <a:headEnd/>
            <a:tailEnd/>
          </a:ln>
          <a:effectLst/>
        </p:spPr>
      </p:pic>
      <p:sp>
        <p:nvSpPr>
          <p:cNvPr id="5" name="TextBox 4"/>
          <p:cNvSpPr txBox="1"/>
          <p:nvPr/>
        </p:nvSpPr>
        <p:spPr>
          <a:xfrm>
            <a:off x="1905000" y="2971800"/>
            <a:ext cx="6324600" cy="369332"/>
          </a:xfrm>
          <a:prstGeom prst="rect">
            <a:avLst/>
          </a:prstGeom>
          <a:noFill/>
        </p:spPr>
        <p:txBody>
          <a:bodyPr wrap="square" rtlCol="0">
            <a:spAutoFit/>
          </a:bodyPr>
          <a:lstStyle/>
          <a:p>
            <a:r>
              <a:rPr lang="en-US" dirty="0" smtClean="0"/>
              <a:t>Fig: Concurrent execution on a single-core system</a:t>
            </a:r>
            <a:endParaRPr lang="en-US" dirty="0"/>
          </a:p>
        </p:txBody>
      </p:sp>
      <p:sp>
        <p:nvSpPr>
          <p:cNvPr id="6" name="TextBox 5"/>
          <p:cNvSpPr txBox="1"/>
          <p:nvPr/>
        </p:nvSpPr>
        <p:spPr>
          <a:xfrm>
            <a:off x="533400" y="3886200"/>
            <a:ext cx="8382000" cy="1631216"/>
          </a:xfrm>
          <a:prstGeom prst="rect">
            <a:avLst/>
          </a:prstGeom>
          <a:noFill/>
        </p:spPr>
        <p:txBody>
          <a:bodyPr wrap="square" rtlCol="0">
            <a:spAutoFit/>
          </a:bodyPr>
          <a:lstStyle/>
          <a:p>
            <a:pPr algn="just"/>
            <a:r>
              <a:rPr lang="en-US" sz="2000" b="1" dirty="0" smtClean="0"/>
              <a:t>Scalability. </a:t>
            </a:r>
            <a:r>
              <a:rPr lang="en-US" sz="2000" dirty="0" smtClean="0"/>
              <a:t>The benefits of multithreading can be even greater in a multiprocessor architecture, where threads may be running in parallel on different processing cores. A single-threaded process can run on only one processor, regardless how many are available. We explore this issue further in the following section</a:t>
            </a:r>
            <a:endParaRPr lang="en-US" sz="2000" dirty="0"/>
          </a:p>
        </p:txBody>
      </p:sp>
      <p:sp>
        <p:nvSpPr>
          <p:cNvPr id="7" name="Footer Placeholder 6"/>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066800"/>
          </a:xfrm>
        </p:spPr>
        <p:txBody>
          <a:bodyPr/>
          <a:lstStyle/>
          <a:p>
            <a:r>
              <a:rPr lang="en-US" dirty="0" err="1" smtClean="0"/>
              <a:t>Multicore</a:t>
            </a:r>
            <a:r>
              <a:rPr lang="en-US" dirty="0" smtClean="0"/>
              <a:t> programming</a:t>
            </a:r>
            <a:endParaRPr lang="en-US" dirty="0"/>
          </a:p>
        </p:txBody>
      </p:sp>
      <p:sp>
        <p:nvSpPr>
          <p:cNvPr id="3" name="Content Placeholder 2"/>
          <p:cNvSpPr>
            <a:spLocks noGrp="1"/>
          </p:cNvSpPr>
          <p:nvPr>
            <p:ph idx="1"/>
          </p:nvPr>
        </p:nvSpPr>
        <p:spPr>
          <a:xfrm>
            <a:off x="457200" y="1524000"/>
            <a:ext cx="8229600" cy="5050536"/>
          </a:xfrm>
        </p:spPr>
        <p:txBody>
          <a:bodyPr>
            <a:normAutofit/>
          </a:bodyPr>
          <a:lstStyle/>
          <a:p>
            <a:pPr algn="just"/>
            <a:r>
              <a:rPr lang="en-US" dirty="0" smtClean="0"/>
              <a:t>A more recent, similar trend in system design is to place multiple computing cores on a single chip. Each core appears as a separate processor to the operating system</a:t>
            </a:r>
          </a:p>
          <a:p>
            <a:pPr algn="just"/>
            <a:r>
              <a:rPr lang="en-US" dirty="0" smtClean="0"/>
              <a:t>Whether the cores appear across CPU chips or within CPU chips, we call these systems </a:t>
            </a:r>
            <a:r>
              <a:rPr lang="en-US" dirty="0" err="1" smtClean="0"/>
              <a:t>multicore</a:t>
            </a:r>
            <a:r>
              <a:rPr lang="en-US" dirty="0" smtClean="0"/>
              <a:t> or multiprocessor systems</a:t>
            </a:r>
          </a:p>
          <a:p>
            <a:pPr algn="just"/>
            <a:r>
              <a:rPr lang="en-US" dirty="0" smtClean="0"/>
              <a:t>Multithreaded programming provides a mechanism for more efficient use of these multiple computing cores and improved concurrency</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762000" y="1524000"/>
            <a:ext cx="7467600" cy="2547938"/>
          </a:xfrm>
          <a:prstGeom prst="rect">
            <a:avLst/>
          </a:prstGeom>
          <a:noFill/>
          <a:ln w="9525">
            <a:noFill/>
            <a:miter lim="800000"/>
            <a:headEnd/>
            <a:tailEnd/>
          </a:ln>
          <a:effectLst/>
        </p:spPr>
      </p:pic>
      <p:sp>
        <p:nvSpPr>
          <p:cNvPr id="5" name="TextBox 4"/>
          <p:cNvSpPr txBox="1"/>
          <p:nvPr/>
        </p:nvSpPr>
        <p:spPr>
          <a:xfrm>
            <a:off x="2667000" y="4572000"/>
            <a:ext cx="5181600" cy="369332"/>
          </a:xfrm>
          <a:prstGeom prst="rect">
            <a:avLst/>
          </a:prstGeom>
          <a:noFill/>
        </p:spPr>
        <p:txBody>
          <a:bodyPr wrap="square" rtlCol="0">
            <a:spAutoFit/>
          </a:bodyPr>
          <a:lstStyle/>
          <a:p>
            <a:r>
              <a:rPr lang="en-US" dirty="0" smtClean="0"/>
              <a:t>Fig. Parallel execution on a </a:t>
            </a:r>
            <a:r>
              <a:rPr lang="en-US" dirty="0" err="1" smtClean="0"/>
              <a:t>multicore</a:t>
            </a:r>
            <a:r>
              <a:rPr lang="en-US" dirty="0" smtClean="0"/>
              <a:t> system</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Types of Parallelism</a:t>
            </a:r>
            <a:endParaRPr lang="en-US" dirty="0"/>
          </a:p>
        </p:txBody>
      </p:sp>
      <p:sp>
        <p:nvSpPr>
          <p:cNvPr id="3" name="Content Placeholder 2"/>
          <p:cNvSpPr>
            <a:spLocks noGrp="1"/>
          </p:cNvSpPr>
          <p:nvPr>
            <p:ph idx="1"/>
          </p:nvPr>
        </p:nvSpPr>
        <p:spPr>
          <a:xfrm>
            <a:off x="457200" y="1600200"/>
            <a:ext cx="8229600" cy="4974336"/>
          </a:xfrm>
        </p:spPr>
        <p:txBody>
          <a:bodyPr/>
          <a:lstStyle/>
          <a:p>
            <a:pPr algn="just"/>
            <a:r>
              <a:rPr lang="en-US" dirty="0" smtClean="0"/>
              <a:t>There are two types of parallelism: </a:t>
            </a:r>
            <a:r>
              <a:rPr lang="en-US" b="1" dirty="0" smtClean="0"/>
              <a:t>data parallelism and task parallelism</a:t>
            </a:r>
            <a:r>
              <a:rPr lang="en-US" dirty="0" smtClean="0"/>
              <a:t>. Data parallelism focuses on distributing subsets of the same data across multiple computing cores and performing the same operation on each core.</a:t>
            </a:r>
          </a:p>
          <a:p>
            <a:pPr algn="just"/>
            <a:r>
              <a:rPr lang="en-US" b="1" dirty="0" smtClean="0"/>
              <a:t>Task parallelism </a:t>
            </a:r>
            <a:r>
              <a:rPr lang="en-US" dirty="0" smtClean="0"/>
              <a:t>involves distributing not data but tasks (threads) across multiple computing cores. Each thread is performing a unique operation. Different threads may be operating on the same data, or they may be operating on different data</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lstStyle/>
          <a:p>
            <a:r>
              <a:rPr lang="en-US" dirty="0" smtClean="0"/>
              <a:t>Multithreading Models</a:t>
            </a:r>
            <a:endParaRPr lang="en-US" dirty="0"/>
          </a:p>
        </p:txBody>
      </p:sp>
      <p:sp>
        <p:nvSpPr>
          <p:cNvPr id="3" name="Content Placeholder 2"/>
          <p:cNvSpPr>
            <a:spLocks noGrp="1"/>
          </p:cNvSpPr>
          <p:nvPr>
            <p:ph idx="1"/>
          </p:nvPr>
        </p:nvSpPr>
        <p:spPr>
          <a:xfrm>
            <a:off x="457200" y="1447800"/>
            <a:ext cx="8229600" cy="5126736"/>
          </a:xfrm>
        </p:spPr>
        <p:txBody>
          <a:bodyPr>
            <a:normAutofit fontScale="92500" lnSpcReduction="20000"/>
          </a:bodyPr>
          <a:lstStyle/>
          <a:p>
            <a:pPr algn="just" fontAlgn="base"/>
            <a:r>
              <a:rPr lang="en-US" dirty="0" smtClean="0"/>
              <a:t>Multi threading-It is a process of multiple threads executes at same time.</a:t>
            </a:r>
          </a:p>
          <a:p>
            <a:pPr algn="just" fontAlgn="base"/>
            <a:r>
              <a:rPr lang="en-US" dirty="0" smtClean="0"/>
              <a:t>Many operating systems support kernel thread and user thread in a combined way.</a:t>
            </a:r>
          </a:p>
          <a:p>
            <a:pPr algn="just">
              <a:buNone/>
            </a:pPr>
            <a:r>
              <a:rPr lang="en-US" b="1" dirty="0" smtClean="0"/>
              <a:t>Many to One Model</a:t>
            </a:r>
          </a:p>
          <a:p>
            <a:pPr algn="just"/>
            <a:r>
              <a:rPr lang="en-US" dirty="0" smtClean="0"/>
              <a:t>The many to one model maps many of the user threads to a single kernel thread. This model is quite efficient as the user space manages the thread management.</a:t>
            </a:r>
          </a:p>
          <a:p>
            <a:pPr algn="just"/>
            <a:r>
              <a:rPr lang="en-US" dirty="0" smtClean="0"/>
              <a:t>A disadvantage of the many to one model is that a thread blocking system call blocks the entire process. Also, multiple threads cannot run in parallel as only one thread can access the kernel at a time.</a:t>
            </a:r>
          </a:p>
          <a:p>
            <a:pPr algn="just">
              <a:buNone/>
            </a:pP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0" y="685800"/>
            <a:ext cx="4289993" cy="3429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124200" y="4114800"/>
            <a:ext cx="5378435" cy="2105025"/>
          </a:xfrm>
          <a:prstGeom prst="rect">
            <a:avLst/>
          </a:prstGeom>
          <a:noFill/>
          <a:ln w="9525">
            <a:noFill/>
            <a:miter lim="800000"/>
            <a:headEnd/>
            <a:tailEnd/>
          </a:ln>
          <a:effectLst/>
        </p:spPr>
      </p:pic>
      <p:sp>
        <p:nvSpPr>
          <p:cNvPr id="6" name="TextBox 5"/>
          <p:cNvSpPr txBox="1"/>
          <p:nvPr/>
        </p:nvSpPr>
        <p:spPr>
          <a:xfrm>
            <a:off x="4495800" y="2209800"/>
            <a:ext cx="3886200" cy="369332"/>
          </a:xfrm>
          <a:prstGeom prst="rect">
            <a:avLst/>
          </a:prstGeom>
          <a:noFill/>
        </p:spPr>
        <p:txBody>
          <a:bodyPr wrap="square" rtlCol="0">
            <a:spAutoFit/>
          </a:bodyPr>
          <a:lstStyle/>
          <a:p>
            <a:r>
              <a:rPr lang="en-US" dirty="0" smtClean="0"/>
              <a:t>Many to one Model</a:t>
            </a:r>
            <a:endParaRPr lang="en-US" dirty="0"/>
          </a:p>
        </p:txBody>
      </p:sp>
      <p:sp>
        <p:nvSpPr>
          <p:cNvPr id="7" name="TextBox 6"/>
          <p:cNvSpPr txBox="1"/>
          <p:nvPr/>
        </p:nvSpPr>
        <p:spPr>
          <a:xfrm>
            <a:off x="533400" y="5105400"/>
            <a:ext cx="2971800" cy="369332"/>
          </a:xfrm>
          <a:prstGeom prst="rect">
            <a:avLst/>
          </a:prstGeom>
          <a:noFill/>
        </p:spPr>
        <p:txBody>
          <a:bodyPr wrap="square" rtlCol="0">
            <a:spAutoFit/>
          </a:bodyPr>
          <a:lstStyle/>
          <a:p>
            <a:r>
              <a:rPr lang="en-US" dirty="0" smtClean="0"/>
              <a:t>One to One Model</a:t>
            </a:r>
            <a:endParaRPr lang="en-US" dirty="0"/>
          </a:p>
        </p:txBody>
      </p:sp>
      <p:sp>
        <p:nvSpPr>
          <p:cNvPr id="8" name="Footer Placeholder 7"/>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533400" y="1371600"/>
            <a:ext cx="8001000" cy="4724400"/>
          </a:xfrm>
          <a:prstGeom prst="rect">
            <a:avLst/>
          </a:prstGeom>
          <a:noFill/>
          <a:ln w="9525">
            <a:noFill/>
            <a:miter lim="800000"/>
            <a:headEnd/>
            <a:tailEnd/>
          </a:ln>
          <a:effectLst/>
        </p:spPr>
      </p:pic>
      <p:sp>
        <p:nvSpPr>
          <p:cNvPr id="5" name="TextBox 4"/>
          <p:cNvSpPr txBox="1"/>
          <p:nvPr/>
        </p:nvSpPr>
        <p:spPr>
          <a:xfrm>
            <a:off x="3657600" y="6172200"/>
            <a:ext cx="2076209" cy="369332"/>
          </a:xfrm>
          <a:prstGeom prst="rect">
            <a:avLst/>
          </a:prstGeom>
          <a:noFill/>
        </p:spPr>
        <p:txBody>
          <a:bodyPr wrap="none" rtlCol="0">
            <a:spAutoFit/>
          </a:bodyPr>
          <a:lstStyle/>
          <a:p>
            <a:r>
              <a:rPr lang="en-US" dirty="0" smtClean="0"/>
              <a:t>Fig. Process States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lstStyle/>
          <a:p>
            <a:pPr algn="just"/>
            <a:r>
              <a:rPr lang="en-US" b="1" dirty="0" smtClean="0"/>
              <a:t>One to One Model: </a:t>
            </a:r>
            <a:r>
              <a:rPr lang="en-US" dirty="0" smtClean="0"/>
              <a:t>The one to one model maps each of the user threads to a kernel thread. This means that many threads can run in parallel on multiprocessors and other threads can run when one thread makes a blocking system call.</a:t>
            </a:r>
          </a:p>
          <a:p>
            <a:pPr algn="just"/>
            <a:r>
              <a:rPr lang="en-US" dirty="0" smtClean="0"/>
              <a:t>A disadvantage of the one to one model is that the creation of a user thread requires a corresponding kernel thread. Since a lot of kernel threads burden the system, there is restriction on the number of threads in the system.</a:t>
            </a:r>
          </a:p>
          <a:p>
            <a:pPr algn="just"/>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lstStyle/>
          <a:p>
            <a:pPr algn="just"/>
            <a:r>
              <a:rPr lang="en-US" b="1" dirty="0" smtClean="0"/>
              <a:t>Many to Many </a:t>
            </a:r>
            <a:r>
              <a:rPr lang="en-US" b="1" dirty="0" err="1" smtClean="0"/>
              <a:t>Model:</a:t>
            </a:r>
            <a:r>
              <a:rPr lang="en-US" dirty="0" err="1" smtClean="0"/>
              <a:t>The</a:t>
            </a:r>
            <a:r>
              <a:rPr lang="en-US" dirty="0" smtClean="0"/>
              <a:t> many to many model maps many of the user threads to a equal number or lesser kernel threads. The number of kernel threads depends on the application or machine.</a:t>
            </a:r>
          </a:p>
          <a:p>
            <a:pPr algn="just"/>
            <a:r>
              <a:rPr lang="en-US" dirty="0" smtClean="0"/>
              <a:t>The many to many does not have the disadvantages of the one to one model or the many to one model. There can be as many user threads as required and their corresponding kernel threads can run in parallel on a multiprocessor.</a:t>
            </a:r>
          </a:p>
          <a:p>
            <a:pPr algn="just"/>
            <a:endParaRPr lang="en-US" b="1"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52400" y="533400"/>
            <a:ext cx="3886200" cy="322764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3962400" y="2743200"/>
            <a:ext cx="4702020" cy="3352800"/>
          </a:xfrm>
          <a:prstGeom prst="rect">
            <a:avLst/>
          </a:prstGeom>
          <a:noFill/>
          <a:ln w="9525">
            <a:noFill/>
            <a:miter lim="800000"/>
            <a:headEnd/>
            <a:tailEnd/>
          </a:ln>
          <a:effectLst/>
        </p:spPr>
      </p:pic>
      <p:sp>
        <p:nvSpPr>
          <p:cNvPr id="6" name="TextBox 5"/>
          <p:cNvSpPr txBox="1"/>
          <p:nvPr/>
        </p:nvSpPr>
        <p:spPr>
          <a:xfrm>
            <a:off x="4876800" y="1905000"/>
            <a:ext cx="2895600" cy="369332"/>
          </a:xfrm>
          <a:prstGeom prst="rect">
            <a:avLst/>
          </a:prstGeom>
          <a:noFill/>
        </p:spPr>
        <p:txBody>
          <a:bodyPr wrap="square" rtlCol="0">
            <a:spAutoFit/>
          </a:bodyPr>
          <a:lstStyle/>
          <a:p>
            <a:r>
              <a:rPr lang="en-US" dirty="0" smtClean="0"/>
              <a:t>Many to Many Model</a:t>
            </a:r>
            <a:endParaRPr lang="en-US" dirty="0"/>
          </a:p>
        </p:txBody>
      </p:sp>
      <p:sp>
        <p:nvSpPr>
          <p:cNvPr id="7" name="TextBox 6"/>
          <p:cNvSpPr txBox="1"/>
          <p:nvPr/>
        </p:nvSpPr>
        <p:spPr>
          <a:xfrm>
            <a:off x="1295400" y="5029200"/>
            <a:ext cx="2895600" cy="369332"/>
          </a:xfrm>
          <a:prstGeom prst="rect">
            <a:avLst/>
          </a:prstGeom>
          <a:noFill/>
        </p:spPr>
        <p:txBody>
          <a:bodyPr wrap="square" rtlCol="0">
            <a:spAutoFit/>
          </a:bodyPr>
          <a:lstStyle/>
          <a:p>
            <a:r>
              <a:rPr lang="en-US" dirty="0" smtClean="0"/>
              <a:t>Two Level Model</a:t>
            </a:r>
            <a:endParaRPr lang="en-US" dirty="0"/>
          </a:p>
        </p:txBody>
      </p:sp>
      <p:sp>
        <p:nvSpPr>
          <p:cNvPr id="8" name="Footer Placeholder 7"/>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325112"/>
          </a:xfrm>
        </p:spPr>
        <p:txBody>
          <a:bodyPr/>
          <a:lstStyle/>
          <a:p>
            <a:pPr algn="just"/>
            <a:r>
              <a:rPr lang="en-US" dirty="0" smtClean="0"/>
              <a:t>One variation on the many-to-many model still multiplexes many </a:t>
            </a:r>
            <a:r>
              <a:rPr lang="en-US" dirty="0" err="1" smtClean="0"/>
              <a:t>userlevel</a:t>
            </a:r>
            <a:r>
              <a:rPr lang="en-US" dirty="0" smtClean="0"/>
              <a:t> threads to a smaller or equal number of kernel threads but also allows a user-level thread to be bound to a kernel thread. This variation is sometimes referred to as the </a:t>
            </a:r>
            <a:r>
              <a:rPr lang="en-US" b="1" dirty="0" smtClean="0"/>
              <a:t>two-level model</a:t>
            </a:r>
            <a:endParaRPr lang="en-US" b="1"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685800"/>
          </a:xfrm>
        </p:spPr>
        <p:txBody>
          <a:bodyPr>
            <a:normAutofit fontScale="90000"/>
          </a:bodyPr>
          <a:lstStyle/>
          <a:p>
            <a:r>
              <a:rPr lang="en-US" dirty="0" smtClean="0"/>
              <a:t>Thread Libraries</a:t>
            </a:r>
            <a:endParaRPr lang="en-US" dirty="0"/>
          </a:p>
        </p:txBody>
      </p:sp>
      <p:sp>
        <p:nvSpPr>
          <p:cNvPr id="3" name="Content Placeholder 2"/>
          <p:cNvSpPr>
            <a:spLocks noGrp="1"/>
          </p:cNvSpPr>
          <p:nvPr>
            <p:ph idx="1"/>
          </p:nvPr>
        </p:nvSpPr>
        <p:spPr>
          <a:xfrm>
            <a:off x="457200" y="1447800"/>
            <a:ext cx="8229600" cy="5126736"/>
          </a:xfrm>
        </p:spPr>
        <p:txBody>
          <a:bodyPr/>
          <a:lstStyle/>
          <a:p>
            <a:pPr algn="just"/>
            <a:r>
              <a:rPr lang="en-US" dirty="0" smtClean="0"/>
              <a:t>A thread library provides the programmer with an API (Application program interface) for creating and managing thread.</a:t>
            </a:r>
          </a:p>
          <a:p>
            <a:pPr algn="just"/>
            <a:r>
              <a:rPr lang="en-US" b="1" dirty="0" smtClean="0"/>
              <a:t>Ways of implementing thread library</a:t>
            </a:r>
          </a:p>
          <a:p>
            <a:pPr algn="just"/>
            <a:r>
              <a:rPr lang="en-US" dirty="0" smtClean="0"/>
              <a:t>There are two primary ways of implementing thread library, which are as follows −</a:t>
            </a:r>
          </a:p>
          <a:p>
            <a:pPr algn="just"/>
            <a:r>
              <a:rPr lang="en-US" dirty="0" smtClean="0"/>
              <a:t>The first approach is to provide a library entirely in </a:t>
            </a:r>
            <a:r>
              <a:rPr lang="en-US" b="1" dirty="0" smtClean="0"/>
              <a:t>user space </a:t>
            </a:r>
            <a:r>
              <a:rPr lang="en-US" dirty="0" smtClean="0"/>
              <a:t>with kernel support. All code and data structures for the library exist in a local function call in user space and not in a system call.</a:t>
            </a:r>
          </a:p>
          <a:p>
            <a:pPr algn="just"/>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fontScale="92500" lnSpcReduction="20000"/>
          </a:bodyPr>
          <a:lstStyle/>
          <a:p>
            <a:pPr algn="just"/>
            <a:r>
              <a:rPr lang="en-US" dirty="0" smtClean="0"/>
              <a:t>The second approach is to implement a </a:t>
            </a:r>
            <a:r>
              <a:rPr lang="en-US" b="1" dirty="0" smtClean="0"/>
              <a:t>kernel level </a:t>
            </a:r>
            <a:r>
              <a:rPr lang="en-US" dirty="0" smtClean="0"/>
              <a:t>library supported directly by the operating system. In this case the code and data structures for the library exist in kernel space.</a:t>
            </a:r>
          </a:p>
          <a:p>
            <a:pPr algn="just"/>
            <a:r>
              <a:rPr lang="en-US" dirty="0" smtClean="0"/>
              <a:t>Invoking a function in the application program interface for the library typically results in a system call to the kernel.</a:t>
            </a:r>
          </a:p>
          <a:p>
            <a:pPr algn="just"/>
            <a:r>
              <a:rPr lang="en-US" dirty="0" smtClean="0"/>
              <a:t>The main thread libraries which are used are given below</a:t>
            </a:r>
          </a:p>
          <a:p>
            <a:pPr algn="just"/>
            <a:r>
              <a:rPr lang="en-US" b="1" dirty="0" smtClean="0"/>
              <a:t>POSIX threads</a:t>
            </a:r>
            <a:r>
              <a:rPr lang="en-US" dirty="0" smtClean="0"/>
              <a:t> − </a:t>
            </a:r>
            <a:r>
              <a:rPr lang="en-US" dirty="0" err="1" smtClean="0"/>
              <a:t>Pthreads</a:t>
            </a:r>
            <a:r>
              <a:rPr lang="en-US" dirty="0" smtClean="0"/>
              <a:t> refers to the POSIX standard (IEEE 1003.1c) defining an API for thread creation and synchronization. This is a specification for thread behavior, not an implementation</a:t>
            </a:r>
          </a:p>
          <a:p>
            <a:pPr algn="just"/>
            <a:r>
              <a:rPr lang="en-US" dirty="0" err="1" smtClean="0"/>
              <a:t>Pthreads</a:t>
            </a:r>
            <a:r>
              <a:rPr lang="en-US" dirty="0" smtClean="0"/>
              <a:t>, the threads extension of the POSIX standard, may be provided as either a user level or a kernel level library.</a:t>
            </a:r>
          </a:p>
          <a:p>
            <a:pPr algn="just"/>
            <a:endParaRPr lang="en-US" dirty="0" smtClean="0"/>
          </a:p>
          <a:p>
            <a:pPr algn="just"/>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b="1" dirty="0" smtClean="0"/>
              <a:t>WIN 32 thread</a:t>
            </a:r>
            <a:r>
              <a:rPr lang="en-US" dirty="0" smtClean="0"/>
              <a:t> − The windows thread library is a kernel level library available on windows systems.</a:t>
            </a:r>
          </a:p>
          <a:p>
            <a:pPr algn="just"/>
            <a:r>
              <a:rPr lang="en-US" b="1" dirty="0" smtClean="0"/>
              <a:t>JAVA thread</a:t>
            </a:r>
            <a:r>
              <a:rPr lang="en-US" dirty="0" smtClean="0"/>
              <a:t> − The JAVA thread API allows threads to be created and managed directly as JAVA programs.</a:t>
            </a:r>
          </a:p>
          <a:p>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rmAutofit fontScale="90000"/>
          </a:bodyPr>
          <a:lstStyle/>
          <a:p>
            <a:r>
              <a:rPr lang="en-US" dirty="0" smtClean="0"/>
              <a:t>Threading Issues</a:t>
            </a:r>
            <a:endParaRPr lang="en-US" dirty="0"/>
          </a:p>
        </p:txBody>
      </p:sp>
      <p:sp>
        <p:nvSpPr>
          <p:cNvPr id="3" name="Content Placeholder 2"/>
          <p:cNvSpPr>
            <a:spLocks noGrp="1"/>
          </p:cNvSpPr>
          <p:nvPr>
            <p:ph idx="1"/>
          </p:nvPr>
        </p:nvSpPr>
        <p:spPr>
          <a:xfrm>
            <a:off x="457200" y="1447800"/>
            <a:ext cx="8229600" cy="5126736"/>
          </a:xfrm>
        </p:spPr>
        <p:txBody>
          <a:bodyPr>
            <a:normAutofit/>
          </a:bodyPr>
          <a:lstStyle/>
          <a:p>
            <a:pPr algn="just"/>
            <a:r>
              <a:rPr lang="en-US" dirty="0" smtClean="0"/>
              <a:t>Semantics of fork() and exec() system calls </a:t>
            </a:r>
          </a:p>
          <a:p>
            <a:pPr algn="just"/>
            <a:r>
              <a:rPr lang="en-US" dirty="0" smtClean="0"/>
              <a:t>Thread cancellation </a:t>
            </a:r>
          </a:p>
          <a:p>
            <a:pPr algn="just"/>
            <a:r>
              <a:rPr lang="en-US" dirty="0" smtClean="0"/>
              <a:t>Signal handling </a:t>
            </a:r>
          </a:p>
          <a:p>
            <a:pPr algn="just"/>
            <a:r>
              <a:rPr lang="en-US" dirty="0" smtClean="0"/>
              <a:t>Thread pools</a:t>
            </a:r>
          </a:p>
          <a:p>
            <a:pPr algn="just"/>
            <a:r>
              <a:rPr lang="en-US" b="1" dirty="0" smtClean="0"/>
              <a:t>The fork() and exec() system calls:</a:t>
            </a:r>
          </a:p>
          <a:p>
            <a:pPr algn="just"/>
            <a:r>
              <a:rPr lang="en-US" dirty="0" smtClean="0"/>
              <a:t>The fork() is used to create a duplicate process. The meaning of the fork() and exec() system calls change in a multithreaded program</a:t>
            </a:r>
            <a:endParaRPr lang="en-US" b="1" dirty="0" smtClean="0"/>
          </a:p>
          <a:p>
            <a:pPr algn="just"/>
            <a:r>
              <a:rPr lang="en-US" dirty="0" smtClean="0"/>
              <a:t>If one thread in a program which calls fork(), does the new process duplicate all threads, or is the new process single-threaded? </a:t>
            </a:r>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lstStyle/>
          <a:p>
            <a:pPr algn="just"/>
            <a:r>
              <a:rPr lang="en-US" dirty="0" smtClean="0"/>
              <a:t>If we take, some UNIX systems have chosen to have two versions of fork(), one that duplicates all threads and another that duplicates only the thread that invoked the fork() system call.</a:t>
            </a:r>
          </a:p>
          <a:p>
            <a:pPr algn="just"/>
            <a:r>
              <a:rPr lang="en-US" dirty="0" smtClean="0"/>
              <a:t>If a thread calls the exec() system call, the program specified in the parameter to exec() will replace the entire process which includes all threads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lnSpcReduction="10000"/>
          </a:bodyPr>
          <a:lstStyle/>
          <a:p>
            <a:pPr algn="just"/>
            <a:r>
              <a:rPr lang="en-US" b="1" dirty="0" smtClean="0"/>
              <a:t>Signal Handling: </a:t>
            </a:r>
            <a:r>
              <a:rPr lang="en-US" dirty="0" smtClean="0"/>
              <a:t>Generally, signal is used in UNIX systems to notify a process that a particular event has occurred. A signal received either synchronously or asynchronously, based on the source of and the reason for the event being </a:t>
            </a:r>
            <a:r>
              <a:rPr lang="en-US" dirty="0" err="1" smtClean="0"/>
              <a:t>signalled</a:t>
            </a:r>
            <a:r>
              <a:rPr lang="en-US" dirty="0" smtClean="0"/>
              <a:t>.</a:t>
            </a:r>
          </a:p>
          <a:p>
            <a:pPr algn="just"/>
            <a:r>
              <a:rPr lang="en-US" dirty="0" smtClean="0"/>
              <a:t>All signals, whether synchronous or asynchronous, follow the same pattern as given below −</a:t>
            </a:r>
          </a:p>
          <a:p>
            <a:pPr algn="just"/>
            <a:r>
              <a:rPr lang="en-US" dirty="0" smtClean="0"/>
              <a:t>A signal is generated by the occurrence of a particular event.</a:t>
            </a:r>
          </a:p>
          <a:p>
            <a:pPr algn="just"/>
            <a:r>
              <a:rPr lang="en-US" dirty="0" smtClean="0"/>
              <a:t>The signal is delivered to a process.</a:t>
            </a:r>
          </a:p>
          <a:p>
            <a:pPr algn="just"/>
            <a:r>
              <a:rPr lang="en-US" dirty="0" smtClean="0"/>
              <a:t>Once delivered, the signal must be handled.</a:t>
            </a:r>
          </a:p>
          <a:p>
            <a:pPr algn="just"/>
            <a:endParaRPr lang="en-US" dirty="0" smtClean="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Control Block</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Each process is represented in the operating system by a </a:t>
            </a:r>
            <a:r>
              <a:rPr lang="en-US" b="1" dirty="0" smtClean="0"/>
              <a:t>process control block (PCB</a:t>
            </a:r>
            <a:r>
              <a:rPr lang="en-US" dirty="0" smtClean="0"/>
              <a:t>)—also called a </a:t>
            </a:r>
            <a:r>
              <a:rPr lang="en-US" b="1" dirty="0" smtClean="0"/>
              <a:t>task control block</a:t>
            </a:r>
          </a:p>
          <a:p>
            <a:pPr algn="just"/>
            <a:r>
              <a:rPr lang="en-US" dirty="0" smtClean="0"/>
              <a:t>It contains many pieces of information associated with a specific process, including these: </a:t>
            </a:r>
            <a:r>
              <a:rPr lang="en-US" b="1" dirty="0" smtClean="0"/>
              <a:t>Process State, Program Counter, CPU Registers, CPU- Scheduling Information, Memory Management Information, Accounting Information and I/O Status Information</a:t>
            </a:r>
            <a:endParaRPr lang="en-US" b="1"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126736"/>
          </a:xfrm>
        </p:spPr>
        <p:txBody>
          <a:bodyPr/>
          <a:lstStyle/>
          <a:p>
            <a:pPr algn="just"/>
            <a:r>
              <a:rPr lang="en-US" b="1" dirty="0" err="1" smtClean="0"/>
              <a:t>Cancellation:</a:t>
            </a:r>
            <a:r>
              <a:rPr lang="en-US" dirty="0" err="1" smtClean="0"/>
              <a:t>Thread</a:t>
            </a:r>
            <a:r>
              <a:rPr lang="en-US" dirty="0" smtClean="0"/>
              <a:t> cancellation is the task of terminating a thread before it has completed.</a:t>
            </a:r>
          </a:p>
          <a:p>
            <a:pPr algn="just"/>
            <a:r>
              <a:rPr lang="en-US" dirty="0" smtClean="0"/>
              <a:t>A target thread is a thread that is to be cancelled, cancellation of target thread may occur in two different scenarios −</a:t>
            </a:r>
          </a:p>
          <a:p>
            <a:pPr algn="just"/>
            <a:r>
              <a:rPr lang="en-US" b="1" dirty="0" smtClean="0"/>
              <a:t>Asynchronous cancellation</a:t>
            </a:r>
            <a:r>
              <a:rPr lang="en-US" dirty="0" smtClean="0"/>
              <a:t> − One thread immediately terminates the target thread.</a:t>
            </a:r>
          </a:p>
          <a:p>
            <a:pPr algn="just"/>
            <a:r>
              <a:rPr lang="en-US" b="1" dirty="0" smtClean="0"/>
              <a:t>Deferred cancellation</a:t>
            </a:r>
            <a:r>
              <a:rPr lang="en-US" dirty="0" smtClean="0"/>
              <a:t> − The target thread periodically checks whether it should terminate, allowing it an opportunity to terminate itself in an ordinary fashion.</a:t>
            </a:r>
          </a:p>
          <a:p>
            <a:pPr algn="just"/>
            <a:endParaRPr lang="en-US" b="1"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lnSpcReduction="10000"/>
          </a:bodyPr>
          <a:lstStyle/>
          <a:p>
            <a:pPr algn="just"/>
            <a:r>
              <a:rPr lang="en-US" b="1" dirty="0" smtClean="0"/>
              <a:t>Thread </a:t>
            </a:r>
            <a:r>
              <a:rPr lang="en-US" b="1" dirty="0" err="1" smtClean="0"/>
              <a:t>Polls:</a:t>
            </a:r>
            <a:r>
              <a:rPr lang="en-US" dirty="0" err="1" smtClean="0"/>
              <a:t>Multithreading</a:t>
            </a:r>
            <a:r>
              <a:rPr lang="en-US" dirty="0" smtClean="0"/>
              <a:t> in a web server, whenever the server receives a request it creates a separate thread to service the request</a:t>
            </a:r>
          </a:p>
          <a:p>
            <a:pPr algn="just"/>
            <a:r>
              <a:rPr lang="en-US" dirty="0" smtClean="0"/>
              <a:t>Some of the problems that arise in creating a thread are as follows :</a:t>
            </a:r>
          </a:p>
          <a:p>
            <a:pPr algn="just"/>
            <a:r>
              <a:rPr lang="en-US" dirty="0" smtClean="0"/>
              <a:t>The amount of time required to create the thread prior to serving the request together with the fact that this thread will be discarded once it has completed its work.</a:t>
            </a:r>
          </a:p>
          <a:p>
            <a:pPr algn="just"/>
            <a:r>
              <a:rPr lang="en-US" dirty="0" smtClean="0"/>
              <a:t>If all concurrent requests are allowed to be serviced in a new thread, there is no bound on the number of threads concurrently active in the system</a:t>
            </a:r>
          </a:p>
          <a:p>
            <a:pPr algn="just"/>
            <a:endParaRPr lang="en-US" b="1" dirty="0" smtClean="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lstStyle/>
          <a:p>
            <a:pPr algn="just"/>
            <a:r>
              <a:rPr lang="en-US" dirty="0" smtClean="0"/>
              <a:t>Unlimited thread could exhaust system resources like CPU time or memory.</a:t>
            </a:r>
          </a:p>
          <a:p>
            <a:pPr algn="just"/>
            <a:r>
              <a:rPr lang="en-US" dirty="0" smtClean="0"/>
              <a:t>A thread pool is to create a number of threads at process start-up and place them into a pool, where they sit and wait for work.</a:t>
            </a:r>
          </a:p>
          <a:p>
            <a:pPr algn="just"/>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762000"/>
          </a:xfrm>
        </p:spPr>
        <p:txBody>
          <a:bodyPr/>
          <a:lstStyle/>
          <a:p>
            <a:r>
              <a:rPr lang="en-US" dirty="0" smtClean="0"/>
              <a:t>Operating System Examples</a:t>
            </a:r>
            <a:endParaRPr lang="en-US" dirty="0"/>
          </a:p>
        </p:txBody>
      </p:sp>
      <p:sp>
        <p:nvSpPr>
          <p:cNvPr id="3" name="Content Placeholder 2"/>
          <p:cNvSpPr>
            <a:spLocks noGrp="1"/>
          </p:cNvSpPr>
          <p:nvPr>
            <p:ph idx="1"/>
          </p:nvPr>
        </p:nvSpPr>
        <p:spPr>
          <a:xfrm>
            <a:off x="457200" y="1600200"/>
            <a:ext cx="8229600" cy="4974336"/>
          </a:xfrm>
        </p:spPr>
        <p:txBody>
          <a:bodyPr/>
          <a:lstStyle/>
          <a:p>
            <a:pPr marL="624078" indent="-514350" algn="just">
              <a:buFont typeface="+mj-lt"/>
              <a:buAutoNum type="arabicPeriod"/>
            </a:pPr>
            <a:r>
              <a:rPr lang="en-US" b="1" dirty="0" smtClean="0"/>
              <a:t>Windows </a:t>
            </a:r>
            <a:r>
              <a:rPr lang="en-US" b="1" dirty="0" err="1" smtClean="0"/>
              <a:t>Threads:</a:t>
            </a:r>
            <a:r>
              <a:rPr lang="en-US" dirty="0" err="1" smtClean="0"/>
              <a:t>Windows</a:t>
            </a:r>
            <a:r>
              <a:rPr lang="en-US" dirty="0" smtClean="0"/>
              <a:t> implements the Windows API, which is the primary API for the family of Microsoft operating systems</a:t>
            </a:r>
          </a:p>
          <a:p>
            <a:pPr marL="624078" indent="-514350" algn="just"/>
            <a:r>
              <a:rPr lang="en-US" dirty="0" smtClean="0"/>
              <a:t>A Windows application runs as a separate process, and each process may contain one or more threads</a:t>
            </a:r>
          </a:p>
          <a:p>
            <a:pPr marL="624078" indent="-514350" algn="just"/>
            <a:r>
              <a:rPr lang="en-US" dirty="0" smtClean="0"/>
              <a:t>Windows uses the one-to-one mapping</a:t>
            </a:r>
          </a:p>
          <a:p>
            <a:pPr marL="624078" indent="-514350" algn="just"/>
            <a:r>
              <a:rPr lang="en-US" dirty="0" smtClean="0"/>
              <a:t>The general components of a thread </a:t>
            </a:r>
            <a:r>
              <a:rPr lang="en-US" dirty="0" err="1" smtClean="0"/>
              <a:t>include:A</a:t>
            </a:r>
            <a:r>
              <a:rPr lang="en-US" dirty="0" smtClean="0"/>
              <a:t> thread ID, A register set, A user stack and A private storage area</a:t>
            </a:r>
            <a:endParaRPr lang="en-US" b="1" dirty="0" smtClean="0"/>
          </a:p>
          <a:p>
            <a:pPr marL="624078" indent="-514350" algn="just"/>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normAutofit fontScale="92500" lnSpcReduction="10000"/>
          </a:bodyPr>
          <a:lstStyle/>
          <a:p>
            <a:pPr algn="just"/>
            <a:r>
              <a:rPr lang="en-US" dirty="0" smtClean="0"/>
              <a:t>The register set, stacks, and private storage area are known as the </a:t>
            </a:r>
            <a:r>
              <a:rPr lang="en-US" b="1" dirty="0" smtClean="0"/>
              <a:t>context of the thread</a:t>
            </a:r>
            <a:r>
              <a:rPr lang="en-US" dirty="0" smtClean="0"/>
              <a:t>. </a:t>
            </a:r>
          </a:p>
          <a:p>
            <a:pPr algn="just"/>
            <a:r>
              <a:rPr lang="en-US" dirty="0" smtClean="0"/>
              <a:t>The primary data structures of a thread include:</a:t>
            </a:r>
          </a:p>
          <a:p>
            <a:pPr algn="just"/>
            <a:r>
              <a:rPr lang="en-US" dirty="0" smtClean="0"/>
              <a:t>ETHREAD—executive thread block </a:t>
            </a:r>
          </a:p>
          <a:p>
            <a:pPr algn="just"/>
            <a:r>
              <a:rPr lang="en-US" dirty="0" smtClean="0"/>
              <a:t>KTHREAD—kernel thread block </a:t>
            </a:r>
          </a:p>
          <a:p>
            <a:pPr algn="just"/>
            <a:r>
              <a:rPr lang="en-US" dirty="0" smtClean="0"/>
              <a:t>TEB—thread environment block</a:t>
            </a:r>
          </a:p>
          <a:p>
            <a:pPr algn="just"/>
            <a:r>
              <a:rPr lang="en-US" dirty="0" smtClean="0"/>
              <a:t>The key components of the ETHREAD include a pointer to the process to which the thread belongs and the address of the routine in which the thread starts control</a:t>
            </a:r>
          </a:p>
          <a:p>
            <a:pPr algn="just"/>
            <a:r>
              <a:rPr lang="en-US" dirty="0" smtClean="0"/>
              <a:t>The KTHREAD includes scheduling and synchronization information for the thread</a:t>
            </a:r>
          </a:p>
          <a:p>
            <a:pPr algn="just"/>
            <a:r>
              <a:rPr lang="en-US" dirty="0" smtClean="0"/>
              <a:t>the TEB contains the thread identifier, a user-mode stack, and an array for thread-local storage</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609600" y="1066800"/>
            <a:ext cx="8077200" cy="5138738"/>
          </a:xfrm>
          <a:prstGeom prst="rect">
            <a:avLst/>
          </a:prstGeom>
          <a:noFill/>
          <a:ln w="9525">
            <a:noFill/>
            <a:miter lim="800000"/>
            <a:headEnd/>
            <a:tailEnd/>
          </a:ln>
          <a:effectLst/>
        </p:spPr>
      </p:pic>
      <p:sp>
        <p:nvSpPr>
          <p:cNvPr id="5" name="TextBox 4"/>
          <p:cNvSpPr txBox="1"/>
          <p:nvPr/>
        </p:nvSpPr>
        <p:spPr>
          <a:xfrm>
            <a:off x="2819400" y="6400800"/>
            <a:ext cx="4953000" cy="369332"/>
          </a:xfrm>
          <a:prstGeom prst="rect">
            <a:avLst/>
          </a:prstGeom>
          <a:noFill/>
        </p:spPr>
        <p:txBody>
          <a:bodyPr wrap="square" rtlCol="0">
            <a:spAutoFit/>
          </a:bodyPr>
          <a:lstStyle/>
          <a:p>
            <a:r>
              <a:rPr lang="en-US" dirty="0" smtClean="0"/>
              <a:t>Fig. Data Structures of a windows thread</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lstStyle/>
          <a:p>
            <a:pPr marL="624078" indent="-514350" algn="just">
              <a:buFont typeface="+mj-lt"/>
              <a:buAutoNum type="arabicPeriod"/>
            </a:pPr>
            <a:r>
              <a:rPr lang="en-US" b="1" dirty="0" smtClean="0"/>
              <a:t>Linux </a:t>
            </a:r>
            <a:r>
              <a:rPr lang="en-US" b="1" dirty="0" err="1" smtClean="0"/>
              <a:t>Threads:</a:t>
            </a:r>
            <a:r>
              <a:rPr lang="en-US" dirty="0" err="1" smtClean="0"/>
              <a:t>Linux</a:t>
            </a:r>
            <a:r>
              <a:rPr lang="en-US" dirty="0" smtClean="0"/>
              <a:t> provides the fork() system call with the traditional functionality of duplicating a process</a:t>
            </a:r>
          </a:p>
          <a:p>
            <a:pPr marL="624078" indent="-514350" algn="just"/>
            <a:r>
              <a:rPr lang="en-US" dirty="0" smtClean="0"/>
              <a:t>Linux also provides the ability to create threads using the clone() system call</a:t>
            </a:r>
          </a:p>
          <a:p>
            <a:pPr marL="624078" indent="-514350" algn="just"/>
            <a:r>
              <a:rPr lang="en-US" dirty="0" smtClean="0"/>
              <a:t>Linux does not distinguish between processes and threads. In fact, Linux uses the term task —rather than process or thread— when referring to a flow of control within a program</a:t>
            </a:r>
          </a:p>
          <a:p>
            <a:pPr marL="624078" indent="-514350" algn="just"/>
            <a:r>
              <a:rPr lang="en-US" dirty="0" smtClean="0"/>
              <a:t>When clone() is invoked, it is passed a set of flags that determine how much sharing is to take place between the parent and child tasks</a:t>
            </a:r>
            <a:endParaRPr lang="en-US" b="1"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lstStyle/>
          <a:p>
            <a:pPr algn="just"/>
            <a:r>
              <a:rPr lang="en-US" dirty="0" smtClean="0"/>
              <a:t>For example, suppose that clone() is passed the flags CLONE FS, CLONE VM, CLONE SIGHAND, and CLONE FILES. The parent and child tasks will then share the same file-system information</a:t>
            </a:r>
          </a:p>
          <a:p>
            <a:pPr algn="just"/>
            <a:endParaRPr lang="en-US" dirty="0"/>
          </a:p>
        </p:txBody>
      </p:sp>
      <p:pic>
        <p:nvPicPr>
          <p:cNvPr id="2051" name="Picture 3"/>
          <p:cNvPicPr>
            <a:picLocks noChangeAspect="1" noChangeArrowheads="1"/>
          </p:cNvPicPr>
          <p:nvPr/>
        </p:nvPicPr>
        <p:blipFill>
          <a:blip r:embed="rId2"/>
          <a:srcRect/>
          <a:stretch>
            <a:fillRect/>
          </a:stretch>
        </p:blipFill>
        <p:spPr bwMode="auto">
          <a:xfrm>
            <a:off x="914400" y="3429000"/>
            <a:ext cx="7248525" cy="293370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Using clone() in this fashion is equivalent to creating a thread</a:t>
            </a:r>
          </a:p>
          <a:p>
            <a:pPr algn="just"/>
            <a:r>
              <a:rPr lang="en-US" dirty="0" smtClean="0"/>
              <a:t>since the parent task shares most of its resources with its child task</a:t>
            </a:r>
          </a:p>
          <a:p>
            <a:pPr algn="just"/>
            <a:r>
              <a:rPr lang="en-US" dirty="0" smtClean="0"/>
              <a:t>However, if none of these flags is set when clone() is invoked, no sharing takes place, resulting in functionality similar to that provided by the fork() system call</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Part-III</a:t>
            </a:r>
            <a:endParaRPr lang="en-US" dirty="0"/>
          </a:p>
        </p:txBody>
      </p:sp>
      <p:sp>
        <p:nvSpPr>
          <p:cNvPr id="3" name="Content Placeholder 2"/>
          <p:cNvSpPr>
            <a:spLocks noGrp="1"/>
          </p:cNvSpPr>
          <p:nvPr>
            <p:ph idx="1"/>
          </p:nvPr>
        </p:nvSpPr>
        <p:spPr/>
        <p:txBody>
          <a:bodyPr/>
          <a:lstStyle/>
          <a:p>
            <a:pPr algn="just"/>
            <a:r>
              <a:rPr lang="en-US" dirty="0" smtClean="0"/>
              <a:t>Process Scheduling: Basic concepts, Scheduling criteria, Scheduling algorithms, Multiple processor scheduling, Thread scheduling, Examples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2362200" y="1066800"/>
            <a:ext cx="4114800" cy="4503738"/>
          </a:xfrm>
          <a:prstGeom prst="rect">
            <a:avLst/>
          </a:prstGeom>
          <a:noFill/>
          <a:ln w="9525">
            <a:noFill/>
            <a:miter lim="800000"/>
            <a:headEnd/>
            <a:tailEnd/>
          </a:ln>
          <a:effectLst/>
        </p:spPr>
      </p:pic>
      <p:sp>
        <p:nvSpPr>
          <p:cNvPr id="5" name="TextBox 4"/>
          <p:cNvSpPr txBox="1"/>
          <p:nvPr/>
        </p:nvSpPr>
        <p:spPr>
          <a:xfrm>
            <a:off x="3124200" y="5867400"/>
            <a:ext cx="2856872" cy="369332"/>
          </a:xfrm>
          <a:prstGeom prst="rect">
            <a:avLst/>
          </a:prstGeom>
          <a:noFill/>
        </p:spPr>
        <p:txBody>
          <a:bodyPr wrap="none" rtlCol="0">
            <a:spAutoFit/>
          </a:bodyPr>
          <a:lstStyle/>
          <a:p>
            <a:r>
              <a:rPr lang="en-US" dirty="0" smtClean="0"/>
              <a:t>Fig. Process Control Block</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lstStyle/>
          <a:p>
            <a:pPr algn="just"/>
            <a:r>
              <a:rPr lang="en-US" dirty="0" smtClean="0"/>
              <a:t>In a single-processor system, only one process can run at a time. Others must wait until the CPU is free and can be </a:t>
            </a:r>
            <a:r>
              <a:rPr lang="en-US" dirty="0" err="1" smtClean="0"/>
              <a:t>resched</a:t>
            </a:r>
            <a:endParaRPr lang="en-US" dirty="0" smtClean="0"/>
          </a:p>
          <a:p>
            <a:pPr algn="just"/>
            <a:r>
              <a:rPr lang="en-US" dirty="0" smtClean="0"/>
              <a:t>The objective of multiprogramming is to have some process running at all times, to maximize CPU utilization.</a:t>
            </a:r>
          </a:p>
          <a:p>
            <a:pPr algn="just"/>
            <a:r>
              <a:rPr lang="en-US" dirty="0" smtClean="0"/>
              <a:t>Several processes are kept in memory at one time when one process has to wait, the operating system takes the CPU away from that process and gives the CPU to another process. This pattern continues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838200"/>
          </a:xfrm>
        </p:spPr>
        <p:txBody>
          <a:bodyPr/>
          <a:lstStyle/>
          <a:p>
            <a:r>
              <a:rPr lang="en-US" dirty="0" smtClean="0"/>
              <a:t>CPU –I/O Burst Cycle</a:t>
            </a:r>
            <a:endParaRPr lang="en-US" dirty="0"/>
          </a:p>
        </p:txBody>
      </p:sp>
      <p:sp>
        <p:nvSpPr>
          <p:cNvPr id="3" name="Content Placeholder 2"/>
          <p:cNvSpPr>
            <a:spLocks noGrp="1"/>
          </p:cNvSpPr>
          <p:nvPr>
            <p:ph idx="1"/>
          </p:nvPr>
        </p:nvSpPr>
        <p:spPr>
          <a:xfrm>
            <a:off x="457200" y="1600200"/>
            <a:ext cx="8229600" cy="4974336"/>
          </a:xfrm>
        </p:spPr>
        <p:txBody>
          <a:bodyPr>
            <a:normAutofit lnSpcReduction="10000"/>
          </a:bodyPr>
          <a:lstStyle/>
          <a:p>
            <a:pPr algn="just"/>
            <a:r>
              <a:rPr lang="en-US" dirty="0" smtClean="0"/>
              <a:t>process execution consists of a cycle of CPU execution and I/O wait. Processes alternate between these two states. </a:t>
            </a:r>
          </a:p>
          <a:p>
            <a:pPr algn="just"/>
            <a:r>
              <a:rPr lang="en-US" dirty="0" smtClean="0"/>
              <a:t>Process execution begins with a CPU burst. That is followed by an I/O burst, which is followed by another CPU burst, then </a:t>
            </a:r>
            <a:r>
              <a:rPr lang="en-US" dirty="0" err="1" smtClean="0"/>
              <a:t>anotherI</a:t>
            </a:r>
            <a:r>
              <a:rPr lang="en-US" dirty="0" smtClean="0"/>
              <a:t>/O burst, and so on. </a:t>
            </a:r>
          </a:p>
          <a:p>
            <a:pPr algn="just"/>
            <a:r>
              <a:rPr lang="en-US" dirty="0" smtClean="0"/>
              <a:t>Eventually, the final CPU burst ends with a system request to terminate execution.</a:t>
            </a:r>
          </a:p>
          <a:p>
            <a:pPr algn="just"/>
            <a:r>
              <a:rPr lang="en-US" dirty="0" smtClean="0"/>
              <a:t>An I/O-bound program typically has many short CPU bursts. A CPU-bound program might have a few long CPU bursts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524000" y="609600"/>
            <a:ext cx="5715000" cy="5443538"/>
          </a:xfrm>
          <a:prstGeom prst="rect">
            <a:avLst/>
          </a:prstGeom>
          <a:noFill/>
          <a:ln w="9525">
            <a:noFill/>
            <a:miter lim="800000"/>
            <a:headEnd/>
            <a:tailEnd/>
          </a:ln>
          <a:effectLst/>
        </p:spPr>
      </p:pic>
      <p:sp>
        <p:nvSpPr>
          <p:cNvPr id="5" name="TextBox 4"/>
          <p:cNvSpPr txBox="1"/>
          <p:nvPr/>
        </p:nvSpPr>
        <p:spPr>
          <a:xfrm>
            <a:off x="2057400" y="6096000"/>
            <a:ext cx="5486400" cy="369332"/>
          </a:xfrm>
          <a:prstGeom prst="rect">
            <a:avLst/>
          </a:prstGeom>
          <a:noFill/>
        </p:spPr>
        <p:txBody>
          <a:bodyPr wrap="square" rtlCol="0">
            <a:spAutoFit/>
          </a:bodyPr>
          <a:lstStyle/>
          <a:p>
            <a:r>
              <a:rPr lang="en-US" dirty="0" smtClean="0"/>
              <a:t>Fig. Alternating sequence of CPU and I/O bursts.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685800"/>
          </a:xfrm>
        </p:spPr>
        <p:txBody>
          <a:bodyPr>
            <a:normAutofit fontScale="90000"/>
          </a:bodyPr>
          <a:lstStyle/>
          <a:p>
            <a:r>
              <a:rPr lang="en-US" dirty="0" smtClean="0"/>
              <a:t>CPU Scheduler</a:t>
            </a:r>
            <a:endParaRPr lang="en-US" dirty="0"/>
          </a:p>
        </p:txBody>
      </p:sp>
      <p:sp>
        <p:nvSpPr>
          <p:cNvPr id="3" name="Content Placeholder 2"/>
          <p:cNvSpPr>
            <a:spLocks noGrp="1"/>
          </p:cNvSpPr>
          <p:nvPr>
            <p:ph idx="1"/>
          </p:nvPr>
        </p:nvSpPr>
        <p:spPr>
          <a:xfrm>
            <a:off x="457200" y="1447800"/>
            <a:ext cx="8229600" cy="5126736"/>
          </a:xfrm>
        </p:spPr>
        <p:txBody>
          <a:bodyPr>
            <a:normAutofit lnSpcReduction="10000"/>
          </a:bodyPr>
          <a:lstStyle/>
          <a:p>
            <a:pPr algn="just"/>
            <a:r>
              <a:rPr lang="en-US" dirty="0" smtClean="0"/>
              <a:t>Selects from among the processes in memory that are ready to execute, and allocates the CPU to one of them</a:t>
            </a:r>
          </a:p>
          <a:p>
            <a:pPr algn="just"/>
            <a:r>
              <a:rPr lang="en-US" dirty="0" smtClean="0"/>
              <a:t>CPU scheduling decisions may take place when a process:</a:t>
            </a:r>
          </a:p>
          <a:p>
            <a:pPr marL="624078" indent="-514350" algn="just">
              <a:buFont typeface="+mj-lt"/>
              <a:buAutoNum type="arabicPeriod"/>
            </a:pPr>
            <a:r>
              <a:rPr lang="en-US" dirty="0" smtClean="0"/>
              <a:t>When a process switches from the running state to the waiting state</a:t>
            </a:r>
          </a:p>
          <a:p>
            <a:pPr marL="624078" indent="-514350" algn="just">
              <a:buFont typeface="+mj-lt"/>
              <a:buAutoNum type="arabicPeriod"/>
            </a:pPr>
            <a:r>
              <a:rPr lang="en-US" dirty="0" smtClean="0"/>
              <a:t>When a process switches from the running state to the ready state</a:t>
            </a:r>
          </a:p>
          <a:p>
            <a:pPr marL="624078" indent="-514350" algn="just">
              <a:buFont typeface="+mj-lt"/>
              <a:buAutoNum type="arabicPeriod"/>
            </a:pPr>
            <a:r>
              <a:rPr lang="en-US" dirty="0" smtClean="0"/>
              <a:t>When a process switches from the waiting state to the ready state</a:t>
            </a:r>
          </a:p>
          <a:p>
            <a:pPr marL="624078" indent="-514350" algn="just">
              <a:buFont typeface="+mj-lt"/>
              <a:buAutoNum type="arabicPeriod"/>
            </a:pPr>
            <a:r>
              <a:rPr lang="en-US" dirty="0" smtClean="0"/>
              <a:t>When a process terminates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lstStyle/>
          <a:p>
            <a:pPr algn="just"/>
            <a:r>
              <a:rPr lang="en-US" dirty="0" smtClean="0"/>
              <a:t>When scheduling takes place only under circumstances 1 and 4, we say that the scheduling scheme is </a:t>
            </a:r>
            <a:r>
              <a:rPr lang="en-US" b="1" dirty="0" err="1" smtClean="0"/>
              <a:t>nonpreemptive</a:t>
            </a:r>
            <a:r>
              <a:rPr lang="en-US" b="1" dirty="0" smtClean="0"/>
              <a:t> or cooperative</a:t>
            </a:r>
            <a:r>
              <a:rPr lang="en-US" dirty="0" smtClean="0"/>
              <a:t>. Otherwise, it is </a:t>
            </a:r>
            <a:r>
              <a:rPr lang="en-US" b="1" dirty="0" smtClean="0"/>
              <a:t>preemptive</a:t>
            </a:r>
          </a:p>
          <a:p>
            <a:pPr algn="just"/>
            <a:r>
              <a:rPr lang="en-US" b="1" dirty="0" smtClean="0"/>
              <a:t>Preemptive Scheduling: </a:t>
            </a:r>
            <a:r>
              <a:rPr lang="en-US" dirty="0" smtClean="0"/>
              <a:t>The resources (mainly CPU cycles) are allocated to the process for a limited amount of time and then taken away, and the process is again placed back in the ready queue if that process still has CPU burst time remaining. That process stays in the ready queue till it gets its next chance to execute. </a:t>
            </a:r>
            <a:endParaRPr lang="en-US" b="1"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lstStyle/>
          <a:p>
            <a:pPr algn="just"/>
            <a:r>
              <a:rPr lang="en-US" b="1" dirty="0" smtClean="0"/>
              <a:t>Non Preemptive Scheduling:</a:t>
            </a:r>
            <a:r>
              <a:rPr lang="en-US" dirty="0" smtClean="0"/>
              <a:t> In this scheduling, once the resources (CPU cycles) are allocated to a process, the process holds the CPU till it gets terminated or reaches a waiting state.</a:t>
            </a:r>
          </a:p>
          <a:p>
            <a:pPr algn="just"/>
            <a:r>
              <a:rPr lang="en-US" dirty="0" smtClean="0"/>
              <a:t> In the case of non-preemptive scheduling does not interrupt a process running CPU in the middle of the execution. </a:t>
            </a:r>
          </a:p>
          <a:p>
            <a:pPr algn="just"/>
            <a:r>
              <a:rPr lang="en-US" dirty="0" smtClean="0"/>
              <a:t>Instead, it waits till the process completes its CPU burst time, and then it can allocate the CPU to another process. </a:t>
            </a:r>
            <a:endParaRPr lang="en-US" b="1"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lstStyle/>
          <a:p>
            <a:r>
              <a:rPr lang="en-US" dirty="0" smtClean="0"/>
              <a:t>Scheduling Criteria</a:t>
            </a:r>
            <a:endParaRPr lang="en-US" dirty="0"/>
          </a:p>
        </p:txBody>
      </p:sp>
      <p:sp>
        <p:nvSpPr>
          <p:cNvPr id="3" name="Content Placeholder 2"/>
          <p:cNvSpPr>
            <a:spLocks noGrp="1"/>
          </p:cNvSpPr>
          <p:nvPr>
            <p:ph idx="1"/>
          </p:nvPr>
        </p:nvSpPr>
        <p:spPr>
          <a:xfrm>
            <a:off x="457200" y="1752600"/>
            <a:ext cx="8229600" cy="4821936"/>
          </a:xfrm>
        </p:spPr>
        <p:txBody>
          <a:bodyPr>
            <a:normAutofit fontScale="92500" lnSpcReduction="10000"/>
          </a:bodyPr>
          <a:lstStyle/>
          <a:p>
            <a:pPr algn="just"/>
            <a:r>
              <a:rPr lang="en-US" b="1" dirty="0" smtClean="0"/>
              <a:t>CPU utilization. </a:t>
            </a:r>
            <a:r>
              <a:rPr lang="en-US" dirty="0" smtClean="0"/>
              <a:t>We want to keep the CPU as busy as possible. CPU utilization can range from 0 to 100 percent. In a real system, it should range from 40 percent (for a lightly loaded system) to 90 percent (for a heavily loaded system).</a:t>
            </a:r>
          </a:p>
          <a:p>
            <a:pPr algn="just"/>
            <a:r>
              <a:rPr lang="en-US" b="1" dirty="0" smtClean="0"/>
              <a:t>Throughput: </a:t>
            </a:r>
            <a:r>
              <a:rPr lang="en-US" dirty="0" smtClean="0"/>
              <a:t>number of processes that are completed per time unit, called throughput</a:t>
            </a:r>
          </a:p>
          <a:p>
            <a:pPr algn="just"/>
            <a:r>
              <a:rPr lang="en-US" b="1" dirty="0" smtClean="0"/>
              <a:t>Turnaround Time: </a:t>
            </a:r>
            <a:r>
              <a:rPr lang="en-US" dirty="0" smtClean="0"/>
              <a:t>The interval from the time of submission of a process to the time of completion is the turnaround time. Turnaround time is the sum of the periods spent waiting to get into memory, waiting in the ready queue, executing on the CPU, and doing I/O.</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229600" cy="4325112"/>
          </a:xfrm>
        </p:spPr>
        <p:txBody>
          <a:bodyPr/>
          <a:lstStyle/>
          <a:p>
            <a:pPr algn="just"/>
            <a:r>
              <a:rPr lang="en-US" b="1" dirty="0" smtClean="0"/>
              <a:t>Waiting Time: </a:t>
            </a:r>
            <a:r>
              <a:rPr lang="en-US" dirty="0" smtClean="0"/>
              <a:t>Waiting time is the sum of the periods spent waiting in the ready queue.</a:t>
            </a:r>
          </a:p>
          <a:p>
            <a:pPr algn="just"/>
            <a:r>
              <a:rPr lang="en-US" b="1" dirty="0" smtClean="0"/>
              <a:t>Response </a:t>
            </a:r>
            <a:r>
              <a:rPr lang="en-US" b="1" dirty="0" err="1" smtClean="0"/>
              <a:t>Time:</a:t>
            </a:r>
            <a:r>
              <a:rPr lang="en-US" dirty="0" err="1" smtClean="0"/>
              <a:t>the</a:t>
            </a:r>
            <a:r>
              <a:rPr lang="en-US" dirty="0" smtClean="0"/>
              <a:t> time from the submission of a request until the first response is produced. This measure, called response time, is the time it takes to start responding, not the time it takes to output the response</a:t>
            </a:r>
            <a:endParaRPr lang="en-US" b="1"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762000"/>
          </a:xfrm>
        </p:spPr>
        <p:txBody>
          <a:bodyPr/>
          <a:lstStyle/>
          <a:p>
            <a:r>
              <a:rPr lang="en-US" dirty="0" smtClean="0"/>
              <a:t>Scheduling Algorithms</a:t>
            </a:r>
            <a:endParaRPr lang="en-US" dirty="0"/>
          </a:p>
        </p:txBody>
      </p:sp>
      <p:sp>
        <p:nvSpPr>
          <p:cNvPr id="3" name="Content Placeholder 2"/>
          <p:cNvSpPr>
            <a:spLocks noGrp="1"/>
          </p:cNvSpPr>
          <p:nvPr>
            <p:ph idx="1"/>
          </p:nvPr>
        </p:nvSpPr>
        <p:spPr>
          <a:xfrm>
            <a:off x="457200" y="1447800"/>
            <a:ext cx="8229600" cy="5126736"/>
          </a:xfrm>
        </p:spPr>
        <p:txBody>
          <a:bodyPr/>
          <a:lstStyle/>
          <a:p>
            <a:pPr algn="just"/>
            <a:r>
              <a:rPr lang="en-US" b="1" dirty="0" smtClean="0"/>
              <a:t>First Come First Served Scheduling:</a:t>
            </a:r>
          </a:p>
          <a:p>
            <a:pPr algn="just"/>
            <a:r>
              <a:rPr lang="en-US" dirty="0" smtClean="0"/>
              <a:t>Jobs are executed on first come, first serve basis.</a:t>
            </a:r>
          </a:p>
          <a:p>
            <a:pPr algn="just"/>
            <a:r>
              <a:rPr lang="en-US" dirty="0" smtClean="0"/>
              <a:t>It is a non-preemptive scheduling algorithm.</a:t>
            </a:r>
          </a:p>
          <a:p>
            <a:pPr algn="just"/>
            <a:r>
              <a:rPr lang="en-US" dirty="0" smtClean="0"/>
              <a:t>Easy to understand and implement.</a:t>
            </a:r>
          </a:p>
          <a:p>
            <a:pPr algn="just"/>
            <a:r>
              <a:rPr lang="en-US" dirty="0" smtClean="0"/>
              <a:t>Its implementation is based on FIFO queue.</a:t>
            </a:r>
          </a:p>
          <a:p>
            <a:pPr algn="just"/>
            <a:r>
              <a:rPr lang="en-US" dirty="0" smtClean="0"/>
              <a:t>Poor in performance as average wait time is high.</a:t>
            </a:r>
          </a:p>
          <a:p>
            <a:pPr algn="just"/>
            <a:endParaRPr lang="en-US" b="1" dirty="0"/>
          </a:p>
        </p:txBody>
      </p:sp>
      <p:sp>
        <p:nvSpPr>
          <p:cNvPr id="4" name="Footer Placeholder 3"/>
          <p:cNvSpPr>
            <a:spLocks noGrp="1"/>
          </p:cNvSpPr>
          <p:nvPr>
            <p:ph type="ftr" sz="quarter" idx="11"/>
          </p:nvPr>
        </p:nvSpPr>
        <p:spPr/>
        <p:txBody>
          <a:bodyPr/>
          <a:lstStyle/>
          <a:p>
            <a:r>
              <a:rPr lang="en-US" smtClean="0"/>
              <a:t>Dr. S.MD. FAROOQ</a:t>
            </a:r>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lstStyle/>
          <a:p>
            <a:pPr algn="just"/>
            <a:r>
              <a:rPr lang="en-US" dirty="0" smtClean="0"/>
              <a:t>Example: If the processes arrive in the order P1, P2, P3, and are served in FCFS order, we get the result shown in the following Gantt chart, which is a bar chart that illustrates a particular schedule, including the start and finish times of each of the participating processes:</a:t>
            </a:r>
            <a:endParaRPr lang="en-US" dirty="0"/>
          </a:p>
        </p:txBody>
      </p:sp>
      <p:pic>
        <p:nvPicPr>
          <p:cNvPr id="2050" name="Picture 2"/>
          <p:cNvPicPr>
            <a:picLocks noChangeAspect="1" noChangeArrowheads="1"/>
          </p:cNvPicPr>
          <p:nvPr/>
        </p:nvPicPr>
        <p:blipFill>
          <a:blip r:embed="rId2"/>
          <a:srcRect/>
          <a:stretch>
            <a:fillRect/>
          </a:stretch>
        </p:blipFill>
        <p:spPr bwMode="auto">
          <a:xfrm>
            <a:off x="2971800" y="3733800"/>
            <a:ext cx="3152775" cy="1524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0" y="5181600"/>
            <a:ext cx="9134475" cy="1466850"/>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en-US" smtClean="0"/>
              <a:t>Dr. S.MD. FAROOQ</a:t>
            </a:r>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972</TotalTime>
  <Words>9745</Words>
  <Application>Microsoft Office PowerPoint</Application>
  <PresentationFormat>On-screen Show (4:3)</PresentationFormat>
  <Paragraphs>667</Paragraphs>
  <Slides>154</Slides>
  <Notes>0</Notes>
  <HiddenSlides>0</HiddenSlides>
  <MMClips>0</MMClips>
  <ScaleCrop>false</ScaleCrop>
  <HeadingPairs>
    <vt:vector size="4" baseType="variant">
      <vt:variant>
        <vt:lpstr>Theme</vt:lpstr>
      </vt:variant>
      <vt:variant>
        <vt:i4>1</vt:i4>
      </vt:variant>
      <vt:variant>
        <vt:lpstr>Slide Titles</vt:lpstr>
      </vt:variant>
      <vt:variant>
        <vt:i4>154</vt:i4>
      </vt:variant>
    </vt:vector>
  </HeadingPairs>
  <TitlesOfParts>
    <vt:vector size="155" baseType="lpstr">
      <vt:lpstr>Urban</vt:lpstr>
      <vt:lpstr>Unit - II</vt:lpstr>
      <vt:lpstr>Part-I</vt:lpstr>
      <vt:lpstr>The Process</vt:lpstr>
      <vt:lpstr>Slide 4</vt:lpstr>
      <vt:lpstr>Slide 5</vt:lpstr>
      <vt:lpstr>Process State</vt:lpstr>
      <vt:lpstr>Slide 7</vt:lpstr>
      <vt:lpstr>Process Control Block</vt:lpstr>
      <vt:lpstr>Slide 9</vt:lpstr>
      <vt:lpstr>Slide 10</vt:lpstr>
      <vt:lpstr>Slide 11</vt:lpstr>
      <vt:lpstr>Threads</vt:lpstr>
      <vt:lpstr>Slide 13</vt:lpstr>
      <vt:lpstr>Process Scheduling</vt:lpstr>
      <vt:lpstr>Scheduling Queues</vt:lpstr>
      <vt:lpstr>Slide 16</vt:lpstr>
      <vt:lpstr>Slide 17</vt:lpstr>
      <vt:lpstr>Slide 18</vt:lpstr>
      <vt:lpstr>Schedulers</vt:lpstr>
      <vt:lpstr>Long Term Scheduler </vt:lpstr>
      <vt:lpstr>Short Term Scheduler</vt:lpstr>
      <vt:lpstr>Medium Term Scheduler </vt:lpstr>
      <vt:lpstr>Slide 23</vt:lpstr>
      <vt:lpstr>Context Switch</vt:lpstr>
      <vt:lpstr>Operations on Process</vt:lpstr>
      <vt:lpstr>Slide 26</vt:lpstr>
      <vt:lpstr>Slide 27</vt:lpstr>
      <vt:lpstr>Slide 28</vt:lpstr>
      <vt:lpstr>Slide 29</vt:lpstr>
      <vt:lpstr>Slide 30</vt:lpstr>
      <vt:lpstr>Process Termination</vt:lpstr>
      <vt:lpstr>Slide 32</vt:lpstr>
      <vt:lpstr>Inter-process Communication</vt:lpstr>
      <vt:lpstr>Slide 34</vt:lpstr>
      <vt:lpstr>Slide 35</vt:lpstr>
      <vt:lpstr>Slide 36</vt:lpstr>
      <vt:lpstr>Slide 37</vt:lpstr>
      <vt:lpstr>Slide 38</vt:lpstr>
      <vt:lpstr>Slide 39</vt:lpstr>
      <vt:lpstr>Slide 40</vt:lpstr>
      <vt:lpstr>Slide 41</vt:lpstr>
      <vt:lpstr>Naming</vt:lpstr>
      <vt:lpstr>Slide 43</vt:lpstr>
      <vt:lpstr>Slide 44</vt:lpstr>
      <vt:lpstr>Synchronization</vt:lpstr>
      <vt:lpstr>Slide 46</vt:lpstr>
      <vt:lpstr>Slide 47</vt:lpstr>
      <vt:lpstr>Case Studies </vt:lpstr>
      <vt:lpstr>Communication in Client Server Systems</vt:lpstr>
      <vt:lpstr>Sockets </vt:lpstr>
      <vt:lpstr>Slide 51</vt:lpstr>
      <vt:lpstr>Slide 52</vt:lpstr>
      <vt:lpstr>Remote Procedure Calls </vt:lpstr>
      <vt:lpstr>Pipes</vt:lpstr>
      <vt:lpstr>Slide 55</vt:lpstr>
      <vt:lpstr>Slide 56</vt:lpstr>
      <vt:lpstr>Part-II</vt:lpstr>
      <vt:lpstr>Threads</vt:lpstr>
      <vt:lpstr>Slide 59</vt:lpstr>
      <vt:lpstr>Overview</vt:lpstr>
      <vt:lpstr>Slide 61</vt:lpstr>
      <vt:lpstr>Slide 62</vt:lpstr>
      <vt:lpstr>Benefits of Multithreaded Programming</vt:lpstr>
      <vt:lpstr>Slide 64</vt:lpstr>
      <vt:lpstr>Multicore programming</vt:lpstr>
      <vt:lpstr>Slide 66</vt:lpstr>
      <vt:lpstr>Types of Parallelism</vt:lpstr>
      <vt:lpstr>Multithreading Models</vt:lpstr>
      <vt:lpstr>Slide 69</vt:lpstr>
      <vt:lpstr>Slide 70</vt:lpstr>
      <vt:lpstr>Slide 71</vt:lpstr>
      <vt:lpstr>Slide 72</vt:lpstr>
      <vt:lpstr>Slide 73</vt:lpstr>
      <vt:lpstr>Thread Libraries</vt:lpstr>
      <vt:lpstr>Slide 75</vt:lpstr>
      <vt:lpstr>Slide 76</vt:lpstr>
      <vt:lpstr>Threading Issues</vt:lpstr>
      <vt:lpstr>Slide 78</vt:lpstr>
      <vt:lpstr>Slide 79</vt:lpstr>
      <vt:lpstr>Slide 80</vt:lpstr>
      <vt:lpstr>Slide 81</vt:lpstr>
      <vt:lpstr>Slide 82</vt:lpstr>
      <vt:lpstr>Operating System Examples</vt:lpstr>
      <vt:lpstr>Slide 84</vt:lpstr>
      <vt:lpstr>Slide 85</vt:lpstr>
      <vt:lpstr>Slide 86</vt:lpstr>
      <vt:lpstr>Slide 87</vt:lpstr>
      <vt:lpstr>Slide 88</vt:lpstr>
      <vt:lpstr>Part-III</vt:lpstr>
      <vt:lpstr>Slide 90</vt:lpstr>
      <vt:lpstr>CPU –I/O Burst Cycle</vt:lpstr>
      <vt:lpstr>Slide 92</vt:lpstr>
      <vt:lpstr>CPU Scheduler</vt:lpstr>
      <vt:lpstr>Slide 94</vt:lpstr>
      <vt:lpstr>Slide 95</vt:lpstr>
      <vt:lpstr>Scheduling Criteria</vt:lpstr>
      <vt:lpstr>Slide 97</vt:lpstr>
      <vt:lpstr>Scheduling Algorithms</vt:lpstr>
      <vt:lpstr>Slide 99</vt:lpstr>
      <vt:lpstr>Slide 100</vt:lpstr>
      <vt:lpstr>Slide 101</vt:lpstr>
      <vt:lpstr>Shortest Job First Scheduling</vt:lpstr>
      <vt:lpstr>Slide 103</vt:lpstr>
      <vt:lpstr>Slide 104</vt:lpstr>
      <vt:lpstr>Slide 105</vt:lpstr>
      <vt:lpstr>Slide 106</vt:lpstr>
      <vt:lpstr>Priority Scheduling Algorithm</vt:lpstr>
      <vt:lpstr>Slide 108</vt:lpstr>
      <vt:lpstr>Slide 109</vt:lpstr>
      <vt:lpstr>Slide 110</vt:lpstr>
      <vt:lpstr>Round-Robin Scheduling</vt:lpstr>
      <vt:lpstr>Slide 112</vt:lpstr>
      <vt:lpstr>Slide 113</vt:lpstr>
      <vt:lpstr>Slide 114</vt:lpstr>
      <vt:lpstr>Multilevel Queue Scheduling</vt:lpstr>
      <vt:lpstr>Slide 116</vt:lpstr>
      <vt:lpstr>Slide 117</vt:lpstr>
      <vt:lpstr>Slide 118</vt:lpstr>
      <vt:lpstr>Multilevel Feedback Queue Scheduling</vt:lpstr>
      <vt:lpstr>Slide 120</vt:lpstr>
      <vt:lpstr>Slide 121</vt:lpstr>
      <vt:lpstr>Slide 122</vt:lpstr>
      <vt:lpstr>Thread Scheduling</vt:lpstr>
      <vt:lpstr>Slide 124</vt:lpstr>
      <vt:lpstr>Slide 125</vt:lpstr>
      <vt:lpstr>Multiprocessor Scheduling</vt:lpstr>
      <vt:lpstr>Slide 127</vt:lpstr>
      <vt:lpstr>Process Affinity</vt:lpstr>
      <vt:lpstr>Slide 129</vt:lpstr>
      <vt:lpstr>Slide 130</vt:lpstr>
      <vt:lpstr>Load Balancing</vt:lpstr>
      <vt:lpstr>Slide 132</vt:lpstr>
      <vt:lpstr>Slide 133</vt:lpstr>
      <vt:lpstr>Part - IV</vt:lpstr>
      <vt:lpstr>Race Condition</vt:lpstr>
      <vt:lpstr>Critical Region</vt:lpstr>
      <vt:lpstr>Critical Region</vt:lpstr>
      <vt:lpstr>Slide 138</vt:lpstr>
      <vt:lpstr>Mutual Exclusion with Busy Waiting </vt:lpstr>
      <vt:lpstr>Slide 140</vt:lpstr>
      <vt:lpstr>Slide 141</vt:lpstr>
      <vt:lpstr>Slide 142</vt:lpstr>
      <vt:lpstr>Slide 143</vt:lpstr>
      <vt:lpstr>Slide 144</vt:lpstr>
      <vt:lpstr>Peterson’s Solution</vt:lpstr>
      <vt:lpstr>Slide 146</vt:lpstr>
      <vt:lpstr>Slide 147</vt:lpstr>
      <vt:lpstr>Slide 148</vt:lpstr>
      <vt:lpstr>TSL – Test and Set Lock</vt:lpstr>
      <vt:lpstr>Slide 150</vt:lpstr>
      <vt:lpstr>Slide 151</vt:lpstr>
      <vt:lpstr>Sleep and Wakeup</vt:lpstr>
      <vt:lpstr>Slide 153</vt:lpstr>
      <vt:lpstr>Slide 154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 II</dc:title>
  <dc:creator>farook 1201</dc:creator>
  <cp:lastModifiedBy>farook 1201</cp:lastModifiedBy>
  <cp:revision>136</cp:revision>
  <dcterms:created xsi:type="dcterms:W3CDTF">2022-05-25T05:25:56Z</dcterms:created>
  <dcterms:modified xsi:type="dcterms:W3CDTF">2023-11-28T06:04:39Z</dcterms:modified>
</cp:coreProperties>
</file>