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4"/>
  </p:notesMasterIdLst>
  <p:sldIdLst>
    <p:sldId id="256" r:id="rId2"/>
    <p:sldId id="257" r:id="rId3"/>
    <p:sldId id="258" r:id="rId4"/>
    <p:sldId id="259" r:id="rId5"/>
    <p:sldId id="263" r:id="rId6"/>
    <p:sldId id="264" r:id="rId7"/>
    <p:sldId id="265" r:id="rId8"/>
    <p:sldId id="266" r:id="rId9"/>
    <p:sldId id="267" r:id="rId10"/>
    <p:sldId id="268" r:id="rId11"/>
    <p:sldId id="269" r:id="rId12"/>
    <p:sldId id="270" r:id="rId13"/>
    <p:sldId id="260" r:id="rId14"/>
    <p:sldId id="261" r:id="rId15"/>
    <p:sldId id="262" r:id="rId16"/>
    <p:sldId id="271" r:id="rId17"/>
    <p:sldId id="272" r:id="rId18"/>
    <p:sldId id="273" r:id="rId19"/>
    <p:sldId id="274" r:id="rId20"/>
    <p:sldId id="275" r:id="rId21"/>
    <p:sldId id="276" r:id="rId22"/>
    <p:sldId id="277" r:id="rId23"/>
    <p:sldId id="278" r:id="rId24"/>
    <p:sldId id="302"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403"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5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451FA9-B885-41BB-99DF-5F13A367C5A9}" type="datetimeFigureOut">
              <a:rPr lang="en-US" smtClean="0"/>
              <a:pPr/>
              <a:t>28-Nov-23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5F66D4-38F9-42BD-81BE-A9DF2EF87ED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AD64079-0C4F-4BAC-8880-C23E5F1E3677}" type="datetime1">
              <a:rPr lang="en-US" smtClean="0"/>
              <a:pPr/>
              <a:t>28-Nov-23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n-US" smtClean="0"/>
              <a:t>Dr.S.Md.Farooq</a:t>
            </a:r>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6302B8-D13D-4B81-AF89-4F9EC213FD77}" type="datetime1">
              <a:rPr lang="en-US" smtClean="0"/>
              <a:pPr/>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B4269D8-70D3-4303-9E5B-63064246CEEE}" type="datetime1">
              <a:rPr lang="en-US" smtClean="0"/>
              <a:pPr/>
              <a:t>28-Nov-23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B31147-F0E7-430F-8DCA-15C9461DAB7D}" type="datetime1">
              <a:rPr lang="en-US" smtClean="0"/>
              <a:pPr/>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374CA6C-AF5E-44CE-8E11-87C0A36AB4C9}" type="datetime1">
              <a:rPr lang="en-US" smtClean="0"/>
              <a:pPr/>
              <a:t>28-Nov-23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en-US" smtClean="0"/>
              <a:t>Dr.S.Md.Farooq</a:t>
            </a:r>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734308-C323-449C-83A6-A26BD8FBC1C6}" type="datetime1">
              <a:rPr lang="en-US" smtClean="0"/>
              <a:pPr/>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404D25-9B80-401A-BECC-6F71ABC1DE33}" type="datetime1">
              <a:rPr lang="en-US" smtClean="0"/>
              <a:pPr/>
              <a:t>28-Nov-23</a:t>
            </a:fld>
            <a:endParaRPr lang="en-US"/>
          </a:p>
        </p:txBody>
      </p:sp>
      <p:sp>
        <p:nvSpPr>
          <p:cNvPr id="8" name="Footer Placeholder 7"/>
          <p:cNvSpPr>
            <a:spLocks noGrp="1"/>
          </p:cNvSpPr>
          <p:nvPr>
            <p:ph type="ftr" sz="quarter" idx="11"/>
          </p:nvPr>
        </p:nvSpPr>
        <p:spPr/>
        <p:txBody>
          <a:bodyPr/>
          <a:lstStyle>
            <a:extLst/>
          </a:lstStyle>
          <a:p>
            <a:r>
              <a:rPr lang="en-US" smtClean="0"/>
              <a:t>Dr.S.Md.Farooq</a:t>
            </a:r>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694B912-FB86-45B4-9B73-4252E3A34DDA}" type="datetime1">
              <a:rPr lang="en-US" smtClean="0"/>
              <a:pPr/>
              <a:t>28-Nov-23</a:t>
            </a:fld>
            <a:endParaRPr lang="en-US"/>
          </a:p>
        </p:txBody>
      </p:sp>
      <p:sp>
        <p:nvSpPr>
          <p:cNvPr id="4" name="Footer Placeholder 3"/>
          <p:cNvSpPr>
            <a:spLocks noGrp="1"/>
          </p:cNvSpPr>
          <p:nvPr>
            <p:ph type="ftr" sz="quarter" idx="11"/>
          </p:nvPr>
        </p:nvSpPr>
        <p:spPr/>
        <p:txBody>
          <a:bodyPr/>
          <a:lstStyle>
            <a:extLst/>
          </a:lstStyle>
          <a:p>
            <a:r>
              <a:rPr lang="en-US" smtClean="0"/>
              <a:t>Dr.S.Md.Farooq</a:t>
            </a:r>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46C1BF3-539C-4C3C-BD6D-9670F35729CD}" type="datetime1">
              <a:rPr lang="en-US" smtClean="0"/>
              <a:pPr/>
              <a:t>28-Nov-23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en-US" smtClean="0"/>
              <a:t>Dr.S.Md.Farooq</a:t>
            </a:r>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43ABAA-EC08-44CA-A084-523FD2994440}" type="datetime1">
              <a:rPr lang="en-US" smtClean="0"/>
              <a:pPr/>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76F1E71-749D-4600-8597-928BA4C65EBF}" type="datetime1">
              <a:rPr lang="en-US" smtClean="0"/>
              <a:pPr/>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6AD0E22-F5F4-4BCD-975E-71EEBBEF6244}" type="datetime1">
              <a:rPr lang="en-US" smtClean="0"/>
              <a:pPr/>
              <a:t>28-Nov-23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en-US" smtClean="0"/>
              <a:t>Dr.S.Md.Farooq</a:t>
            </a:r>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LES/Used_Punchcard_(5151286161).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LES/Network%20OS.jp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linux.die.net/man/2/mma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371600"/>
            <a:ext cx="6172200" cy="2868168"/>
          </a:xfrm>
        </p:spPr>
        <p:txBody>
          <a:bodyPr/>
          <a:lstStyle/>
          <a:p>
            <a:pPr algn="ctr"/>
            <a:r>
              <a:rPr lang="en-US" dirty="0" smtClean="0"/>
              <a:t>Linux Environment system</a:t>
            </a:r>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b="1" dirty="0" smtClean="0"/>
              <a:t>Choice: </a:t>
            </a:r>
            <a:r>
              <a:rPr lang="en-US" dirty="0" smtClean="0"/>
              <a:t>The large number of Linux distributions gives you a choice. Each distribution is developed and supported by a different organization. You can pick the one you like best; </a:t>
            </a:r>
            <a:r>
              <a:rPr lang="en-US" b="1" dirty="0" smtClean="0"/>
              <a:t>the core functionalities are the same</a:t>
            </a:r>
            <a:r>
              <a:rPr lang="en-US" dirty="0" smtClean="0"/>
              <a:t>; most software runs on most distributions </a:t>
            </a:r>
          </a:p>
          <a:p>
            <a:pPr algn="just"/>
            <a:r>
              <a:rPr lang="en-US" b="1" dirty="0" smtClean="0"/>
              <a:t>Fast and easy installation: </a:t>
            </a:r>
            <a:r>
              <a:rPr lang="en-US" dirty="0" smtClean="0"/>
              <a:t>Most Linux distributions come with user-friendly installation and setup programs. </a:t>
            </a:r>
          </a:p>
          <a:p>
            <a:pPr algn="just"/>
            <a:r>
              <a:rPr lang="en-US" dirty="0" smtClean="0"/>
              <a:t>Popular Linux distributions come with tools that make installation of additional software very user friendly as well.</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b="1" dirty="0" smtClean="0"/>
              <a:t>Full use of hard disk: </a:t>
            </a:r>
            <a:r>
              <a:rPr lang="en-US" dirty="0" smtClean="0"/>
              <a:t>Linux continues work well even when the hard disk is almost full.</a:t>
            </a:r>
          </a:p>
          <a:p>
            <a:pPr algn="just"/>
            <a:r>
              <a:rPr lang="en-US" b="1" dirty="0" smtClean="0"/>
              <a:t>Multitasking: </a:t>
            </a:r>
            <a:r>
              <a:rPr lang="en-US" dirty="0" smtClean="0"/>
              <a:t>Linux is designed to do many things at the same time; e.g., a large printing job in the background won’t slow down your other work.</a:t>
            </a:r>
          </a:p>
          <a:p>
            <a:pPr algn="just"/>
            <a:r>
              <a:rPr lang="en-US" b="1" dirty="0" smtClean="0"/>
              <a:t>Security: </a:t>
            </a:r>
            <a:r>
              <a:rPr lang="en-US" dirty="0" smtClean="0"/>
              <a:t>Linux is one of the most secure operating systems. “Walls” and flexible file access permission systems prevent access by unwanted visitors or viruses. Linux users have to option to select and safely download software, free of charge, from online repositories containing thousands of high quality packages.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Open Source: </a:t>
            </a:r>
            <a:r>
              <a:rPr lang="en-US" dirty="0" smtClean="0"/>
              <a:t>If you develop software that requires knowledge or modification of the operating system code, </a:t>
            </a:r>
            <a:r>
              <a:rPr lang="en-US" dirty="0" err="1" smtClean="0"/>
              <a:t>Linux’s</a:t>
            </a:r>
            <a:r>
              <a:rPr lang="en-US" dirty="0" smtClean="0"/>
              <a:t> source code is at your fingertips. Most Linux applications are Open Source as well.</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Linux Distribution (Operating System) Names</a:t>
            </a:r>
            <a:endParaRPr lang="en-US" sz="2400" dirty="0"/>
          </a:p>
        </p:txBody>
      </p:sp>
      <p:sp>
        <p:nvSpPr>
          <p:cNvPr id="3" name="Content Placeholder 2"/>
          <p:cNvSpPr>
            <a:spLocks noGrp="1"/>
          </p:cNvSpPr>
          <p:nvPr>
            <p:ph idx="1"/>
          </p:nvPr>
        </p:nvSpPr>
        <p:spPr/>
        <p:txBody>
          <a:bodyPr/>
          <a:lstStyle/>
          <a:p>
            <a:r>
              <a:rPr lang="en-US" dirty="0" smtClean="0"/>
              <a:t>A few popular names:</a:t>
            </a:r>
          </a:p>
          <a:p>
            <a:r>
              <a:rPr lang="en-US" dirty="0" smtClean="0"/>
              <a:t>1.Redhat Enterprise Linux</a:t>
            </a:r>
          </a:p>
          <a:p>
            <a:r>
              <a:rPr lang="en-US" dirty="0" smtClean="0"/>
              <a:t>2.Fedora Linux</a:t>
            </a:r>
          </a:p>
          <a:p>
            <a:r>
              <a:rPr lang="en-US" dirty="0" smtClean="0"/>
              <a:t>3.Debian Linux</a:t>
            </a:r>
          </a:p>
          <a:p>
            <a:r>
              <a:rPr lang="en-US" dirty="0" smtClean="0"/>
              <a:t>4.Suse Enterprise Linux</a:t>
            </a:r>
          </a:p>
          <a:p>
            <a:r>
              <a:rPr lang="en-US" dirty="0" smtClean="0"/>
              <a:t>5.Ubuntu Linux</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239000" cy="1143000"/>
          </a:xfrm>
        </p:spPr>
        <p:txBody>
          <a:bodyPr>
            <a:normAutofit fontScale="90000"/>
          </a:bodyPr>
          <a:lstStyle/>
          <a:p>
            <a:r>
              <a:rPr lang="en-US" dirty="0" smtClean="0"/>
              <a:t>Common Things Between Linux &amp; UNIX</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dirty="0" smtClean="0"/>
              <a:t>Both share many common applications such as:</a:t>
            </a:r>
          </a:p>
          <a:p>
            <a:pPr algn="just"/>
            <a:r>
              <a:rPr lang="en-US" dirty="0" smtClean="0"/>
              <a:t>GUI, file, and windows managers (KDE, Gnome)</a:t>
            </a:r>
          </a:p>
          <a:p>
            <a:pPr algn="just"/>
            <a:r>
              <a:rPr lang="en-US" dirty="0" smtClean="0"/>
              <a:t>Shells (</a:t>
            </a:r>
            <a:r>
              <a:rPr lang="en-US" dirty="0" err="1" smtClean="0"/>
              <a:t>ksh</a:t>
            </a:r>
            <a:r>
              <a:rPr lang="en-US" dirty="0" smtClean="0"/>
              <a:t>, </a:t>
            </a:r>
            <a:r>
              <a:rPr lang="en-US" dirty="0" err="1" smtClean="0"/>
              <a:t>csh</a:t>
            </a:r>
            <a:r>
              <a:rPr lang="en-US" dirty="0" smtClean="0"/>
              <a:t>, bash)</a:t>
            </a:r>
          </a:p>
          <a:p>
            <a:pPr algn="just"/>
            <a:r>
              <a:rPr lang="en-US" dirty="0" smtClean="0"/>
              <a:t>Various office applications such as OpenOffice.org</a:t>
            </a:r>
          </a:p>
          <a:p>
            <a:pPr algn="just"/>
            <a:r>
              <a:rPr lang="en-US" dirty="0" smtClean="0"/>
              <a:t>Development tools (</a:t>
            </a:r>
            <a:r>
              <a:rPr lang="en-US" dirty="0" err="1" smtClean="0"/>
              <a:t>perl</a:t>
            </a:r>
            <a:r>
              <a:rPr lang="en-US" dirty="0" smtClean="0"/>
              <a:t>, </a:t>
            </a:r>
            <a:r>
              <a:rPr lang="en-US" dirty="0" err="1" smtClean="0"/>
              <a:t>php</a:t>
            </a:r>
            <a:r>
              <a:rPr lang="en-US" dirty="0" smtClean="0"/>
              <a:t>, python, GNU c/</a:t>
            </a:r>
            <a:r>
              <a:rPr lang="en-US" dirty="0" err="1" smtClean="0"/>
              <a:t>c++</a:t>
            </a:r>
            <a:r>
              <a:rPr lang="en-US" dirty="0" smtClean="0"/>
              <a:t> compilers)</a:t>
            </a:r>
          </a:p>
          <a:p>
            <a:pPr algn="just"/>
            <a:r>
              <a:rPr lang="en-US" dirty="0" err="1" smtClean="0"/>
              <a:t>Posix</a:t>
            </a:r>
            <a:r>
              <a:rPr lang="en-US" dirty="0" smtClean="0"/>
              <a:t> interface</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Operating System</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lgn="just">
              <a:buFont typeface="+mj-lt"/>
              <a:buAutoNum type="arabicPeriod"/>
            </a:pPr>
            <a:r>
              <a:rPr lang="en-US" dirty="0" smtClean="0"/>
              <a:t>Batch operating system</a:t>
            </a:r>
          </a:p>
          <a:p>
            <a:pPr algn="just"/>
            <a:r>
              <a:rPr lang="en-US" dirty="0" smtClean="0"/>
              <a:t>The users of a batch operating system do not interact with the computer directly. Each user prepares his job on an off-line device like </a:t>
            </a:r>
            <a:r>
              <a:rPr lang="en-US" b="1" dirty="0" smtClean="0">
                <a:hlinkClick r:id="rId2" action="ppaction://hlinkfile"/>
              </a:rPr>
              <a:t>punch cards</a:t>
            </a:r>
            <a:r>
              <a:rPr lang="en-US" b="1" dirty="0" smtClean="0"/>
              <a:t> and submits it to the computer operator</a:t>
            </a:r>
            <a:r>
              <a:rPr lang="en-US" dirty="0" smtClean="0"/>
              <a:t>. </a:t>
            </a:r>
          </a:p>
          <a:p>
            <a:pPr algn="just"/>
            <a:r>
              <a:rPr lang="en-US" dirty="0" smtClean="0"/>
              <a:t>To speed up processing</a:t>
            </a:r>
            <a:r>
              <a:rPr lang="en-US" b="1" dirty="0" smtClean="0"/>
              <a:t>, jobs with similar needs are batched together and run as a group</a:t>
            </a:r>
            <a:r>
              <a:rPr lang="en-US" dirty="0" smtClean="0"/>
              <a:t>. The programmers leave their programs with the operator and the operator then sorts the programs with similar requirements into batches</a:t>
            </a:r>
            <a:r>
              <a:rPr lang="en-US" b="1" dirty="0" smtClean="0"/>
              <a:t>.</a:t>
            </a:r>
            <a:endParaRPr lang="en-US" dirty="0" smtClean="0"/>
          </a:p>
          <a:p>
            <a:pPr algn="just">
              <a:buNone/>
            </a:pPr>
            <a:r>
              <a:rPr lang="en-US" dirty="0" smtClean="0"/>
              <a:t>The problems with Batch Systems are as follows −</a:t>
            </a:r>
          </a:p>
          <a:p>
            <a:pPr lvl="0" algn="just"/>
            <a:r>
              <a:rPr lang="en-US" dirty="0" smtClean="0"/>
              <a:t>Lack of interaction between the user and the job.</a:t>
            </a:r>
          </a:p>
          <a:p>
            <a:pPr lvl="0" algn="just"/>
            <a:r>
              <a:rPr lang="en-US" dirty="0" smtClean="0"/>
              <a:t>CPU is often idle, because the speed of the mechanical I/O devices is slower than the CPU.</a:t>
            </a:r>
          </a:p>
          <a:p>
            <a:pPr lvl="0" algn="just"/>
            <a:r>
              <a:rPr lang="en-US" dirty="0" smtClean="0"/>
              <a:t>Difficult to provide the desired priority.</a:t>
            </a:r>
          </a:p>
          <a:p>
            <a:pPr marL="514350" indent="-514350" algn="just">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b="1" dirty="0" smtClean="0"/>
              <a:t>Time-sharing operating systems</a:t>
            </a:r>
            <a:endParaRPr lang="en-US" dirty="0" smtClean="0"/>
          </a:p>
          <a:p>
            <a:pPr algn="just">
              <a:buNone/>
            </a:pPr>
            <a:endParaRPr lang="en-US" dirty="0" smtClean="0"/>
          </a:p>
          <a:p>
            <a:pPr algn="just">
              <a:buNone/>
            </a:pPr>
            <a:r>
              <a:rPr lang="en-US" dirty="0" smtClean="0"/>
              <a:t>	Time-sharing is a technique which enables many people, located at various terminals, to use a particular computer system at the same time. </a:t>
            </a:r>
          </a:p>
          <a:p>
            <a:pPr algn="just">
              <a:buNone/>
            </a:pPr>
            <a:r>
              <a:rPr lang="en-US" dirty="0" smtClean="0"/>
              <a:t>	Time-sharing or multitasking is a logical extension of multiprogramming.</a:t>
            </a:r>
          </a:p>
          <a:p>
            <a:pPr algn="just">
              <a:buNone/>
            </a:pPr>
            <a:r>
              <a:rPr lang="en-US" dirty="0" smtClean="0"/>
              <a:t>	 </a:t>
            </a:r>
            <a:r>
              <a:rPr lang="en-US" b="1" dirty="0" smtClean="0"/>
              <a:t>Processor's time which is shared among multiple users simultaneously is termed as time-sharing.</a:t>
            </a:r>
          </a:p>
          <a:p>
            <a:pPr algn="just">
              <a:buNone/>
            </a:pPr>
            <a:r>
              <a:rPr lang="en-US" dirty="0" smtClean="0"/>
              <a:t>	 Multiple jobs are executed by the CPU by switching between them, but the switches occur so frequently. </a:t>
            </a:r>
          </a:p>
          <a:p>
            <a:pPr algn="just">
              <a:buNone/>
            </a:pPr>
            <a:r>
              <a:rPr lang="en-US" dirty="0" smtClean="0"/>
              <a:t>	Thus, the user can receive an immediate response. The operating system uses CPU scheduling and multiprogramming to provide each user with a small portion of a time. </a:t>
            </a:r>
          </a:p>
          <a:p>
            <a:pPr algn="just">
              <a:buNone/>
            </a:pPr>
            <a:r>
              <a:rPr lang="en-US" dirty="0" smtClean="0"/>
              <a:t>	Computer systems that were designed primarily as batch systems have been modified to time-sharing systems.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Advantages of Timesharing operating systems are as follows −</a:t>
            </a:r>
          </a:p>
          <a:p>
            <a:pPr lvl="0" algn="just">
              <a:buNone/>
            </a:pPr>
            <a:r>
              <a:rPr lang="en-US" dirty="0" smtClean="0"/>
              <a:t>	Provides the advantage of quick response.</a:t>
            </a:r>
          </a:p>
          <a:p>
            <a:pPr lvl="0" algn="just">
              <a:buNone/>
            </a:pPr>
            <a:r>
              <a:rPr lang="en-US" dirty="0" smtClean="0"/>
              <a:t>	Avoids duplication of software.</a:t>
            </a:r>
          </a:p>
          <a:p>
            <a:pPr lvl="0" algn="just">
              <a:buNone/>
            </a:pPr>
            <a:r>
              <a:rPr lang="en-US" dirty="0" smtClean="0"/>
              <a:t>	Reduces CPU idle time.</a:t>
            </a:r>
          </a:p>
          <a:p>
            <a:pPr algn="just">
              <a:buNone/>
            </a:pPr>
            <a:r>
              <a:rPr lang="en-US" dirty="0" smtClean="0"/>
              <a:t> </a:t>
            </a:r>
          </a:p>
          <a:p>
            <a:pPr algn="just">
              <a:buNone/>
            </a:pPr>
            <a:r>
              <a:rPr lang="en-US" dirty="0" smtClean="0"/>
              <a:t>Disadvantages of Time-sharing operating systems are as follows −</a:t>
            </a:r>
          </a:p>
          <a:p>
            <a:pPr lvl="0" algn="just">
              <a:buNone/>
            </a:pPr>
            <a:r>
              <a:rPr lang="en-US" dirty="0" smtClean="0"/>
              <a:t>	Problem of reliability.</a:t>
            </a:r>
          </a:p>
          <a:p>
            <a:pPr lvl="0" algn="just">
              <a:buNone/>
            </a:pPr>
            <a:r>
              <a:rPr lang="en-US" dirty="0" smtClean="0"/>
              <a:t>	Question of security and integrity of user programs and data.</a:t>
            </a:r>
          </a:p>
          <a:p>
            <a:pPr lvl="0" algn="just">
              <a:buNone/>
            </a:pPr>
            <a:r>
              <a:rPr lang="en-US" dirty="0" smtClean="0"/>
              <a:t>	Problem of data communication.</a:t>
            </a:r>
          </a:p>
          <a:p>
            <a:pPr algn="just">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smtClean="0"/>
              <a:t>Distributed operating System</a:t>
            </a:r>
            <a:endParaRPr lang="en-US" dirty="0" smtClean="0"/>
          </a:p>
          <a:p>
            <a:pPr algn="just">
              <a:buNone/>
            </a:pPr>
            <a:r>
              <a:rPr lang="en-US" dirty="0" smtClean="0"/>
              <a:t> </a:t>
            </a:r>
          </a:p>
          <a:p>
            <a:pPr algn="just"/>
            <a:r>
              <a:rPr lang="en-US" dirty="0" smtClean="0"/>
              <a:t>Distributed systems use multiple central processors to serve multiple real-time applications and multiple users. Data processing jobs are distributed among the processors accordingly.</a:t>
            </a:r>
          </a:p>
          <a:p>
            <a:pPr algn="just"/>
            <a:r>
              <a:rPr lang="en-US" dirty="0" smtClean="0"/>
              <a:t>The processors communicate with one another through various communication lines (such as high-speed buses or telephone lines). These are referred as </a:t>
            </a:r>
            <a:r>
              <a:rPr lang="en-US" b="1" dirty="0" smtClean="0"/>
              <a:t>loosely coupled systems</a:t>
            </a:r>
            <a:r>
              <a:rPr lang="en-US" dirty="0" smtClean="0"/>
              <a:t> or distributed systems. Processors in a distributed system may vary in size and function. These processors are referred as sites, nodes, computers, and so on.</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The advantages of distributed systems are as follows </a:t>
            </a:r>
          </a:p>
          <a:p>
            <a:pPr lvl="0" algn="just"/>
            <a:r>
              <a:rPr lang="en-US" dirty="0" smtClean="0"/>
              <a:t>With resource sharing facility, a user at one site may be able to use the resources available at another.</a:t>
            </a:r>
          </a:p>
          <a:p>
            <a:pPr lvl="0" algn="just"/>
            <a:r>
              <a:rPr lang="en-US" dirty="0" smtClean="0"/>
              <a:t>Speedup the exchange of data with one another via electronic mail.</a:t>
            </a:r>
          </a:p>
          <a:p>
            <a:pPr lvl="0" algn="just"/>
            <a:r>
              <a:rPr lang="en-US" dirty="0" smtClean="0"/>
              <a:t>If one site fails in a distributed system, the remaining sites can potentially continue operating.</a:t>
            </a:r>
          </a:p>
          <a:p>
            <a:pPr lvl="0" algn="just"/>
            <a:r>
              <a:rPr lang="en-US" dirty="0" smtClean="0"/>
              <a:t>Better service to the customers.</a:t>
            </a:r>
          </a:p>
          <a:p>
            <a:pPr lvl="0" algn="just"/>
            <a:r>
              <a:rPr lang="en-US" dirty="0" smtClean="0"/>
              <a:t>Reduction of the load on the host computer.</a:t>
            </a:r>
          </a:p>
          <a:p>
            <a:pPr lvl="0" algn="just"/>
            <a:r>
              <a:rPr lang="en-US" dirty="0" smtClean="0"/>
              <a:t>Reduction of delays in data processing</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I </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INTRODUCTION TO LINUX OPERATING SYSTEM: Introduction and Types of Operating Systems, Linux Operating System, Features, Architecture Of Linux OS and Shell Interface,</a:t>
            </a:r>
          </a:p>
          <a:p>
            <a:pPr algn="just">
              <a:buNone/>
            </a:pPr>
            <a:r>
              <a:rPr lang="en-US" dirty="0" smtClean="0"/>
              <a:t>Linux System Calls, Linux Shared Memory Management,</a:t>
            </a:r>
          </a:p>
          <a:p>
            <a:pPr algn="just">
              <a:buNone/>
            </a:pPr>
            <a:r>
              <a:rPr lang="en-US" dirty="0" smtClean="0"/>
              <a:t> Device and Disk Management in Linux, Swap space and its management. File System and Directory Structure in Linux. Multi- Processing, load sharing and Multi-Threading in Linux, Types of Users in Linux, Capabilities of Super Users and equivalents.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smtClean="0"/>
              <a:t>Network operating System</a:t>
            </a:r>
            <a:endParaRPr lang="en-US" dirty="0" smtClean="0"/>
          </a:p>
          <a:p>
            <a:pPr algn="just"/>
            <a:r>
              <a:rPr lang="en-US" dirty="0" smtClean="0">
                <a:hlinkClick r:id="rId2" action="ppaction://hlinkfile"/>
              </a:rPr>
              <a:t>A Network Operating System </a:t>
            </a:r>
            <a:r>
              <a:rPr lang="en-US" dirty="0" smtClean="0"/>
              <a:t>runs on a server and provides the server the capability to manage data, users, groups, security, applications, and other networking functions. The primary purpose of the network operating system is to allow shared file and printer access among multiple computers in a network, typically a local area network (LAN), a private network or to other networks.</a:t>
            </a:r>
          </a:p>
          <a:p>
            <a:pPr algn="just"/>
            <a:r>
              <a:rPr lang="en-US" dirty="0" smtClean="0"/>
              <a:t>Examples of network operating systems include Microsoft Windows Server 2003, Microsoft Windows Server 2008, UNIX, Linux, Mac OS X, Novell NetWare, and BSD.</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The advantages of network operating systems are as follows </a:t>
            </a:r>
          </a:p>
          <a:p>
            <a:pPr algn="just">
              <a:buNone/>
            </a:pPr>
            <a:endParaRPr lang="en-US" dirty="0" smtClean="0"/>
          </a:p>
          <a:p>
            <a:pPr lvl="0" algn="just"/>
            <a:r>
              <a:rPr lang="en-US" dirty="0" smtClean="0"/>
              <a:t>Centralized servers are highly stable.</a:t>
            </a:r>
          </a:p>
          <a:p>
            <a:pPr lvl="0" algn="just"/>
            <a:r>
              <a:rPr lang="en-US" dirty="0" smtClean="0"/>
              <a:t>Security is server managed.</a:t>
            </a:r>
          </a:p>
          <a:p>
            <a:pPr lvl="0" algn="just"/>
            <a:r>
              <a:rPr lang="en-US" dirty="0" smtClean="0"/>
              <a:t>Upgrades to new technologies and hardware can be easily integrated into the system.</a:t>
            </a:r>
          </a:p>
          <a:p>
            <a:pPr lvl="0" algn="just"/>
            <a:r>
              <a:rPr lang="en-US" dirty="0" smtClean="0"/>
              <a:t>Remote access to servers is possible from different locations and types of systems.</a:t>
            </a:r>
          </a:p>
          <a:p>
            <a:pPr algn="just">
              <a:buNone/>
            </a:pPr>
            <a:endParaRPr lang="en-US" dirty="0" smtClean="0"/>
          </a:p>
          <a:p>
            <a:pPr algn="just"/>
            <a:r>
              <a:rPr lang="en-US" dirty="0" smtClean="0"/>
              <a:t>The disadvantages of network operating systems are as follows −</a:t>
            </a:r>
          </a:p>
          <a:p>
            <a:pPr lvl="0" algn="just"/>
            <a:r>
              <a:rPr lang="en-US" dirty="0" smtClean="0"/>
              <a:t>High cost of buying and running a server.</a:t>
            </a:r>
          </a:p>
          <a:p>
            <a:pPr lvl="0" algn="just"/>
            <a:r>
              <a:rPr lang="en-US" dirty="0" smtClean="0"/>
              <a:t>Dependency on a central location for most operations.</a:t>
            </a:r>
          </a:p>
          <a:p>
            <a:pPr lvl="0" algn="just"/>
            <a:r>
              <a:rPr lang="en-US" dirty="0" smtClean="0"/>
              <a:t>Regular maintenance and updates are required.</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smtClean="0"/>
              <a:t>Real Time operating System</a:t>
            </a:r>
            <a:endParaRPr lang="en-US" dirty="0" smtClean="0"/>
          </a:p>
          <a:p>
            <a:pPr algn="just">
              <a:buNone/>
            </a:pPr>
            <a:endParaRPr lang="en-US" dirty="0" smtClean="0"/>
          </a:p>
          <a:p>
            <a:pPr algn="just"/>
            <a:r>
              <a:rPr lang="en-US" dirty="0" smtClean="0"/>
              <a:t>A real-time system is defined as a data processing system in which the time interval required to process and respond to inputs is so small that it controls the environment.</a:t>
            </a:r>
          </a:p>
          <a:p>
            <a:pPr algn="just"/>
            <a:r>
              <a:rPr lang="en-US" dirty="0" smtClean="0"/>
              <a:t> The time taken by the system to respond to an input and display of required updated information is termed as the </a:t>
            </a:r>
            <a:r>
              <a:rPr lang="en-US" b="1" dirty="0" smtClean="0"/>
              <a:t>response time</a:t>
            </a:r>
            <a:r>
              <a:rPr lang="en-US" dirty="0" smtClean="0"/>
              <a:t>. So in this method, the response time is very less as compared to online processing.</a:t>
            </a:r>
          </a:p>
          <a:p>
            <a:pPr algn="just">
              <a:buNone/>
            </a:pPr>
            <a:endParaRPr lang="en-US" dirty="0" smtClean="0"/>
          </a:p>
          <a:p>
            <a:pPr algn="just"/>
            <a:r>
              <a:rPr lang="en-US" dirty="0" smtClean="0"/>
              <a:t>There are two types of real-time operating systems.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t>Hard real-time systems</a:t>
            </a:r>
            <a:endParaRPr lang="en-US" dirty="0" smtClean="0"/>
          </a:p>
          <a:p>
            <a:pPr algn="just">
              <a:buNone/>
            </a:pPr>
            <a:endParaRPr lang="en-US" dirty="0" smtClean="0"/>
          </a:p>
          <a:p>
            <a:pPr algn="just"/>
            <a:r>
              <a:rPr lang="en-US" dirty="0" smtClean="0"/>
              <a:t>Hard real-time systems guarantee that critical tasks complete on time. In hard real-time systems, secondary storage is limited or missing and the data is stored in ROM. In these systems, virtual memory is almost never found.</a:t>
            </a:r>
          </a:p>
          <a:p>
            <a:pPr algn="just"/>
            <a:endParaRPr lang="en-US" dirty="0" smtClean="0"/>
          </a:p>
          <a:p>
            <a:pPr algn="just"/>
            <a:r>
              <a:rPr lang="en-US" b="1" dirty="0" smtClean="0"/>
              <a:t>Soft real-time systems</a:t>
            </a:r>
            <a:endParaRPr lang="en-US" dirty="0" smtClean="0"/>
          </a:p>
          <a:p>
            <a:pPr algn="just">
              <a:buNone/>
            </a:pPr>
            <a:r>
              <a:rPr lang="en-US" dirty="0" smtClean="0"/>
              <a:t>	Soft real-time systems are less restrictive. A critical real-time task gets priority over other tasks and retains the priority until it completes. Soft real-time systems have limited utility than hard real-time systems. For example, multimedia, virtual reality, Advanced Scientific Projects like undersea exploration and planetary rovers, etc</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Examples of Real-Time Operating Systems are:</a:t>
            </a:r>
            <a:r>
              <a:rPr lang="en-US" dirty="0" smtClean="0"/>
              <a:t> Scientific experiments, medical imaging systems, industrial control systems, weapon systems, robots, air traffic control systems, etc.</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dirty="0" smtClean="0"/>
              <a:t>Linux Operating System, Features, Architecture Of  Linux  OS    </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lstStyle/>
          <a:p>
            <a:pPr algn="just">
              <a:buNone/>
            </a:pPr>
            <a:r>
              <a:rPr lang="en-US" dirty="0" smtClean="0"/>
              <a:t>	Linux is one of popular version of UNIX operating System. It is open source as its source code is freely available. It is free to use. Linux was designed considering UNIX compatibility. Its functionality list is quite similar to that of UNIX</a:t>
            </a:r>
          </a:p>
          <a:p>
            <a:pPr algn="just">
              <a:buNone/>
            </a:pPr>
            <a:endParaRPr lang="en-US" dirty="0" smtClean="0"/>
          </a:p>
          <a:p>
            <a:pPr algn="just">
              <a:buNone/>
            </a:pPr>
            <a:r>
              <a:rPr lang="en-US" b="1" dirty="0" smtClean="0"/>
              <a:t>Components of Linux System</a:t>
            </a:r>
            <a:endParaRPr lang="en-US" dirty="0" smtClean="0"/>
          </a:p>
          <a:p>
            <a:pPr marL="514350" indent="-514350" algn="just">
              <a:buAutoNum type="arabicPeriod"/>
            </a:pPr>
            <a:r>
              <a:rPr lang="en-US" dirty="0" smtClean="0"/>
              <a:t>Kernel</a:t>
            </a:r>
          </a:p>
          <a:p>
            <a:pPr marL="514350" indent="-514350" algn="just">
              <a:buAutoNum type="arabicPeriod"/>
            </a:pPr>
            <a:r>
              <a:rPr lang="en-US" dirty="0" smtClean="0"/>
              <a:t>System Library</a:t>
            </a:r>
          </a:p>
          <a:p>
            <a:pPr marL="514350" indent="-514350" algn="just">
              <a:buAutoNum type="arabicPeriod"/>
            </a:pPr>
            <a:r>
              <a:rPr lang="en-US" dirty="0" smtClean="0"/>
              <a:t>System Utility</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lgn="just"/>
            <a:r>
              <a:rPr lang="en-US" b="1" dirty="0" smtClean="0"/>
              <a:t>Kernel</a:t>
            </a:r>
            <a:r>
              <a:rPr lang="en-US" dirty="0" smtClean="0"/>
              <a:t> − Kernel is the core part of Linux. It is responsible for all major activities of this operating system. It consists of various modules and it interacts directly with the underlying hardware. Kernel provides the required abstraction to hide low level hardware details to system or application programs.</a:t>
            </a:r>
          </a:p>
          <a:p>
            <a:pPr lvl="0" algn="just"/>
            <a:r>
              <a:rPr lang="en-US" b="1" dirty="0" smtClean="0"/>
              <a:t>System Library</a:t>
            </a:r>
            <a:r>
              <a:rPr lang="en-US" dirty="0" smtClean="0"/>
              <a:t> − System libraries are special functions or programs using which application programs or system utilities accesses Kernel's features. These libraries implement most of the functionalities of the operating system and do not requires kernel module's code access rights.</a:t>
            </a:r>
          </a:p>
          <a:p>
            <a:pPr lvl="0" algn="just"/>
            <a:r>
              <a:rPr lang="en-US" b="1" dirty="0" smtClean="0"/>
              <a:t>System Utility</a:t>
            </a:r>
            <a:r>
              <a:rPr lang="en-US" dirty="0" smtClean="0"/>
              <a:t> − System Utility programs are responsible to do specialized, individual level tasks.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inux_os.jpg"/>
          <p:cNvPicPr>
            <a:picLocks noGrp="1"/>
          </p:cNvPicPr>
          <p:nvPr>
            <p:ph idx="1"/>
          </p:nvPr>
        </p:nvPicPr>
        <p:blipFill>
          <a:blip r:embed="rId2"/>
          <a:stretch>
            <a:fillRect/>
          </a:stretch>
        </p:blipFill>
        <p:spPr>
          <a:xfrm>
            <a:off x="914400" y="1752600"/>
            <a:ext cx="7162800" cy="4343400"/>
          </a:xfrm>
          <a:prstGeom prst="rect">
            <a:avLst/>
          </a:prstGeom>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Kernel Mode </a:t>
            </a:r>
            <a:r>
              <a:rPr lang="en-US" dirty="0" err="1" smtClean="0"/>
              <a:t>vs</a:t>
            </a:r>
            <a:r>
              <a:rPr lang="en-US" dirty="0" smtClean="0"/>
              <a:t> User Mode</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Kernel component code executes in a special privileged mode called </a:t>
            </a:r>
            <a:r>
              <a:rPr lang="en-US" b="1" dirty="0" smtClean="0"/>
              <a:t>kernel mode</a:t>
            </a:r>
            <a:r>
              <a:rPr lang="en-US" dirty="0" smtClean="0"/>
              <a:t> with full access to all resources of the computer. This code represents a single process, executes in single address space and do not require any context switch and hence is very efficient and fast. Kernel runs each processes and provides system services to processes, provides protected access to hardware to processes.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Support code which is not required to run in kernel mode is in System Library. </a:t>
            </a:r>
          </a:p>
          <a:p>
            <a:pPr algn="just"/>
            <a:r>
              <a:rPr lang="en-US" dirty="0" smtClean="0"/>
              <a:t>User programs and other system programs works in </a:t>
            </a:r>
            <a:r>
              <a:rPr lang="en-US" b="1" dirty="0" smtClean="0"/>
              <a:t>User Mode</a:t>
            </a:r>
            <a:r>
              <a:rPr lang="en-US" dirty="0" smtClean="0"/>
              <a:t> which has no access to system hardware and kernel code. </a:t>
            </a:r>
          </a:p>
          <a:p>
            <a:pPr algn="just"/>
            <a:r>
              <a:rPr lang="en-US" dirty="0" smtClean="0"/>
              <a:t>User programs/ utilities use System libraries to access Kernel functions to get system's low level tasks.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Introduction to Linux Operating System</a:t>
            </a:r>
            <a:endParaRPr lang="en-US" sz="2400" dirty="0"/>
          </a:p>
        </p:txBody>
      </p:sp>
      <p:sp>
        <p:nvSpPr>
          <p:cNvPr id="3" name="Content Placeholder 2"/>
          <p:cNvSpPr>
            <a:spLocks noGrp="1"/>
          </p:cNvSpPr>
          <p:nvPr>
            <p:ph idx="1"/>
          </p:nvPr>
        </p:nvSpPr>
        <p:spPr/>
        <p:txBody>
          <a:bodyPr/>
          <a:lstStyle/>
          <a:p>
            <a:pPr algn="just"/>
            <a:r>
              <a:rPr lang="en-US" dirty="0" smtClean="0"/>
              <a:t>Linux is a Unix-like computer operating system assembled under the model of </a:t>
            </a:r>
            <a:r>
              <a:rPr lang="en-US" b="1" dirty="0" smtClean="0"/>
              <a:t>free and open source</a:t>
            </a:r>
            <a:r>
              <a:rPr lang="en-US" dirty="0" smtClean="0"/>
              <a:t> software development and distribution</a:t>
            </a:r>
          </a:p>
          <a:p>
            <a:pPr algn="just"/>
            <a:r>
              <a:rPr lang="en-US" dirty="0" smtClean="0"/>
              <a:t>Linux was originally developed as a free operating system for Intel x86-based personal computers</a:t>
            </a:r>
          </a:p>
          <a:p>
            <a:pPr algn="just"/>
            <a:r>
              <a:rPr lang="en-US" dirty="0" smtClean="0"/>
              <a:t>90% of today's 500 fastest supercomputers run some variant of Linux</a:t>
            </a:r>
          </a:p>
          <a:p>
            <a:pPr algn="just"/>
            <a:r>
              <a:rPr lang="en-US" dirty="0" smtClean="0"/>
              <a:t>Linux also runs on embedded systems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Features</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dirty="0" smtClean="0"/>
              <a:t>Portable</a:t>
            </a:r>
            <a:r>
              <a:rPr lang="en-US" dirty="0" smtClean="0"/>
              <a:t> - Portability means </a:t>
            </a:r>
            <a:r>
              <a:rPr lang="en-US" dirty="0" err="1" smtClean="0"/>
              <a:t>softwares</a:t>
            </a:r>
            <a:r>
              <a:rPr lang="en-US" dirty="0" smtClean="0"/>
              <a:t> can works on different types of </a:t>
            </a:r>
            <a:r>
              <a:rPr lang="en-US" dirty="0" err="1" smtClean="0"/>
              <a:t>hardwares</a:t>
            </a:r>
            <a:r>
              <a:rPr lang="en-US" dirty="0" smtClean="0"/>
              <a:t> in same way. Linux kernel and application programs supports their installation on any kind of hardware platform.</a:t>
            </a:r>
          </a:p>
          <a:p>
            <a:pPr algn="just"/>
            <a:r>
              <a:rPr lang="en-US" b="1" dirty="0" smtClean="0"/>
              <a:t>Open Source </a:t>
            </a:r>
            <a:r>
              <a:rPr lang="en-US" dirty="0" smtClean="0"/>
              <a:t>- Linux source code is freely available and it is community based development project. Multiple teams works in collaboration to enhance the capability of Linux operating system and it is continuously evolving.</a:t>
            </a:r>
          </a:p>
          <a:p>
            <a:pPr algn="just"/>
            <a:r>
              <a:rPr lang="en-US" b="1" dirty="0" smtClean="0"/>
              <a:t>Multi-User</a:t>
            </a:r>
            <a:r>
              <a:rPr lang="en-US" dirty="0" smtClean="0"/>
              <a:t> - Linux is a multiuser system means multiple users can access system resources like memory/ ram/ application programs at same time.</a:t>
            </a:r>
          </a:p>
          <a:p>
            <a:pPr algn="just"/>
            <a:r>
              <a:rPr lang="en-US" b="1" dirty="0" smtClean="0"/>
              <a:t>Multiprogramming</a:t>
            </a:r>
            <a:r>
              <a:rPr lang="en-US" dirty="0" smtClean="0"/>
              <a:t> - Linux is a multiprogramming system means multiple applications can run at same time.</a:t>
            </a: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t>Hierarchical File System </a:t>
            </a:r>
            <a:r>
              <a:rPr lang="en-US" dirty="0" smtClean="0"/>
              <a:t>- Linux provides a standard file structure in which system files/ user files are arranged </a:t>
            </a:r>
          </a:p>
          <a:p>
            <a:pPr algn="just"/>
            <a:r>
              <a:rPr lang="en-US" b="1" dirty="0" smtClean="0"/>
              <a:t>Shell </a:t>
            </a:r>
            <a:r>
              <a:rPr lang="en-US" dirty="0" smtClean="0"/>
              <a:t>- Linux provides a special interpreter program which can be used to execute commands of the operating system. It can be used to do various types of operations, call application programs etc. </a:t>
            </a:r>
          </a:p>
          <a:p>
            <a:pPr algn="just"/>
            <a:r>
              <a:rPr lang="en-US" b="1" dirty="0" smtClean="0"/>
              <a:t>Security </a:t>
            </a:r>
            <a:r>
              <a:rPr lang="en-US" dirty="0" smtClean="0"/>
              <a:t>- Linux provides user security using authentication features like password protection/ controlled access to specific files/ encryption of data. </a:t>
            </a:r>
          </a:p>
          <a:p>
            <a:pPr algn="just"/>
            <a:endParaRPr lang="en-US" dirty="0" smtClean="0"/>
          </a:p>
          <a:p>
            <a:pPr algn="just"/>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Architecture</a:t>
            </a:r>
            <a:br>
              <a:rPr lang="en-US" dirty="0" smtClean="0"/>
            </a:br>
            <a:endParaRPr lang="en-US" dirty="0"/>
          </a:p>
        </p:txBody>
      </p:sp>
      <p:pic>
        <p:nvPicPr>
          <p:cNvPr id="4" name="Content Placeholder 3" descr="linux_architecture.jpg"/>
          <p:cNvPicPr>
            <a:picLocks noGrp="1"/>
          </p:cNvPicPr>
          <p:nvPr>
            <p:ph idx="1"/>
          </p:nvPr>
        </p:nvPicPr>
        <p:blipFill>
          <a:blip r:embed="rId2"/>
          <a:stretch>
            <a:fillRect/>
          </a:stretch>
        </p:blipFill>
        <p:spPr>
          <a:xfrm>
            <a:off x="457200" y="1066800"/>
            <a:ext cx="7315200" cy="5257800"/>
          </a:xfrm>
          <a:prstGeom prst="rect">
            <a:avLst/>
          </a:prstGeom>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The architecture of a Linux System consists of the following layers </a:t>
            </a:r>
          </a:p>
          <a:p>
            <a:pPr lvl="0" algn="just"/>
            <a:r>
              <a:rPr lang="en-US" b="1" dirty="0" smtClean="0"/>
              <a:t>Hardware layer</a:t>
            </a:r>
            <a:r>
              <a:rPr lang="en-US" dirty="0" smtClean="0"/>
              <a:t> − Hardware consists of all peripheral  devices RAM/HDD/CPU Etc..</a:t>
            </a:r>
          </a:p>
          <a:p>
            <a:pPr lvl="0" algn="just"/>
            <a:r>
              <a:rPr lang="en-US" b="1" dirty="0" smtClean="0"/>
              <a:t>Kernel</a:t>
            </a:r>
            <a:r>
              <a:rPr lang="en-US" dirty="0" smtClean="0"/>
              <a:t> − It is the core component of Operating System, interacts directly with hardware, provides low level services to upper layer components.</a:t>
            </a:r>
          </a:p>
          <a:p>
            <a:pPr lvl="0" algn="just"/>
            <a:r>
              <a:rPr lang="en-US" b="1" dirty="0" smtClean="0"/>
              <a:t>Shell</a:t>
            </a:r>
            <a:r>
              <a:rPr lang="en-US" dirty="0" smtClean="0"/>
              <a:t> − An interface to kernel, hiding complexity of kernel's functions from users. The shell takes commands from the user and executes kernel's functions.</a:t>
            </a:r>
          </a:p>
          <a:p>
            <a:pPr lvl="0" algn="just"/>
            <a:r>
              <a:rPr lang="en-US" b="1" dirty="0" smtClean="0"/>
              <a:t>Utilities</a:t>
            </a:r>
            <a:r>
              <a:rPr lang="en-US" dirty="0" smtClean="0"/>
              <a:t> − Utility programs that provide the user most of the functionalities of an operating systems.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LINUX Shell Interface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A User Interface is a program that lets you interact with the computer. </a:t>
            </a:r>
          </a:p>
          <a:p>
            <a:pPr algn="just"/>
            <a:r>
              <a:rPr lang="en-US" dirty="0" smtClean="0"/>
              <a:t>User interfaces have been classified in different ways. </a:t>
            </a:r>
            <a:r>
              <a:rPr lang="en-US" b="1" dirty="0" smtClean="0"/>
              <a:t>A Graphical User Interface</a:t>
            </a:r>
            <a:r>
              <a:rPr lang="en-US" dirty="0" smtClean="0"/>
              <a:t>  allows a user to use graphics, icons, menus, and windows to interact with the computer</a:t>
            </a:r>
          </a:p>
          <a:p>
            <a:pPr algn="just"/>
            <a:r>
              <a:rPr lang="en-US" dirty="0" smtClean="0"/>
              <a:t>A </a:t>
            </a:r>
            <a:r>
              <a:rPr lang="en-US" b="1" dirty="0" smtClean="0"/>
              <a:t>Command Driven</a:t>
            </a:r>
            <a:r>
              <a:rPr lang="en-US" dirty="0" smtClean="0"/>
              <a:t> or </a:t>
            </a:r>
            <a:r>
              <a:rPr lang="en-US" b="1" dirty="0" smtClean="0"/>
              <a:t>Command Line</a:t>
            </a:r>
            <a:r>
              <a:rPr lang="en-US" dirty="0" smtClean="0"/>
              <a:t> interface offers a prompt (the command line) at which the user enters commands</a:t>
            </a:r>
          </a:p>
          <a:p>
            <a:pPr algn="just"/>
            <a:endParaRPr lang="en-US" dirty="0" smtClean="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Shells:</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The typical user interface on a Unix or Linux system is called a </a:t>
            </a:r>
            <a:r>
              <a:rPr lang="en-US" b="1" dirty="0" smtClean="0"/>
              <a:t>shell</a:t>
            </a:r>
            <a:r>
              <a:rPr lang="en-US" dirty="0" smtClean="0"/>
              <a:t>. This shell is the first thing a user interacts with when he or she connects to a system via a telnet or secure connection. </a:t>
            </a:r>
          </a:p>
          <a:p>
            <a:pPr algn="just"/>
            <a:r>
              <a:rPr lang="en-US" dirty="0" smtClean="0"/>
              <a:t>The shell takes the user's commands and changes them into instructions for the operating system to execute. Several shells have been developed for Unix, and these shells are generally consistent across different varieties and distributions of Unix. </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Bourne Shell</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The Bourne shell (</a:t>
            </a:r>
            <a:r>
              <a:rPr lang="en-US" dirty="0" err="1" smtClean="0"/>
              <a:t>sh</a:t>
            </a:r>
            <a:r>
              <a:rPr lang="en-US" dirty="0" smtClean="0"/>
              <a:t>), written by Steve Bourne at AT&amp;T Bell Labs, is the original UNIX shell. It is the </a:t>
            </a:r>
            <a:r>
              <a:rPr lang="en-US" b="1" dirty="0" smtClean="0"/>
              <a:t>preferred shell </a:t>
            </a:r>
            <a:r>
              <a:rPr lang="en-US" dirty="0" smtClean="0"/>
              <a:t>for shell programming because of its compactness and speed. </a:t>
            </a:r>
          </a:p>
          <a:p>
            <a:pPr algn="just"/>
            <a:r>
              <a:rPr lang="en-US" dirty="0" smtClean="0"/>
              <a:t>A Bourne shell drawback is that it lacks features for interactive use, such as the ability to recall previous commands (history). The Bourne shell also lacks built-in arithmetic and logical expression handling.</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Bourne shell is the Solaris OS default shell. It is the standard shell for Solaris system administration scripts. For the Bourne shell the:</a:t>
            </a:r>
          </a:p>
          <a:p>
            <a:pPr lvl="0"/>
            <a:r>
              <a:rPr lang="en-US" dirty="0" smtClean="0"/>
              <a:t>Command full-path name is </a:t>
            </a:r>
            <a:r>
              <a:rPr lang="en-US" b="1" dirty="0" smtClean="0"/>
              <a:t>/bin/</a:t>
            </a:r>
            <a:r>
              <a:rPr lang="en-US" b="1" dirty="0" err="1" smtClean="0"/>
              <a:t>sh</a:t>
            </a:r>
            <a:r>
              <a:rPr lang="en-US" dirty="0" smtClean="0"/>
              <a:t> and </a:t>
            </a:r>
            <a:r>
              <a:rPr lang="en-US" b="1" dirty="0" smtClean="0"/>
              <a:t>/</a:t>
            </a:r>
            <a:r>
              <a:rPr lang="en-US" b="1" dirty="0" err="1" smtClean="0"/>
              <a:t>sbin</a:t>
            </a:r>
            <a:r>
              <a:rPr lang="en-US" b="1" dirty="0" smtClean="0"/>
              <a:t>/sh</a:t>
            </a:r>
            <a:r>
              <a:rPr lang="en-US" dirty="0" smtClean="0"/>
              <a:t>.</a:t>
            </a:r>
          </a:p>
          <a:p>
            <a:pPr lvl="0"/>
            <a:r>
              <a:rPr lang="en-US" dirty="0" smtClean="0"/>
              <a:t>Non-root user default prompt is </a:t>
            </a:r>
            <a:r>
              <a:rPr lang="en-US" b="1" dirty="0" smtClean="0"/>
              <a:t>$</a:t>
            </a:r>
            <a:r>
              <a:rPr lang="en-US" dirty="0" smtClean="0"/>
              <a:t>.</a:t>
            </a:r>
          </a:p>
          <a:p>
            <a:pPr lvl="0"/>
            <a:r>
              <a:rPr lang="en-US" dirty="0" smtClean="0"/>
              <a:t>Root user default prompt is </a:t>
            </a:r>
            <a:r>
              <a:rPr lang="en-US" b="1" dirty="0" smtClean="0"/>
              <a:t>#</a:t>
            </a:r>
            <a:r>
              <a:rPr lang="en-US" dirty="0" smtClean="0"/>
              <a:t>.</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 Shell:</a:t>
            </a:r>
            <a:br>
              <a:rPr lang="en-US" dirty="0" smtClean="0"/>
            </a:br>
            <a:endParaRPr lang="en-US" dirty="0"/>
          </a:p>
        </p:txBody>
      </p:sp>
      <p:sp>
        <p:nvSpPr>
          <p:cNvPr id="3" name="Content Placeholder 2"/>
          <p:cNvSpPr>
            <a:spLocks noGrp="1"/>
          </p:cNvSpPr>
          <p:nvPr>
            <p:ph idx="1"/>
          </p:nvPr>
        </p:nvSpPr>
        <p:spPr/>
        <p:txBody>
          <a:bodyPr/>
          <a:lstStyle/>
          <a:p>
            <a:pPr algn="just">
              <a:buNone/>
            </a:pPr>
            <a:r>
              <a:rPr lang="en-US" b="1" dirty="0" smtClean="0"/>
              <a:t>The C shell (</a:t>
            </a:r>
            <a:r>
              <a:rPr lang="en-US" b="1" dirty="0" err="1" smtClean="0"/>
              <a:t>csh</a:t>
            </a:r>
            <a:r>
              <a:rPr lang="en-US" b="1" dirty="0" smtClean="0"/>
              <a:t>):</a:t>
            </a:r>
          </a:p>
          <a:p>
            <a:pPr lvl="0" algn="just"/>
            <a:r>
              <a:rPr lang="en-US" dirty="0" smtClean="0"/>
              <a:t>Is a UNIX enhancement written by Bill Joy at the University of California at Berkeley.</a:t>
            </a:r>
          </a:p>
          <a:p>
            <a:pPr lvl="0" algn="just"/>
            <a:r>
              <a:rPr lang="en-US" dirty="0" smtClean="0"/>
              <a:t>Incorporated features for interactive use, such as aliases and command history.</a:t>
            </a:r>
          </a:p>
          <a:p>
            <a:pPr lvl="0" algn="just"/>
            <a:r>
              <a:rPr lang="en-US" dirty="0" smtClean="0"/>
              <a:t>Includes convenient programming features, such as built-in arithmetic and a C-like expression syntax.</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For the C shell the:</a:t>
            </a:r>
          </a:p>
          <a:p>
            <a:pPr lvl="0"/>
            <a:r>
              <a:rPr lang="en-US" dirty="0" smtClean="0"/>
              <a:t>Command full-path name is /bin/</a:t>
            </a:r>
            <a:r>
              <a:rPr lang="en-US" dirty="0" err="1" smtClean="0"/>
              <a:t>csh</a:t>
            </a:r>
            <a:r>
              <a:rPr lang="en-US" dirty="0" smtClean="0"/>
              <a:t>.</a:t>
            </a:r>
          </a:p>
          <a:p>
            <a:pPr lvl="0"/>
            <a:r>
              <a:rPr lang="en-US" dirty="0" smtClean="0"/>
              <a:t>Non-root user default prompt is hostname %.</a:t>
            </a:r>
          </a:p>
          <a:p>
            <a:pPr lvl="0"/>
            <a:r>
              <a:rPr lang="en-US" dirty="0" smtClean="0"/>
              <a:t>Root user default prompt is hostname #.</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advantages	</a:t>
            </a:r>
            <a:endParaRPr lang="en-US" dirty="0"/>
          </a:p>
        </p:txBody>
      </p:sp>
      <p:sp>
        <p:nvSpPr>
          <p:cNvPr id="3" name="Content Placeholder 2"/>
          <p:cNvSpPr>
            <a:spLocks noGrp="1"/>
          </p:cNvSpPr>
          <p:nvPr>
            <p:ph idx="1"/>
          </p:nvPr>
        </p:nvSpPr>
        <p:spPr/>
        <p:txBody>
          <a:bodyPr>
            <a:normAutofit lnSpcReduction="10000"/>
          </a:bodyPr>
          <a:lstStyle/>
          <a:p>
            <a:r>
              <a:rPr lang="en-US" dirty="0" smtClean="0"/>
              <a:t>Low cost</a:t>
            </a:r>
          </a:p>
          <a:p>
            <a:r>
              <a:rPr lang="en-US" dirty="0" smtClean="0"/>
              <a:t>Stability</a:t>
            </a:r>
          </a:p>
          <a:p>
            <a:r>
              <a:rPr lang="en-US" dirty="0" smtClean="0"/>
              <a:t>Performance</a:t>
            </a:r>
          </a:p>
          <a:p>
            <a:r>
              <a:rPr lang="en-US" dirty="0" smtClean="0"/>
              <a:t>Network Friendliness</a:t>
            </a:r>
          </a:p>
          <a:p>
            <a:r>
              <a:rPr lang="en-US" dirty="0" smtClean="0"/>
              <a:t>Flexibility</a:t>
            </a:r>
          </a:p>
          <a:p>
            <a:r>
              <a:rPr lang="en-US" dirty="0" smtClean="0"/>
              <a:t>Compatibility</a:t>
            </a:r>
          </a:p>
          <a:p>
            <a:r>
              <a:rPr lang="en-US" dirty="0" smtClean="0"/>
              <a:t>Choice</a:t>
            </a:r>
          </a:p>
          <a:p>
            <a:r>
              <a:rPr lang="en-US" dirty="0" smtClean="0"/>
              <a:t>Fast and easy installation</a:t>
            </a:r>
          </a:p>
          <a:p>
            <a:r>
              <a:rPr lang="en-US" dirty="0" smtClean="0"/>
              <a:t>Full use of hard disk</a:t>
            </a:r>
          </a:p>
          <a:p>
            <a:r>
              <a:rPr lang="en-US" dirty="0" smtClean="0"/>
              <a:t>Security</a:t>
            </a:r>
          </a:p>
          <a:p>
            <a:r>
              <a:rPr lang="en-US" dirty="0" smtClean="0"/>
              <a:t>Open source</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err="1" smtClean="0"/>
              <a:t>Korn</a:t>
            </a:r>
            <a:r>
              <a:rPr lang="en-US" dirty="0" smtClean="0"/>
              <a:t> Shell:</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lgn="just"/>
            <a:r>
              <a:rPr lang="en-US" dirty="0" smtClean="0"/>
              <a:t>Was written by </a:t>
            </a:r>
            <a:r>
              <a:rPr lang="en-US" b="1" dirty="0" smtClean="0"/>
              <a:t>David </a:t>
            </a:r>
            <a:r>
              <a:rPr lang="en-US" b="1" dirty="0" err="1" smtClean="0"/>
              <a:t>Korn</a:t>
            </a:r>
            <a:r>
              <a:rPr lang="en-US" dirty="0" smtClean="0"/>
              <a:t> at AT&amp;T Bell Labs</a:t>
            </a:r>
          </a:p>
          <a:p>
            <a:pPr lvl="0" algn="just"/>
            <a:r>
              <a:rPr lang="en-US" dirty="0" smtClean="0"/>
              <a:t>Is a superset of the Bourne shell.</a:t>
            </a:r>
          </a:p>
          <a:p>
            <a:pPr lvl="0" algn="just"/>
            <a:r>
              <a:rPr lang="en-US" dirty="0" smtClean="0"/>
              <a:t>Supports everything in the Bourne shell.</a:t>
            </a:r>
          </a:p>
          <a:p>
            <a:pPr lvl="0" algn="just"/>
            <a:r>
              <a:rPr lang="en-US" dirty="0" smtClean="0"/>
              <a:t>Has interactive features comparable to those in the C shell.</a:t>
            </a:r>
          </a:p>
          <a:p>
            <a:pPr lvl="0" algn="just"/>
            <a:r>
              <a:rPr lang="en-US" dirty="0" smtClean="0"/>
              <a:t>Includes convenient programming features like </a:t>
            </a:r>
            <a:r>
              <a:rPr lang="en-US" b="1" dirty="0" smtClean="0"/>
              <a:t>built-in arithmetic</a:t>
            </a:r>
            <a:r>
              <a:rPr lang="en-US" dirty="0" smtClean="0"/>
              <a:t> and </a:t>
            </a:r>
            <a:r>
              <a:rPr lang="en-US" b="1" dirty="0" smtClean="0"/>
              <a:t>C-like arrays</a:t>
            </a:r>
            <a:r>
              <a:rPr lang="en-US" dirty="0" smtClean="0"/>
              <a:t>, </a:t>
            </a:r>
            <a:r>
              <a:rPr lang="en-US" b="1" dirty="0" smtClean="0"/>
              <a:t>functions</a:t>
            </a:r>
            <a:r>
              <a:rPr lang="en-US" dirty="0" smtClean="0"/>
              <a:t>, and </a:t>
            </a:r>
            <a:r>
              <a:rPr lang="en-US" b="1" dirty="0" smtClean="0"/>
              <a:t>string-manipulation facilities</a:t>
            </a:r>
            <a:r>
              <a:rPr lang="en-US" dirty="0" smtClean="0"/>
              <a:t>.</a:t>
            </a:r>
          </a:p>
          <a:p>
            <a:pPr lvl="0" algn="just"/>
            <a:r>
              <a:rPr lang="en-US" dirty="0" smtClean="0"/>
              <a:t>Is faster than the C shell.</a:t>
            </a:r>
          </a:p>
          <a:p>
            <a:pPr lvl="0" algn="just"/>
            <a:r>
              <a:rPr lang="en-US" dirty="0" smtClean="0"/>
              <a:t>Runs scripts written for the Bourne shell.</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For </a:t>
            </a:r>
            <a:r>
              <a:rPr lang="en-US" dirty="0" err="1" smtClean="0"/>
              <a:t>Korn</a:t>
            </a:r>
            <a:r>
              <a:rPr lang="en-US" dirty="0" smtClean="0"/>
              <a:t> Shell</a:t>
            </a:r>
          </a:p>
          <a:p>
            <a:pPr>
              <a:buNone/>
            </a:pPr>
            <a:endParaRPr lang="en-US" dirty="0" smtClean="0"/>
          </a:p>
          <a:p>
            <a:pPr lvl="0"/>
            <a:r>
              <a:rPr lang="en-US" dirty="0" smtClean="0"/>
              <a:t>Command full-path name is </a:t>
            </a:r>
            <a:r>
              <a:rPr lang="en-US" b="1" dirty="0" smtClean="0"/>
              <a:t>/bin/</a:t>
            </a:r>
            <a:r>
              <a:rPr lang="en-US" b="1" dirty="0" err="1" smtClean="0"/>
              <a:t>ksh</a:t>
            </a:r>
            <a:r>
              <a:rPr lang="en-US" dirty="0" smtClean="0"/>
              <a:t>.</a:t>
            </a:r>
          </a:p>
          <a:p>
            <a:pPr lvl="0"/>
            <a:r>
              <a:rPr lang="en-US" dirty="0" smtClean="0"/>
              <a:t>Non-root user default prompt is </a:t>
            </a:r>
            <a:r>
              <a:rPr lang="en-US" b="1" dirty="0" smtClean="0"/>
              <a:t>$</a:t>
            </a:r>
            <a:r>
              <a:rPr lang="en-US" dirty="0" smtClean="0"/>
              <a:t>.</a:t>
            </a:r>
          </a:p>
          <a:p>
            <a:pPr lvl="0"/>
            <a:r>
              <a:rPr lang="en-US" dirty="0" smtClean="0"/>
              <a:t>Root user default prompt is </a:t>
            </a:r>
            <a:r>
              <a:rPr lang="en-US" b="1" dirty="0" smtClean="0"/>
              <a:t>#</a:t>
            </a:r>
            <a:r>
              <a:rPr lang="en-US" dirty="0" smtClean="0"/>
              <a:t>.</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GNU Bourne-Shell </a:t>
            </a:r>
            <a:r>
              <a:rPr lang="en-US" dirty="0" err="1" smtClean="0"/>
              <a:t>Again:BASH</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smtClean="0"/>
              <a:t>Is compatible to the Bourne shell.</a:t>
            </a:r>
          </a:p>
          <a:p>
            <a:pPr lvl="0" algn="just"/>
            <a:r>
              <a:rPr lang="en-US" dirty="0" smtClean="0"/>
              <a:t>Incorporates useful features from the </a:t>
            </a:r>
            <a:r>
              <a:rPr lang="en-US" dirty="0" err="1" smtClean="0"/>
              <a:t>Korn</a:t>
            </a:r>
            <a:r>
              <a:rPr lang="en-US" dirty="0" smtClean="0"/>
              <a:t> and C shells.</a:t>
            </a:r>
          </a:p>
          <a:p>
            <a:pPr lvl="0" algn="just"/>
            <a:r>
              <a:rPr lang="en-US" dirty="0" smtClean="0"/>
              <a:t>Has arrow keys that are automatically mapped for command recall and editing.</a:t>
            </a:r>
          </a:p>
          <a:p>
            <a:pPr lvl="0" algn="just"/>
            <a:r>
              <a:rPr lang="en-US" dirty="0" smtClean="0"/>
              <a:t>Command full-path name is </a:t>
            </a:r>
            <a:r>
              <a:rPr lang="en-US" b="1" dirty="0" smtClean="0"/>
              <a:t>/bin/bash</a:t>
            </a:r>
            <a:r>
              <a:rPr lang="en-US" dirty="0" smtClean="0"/>
              <a:t>.</a:t>
            </a:r>
          </a:p>
          <a:p>
            <a:pPr lvl="0" algn="just"/>
            <a:r>
              <a:rPr lang="en-US" dirty="0" smtClean="0"/>
              <a:t>Default prompt for a non-root user is </a:t>
            </a:r>
            <a:r>
              <a:rPr lang="en-US" b="1" dirty="0" smtClean="0"/>
              <a:t>bash-</a:t>
            </a:r>
            <a:r>
              <a:rPr lang="en-US" b="1" dirty="0" err="1" smtClean="0"/>
              <a:t>x.xx</a:t>
            </a:r>
            <a:r>
              <a:rPr lang="en-US" b="1" dirty="0" smtClean="0"/>
              <a:t>$</a:t>
            </a:r>
            <a:r>
              <a:rPr lang="en-US" dirty="0" smtClean="0"/>
              <a:t>. (Where </a:t>
            </a:r>
            <a:r>
              <a:rPr lang="en-US" dirty="0" err="1" smtClean="0"/>
              <a:t>x.xx</a:t>
            </a:r>
            <a:r>
              <a:rPr lang="en-US" dirty="0" smtClean="0"/>
              <a:t> indicates the shell version number. For example, bash-3.50$)</a:t>
            </a:r>
          </a:p>
          <a:p>
            <a:pPr lvl="0" algn="just"/>
            <a:r>
              <a:rPr lang="en-US" dirty="0" smtClean="0"/>
              <a:t>Root user default prompt is </a:t>
            </a:r>
            <a:r>
              <a:rPr lang="en-US" b="1" dirty="0" smtClean="0"/>
              <a:t>bash-</a:t>
            </a:r>
            <a:r>
              <a:rPr lang="en-US" b="1" dirty="0" err="1" smtClean="0"/>
              <a:t>x.xx</a:t>
            </a:r>
            <a:r>
              <a:rPr lang="en-US" b="1" dirty="0" smtClean="0"/>
              <a:t>#</a:t>
            </a:r>
            <a:r>
              <a:rPr lang="en-US" dirty="0" smtClean="0"/>
              <a:t>. (Where </a:t>
            </a:r>
            <a:r>
              <a:rPr lang="en-US" dirty="0" err="1" smtClean="0"/>
              <a:t>x.xx</a:t>
            </a:r>
            <a:r>
              <a:rPr lang="en-US" dirty="0" smtClean="0"/>
              <a:t> indicates the shell version number. For example, bash-3.50$#)</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comparison of the all 4 shells and their properties</a:t>
            </a:r>
            <a:br>
              <a:rPr lang="en-US" sz="2000" dirty="0" smtClean="0"/>
            </a:br>
            <a:endParaRPr lang="en-US" sz="2000" dirty="0"/>
          </a:p>
        </p:txBody>
      </p:sp>
      <p:pic>
        <p:nvPicPr>
          <p:cNvPr id="38914" name="Picture 2"/>
          <p:cNvPicPr>
            <a:picLocks noGrp="1" noChangeAspect="1" noChangeArrowheads="1"/>
          </p:cNvPicPr>
          <p:nvPr>
            <p:ph idx="1"/>
          </p:nvPr>
        </p:nvPicPr>
        <p:blipFill>
          <a:blip r:embed="rId2"/>
          <a:srcRect/>
          <a:stretch>
            <a:fillRect/>
          </a:stretch>
        </p:blipFill>
        <p:spPr bwMode="auto">
          <a:xfrm>
            <a:off x="457200" y="1676401"/>
            <a:ext cx="7543800" cy="379353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IV. LINUX System Calls:</a:t>
            </a:r>
            <a:br>
              <a:rPr lang="en-US" dirty="0" smtClean="0"/>
            </a:br>
            <a:endParaRPr lang="en-US" dirty="0"/>
          </a:p>
        </p:txBody>
      </p:sp>
      <p:sp>
        <p:nvSpPr>
          <p:cNvPr id="3" name="Content Placeholder 2"/>
          <p:cNvSpPr>
            <a:spLocks noGrp="1"/>
          </p:cNvSpPr>
          <p:nvPr>
            <p:ph idx="1"/>
          </p:nvPr>
        </p:nvSpPr>
        <p:spPr/>
        <p:txBody>
          <a:bodyPr/>
          <a:lstStyle/>
          <a:p>
            <a:pPr algn="just">
              <a:buNone/>
            </a:pPr>
            <a:r>
              <a:rPr lang="en-US" dirty="0" smtClean="0"/>
              <a:t>The operating system is responsible for</a:t>
            </a:r>
          </a:p>
          <a:p>
            <a:pPr lvl="0" algn="just"/>
            <a:r>
              <a:rPr lang="en-US" dirty="0" smtClean="0"/>
              <a:t>Process Management (starting, running, stopping processes)</a:t>
            </a:r>
          </a:p>
          <a:p>
            <a:pPr lvl="0" algn="just"/>
            <a:r>
              <a:rPr lang="en-US" dirty="0" smtClean="0"/>
              <a:t>File Management(creating, opening, closing, reading, writing, renaming files)</a:t>
            </a:r>
          </a:p>
          <a:p>
            <a:pPr lvl="0" algn="just"/>
            <a:r>
              <a:rPr lang="en-US" dirty="0" smtClean="0"/>
              <a:t>Memory Management (allocating, </a:t>
            </a:r>
            <a:r>
              <a:rPr lang="en-US" dirty="0" err="1" smtClean="0"/>
              <a:t>deallocating</a:t>
            </a:r>
            <a:r>
              <a:rPr lang="en-US" dirty="0" smtClean="0"/>
              <a:t> memory)</a:t>
            </a:r>
          </a:p>
          <a:p>
            <a:pPr lvl="0" algn="just"/>
            <a:r>
              <a:rPr lang="en-US" dirty="0" smtClean="0"/>
              <a:t>Other stuff (timing, scheduling, network management)</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An application program makes a </a:t>
            </a:r>
            <a:r>
              <a:rPr lang="en-US" b="1" i="1" dirty="0" smtClean="0"/>
              <a:t>system call</a:t>
            </a:r>
            <a:r>
              <a:rPr lang="en-US" dirty="0" smtClean="0"/>
              <a:t> to get the operating system to perform a service for it, like reading from a file.</a:t>
            </a:r>
          </a:p>
          <a:p>
            <a:pPr algn="just"/>
            <a:r>
              <a:rPr lang="en-US" dirty="0" smtClean="0"/>
              <a:t>System calls (often shorted to </a:t>
            </a:r>
            <a:r>
              <a:rPr lang="en-US" dirty="0" err="1" smtClean="0"/>
              <a:t>syscalls</a:t>
            </a:r>
            <a:r>
              <a:rPr lang="en-US" dirty="0" smtClean="0"/>
              <a:t>) are </a:t>
            </a:r>
            <a:r>
              <a:rPr lang="en-US" b="1" dirty="0" smtClean="0"/>
              <a:t>function invocations </a:t>
            </a:r>
            <a:r>
              <a:rPr lang="en-US" dirty="0" smtClean="0"/>
              <a:t>made from user space—your text editor, favorite game, and so on—into the kernel (the core internals of the system) in order to request some service or resource from the operating system. System calls range from the familiar, such as read( ) and write( )Etc..</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Invoking a System Call:</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IN" dirty="0" smtClean="0"/>
              <a:t>It is not possible to directly link user-space applications with kernel space. For reasons of security and reliability, user-space applications must not be allowed to directly execute kernel code or manipulate kernel data.</a:t>
            </a:r>
            <a:endParaRPr lang="en-IN" smtClean="0"/>
          </a:p>
          <a:p>
            <a:pPr algn="just"/>
            <a:r>
              <a:rPr lang="en-IN" smtClean="0"/>
              <a:t> </a:t>
            </a:r>
            <a:r>
              <a:rPr lang="en-IN" dirty="0" smtClean="0"/>
              <a:t>Instead, the kernel must provide a mechanism by which a user-space application can "signal" the kernel that it wishes to invoke a system call</a:t>
            </a:r>
          </a:p>
          <a:p>
            <a:pPr algn="just"/>
            <a:r>
              <a:rPr lang="en-IN" dirty="0" smtClean="0"/>
              <a:t>The application can then trap into the kernel through this well-defined mechanism, and execute only code that the kernel allows it to execute. The exact mechanism varies from architecture to architecture.</a:t>
            </a:r>
          </a:p>
          <a:p>
            <a:pPr algn="just"/>
            <a:r>
              <a:rPr lang="en-IN" dirty="0" smtClean="0"/>
              <a:t>The application tells the kernel which system call to execute and with what parameters via machine registers. System calls are denoted by number, starting at 0.</a:t>
            </a:r>
            <a:endParaRPr lang="en-US" dirty="0" smtClean="0"/>
          </a:p>
          <a:p>
            <a:pPr algn="just"/>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File system</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file is the most basic and fundamental abstraction in Linux. In order to be accessed, a file must first be opened. Files can be opened for reading, writing, or both. </a:t>
            </a:r>
          </a:p>
          <a:p>
            <a:pPr algn="just"/>
            <a:r>
              <a:rPr lang="en-US" dirty="0" smtClean="0"/>
              <a:t>An open file is referenced via a unique descriptor, a mapping from the metadata associated with the open file back to the specific file itself. Inside the Linux kernel, this descriptor is handled by an integer (of the C type </a:t>
            </a:r>
            <a:r>
              <a:rPr lang="en-US" dirty="0" err="1" smtClean="0"/>
              <a:t>int</a:t>
            </a:r>
            <a:r>
              <a:rPr lang="en-US" dirty="0" smtClean="0"/>
              <a:t>) called the file descriptor, abbreviated </a:t>
            </a:r>
            <a:r>
              <a:rPr lang="en-US" dirty="0" err="1" smtClean="0"/>
              <a:t>fd</a:t>
            </a:r>
            <a:r>
              <a:rPr lang="en-US" dirty="0" smtClean="0"/>
              <a:t>. File descriptors are shared with user space, and are used directly by user programs to access files.</a:t>
            </a:r>
          </a:p>
          <a:p>
            <a:pPr algn="just"/>
            <a:r>
              <a:rPr lang="en-US" dirty="0" smtClean="0"/>
              <a:t> A large part of Linux system programming consists of opening, manipulating, closing, and otherwise using file descriptors. Few Examples are Given below</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LINUX Shared Memory Management</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IN" dirty="0" smtClean="0"/>
              <a:t>In computer science, shared memory is memory that may be simultaneously accessed by multiple programs with an intent to provide communication among them or avoid redundant copies. Shared memory is an efficient means of passing data between programs. Depending on context, programs may run on a single processor or on multiple separate processors.</a:t>
            </a:r>
            <a:endParaRPr lang="en-US" dirty="0" smtClean="0"/>
          </a:p>
          <a:p>
            <a:pPr algn="just"/>
            <a:r>
              <a:rPr lang="en-IN" dirty="0" smtClean="0"/>
              <a:t>Using memory for communication inside a single program, e.g. among its multiple threads, is also referred to as shared memory.</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hared_memory.svg.png"/>
          <p:cNvPicPr>
            <a:picLocks noGrp="1"/>
          </p:cNvPicPr>
          <p:nvPr>
            <p:ph idx="1"/>
          </p:nvPr>
        </p:nvPicPr>
        <p:blipFill>
          <a:blip r:embed="rId2"/>
          <a:stretch>
            <a:fillRect/>
          </a:stretch>
        </p:blipFill>
        <p:spPr>
          <a:xfrm>
            <a:off x="609600" y="1676400"/>
            <a:ext cx="7315200" cy="4648200"/>
          </a:xfrm>
          <a:prstGeom prst="rect">
            <a:avLst/>
          </a:prstGeom>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buNone/>
            </a:pPr>
            <a:r>
              <a:rPr lang="en-US" b="1" dirty="0" smtClean="0"/>
              <a:t>Low cost: </a:t>
            </a:r>
            <a:r>
              <a:rPr lang="en-US" dirty="0" smtClean="0"/>
              <a:t>You don’t need to spend time and money to obtain licenses since Linux and much of its  software come with the GNU General Public License. You can start to work immediately without worrying that your software may stop working anytime because the free trial version expires.</a:t>
            </a:r>
          </a:p>
          <a:p>
            <a:pPr algn="just">
              <a:buNone/>
            </a:pPr>
            <a:endParaRPr lang="en-US" dirty="0" smtClean="0"/>
          </a:p>
          <a:p>
            <a:pPr algn="just">
              <a:buNone/>
            </a:pPr>
            <a:r>
              <a:rPr lang="en-US" dirty="0" smtClean="0"/>
              <a:t>   Additionally, there are large repositories from which you </a:t>
            </a:r>
            <a:r>
              <a:rPr lang="en-US" dirty="0" err="1" smtClean="0"/>
              <a:t>canfreely</a:t>
            </a:r>
            <a:r>
              <a:rPr lang="en-US" dirty="0" smtClean="0"/>
              <a:t> download high quality software for almost any task you can think of.</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IN" dirty="0" smtClean="0"/>
              <a:t>As its name implies, shared memory makes a segment of memory accessible to more than one process. Special system calls, or requests to the UNIX kernel, allocate and free the memory and set permissions; common read and write operations put and get data from the region.</a:t>
            </a:r>
            <a:endParaRPr lang="en-US" dirty="0" smtClean="0"/>
          </a:p>
          <a:p>
            <a:pPr algn="just"/>
            <a:r>
              <a:rPr lang="en-IN" dirty="0" smtClean="0"/>
              <a:t>Shared memory is not drawn from a process's own memory; that memory is always private. Instead, shared memory is allocated from the system's free memory pool and is annexed by each process that wants access. Annexation is called mapping, where the shared segment of memory is assigned local addresses in each process' own address space. Figure 1, Figure 2, Figure 3, and Figure 4 depict the process: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1. Assume two processes, A and B, are running on the same system, as shown in Figure 1, and have been specifically coded to coordinate and share information via shared memory. A and B have disproportionate sizes in the figure to emphasize that the applications need not be identical.</a:t>
            </a:r>
            <a:endParaRPr lang="en-US" dirty="0" smtClean="0"/>
          </a:p>
          <a:p>
            <a:pPr algn="just"/>
            <a:r>
              <a:rPr lang="en-IN" dirty="0" smtClean="0"/>
              <a:t>Figure 1. Two processes running on a host, executing different code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PNG"/>
          <p:cNvPicPr>
            <a:picLocks noGrp="1"/>
          </p:cNvPicPr>
          <p:nvPr>
            <p:ph idx="1"/>
          </p:nvPr>
        </p:nvPicPr>
        <p:blipFill>
          <a:blip r:embed="rId2"/>
          <a:stretch>
            <a:fillRect/>
          </a:stretch>
        </p:blipFill>
        <p:spPr>
          <a:xfrm>
            <a:off x="1447800" y="1905001"/>
            <a:ext cx="4279985" cy="3271102"/>
          </a:xfrm>
          <a:prstGeom prst="rect">
            <a:avLst/>
          </a:prstGeom>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9416"/>
            <a:ext cx="4038600" cy="4846320"/>
          </a:xfrm>
        </p:spPr>
        <p:txBody>
          <a:bodyPr>
            <a:normAutofit fontScale="92500" lnSpcReduction="20000"/>
          </a:bodyPr>
          <a:lstStyle/>
          <a:p>
            <a:pPr algn="just"/>
            <a:r>
              <a:rPr lang="en-IN" dirty="0" smtClean="0"/>
              <a:t>2. In Figure 2, process A requests a segment of shared memory. Process A initializes the memory segment, preparing it for use. The process also names the segment so that other processes can find it. Typically, a segment name is not dynamically assigned; instead, it is well known, such as a constant in a header file, and easily referenced from other code.</a:t>
            </a:r>
            <a:endParaRPr lang="en-US" dirty="0" smtClean="0"/>
          </a:p>
          <a:p>
            <a:pPr algn="just"/>
            <a:endParaRPr lang="en-US" dirty="0"/>
          </a:p>
        </p:txBody>
      </p:sp>
      <p:pic>
        <p:nvPicPr>
          <p:cNvPr id="4" name="Picture 3" descr="2.PNG"/>
          <p:cNvPicPr/>
          <p:nvPr/>
        </p:nvPicPr>
        <p:blipFill>
          <a:blip r:embed="rId2"/>
          <a:stretch>
            <a:fillRect/>
          </a:stretch>
        </p:blipFill>
        <p:spPr>
          <a:xfrm>
            <a:off x="4419600" y="1600200"/>
            <a:ext cx="3295819" cy="3810000"/>
          </a:xfrm>
          <a:prstGeom prst="rect">
            <a:avLst/>
          </a:prstGeom>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9416"/>
            <a:ext cx="3048000" cy="4846320"/>
          </a:xfrm>
        </p:spPr>
        <p:txBody>
          <a:bodyPr>
            <a:normAutofit fontScale="85000" lnSpcReduction="20000"/>
          </a:bodyPr>
          <a:lstStyle/>
          <a:p>
            <a:pPr algn="just"/>
            <a:r>
              <a:rPr lang="en-IN" dirty="0" smtClean="0"/>
              <a:t>3. Process A annexes, or maps, the shared memory segment into its own address space. Process B finds the segment via its named pipe and also maps the segment into its address space. This is shown in Figure 3. Both processes are enlarged by the size of the shared memory segment.</a:t>
            </a:r>
            <a:endParaRPr lang="en-US" dirty="0" smtClean="0"/>
          </a:p>
          <a:p>
            <a:pPr algn="just"/>
            <a:endParaRPr lang="en-US" dirty="0"/>
          </a:p>
        </p:txBody>
      </p:sp>
      <p:pic>
        <p:nvPicPr>
          <p:cNvPr id="4" name="Picture 3" descr="3.PNG"/>
          <p:cNvPicPr/>
          <p:nvPr/>
        </p:nvPicPr>
        <p:blipFill>
          <a:blip r:embed="rId2"/>
          <a:stretch>
            <a:fillRect/>
          </a:stretch>
        </p:blipFill>
        <p:spPr>
          <a:xfrm>
            <a:off x="3581400" y="1600200"/>
            <a:ext cx="3962400" cy="4267200"/>
          </a:xfrm>
          <a:prstGeom prst="rect">
            <a:avLst/>
          </a:prstGeom>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9416"/>
            <a:ext cx="3276600" cy="4846320"/>
          </a:xfrm>
        </p:spPr>
        <p:txBody>
          <a:bodyPr>
            <a:normAutofit fontScale="92500" lnSpcReduction="20000"/>
          </a:bodyPr>
          <a:lstStyle/>
          <a:p>
            <a:pPr algn="just"/>
            <a:r>
              <a:rPr lang="en-IN" dirty="0" smtClean="0"/>
              <a:t>4. Finally, in Figure 4, processes A and B can read and write from the shared memory segment freely. The shared memory is treated the same as local process memory. read() and write() operate as normal.</a:t>
            </a:r>
            <a:endParaRPr lang="en-US" dirty="0" smtClean="0"/>
          </a:p>
          <a:p>
            <a:pPr algn="just"/>
            <a:r>
              <a:rPr lang="en-IN" dirty="0" smtClean="0"/>
              <a:t>Figure 4. Two or more processes can now share data via common memory</a:t>
            </a:r>
            <a:endParaRPr lang="en-US" dirty="0" smtClean="0"/>
          </a:p>
          <a:p>
            <a:pPr algn="just"/>
            <a:endParaRPr lang="en-US" dirty="0"/>
          </a:p>
        </p:txBody>
      </p:sp>
      <p:pic>
        <p:nvPicPr>
          <p:cNvPr id="4" name="Picture 3" descr="4.PNG"/>
          <p:cNvPicPr/>
          <p:nvPr/>
        </p:nvPicPr>
        <p:blipFill>
          <a:blip r:embed="rId2"/>
          <a:stretch>
            <a:fillRect/>
          </a:stretch>
        </p:blipFill>
        <p:spPr>
          <a:xfrm>
            <a:off x="4038600" y="1828800"/>
            <a:ext cx="3632363" cy="3810000"/>
          </a:xfrm>
          <a:prstGeom prst="rect">
            <a:avLst/>
          </a:prstGeom>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IN" dirty="0" smtClean="0"/>
              <a:t>Much of the work shown in these figures is captured in the UNIX shared memory API.</a:t>
            </a:r>
          </a:p>
          <a:p>
            <a:pPr algn="just"/>
            <a:r>
              <a:rPr lang="en-IN" dirty="0" smtClean="0"/>
              <a:t> In fact, there are </a:t>
            </a:r>
            <a:r>
              <a:rPr lang="en-IN" b="1" dirty="0" smtClean="0"/>
              <a:t>two variants </a:t>
            </a:r>
            <a:r>
              <a:rPr lang="en-IN" dirty="0" smtClean="0"/>
              <a:t>of the shared memory API: the </a:t>
            </a:r>
            <a:r>
              <a:rPr lang="en-IN" b="1" dirty="0" smtClean="0"/>
              <a:t>POSIX API</a:t>
            </a:r>
            <a:r>
              <a:rPr lang="en-IN" dirty="0" smtClean="0"/>
              <a:t> and the older (but no less effective) </a:t>
            </a:r>
            <a:r>
              <a:rPr lang="en-IN" b="1" dirty="0" smtClean="0"/>
              <a:t>System V API</a:t>
            </a:r>
            <a:r>
              <a:rPr lang="en-IN" dirty="0" smtClean="0"/>
              <a:t>. Because POSIX is the ratified standard likely found on UNIX and Linux® and derivations of those systems using this version. </a:t>
            </a:r>
          </a:p>
          <a:p>
            <a:pPr algn="just"/>
            <a:r>
              <a:rPr lang="en-IN" dirty="0" smtClean="0"/>
              <a:t>Additionally, the POSIX API uses simple file descriptors for read and write and so should seem much more familiar.</a:t>
            </a:r>
            <a:endParaRPr lang="en-US" dirty="0" smtClean="0"/>
          </a:p>
          <a:p>
            <a:pPr algn="just"/>
            <a:r>
              <a:rPr lang="en-IN" dirty="0" smtClean="0"/>
              <a:t>POSIX provides five entry points to create, map, synchronize, and undo shared memory segments: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Shared Memory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IN" dirty="0" smtClean="0"/>
              <a:t>Shared memory allows one or more processes to communicate via memory that appears in all of their virtual address spaces. </a:t>
            </a:r>
          </a:p>
          <a:p>
            <a:pPr algn="just"/>
            <a:r>
              <a:rPr lang="en-IN" dirty="0" smtClean="0"/>
              <a:t>The pages of the virtual memory is referenced by page table entries in each of the sharing processes' page tables. It does not have to be at the same address in all of the processes' virtual memory. As with all System V IPC objects, access to shared memory areas is controlled via keys and access rights checking. </a:t>
            </a:r>
          </a:p>
          <a:p>
            <a:pPr algn="just"/>
            <a:r>
              <a:rPr lang="en-IN" dirty="0" smtClean="0"/>
              <a:t>Once the memory is being shared, there are no checks on how the processes use it. They must rely on other mechanisms, for example System V semaphores, to synchronize access to the memory</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linux-tutorial.info/Linux_Tutorial/The_Operating_System/Interprocess_Communication/shm.gif"/>
          <p:cNvPicPr>
            <a:picLocks noGrp="1"/>
          </p:cNvPicPr>
          <p:nvPr>
            <p:ph idx="1"/>
          </p:nvPr>
        </p:nvPicPr>
        <p:blipFill>
          <a:blip r:embed="rId2"/>
          <a:srcRect/>
          <a:stretch>
            <a:fillRect/>
          </a:stretch>
        </p:blipFill>
        <p:spPr bwMode="auto">
          <a:xfrm>
            <a:off x="304800" y="838200"/>
            <a:ext cx="7620000" cy="5257800"/>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Shared memory system calls: </a:t>
            </a:r>
            <a:endParaRPr lang="en-US" dirty="0"/>
          </a:p>
        </p:txBody>
      </p:sp>
      <p:sp>
        <p:nvSpPr>
          <p:cNvPr id="3" name="Content Placeholder 2"/>
          <p:cNvSpPr>
            <a:spLocks noGrp="1"/>
          </p:cNvSpPr>
          <p:nvPr>
            <p:ph idx="1"/>
          </p:nvPr>
        </p:nvSpPr>
        <p:spPr/>
        <p:txBody>
          <a:bodyPr/>
          <a:lstStyle/>
          <a:p>
            <a:pPr algn="just"/>
            <a:r>
              <a:rPr lang="en-IN" dirty="0" err="1" smtClean="0"/>
              <a:t>shm_open</a:t>
            </a:r>
            <a:r>
              <a:rPr lang="en-IN" dirty="0" smtClean="0"/>
              <a:t>() creates and opens a new, or opens an existing, POSIX shared memory object. A POSIX shared memory object is in effect a handle which can be used by unrelated processes to </a:t>
            </a:r>
            <a:r>
              <a:rPr lang="en-IN" dirty="0" err="1" smtClean="0">
                <a:hlinkClick r:id="rId2"/>
              </a:rPr>
              <a:t>mmap</a:t>
            </a:r>
            <a:r>
              <a:rPr lang="en-IN" dirty="0" smtClean="0"/>
              <a:t>(2) the same region of shared memory. </a:t>
            </a:r>
          </a:p>
          <a:p>
            <a:pPr algn="just"/>
            <a:endParaRPr lang="en-IN" dirty="0" smtClean="0"/>
          </a:p>
          <a:p>
            <a:pPr algn="just"/>
            <a:r>
              <a:rPr lang="en-IN" dirty="0" smtClean="0"/>
              <a:t>Syntax: </a:t>
            </a:r>
            <a:r>
              <a:rPr lang="en-IN" dirty="0" err="1" smtClean="0"/>
              <a:t>int</a:t>
            </a:r>
            <a:r>
              <a:rPr lang="en-IN" dirty="0" smtClean="0"/>
              <a:t> </a:t>
            </a:r>
            <a:r>
              <a:rPr lang="en-IN" dirty="0" err="1" smtClean="0"/>
              <a:t>shm_open</a:t>
            </a:r>
            <a:r>
              <a:rPr lang="en-IN" dirty="0" smtClean="0"/>
              <a:t>(const char *name, </a:t>
            </a:r>
            <a:r>
              <a:rPr lang="en-IN" dirty="0" err="1" smtClean="0"/>
              <a:t>int</a:t>
            </a:r>
            <a:r>
              <a:rPr lang="en-IN" dirty="0" smtClean="0"/>
              <a:t> </a:t>
            </a:r>
            <a:r>
              <a:rPr lang="en-IN" dirty="0" err="1" smtClean="0"/>
              <a:t>oflag</a:t>
            </a:r>
            <a:r>
              <a:rPr lang="en-IN" dirty="0" smtClean="0"/>
              <a:t>, </a:t>
            </a:r>
            <a:r>
              <a:rPr lang="en-IN" dirty="0" err="1" smtClean="0"/>
              <a:t>mode_t</a:t>
            </a:r>
            <a:r>
              <a:rPr lang="en-IN" dirty="0" smtClean="0"/>
              <a:t> mode);</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Stability: </a:t>
            </a:r>
            <a:r>
              <a:rPr lang="en-US" dirty="0" smtClean="0"/>
              <a:t>Linux doesn’t need to be rebooted periodically to maintain performance levels. </a:t>
            </a:r>
            <a:r>
              <a:rPr lang="en-US" dirty="0" err="1" smtClean="0"/>
              <a:t>Itdoesn’t</a:t>
            </a:r>
            <a:r>
              <a:rPr lang="en-US" dirty="0" smtClean="0"/>
              <a:t> freeze up or slow down over time due to memory leaks and such. Continuous up-times of hundreds of days (up to a year or more) are not uncommon.</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The </a:t>
            </a:r>
            <a:r>
              <a:rPr lang="en-IN" dirty="0" err="1" smtClean="0"/>
              <a:t>shm_unlink</a:t>
            </a:r>
            <a:r>
              <a:rPr lang="en-IN" dirty="0" smtClean="0"/>
              <a:t>() function performs the converse operation, removing an object previously created by </a:t>
            </a:r>
            <a:r>
              <a:rPr lang="en-IN" dirty="0" err="1" smtClean="0"/>
              <a:t>shm_open</a:t>
            </a:r>
            <a:r>
              <a:rPr lang="en-IN" dirty="0" smtClean="0"/>
              <a:t>(). </a:t>
            </a:r>
          </a:p>
          <a:p>
            <a:pPr algn="just"/>
            <a:endParaRPr lang="en-IN" dirty="0" smtClean="0"/>
          </a:p>
          <a:p>
            <a:pPr algn="just"/>
            <a:r>
              <a:rPr lang="en-IN" dirty="0" smtClean="0"/>
              <a:t>Syntax: </a:t>
            </a:r>
            <a:r>
              <a:rPr lang="en-IN" dirty="0" err="1" smtClean="0"/>
              <a:t>int</a:t>
            </a:r>
            <a:r>
              <a:rPr lang="en-IN" dirty="0" smtClean="0"/>
              <a:t> </a:t>
            </a:r>
            <a:r>
              <a:rPr lang="en-IN" dirty="0" err="1" smtClean="0"/>
              <a:t>shm_unlink</a:t>
            </a:r>
            <a:r>
              <a:rPr lang="en-IN" dirty="0" smtClean="0"/>
              <a:t>(const char *name);</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err="1" smtClean="0"/>
              <a:t>munmap</a:t>
            </a:r>
            <a:r>
              <a:rPr lang="en-IN" dirty="0" smtClean="0"/>
              <a:t>() creates a new mapping in the virtual address space of the calling process. The starting address for the new mapping is specified in </a:t>
            </a:r>
            <a:r>
              <a:rPr lang="en-IN" dirty="0" err="1" smtClean="0"/>
              <a:t>addr</a:t>
            </a:r>
            <a:r>
              <a:rPr lang="en-IN" dirty="0" smtClean="0"/>
              <a:t>. The length argument specifies the length of the mapping. </a:t>
            </a:r>
          </a:p>
          <a:p>
            <a:pPr algn="just"/>
            <a:endParaRPr lang="en-IN" dirty="0" smtClean="0"/>
          </a:p>
          <a:p>
            <a:pPr algn="just"/>
            <a:r>
              <a:rPr lang="en-IN" dirty="0" smtClean="0"/>
              <a:t>Syntax:   void *</a:t>
            </a:r>
            <a:r>
              <a:rPr lang="en-IN" dirty="0" err="1" smtClean="0"/>
              <a:t>mmap</a:t>
            </a:r>
            <a:r>
              <a:rPr lang="en-IN" dirty="0" smtClean="0"/>
              <a:t>(void *</a:t>
            </a:r>
            <a:r>
              <a:rPr lang="en-IN" dirty="0" err="1" smtClean="0"/>
              <a:t>addr</a:t>
            </a:r>
            <a:r>
              <a:rPr lang="en-IN" dirty="0" smtClean="0"/>
              <a:t>, </a:t>
            </a:r>
            <a:r>
              <a:rPr lang="en-IN" dirty="0" err="1" smtClean="0"/>
              <a:t>size_t</a:t>
            </a:r>
            <a:r>
              <a:rPr lang="en-IN" dirty="0" smtClean="0"/>
              <a:t> </a:t>
            </a:r>
            <a:r>
              <a:rPr lang="en-IN" dirty="0" err="1" smtClean="0"/>
              <a:t>lengthint</a:t>
            </a:r>
            <a:r>
              <a:rPr lang="en-IN" dirty="0" smtClean="0"/>
              <a:t> " </a:t>
            </a:r>
            <a:r>
              <a:rPr lang="en-IN" dirty="0" err="1" smtClean="0"/>
              <a:t>prot</a:t>
            </a:r>
            <a:r>
              <a:rPr lang="en-IN" dirty="0" smtClean="0"/>
              <a:t> ", </a:t>
            </a:r>
            <a:r>
              <a:rPr lang="en-IN" dirty="0" err="1" smtClean="0"/>
              <a:t>int</a:t>
            </a:r>
            <a:r>
              <a:rPr lang="en-IN" dirty="0" smtClean="0"/>
              <a:t> " flags , </a:t>
            </a:r>
            <a:r>
              <a:rPr lang="en-IN" dirty="0" err="1" smtClean="0"/>
              <a:t>int</a:t>
            </a:r>
            <a:r>
              <a:rPr lang="en-IN" dirty="0" smtClean="0"/>
              <a:t> </a:t>
            </a:r>
            <a:r>
              <a:rPr lang="en-IN" dirty="0" err="1" smtClean="0"/>
              <a:t>fd</a:t>
            </a:r>
            <a:r>
              <a:rPr lang="en-IN" dirty="0" smtClean="0"/>
              <a:t>, </a:t>
            </a:r>
            <a:r>
              <a:rPr lang="en-IN" dirty="0" err="1" smtClean="0"/>
              <a:t>off_t</a:t>
            </a:r>
            <a:r>
              <a:rPr lang="en-IN" dirty="0" smtClean="0"/>
              <a:t> offset);                </a:t>
            </a:r>
            <a:r>
              <a:rPr lang="en-IN" dirty="0" err="1" smtClean="0"/>
              <a:t>int</a:t>
            </a:r>
            <a:r>
              <a:rPr lang="en-IN" dirty="0" smtClean="0"/>
              <a:t> </a:t>
            </a:r>
            <a:r>
              <a:rPr lang="en-IN" dirty="0" err="1" smtClean="0"/>
              <a:t>munmap</a:t>
            </a:r>
            <a:r>
              <a:rPr lang="en-IN" dirty="0" smtClean="0"/>
              <a:t>(void *</a:t>
            </a:r>
            <a:r>
              <a:rPr lang="en-IN" dirty="0" err="1" smtClean="0"/>
              <a:t>addr</a:t>
            </a:r>
            <a:r>
              <a:rPr lang="en-IN" dirty="0" smtClean="0"/>
              <a:t>, </a:t>
            </a:r>
            <a:r>
              <a:rPr lang="en-IN" dirty="0" err="1" smtClean="0"/>
              <a:t>size_t</a:t>
            </a:r>
            <a:r>
              <a:rPr lang="en-IN" dirty="0" smtClean="0"/>
              <a:t> length);</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Logging out</a:t>
            </a:r>
            <a:endParaRPr lang="en-US" dirty="0" smtClean="0"/>
          </a:p>
          <a:p>
            <a:pPr algn="just"/>
            <a:r>
              <a:rPr lang="en-IN" dirty="0" smtClean="0"/>
              <a:t>To log out of your </a:t>
            </a:r>
            <a:r>
              <a:rPr lang="en-IN" dirty="0" err="1" smtClean="0"/>
              <a:t>ssh</a:t>
            </a:r>
            <a:r>
              <a:rPr lang="en-IN" dirty="0" smtClean="0"/>
              <a:t> session, and so your server, at any time, type:</a:t>
            </a:r>
            <a:endParaRPr lang="en-US" dirty="0" smtClean="0"/>
          </a:p>
          <a:p>
            <a:pPr algn="just"/>
            <a:r>
              <a:rPr lang="en-IN" dirty="0" smtClean="0"/>
              <a:t>$ exit</a:t>
            </a:r>
            <a:endParaRPr lang="en-US" dirty="0" smtClean="0"/>
          </a:p>
          <a:p>
            <a:pPr algn="just"/>
            <a:r>
              <a:rPr lang="en-IN" dirty="0" smtClean="0"/>
              <a:t>If you are logged in as the super user having used the </a:t>
            </a:r>
            <a:r>
              <a:rPr lang="en-IN" dirty="0" err="1" smtClean="0"/>
              <a:t>su</a:t>
            </a:r>
            <a:r>
              <a:rPr lang="en-IN" dirty="0" smtClean="0"/>
              <a:t> command, remember that you may need to type this twice.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Performance: </a:t>
            </a:r>
            <a:r>
              <a:rPr lang="en-US" dirty="0" smtClean="0"/>
              <a:t>Linux provides persistent high performance on workstations and </a:t>
            </a:r>
            <a:r>
              <a:rPr lang="en-US" dirty="0" err="1" smtClean="0"/>
              <a:t>onnetworks</a:t>
            </a:r>
            <a:r>
              <a:rPr lang="en-US" dirty="0" smtClean="0"/>
              <a:t>. It can handle unusually large numbers of users simultaneously, and can make </a:t>
            </a:r>
            <a:r>
              <a:rPr lang="en-US" dirty="0" err="1" smtClean="0"/>
              <a:t>oldcomputers</a:t>
            </a:r>
            <a:r>
              <a:rPr lang="en-US" dirty="0" smtClean="0"/>
              <a:t> sufficiently responsive to be useful again</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Network friendliness: </a:t>
            </a:r>
            <a:r>
              <a:rPr lang="en-US" dirty="0" smtClean="0"/>
              <a:t>Linux was developed by a group of programmers over the Internet and has therefore strong support for network functionality; </a:t>
            </a:r>
          </a:p>
          <a:p>
            <a:pPr algn="just"/>
            <a:r>
              <a:rPr lang="en-US" dirty="0" smtClean="0"/>
              <a:t>client and server systems can be easily set up </a:t>
            </a:r>
            <a:r>
              <a:rPr lang="en-US" dirty="0" err="1" smtClean="0"/>
              <a:t>onany</a:t>
            </a:r>
            <a:r>
              <a:rPr lang="en-US" dirty="0" smtClean="0"/>
              <a:t> computer running Linux. It can perform tasks such as network backups faster and more reliably than alternative systems.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t>Flexibility: </a:t>
            </a:r>
            <a:r>
              <a:rPr lang="en-US" dirty="0" smtClean="0"/>
              <a:t>Linux can be used for high performance server applications, desktop applications, and embedded systems. You can save disk space by only installing the components needed for a particular use.</a:t>
            </a:r>
          </a:p>
          <a:p>
            <a:pPr algn="just"/>
            <a:r>
              <a:rPr lang="en-US" dirty="0" smtClean="0"/>
              <a:t> You can restrict the use of specific computers by installing for example only selected office applications instead of the whole suite.</a:t>
            </a:r>
          </a:p>
          <a:p>
            <a:pPr algn="just"/>
            <a:r>
              <a:rPr lang="en-US" b="1" dirty="0" smtClean="0"/>
              <a:t>Compatibility: </a:t>
            </a:r>
            <a:r>
              <a:rPr lang="en-US" dirty="0" smtClean="0"/>
              <a:t>It runs all common Unix software packages and can process all common file formats.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552</TotalTime>
  <Words>2971</Words>
  <Application>Microsoft Office PowerPoint</Application>
  <PresentationFormat>On-screen Show (4:3)</PresentationFormat>
  <Paragraphs>302</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Opulent</vt:lpstr>
      <vt:lpstr>Linux Environment system</vt:lpstr>
      <vt:lpstr>Unit I </vt:lpstr>
      <vt:lpstr>Introduction to Linux Operating System</vt:lpstr>
      <vt:lpstr>Linux advantages </vt:lpstr>
      <vt:lpstr>Slide 5</vt:lpstr>
      <vt:lpstr>Slide 6</vt:lpstr>
      <vt:lpstr>Slide 7</vt:lpstr>
      <vt:lpstr>Slide 8</vt:lpstr>
      <vt:lpstr>Slide 9</vt:lpstr>
      <vt:lpstr>Slide 10</vt:lpstr>
      <vt:lpstr>Slide 11</vt:lpstr>
      <vt:lpstr>Slide 12</vt:lpstr>
      <vt:lpstr>Linux Distribution (Operating System) Names</vt:lpstr>
      <vt:lpstr>Common Things Between Linux &amp; UNIX </vt:lpstr>
      <vt:lpstr>Types of Operating System</vt:lpstr>
      <vt:lpstr>Slide 16</vt:lpstr>
      <vt:lpstr>Slide 17</vt:lpstr>
      <vt:lpstr>Slide 18</vt:lpstr>
      <vt:lpstr>Slide 19</vt:lpstr>
      <vt:lpstr>Slide 20</vt:lpstr>
      <vt:lpstr>Slide 21</vt:lpstr>
      <vt:lpstr>Slide 22</vt:lpstr>
      <vt:lpstr>Slide 23</vt:lpstr>
      <vt:lpstr>Slide 24</vt:lpstr>
      <vt:lpstr>Linux Operating System, Features, Architecture Of  Linux  OS     </vt:lpstr>
      <vt:lpstr>Slide 26</vt:lpstr>
      <vt:lpstr>Slide 27</vt:lpstr>
      <vt:lpstr>Kernel Mode vs User Mode </vt:lpstr>
      <vt:lpstr>Slide 29</vt:lpstr>
      <vt:lpstr>Basic Features </vt:lpstr>
      <vt:lpstr>Slide 31</vt:lpstr>
      <vt:lpstr>Architecture </vt:lpstr>
      <vt:lpstr>Slide 33</vt:lpstr>
      <vt:lpstr>LINUX Shell Interface </vt:lpstr>
      <vt:lpstr>Shells: </vt:lpstr>
      <vt:lpstr>The Bourne Shell </vt:lpstr>
      <vt:lpstr>Slide 37</vt:lpstr>
      <vt:lpstr>The C Shell: </vt:lpstr>
      <vt:lpstr>Slide 39</vt:lpstr>
      <vt:lpstr>The Korn Shell: </vt:lpstr>
      <vt:lpstr>Slide 41</vt:lpstr>
      <vt:lpstr>The GNU Bourne-Shell Again:BASH</vt:lpstr>
      <vt:lpstr>comparison of the all 4 shells and their properties </vt:lpstr>
      <vt:lpstr>IV. LINUX System Calls: </vt:lpstr>
      <vt:lpstr>Slide 45</vt:lpstr>
      <vt:lpstr>Invoking a System Call: </vt:lpstr>
      <vt:lpstr>File system </vt:lpstr>
      <vt:lpstr>LINUX Shared Memory Management </vt:lpstr>
      <vt:lpstr>Slide 49</vt:lpstr>
      <vt:lpstr>Slide 50</vt:lpstr>
      <vt:lpstr>Slide 51</vt:lpstr>
      <vt:lpstr>Slide 52</vt:lpstr>
      <vt:lpstr>Slide 53</vt:lpstr>
      <vt:lpstr>Slide 54</vt:lpstr>
      <vt:lpstr>Slide 55</vt:lpstr>
      <vt:lpstr>Slide 56</vt:lpstr>
      <vt:lpstr>Shared Memory</vt:lpstr>
      <vt:lpstr>Slide 58</vt:lpstr>
      <vt:lpstr>Shared memory system calls: </vt:lpstr>
      <vt:lpstr>Slide 60</vt:lpstr>
      <vt:lpstr>Slide 61</vt:lpstr>
      <vt:lpstr>Slide 62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 Environment system</dc:title>
  <dc:creator>SMD FAROOK</dc:creator>
  <cp:lastModifiedBy>farook 1201</cp:lastModifiedBy>
  <cp:revision>53</cp:revision>
  <dcterms:created xsi:type="dcterms:W3CDTF">2006-08-16T00:00:00Z</dcterms:created>
  <dcterms:modified xsi:type="dcterms:W3CDTF">2023-11-28T06:54:06Z</dcterms:modified>
</cp:coreProperties>
</file>