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2"/>
  </p:notesMasterIdLst>
  <p:sldIdLst>
    <p:sldId id="256" r:id="rId2"/>
    <p:sldId id="257" r:id="rId3"/>
    <p:sldId id="270" r:id="rId4"/>
    <p:sldId id="258" r:id="rId5"/>
    <p:sldId id="259" r:id="rId6"/>
    <p:sldId id="269" r:id="rId7"/>
    <p:sldId id="271" r:id="rId8"/>
    <p:sldId id="272" r:id="rId9"/>
    <p:sldId id="273" r:id="rId10"/>
    <p:sldId id="274" r:id="rId11"/>
    <p:sldId id="275" r:id="rId12"/>
    <p:sldId id="278" r:id="rId13"/>
    <p:sldId id="276" r:id="rId14"/>
    <p:sldId id="277" r:id="rId15"/>
    <p:sldId id="261" r:id="rId16"/>
    <p:sldId id="262" r:id="rId17"/>
    <p:sldId id="263" r:id="rId18"/>
    <p:sldId id="264" r:id="rId19"/>
    <p:sldId id="265" r:id="rId20"/>
    <p:sldId id="266" r:id="rId21"/>
    <p:sldId id="267" r:id="rId22"/>
    <p:sldId id="268" r:id="rId23"/>
    <p:sldId id="279" r:id="rId24"/>
    <p:sldId id="280" r:id="rId25"/>
    <p:sldId id="281" r:id="rId26"/>
    <p:sldId id="282" r:id="rId27"/>
    <p:sldId id="283" r:id="rId28"/>
    <p:sldId id="284" r:id="rId29"/>
    <p:sldId id="285" r:id="rId30"/>
    <p:sldId id="294" r:id="rId31"/>
    <p:sldId id="286" r:id="rId32"/>
    <p:sldId id="287" r:id="rId33"/>
    <p:sldId id="288" r:id="rId34"/>
    <p:sldId id="289" r:id="rId35"/>
    <p:sldId id="293" r:id="rId36"/>
    <p:sldId id="290" r:id="rId37"/>
    <p:sldId id="291" r:id="rId38"/>
    <p:sldId id="292"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8CD04-7296-4AD4-9DE4-5376805511D4}"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E5FFA-0389-4B17-995B-F0B136EE2E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C902429-1E53-4BAB-A415-E25A5B90315E}" type="datetime1">
              <a:rPr lang="en-US" smtClean="0"/>
              <a:t>28-Nov-23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Dr.S.MD.FAROOQ</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D12E090-CA97-4869-9E62-4A6FFB5E524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A3597-81CA-410E-9687-EA6FE7D1EA9F}"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7D12E090-CA97-4869-9E62-4A6FFB5E52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112CD9D-7603-479B-8385-6B596AFA165D}" type="datetime1">
              <a:rPr lang="en-US" smtClean="0"/>
              <a:t>28-Nov-23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Dr.S.MD.FAROOQ</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D12E090-CA97-4869-9E62-4A6FFB5E52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8AF30C-A37C-4FA5-8511-F078F622F55C}"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12E090-CA97-4869-9E62-4A6FFB5E524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EE6C1AB-100E-4350-B5F2-1D478C75F5B4}" type="datetime1">
              <a:rPr lang="en-US" smtClean="0"/>
              <a:t>28-Nov-23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D12E090-CA97-4869-9E62-4A6FFB5E5240}"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Dr.S.MD.FAROOQ</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CE63339-B336-4067-8420-39E39B5EDE93}" type="datetime1">
              <a:rPr lang="en-US" smtClean="0"/>
              <a:t>28-Nov-23</a:t>
            </a:fld>
            <a:endParaRPr lang="en-US"/>
          </a:p>
        </p:txBody>
      </p:sp>
      <p:sp>
        <p:nvSpPr>
          <p:cNvPr id="10" name="Slide Number Placeholder 9"/>
          <p:cNvSpPr>
            <a:spLocks noGrp="1"/>
          </p:cNvSpPr>
          <p:nvPr>
            <p:ph type="sldNum" sz="quarter" idx="16"/>
          </p:nvPr>
        </p:nvSpPr>
        <p:spPr/>
        <p:txBody>
          <a:bodyPr rtlCol="0"/>
          <a:lstStyle/>
          <a:p>
            <a:fld id="{7D12E090-CA97-4869-9E62-4A6FFB5E5240}"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Dr.S.MD.FAROOQ</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379C569-A028-437D-89E2-BD5A0868985E}" type="datetime1">
              <a:rPr lang="en-US" smtClean="0"/>
              <a:t>28-Nov-23</a:t>
            </a:fld>
            <a:endParaRPr lang="en-US"/>
          </a:p>
        </p:txBody>
      </p:sp>
      <p:sp>
        <p:nvSpPr>
          <p:cNvPr id="12" name="Slide Number Placeholder 11"/>
          <p:cNvSpPr>
            <a:spLocks noGrp="1"/>
          </p:cNvSpPr>
          <p:nvPr>
            <p:ph type="sldNum" sz="quarter" idx="16"/>
          </p:nvPr>
        </p:nvSpPr>
        <p:spPr/>
        <p:txBody>
          <a:bodyPr rtlCol="0"/>
          <a:lstStyle/>
          <a:p>
            <a:fld id="{7D12E090-CA97-4869-9E62-4A6FFB5E5240}"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Dr.S.MD.FAROOQ</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A8BCC7-01F8-4471-9088-E4C2532A76AE}" type="datetime1">
              <a:rPr lang="en-US" smtClean="0"/>
              <a:t>28-Nov-23</a:t>
            </a:fld>
            <a:endParaRPr lang="en-US"/>
          </a:p>
        </p:txBody>
      </p:sp>
      <p:sp>
        <p:nvSpPr>
          <p:cNvPr id="4" name="Footer Placeholder 3"/>
          <p:cNvSpPr>
            <a:spLocks noGrp="1"/>
          </p:cNvSpPr>
          <p:nvPr>
            <p:ph type="ftr" sz="quarter" idx="11"/>
          </p:nvPr>
        </p:nvSpPr>
        <p:spPr/>
        <p:txBody>
          <a:bodyPr/>
          <a:lstStyle/>
          <a:p>
            <a:r>
              <a:rPr lang="en-US" smtClean="0"/>
              <a:t>Dr.S.MD.FAROOQ</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D12E090-CA97-4869-9E62-4A6FFB5E52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29CCD-4D0E-46F0-9B6B-68921E21F46B}" type="datetime1">
              <a:rPr lang="en-US" smtClean="0"/>
              <a:t>28-Nov-23</a:t>
            </a:fld>
            <a:endParaRPr lang="en-US"/>
          </a:p>
        </p:txBody>
      </p:sp>
      <p:sp>
        <p:nvSpPr>
          <p:cNvPr id="3" name="Footer Placeholder 2"/>
          <p:cNvSpPr>
            <a:spLocks noGrp="1"/>
          </p:cNvSpPr>
          <p:nvPr>
            <p:ph type="ftr" sz="quarter" idx="11"/>
          </p:nvPr>
        </p:nvSpPr>
        <p:spPr/>
        <p:txBody>
          <a:bodyPr/>
          <a:lstStyle/>
          <a:p>
            <a:r>
              <a:rPr lang="en-US" smtClean="0"/>
              <a:t>Dr.S.MD.FAROOQ</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D12E090-CA97-4869-9E62-4A6FFB5E52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26A2EE-D53E-4E87-822D-0059EE891032}"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D12E090-CA97-4869-9E62-4A6FFB5E524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732871-F7FB-4CD2-991D-FB09FDE3C4FE}" type="datetime1">
              <a:rPr lang="en-US" smtClean="0"/>
              <a:t>28-Nov-23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12E090-CA97-4869-9E62-4A6FFB5E524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Dr.S.MD.FAROOQ</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87CB21-3B84-4647-9783-43EAFE665A3A}" type="datetime1">
              <a:rPr lang="en-US" smtClean="0"/>
              <a:t>28-Nov-23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Dr.S.MD.FAROOQ</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D12E090-CA97-4869-9E62-4A6FFB5E52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Operating systems</a:t>
            </a:r>
            <a:endParaRPr lang="en-US" dirty="0"/>
          </a:p>
        </p:txBody>
      </p:sp>
      <p:sp>
        <p:nvSpPr>
          <p:cNvPr id="3" name="Subtitle 2"/>
          <p:cNvSpPr>
            <a:spLocks noGrp="1"/>
          </p:cNvSpPr>
          <p:nvPr>
            <p:ph type="subTitle" idx="1"/>
          </p:nvPr>
        </p:nvSpPr>
        <p:spPr/>
        <p:txBody>
          <a:bodyPr/>
          <a:lstStyle/>
          <a:p>
            <a:r>
              <a:rPr lang="en-US" dirty="0" smtClean="0"/>
              <a:t>Unit - I</a:t>
            </a:r>
            <a:endParaRPr lang="en-US" dirty="0"/>
          </a:p>
        </p:txBody>
      </p:sp>
      <p:pic>
        <p:nvPicPr>
          <p:cNvPr id="4" name="Picture 3" descr="os.jpg"/>
          <p:cNvPicPr>
            <a:picLocks noChangeAspect="1"/>
          </p:cNvPicPr>
          <p:nvPr/>
        </p:nvPicPr>
        <p:blipFill>
          <a:blip r:embed="rId2"/>
          <a:stretch>
            <a:fillRect/>
          </a:stretch>
        </p:blipFill>
        <p:spPr>
          <a:xfrm>
            <a:off x="0" y="0"/>
            <a:ext cx="9144000" cy="5181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Asymmetric Multiprocessing System(AMS):</a:t>
            </a:r>
            <a:endParaRPr lang="en-US" sz="3600" dirty="0"/>
          </a:p>
        </p:txBody>
      </p:sp>
      <p:sp>
        <p:nvSpPr>
          <p:cNvPr id="3" name="Content Placeholder 2"/>
          <p:cNvSpPr>
            <a:spLocks noGrp="1"/>
          </p:cNvSpPr>
          <p:nvPr>
            <p:ph sz="quarter" idx="1"/>
          </p:nvPr>
        </p:nvSpPr>
        <p:spPr/>
        <p:txBody>
          <a:bodyPr>
            <a:normAutofit fontScale="85000" lnSpcReduction="20000"/>
          </a:bodyPr>
          <a:lstStyle/>
          <a:p>
            <a:pPr algn="just"/>
            <a:r>
              <a:rPr lang="en-US" dirty="0" smtClean="0"/>
              <a:t>The multiprocessing system, in which each processor is assigned a specific task, is known as Asymmetric Multiprocessing System. </a:t>
            </a:r>
          </a:p>
          <a:p>
            <a:pPr algn="just"/>
            <a:r>
              <a:rPr lang="en-US" dirty="0" smtClean="0"/>
              <a:t>For example, one processor is dedicated for handling user's requests, one processor is dedicated for running application program, and one processor is dedicated for running image processing and so on. In this system, </a:t>
            </a:r>
            <a:r>
              <a:rPr lang="en-US" b="1" dirty="0" smtClean="0"/>
              <a:t>one processor works as master processor, while other processors work as slave processors. </a:t>
            </a:r>
          </a:p>
          <a:p>
            <a:pPr algn="just"/>
            <a:r>
              <a:rPr lang="en-US" b="1" dirty="0" smtClean="0"/>
              <a:t>The master processor</a:t>
            </a:r>
            <a:r>
              <a:rPr lang="en-US" dirty="0" smtClean="0"/>
              <a:t> controls the operations of system. It also schedules and distributes tasks among the slave processors. The slave processors perform the predefined tasks.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Microkernels</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The basic idea behind micro kernels is to remove all non-essential services from the kernel, and implement them as system applications instead, thereby making the kernel as small and efficient as possible.</a:t>
            </a:r>
          </a:p>
          <a:p>
            <a:pPr algn="just"/>
            <a:r>
              <a:rPr lang="en-US" dirty="0" smtClean="0"/>
              <a:t>Most </a:t>
            </a:r>
            <a:r>
              <a:rPr lang="en-US" dirty="0" err="1" smtClean="0"/>
              <a:t>microkernels</a:t>
            </a:r>
            <a:r>
              <a:rPr lang="en-US" dirty="0" smtClean="0"/>
              <a:t> provide basic process and memory management, and message passing between other services, and not much more.</a:t>
            </a:r>
          </a:p>
          <a:p>
            <a:pPr algn="just"/>
            <a:r>
              <a:rPr lang="en-US" dirty="0" smtClean="0"/>
              <a:t>Security and protection can be enhanced, as most services are performed in user mode, not kernel mode.</a:t>
            </a:r>
          </a:p>
          <a:p>
            <a:pPr algn="just"/>
            <a:r>
              <a:rPr lang="en-US" dirty="0" smtClean="0"/>
              <a:t>System expansion can also be easier, because it only involves adding more system applications, not rebuilding a new kernel.</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Mach was the first and most widely known microkernel, and now forms a major component of Mac OSX.</a:t>
            </a:r>
          </a:p>
          <a:p>
            <a:pPr algn="just"/>
            <a:r>
              <a:rPr lang="en-US" dirty="0" smtClean="0"/>
              <a:t>Windows NT was originally microkernel, but suffered from performance problems relative to Windows 95. NT 4.0 improved performance by moving more services into the kernel, and now XP is back to being more monolithic.</a:t>
            </a:r>
          </a:p>
          <a:p>
            <a:pPr algn="just"/>
            <a:r>
              <a:rPr lang="en-US" dirty="0" smtClean="0"/>
              <a:t>Another microkernel example is QNX, a real-time OS for embedded systems.</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304800" y="1905000"/>
            <a:ext cx="8305800" cy="44196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Modules</a:t>
            </a:r>
            <a:br>
              <a:rPr lang="en-US" b="1" dirty="0" smtClean="0"/>
            </a:br>
            <a:endParaRPr lang="en-US" dirty="0"/>
          </a:p>
        </p:txBody>
      </p:sp>
      <p:sp>
        <p:nvSpPr>
          <p:cNvPr id="3" name="Content Placeholder 2"/>
          <p:cNvSpPr>
            <a:spLocks noGrp="1"/>
          </p:cNvSpPr>
          <p:nvPr>
            <p:ph sz="quarter" idx="1"/>
          </p:nvPr>
        </p:nvSpPr>
        <p:spPr/>
        <p:txBody>
          <a:bodyPr>
            <a:normAutofit fontScale="85000" lnSpcReduction="20000"/>
          </a:bodyPr>
          <a:lstStyle/>
          <a:p>
            <a:pPr algn="just"/>
            <a:r>
              <a:rPr lang="en-US" dirty="0" smtClean="0"/>
              <a:t>Modern OS development is object-oriented, with a relatively small core kernel and a set of </a:t>
            </a:r>
            <a:r>
              <a:rPr lang="en-US" b="1" i="1" dirty="0" smtClean="0"/>
              <a:t>modules</a:t>
            </a:r>
            <a:r>
              <a:rPr lang="en-US" dirty="0" smtClean="0"/>
              <a:t> which can be linked in dynamically. See for example the Solaris structure, as shown in Figure below.</a:t>
            </a:r>
          </a:p>
          <a:p>
            <a:pPr algn="just"/>
            <a:r>
              <a:rPr lang="en-US" dirty="0" smtClean="0"/>
              <a:t>Modules are similar to layers in that each subsystem has clearly defined tasks and interfaces, but any module is free to contact any other module, eliminating the problems of going through multiple intermediary layers, as well as the chicken-and-egg problems.</a:t>
            </a:r>
          </a:p>
          <a:p>
            <a:pPr algn="just"/>
            <a:r>
              <a:rPr lang="en-US" dirty="0" smtClean="0"/>
              <a:t>The kernel is relatively small in this architecture, similar to </a:t>
            </a:r>
            <a:r>
              <a:rPr lang="en-US" dirty="0" err="1" smtClean="0"/>
              <a:t>microkernels</a:t>
            </a:r>
            <a:r>
              <a:rPr lang="en-US" dirty="0" smtClean="0"/>
              <a:t>, but the kernel does not have to implement message passing since modules are free to contact each other directly.</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838200" y="1752600"/>
            <a:ext cx="7467600" cy="4648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Systems</a:t>
            </a:r>
            <a:endParaRPr lang="en-US" dirty="0"/>
          </a:p>
        </p:txBody>
      </p:sp>
      <p:sp>
        <p:nvSpPr>
          <p:cNvPr id="3" name="Content Placeholder 2"/>
          <p:cNvSpPr>
            <a:spLocks noGrp="1"/>
          </p:cNvSpPr>
          <p:nvPr>
            <p:ph sz="quarter" idx="1"/>
          </p:nvPr>
        </p:nvSpPr>
        <p:spPr/>
        <p:txBody>
          <a:bodyPr/>
          <a:lstStyle/>
          <a:p>
            <a:pPr algn="just"/>
            <a:r>
              <a:rPr lang="en-US" dirty="0" smtClean="0"/>
              <a:t>Most Operating Systems today do not strictly adhere to one architecture, but are hybrids of several.</a:t>
            </a:r>
          </a:p>
          <a:p>
            <a:pPr algn="just"/>
            <a:r>
              <a:rPr lang="en-US" dirty="0" smtClean="0"/>
              <a:t>three hybrid systems: </a:t>
            </a:r>
          </a:p>
          <a:p>
            <a:pPr algn="just"/>
            <a:r>
              <a:rPr lang="en-US" dirty="0" smtClean="0"/>
              <a:t>the Apple Mac OS X operating system </a:t>
            </a:r>
          </a:p>
          <a:p>
            <a:pPr algn="just"/>
            <a:r>
              <a:rPr lang="en-US" dirty="0" smtClean="0"/>
              <a:t>and the two most prominent mobile operating systems—</a:t>
            </a:r>
            <a:r>
              <a:rPr lang="en-US" dirty="0" err="1" smtClean="0"/>
              <a:t>iOS</a:t>
            </a:r>
            <a:r>
              <a:rPr lang="en-US" dirty="0" smtClean="0"/>
              <a:t> and Android.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Mac OS X</a:t>
            </a:r>
            <a:br>
              <a:rPr lang="en-US" b="1" dirty="0" smtClean="0"/>
            </a:b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The Apple Mac OS X operating system uses a hybrid structure.</a:t>
            </a:r>
          </a:p>
          <a:p>
            <a:pPr algn="just"/>
            <a:r>
              <a:rPr lang="en-US" dirty="0" smtClean="0"/>
              <a:t>The top layers include the </a:t>
            </a:r>
            <a:r>
              <a:rPr lang="en-US" b="1" dirty="0" smtClean="0"/>
              <a:t>Aqua</a:t>
            </a:r>
            <a:r>
              <a:rPr lang="en-US" dirty="0" smtClean="0"/>
              <a:t> user interface and a set of application environments and services</a:t>
            </a:r>
          </a:p>
          <a:p>
            <a:pPr algn="just"/>
            <a:r>
              <a:rPr lang="en-US" dirty="0" smtClean="0"/>
              <a:t>Notably, the </a:t>
            </a:r>
            <a:r>
              <a:rPr lang="en-US" b="1" dirty="0" smtClean="0"/>
              <a:t>Cocoa environment </a:t>
            </a:r>
            <a:r>
              <a:rPr lang="en-US" dirty="0" smtClean="0"/>
              <a:t>specifies an API for the Objective-C programming language, which is used for writing Mac OS X applications.</a:t>
            </a:r>
          </a:p>
          <a:p>
            <a:pPr algn="just"/>
            <a:r>
              <a:rPr lang="en-US" dirty="0" smtClean="0"/>
              <a:t> Below these layers is the </a:t>
            </a:r>
            <a:r>
              <a:rPr lang="en-US" b="1" dirty="0" smtClean="0"/>
              <a:t>kernel environment</a:t>
            </a:r>
            <a:r>
              <a:rPr lang="en-US" dirty="0" smtClean="0"/>
              <a:t>, which consists primarily of the Mach microkernel and the BSD UNIX kernel.</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r>
              <a:rPr lang="en-US" b="1" dirty="0" smtClean="0"/>
              <a:t>Mach</a:t>
            </a:r>
            <a:r>
              <a:rPr lang="en-US" dirty="0" smtClean="0"/>
              <a:t> provides memory management; support for remote procedure calls (RPCs) and </a:t>
            </a:r>
            <a:r>
              <a:rPr lang="en-US" dirty="0" err="1" smtClean="0"/>
              <a:t>interprocess</a:t>
            </a:r>
            <a:r>
              <a:rPr lang="en-US" dirty="0" smtClean="0"/>
              <a:t> communication (IPC) facilities, including message passing; and thread scheduling. </a:t>
            </a:r>
          </a:p>
          <a:p>
            <a:pPr algn="just"/>
            <a:r>
              <a:rPr lang="en-US" dirty="0" smtClean="0"/>
              <a:t>The </a:t>
            </a:r>
            <a:r>
              <a:rPr lang="en-US" b="1" dirty="0" smtClean="0"/>
              <a:t>BSD component </a:t>
            </a:r>
            <a:r>
              <a:rPr lang="en-US" dirty="0" smtClean="0"/>
              <a:t>provides a BSD command-line interface, support for networking and file systems, and an implementation of POSIX APIs, including </a:t>
            </a:r>
            <a:r>
              <a:rPr lang="en-US" dirty="0" err="1" smtClean="0"/>
              <a:t>Pthreads</a:t>
            </a:r>
            <a:r>
              <a:rPr lang="en-US" dirty="0" smtClean="0"/>
              <a:t>. </a:t>
            </a:r>
          </a:p>
          <a:p>
            <a:pPr algn="just"/>
            <a:r>
              <a:rPr lang="en-US" dirty="0" smtClean="0"/>
              <a:t>In addition to Mach and BSD, the </a:t>
            </a:r>
            <a:r>
              <a:rPr lang="en-US" b="1" dirty="0" smtClean="0"/>
              <a:t>kernel environment </a:t>
            </a:r>
            <a:r>
              <a:rPr lang="en-US" dirty="0" smtClean="0"/>
              <a:t>provides an I/O kit for development of device drivers and dynamically loadable modules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 Mac OS X Structure</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81088" y="1752600"/>
            <a:ext cx="8581912" cy="4831864"/>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3425952" cy="4495800"/>
          </a:xfrm>
        </p:spPr>
        <p:txBody>
          <a:bodyPr>
            <a:normAutofit fontScale="92500" lnSpcReduction="10000"/>
          </a:bodyPr>
          <a:lstStyle/>
          <a:p>
            <a:pPr algn="just"/>
            <a:r>
              <a:rPr lang="en-US" dirty="0" smtClean="0"/>
              <a:t>The core services layer provides a variety of features, including support for cloud computing and databases. The bottom layer represents the core operating system, which is based on the kernel environment</a:t>
            </a:r>
            <a:endParaRPr lang="en-US" dirty="0"/>
          </a:p>
        </p:txBody>
      </p:sp>
      <p:pic>
        <p:nvPicPr>
          <p:cNvPr id="8194" name="Picture 2"/>
          <p:cNvPicPr>
            <a:picLocks noChangeAspect="1" noChangeArrowheads="1"/>
          </p:cNvPicPr>
          <p:nvPr/>
        </p:nvPicPr>
        <p:blipFill>
          <a:blip r:embed="rId2"/>
          <a:srcRect/>
          <a:stretch>
            <a:fillRect/>
          </a:stretch>
        </p:blipFill>
        <p:spPr bwMode="auto">
          <a:xfrm>
            <a:off x="4495800" y="1752600"/>
            <a:ext cx="3543300" cy="3295650"/>
          </a:xfrm>
          <a:prstGeom prst="rect">
            <a:avLst/>
          </a:prstGeom>
          <a:noFill/>
          <a:ln w="9525">
            <a:noFill/>
            <a:miter lim="800000"/>
            <a:headEnd/>
            <a:tailEnd/>
          </a:ln>
          <a:effectLst/>
        </p:spPr>
      </p:pic>
      <p:sp>
        <p:nvSpPr>
          <p:cNvPr id="5" name="TextBox 4"/>
          <p:cNvSpPr txBox="1"/>
          <p:nvPr/>
        </p:nvSpPr>
        <p:spPr>
          <a:xfrm>
            <a:off x="4800600" y="5181600"/>
            <a:ext cx="3504870" cy="461665"/>
          </a:xfrm>
          <a:prstGeom prst="rect">
            <a:avLst/>
          </a:prstGeom>
          <a:noFill/>
        </p:spPr>
        <p:txBody>
          <a:bodyPr wrap="none" rtlCol="0">
            <a:spAutoFit/>
          </a:bodyPr>
          <a:lstStyle/>
          <a:p>
            <a:r>
              <a:rPr lang="en-US" sz="2400" b="1" dirty="0" smtClean="0"/>
              <a:t>Architecture of APPLE IOS</a:t>
            </a:r>
            <a:endParaRPr lang="en-US" sz="2400" b="1"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Symmetric Multiprocessing System(SMP):</a:t>
            </a:r>
            <a:endParaRPr lang="en-US" sz="3600" dirty="0"/>
          </a:p>
        </p:txBody>
      </p:sp>
      <p:sp>
        <p:nvSpPr>
          <p:cNvPr id="3" name="Content Placeholder 2"/>
          <p:cNvSpPr>
            <a:spLocks noGrp="1"/>
          </p:cNvSpPr>
          <p:nvPr>
            <p:ph sz="quarter" idx="1"/>
          </p:nvPr>
        </p:nvSpPr>
        <p:spPr/>
        <p:txBody>
          <a:bodyPr/>
          <a:lstStyle/>
          <a:p>
            <a:pPr algn="just"/>
            <a:r>
              <a:rPr lang="en-US" dirty="0" smtClean="0"/>
              <a:t>The multiprocessing system, in which multiple processors work together on the same task, is known as Symmetric Multiprocessing System.</a:t>
            </a:r>
          </a:p>
          <a:p>
            <a:pPr algn="just"/>
            <a:r>
              <a:rPr lang="en-US" dirty="0" smtClean="0"/>
              <a:t> In this system, each processor can perform all types of tasks. All processors are treated equally and no master-slave relationship exists between the processors.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The Android operating system was designed by the </a:t>
            </a:r>
            <a:r>
              <a:rPr lang="en-US" b="1" dirty="0" smtClean="0"/>
              <a:t>Open Handset Alliance </a:t>
            </a:r>
            <a:r>
              <a:rPr lang="en-US" dirty="0" smtClean="0"/>
              <a:t>and was developed for Android </a:t>
            </a:r>
            <a:r>
              <a:rPr lang="en-US" dirty="0" err="1" smtClean="0"/>
              <a:t>smartphones</a:t>
            </a:r>
            <a:r>
              <a:rPr lang="en-US" dirty="0" smtClean="0"/>
              <a:t> and tablet computers.</a:t>
            </a:r>
          </a:p>
          <a:p>
            <a:pPr algn="just"/>
            <a:r>
              <a:rPr lang="en-US" dirty="0" smtClean="0"/>
              <a:t>Android runs on a variety of mobile platforms and is open-sourced, partly explaining its rapid rise in popularity. </a:t>
            </a:r>
          </a:p>
          <a:p>
            <a:pPr algn="just"/>
            <a:r>
              <a:rPr lang="en-US" dirty="0" smtClean="0"/>
              <a:t>Android is similar to </a:t>
            </a:r>
            <a:r>
              <a:rPr lang="en-US" dirty="0" err="1" smtClean="0"/>
              <a:t>iOS</a:t>
            </a:r>
            <a:r>
              <a:rPr lang="en-US" dirty="0" smtClean="0"/>
              <a:t> in that it is a layered stack of software that provides a rich set of frameworks for developing mobile applications. At the bottom of this software stack is the Linux kernel, although it has been modified by Google and is currently outside the normal distribution of Linux releases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762000" y="1752600"/>
            <a:ext cx="7772400" cy="47244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Debugging</a:t>
            </a:r>
            <a:endParaRPr lang="en-US" dirty="0"/>
          </a:p>
        </p:txBody>
      </p:sp>
      <p:sp>
        <p:nvSpPr>
          <p:cNvPr id="3" name="Content Placeholder 2"/>
          <p:cNvSpPr>
            <a:spLocks noGrp="1"/>
          </p:cNvSpPr>
          <p:nvPr>
            <p:ph sz="quarter" idx="1"/>
          </p:nvPr>
        </p:nvSpPr>
        <p:spPr/>
        <p:txBody>
          <a:bodyPr/>
          <a:lstStyle/>
          <a:p>
            <a:pPr algn="just"/>
            <a:r>
              <a:rPr lang="en-US" b="1" dirty="0" smtClean="0"/>
              <a:t>debugging</a:t>
            </a:r>
            <a:r>
              <a:rPr lang="en-US" dirty="0" smtClean="0"/>
              <a:t> is the activity of finding and fixing errors in a system, both in hardware and in software.</a:t>
            </a:r>
          </a:p>
          <a:p>
            <a:pPr algn="just"/>
            <a:r>
              <a:rPr lang="en-US" dirty="0" smtClean="0"/>
              <a:t>Performance problems are considered bugs, so debugging can also include </a:t>
            </a:r>
            <a:r>
              <a:rPr lang="en-US" b="1" dirty="0" smtClean="0"/>
              <a:t>performance tuning</a:t>
            </a:r>
            <a:r>
              <a:rPr lang="en-US" dirty="0" smtClean="0"/>
              <a:t>, which seeks to improve performance by </a:t>
            </a:r>
            <a:r>
              <a:rPr lang="en-US" b="1" dirty="0" smtClean="0"/>
              <a:t>removing processing bottlenecks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Analysis</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If a process fails, most operating systems write the error information to a </a:t>
            </a:r>
            <a:r>
              <a:rPr lang="en-US" b="1" dirty="0" smtClean="0"/>
              <a:t>log file </a:t>
            </a:r>
            <a:r>
              <a:rPr lang="en-US" dirty="0" smtClean="0"/>
              <a:t>to alert system operators or users that the problem occurred. </a:t>
            </a:r>
          </a:p>
          <a:p>
            <a:pPr algn="just"/>
            <a:r>
              <a:rPr lang="en-US" dirty="0" smtClean="0"/>
              <a:t>The operating system can also take a </a:t>
            </a:r>
            <a:r>
              <a:rPr lang="en-US" b="1" dirty="0" smtClean="0"/>
              <a:t>core dump</a:t>
            </a:r>
            <a:r>
              <a:rPr lang="en-US" dirty="0" smtClean="0"/>
              <a:t>—a capture of the memory of the process— and store it in a file for later analysis.</a:t>
            </a:r>
          </a:p>
          <a:p>
            <a:pPr algn="just"/>
            <a:r>
              <a:rPr lang="en-US" dirty="0" smtClean="0"/>
              <a:t>Debugging user-level process code is a challenge. Operating-system </a:t>
            </a:r>
            <a:r>
              <a:rPr lang="en-US" b="1" dirty="0" smtClean="0"/>
              <a:t>kernel debugging </a:t>
            </a:r>
            <a:r>
              <a:rPr lang="en-US" dirty="0" smtClean="0"/>
              <a:t>is even more complex because of the size and complexity of the kernel, its control of the hardware, and the lack of user-level debugging tools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A failure in the kernel is called a </a:t>
            </a:r>
            <a:r>
              <a:rPr lang="en-US" b="1" dirty="0" smtClean="0"/>
              <a:t>crash.</a:t>
            </a:r>
            <a:r>
              <a:rPr lang="en-US" dirty="0" smtClean="0"/>
              <a:t> When a crash occurs, error information is saved to a log file, and the memory state is saved to a crash dump.</a:t>
            </a:r>
          </a:p>
          <a:p>
            <a:pPr algn="just"/>
            <a:r>
              <a:rPr lang="en-US" dirty="0" smtClean="0"/>
              <a:t>Consider that a </a:t>
            </a:r>
            <a:r>
              <a:rPr lang="en-US" b="1" dirty="0" smtClean="0"/>
              <a:t>kernel failure </a:t>
            </a:r>
            <a:r>
              <a:rPr lang="en-US" dirty="0" smtClean="0"/>
              <a:t>in the file-system code would make it risky for the kernel to try to save its state to a file on the file system before rebooting</a:t>
            </a:r>
          </a:p>
          <a:p>
            <a:pPr algn="just"/>
            <a:r>
              <a:rPr lang="en-US" dirty="0" smtClean="0"/>
              <a:t>A common technique is to save the kernel’s memory state to a section of disk set aside for this purpose that contains no file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If the kernel detects an unrecoverable error, it writes the entire contents of memory, or at least the kernel-owned parts of the system memory, to the disk area.</a:t>
            </a:r>
          </a:p>
          <a:p>
            <a:pPr algn="just"/>
            <a:r>
              <a:rPr lang="en-US" dirty="0" smtClean="0"/>
              <a:t>When the system reboots, a process runs to gather the data from that area and write it to a crash dump file within a file system for analysis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lgn="ctr">
              <a:buNone/>
            </a:pPr>
            <a:r>
              <a:rPr lang="en-US" sz="4800" dirty="0" smtClean="0"/>
              <a:t>Kernighan’s Law </a:t>
            </a:r>
          </a:p>
          <a:p>
            <a:pPr algn="just"/>
            <a:r>
              <a:rPr lang="en-US" dirty="0" smtClean="0"/>
              <a:t>“Debugging is twice as hard as writing the code in the first place. Therefore, if you write the code as cleverly as possible, you are, by definition, not smart enough to debug it.”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Tuning</a:t>
            </a:r>
            <a:endParaRPr lang="en-US" dirty="0"/>
          </a:p>
        </p:txBody>
      </p:sp>
      <p:sp>
        <p:nvSpPr>
          <p:cNvPr id="3" name="Content Placeholder 2"/>
          <p:cNvSpPr>
            <a:spLocks noGrp="1"/>
          </p:cNvSpPr>
          <p:nvPr>
            <p:ph sz="quarter" idx="1"/>
          </p:nvPr>
        </p:nvSpPr>
        <p:spPr/>
        <p:txBody>
          <a:bodyPr/>
          <a:lstStyle/>
          <a:p>
            <a:pPr algn="just"/>
            <a:r>
              <a:rPr lang="en-US" b="1" dirty="0" smtClean="0"/>
              <a:t>performance tuning </a:t>
            </a:r>
            <a:r>
              <a:rPr lang="en-US" dirty="0" smtClean="0"/>
              <a:t>seeks to improve performance by removing processing bottlenecks.</a:t>
            </a:r>
          </a:p>
          <a:p>
            <a:pPr algn="just"/>
            <a:r>
              <a:rPr lang="en-US" dirty="0" smtClean="0"/>
              <a:t>To identify bottlenecks, we must be able to monitor system performance.</a:t>
            </a:r>
          </a:p>
          <a:p>
            <a:pPr algn="just"/>
            <a:r>
              <a:rPr lang="en-US" dirty="0" smtClean="0"/>
              <a:t>Thus, the operating system must have some means of computing and displaying measures of system behavior.</a:t>
            </a:r>
          </a:p>
          <a:p>
            <a:pPr algn="just"/>
            <a:r>
              <a:rPr lang="en-US" dirty="0" smtClean="0"/>
              <a:t>the operating system does this by producing </a:t>
            </a:r>
            <a:r>
              <a:rPr lang="en-US" b="1" dirty="0" smtClean="0"/>
              <a:t>trace listings</a:t>
            </a:r>
            <a:r>
              <a:rPr lang="en-US" dirty="0" smtClean="0"/>
              <a:t> of system behavior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One approach is for the system to record important events into log files, which can then be analyzed by other tools. </a:t>
            </a:r>
          </a:p>
          <a:p>
            <a:pPr algn="just"/>
            <a:r>
              <a:rPr lang="en-US" dirty="0" smtClean="0"/>
              <a:t>These traces can also be used to evaluate how a proposed new system would perform under the same workload</a:t>
            </a:r>
          </a:p>
          <a:p>
            <a:pPr algn="just"/>
            <a:r>
              <a:rPr lang="en-US" dirty="0" smtClean="0"/>
              <a:t>Traces also can help people to find errors in operating-system behavior.</a:t>
            </a:r>
          </a:p>
          <a:p>
            <a:pPr algn="just"/>
            <a:r>
              <a:rPr lang="en-US" dirty="0" smtClean="0"/>
              <a:t>Another approach is to provide utilities that will report system status upon demand, such as the </a:t>
            </a:r>
            <a:r>
              <a:rPr lang="en-US" dirty="0" err="1" smtClean="0"/>
              <a:t>unix</a:t>
            </a:r>
            <a:r>
              <a:rPr lang="en-US" dirty="0" smtClean="0"/>
              <a:t> "top" command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The Windows Task Manager is a similar tool for Windows systems. The task manager includes information for current applications as well as processes, CPU and memory usage, and networking statistics.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Symmetric Multiprocessing Architecture</a:t>
            </a: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09600" y="1981200"/>
            <a:ext cx="7772400" cy="3886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sz="quarter" idx="1"/>
          </p:nvPr>
        </p:nvPicPr>
        <p:blipFill>
          <a:blip r:embed="rId2"/>
          <a:srcRect/>
          <a:stretch>
            <a:fillRect/>
          </a:stretch>
        </p:blipFill>
        <p:spPr bwMode="auto">
          <a:xfrm>
            <a:off x="1066800" y="1600200"/>
            <a:ext cx="6858000" cy="49530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DTrace</a:t>
            </a:r>
            <a:r>
              <a:rPr lang="en-US" b="1" dirty="0" smtClean="0"/>
              <a:t/>
            </a:r>
            <a:br>
              <a:rPr lang="en-US" b="1" dirty="0" smtClean="0"/>
            </a:br>
            <a:endParaRPr lang="en-US" dirty="0"/>
          </a:p>
        </p:txBody>
      </p:sp>
      <p:sp>
        <p:nvSpPr>
          <p:cNvPr id="3" name="Content Placeholder 2"/>
          <p:cNvSpPr>
            <a:spLocks noGrp="1"/>
          </p:cNvSpPr>
          <p:nvPr>
            <p:ph sz="quarter" idx="1"/>
          </p:nvPr>
        </p:nvSpPr>
        <p:spPr/>
        <p:txBody>
          <a:bodyPr/>
          <a:lstStyle/>
          <a:p>
            <a:pPr algn="just"/>
            <a:r>
              <a:rPr lang="en-US" dirty="0" err="1" smtClean="0"/>
              <a:t>DTrace</a:t>
            </a:r>
            <a:r>
              <a:rPr lang="en-US" dirty="0" smtClean="0"/>
              <a:t> is a special facility for tracing a running OS, developed for Solaris 10.</a:t>
            </a:r>
          </a:p>
          <a:p>
            <a:pPr algn="just"/>
            <a:r>
              <a:rPr lang="en-US" dirty="0" err="1" smtClean="0"/>
              <a:t>DTrace</a:t>
            </a:r>
            <a:r>
              <a:rPr lang="en-US" dirty="0" smtClean="0"/>
              <a:t> adds "probes" directly into the OS code, which can be queried by "probe consumers".</a:t>
            </a:r>
          </a:p>
          <a:p>
            <a:pPr algn="just"/>
            <a:r>
              <a:rPr lang="en-US" dirty="0" smtClean="0"/>
              <a:t>Probes are removed when not in use, so the </a:t>
            </a:r>
            <a:r>
              <a:rPr lang="en-US" dirty="0" err="1" smtClean="0"/>
              <a:t>DTrace</a:t>
            </a:r>
            <a:r>
              <a:rPr lang="en-US" dirty="0" smtClean="0"/>
              <a:t> facility has zero impact on the system when not being used, and a proportional impact in use.</a:t>
            </a:r>
          </a:p>
          <a:p>
            <a:pPr algn="just"/>
            <a:r>
              <a:rPr lang="en-US" dirty="0" smtClean="0"/>
              <a:t>Consider, for example, the trace of an </a:t>
            </a:r>
            <a:r>
              <a:rPr lang="en-US" b="1" dirty="0" err="1" smtClean="0"/>
              <a:t>ioctl</a:t>
            </a:r>
            <a:r>
              <a:rPr lang="en-US" b="1" dirty="0" smtClean="0"/>
              <a:t> system call</a:t>
            </a:r>
            <a:r>
              <a:rPr lang="en-US" dirty="0" smtClean="0"/>
              <a:t> as shown in Figure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In computing, </a:t>
            </a:r>
            <a:r>
              <a:rPr lang="en-US" dirty="0" err="1" smtClean="0"/>
              <a:t>ioctl</a:t>
            </a:r>
            <a:r>
              <a:rPr lang="en-US" dirty="0" smtClean="0"/>
              <a:t> is a system call for device-specific input/output operations and other operations which cannot be expressed by regular system calls</a:t>
            </a:r>
          </a:p>
          <a:p>
            <a:pPr algn="just"/>
            <a:r>
              <a:rPr lang="en-US" dirty="0" smtClean="0"/>
              <a:t>Example: It takes a parameter specifying a request code; the effect of a call depends completely on the request code. Request codes are often device-specific. For instance, a CD-ROM device driver which can instruct a physical device to eject a disc would provide an </a:t>
            </a:r>
            <a:r>
              <a:rPr lang="en-US" dirty="0" err="1" smtClean="0"/>
              <a:t>ioctl</a:t>
            </a:r>
            <a:r>
              <a:rPr lang="en-US" dirty="0" smtClean="0"/>
              <a:t> request code to do so</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r>
              <a:rPr lang="en-US" dirty="0" smtClean="0"/>
              <a:t>Probe code is restricted to be "safe", ( e.g. no loops allowed ), and to use a minimum of system resources.</a:t>
            </a:r>
          </a:p>
          <a:p>
            <a:pPr algn="just"/>
            <a:r>
              <a:rPr lang="en-US" dirty="0" smtClean="0"/>
              <a:t>When a probe fires, </a:t>
            </a:r>
            <a:r>
              <a:rPr lang="en-US" b="1" i="1" dirty="0" smtClean="0"/>
              <a:t>enabling control blocks, ECBs, </a:t>
            </a:r>
            <a:r>
              <a:rPr lang="en-US" dirty="0" smtClean="0"/>
              <a:t>are performed, each having the structure of an if-then block</a:t>
            </a:r>
          </a:p>
          <a:p>
            <a:pPr algn="just"/>
            <a:r>
              <a:rPr lang="en-US" dirty="0" smtClean="0"/>
              <a:t>When a consumer terminates, the ECBs associated with that consumer are removed. When no more ECBs remain interested in a particular probe, then that probe is also removed.</a:t>
            </a:r>
          </a:p>
          <a:p>
            <a:r>
              <a:rPr lang="en-US" dirty="0" smtClean="0"/>
              <a:t>Use of </a:t>
            </a:r>
            <a:r>
              <a:rPr lang="en-US" dirty="0" err="1" smtClean="0"/>
              <a:t>DTrace</a:t>
            </a:r>
            <a:r>
              <a:rPr lang="en-US" dirty="0" smtClean="0"/>
              <a:t> is restricted, due to the direct access to ( and ability to change ) critical kernel data structures.</a:t>
            </a:r>
          </a:p>
          <a:p>
            <a:r>
              <a:rPr lang="en-US" dirty="0" smtClean="0"/>
              <a:t>Because </a:t>
            </a:r>
            <a:r>
              <a:rPr lang="en-US" dirty="0" err="1" smtClean="0"/>
              <a:t>DTrace</a:t>
            </a:r>
            <a:r>
              <a:rPr lang="en-US" dirty="0" smtClean="0"/>
              <a:t> is open-source, it is being adopted by several UNIX distributions. Others are busy producing similar utilities.</a:t>
            </a:r>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Boot</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The procedure of starting a computer by loading the kernel is known as </a:t>
            </a:r>
            <a:r>
              <a:rPr lang="en-US" b="1" dirty="0" smtClean="0"/>
              <a:t>booting</a:t>
            </a:r>
            <a:r>
              <a:rPr lang="en-US" dirty="0" smtClean="0"/>
              <a:t> the system.</a:t>
            </a:r>
          </a:p>
          <a:p>
            <a:pPr algn="just"/>
            <a:r>
              <a:rPr lang="en-US" dirty="0" smtClean="0"/>
              <a:t>On most computer systems, a small piece of code known as the </a:t>
            </a:r>
            <a:r>
              <a:rPr lang="en-US" b="1" dirty="0" smtClean="0"/>
              <a:t>bootstrap program </a:t>
            </a:r>
            <a:r>
              <a:rPr lang="en-US" dirty="0" smtClean="0"/>
              <a:t>or </a:t>
            </a:r>
            <a:r>
              <a:rPr lang="en-US" b="1" dirty="0" smtClean="0"/>
              <a:t>bootstrap loader</a:t>
            </a:r>
            <a:r>
              <a:rPr lang="en-US" dirty="0" smtClean="0"/>
              <a:t> locates the kernel, loads it into main memory, and starts its execution</a:t>
            </a:r>
          </a:p>
          <a:p>
            <a:pPr algn="just"/>
            <a:r>
              <a:rPr lang="en-US" dirty="0" smtClean="0"/>
              <a:t>Some computer systems, such as PCs, use a two-step process in which a simple bootstrap loader fetches a more complex boot program from disk, which in turn loads the kernel</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When a CPU receives a reset event—for instance, when it is powered up or rebooted—the </a:t>
            </a:r>
            <a:r>
              <a:rPr lang="en-US" b="1" dirty="0" smtClean="0"/>
              <a:t>instruction register</a:t>
            </a:r>
            <a:r>
              <a:rPr lang="en-US" dirty="0" smtClean="0"/>
              <a:t> is loaded with a predefined memory location, and execution starts there.</a:t>
            </a:r>
          </a:p>
          <a:p>
            <a:pPr algn="just"/>
            <a:r>
              <a:rPr lang="en-US" dirty="0" smtClean="0"/>
              <a:t>At that location is the initial bootstrap program. This program is in the form of read-only memory (ROM), because the </a:t>
            </a:r>
            <a:r>
              <a:rPr lang="en-US" b="1" dirty="0" smtClean="0"/>
              <a:t>RAM is in an unknown state at system startup</a:t>
            </a:r>
            <a:r>
              <a:rPr lang="en-US" dirty="0" smtClean="0"/>
              <a:t>. ROM is convenient because it needs no initialization and cannot easily be infected by a computer virus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The bootstrap program can perform a variety of tasks. Usually, one task is to run diagnostics to determine the state of the machine. If the diagnostics pass, the program can continue with the booting steps.</a:t>
            </a:r>
          </a:p>
          <a:p>
            <a:pPr algn="just"/>
            <a:r>
              <a:rPr lang="en-US" dirty="0" smtClean="0"/>
              <a:t>It can also initialize all aspects of the system, from CPU registers to device controllers and the contents of main memory. Sooner or later, it starts the operating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Some systems—such as cellular phones, tablets, and game consoles—store the entire operating system in ROM. </a:t>
            </a:r>
            <a:r>
              <a:rPr lang="en-US" b="1" dirty="0" smtClean="0"/>
              <a:t>Storing the operating system in ROM is suitable for small operating systems</a:t>
            </a:r>
            <a:r>
              <a:rPr lang="en-US" dirty="0" smtClean="0"/>
              <a:t>, simple supporting hardware, and rugged operation. </a:t>
            </a:r>
          </a:p>
          <a:p>
            <a:pPr algn="just"/>
            <a:r>
              <a:rPr lang="en-US" dirty="0" smtClean="0"/>
              <a:t>A problem with this approach is that changing the bootstrap code requires changing the ROM hardware chips. Some systems resolve this problem by using erasable programmable read-only memory (EPROM), which is </a:t>
            </a:r>
            <a:r>
              <a:rPr lang="en-US" dirty="0" err="1" smtClean="0"/>
              <a:t>readonly</a:t>
            </a:r>
            <a:r>
              <a:rPr lang="en-US" dirty="0" smtClean="0"/>
              <a:t> except when explicitly given a command. All forms of ROM is also known as </a:t>
            </a:r>
            <a:r>
              <a:rPr lang="en-US" b="1" dirty="0" smtClean="0"/>
              <a:t>firmware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For large operating systems (including most general-purpose operating systems like Windows, Mac OS X, and UNIX) or for systems that change frequently, </a:t>
            </a:r>
            <a:r>
              <a:rPr lang="en-US" b="1" dirty="0" smtClean="0"/>
              <a:t>the bootstrap loader is stored in firmware, and the operating system is on disk</a:t>
            </a:r>
            <a:r>
              <a:rPr lang="en-US" dirty="0" smtClean="0"/>
              <a:t>. </a:t>
            </a:r>
          </a:p>
          <a:p>
            <a:pPr algn="just"/>
            <a:r>
              <a:rPr lang="en-US" dirty="0" smtClean="0"/>
              <a:t>In this case, the bootstrap runs diagnostics and has a bit of code that can read a single block at a fixed location (say block zero) from disk into memory and execute the code from that boot block.</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dirty="0" smtClean="0"/>
              <a:t>The program stored in the boot block may be sophisticated enough to load the entire operating system into memory and .</a:t>
            </a:r>
          </a:p>
          <a:p>
            <a:pPr algn="just"/>
            <a:r>
              <a:rPr lang="en-US" b="1" dirty="0" smtClean="0"/>
              <a:t>GRUB</a:t>
            </a:r>
            <a:r>
              <a:rPr lang="en-US" dirty="0" smtClean="0"/>
              <a:t> is an example of an open-source bootstrap program for Linux systems. All of the disk-bound bootstrap, and the operating system itself, can be easily changed by writing new versions to disk.</a:t>
            </a:r>
          </a:p>
          <a:p>
            <a:pPr algn="just"/>
            <a:r>
              <a:rPr lang="en-US" dirty="0" smtClean="0"/>
              <a:t> A disk that has a </a:t>
            </a:r>
            <a:r>
              <a:rPr lang="en-US" b="1" dirty="0" smtClean="0"/>
              <a:t>boot partition </a:t>
            </a:r>
            <a:r>
              <a:rPr lang="en-US" dirty="0" smtClean="0"/>
              <a:t>is called a </a:t>
            </a:r>
            <a:r>
              <a:rPr lang="en-US" b="1" dirty="0" smtClean="0"/>
              <a:t>boot disk or system disk</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For example, different processors in the system can communicate with each other. Similarly, an I/O can be processed on any processor. However, I/O must be controlled to ensure that the data reaches the appropriate processor. </a:t>
            </a:r>
          </a:p>
          <a:p>
            <a:pPr algn="just"/>
            <a:r>
              <a:rPr lang="en-US" dirty="0" smtClean="0"/>
              <a:t>Because all the processors share the same memory, so the input data given to the processors and their results must be separately controlled. Today all modern operating systems including Windows and Linux provide support for SMP.</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Now that the full bootstrap program has been loaded, it can traverse the file system to find the operating system kernel, load it into memory, and start its execution. It is only at this point that the system is said to be running.</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core design with two cores placed on same chip</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304800" y="2514600"/>
            <a:ext cx="4114800" cy="2819400"/>
          </a:xfrm>
          <a:prstGeom prst="rect">
            <a:avLst/>
          </a:prstGeom>
          <a:noFill/>
          <a:ln w="9525">
            <a:noFill/>
            <a:miter lim="800000"/>
            <a:headEnd/>
            <a:tailEnd/>
          </a:ln>
          <a:effectLst/>
        </p:spPr>
      </p:pic>
      <p:sp>
        <p:nvSpPr>
          <p:cNvPr id="5" name="TextBox 4"/>
          <p:cNvSpPr txBox="1"/>
          <p:nvPr/>
        </p:nvSpPr>
        <p:spPr>
          <a:xfrm>
            <a:off x="4495800" y="2057400"/>
            <a:ext cx="4419600" cy="4401205"/>
          </a:xfrm>
          <a:prstGeom prst="rect">
            <a:avLst/>
          </a:prstGeom>
          <a:noFill/>
        </p:spPr>
        <p:txBody>
          <a:bodyPr wrap="square" rtlCol="0">
            <a:spAutoFit/>
          </a:bodyPr>
          <a:lstStyle/>
          <a:p>
            <a:pPr algn="just"/>
            <a:r>
              <a:rPr lang="en-US" sz="2800" dirty="0" smtClean="0"/>
              <a:t>A recent trend in CPU design is to include multiple computing cores on a single chip. Such multiprocessor systems are termed </a:t>
            </a:r>
            <a:r>
              <a:rPr lang="en-US" sz="2800" dirty="0" err="1" smtClean="0"/>
              <a:t>multicore</a:t>
            </a:r>
            <a:r>
              <a:rPr lang="en-US" sz="2800" dirty="0" smtClean="0"/>
              <a:t>. They can be more efficient than multiple chips with single cores because on-chip communication is faster than between-chip communication</a:t>
            </a:r>
            <a:endParaRPr lang="en-US" sz="2800"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Startup </a:t>
            </a:r>
            <a:endParaRPr lang="en-US" dirty="0"/>
          </a:p>
        </p:txBody>
      </p:sp>
      <p:sp>
        <p:nvSpPr>
          <p:cNvPr id="3" name="Content Placeholder 2"/>
          <p:cNvSpPr>
            <a:spLocks noGrp="1"/>
          </p:cNvSpPr>
          <p:nvPr>
            <p:ph sz="quarter" idx="1"/>
          </p:nvPr>
        </p:nvSpPr>
        <p:spPr/>
        <p:txBody>
          <a:bodyPr/>
          <a:lstStyle/>
          <a:p>
            <a:r>
              <a:rPr lang="en-US" dirty="0" smtClean="0"/>
              <a:t>bootstrap program is loaded at power-up or reboot</a:t>
            </a:r>
          </a:p>
          <a:p>
            <a:r>
              <a:rPr lang="en-US" dirty="0" smtClean="0"/>
              <a:t> Typically stored in ROM or EPROM, generally known as firmware </a:t>
            </a:r>
          </a:p>
          <a:p>
            <a:r>
              <a:rPr lang="en-US" dirty="0" smtClean="0"/>
              <a:t>Initializes all aspects of system </a:t>
            </a:r>
          </a:p>
          <a:p>
            <a:r>
              <a:rPr lang="en-US" dirty="0" smtClean="0"/>
              <a:t>Loads operating system kernel and starts execution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System Organization</a:t>
            </a:r>
            <a:endParaRPr lang="en-US" dirty="0"/>
          </a:p>
        </p:txBody>
      </p:sp>
      <p:sp>
        <p:nvSpPr>
          <p:cNvPr id="3" name="Content Placeholder 2"/>
          <p:cNvSpPr>
            <a:spLocks noGrp="1"/>
          </p:cNvSpPr>
          <p:nvPr>
            <p:ph sz="quarter" idx="1"/>
          </p:nvPr>
        </p:nvSpPr>
        <p:spPr/>
        <p:txBody>
          <a:bodyPr/>
          <a:lstStyle/>
          <a:p>
            <a:pPr algn="just"/>
            <a:r>
              <a:rPr lang="en-US" dirty="0" smtClean="0"/>
              <a:t>Computer-system operation </a:t>
            </a:r>
          </a:p>
          <a:p>
            <a:pPr algn="just"/>
            <a:r>
              <a:rPr lang="en-US" dirty="0" smtClean="0"/>
              <a:t>One or more CPUs, device controllers connect through common bus providing access to shared memory </a:t>
            </a:r>
          </a:p>
          <a:p>
            <a:pPr algn="just"/>
            <a:r>
              <a:rPr lang="en-US" dirty="0" smtClean="0"/>
              <a:t>Concurrent execution of CPUs and devices competing for memory cycles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Modern Computer System</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685800" y="1905000"/>
            <a:ext cx="8229600" cy="4267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I/O devices and the CPU can execute concurrently </a:t>
            </a:r>
          </a:p>
          <a:p>
            <a:r>
              <a:rPr lang="en-US" dirty="0" smtClean="0"/>
              <a:t>Each device controller is in charge of a particular device type </a:t>
            </a:r>
          </a:p>
          <a:p>
            <a:r>
              <a:rPr lang="en-US" dirty="0" smtClean="0"/>
              <a:t>Each device controller has a local buffer </a:t>
            </a:r>
          </a:p>
          <a:p>
            <a:r>
              <a:rPr lang="en-US" dirty="0" smtClean="0"/>
              <a:t>CPU moves data from/to main memory to/from local buffers </a:t>
            </a:r>
          </a:p>
          <a:p>
            <a:r>
              <a:rPr lang="en-US" dirty="0" smtClean="0"/>
              <a:t>I/O is from the device to local buffer of controller</a:t>
            </a:r>
          </a:p>
          <a:p>
            <a:r>
              <a:rPr lang="en-US" dirty="0" smtClean="0"/>
              <a:t> Device controller informs CPU that it has finished its operation by causing An interrupt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Functions of Operating Systems</a:t>
            </a:r>
            <a:endParaRPr lang="en-US" dirty="0"/>
          </a:p>
        </p:txBody>
      </p:sp>
      <p:sp>
        <p:nvSpPr>
          <p:cNvPr id="5" name="Content Placeholder 4"/>
          <p:cNvSpPr>
            <a:spLocks noGrp="1"/>
          </p:cNvSpPr>
          <p:nvPr>
            <p:ph sz="quarter" idx="1"/>
          </p:nvPr>
        </p:nvSpPr>
        <p:spPr/>
        <p:txBody>
          <a:bodyPr>
            <a:normAutofit fontScale="92500"/>
          </a:bodyPr>
          <a:lstStyle/>
          <a:p>
            <a:pPr algn="just"/>
            <a:r>
              <a:rPr lang="en-US" dirty="0" smtClean="0"/>
              <a:t>1. </a:t>
            </a:r>
            <a:r>
              <a:rPr lang="en-US" b="1" dirty="0" smtClean="0"/>
              <a:t>Booting</a:t>
            </a:r>
            <a:r>
              <a:rPr lang="en-US" dirty="0" smtClean="0"/>
              <a:t> </a:t>
            </a:r>
            <a:r>
              <a:rPr lang="en-US" dirty="0" err="1" smtClean="0"/>
              <a:t>Booting</a:t>
            </a:r>
            <a:r>
              <a:rPr lang="en-US" dirty="0" smtClean="0"/>
              <a:t> is a process of starting the computer operating system starts the computer to work. It checks the computer and makes it ready to work. </a:t>
            </a:r>
          </a:p>
          <a:p>
            <a:pPr algn="just"/>
            <a:r>
              <a:rPr lang="en-US" dirty="0" smtClean="0"/>
              <a:t>2. </a:t>
            </a:r>
            <a:r>
              <a:rPr lang="en-US" b="1" dirty="0" smtClean="0"/>
              <a:t>Memory Management </a:t>
            </a:r>
            <a:r>
              <a:rPr lang="en-US" dirty="0" smtClean="0"/>
              <a:t>It is also an important function of operating system. The memory cannot be managed without operating system. Different programs and data execute in memory at one time. if there is no operating system, the programs may mix with each other. The system will not work properly.</a:t>
            </a:r>
            <a:endParaRPr lang="en-US"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Operating System?</a:t>
            </a:r>
            <a:endParaRPr lang="en-US" dirty="0"/>
          </a:p>
        </p:txBody>
      </p:sp>
      <p:sp>
        <p:nvSpPr>
          <p:cNvPr id="3" name="Content Placeholder 2"/>
          <p:cNvSpPr>
            <a:spLocks noGrp="1"/>
          </p:cNvSpPr>
          <p:nvPr>
            <p:ph sz="quarter" idx="1"/>
          </p:nvPr>
        </p:nvSpPr>
        <p:spPr/>
        <p:txBody>
          <a:bodyPr/>
          <a:lstStyle/>
          <a:p>
            <a:pPr algn="just"/>
            <a:r>
              <a:rPr lang="en-US" dirty="0" smtClean="0"/>
              <a:t>A program that acts as an intermediary between a user of a computer and the computer hardware Operating system goals: </a:t>
            </a:r>
          </a:p>
          <a:p>
            <a:pPr algn="just"/>
            <a:r>
              <a:rPr lang="en-US" dirty="0" smtClean="0"/>
              <a:t>Execute user programs and make solving user problems easier </a:t>
            </a:r>
          </a:p>
          <a:p>
            <a:pPr algn="just"/>
            <a:r>
              <a:rPr lang="en-US" dirty="0" smtClean="0"/>
              <a:t>Make the computer system convenient to use </a:t>
            </a:r>
          </a:p>
          <a:p>
            <a:pPr algn="just"/>
            <a:r>
              <a:rPr lang="en-US" dirty="0" smtClean="0"/>
              <a:t>Use the computer hardware in an efficient manner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fontScale="92500" lnSpcReduction="10000"/>
          </a:bodyPr>
          <a:lstStyle/>
          <a:p>
            <a:pPr algn="just"/>
            <a:r>
              <a:rPr lang="en-US" dirty="0" smtClean="0"/>
              <a:t>3. </a:t>
            </a:r>
            <a:r>
              <a:rPr lang="en-US" b="1" dirty="0" smtClean="0"/>
              <a:t>Loading and Execution </a:t>
            </a:r>
            <a:r>
              <a:rPr lang="en-US" dirty="0" smtClean="0"/>
              <a:t>A program is loaded in the memory before it can be executed. Operating system provides the facility to load programs in memory easily and then execute it. </a:t>
            </a:r>
          </a:p>
          <a:p>
            <a:pPr algn="just"/>
            <a:r>
              <a:rPr lang="en-US" dirty="0" smtClean="0"/>
              <a:t>4. </a:t>
            </a:r>
            <a:r>
              <a:rPr lang="en-US" b="1" dirty="0" smtClean="0"/>
              <a:t>Data security </a:t>
            </a:r>
            <a:r>
              <a:rPr lang="en-US" dirty="0" smtClean="0"/>
              <a:t>Data is an important part of computer system. The operating system protects the data stored on the computer from illegal use, modification or deletion. </a:t>
            </a:r>
          </a:p>
          <a:p>
            <a:pPr algn="just"/>
            <a:r>
              <a:rPr lang="en-US" dirty="0" smtClean="0"/>
              <a:t>5. </a:t>
            </a:r>
            <a:r>
              <a:rPr lang="en-US" b="1" dirty="0" smtClean="0"/>
              <a:t>Disk Management </a:t>
            </a:r>
            <a:r>
              <a:rPr lang="en-US" dirty="0" smtClean="0"/>
              <a:t>Operating system manages the disk space. It manages the stored files and folders in a proper way</a:t>
            </a:r>
            <a:endParaRPr lang="en-US"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r>
              <a:rPr lang="en-US" dirty="0" smtClean="0"/>
              <a:t>6. </a:t>
            </a:r>
            <a:r>
              <a:rPr lang="en-US" b="1" dirty="0" smtClean="0"/>
              <a:t>Process Management </a:t>
            </a:r>
            <a:r>
              <a:rPr lang="en-US" dirty="0" smtClean="0"/>
              <a:t>CPU can perform one task at one time. if there are many tasks, operating system decides which task should get the CPU. </a:t>
            </a:r>
          </a:p>
          <a:p>
            <a:pPr algn="just"/>
            <a:r>
              <a:rPr lang="en-US" dirty="0" smtClean="0"/>
              <a:t>7. </a:t>
            </a:r>
            <a:r>
              <a:rPr lang="en-US" b="1" dirty="0" smtClean="0"/>
              <a:t>Device Controlling </a:t>
            </a:r>
            <a:r>
              <a:rPr lang="en-US" dirty="0" smtClean="0"/>
              <a:t>operating system also controls all devices attached to computer. The hardware devices are controlled with the help of small software called device drivers.</a:t>
            </a:r>
          </a:p>
          <a:p>
            <a:pPr algn="just"/>
            <a:r>
              <a:rPr lang="en-US" dirty="0" smtClean="0"/>
              <a:t>8. </a:t>
            </a:r>
            <a:r>
              <a:rPr lang="en-US" b="1" dirty="0" smtClean="0"/>
              <a:t>Providing interface </a:t>
            </a:r>
            <a:r>
              <a:rPr lang="en-US" dirty="0" smtClean="0"/>
              <a:t>It is used in order that user interface acts with a computer mutually. User interface controls how you input data and instruction and how information is displayed on screen. The operating system offers two types of the interface to the user: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1. </a:t>
            </a:r>
            <a:r>
              <a:rPr lang="en-US" b="1" dirty="0" smtClean="0"/>
              <a:t>Graphical-line interface</a:t>
            </a:r>
            <a:r>
              <a:rPr lang="en-US" dirty="0" smtClean="0"/>
              <a:t>: It interacts with of visual environment to communicate with the computer. It uses windows, icons, menus and other graphical objects to issues commands. </a:t>
            </a:r>
          </a:p>
          <a:p>
            <a:pPr algn="just"/>
            <a:r>
              <a:rPr lang="en-US" dirty="0" smtClean="0"/>
              <a:t>2. </a:t>
            </a:r>
            <a:r>
              <a:rPr lang="en-US" b="1" dirty="0" smtClean="0"/>
              <a:t>Command-line </a:t>
            </a:r>
            <a:r>
              <a:rPr lang="en-US" b="1" dirty="0" err="1" smtClean="0"/>
              <a:t>interface:</a:t>
            </a:r>
            <a:r>
              <a:rPr lang="en-US" dirty="0" err="1" smtClean="0"/>
              <a:t>it</a:t>
            </a:r>
            <a:r>
              <a:rPr lang="en-US" b="1" dirty="0" smtClean="0"/>
              <a:t> </a:t>
            </a:r>
            <a:r>
              <a:rPr lang="en-US" dirty="0" smtClean="0"/>
              <a:t>provides an interface to communicate with the computer by typing commands.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operations</a:t>
            </a:r>
            <a:endParaRPr lang="en-US" dirty="0"/>
          </a:p>
        </p:txBody>
      </p:sp>
      <p:sp>
        <p:nvSpPr>
          <p:cNvPr id="3" name="Content Placeholder 2"/>
          <p:cNvSpPr>
            <a:spLocks noGrp="1"/>
          </p:cNvSpPr>
          <p:nvPr>
            <p:ph sz="quarter" idx="1"/>
          </p:nvPr>
        </p:nvSpPr>
        <p:spPr/>
        <p:txBody>
          <a:bodyPr>
            <a:normAutofit fontScale="92500"/>
          </a:bodyPr>
          <a:lstStyle/>
          <a:p>
            <a:pPr algn="just"/>
            <a:r>
              <a:rPr lang="en-US" dirty="0" smtClean="0"/>
              <a:t>modern operating systems are </a:t>
            </a:r>
            <a:r>
              <a:rPr lang="en-US" b="1" dirty="0" smtClean="0"/>
              <a:t>interrupt driven</a:t>
            </a:r>
            <a:r>
              <a:rPr lang="en-US" dirty="0" smtClean="0"/>
              <a:t>. If there are no processes to execute, no I/O devices to service, and no users to whom to respond, an operating system will sit quietly, waiting for something to happen. </a:t>
            </a:r>
          </a:p>
          <a:p>
            <a:pPr algn="just"/>
            <a:r>
              <a:rPr lang="en-US" dirty="0" smtClean="0"/>
              <a:t>Events are almost always signaled by the occurrence of an </a:t>
            </a:r>
            <a:r>
              <a:rPr lang="en-US" b="1" dirty="0" smtClean="0"/>
              <a:t>interrupt or a trap</a:t>
            </a:r>
            <a:r>
              <a:rPr lang="en-US" dirty="0" smtClean="0"/>
              <a:t>.</a:t>
            </a:r>
          </a:p>
          <a:p>
            <a:pPr algn="just"/>
            <a:r>
              <a:rPr lang="en-US" dirty="0" smtClean="0"/>
              <a:t>A trap (or an exception) is a software-generated interrupt caused either by an error, or by a specific request from a user program that an operating-system service be performed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For each type of interrupt, separate segments of code in the operating system determine what action should be taken. An interrupt service routine is provided to deal with the interrupt.</a:t>
            </a:r>
          </a:p>
          <a:p>
            <a:pPr algn="just"/>
            <a:r>
              <a:rPr lang="en-US" dirty="0" smtClean="0"/>
              <a:t>Since the operating system and the users share the hardware and software resources of the computer system, we need to make sure that an error in a user program could cause problems only for the one program running</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Dual-Mode and Multimode Operation:</a:t>
            </a:r>
            <a:br>
              <a:rPr lang="en-US" dirty="0" smtClean="0"/>
            </a:br>
            <a:endParaRPr lang="en-US" dirty="0"/>
          </a:p>
        </p:txBody>
      </p:sp>
      <p:sp>
        <p:nvSpPr>
          <p:cNvPr id="5" name="Content Placeholder 4"/>
          <p:cNvSpPr>
            <a:spLocks noGrp="1"/>
          </p:cNvSpPr>
          <p:nvPr>
            <p:ph sz="quarter" idx="1"/>
          </p:nvPr>
        </p:nvSpPr>
        <p:spPr/>
        <p:txBody>
          <a:bodyPr/>
          <a:lstStyle/>
          <a:p>
            <a:pPr algn="just"/>
            <a:r>
              <a:rPr lang="en-US" dirty="0" smtClean="0"/>
              <a:t>There are two modes of operation in the operating system to make sure it works correctly. These are user mode and kernel mode.</a:t>
            </a:r>
          </a:p>
          <a:p>
            <a:pPr algn="just"/>
            <a:r>
              <a:rPr lang="en-US" dirty="0" smtClean="0"/>
              <a:t>A diagram that illustrates the transition from user mode to kernel mode and back again is as follows </a:t>
            </a:r>
          </a:p>
          <a:p>
            <a:pPr algn="just"/>
            <a:endParaRPr lang="en-US" dirty="0"/>
          </a:p>
        </p:txBody>
      </p:sp>
      <p:pic>
        <p:nvPicPr>
          <p:cNvPr id="3075" name="Picture 3"/>
          <p:cNvPicPr>
            <a:picLocks noChangeAspect="1" noChangeArrowheads="1"/>
          </p:cNvPicPr>
          <p:nvPr/>
        </p:nvPicPr>
        <p:blipFill>
          <a:blip r:embed="rId2"/>
          <a:srcRect/>
          <a:stretch>
            <a:fillRect/>
          </a:stretch>
        </p:blipFill>
        <p:spPr bwMode="auto">
          <a:xfrm>
            <a:off x="914400" y="4038600"/>
            <a:ext cx="7543800" cy="268605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buNone/>
            </a:pPr>
            <a:r>
              <a:rPr lang="en-US" dirty="0" smtClean="0"/>
              <a:t>The following are the modes </a:t>
            </a:r>
          </a:p>
          <a:p>
            <a:pPr algn="just"/>
            <a:r>
              <a:rPr lang="en-US" b="1" dirty="0" smtClean="0"/>
              <a:t>User </a:t>
            </a:r>
            <a:r>
              <a:rPr lang="en-US" b="1" dirty="0" err="1" smtClean="0"/>
              <a:t>Mode:</a:t>
            </a:r>
            <a:r>
              <a:rPr lang="en-US" dirty="0" err="1" smtClean="0"/>
              <a:t>The</a:t>
            </a:r>
            <a:r>
              <a:rPr lang="en-US" dirty="0" smtClean="0"/>
              <a:t> system is in user mode when the operating system is running a user application such as handling a text editor. The transition from user mode to kernel mode occurs when the application requests the help of operating system or an interrupt or a system call occurs.</a:t>
            </a:r>
          </a:p>
          <a:p>
            <a:pPr algn="just"/>
            <a:r>
              <a:rPr lang="en-US" dirty="0" smtClean="0"/>
              <a:t>The mode bit is set to 1 in the user mode. It is changed from 1 to 0 when switching from user mode to kernel mode.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buNone/>
            </a:pPr>
            <a:r>
              <a:rPr lang="en-US" b="1" dirty="0" smtClean="0"/>
              <a:t>Kernel Mode</a:t>
            </a:r>
          </a:p>
          <a:p>
            <a:pPr algn="just"/>
            <a:r>
              <a:rPr lang="en-US" dirty="0" smtClean="0"/>
              <a:t>The system starts in kernel mode when it boots and after the operating system is loaded, it executes applications in user mode. There are some privileged instructions that can only be executed in kernel mode. These are interrupt instructions, input output management etc. If the privileged instructions are executed in user mode, it is illegal and a trap is generated.</a:t>
            </a:r>
          </a:p>
          <a:p>
            <a:pPr algn="just"/>
            <a:r>
              <a:rPr lang="en-US" dirty="0" smtClean="0"/>
              <a:t>The mode bit is set to 0 in the kernel mode. It is changed from 0 to 1 when switching from kernel mode to user mode.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Multimode</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 concept of modes of operation in operating system can be extended beyond the dual mode. This is known as the multimode system. In those cases the more than 1 bit is used by the CPU to set and handle the mode.</a:t>
            </a:r>
          </a:p>
          <a:p>
            <a:pPr algn="just"/>
            <a:r>
              <a:rPr lang="en-US" dirty="0" smtClean="0"/>
              <a:t>An example of the multimode system can be described by the systems that support </a:t>
            </a:r>
            <a:r>
              <a:rPr lang="en-US" dirty="0" err="1" smtClean="0"/>
              <a:t>virtualisation</a:t>
            </a:r>
            <a:r>
              <a:rPr lang="en-US" dirty="0" smtClean="0"/>
              <a:t>. These CPU’s have a separate mode that specifies when the virtual machine manager (VMM) and the </a:t>
            </a:r>
            <a:r>
              <a:rPr lang="en-US" dirty="0" err="1" smtClean="0"/>
              <a:t>virtualisation</a:t>
            </a:r>
            <a:r>
              <a:rPr lang="en-US" dirty="0" smtClean="0"/>
              <a:t> management software is in control of the system.</a:t>
            </a:r>
          </a:p>
          <a:p>
            <a:pPr algn="just"/>
            <a:r>
              <a:rPr lang="en-US" dirty="0" smtClean="0"/>
              <a:t>For these systems, the virtual mode has more privileges than user mode but less than kernel mode.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Environments</a:t>
            </a:r>
            <a:endParaRPr lang="en-US" dirty="0"/>
          </a:p>
        </p:txBody>
      </p:sp>
      <p:sp>
        <p:nvSpPr>
          <p:cNvPr id="3" name="Content Placeholder 2"/>
          <p:cNvSpPr>
            <a:spLocks noGrp="1"/>
          </p:cNvSpPr>
          <p:nvPr>
            <p:ph sz="quarter" idx="1"/>
          </p:nvPr>
        </p:nvSpPr>
        <p:spPr/>
        <p:txBody>
          <a:bodyPr>
            <a:normAutofit/>
          </a:bodyPr>
          <a:lstStyle/>
          <a:p>
            <a:r>
              <a:rPr lang="en-US" b="1" dirty="0" smtClean="0"/>
              <a:t>Personal Computing Environment</a:t>
            </a:r>
          </a:p>
          <a:p>
            <a:r>
              <a:rPr lang="en-US" b="1" dirty="0" smtClean="0"/>
              <a:t>Mobile Computing</a:t>
            </a:r>
          </a:p>
          <a:p>
            <a:r>
              <a:rPr lang="en-US" b="1" dirty="0" smtClean="0"/>
              <a:t>Distributed Computing Environment</a:t>
            </a:r>
          </a:p>
          <a:p>
            <a:r>
              <a:rPr lang="en-US" b="1" dirty="0" smtClean="0"/>
              <a:t>Client Server Computing Environment</a:t>
            </a:r>
          </a:p>
          <a:p>
            <a:r>
              <a:rPr lang="en-US" b="1" dirty="0" smtClean="0"/>
              <a:t>Peer-to-Peer Computing</a:t>
            </a:r>
          </a:p>
          <a:p>
            <a:r>
              <a:rPr lang="en-US" b="1" dirty="0" smtClean="0"/>
              <a:t>Virtualization</a:t>
            </a:r>
          </a:p>
          <a:p>
            <a:r>
              <a:rPr lang="en-US" b="1" dirty="0" smtClean="0"/>
              <a:t>Cloud Computing</a:t>
            </a:r>
          </a:p>
          <a:p>
            <a:r>
              <a:rPr lang="en-US" b="1" dirty="0" smtClean="0"/>
              <a:t>Real Time </a:t>
            </a:r>
            <a:r>
              <a:rPr lang="en-US" b="1" dirty="0" err="1" smtClean="0"/>
              <a:t>Embeded</a:t>
            </a:r>
            <a:r>
              <a:rPr lang="en-US" b="1" dirty="0" smtClean="0"/>
              <a:t> System</a:t>
            </a:r>
          </a:p>
          <a:p>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Definition </a:t>
            </a:r>
            <a:endParaRPr lang="en-US" dirty="0"/>
          </a:p>
        </p:txBody>
      </p:sp>
      <p:sp>
        <p:nvSpPr>
          <p:cNvPr id="3" name="Content Placeholder 2"/>
          <p:cNvSpPr>
            <a:spLocks noGrp="1"/>
          </p:cNvSpPr>
          <p:nvPr>
            <p:ph sz="quarter" idx="1"/>
          </p:nvPr>
        </p:nvSpPr>
        <p:spPr>
          <a:xfrm>
            <a:off x="612648" y="1600200"/>
            <a:ext cx="8302752" cy="4876800"/>
          </a:xfrm>
        </p:spPr>
        <p:txBody>
          <a:bodyPr>
            <a:normAutofit fontScale="85000" lnSpcReduction="20000"/>
          </a:bodyPr>
          <a:lstStyle/>
          <a:p>
            <a:r>
              <a:rPr lang="en-US" dirty="0" smtClean="0"/>
              <a:t>OS is a resource allocator</a:t>
            </a:r>
          </a:p>
          <a:p>
            <a:r>
              <a:rPr lang="en-US" dirty="0" smtClean="0"/>
              <a:t> Manages all resources </a:t>
            </a:r>
          </a:p>
          <a:p>
            <a:r>
              <a:rPr lang="en-US" dirty="0" smtClean="0"/>
              <a:t>Decides between conflicting requests for efficient and fair resource use </a:t>
            </a:r>
          </a:p>
          <a:p>
            <a:r>
              <a:rPr lang="en-US" dirty="0" smtClean="0"/>
              <a:t>OS is a control program </a:t>
            </a:r>
          </a:p>
          <a:p>
            <a:r>
              <a:rPr lang="en-US" dirty="0" smtClean="0"/>
              <a:t>Controls  execution of programs to prevent errors and improper use of the computer No universally accepted definition </a:t>
            </a:r>
          </a:p>
          <a:p>
            <a:r>
              <a:rPr lang="en-US" dirty="0" smtClean="0"/>
              <a:t>Everything a vendor ships when you order an operating system” is good approximation But varies wildly </a:t>
            </a:r>
          </a:p>
          <a:p>
            <a:r>
              <a:rPr lang="en-US" dirty="0" smtClean="0"/>
              <a:t>“The one program running at all times on the computer” is the kernel. Everything else is either a system program (ships with the operating system) or an application program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Computing Environment</a:t>
            </a:r>
            <a:endParaRPr lang="en-US" dirty="0"/>
          </a:p>
        </p:txBody>
      </p:sp>
      <p:sp>
        <p:nvSpPr>
          <p:cNvPr id="3" name="Content Placeholder 2"/>
          <p:cNvSpPr>
            <a:spLocks noGrp="1"/>
          </p:cNvSpPr>
          <p:nvPr>
            <p:ph sz="quarter" idx="1"/>
          </p:nvPr>
        </p:nvSpPr>
        <p:spPr/>
        <p:txBody>
          <a:bodyPr/>
          <a:lstStyle/>
          <a:p>
            <a:pPr algn="just"/>
            <a:r>
              <a:rPr lang="en-US" dirty="0" smtClean="0"/>
              <a:t>While solving a problem, a computer uses multiple devices. During which the devices can be arranged in a number of ways to work together towards the solution. As a result, the devices and components constitute a computing environment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Computing</a:t>
            </a:r>
            <a:endParaRPr lang="en-US" dirty="0"/>
          </a:p>
        </p:txBody>
      </p:sp>
      <p:sp>
        <p:nvSpPr>
          <p:cNvPr id="3" name="Content Placeholder 2"/>
          <p:cNvSpPr>
            <a:spLocks noGrp="1"/>
          </p:cNvSpPr>
          <p:nvPr>
            <p:ph sz="quarter" idx="1"/>
          </p:nvPr>
        </p:nvSpPr>
        <p:spPr/>
        <p:txBody>
          <a:bodyPr/>
          <a:lstStyle/>
          <a:p>
            <a:pPr algn="just"/>
            <a:r>
              <a:rPr lang="en-US" dirty="0" smtClean="0"/>
              <a:t>A Personal Computing Environment includes a single machine. Moreover, it incorporates complete programs on a computer and performs it. </a:t>
            </a:r>
          </a:p>
          <a:p>
            <a:pPr algn="just"/>
            <a:r>
              <a:rPr lang="en-US" dirty="0" smtClean="0"/>
              <a:t>For example, machines like laptops, mobiles, printers, etc are a part of the Personal Computing Environment. As a result, this type of computing environment is for single users to run tasks at home or offices.</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Computing</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Mobile Computing refers to the type of environment that runs tasks on </a:t>
            </a:r>
            <a:r>
              <a:rPr lang="en-US" dirty="0" err="1" smtClean="0"/>
              <a:t>smartphones</a:t>
            </a:r>
            <a:r>
              <a:rPr lang="en-US" dirty="0" smtClean="0"/>
              <a:t> and tablets. Hence, it is computing on portable and lightweight devices. </a:t>
            </a:r>
          </a:p>
          <a:p>
            <a:pPr algn="just"/>
            <a:r>
              <a:rPr lang="en-US" dirty="0" smtClean="0"/>
              <a:t>Although, compared to other devices, mobile systems lack screen size, memory capacity, and other traditional functionalities. However, it does provide remote access to multiple services.</a:t>
            </a:r>
          </a:p>
          <a:p>
            <a:pPr algn="just"/>
            <a:r>
              <a:rPr lang="en-US" dirty="0" smtClean="0"/>
              <a:t>Today, mobile computing environments consist of multiple functions. Hence, it offers services as good as any other traditional device. Moreover, the two main operating systems that dominate this market are Apple </a:t>
            </a:r>
            <a:r>
              <a:rPr lang="en-US" dirty="0" err="1" smtClean="0"/>
              <a:t>iOS</a:t>
            </a:r>
            <a:r>
              <a:rPr lang="en-US" dirty="0" smtClean="0"/>
              <a:t> and Google Android.</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Computing</a:t>
            </a:r>
            <a:endParaRPr lang="en-US" dirty="0"/>
          </a:p>
        </p:txBody>
      </p:sp>
      <p:sp>
        <p:nvSpPr>
          <p:cNvPr id="3" name="Content Placeholder 2"/>
          <p:cNvSpPr>
            <a:spLocks noGrp="1"/>
          </p:cNvSpPr>
          <p:nvPr>
            <p:ph sz="quarter" idx="1"/>
          </p:nvPr>
        </p:nvSpPr>
        <p:spPr/>
        <p:txBody>
          <a:bodyPr/>
          <a:lstStyle/>
          <a:p>
            <a:pPr algn="just"/>
            <a:r>
              <a:rPr lang="en-US" dirty="0" smtClean="0"/>
              <a:t>A distributed computing environment contains multiple nodes that are physically separate but linked together using the network. </a:t>
            </a:r>
          </a:p>
          <a:p>
            <a:pPr algn="just"/>
            <a:r>
              <a:rPr lang="en-US" dirty="0" smtClean="0"/>
              <a:t>All the nodes in this system communicate with each other and handle processes in tandem. Each of these nodes contains a small part of the distributed operating system software.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Server Computing</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Client-Server Computing is a type of environment that incorporates two machines. Therefore, it includes a client machine and a server machine. Sometimes, the same machine serves as the client and the server.</a:t>
            </a:r>
          </a:p>
          <a:p>
            <a:pPr algn="just"/>
            <a:r>
              <a:rPr lang="en-US" dirty="0" smtClean="0"/>
              <a:t>Subsequently, a client requests a resource or service and a server provides the same. Moreover, a server provides a resource or service to multiple clients simultaneously. Hence, the communication takes place using a computer network.</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r>
              <a:rPr lang="en-US" b="1" dirty="0" smtClean="0"/>
              <a:t>Categorization of Client-Server Computing Environment is into two types:</a:t>
            </a:r>
            <a:endParaRPr lang="en-US" dirty="0" smtClean="0"/>
          </a:p>
          <a:p>
            <a:pPr algn="just"/>
            <a:r>
              <a:rPr lang="en-US" b="1" dirty="0" smtClean="0"/>
              <a:t>Computer Server: </a:t>
            </a:r>
            <a:r>
              <a:rPr lang="en-US" dirty="0" smtClean="0"/>
              <a:t>It provides the interface to the clients. Hence, it helps communicate requests to execute tasks.</a:t>
            </a:r>
            <a:br>
              <a:rPr lang="en-US" dirty="0" smtClean="0"/>
            </a:br>
            <a:r>
              <a:rPr lang="en-US" dirty="0" smtClean="0"/>
              <a:t>Meanwhile, the server performs the task and responds with the outcome.</a:t>
            </a:r>
            <a:br>
              <a:rPr lang="en-US" dirty="0" smtClean="0"/>
            </a:br>
            <a:endParaRPr lang="en-US" dirty="0" smtClean="0"/>
          </a:p>
          <a:p>
            <a:pPr algn="just"/>
            <a:r>
              <a:rPr lang="en-US" b="1" dirty="0" smtClean="0"/>
              <a:t>File-Server: </a:t>
            </a:r>
            <a:r>
              <a:rPr lang="en-US" dirty="0" smtClean="0"/>
              <a:t>The environment provides a file-system interface. Therefore, allowing clients to create, update, read, and delete files.</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Computing</a:t>
            </a:r>
            <a:endParaRPr lang="en-US" dirty="0"/>
          </a:p>
        </p:txBody>
      </p:sp>
      <p:sp>
        <p:nvSpPr>
          <p:cNvPr id="3" name="Content Placeholder 2"/>
          <p:cNvSpPr>
            <a:spLocks noGrp="1"/>
          </p:cNvSpPr>
          <p:nvPr>
            <p:ph sz="quarter" idx="1"/>
          </p:nvPr>
        </p:nvSpPr>
        <p:spPr/>
        <p:txBody>
          <a:bodyPr/>
          <a:lstStyle/>
          <a:p>
            <a:pPr algn="just"/>
            <a:r>
              <a:rPr lang="en-US" dirty="0" smtClean="0"/>
              <a:t>Peer-to-Peer Computing is a type of environment similar to a Distributed type of Computing Environment. That is to say, there are no differences between clients and servers in this type of computing environment.</a:t>
            </a:r>
          </a:p>
          <a:p>
            <a:pPr algn="just"/>
            <a:r>
              <a:rPr lang="en-US" dirty="0" smtClean="0"/>
              <a:t>P2P provides an advantage over traditional client-server environments. That is to say, it provides services using several nodes throughout the network</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sz="quarter" idx="1"/>
          </p:nvPr>
        </p:nvSpPr>
        <p:spPr/>
        <p:txBody>
          <a:bodyPr/>
          <a:lstStyle/>
          <a:p>
            <a:pPr algn="just"/>
            <a:r>
              <a:rPr lang="en-US" dirty="0" smtClean="0"/>
              <a:t>The computing is moved away from individual computer systems to a cloud of computers in cloud computing environment. The cloud users only see the service being provided and not the internal details of how the service is provided. </a:t>
            </a:r>
          </a:p>
          <a:p>
            <a:pPr algn="just"/>
            <a:r>
              <a:rPr lang="en-US" dirty="0" smtClean="0"/>
              <a:t>This is done by pooling all the computer resources and then managing them using a software.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 </a:t>
            </a:r>
            <a:r>
              <a:rPr lang="en-US" dirty="0" err="1" smtClean="0"/>
              <a:t>Embeded</a:t>
            </a:r>
            <a:r>
              <a:rPr lang="en-US" dirty="0" smtClean="0"/>
              <a:t> Systems</a:t>
            </a:r>
            <a:endParaRPr lang="en-US" dirty="0"/>
          </a:p>
        </p:txBody>
      </p:sp>
      <p:sp>
        <p:nvSpPr>
          <p:cNvPr id="3" name="Content Placeholder 2"/>
          <p:cNvSpPr>
            <a:spLocks noGrp="1"/>
          </p:cNvSpPr>
          <p:nvPr>
            <p:ph sz="quarter" idx="1"/>
          </p:nvPr>
        </p:nvSpPr>
        <p:spPr/>
        <p:txBody>
          <a:bodyPr>
            <a:normAutofit fontScale="92500"/>
          </a:bodyPr>
          <a:lstStyle/>
          <a:p>
            <a:pPr algn="just"/>
            <a:r>
              <a:rPr lang="en-US" dirty="0" smtClean="0"/>
              <a:t>Embedded computers are the most prevalent form of computers in existence. These devices are found everywhere, from car engines and manufacturing robots to DVDs and microwave ovens.</a:t>
            </a:r>
          </a:p>
          <a:p>
            <a:pPr algn="just"/>
            <a:r>
              <a:rPr lang="en-US" dirty="0" smtClean="0"/>
              <a:t>Real time systems are those systems that work within strict time constraints and provide a worst case time estimate for critical situations. Embedded systems provide a specific function in a much larger system. When there is an embedded component in a real time system, it is known as a real time embedded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r>
              <a:rPr lang="en-US" dirty="0" smtClean="0"/>
              <a:t>Open-source operating systems are those available in source-code format rather than as compiled binary code. </a:t>
            </a:r>
          </a:p>
          <a:p>
            <a:pPr algn="just"/>
            <a:r>
              <a:rPr lang="en-US" dirty="0" smtClean="0"/>
              <a:t>Linux is the most famous </a:t>
            </a:r>
            <a:r>
              <a:rPr lang="en-US" dirty="0" err="1" smtClean="0"/>
              <a:t>opensource</a:t>
            </a:r>
            <a:r>
              <a:rPr lang="en-US" dirty="0" smtClean="0"/>
              <a:t> operating system, while Microsoft Windows is a well-known example of the opposite closed-source approach.</a:t>
            </a:r>
          </a:p>
          <a:p>
            <a:pPr algn="just"/>
            <a:r>
              <a:rPr lang="en-US" dirty="0" smtClean="0"/>
              <a:t>Apple’s Mac OS X and </a:t>
            </a:r>
            <a:r>
              <a:rPr lang="en-US" dirty="0" err="1" smtClean="0"/>
              <a:t>iOS</a:t>
            </a:r>
            <a:r>
              <a:rPr lang="en-US" dirty="0" smtClean="0"/>
              <a:t> operating systems comprise a hybrid approach. They contain an open-source kernel named Darwin yet include proprietary, closed-source components as well</a:t>
            </a:r>
            <a:endParaRPr lang="en-US" dirty="0"/>
          </a:p>
        </p:txBody>
      </p:sp>
      <p:sp>
        <p:nvSpPr>
          <p:cNvPr id="4" name="Title 3"/>
          <p:cNvSpPr>
            <a:spLocks noGrp="1"/>
          </p:cNvSpPr>
          <p:nvPr>
            <p:ph type="title"/>
          </p:nvPr>
        </p:nvSpPr>
        <p:spPr/>
        <p:txBody>
          <a:bodyPr/>
          <a:lstStyle/>
          <a:p>
            <a:r>
              <a:rPr lang="en-US" smtClean="0"/>
              <a:t>Open-Source Operating Systems</a:t>
            </a:r>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a:bodyPr>
          <a:lstStyle/>
          <a:p>
            <a:r>
              <a:rPr lang="en-US" dirty="0" smtClean="0"/>
              <a:t>Computer System Structure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Computer system can be divided into four components </a:t>
            </a:r>
          </a:p>
          <a:p>
            <a:pPr algn="just"/>
            <a:r>
              <a:rPr lang="en-US" dirty="0" smtClean="0"/>
              <a:t>Hardware – provides basic computing resources CPU, memory, I/O devices </a:t>
            </a:r>
          </a:p>
          <a:p>
            <a:pPr algn="just"/>
            <a:r>
              <a:rPr lang="en-US" dirty="0" smtClean="0"/>
              <a:t>Operating system - Controls and coordinates use of hardware among various applications and user</a:t>
            </a:r>
          </a:p>
          <a:p>
            <a:pPr algn="just"/>
            <a:r>
              <a:rPr lang="en-US" dirty="0" smtClean="0"/>
              <a:t>Application programs – define the ways in which the system resources are used to solve the computing problems of the users</a:t>
            </a:r>
          </a:p>
          <a:p>
            <a:pPr algn="just"/>
            <a:r>
              <a:rPr lang="en-US" dirty="0" smtClean="0"/>
              <a:t>problems of the users Word processors, compilers, web browsers, database systems, video games Users People, machines, other computers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With the source code in hand, a student can modify the operating system and then compile and run the code to try out those </a:t>
            </a:r>
            <a:r>
              <a:rPr lang="en-US" dirty="0" err="1" smtClean="0"/>
              <a:t>changesThere</a:t>
            </a:r>
            <a:r>
              <a:rPr lang="en-US" dirty="0" smtClean="0"/>
              <a:t> are many benefits to open-source operating systems, including a community of interested (and usually unpaid) programmers who contribute to the code by helping to debug it, analyze it, provide support, and suggest changes.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lstStyle/>
          <a:p>
            <a:pPr algn="just"/>
            <a:r>
              <a:rPr lang="en-US" dirty="0" smtClean="0"/>
              <a:t>Computer and software companies eventually sought to limit the use of their software to authorized computers and paying customers. </a:t>
            </a:r>
          </a:p>
          <a:p>
            <a:pPr algn="just"/>
            <a:r>
              <a:rPr lang="en-US" dirty="0" smtClean="0"/>
              <a:t>Releasing only the binary files compiled from the source code, rather than the source code itself, helped them to achieve this goal, as well as protecting their code and their ideas from their competitors</a:t>
            </a:r>
          </a:p>
          <a:p>
            <a:pPr algn="just"/>
            <a:r>
              <a:rPr lang="en-US" dirty="0" smtClean="0"/>
              <a:t>Another issue involved copyrighted material.</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dirty="0" smtClean="0"/>
              <a:t>Operating systems and other programs can limit the ability to play back movies and music or display electronic books to authorized computers. </a:t>
            </a:r>
          </a:p>
          <a:p>
            <a:pPr algn="just"/>
            <a:r>
              <a:rPr lang="en-US" dirty="0" smtClean="0"/>
              <a:t>Such copy protection or digital rights management (DRM) would not be effective if the source code that implemented these limits were published</a:t>
            </a:r>
          </a:p>
          <a:p>
            <a:pPr algn="just"/>
            <a:r>
              <a:rPr lang="en-US" dirty="0" smtClean="0"/>
              <a:t>Richard Stallman in 1983 started the GNU project to create a free, open-source, </a:t>
            </a:r>
            <a:r>
              <a:rPr lang="en-US" dirty="0" err="1" smtClean="0"/>
              <a:t>UNIXcompatible</a:t>
            </a:r>
            <a:r>
              <a:rPr lang="en-US" dirty="0" smtClean="0"/>
              <a:t> operating system. </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r>
              <a:rPr lang="en-US" dirty="0" smtClean="0"/>
              <a:t>In 1985, he published the GNU Manifesto, which argues that all software should be free and open-sourced. He also formed the </a:t>
            </a:r>
            <a:r>
              <a:rPr lang="en-US" b="1" dirty="0" smtClean="0"/>
              <a:t>Free Software Foundation (FSF) </a:t>
            </a:r>
            <a:r>
              <a:rPr lang="en-US" dirty="0" smtClean="0"/>
              <a:t>with the goal of encouraging the free exchange of software source code and the free use of that software. Rather than copyright its software</a:t>
            </a:r>
          </a:p>
          <a:p>
            <a:pPr algn="just"/>
            <a:r>
              <a:rPr lang="en-US" b="1" dirty="0" smtClean="0"/>
              <a:t>The GNU General Public License (GPL) </a:t>
            </a:r>
            <a:r>
              <a:rPr lang="en-US" dirty="0" smtClean="0"/>
              <a:t>codifies </a:t>
            </a:r>
            <a:r>
              <a:rPr lang="en-US" dirty="0" err="1" smtClean="0"/>
              <a:t>copylefting</a:t>
            </a:r>
            <a:r>
              <a:rPr lang="en-US" dirty="0" smtClean="0"/>
              <a:t> and is a common license under which free software is released. Fundamentally, GPL requires that the source code be distributed with any binaries and that any changes made to the source code be released under the same GPL license.</a:t>
            </a:r>
          </a:p>
          <a:p>
            <a:pPr algn="just"/>
            <a:r>
              <a:rPr lang="en-US" b="1" dirty="0" smtClean="0"/>
              <a:t>GNU's not Unix</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sp>
        <p:nvSpPr>
          <p:cNvPr id="3" name="Content Placeholder 2"/>
          <p:cNvSpPr>
            <a:spLocks noGrp="1"/>
          </p:cNvSpPr>
          <p:nvPr>
            <p:ph sz="quarter" idx="1"/>
          </p:nvPr>
        </p:nvSpPr>
        <p:spPr/>
        <p:txBody>
          <a:bodyPr/>
          <a:lstStyle/>
          <a:p>
            <a:pPr algn="just"/>
            <a:r>
              <a:rPr lang="en-US" dirty="0" smtClean="0"/>
              <a:t>As an example of an open-source operating system, consider GNU/Linux</a:t>
            </a:r>
          </a:p>
          <a:p>
            <a:pPr algn="just"/>
            <a:r>
              <a:rPr lang="en-US" dirty="0" smtClean="0"/>
              <a:t>In 1991, a student in Finland, </a:t>
            </a:r>
            <a:r>
              <a:rPr lang="en-US" dirty="0" err="1" smtClean="0"/>
              <a:t>Linus</a:t>
            </a:r>
            <a:r>
              <a:rPr lang="en-US" dirty="0" smtClean="0"/>
              <a:t> </a:t>
            </a:r>
            <a:r>
              <a:rPr lang="en-US" dirty="0" err="1" smtClean="0"/>
              <a:t>Torvalds</a:t>
            </a:r>
            <a:r>
              <a:rPr lang="en-US" dirty="0" smtClean="0"/>
              <a:t>, released a rudimentary UNIX-like kernel using the GNU compilers and tools and invited contributions worldwide.</a:t>
            </a:r>
          </a:p>
          <a:p>
            <a:pPr algn="just"/>
            <a:r>
              <a:rPr lang="en-US" dirty="0" smtClean="0"/>
              <a:t>The resulting GNU/Linux operating system has spawned hundreds of unique distributions, or custom builds, of the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Autofit/>
          </a:bodyPr>
          <a:lstStyle/>
          <a:p>
            <a:pPr algn="just"/>
            <a:r>
              <a:rPr lang="en-US" sz="2800" dirty="0" smtClean="0"/>
              <a:t>Major distributions include </a:t>
            </a:r>
            <a:r>
              <a:rPr lang="en-US" sz="2800" dirty="0" err="1" smtClean="0"/>
              <a:t>RedHat</a:t>
            </a:r>
            <a:r>
              <a:rPr lang="en-US" sz="2800" dirty="0" smtClean="0"/>
              <a:t>, SUSE, Fedora, </a:t>
            </a:r>
            <a:r>
              <a:rPr lang="en-US" sz="2800" dirty="0" err="1" smtClean="0"/>
              <a:t>Debian</a:t>
            </a:r>
            <a:r>
              <a:rPr lang="en-US" sz="2800" dirty="0" smtClean="0"/>
              <a:t>, </a:t>
            </a:r>
            <a:r>
              <a:rPr lang="en-US" sz="2800" dirty="0" err="1" smtClean="0"/>
              <a:t>Slackware</a:t>
            </a:r>
            <a:r>
              <a:rPr lang="en-US" sz="2800" dirty="0" smtClean="0"/>
              <a:t>, and </a:t>
            </a:r>
            <a:r>
              <a:rPr lang="en-US" sz="2800" dirty="0" err="1" smtClean="0"/>
              <a:t>Ubuntu</a:t>
            </a:r>
            <a:r>
              <a:rPr lang="en-US" sz="2800" dirty="0" smtClean="0"/>
              <a:t>. </a:t>
            </a:r>
          </a:p>
          <a:p>
            <a:pPr algn="just"/>
            <a:r>
              <a:rPr lang="en-US" sz="2800" dirty="0" smtClean="0"/>
              <a:t>Distributions vary in function, utility, installed applications, hardware support, user interface, and purpose. For example, </a:t>
            </a:r>
            <a:r>
              <a:rPr lang="en-US" sz="2800" dirty="0" err="1" smtClean="0"/>
              <a:t>RedHat</a:t>
            </a:r>
            <a:r>
              <a:rPr lang="en-US" sz="2800" dirty="0" smtClean="0"/>
              <a:t> Enterprise Linux is geared to large commercial use</a:t>
            </a:r>
          </a:p>
          <a:p>
            <a:pPr algn="just"/>
            <a:r>
              <a:rPr lang="en-US" sz="2800" dirty="0" err="1" smtClean="0"/>
              <a:t>PCLinuxOS</a:t>
            </a:r>
            <a:r>
              <a:rPr lang="en-US" sz="2800" dirty="0" smtClean="0"/>
              <a:t> is a </a:t>
            </a:r>
            <a:r>
              <a:rPr lang="en-US" sz="2800" dirty="0" err="1" smtClean="0"/>
              <a:t>LiveCD</a:t>
            </a:r>
            <a:r>
              <a:rPr lang="en-US" sz="2800" dirty="0" smtClean="0"/>
              <a:t>—an operating system that can be booted and run from a CD-ROM without being installed on a system’s hard disk. </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sz="3200" dirty="0" smtClean="0"/>
              <a:t>One variant of </a:t>
            </a:r>
            <a:r>
              <a:rPr lang="en-US" sz="3200" dirty="0" err="1" smtClean="0"/>
              <a:t>PCLinuxOS</a:t>
            </a:r>
            <a:r>
              <a:rPr lang="en-US" sz="3200" dirty="0" smtClean="0"/>
              <a:t>—called “</a:t>
            </a:r>
            <a:r>
              <a:rPr lang="en-US" sz="3200" dirty="0" err="1" smtClean="0"/>
              <a:t>PCLinuxOS</a:t>
            </a:r>
            <a:r>
              <a:rPr lang="en-US" sz="3200" dirty="0" smtClean="0"/>
              <a:t> </a:t>
            </a:r>
            <a:r>
              <a:rPr lang="en-US" sz="3200" dirty="0" err="1" smtClean="0"/>
              <a:t>Supergamer</a:t>
            </a:r>
            <a:r>
              <a:rPr lang="en-US" sz="3200" dirty="0" smtClean="0"/>
              <a:t> DVD”—is a </a:t>
            </a:r>
            <a:r>
              <a:rPr lang="en-US" sz="3200" dirty="0" err="1" smtClean="0"/>
              <a:t>LiveDVD</a:t>
            </a:r>
            <a:r>
              <a:rPr lang="en-US" sz="3200" dirty="0" smtClean="0"/>
              <a:t> that includes graphics drivers and games. A gamer can run it on any compatible system simply by booting from the DVD. When the gamer is finished, a reboot of the system resets it to its installed operating system.</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BSD Linux</a:t>
            </a:r>
            <a:endParaRPr lang="en-US" dirty="0"/>
          </a:p>
        </p:txBody>
      </p:sp>
      <p:sp>
        <p:nvSpPr>
          <p:cNvPr id="3" name="Content Placeholder 2"/>
          <p:cNvSpPr>
            <a:spLocks noGrp="1"/>
          </p:cNvSpPr>
          <p:nvPr>
            <p:ph sz="quarter" idx="1"/>
          </p:nvPr>
        </p:nvSpPr>
        <p:spPr/>
        <p:txBody>
          <a:bodyPr/>
          <a:lstStyle/>
          <a:p>
            <a:pPr algn="just"/>
            <a:r>
              <a:rPr lang="en-US" dirty="0" smtClean="0"/>
              <a:t>It started in 1978 as a derivative of AT&amp;T’s UNIX. Releases from the University of California at Berkeley (UCB) came in source and binary form, but they were not </a:t>
            </a:r>
            <a:r>
              <a:rPr lang="en-US" dirty="0" err="1" smtClean="0"/>
              <a:t>opensource</a:t>
            </a:r>
            <a:r>
              <a:rPr lang="en-US" dirty="0" smtClean="0"/>
              <a:t> because a license from AT&amp;T was required. </a:t>
            </a:r>
          </a:p>
          <a:p>
            <a:pPr algn="just"/>
            <a:r>
              <a:rPr lang="en-US" dirty="0" smtClean="0"/>
              <a:t>BSD UNIX’s development was slowed by a lawsuit by AT&amp;T, but eventually a fully functional, open-source version, 4.4BSD-lite, was released in 1994</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Just as with Linux, there are many distributions of BSD UNIX, including FreeBSD, </a:t>
            </a:r>
            <a:r>
              <a:rPr lang="en-US" dirty="0" err="1" smtClean="0"/>
              <a:t>NetBSD</a:t>
            </a:r>
            <a:r>
              <a:rPr lang="en-US" dirty="0" smtClean="0"/>
              <a:t>, </a:t>
            </a:r>
            <a:r>
              <a:rPr lang="en-US" dirty="0" err="1" smtClean="0"/>
              <a:t>OpenBSD</a:t>
            </a:r>
            <a:r>
              <a:rPr lang="en-US" dirty="0" smtClean="0"/>
              <a:t>, and </a:t>
            </a:r>
            <a:r>
              <a:rPr lang="en-US" dirty="0" err="1" smtClean="0"/>
              <a:t>DragonflyBSD</a:t>
            </a:r>
            <a:endParaRPr lang="en-US" dirty="0" smtClean="0"/>
          </a:p>
          <a:p>
            <a:pPr algn="just"/>
            <a:r>
              <a:rPr lang="en-US" dirty="0" smtClean="0"/>
              <a:t>Darwin, the core kernel component of Mac OS X, is based on BSD UNIX and is open-sourced as well.</a:t>
            </a:r>
          </a:p>
          <a:p>
            <a:pPr algn="just"/>
            <a:r>
              <a:rPr lang="en-US" dirty="0" smtClean="0"/>
              <a:t>Every Mac OS X release has its </a:t>
            </a:r>
            <a:r>
              <a:rPr lang="en-US" dirty="0" err="1" smtClean="0"/>
              <a:t>opensource</a:t>
            </a:r>
            <a:r>
              <a:rPr lang="en-US" dirty="0" smtClean="0"/>
              <a:t> components posted at that site. The name of the package that contains the kernel begins with “</a:t>
            </a:r>
            <a:r>
              <a:rPr lang="en-US" dirty="0" err="1" smtClean="0"/>
              <a:t>xnu</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Solaris</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Solaris is the commercial UNIX-based operating system of Sun Microsystems. Originally, Sun’s SunOS operating system was based on BSD UNIX. Sun moved to AT&amp;T’s System V UNIX as its base in 1991</a:t>
            </a:r>
          </a:p>
          <a:p>
            <a:pPr algn="just"/>
            <a:r>
              <a:rPr lang="en-US" dirty="0" smtClean="0"/>
              <a:t>In 2005, Sun open-sourced most of the Solaris code as the </a:t>
            </a:r>
            <a:r>
              <a:rPr lang="en-US" dirty="0" err="1" smtClean="0"/>
              <a:t>OpenSolaris</a:t>
            </a:r>
            <a:r>
              <a:rPr lang="en-US" dirty="0" smtClean="0"/>
              <a:t> project. The purchase of Sun by Oracle in 2009, however, left the state of this project unclear. The source code as it was in 2005 is still available via a source code browser and for download at http://src.opensolaris.org/source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Four Components of a Computer System</a:t>
            </a:r>
            <a:endParaRPr lang="en-US" sz="3600" dirty="0"/>
          </a:p>
        </p:txBody>
      </p:sp>
      <p:pic>
        <p:nvPicPr>
          <p:cNvPr id="4" name="Content Placeholder 3"/>
          <p:cNvPicPr>
            <a:picLocks noGrp="1"/>
          </p:cNvPicPr>
          <p:nvPr>
            <p:ph sz="quarter" idx="1"/>
          </p:nvPr>
        </p:nvPicPr>
        <p:blipFill>
          <a:blip r:embed="rId2"/>
          <a:srcRect/>
          <a:stretch>
            <a:fillRect/>
          </a:stretch>
        </p:blipFill>
        <p:spPr bwMode="auto">
          <a:xfrm>
            <a:off x="457200" y="1600200"/>
            <a:ext cx="8305800" cy="4495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Source Systems as Learning Tools</a:t>
            </a:r>
            <a:endParaRPr lang="en-US" dirty="0"/>
          </a:p>
        </p:txBody>
      </p:sp>
      <p:sp>
        <p:nvSpPr>
          <p:cNvPr id="3" name="Content Placeholder 2"/>
          <p:cNvSpPr>
            <a:spLocks noGrp="1"/>
          </p:cNvSpPr>
          <p:nvPr>
            <p:ph sz="quarter" idx="1"/>
          </p:nvPr>
        </p:nvSpPr>
        <p:spPr/>
        <p:txBody>
          <a:bodyPr>
            <a:normAutofit fontScale="92500"/>
          </a:bodyPr>
          <a:lstStyle/>
          <a:p>
            <a:pPr algn="just"/>
            <a:r>
              <a:rPr lang="en-US" dirty="0" smtClean="0"/>
              <a:t>The free software movement is driving legions of programmers to create thousands of open-source projects, including operating systems. </a:t>
            </a:r>
          </a:p>
          <a:p>
            <a:pPr algn="just"/>
            <a:r>
              <a:rPr lang="en-US" dirty="0" smtClean="0"/>
              <a:t>Sites like </a:t>
            </a:r>
            <a:r>
              <a:rPr lang="en-US" b="1" dirty="0" smtClean="0"/>
              <a:t>http://freshmeat.net/ </a:t>
            </a:r>
            <a:r>
              <a:rPr lang="en-US" dirty="0" smtClean="0"/>
              <a:t>and </a:t>
            </a:r>
            <a:r>
              <a:rPr lang="en-US" b="1" dirty="0" smtClean="0"/>
              <a:t>http://distrowatch.com/ </a:t>
            </a:r>
          </a:p>
          <a:p>
            <a:pPr algn="just"/>
            <a:r>
              <a:rPr lang="en-US" dirty="0" smtClean="0"/>
              <a:t>provide portals to many of these projects.</a:t>
            </a:r>
          </a:p>
          <a:p>
            <a:pPr algn="just"/>
            <a:r>
              <a:rPr lang="en-US" dirty="0" smtClean="0"/>
              <a:t>The advantages of free software and open sourcing are likely to increase the number and quality of open-source projects, leading to an increase in the number of individuals and companies that use these projects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85000" lnSpcReduction="20000"/>
          </a:bodyPr>
          <a:lstStyle/>
          <a:p>
            <a:pPr algn="just"/>
            <a:r>
              <a:rPr lang="en-US" b="1" dirty="0" smtClean="0"/>
              <a:t>System Structures: </a:t>
            </a:r>
            <a:r>
              <a:rPr lang="en-US" dirty="0" smtClean="0"/>
              <a:t>Operating System Services, User and Operating-System Interface, systems calls, Types of System Calls, system programs, Operating system Design and Implementation, Operating system structure, Operating system debugging, System Boot</a:t>
            </a:r>
            <a:endParaRPr lang="en-US" dirty="0"/>
          </a:p>
        </p:txBody>
      </p:sp>
      <p:sp>
        <p:nvSpPr>
          <p:cNvPr id="4" name="Title 3"/>
          <p:cNvSpPr>
            <a:spLocks noGrp="1"/>
          </p:cNvSpPr>
          <p:nvPr>
            <p:ph type="title"/>
          </p:nvPr>
        </p:nvSpPr>
        <p:spPr/>
        <p:txBody>
          <a:bodyPr/>
          <a:lstStyle/>
          <a:p>
            <a:r>
              <a:rPr lang="en-US" dirty="0" smtClean="0"/>
              <a:t>PART-II</a:t>
            </a:r>
            <a:endParaRPr lang="en-US" dirty="0"/>
          </a:p>
        </p:txBody>
      </p:sp>
      <p:sp>
        <p:nvSpPr>
          <p:cNvPr id="6" name="Footer Placeholder 5"/>
          <p:cNvSpPr>
            <a:spLocks noGrp="1"/>
          </p:cNvSpPr>
          <p:nvPr>
            <p:ph type="ftr" sz="quarter" idx="12"/>
          </p:nvPr>
        </p:nvSpPr>
        <p:spPr/>
        <p:txBody>
          <a:bodyPr/>
          <a:lstStyle/>
          <a:p>
            <a:r>
              <a:rPr lang="en-US" smtClean="0"/>
              <a:t>Dr.S.MD.FAROOQ</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Operating System Services</a:t>
            </a:r>
            <a:endParaRPr lang="en-US" dirty="0"/>
          </a:p>
        </p:txBody>
      </p:sp>
      <p:sp>
        <p:nvSpPr>
          <p:cNvPr id="5" name="Content Placeholder 4"/>
          <p:cNvSpPr>
            <a:spLocks noGrp="1"/>
          </p:cNvSpPr>
          <p:nvPr>
            <p:ph sz="quarter" idx="1"/>
          </p:nvPr>
        </p:nvSpPr>
        <p:spPr/>
        <p:txBody>
          <a:bodyPr/>
          <a:lstStyle/>
          <a:p>
            <a:pPr algn="just"/>
            <a:r>
              <a:rPr lang="en-US" dirty="0" smtClean="0"/>
              <a:t>An operating system provides an environment for the execution of programs. It provides certain services to programs and to the users of those programs.</a:t>
            </a:r>
          </a:p>
          <a:p>
            <a:pPr algn="just"/>
            <a:r>
              <a:rPr lang="en-US" dirty="0" smtClean="0"/>
              <a:t>These operating system services are provided for the convenience of the programmer, to make the programming task easier</a:t>
            </a:r>
          </a:p>
          <a:p>
            <a:pPr algn="just"/>
            <a:r>
              <a:rPr lang="en-US" dirty="0" smtClean="0"/>
              <a:t>The Figure shows one view of the various operating-system services and how they interrelate.</a:t>
            </a:r>
            <a:endParaRPr lang="en-US" dirty="0"/>
          </a:p>
        </p:txBody>
      </p:sp>
      <p:sp>
        <p:nvSpPr>
          <p:cNvPr id="6" name="Footer Placeholder 5"/>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381000" y="1619897"/>
            <a:ext cx="8610600" cy="500950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514350" indent="-514350" algn="just">
              <a:buFont typeface="+mj-lt"/>
              <a:buAutoNum type="arabicPeriod"/>
            </a:pPr>
            <a:r>
              <a:rPr lang="en-US" b="1" dirty="0" smtClean="0"/>
              <a:t>User Interface : </a:t>
            </a:r>
            <a:r>
              <a:rPr lang="en-US" dirty="0" smtClean="0"/>
              <a:t>An interface is required to communicate with the user.</a:t>
            </a:r>
          </a:p>
          <a:p>
            <a:pPr algn="just"/>
            <a:r>
              <a:rPr lang="en-US" dirty="0" smtClean="0"/>
              <a:t>Interface can take several forms </a:t>
            </a:r>
          </a:p>
          <a:p>
            <a:pPr algn="just"/>
            <a:r>
              <a:rPr lang="en-US" b="1" dirty="0" smtClean="0"/>
              <a:t>command-line interface (CLI), </a:t>
            </a:r>
            <a:r>
              <a:rPr lang="en-US" dirty="0" smtClean="0"/>
              <a:t>which uses text commands and a method for entering them (say, a keyboard for typing in commands in a specific format with specific options).</a:t>
            </a:r>
          </a:p>
          <a:p>
            <a:pPr algn="just"/>
            <a:r>
              <a:rPr lang="en-US" b="1" dirty="0" smtClean="0"/>
              <a:t>batch interface, </a:t>
            </a:r>
            <a:r>
              <a:rPr lang="en-US" dirty="0" smtClean="0"/>
              <a:t>in which commands and directives to control those commands are entered into files, and those files are executed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r>
              <a:rPr lang="en-US" b="1" dirty="0" smtClean="0"/>
              <a:t>graphical user interface (GUI) </a:t>
            </a:r>
            <a:r>
              <a:rPr lang="en-US" dirty="0" smtClean="0"/>
              <a:t>the interface is a window system with a pointing device to direct I/O, choose from menus, and make selections and a keyboard to enter text. Some systems provide two or all three of these variations.</a:t>
            </a:r>
          </a:p>
          <a:p>
            <a:pPr marL="514350" indent="-514350" algn="just">
              <a:buFont typeface="+mj-lt"/>
              <a:buAutoNum type="arabicPeriod" startAt="2"/>
            </a:pPr>
            <a:r>
              <a:rPr lang="en-US" b="1" dirty="0" smtClean="0"/>
              <a:t>Program Execution : </a:t>
            </a:r>
            <a:r>
              <a:rPr lang="en-US" dirty="0" smtClean="0"/>
              <a:t>The system must be able to load a program into memory and to run that program. The program must be able to end its execution, either normally or abnormally (indicating error).</a:t>
            </a:r>
            <a:endParaRPr lang="en-US" b="1" dirty="0" smtClean="0"/>
          </a:p>
          <a:p>
            <a:pPr marL="514350" indent="-514350" algn="just">
              <a:buNone/>
            </a:pPr>
            <a:r>
              <a:rPr lang="en-US" b="1" dirty="0" smtClean="0"/>
              <a:t> </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marL="514350" indent="-514350" algn="just">
              <a:buFont typeface="+mj-lt"/>
              <a:buAutoNum type="arabicPeriod" startAt="3"/>
            </a:pPr>
            <a:r>
              <a:rPr lang="en-US" b="1" dirty="0" smtClean="0"/>
              <a:t>I/O operations : </a:t>
            </a:r>
            <a:r>
              <a:rPr lang="en-US" dirty="0" smtClean="0"/>
              <a:t>. A running program may require I/O, which may involve a file or an I/O device. For efficiency and protection, users usually cannot control I/O devices directly. Therefore, the operating system must provide a means to do I/O</a:t>
            </a:r>
          </a:p>
          <a:p>
            <a:pPr marL="514350" indent="-514350" algn="just">
              <a:buFont typeface="+mj-lt"/>
              <a:buAutoNum type="arabicPeriod" startAt="3"/>
            </a:pPr>
            <a:r>
              <a:rPr lang="en-US" b="1" dirty="0" smtClean="0"/>
              <a:t>File System Manipulation : </a:t>
            </a:r>
            <a:r>
              <a:rPr lang="en-US" dirty="0" smtClean="0"/>
              <a:t>A program is read and then written in the form of directories and files. These files can be stored on the storage disk for the long term. The OS allows the users to create and delete files, duplicate these files, and search files and their information or properties.</a:t>
            </a:r>
          </a:p>
          <a:p>
            <a:pPr marL="514350" indent="-514350" algn="just">
              <a:buNone/>
            </a:pPr>
            <a:r>
              <a:rPr lang="en-US" b="1" dirty="0" smtClean="0"/>
              <a:t>      </a:t>
            </a:r>
            <a:r>
              <a:rPr lang="en-US" dirty="0" smtClean="0"/>
              <a:t>It also does permission management for these files i.e., allowing or denying access to these files or directories based on the file ownership.</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514350" indent="-514350" algn="just">
              <a:buFont typeface="+mj-lt"/>
              <a:buAutoNum type="arabicPeriod" startAt="5"/>
            </a:pPr>
            <a:r>
              <a:rPr lang="en-US" b="1" dirty="0" smtClean="0"/>
              <a:t>Error detection: </a:t>
            </a:r>
            <a:r>
              <a:rPr lang="en-US" dirty="0" smtClean="0"/>
              <a:t>Errors may occur in any of the resources like CPU, I/O devices, or memory hardware. The OS keeps a lookout for such errors, corrects errors when they occur, and makes sure that the system works uninterruptedly.</a:t>
            </a:r>
          </a:p>
          <a:p>
            <a:pPr marL="514350" indent="-514350" algn="just">
              <a:buNone/>
            </a:pPr>
            <a:r>
              <a:rPr lang="en-US" dirty="0" smtClean="0"/>
              <a:t>	Another set of operating system functions exists not for helping the user but rather for ensuring the efficient operation of the system itself. Systems with multiple users can gain efficiency by sharing the computer resources among the users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b="1" dirty="0" smtClean="0"/>
              <a:t>Resource allocation : </a:t>
            </a:r>
            <a:r>
              <a:rPr lang="en-US" dirty="0" smtClean="0"/>
              <a:t>When there are multiple users or multiple jobs running at the same time, resources must be allocated to each of them.</a:t>
            </a:r>
          </a:p>
          <a:p>
            <a:pPr algn="just"/>
            <a:r>
              <a:rPr lang="en-US" dirty="0" smtClean="0"/>
              <a:t> The operating system manages many different types of resources. Some (such as CPU cycles, main memory, and file storage) may have special allocation code, whereas others (such as I/O devices) may have much more general request and release code.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b="1" dirty="0" smtClean="0"/>
              <a:t>Accounting: </a:t>
            </a:r>
            <a:r>
              <a:rPr lang="en-US" dirty="0" smtClean="0"/>
              <a:t>We want to keep track of which users use how much and what kinds of computer resources. </a:t>
            </a:r>
          </a:p>
          <a:p>
            <a:pPr algn="just"/>
            <a:r>
              <a:rPr lang="en-US" dirty="0" smtClean="0"/>
              <a:t>This record keeping may be used for accounting (so that users can be billed) or simply for accumulating usage statistics. Usage statistics may be a valuable tool for researchers who wish to reconfigure the system to improve computing services.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dirty="0" smtClean="0"/>
              <a:t>Computer architecture means construction/design of a computer. A computer system may be organized in different ways. Some computer systems have single processor and others have multiprocessors. So based on the processors used in computer systems, they are categorized into the following systems.</a:t>
            </a:r>
          </a:p>
          <a:p>
            <a:pPr algn="just"/>
            <a:r>
              <a:rPr lang="en-US" dirty="0" smtClean="0"/>
              <a:t>1. Single-processor system </a:t>
            </a:r>
          </a:p>
          <a:p>
            <a:pPr algn="just"/>
            <a:r>
              <a:rPr lang="en-US" dirty="0" smtClean="0"/>
              <a:t>2. Multiprocessor system </a:t>
            </a:r>
          </a:p>
          <a:p>
            <a:pPr algn="just"/>
            <a:r>
              <a:rPr lang="en-US" dirty="0" smtClean="0"/>
              <a:t>3. Clustered Systems: </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fontAlgn="base"/>
            <a:r>
              <a:rPr lang="en-US" b="1" dirty="0" smtClean="0"/>
              <a:t>Protection and security : </a:t>
            </a:r>
            <a:r>
              <a:rPr lang="en-US" dirty="0" smtClean="0"/>
              <a:t>This is to ensure the safety of the system. Thus, user authentication is required to access a system. It is also necessary to protect a process from another when multiple processes are running on a system at the same time.</a:t>
            </a:r>
          </a:p>
          <a:p>
            <a:pPr algn="just" fontAlgn="base"/>
            <a:r>
              <a:rPr lang="en-US" dirty="0" smtClean="0"/>
              <a:t>The OS controls the access to the resources, protects the I/O devices from invalid access, and provides authentication through passwords.</a:t>
            </a:r>
          </a:p>
          <a:p>
            <a:pPr algn="just"/>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and Operating-System Interface</a:t>
            </a:r>
            <a:endParaRPr lang="en-US" dirty="0"/>
          </a:p>
        </p:txBody>
      </p:sp>
      <p:sp>
        <p:nvSpPr>
          <p:cNvPr id="3" name="Content Placeholder 2"/>
          <p:cNvSpPr>
            <a:spLocks noGrp="1"/>
          </p:cNvSpPr>
          <p:nvPr>
            <p:ph sz="quarter" idx="1"/>
          </p:nvPr>
        </p:nvSpPr>
        <p:spPr/>
        <p:txBody>
          <a:bodyPr/>
          <a:lstStyle/>
          <a:p>
            <a:pPr algn="just">
              <a:buNone/>
            </a:pPr>
            <a:r>
              <a:rPr lang="en-US" b="1" dirty="0" smtClean="0"/>
              <a:t>Two important interfaces: </a:t>
            </a:r>
          </a:p>
          <a:p>
            <a:pPr algn="just"/>
            <a:r>
              <a:rPr lang="en-US" dirty="0" smtClean="0"/>
              <a:t>1)Command Interpreter: which allows users to directly enter commands</a:t>
            </a:r>
          </a:p>
          <a:p>
            <a:pPr algn="just"/>
            <a:r>
              <a:rPr lang="en-US" dirty="0" smtClean="0"/>
              <a:t>2)GUI: allows users to interface with the operating system via a graphical user interface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Command Interpreters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algn="just"/>
            <a:r>
              <a:rPr lang="en-US" dirty="0" smtClean="0"/>
              <a:t>If a computer system is having multiple command interpreters, they are called as “ Shells”. For example, on UNIX and Linux systems, a user may choose among several different shells, including the </a:t>
            </a:r>
            <a:r>
              <a:rPr lang="en-US" b="1" i="1" dirty="0" smtClean="0"/>
              <a:t>Bourne shell</a:t>
            </a:r>
            <a:r>
              <a:rPr lang="en-US" dirty="0" smtClean="0"/>
              <a:t>, </a:t>
            </a:r>
            <a:r>
              <a:rPr lang="en-US" b="1" i="1" dirty="0" smtClean="0"/>
              <a:t>C shell</a:t>
            </a:r>
            <a:r>
              <a:rPr lang="en-US" dirty="0" smtClean="0"/>
              <a:t>, </a:t>
            </a:r>
            <a:r>
              <a:rPr lang="en-US" b="1" i="1" dirty="0" smtClean="0"/>
              <a:t>Bourne-Again shell</a:t>
            </a:r>
            <a:r>
              <a:rPr lang="en-US" dirty="0" smtClean="0"/>
              <a:t>, </a:t>
            </a:r>
            <a:r>
              <a:rPr lang="en-US" b="1" i="1" dirty="0" err="1" smtClean="0"/>
              <a:t>Korn</a:t>
            </a:r>
            <a:r>
              <a:rPr lang="en-US" b="1" i="1" dirty="0" smtClean="0"/>
              <a:t> shell</a:t>
            </a:r>
            <a:r>
              <a:rPr lang="en-US" dirty="0" smtClean="0"/>
              <a:t>, and others.</a:t>
            </a:r>
          </a:p>
          <a:p>
            <a:pPr algn="just"/>
            <a:r>
              <a:rPr lang="en-US" dirty="0" smtClean="0"/>
              <a:t>Figure below shows the Bourne shell command interpreter being used on Solaris 10</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533400" y="1600200"/>
            <a:ext cx="8305799" cy="52578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r>
              <a:rPr lang="en-US" dirty="0" smtClean="0"/>
              <a:t>The main function of the command interpreter is to get and execute the </a:t>
            </a:r>
            <a:r>
              <a:rPr lang="en-US" b="1" dirty="0" smtClean="0"/>
              <a:t>user-specified commands</a:t>
            </a:r>
            <a:r>
              <a:rPr lang="en-US" dirty="0" smtClean="0"/>
              <a:t>. Many of the commands given at this level manipulate files: </a:t>
            </a:r>
            <a:r>
              <a:rPr lang="en-US" b="1" dirty="0" smtClean="0"/>
              <a:t>create, delete, list, print, copy, execute</a:t>
            </a:r>
            <a:r>
              <a:rPr lang="en-US" dirty="0" smtClean="0"/>
              <a:t>, and so on. These commands can be implemented in two general ways</a:t>
            </a:r>
          </a:p>
          <a:p>
            <a:pPr algn="just"/>
            <a:r>
              <a:rPr lang="en-US" b="1" u="sng" dirty="0" smtClean="0"/>
              <a:t>1</a:t>
            </a:r>
            <a:r>
              <a:rPr lang="en-US" b="1" u="sng" baseline="30000" dirty="0" smtClean="0"/>
              <a:t>st</a:t>
            </a:r>
            <a:r>
              <a:rPr lang="en-US" b="1" u="sng" dirty="0" smtClean="0"/>
              <a:t> Approach:</a:t>
            </a:r>
            <a:endParaRPr lang="en-US" dirty="0" smtClean="0"/>
          </a:p>
          <a:p>
            <a:pPr algn="just">
              <a:buNone/>
            </a:pPr>
            <a:r>
              <a:rPr lang="en-US" dirty="0" smtClean="0"/>
              <a:t>	In this approach, the command interpreter itself contains the code to execute the command. For example, a command to delete a file may cause the command interpreter to jump to a section of its code that sets up the parameters and makes the appropriate system call.</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buNone/>
            </a:pPr>
            <a:r>
              <a:rPr lang="en-US" b="1" u="sng" dirty="0" smtClean="0"/>
              <a:t>2</a:t>
            </a:r>
            <a:r>
              <a:rPr lang="en-US" b="1" u="sng" baseline="30000" dirty="0" smtClean="0"/>
              <a:t>nd</a:t>
            </a:r>
            <a:r>
              <a:rPr lang="en-US" b="1" u="sng" dirty="0" smtClean="0"/>
              <a:t> Approach:</a:t>
            </a:r>
            <a:endParaRPr lang="en-US" dirty="0" smtClean="0"/>
          </a:p>
          <a:p>
            <a:pPr algn="just"/>
            <a:r>
              <a:rPr lang="en-US" dirty="0" smtClean="0"/>
              <a:t>In this case, the command interpreter does not understand the command in any way; it merely uses the command to identify a file to be loaded into memory and executed. Thus, the UNIX command to delete a file</a:t>
            </a:r>
          </a:p>
          <a:p>
            <a:pPr lvl="8" algn="just"/>
            <a:r>
              <a:rPr lang="en-US" b="1" dirty="0" err="1" smtClean="0"/>
              <a:t>rm</a:t>
            </a:r>
            <a:r>
              <a:rPr lang="en-US" b="1" dirty="0" smtClean="0"/>
              <a:t> file.txt</a:t>
            </a:r>
            <a:endParaRPr lang="en-US" dirty="0" smtClean="0"/>
          </a:p>
          <a:p>
            <a:pPr algn="just"/>
            <a:r>
              <a:rPr lang="en-US" dirty="0" smtClean="0"/>
              <a:t>would search for a file called </a:t>
            </a:r>
            <a:r>
              <a:rPr lang="en-US" b="1" dirty="0" err="1" smtClean="0"/>
              <a:t>rm</a:t>
            </a:r>
            <a:r>
              <a:rPr lang="en-US" dirty="0" smtClean="0"/>
              <a:t>, load the file into memory, and execute it with the parameter </a:t>
            </a:r>
            <a:r>
              <a:rPr lang="en-US" b="1" dirty="0" smtClean="0"/>
              <a:t>file.txt</a:t>
            </a:r>
            <a:r>
              <a:rPr lang="en-US" dirty="0" smtClean="0"/>
              <a:t>. The function associated with the </a:t>
            </a:r>
            <a:r>
              <a:rPr lang="en-US" b="1" dirty="0" err="1" smtClean="0"/>
              <a:t>rm</a:t>
            </a:r>
            <a:r>
              <a:rPr lang="en-US" dirty="0" smtClean="0"/>
              <a:t> command would be defined completely by the code in the file </a:t>
            </a:r>
            <a:r>
              <a:rPr lang="en-US" b="1" dirty="0" smtClean="0"/>
              <a:t>rm</a:t>
            </a:r>
            <a:r>
              <a:rPr lang="en-US" dirty="0" smtClean="0"/>
              <a:t>.</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Graphical User Interfaces :</a:t>
            </a:r>
            <a:r>
              <a:rPr lang="en-US" dirty="0" smtClean="0"/>
              <a:t/>
            </a:r>
            <a:br>
              <a:rPr lang="en-US" dirty="0" smtClean="0"/>
            </a:br>
            <a:endParaRPr lang="en-US" dirty="0"/>
          </a:p>
        </p:txBody>
      </p:sp>
      <p:sp>
        <p:nvSpPr>
          <p:cNvPr id="3" name="Content Placeholder 2"/>
          <p:cNvSpPr>
            <a:spLocks noGrp="1"/>
          </p:cNvSpPr>
          <p:nvPr>
            <p:ph sz="quarter" idx="1"/>
          </p:nvPr>
        </p:nvSpPr>
        <p:spPr>
          <a:xfrm>
            <a:off x="612648" y="1600200"/>
            <a:ext cx="8226552" cy="4876800"/>
          </a:xfrm>
        </p:spPr>
        <p:txBody>
          <a:bodyPr>
            <a:normAutofit fontScale="92500" lnSpcReduction="20000"/>
          </a:bodyPr>
          <a:lstStyle/>
          <a:p>
            <a:pPr algn="just"/>
            <a:r>
              <a:rPr lang="en-US" dirty="0" smtClean="0"/>
              <a:t>A second strategy for interfacing with the operating system is through a user friendly graphical user interface, or GUI. Here, rather than entering commands directly via a command-line interface, users employ a mouse-based window and- menu system characterized by a </a:t>
            </a:r>
            <a:r>
              <a:rPr lang="en-US" b="1" dirty="0" smtClean="0"/>
              <a:t>desktop </a:t>
            </a:r>
            <a:r>
              <a:rPr lang="en-US" dirty="0" smtClean="0"/>
              <a:t>metaphor.</a:t>
            </a:r>
          </a:p>
          <a:p>
            <a:pPr algn="just"/>
            <a:r>
              <a:rPr lang="en-US" dirty="0" smtClean="0"/>
              <a:t>The user moves the mouse to position its pointer on images, or </a:t>
            </a:r>
            <a:r>
              <a:rPr lang="en-US" b="1" dirty="0" smtClean="0"/>
              <a:t>icons</a:t>
            </a:r>
            <a:r>
              <a:rPr lang="en-US" dirty="0" smtClean="0"/>
              <a:t>, on the screen (the desktop) that represent programs, files, directories, and system functions. Depending on the mouse pointer’s location, clicking a button on the mouse can invoke a program, select a file or directory—known as a </a:t>
            </a:r>
            <a:r>
              <a:rPr lang="en-US" b="1" dirty="0" smtClean="0"/>
              <a:t>folder</a:t>
            </a:r>
            <a:r>
              <a:rPr lang="en-US" dirty="0" smtClean="0"/>
              <a:t>—or pull down a menu that contains commands.</a:t>
            </a:r>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Mobile systems, </a:t>
            </a:r>
            <a:r>
              <a:rPr lang="en-US" dirty="0" err="1" smtClean="0"/>
              <a:t>smartphones</a:t>
            </a:r>
            <a:r>
              <a:rPr lang="en-US" dirty="0" smtClean="0"/>
              <a:t> and handheld tablet computers typically use a </a:t>
            </a:r>
            <a:r>
              <a:rPr lang="en-US" dirty="0" err="1" smtClean="0"/>
              <a:t>touchscreen</a:t>
            </a:r>
            <a:r>
              <a:rPr lang="en-US" dirty="0" smtClean="0"/>
              <a:t> interface. Here, users interact by making </a:t>
            </a:r>
            <a:r>
              <a:rPr lang="en-US" b="1" dirty="0" smtClean="0"/>
              <a:t>gestures </a:t>
            </a:r>
            <a:r>
              <a:rPr lang="en-US" dirty="0" smtClean="0"/>
              <a:t>on the </a:t>
            </a:r>
            <a:r>
              <a:rPr lang="en-US" dirty="0" err="1" smtClean="0"/>
              <a:t>touchscreen</a:t>
            </a:r>
            <a:r>
              <a:rPr lang="en-US" dirty="0" smtClean="0"/>
              <a:t>—for example, pressing and swiping fingers across the screen. Figure below illustrates the </a:t>
            </a:r>
            <a:r>
              <a:rPr lang="en-US" dirty="0" err="1" smtClean="0"/>
              <a:t>touchscreen</a:t>
            </a:r>
            <a:r>
              <a:rPr lang="en-US" dirty="0" smtClean="0"/>
              <a:t> of the Apple </a:t>
            </a:r>
            <a:r>
              <a:rPr lang="en-US" dirty="0" err="1" smtClean="0"/>
              <a:t>iPad</a:t>
            </a:r>
            <a:r>
              <a:rPr lang="en-US" dirty="0" smtClean="0"/>
              <a:t>.</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2133600" y="1600200"/>
            <a:ext cx="4800600" cy="48768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Calls</a:t>
            </a:r>
            <a:endParaRPr lang="en-US" dirty="0"/>
          </a:p>
        </p:txBody>
      </p:sp>
      <p:sp>
        <p:nvSpPr>
          <p:cNvPr id="3" name="Content Placeholder 2"/>
          <p:cNvSpPr>
            <a:spLocks noGrp="1"/>
          </p:cNvSpPr>
          <p:nvPr>
            <p:ph sz="quarter" idx="1"/>
          </p:nvPr>
        </p:nvSpPr>
        <p:spPr/>
        <p:txBody>
          <a:bodyPr>
            <a:normAutofit lnSpcReduction="10000"/>
          </a:bodyPr>
          <a:lstStyle/>
          <a:p>
            <a:pPr algn="just"/>
            <a:r>
              <a:rPr lang="en-US" b="1" dirty="0" smtClean="0"/>
              <a:t>System calls </a:t>
            </a:r>
            <a:r>
              <a:rPr lang="en-US" dirty="0" smtClean="0"/>
              <a:t>provide an interface to the services made available by an operating system. These calls are generally available as </a:t>
            </a:r>
            <a:r>
              <a:rPr lang="en-US" b="1" dirty="0" smtClean="0"/>
              <a:t>routines</a:t>
            </a:r>
            <a:r>
              <a:rPr lang="en-US" dirty="0" smtClean="0"/>
              <a:t> written in C and C++, although certain low-level tasks (for example, tasks where hardware must be accessed directly) may have to be written using assembly-language instructions.</a:t>
            </a:r>
          </a:p>
          <a:p>
            <a:pPr algn="just"/>
            <a:r>
              <a:rPr lang="en-US" dirty="0" smtClean="0"/>
              <a:t>Let’s first use an example to illustrate how system calls are used: writing a simple program to read data from one file and copy them to another file. </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Processor Systems</a:t>
            </a:r>
            <a:endParaRPr lang="en-US" dirty="0"/>
          </a:p>
        </p:txBody>
      </p:sp>
      <p:sp>
        <p:nvSpPr>
          <p:cNvPr id="3" name="Content Placeholder 2"/>
          <p:cNvSpPr>
            <a:spLocks noGrp="1"/>
          </p:cNvSpPr>
          <p:nvPr>
            <p:ph sz="quarter" idx="1"/>
          </p:nvPr>
        </p:nvSpPr>
        <p:spPr/>
        <p:txBody>
          <a:bodyPr/>
          <a:lstStyle/>
          <a:p>
            <a:pPr algn="just"/>
            <a:r>
              <a:rPr lang="en-US" dirty="0" smtClean="0"/>
              <a:t>Some computers use only one processor such as microcomputers (or personal computers PCs). On a single-processor system, there is only one CPU that performs all the activities in the computer system.</a:t>
            </a:r>
          </a:p>
          <a:p>
            <a:pPr algn="just"/>
            <a:r>
              <a:rPr lang="en-US" dirty="0" smtClean="0"/>
              <a:t>A system that has only one general-purpose CPU, is considered as single- processor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r>
              <a:rPr lang="en-US" dirty="0" smtClean="0"/>
              <a:t>The first input that the program will need is the names of the two files: the input file and the output file. One approach is for the program to ask the user for the names. In an interactive system, this approach will require a sequence of system calls, first to write a prompting message on the screen and then to read from the keyboard the characters that define the two files.</a:t>
            </a:r>
          </a:p>
          <a:p>
            <a:pPr algn="just"/>
            <a:r>
              <a:rPr lang="en-US" dirty="0" smtClean="0"/>
              <a:t>Once the two file names have been obtained, the program must open the input file and create the output file. Each of these operations requires another system call. Possible error conditions for each operation can require additional system calls. When the program tries to open the input file, for example, it may find that there is no file of that name or that the file is protected against access.</a:t>
            </a:r>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r>
              <a:rPr lang="en-US" dirty="0" smtClean="0"/>
              <a:t>In these cases, the program should print a message on the console (another sequence of system calls) and then terminate abnormally (another system call). If the input file exists, then we must create a new output file. We may find that there is already an output file with the same name. </a:t>
            </a:r>
          </a:p>
          <a:p>
            <a:pPr algn="just"/>
            <a:r>
              <a:rPr lang="en-US" dirty="0" smtClean="0"/>
              <a:t>This situation may cause the program to abort (a system call), or we may delete the existing file (another system call) and create a new one (yet another system call). Another option, in an interactive system, is to ask the user (via a sequence of system calls to output the prompting message and to read the response from the terminal) whether to replace the existing file or to abort the program.</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lgn="just"/>
            <a:r>
              <a:rPr lang="en-US" dirty="0" smtClean="0"/>
              <a:t>When both files are set up, we enter a loop that reads from the input file (a system call) and writes to the output file (another system call). Each read and write must return status information regarding various possible error conditions. </a:t>
            </a:r>
          </a:p>
          <a:p>
            <a:pPr algn="just"/>
            <a:r>
              <a:rPr lang="en-US" dirty="0" smtClean="0"/>
              <a:t>On input, the program may find that the end of the file has been reached or that there was a hardware failure in the read (such as a parity error). The write operation may encounter various errors, depending on the output device (for example, no more disk space).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Finally, after the entire file is copied, the program may close both files (another system call), write a message to the console or window (more system calls), and finally terminate normally (the final system call). This system-call sequence is shown below.</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533400" y="1600200"/>
            <a:ext cx="8000999" cy="51054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For most programming languages, the run-time support system provides a </a:t>
            </a:r>
            <a:r>
              <a:rPr lang="en-US" b="1" dirty="0" err="1" smtClean="0"/>
              <a:t>systemcall</a:t>
            </a:r>
            <a:r>
              <a:rPr lang="en-US" b="1" dirty="0" smtClean="0"/>
              <a:t> interface </a:t>
            </a:r>
            <a:r>
              <a:rPr lang="en-US" dirty="0" smtClean="0"/>
              <a:t>that serves as the link to system calls made available by the operating system.</a:t>
            </a:r>
          </a:p>
          <a:p>
            <a:pPr algn="just"/>
            <a:r>
              <a:rPr lang="en-US" dirty="0" smtClean="0"/>
              <a:t>The system-call interface intercepts function calls in the API and invokes the necessary system calls within the operating system. Typically, a number is associated with each system call, and the system-call interface maintains a table indexed according to these numbers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of user application invoking open() system call</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1676400"/>
            <a:ext cx="8305800" cy="48006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 system call interface then invokes the intended system call in the operating-system kernel and returns the status of the system call and any return values</a:t>
            </a:r>
          </a:p>
          <a:p>
            <a:pPr algn="just"/>
            <a:r>
              <a:rPr lang="en-US" b="1" dirty="0" smtClean="0"/>
              <a:t>Three general methods</a:t>
            </a:r>
            <a:r>
              <a:rPr lang="en-US" dirty="0" smtClean="0"/>
              <a:t> are used to pass parameters to the operating system. The simplest approach is to pass the parameters in registers.</a:t>
            </a:r>
          </a:p>
          <a:p>
            <a:pPr algn="just"/>
            <a:r>
              <a:rPr lang="en-US" dirty="0" smtClean="0"/>
              <a:t>In some cases, however, there may be more parameters than registers. In these cases, the parameters are generally stored in a block, or table, in memory, and the address of the block is passed as a parameter in a register</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Parameters also can be placed, or pushed, onto the stack by the program and popped off the stack by the operating system. Some operating systems prefer the block or stack method because those approaches do not limit the number or length of parameters being passed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parameters as a table</a:t>
            </a: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09600" y="2057400"/>
            <a:ext cx="8229600" cy="42735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Multiprocessor Systems:</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In multiprocessor system, two or more processors work together. In this system, multiple programs (more than one program) are executed on different processors at the same time. T</a:t>
            </a:r>
          </a:p>
          <a:p>
            <a:pPr algn="just"/>
            <a:r>
              <a:rPr lang="en-US" dirty="0" smtClean="0"/>
              <a:t>his type of processing is known as multiprocessing. Some operating systems have features of multiprocessing. </a:t>
            </a:r>
          </a:p>
          <a:p>
            <a:pPr algn="just"/>
            <a:r>
              <a:rPr lang="en-US" dirty="0" smtClean="0"/>
              <a:t>UNIX is an example of multiprocessing operating system. Some versions of Microsoft Windows also support multiprocessing.</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system calls</a:t>
            </a:r>
            <a:endParaRPr lang="en-US" dirty="0"/>
          </a:p>
        </p:txBody>
      </p:sp>
      <p:sp>
        <p:nvSpPr>
          <p:cNvPr id="3" name="Content Placeholder 2"/>
          <p:cNvSpPr>
            <a:spLocks noGrp="1"/>
          </p:cNvSpPr>
          <p:nvPr>
            <p:ph sz="quarter" idx="1"/>
          </p:nvPr>
        </p:nvSpPr>
        <p:spPr/>
        <p:txBody>
          <a:bodyPr/>
          <a:lstStyle/>
          <a:p>
            <a:r>
              <a:rPr lang="en-US" dirty="0" smtClean="0"/>
              <a:t>System calls can be grouped roughly into six major categories:</a:t>
            </a:r>
          </a:p>
          <a:p>
            <a:r>
              <a:rPr lang="en-US" dirty="0" smtClean="0"/>
              <a:t> process control</a:t>
            </a:r>
          </a:p>
          <a:p>
            <a:r>
              <a:rPr lang="en-US" dirty="0" smtClean="0"/>
              <a:t>file manipulation</a:t>
            </a:r>
          </a:p>
          <a:p>
            <a:r>
              <a:rPr lang="en-US" dirty="0" smtClean="0"/>
              <a:t>device manipulation </a:t>
            </a:r>
          </a:p>
          <a:p>
            <a:r>
              <a:rPr lang="en-US" dirty="0" smtClean="0"/>
              <a:t>information maintenance</a:t>
            </a:r>
          </a:p>
          <a:p>
            <a:r>
              <a:rPr lang="en-US" dirty="0" smtClean="0"/>
              <a:t>communications, and </a:t>
            </a:r>
          </a:p>
          <a:p>
            <a:r>
              <a:rPr lang="en-US" dirty="0" smtClean="0"/>
              <a:t>protection.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Programs</a:t>
            </a:r>
            <a:endParaRPr lang="en-US" dirty="0"/>
          </a:p>
        </p:txBody>
      </p:sp>
      <p:pic>
        <p:nvPicPr>
          <p:cNvPr id="4" name="Content Placeholder 3"/>
          <p:cNvPicPr>
            <a:picLocks noGrp="1"/>
          </p:cNvPicPr>
          <p:nvPr>
            <p:ph sz="quarter" idx="1"/>
          </p:nvPr>
        </p:nvPicPr>
        <p:blipFill>
          <a:blip r:embed="rId2"/>
          <a:srcRect/>
          <a:stretch>
            <a:fillRect/>
          </a:stretch>
        </p:blipFill>
        <p:spPr bwMode="auto">
          <a:xfrm>
            <a:off x="685800" y="1600200"/>
            <a:ext cx="7772400" cy="4495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b="1" dirty="0" smtClean="0"/>
              <a:t>System Programming</a:t>
            </a:r>
            <a:r>
              <a:rPr lang="en-US" dirty="0" smtClean="0"/>
              <a:t> can be defined as the act of building Systems </a:t>
            </a:r>
            <a:r>
              <a:rPr lang="en-US" dirty="0" err="1" smtClean="0"/>
              <a:t>Softwares</a:t>
            </a:r>
            <a:r>
              <a:rPr lang="en-US" dirty="0" smtClean="0"/>
              <a:t> using System Programming Languages.</a:t>
            </a:r>
          </a:p>
          <a:p>
            <a:pPr algn="just"/>
            <a:r>
              <a:rPr lang="en-US" dirty="0" smtClean="0"/>
              <a:t> According to Computer Hierarchy, one which comes at last is Hardware. Then it is Operating System, System Programs, and finally Application Programs</a:t>
            </a:r>
          </a:p>
          <a:p>
            <a:pPr algn="just"/>
            <a:r>
              <a:rPr lang="en-US" dirty="0" smtClean="0"/>
              <a:t>System programs, also known as </a:t>
            </a:r>
            <a:r>
              <a:rPr lang="en-US" b="1" dirty="0" smtClean="0"/>
              <a:t>system utilities</a:t>
            </a:r>
            <a:r>
              <a:rPr lang="en-US" dirty="0" smtClean="0"/>
              <a:t>, provide a convenient environment for program development and execution.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They can be divided into these categories</a:t>
            </a:r>
          </a:p>
          <a:p>
            <a:pPr algn="just"/>
            <a:r>
              <a:rPr lang="en-US" b="1" dirty="0" smtClean="0"/>
              <a:t>File management. </a:t>
            </a:r>
            <a:r>
              <a:rPr lang="en-US" dirty="0" smtClean="0"/>
              <a:t>These programs create, delete, copy, rename, print, dump, list, and generally manipulate files and directories</a:t>
            </a:r>
          </a:p>
          <a:p>
            <a:pPr algn="just"/>
            <a:r>
              <a:rPr lang="en-US" b="1" dirty="0" smtClean="0"/>
              <a:t>Status information </a:t>
            </a:r>
            <a:r>
              <a:rPr lang="en-US" dirty="0" smtClean="0"/>
              <a:t>Some programs simply ask the system for the date, time, amount of available memory or disk space, number of users, or similar status information.</a:t>
            </a:r>
          </a:p>
          <a:p>
            <a:pPr algn="just"/>
            <a:r>
              <a:rPr lang="en-US" dirty="0" smtClean="0"/>
              <a:t>Others are more complex, providing detailed performance, logging, and debugging information.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dirty="0" smtClean="0"/>
              <a:t>these programs format and print the output to the terminal or other output devices or files or display it in a window of the GUI. Some systems also support a registry, which is used to store and retrieve configuration information</a:t>
            </a:r>
          </a:p>
          <a:p>
            <a:pPr algn="just"/>
            <a:r>
              <a:rPr lang="en-US" b="1" dirty="0" smtClean="0"/>
              <a:t>File modification. </a:t>
            </a:r>
            <a:r>
              <a:rPr lang="en-US" dirty="0" smtClean="0"/>
              <a:t>Several text editors may be available to create and modify the content of files stored on disk or other storage devices. There may also be special commands to search contents of files or perform transformations of the text</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b="1" dirty="0" smtClean="0"/>
              <a:t>Programming-language support. </a:t>
            </a:r>
            <a:r>
              <a:rPr lang="en-US" dirty="0" smtClean="0"/>
              <a:t>Compilers, assemblers, debuggers, and interpreters for common programming languages are often provided with the operating system or available as a separate download.</a:t>
            </a:r>
          </a:p>
          <a:p>
            <a:pPr algn="just"/>
            <a:r>
              <a:rPr lang="en-US" b="1" dirty="0" smtClean="0"/>
              <a:t>Program loading and execution. </a:t>
            </a:r>
            <a:r>
              <a:rPr lang="en-US" dirty="0" smtClean="0"/>
              <a:t>Once a program is assembled or </a:t>
            </a:r>
            <a:r>
              <a:rPr lang="en-US" dirty="0" err="1" smtClean="0"/>
              <a:t>compiled</a:t>
            </a:r>
            <a:r>
              <a:rPr lang="en-US" dirty="0" smtClean="0"/>
              <a:t>, it must be loaded into memory to be executed. The system may provide absolute loaders, </a:t>
            </a:r>
            <a:r>
              <a:rPr lang="en-US" dirty="0" err="1" smtClean="0"/>
              <a:t>relocatable</a:t>
            </a:r>
            <a:r>
              <a:rPr lang="en-US" dirty="0" smtClean="0"/>
              <a:t> loaders, linkage editors, and overlay loaders.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r>
              <a:rPr lang="en-US" b="1" dirty="0" smtClean="0"/>
              <a:t>Communications. </a:t>
            </a:r>
            <a:r>
              <a:rPr lang="en-US" dirty="0" smtClean="0"/>
              <a:t>These programs provide the mechanism for creating virtual connections among processes, users, and computer systems. They allow users to send messages to one another’s screens, to browse Web pages, to send e-mail messages, to log in remotely, or to transfer files from one machine to another.</a:t>
            </a:r>
          </a:p>
          <a:p>
            <a:pPr algn="just"/>
            <a:r>
              <a:rPr lang="en-US" b="1" dirty="0" smtClean="0"/>
              <a:t>Background services. </a:t>
            </a:r>
            <a:r>
              <a:rPr lang="en-US" dirty="0" smtClean="0"/>
              <a:t>All general-purpose systems have methods for launching certain system-program processes at boot time. Some of these processes terminate after completing their tasks, </a:t>
            </a:r>
            <a:r>
              <a:rPr lang="en-US" b="1" dirty="0" smtClean="0"/>
              <a:t>while others continue to run until the system is halted</a:t>
            </a:r>
            <a:r>
              <a:rPr lang="en-US" dirty="0" smtClean="0"/>
              <a:t>. Constantly running system-program processes are known as </a:t>
            </a:r>
            <a:r>
              <a:rPr lang="en-US" b="1" dirty="0" smtClean="0"/>
              <a:t>services, subsystems, or daemons.</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Operating-System Design and Implementation</a:t>
            </a:r>
            <a:endParaRPr lang="en-US" sz="4000"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There are many problems that can occur while designing and implementing an operating system. There are, of course, no complete solutions to such problems, but there are approaches that have proved successful.</a:t>
            </a:r>
          </a:p>
          <a:p>
            <a:pPr algn="just">
              <a:buFont typeface="Wingdings" pitchFamily="2" charset="2"/>
              <a:buChar char="v"/>
            </a:pPr>
            <a:r>
              <a:rPr lang="en-US" b="1" dirty="0" smtClean="0"/>
              <a:t>Operating System Design Goals</a:t>
            </a:r>
          </a:p>
          <a:p>
            <a:pPr algn="just">
              <a:buFont typeface="Wingdings" pitchFamily="2" charset="2"/>
              <a:buChar char="v"/>
            </a:pPr>
            <a:r>
              <a:rPr lang="en-US" dirty="0" smtClean="0"/>
              <a:t>It is quite complicated to define all the goals and specifications of the operating system while designing </a:t>
            </a:r>
            <a:r>
              <a:rPr lang="en-US" dirty="0" err="1" smtClean="0"/>
              <a:t>it.The</a:t>
            </a:r>
            <a:r>
              <a:rPr lang="en-US" dirty="0" smtClean="0"/>
              <a:t> design changes depending on the type of the operating system </a:t>
            </a:r>
            <a:r>
              <a:rPr lang="en-US" dirty="0" err="1" smtClean="0"/>
              <a:t>i.e</a:t>
            </a:r>
            <a:r>
              <a:rPr lang="en-US" dirty="0" smtClean="0"/>
              <a:t> if it is batch system, time shared system, single user system, multi user system, distributed system etc.</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There are basically two types of goals while designing an operating system. These are</a:t>
            </a:r>
          </a:p>
          <a:p>
            <a:pPr algn="just"/>
            <a:r>
              <a:rPr lang="en-US" b="1" dirty="0" smtClean="0"/>
              <a:t>User Goals: </a:t>
            </a:r>
            <a:r>
              <a:rPr lang="en-US" dirty="0" smtClean="0"/>
              <a:t>The operating system should be convenient, easy to use, reliable, safe and fast according to the users. However, these specifications are not very useful as there is no set method to achieve these goals.</a:t>
            </a:r>
          </a:p>
          <a:p>
            <a:pPr algn="just"/>
            <a:r>
              <a:rPr lang="en-US" b="1" dirty="0" smtClean="0"/>
              <a:t>System </a:t>
            </a:r>
            <a:r>
              <a:rPr lang="en-US" b="1" dirty="0" err="1" smtClean="0"/>
              <a:t>Goals:</a:t>
            </a:r>
            <a:r>
              <a:rPr lang="en-US" dirty="0" err="1" smtClean="0"/>
              <a:t>The</a:t>
            </a:r>
            <a:r>
              <a:rPr lang="en-US" dirty="0" smtClean="0"/>
              <a:t> operating system should be easy to design, implement and maintain. These are specifications required by those who create, maintain and operate the operating system. But there is not specific method to achieve these goals as well.</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a:r>
              <a:rPr lang="en-US" b="1" dirty="0" smtClean="0"/>
              <a:t>Operating System Mechanisms and Policies</a:t>
            </a:r>
          </a:p>
          <a:p>
            <a:pPr algn="just"/>
            <a:r>
              <a:rPr lang="en-US" dirty="0" smtClean="0"/>
              <a:t>There is no specific way to design an operating system as it is a highly creative task. However, there are general software principles that are applicable to all operating systems</a:t>
            </a:r>
          </a:p>
          <a:p>
            <a:pPr algn="just"/>
            <a:r>
              <a:rPr lang="en-US" dirty="0" smtClean="0"/>
              <a:t>A subtle difference between mechanism and policy is that </a:t>
            </a:r>
            <a:r>
              <a:rPr lang="en-US" b="1" dirty="0" smtClean="0"/>
              <a:t>mechanism</a:t>
            </a:r>
            <a:r>
              <a:rPr lang="en-US" dirty="0" smtClean="0"/>
              <a:t> shows how to do something and </a:t>
            </a:r>
            <a:r>
              <a:rPr lang="en-US" b="1" dirty="0" smtClean="0"/>
              <a:t>policy </a:t>
            </a:r>
            <a:r>
              <a:rPr lang="en-US" dirty="0" smtClean="0"/>
              <a:t>shows what to do. </a:t>
            </a:r>
          </a:p>
          <a:p>
            <a:pPr algn="just"/>
            <a:r>
              <a:rPr lang="en-US" dirty="0" smtClean="0"/>
              <a:t>Policies may change over time and this would lead to changes in mechanism. So, it is better to have a general mechanism that would require few changes even when a policy change occurs.</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Multiprocessor system is also known as parallel system. Mostly the processors of multiprocessor system share the common system bus, clock, memory and peripheral devices. This system is very fast in data processing.</a:t>
            </a:r>
          </a:p>
          <a:p>
            <a:pPr algn="just"/>
            <a:r>
              <a:rPr lang="en-US" dirty="0" smtClean="0"/>
              <a:t>Types of Multiprocessor Systems: The multiprocessor systems are further divided into two types;</a:t>
            </a:r>
          </a:p>
          <a:p>
            <a:pPr algn="just"/>
            <a:r>
              <a:rPr lang="en-US" dirty="0" smtClean="0"/>
              <a:t> (</a:t>
            </a:r>
            <a:r>
              <a:rPr lang="en-US" dirty="0" err="1" smtClean="0"/>
              <a:t>i</a:t>
            </a:r>
            <a:r>
              <a:rPr lang="en-US" dirty="0" smtClean="0"/>
              <a:t>). Asymmetric multiprocessing system </a:t>
            </a:r>
          </a:p>
          <a:p>
            <a:pPr algn="just"/>
            <a:r>
              <a:rPr lang="en-US" dirty="0" smtClean="0"/>
              <a:t>(ii). Symmetric multiprocessing system</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r>
              <a:rPr lang="en-US" b="1" dirty="0" smtClean="0"/>
              <a:t>Operating System Implementation</a:t>
            </a:r>
          </a:p>
          <a:p>
            <a:pPr algn="just">
              <a:buNone/>
            </a:pPr>
            <a:r>
              <a:rPr lang="en-US" dirty="0" smtClean="0"/>
              <a:t>   The operating system needs to be implemented after it is designed. Earlier they were written in assembly language but now higher level languages are used. The first system not written in assembly language was the </a:t>
            </a:r>
            <a:r>
              <a:rPr lang="en-US" b="1" dirty="0" smtClean="0"/>
              <a:t>Master Control Program (MCP) for Burroughs Computers.</a:t>
            </a:r>
          </a:p>
          <a:p>
            <a:pPr algn="just"/>
            <a:r>
              <a:rPr lang="en-US" b="1" dirty="0" smtClean="0"/>
              <a:t>Advantages of Higher Level Language</a:t>
            </a:r>
          </a:p>
          <a:p>
            <a:pPr algn="just">
              <a:buNone/>
            </a:pPr>
            <a:r>
              <a:rPr lang="en-US" dirty="0" smtClean="0"/>
              <a:t>    There are multiple advantages to implementing an operating system using a higher level language such as: the code is written more fast, it is compact and also easier to debug and understand. Also, the operating system can be easily moved from one hardware to another if it is written in a high level language.</a:t>
            </a:r>
            <a:endParaRPr lang="en-US"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r>
              <a:rPr lang="en-US" b="1" dirty="0" smtClean="0"/>
              <a:t>Disadvantages of Higher Level Language</a:t>
            </a:r>
          </a:p>
          <a:p>
            <a:pPr algn="just"/>
            <a:r>
              <a:rPr lang="en-US" dirty="0" smtClean="0"/>
              <a:t>Using high level language for implementing an operating system leads to a loss in speed and increase in storage requirements. </a:t>
            </a:r>
          </a:p>
          <a:p>
            <a:pPr algn="just"/>
            <a:r>
              <a:rPr lang="en-US" dirty="0" smtClean="0"/>
              <a:t>However in modern systems only a small amount of code is needed for high performance, such as the CPU scheduler and memory manager. </a:t>
            </a:r>
          </a:p>
          <a:p>
            <a:pPr algn="just"/>
            <a:r>
              <a:rPr lang="en-US" dirty="0" smtClean="0"/>
              <a:t>Also, the bottleneck routines in the system can be replaced by assembly language equivalents if required</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Operating-System Structure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For efficient performance and implementation an OS should be partitioned into separate subsystems, each with carefully defined tasks, inputs, outputs, and performance characteristics. These subsystems can then be arranged in various architectural configurations</a:t>
            </a:r>
          </a:p>
          <a:p>
            <a:pPr marL="514350" indent="-514350" algn="just">
              <a:buFont typeface="+mj-lt"/>
              <a:buAutoNum type="arabicPeriod"/>
            </a:pPr>
            <a:r>
              <a:rPr lang="en-US" dirty="0" smtClean="0"/>
              <a:t>Simple Structure</a:t>
            </a:r>
          </a:p>
          <a:p>
            <a:pPr marL="514350" indent="-514350" algn="just">
              <a:buFont typeface="+mj-lt"/>
              <a:buAutoNum type="arabicPeriod"/>
            </a:pPr>
            <a:r>
              <a:rPr lang="en-US" dirty="0" smtClean="0"/>
              <a:t>Monolithic Structure</a:t>
            </a:r>
          </a:p>
          <a:p>
            <a:pPr marL="514350" indent="-514350" algn="just">
              <a:buFont typeface="+mj-lt"/>
              <a:buAutoNum type="arabicPeriod"/>
            </a:pPr>
            <a:r>
              <a:rPr lang="en-US" dirty="0" smtClean="0"/>
              <a:t>Layered Approach</a:t>
            </a:r>
          </a:p>
          <a:p>
            <a:pPr marL="514350" indent="-514350" algn="just">
              <a:buFont typeface="+mj-lt"/>
              <a:buAutoNum type="arabicPeriod"/>
            </a:pPr>
            <a:r>
              <a:rPr lang="en-US" dirty="0" smtClean="0"/>
              <a:t>Micro kernels</a:t>
            </a:r>
          </a:p>
          <a:p>
            <a:pPr marL="514350" indent="-514350" algn="just">
              <a:buFont typeface="+mj-lt"/>
              <a:buAutoNum type="arabicPeriod"/>
            </a:pPr>
            <a:r>
              <a:rPr lang="en-US" dirty="0" smtClean="0"/>
              <a:t>Modules</a:t>
            </a:r>
          </a:p>
          <a:p>
            <a:pPr marL="514350" indent="-514350" algn="just">
              <a:buFont typeface="+mj-lt"/>
              <a:buAutoNum type="arabicPeriod"/>
            </a:pPr>
            <a:r>
              <a:rPr lang="en-US" dirty="0" smtClean="0"/>
              <a:t>Hybrid Systems</a:t>
            </a:r>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Structure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Many operating systems do not have well-defined structures. Frequently, such systems started as small, simple, and limited systems and then grew beyond their original scope</a:t>
            </a:r>
          </a:p>
          <a:p>
            <a:pPr algn="just"/>
            <a:r>
              <a:rPr lang="en-US" b="1" dirty="0" smtClean="0"/>
              <a:t>MS-DOS</a:t>
            </a:r>
            <a:r>
              <a:rPr lang="en-US" dirty="0" smtClean="0"/>
              <a:t> was originally designed and implemented by a few people who had no idea that it would become so popular. </a:t>
            </a:r>
          </a:p>
          <a:p>
            <a:pPr algn="just"/>
            <a:r>
              <a:rPr lang="en-US" dirty="0" smtClean="0"/>
              <a:t>It was written to provide the most functionality in the least space, so it was not carefully divided into modules</a:t>
            </a:r>
          </a:p>
          <a:p>
            <a:pPr algn="just"/>
            <a:r>
              <a:rPr lang="en-US" dirty="0" smtClean="0"/>
              <a:t>has no distinction between user and kernel modes, allowing all programs direct access to the underlying hardware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smtClean="0"/>
              <a:t>MS-DOS was also limited by the hardware of its era. Because the Intel 8088 for which it was written provides no dual mode and no hardware protection, the designers of MS-DOS had no choice but to leave the base hardware accessible.</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838200" y="1854200"/>
            <a:ext cx="7086600" cy="47752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Monolithic Structure</a:t>
            </a:r>
            <a:endParaRPr lang="en-US" dirty="0"/>
          </a:p>
        </p:txBody>
      </p:sp>
      <p:sp>
        <p:nvSpPr>
          <p:cNvPr id="3" name="Content Placeholder 2"/>
          <p:cNvSpPr>
            <a:spLocks noGrp="1"/>
          </p:cNvSpPr>
          <p:nvPr>
            <p:ph sz="quarter" idx="1"/>
          </p:nvPr>
        </p:nvSpPr>
        <p:spPr/>
        <p:txBody>
          <a:bodyPr/>
          <a:lstStyle/>
          <a:p>
            <a:pPr algn="just"/>
            <a:r>
              <a:rPr lang="en-US" dirty="0" smtClean="0"/>
              <a:t>Another example of limited structuring is the original </a:t>
            </a:r>
            <a:r>
              <a:rPr lang="en-US" b="1" dirty="0" smtClean="0"/>
              <a:t>UNIX operating system</a:t>
            </a:r>
            <a:r>
              <a:rPr lang="en-US" dirty="0" smtClean="0"/>
              <a:t>. Like MS-DOS, UNIX initially was limited by hardware functionality. It consists of two separable parts: the kernel and the system programs.</a:t>
            </a:r>
          </a:p>
          <a:p>
            <a:pPr algn="just"/>
            <a:r>
              <a:rPr lang="en-US" dirty="0" smtClean="0"/>
              <a:t>We can view the traditional UNIX operating system as being layered to some extent</a:t>
            </a:r>
          </a:p>
          <a:p>
            <a:pPr algn="just"/>
            <a:r>
              <a:rPr lang="en-US" dirty="0" smtClean="0"/>
              <a:t>This monolithic structure was difficult to implement and maintain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762000" y="1600200"/>
            <a:ext cx="8077200" cy="48768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Approach</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Another approach is to break the OS into a number of smaller layers, each of which rests on the layer below it, and relies solely on the services provided by the next lower layer.</a:t>
            </a:r>
          </a:p>
          <a:p>
            <a:pPr algn="just"/>
            <a:r>
              <a:rPr lang="en-US" dirty="0" smtClean="0"/>
              <a:t>This approach allows each layer to be developed and debugged independently, with the assumption that all lower layers have already been debugged and are trusted to deliver proper services.</a:t>
            </a:r>
          </a:p>
          <a:p>
            <a:pPr algn="just"/>
            <a:r>
              <a:rPr lang="en-US" dirty="0" smtClean="0"/>
              <a:t>The problem is deciding what order in which to place the layers, as no layer can call upon the services of any higher layer</a:t>
            </a:r>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3654552" cy="4495800"/>
          </a:xfrm>
        </p:spPr>
        <p:txBody>
          <a:bodyPr>
            <a:normAutofit lnSpcReduction="10000"/>
          </a:bodyPr>
          <a:lstStyle/>
          <a:p>
            <a:pPr algn="just"/>
            <a:r>
              <a:rPr lang="en-US" dirty="0" smtClean="0"/>
              <a:t>Layered approaches can also be less efficient, as a request for service from a higher layer has to filter through all lower layers before it reaches the HW, possibly with significant processing at each step.</a:t>
            </a:r>
          </a:p>
          <a:p>
            <a:pPr algn="just"/>
            <a:endParaRPr lang="en-US" dirty="0"/>
          </a:p>
        </p:txBody>
      </p:sp>
      <p:pic>
        <p:nvPicPr>
          <p:cNvPr id="4098" name="Picture 2"/>
          <p:cNvPicPr>
            <a:picLocks noChangeAspect="1" noChangeArrowheads="1"/>
          </p:cNvPicPr>
          <p:nvPr/>
        </p:nvPicPr>
        <p:blipFill>
          <a:blip r:embed="rId2"/>
          <a:srcRect/>
          <a:stretch>
            <a:fillRect/>
          </a:stretch>
        </p:blipFill>
        <p:spPr bwMode="auto">
          <a:xfrm>
            <a:off x="4267200" y="1676400"/>
            <a:ext cx="4769069" cy="4191000"/>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772</TotalTime>
  <Words>8018</Words>
  <Application>Microsoft Office PowerPoint</Application>
  <PresentationFormat>On-screen Show (4:3)</PresentationFormat>
  <Paragraphs>506</Paragraphs>
  <Slides>130</Slides>
  <Notes>0</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Median</vt:lpstr>
      <vt:lpstr>Operating systems</vt:lpstr>
      <vt:lpstr>What is an Operating System?</vt:lpstr>
      <vt:lpstr>Operating System Definition </vt:lpstr>
      <vt:lpstr>Computer System Structure</vt:lpstr>
      <vt:lpstr>Four Components of a Computer System</vt:lpstr>
      <vt:lpstr>Slide 6</vt:lpstr>
      <vt:lpstr>Single Processor Systems</vt:lpstr>
      <vt:lpstr>Multiprocessor Systems:</vt:lpstr>
      <vt:lpstr>Slide 9</vt:lpstr>
      <vt:lpstr>Asymmetric Multiprocessing System(AMS):</vt:lpstr>
      <vt:lpstr>Symmetric Multiprocessing System(SMP):</vt:lpstr>
      <vt:lpstr>Symmetric Multiprocessing Architecture</vt:lpstr>
      <vt:lpstr>Slide 13</vt:lpstr>
      <vt:lpstr>Dual core design with two cores placed on same chip</vt:lpstr>
      <vt:lpstr>Computer Startup </vt:lpstr>
      <vt:lpstr>Computer System Organization</vt:lpstr>
      <vt:lpstr>A Modern Computer System</vt:lpstr>
      <vt:lpstr>Slide 18</vt:lpstr>
      <vt:lpstr>Functions of Operating Systems</vt:lpstr>
      <vt:lpstr>Slide 20</vt:lpstr>
      <vt:lpstr>Slide 21</vt:lpstr>
      <vt:lpstr>Slide 22</vt:lpstr>
      <vt:lpstr>Operating System operations</vt:lpstr>
      <vt:lpstr>Slide 24</vt:lpstr>
      <vt:lpstr>Dual-Mode and Multimode Operation: </vt:lpstr>
      <vt:lpstr>Slide 26</vt:lpstr>
      <vt:lpstr>Slide 27</vt:lpstr>
      <vt:lpstr>Multimode</vt:lpstr>
      <vt:lpstr>Computing Environments</vt:lpstr>
      <vt:lpstr>What is Computing Environment</vt:lpstr>
      <vt:lpstr>Personal Computing</vt:lpstr>
      <vt:lpstr>Mobile Computing</vt:lpstr>
      <vt:lpstr>Distributed Computing</vt:lpstr>
      <vt:lpstr>Client Server Computing</vt:lpstr>
      <vt:lpstr>Slide 35</vt:lpstr>
      <vt:lpstr>Peer to Peer Computing</vt:lpstr>
      <vt:lpstr>Cloud Computing</vt:lpstr>
      <vt:lpstr>Real Time Embeded Systems</vt:lpstr>
      <vt:lpstr>Open-Source Operating Systems</vt:lpstr>
      <vt:lpstr>Slide 40</vt:lpstr>
      <vt:lpstr>History</vt:lpstr>
      <vt:lpstr>Slide 42</vt:lpstr>
      <vt:lpstr>Slide 43</vt:lpstr>
      <vt:lpstr>Linux</vt:lpstr>
      <vt:lpstr>Slide 45</vt:lpstr>
      <vt:lpstr>Slide 46</vt:lpstr>
      <vt:lpstr>BSD Linux</vt:lpstr>
      <vt:lpstr>Slide 48</vt:lpstr>
      <vt:lpstr>Solaris</vt:lpstr>
      <vt:lpstr>Open Source Systems as Learning Tools</vt:lpstr>
      <vt:lpstr>PART-II</vt:lpstr>
      <vt:lpstr>Operating System Services</vt:lpstr>
      <vt:lpstr>Slide 53</vt:lpstr>
      <vt:lpstr>Slide 54</vt:lpstr>
      <vt:lpstr>Slide 55</vt:lpstr>
      <vt:lpstr>Slide 56</vt:lpstr>
      <vt:lpstr>Slide 57</vt:lpstr>
      <vt:lpstr>Slide 58</vt:lpstr>
      <vt:lpstr>Slide 59</vt:lpstr>
      <vt:lpstr>Slide 60</vt:lpstr>
      <vt:lpstr>User and Operating-System Interface</vt:lpstr>
      <vt:lpstr>Command Interpreters </vt:lpstr>
      <vt:lpstr>Slide 63</vt:lpstr>
      <vt:lpstr>Slide 64</vt:lpstr>
      <vt:lpstr>Slide 65</vt:lpstr>
      <vt:lpstr>Graphical User Interfaces : </vt:lpstr>
      <vt:lpstr>Slide 67</vt:lpstr>
      <vt:lpstr>Slide 68</vt:lpstr>
      <vt:lpstr>System Calls</vt:lpstr>
      <vt:lpstr>Slide 70</vt:lpstr>
      <vt:lpstr>Slide 71</vt:lpstr>
      <vt:lpstr>Slide 72</vt:lpstr>
      <vt:lpstr>Slide 73</vt:lpstr>
      <vt:lpstr>Slide 74</vt:lpstr>
      <vt:lpstr>Slide 75</vt:lpstr>
      <vt:lpstr>Handling of user application invoking open() system call</vt:lpstr>
      <vt:lpstr>Slide 77</vt:lpstr>
      <vt:lpstr>Slide 78</vt:lpstr>
      <vt:lpstr>Passing parameters as a table</vt:lpstr>
      <vt:lpstr>Types of system calls</vt:lpstr>
      <vt:lpstr>System Programs</vt:lpstr>
      <vt:lpstr>Slide 82</vt:lpstr>
      <vt:lpstr>Slide 83</vt:lpstr>
      <vt:lpstr>Slide 84</vt:lpstr>
      <vt:lpstr>Slide 85</vt:lpstr>
      <vt:lpstr>Slide 86</vt:lpstr>
      <vt:lpstr>Operating-System Design and Implementation</vt:lpstr>
      <vt:lpstr>Slide 88</vt:lpstr>
      <vt:lpstr>Slide 89</vt:lpstr>
      <vt:lpstr>Slide 90</vt:lpstr>
      <vt:lpstr>Slide 91</vt:lpstr>
      <vt:lpstr>Operating-System Structure</vt:lpstr>
      <vt:lpstr>Simple Structure</vt:lpstr>
      <vt:lpstr>Slide 94</vt:lpstr>
      <vt:lpstr>Slide 95</vt:lpstr>
      <vt:lpstr>Monolithic Structure</vt:lpstr>
      <vt:lpstr>Slide 97</vt:lpstr>
      <vt:lpstr>Layered Approach</vt:lpstr>
      <vt:lpstr>Slide 99</vt:lpstr>
      <vt:lpstr>Microkernels </vt:lpstr>
      <vt:lpstr>Slide 101</vt:lpstr>
      <vt:lpstr>Slide 102</vt:lpstr>
      <vt:lpstr>Modules </vt:lpstr>
      <vt:lpstr>Slide 104</vt:lpstr>
      <vt:lpstr>Hybrid Systems</vt:lpstr>
      <vt:lpstr>Mac OS X </vt:lpstr>
      <vt:lpstr>Slide 107</vt:lpstr>
      <vt:lpstr>Fig: Mac OS X Structure</vt:lpstr>
      <vt:lpstr>Slide 109</vt:lpstr>
      <vt:lpstr>Android</vt:lpstr>
      <vt:lpstr>Slide 111</vt:lpstr>
      <vt:lpstr>Operating System Debugging</vt:lpstr>
      <vt:lpstr>Failure Analysis</vt:lpstr>
      <vt:lpstr>Slide 114</vt:lpstr>
      <vt:lpstr>Slide 115</vt:lpstr>
      <vt:lpstr>Slide 116</vt:lpstr>
      <vt:lpstr>Performance Tuning</vt:lpstr>
      <vt:lpstr>Slide 118</vt:lpstr>
      <vt:lpstr>Slide 119</vt:lpstr>
      <vt:lpstr>Slide 120</vt:lpstr>
      <vt:lpstr>DTrace </vt:lpstr>
      <vt:lpstr>Slide 122</vt:lpstr>
      <vt:lpstr>Slide 123</vt:lpstr>
      <vt:lpstr>System Boot</vt:lpstr>
      <vt:lpstr>Slide 125</vt:lpstr>
      <vt:lpstr>Slide 126</vt:lpstr>
      <vt:lpstr>Slide 127</vt:lpstr>
      <vt:lpstr>Slide 128</vt:lpstr>
      <vt:lpstr>Slide 129</vt:lpstr>
      <vt:lpstr>Slide 130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dc:title>
  <dc:creator>farook 1201</dc:creator>
  <cp:lastModifiedBy>farook 1201</cp:lastModifiedBy>
  <cp:revision>94</cp:revision>
  <dcterms:created xsi:type="dcterms:W3CDTF">2022-04-26T03:57:55Z</dcterms:created>
  <dcterms:modified xsi:type="dcterms:W3CDTF">2023-11-28T06:10:33Z</dcterms:modified>
</cp:coreProperties>
</file>