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1"/>
  </p:notesMasterIdLst>
  <p:sldIdLst>
    <p:sldId id="256" r:id="rId2"/>
    <p:sldId id="257" r:id="rId3"/>
    <p:sldId id="317" r:id="rId4"/>
    <p:sldId id="318" r:id="rId5"/>
    <p:sldId id="319"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 id="336" r:id="rId23"/>
    <p:sldId id="337" r:id="rId24"/>
    <p:sldId id="338" r:id="rId25"/>
    <p:sldId id="339" r:id="rId26"/>
    <p:sldId id="340" r:id="rId27"/>
    <p:sldId id="341" r:id="rId28"/>
    <p:sldId id="342" r:id="rId29"/>
    <p:sldId id="343" r:id="rId30"/>
    <p:sldId id="344" r:id="rId31"/>
    <p:sldId id="345" r:id="rId32"/>
    <p:sldId id="346" r:id="rId33"/>
    <p:sldId id="347" r:id="rId34"/>
    <p:sldId id="348" r:id="rId35"/>
    <p:sldId id="349" r:id="rId36"/>
    <p:sldId id="350" r:id="rId37"/>
    <p:sldId id="351" r:id="rId38"/>
    <p:sldId id="352" r:id="rId39"/>
    <p:sldId id="353" r:id="rId40"/>
    <p:sldId id="354" r:id="rId41"/>
    <p:sldId id="355" r:id="rId42"/>
    <p:sldId id="356" r:id="rId43"/>
    <p:sldId id="357" r:id="rId44"/>
    <p:sldId id="358" r:id="rId45"/>
    <p:sldId id="359" r:id="rId46"/>
    <p:sldId id="360" r:id="rId47"/>
    <p:sldId id="361" r:id="rId48"/>
    <p:sldId id="362" r:id="rId49"/>
    <p:sldId id="363" r:id="rId50"/>
    <p:sldId id="364" r:id="rId51"/>
    <p:sldId id="365" r:id="rId52"/>
    <p:sldId id="366" r:id="rId53"/>
    <p:sldId id="367" r:id="rId54"/>
    <p:sldId id="368" r:id="rId55"/>
    <p:sldId id="369" r:id="rId56"/>
    <p:sldId id="370" r:id="rId57"/>
    <p:sldId id="371" r:id="rId58"/>
    <p:sldId id="372" r:id="rId59"/>
    <p:sldId id="373" r:id="rId60"/>
    <p:sldId id="374" r:id="rId61"/>
    <p:sldId id="375" r:id="rId62"/>
    <p:sldId id="376" r:id="rId63"/>
    <p:sldId id="377" r:id="rId64"/>
    <p:sldId id="378" r:id="rId65"/>
    <p:sldId id="379" r:id="rId66"/>
    <p:sldId id="380" r:id="rId67"/>
    <p:sldId id="381" r:id="rId68"/>
    <p:sldId id="382" r:id="rId69"/>
    <p:sldId id="383" r:id="rId70"/>
    <p:sldId id="384" r:id="rId71"/>
    <p:sldId id="385" r:id="rId72"/>
    <p:sldId id="386" r:id="rId73"/>
    <p:sldId id="387" r:id="rId74"/>
    <p:sldId id="388" r:id="rId75"/>
    <p:sldId id="389" r:id="rId76"/>
    <p:sldId id="390" r:id="rId77"/>
    <p:sldId id="391" r:id="rId78"/>
    <p:sldId id="392" r:id="rId79"/>
    <p:sldId id="393" r:id="rId80"/>
    <p:sldId id="394" r:id="rId81"/>
    <p:sldId id="395" r:id="rId82"/>
    <p:sldId id="396" r:id="rId83"/>
    <p:sldId id="397" r:id="rId84"/>
    <p:sldId id="398" r:id="rId85"/>
    <p:sldId id="399" r:id="rId86"/>
    <p:sldId id="400" r:id="rId87"/>
    <p:sldId id="401" r:id="rId88"/>
    <p:sldId id="402" r:id="rId89"/>
    <p:sldId id="403" r:id="rId9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15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451FA9-B885-41BB-99DF-5F13A367C5A9}" type="datetimeFigureOut">
              <a:rPr lang="en-US" smtClean="0"/>
              <a:pPr/>
              <a:t>28-Nov-23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5F66D4-38F9-42BD-81BE-A9DF2EF87ED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AD64079-0C4F-4BAC-8880-C23E5F1E3677}" type="datetime1">
              <a:rPr lang="en-US" smtClean="0"/>
              <a:pPr/>
              <a:t>28-Nov-23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r>
              <a:rPr lang="en-US" smtClean="0"/>
              <a:t>Dr.S.Md.Farooq</a:t>
            </a:r>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6302B8-D13D-4B81-AF89-4F9EC213FD77}" type="datetime1">
              <a:rPr lang="en-US" smtClean="0"/>
              <a:pPr/>
              <a:t>28-Nov-23</a:t>
            </a:fld>
            <a:endParaRPr lang="en-US"/>
          </a:p>
        </p:txBody>
      </p:sp>
      <p:sp>
        <p:nvSpPr>
          <p:cNvPr id="5" name="Footer Placeholder 4"/>
          <p:cNvSpPr>
            <a:spLocks noGrp="1"/>
          </p:cNvSpPr>
          <p:nvPr>
            <p:ph type="ftr" sz="quarter" idx="11"/>
          </p:nvPr>
        </p:nvSpPr>
        <p:spPr/>
        <p:txBody>
          <a:bodyPr/>
          <a:lstStyle>
            <a:extLst/>
          </a:lstStyle>
          <a:p>
            <a:r>
              <a:rPr lang="en-US" smtClean="0"/>
              <a:t>Dr.S.Md.Farooq</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0B4269D8-70D3-4303-9E5B-63064246CEEE}" type="datetime1">
              <a:rPr lang="en-US" smtClean="0"/>
              <a:pPr/>
              <a:t>28-Nov-23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r>
              <a:rPr lang="en-US" smtClean="0"/>
              <a:t>Dr.S.Md.Farooq</a:t>
            </a:r>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EB31147-F0E7-430F-8DCA-15C9461DAB7D}" type="datetime1">
              <a:rPr lang="en-US" smtClean="0"/>
              <a:pPr/>
              <a:t>28-Nov-23</a:t>
            </a:fld>
            <a:endParaRPr lang="en-US"/>
          </a:p>
        </p:txBody>
      </p:sp>
      <p:sp>
        <p:nvSpPr>
          <p:cNvPr id="5" name="Footer Placeholder 4"/>
          <p:cNvSpPr>
            <a:spLocks noGrp="1"/>
          </p:cNvSpPr>
          <p:nvPr>
            <p:ph type="ftr" sz="quarter" idx="11"/>
          </p:nvPr>
        </p:nvSpPr>
        <p:spPr/>
        <p:txBody>
          <a:bodyPr/>
          <a:lstStyle>
            <a:extLst/>
          </a:lstStyle>
          <a:p>
            <a:r>
              <a:rPr lang="en-US" smtClean="0"/>
              <a:t>Dr.S.Md.Farooq</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374CA6C-AF5E-44CE-8E11-87C0A36AB4C9}" type="datetime1">
              <a:rPr lang="en-US" smtClean="0"/>
              <a:pPr/>
              <a:t>28-Nov-23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r>
              <a:rPr lang="en-US" smtClean="0"/>
              <a:t>Dr.S.Md.Farooq</a:t>
            </a:r>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734308-C323-449C-83A6-A26BD8FBC1C6}" type="datetime1">
              <a:rPr lang="en-US" smtClean="0"/>
              <a:pPr/>
              <a:t>28-Nov-23</a:t>
            </a:fld>
            <a:endParaRPr lang="en-US"/>
          </a:p>
        </p:txBody>
      </p:sp>
      <p:sp>
        <p:nvSpPr>
          <p:cNvPr id="6" name="Footer Placeholder 5"/>
          <p:cNvSpPr>
            <a:spLocks noGrp="1"/>
          </p:cNvSpPr>
          <p:nvPr>
            <p:ph type="ftr" sz="quarter" idx="11"/>
          </p:nvPr>
        </p:nvSpPr>
        <p:spPr/>
        <p:txBody>
          <a:bodyPr/>
          <a:lstStyle>
            <a:extLst/>
          </a:lstStyle>
          <a:p>
            <a:r>
              <a:rPr lang="en-US" smtClean="0"/>
              <a:t>Dr.S.Md.Farooq</a:t>
            </a:r>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404D25-9B80-401A-BECC-6F71ABC1DE33}" type="datetime1">
              <a:rPr lang="en-US" smtClean="0"/>
              <a:pPr/>
              <a:t>28-Nov-23</a:t>
            </a:fld>
            <a:endParaRPr lang="en-US"/>
          </a:p>
        </p:txBody>
      </p:sp>
      <p:sp>
        <p:nvSpPr>
          <p:cNvPr id="8" name="Footer Placeholder 7"/>
          <p:cNvSpPr>
            <a:spLocks noGrp="1"/>
          </p:cNvSpPr>
          <p:nvPr>
            <p:ph type="ftr" sz="quarter" idx="11"/>
          </p:nvPr>
        </p:nvSpPr>
        <p:spPr/>
        <p:txBody>
          <a:bodyPr/>
          <a:lstStyle>
            <a:extLst/>
          </a:lstStyle>
          <a:p>
            <a:r>
              <a:rPr lang="en-US" smtClean="0"/>
              <a:t>Dr.S.Md.Farooq</a:t>
            </a:r>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694B912-FB86-45B4-9B73-4252E3A34DDA}" type="datetime1">
              <a:rPr lang="en-US" smtClean="0"/>
              <a:pPr/>
              <a:t>28-Nov-23</a:t>
            </a:fld>
            <a:endParaRPr lang="en-US"/>
          </a:p>
        </p:txBody>
      </p:sp>
      <p:sp>
        <p:nvSpPr>
          <p:cNvPr id="4" name="Footer Placeholder 3"/>
          <p:cNvSpPr>
            <a:spLocks noGrp="1"/>
          </p:cNvSpPr>
          <p:nvPr>
            <p:ph type="ftr" sz="quarter" idx="11"/>
          </p:nvPr>
        </p:nvSpPr>
        <p:spPr/>
        <p:txBody>
          <a:bodyPr/>
          <a:lstStyle>
            <a:extLst/>
          </a:lstStyle>
          <a:p>
            <a:r>
              <a:rPr lang="en-US" smtClean="0"/>
              <a:t>Dr.S.Md.Farooq</a:t>
            </a:r>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46C1BF3-539C-4C3C-BD6D-9670F35729CD}" type="datetime1">
              <a:rPr lang="en-US" smtClean="0"/>
              <a:pPr/>
              <a:t>28-Nov-23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r>
              <a:rPr lang="en-US" smtClean="0"/>
              <a:t>Dr.S.Md.Farooq</a:t>
            </a:r>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843ABAA-EC08-44CA-A084-523FD2994440}" type="datetime1">
              <a:rPr lang="en-US" smtClean="0"/>
              <a:pPr/>
              <a:t>28-Nov-23</a:t>
            </a:fld>
            <a:endParaRPr lang="en-US"/>
          </a:p>
        </p:txBody>
      </p:sp>
      <p:sp>
        <p:nvSpPr>
          <p:cNvPr id="6" name="Footer Placeholder 5"/>
          <p:cNvSpPr>
            <a:spLocks noGrp="1"/>
          </p:cNvSpPr>
          <p:nvPr>
            <p:ph type="ftr" sz="quarter" idx="11"/>
          </p:nvPr>
        </p:nvSpPr>
        <p:spPr/>
        <p:txBody>
          <a:bodyPr/>
          <a:lstStyle>
            <a:extLst/>
          </a:lstStyle>
          <a:p>
            <a:r>
              <a:rPr lang="en-US" smtClean="0"/>
              <a:t>Dr.S.Md.Farooq</a:t>
            </a:r>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76F1E71-749D-4600-8597-928BA4C65EBF}" type="datetime1">
              <a:rPr lang="en-US" smtClean="0"/>
              <a:pPr/>
              <a:t>28-Nov-23</a:t>
            </a:fld>
            <a:endParaRPr lang="en-US"/>
          </a:p>
        </p:txBody>
      </p:sp>
      <p:sp>
        <p:nvSpPr>
          <p:cNvPr id="6" name="Footer Placeholder 5"/>
          <p:cNvSpPr>
            <a:spLocks noGrp="1"/>
          </p:cNvSpPr>
          <p:nvPr>
            <p:ph type="ftr" sz="quarter" idx="11"/>
          </p:nvPr>
        </p:nvSpPr>
        <p:spPr/>
        <p:txBody>
          <a:bodyPr/>
          <a:lstStyle>
            <a:extLst/>
          </a:lstStyle>
          <a:p>
            <a:r>
              <a:rPr lang="en-US" smtClean="0"/>
              <a:t>Dr.S.Md.Farooq</a:t>
            </a:r>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6AD0E22-F5F4-4BCD-975E-71EEBBEF6244}" type="datetime1">
              <a:rPr lang="en-US" smtClean="0"/>
              <a:pPr/>
              <a:t>28-Nov-23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r>
              <a:rPr lang="en-US" smtClean="0"/>
              <a:t>Dr.S.Md.Farooq</a:t>
            </a:r>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Device_fil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www.knoppix.net/"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1371600"/>
            <a:ext cx="6172200" cy="2868168"/>
          </a:xfrm>
        </p:spPr>
        <p:txBody>
          <a:bodyPr/>
          <a:lstStyle/>
          <a:p>
            <a:pPr algn="ctr"/>
            <a:r>
              <a:rPr lang="en-US" dirty="0" smtClean="0"/>
              <a:t>Linux Environment system</a:t>
            </a:r>
            <a:endParaRPr lang="en-US" dirty="0"/>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dirty="0" smtClean="0"/>
              <a:t>View Specific Disk Partition in Linux</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lstStyle/>
          <a:p>
            <a:pPr algn="just"/>
            <a:r>
              <a:rPr lang="en-IN" dirty="0" smtClean="0"/>
              <a:t>To view all partitions of specific hard disk use the option ‘</a:t>
            </a:r>
            <a:r>
              <a:rPr lang="en-IN" b="1" dirty="0" smtClean="0"/>
              <a:t>-l</a:t>
            </a:r>
            <a:r>
              <a:rPr lang="en-IN" dirty="0" smtClean="0"/>
              <a:t>‘ with device name. </a:t>
            </a:r>
          </a:p>
          <a:p>
            <a:pPr algn="just"/>
            <a:r>
              <a:rPr lang="en-IN" dirty="0" smtClean="0"/>
              <a:t>For example, the following command will display all disk partitions of device </a:t>
            </a:r>
            <a:r>
              <a:rPr lang="en-IN" b="1" dirty="0" smtClean="0"/>
              <a:t>/dev/</a:t>
            </a:r>
            <a:r>
              <a:rPr lang="en-IN" b="1" dirty="0" err="1" smtClean="0"/>
              <a:t>sda</a:t>
            </a:r>
            <a:r>
              <a:rPr lang="en-IN" dirty="0" smtClean="0"/>
              <a:t>. If you’ve different device names, simple write device name as </a:t>
            </a:r>
            <a:r>
              <a:rPr lang="en-IN" b="1" dirty="0" smtClean="0"/>
              <a:t>/dev/</a:t>
            </a:r>
            <a:r>
              <a:rPr lang="en-IN" b="1" dirty="0" err="1" smtClean="0"/>
              <a:t>sdb</a:t>
            </a:r>
            <a:r>
              <a:rPr lang="en-IN" dirty="0" smtClean="0"/>
              <a:t> or </a:t>
            </a:r>
            <a:r>
              <a:rPr lang="en-IN" b="1" dirty="0" smtClean="0"/>
              <a:t>/dev/</a:t>
            </a:r>
            <a:r>
              <a:rPr lang="en-IN" b="1" dirty="0" err="1" smtClean="0"/>
              <a:t>sdc</a:t>
            </a:r>
            <a:r>
              <a:rPr lang="en-IN" dirty="0" smtClean="0"/>
              <a:t>.</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2"/>
          <p:cNvPicPr>
            <a:picLocks noGrp="1" noChangeAspect="1" noChangeArrowheads="1"/>
          </p:cNvPicPr>
          <p:nvPr>
            <p:ph idx="1"/>
          </p:nvPr>
        </p:nvPicPr>
        <p:blipFill>
          <a:blip r:embed="rId2"/>
          <a:srcRect/>
          <a:stretch>
            <a:fillRect/>
          </a:stretch>
        </p:blipFill>
        <p:spPr bwMode="auto">
          <a:xfrm>
            <a:off x="609600" y="609600"/>
            <a:ext cx="7086600" cy="3236184"/>
          </a:xfrm>
          <a:prstGeom prst="rect">
            <a:avLst/>
          </a:prstGeom>
          <a:noFill/>
          <a:ln w="9525">
            <a:noFill/>
            <a:miter lim="800000"/>
            <a:headEnd/>
            <a:tailEnd/>
          </a:ln>
          <a:effectLst/>
        </p:spPr>
      </p:pic>
      <p:pic>
        <p:nvPicPr>
          <p:cNvPr id="80899" name="Picture 3"/>
          <p:cNvPicPr>
            <a:picLocks noChangeAspect="1" noChangeArrowheads="1"/>
          </p:cNvPicPr>
          <p:nvPr/>
        </p:nvPicPr>
        <p:blipFill>
          <a:blip r:embed="rId3"/>
          <a:srcRect/>
          <a:stretch>
            <a:fillRect/>
          </a:stretch>
        </p:blipFill>
        <p:spPr bwMode="auto">
          <a:xfrm>
            <a:off x="609600" y="3886200"/>
            <a:ext cx="7086600" cy="2362200"/>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t>.Check all Available </a:t>
            </a:r>
            <a:r>
              <a:rPr lang="en-IN" sz="2800" dirty="0" err="1" smtClean="0"/>
              <a:t>fdisk</a:t>
            </a:r>
            <a:r>
              <a:rPr lang="en-IN" sz="2800" dirty="0" smtClean="0"/>
              <a:t> Commands</a:t>
            </a:r>
            <a:endParaRPr lang="en-US" sz="2800" dirty="0"/>
          </a:p>
        </p:txBody>
      </p:sp>
      <p:sp>
        <p:nvSpPr>
          <p:cNvPr id="3" name="Content Placeholder 2"/>
          <p:cNvSpPr>
            <a:spLocks noGrp="1"/>
          </p:cNvSpPr>
          <p:nvPr>
            <p:ph idx="1"/>
          </p:nvPr>
        </p:nvSpPr>
        <p:spPr/>
        <p:txBody>
          <a:bodyPr/>
          <a:lstStyle/>
          <a:p>
            <a:pPr algn="just"/>
            <a:r>
              <a:rPr lang="en-IN" dirty="0" smtClean="0"/>
              <a:t>If you would like to view all commands which are available for </a:t>
            </a:r>
            <a:r>
              <a:rPr lang="en-IN" dirty="0" err="1" smtClean="0"/>
              <a:t>fdisk</a:t>
            </a:r>
            <a:r>
              <a:rPr lang="en-IN" dirty="0" smtClean="0"/>
              <a:t>. Simply use the following command by mentioning the hard disk name such as /dev/</a:t>
            </a:r>
            <a:r>
              <a:rPr lang="en-IN" dirty="0" err="1" smtClean="0"/>
              <a:t>sda</a:t>
            </a:r>
            <a:r>
              <a:rPr lang="en-IN" dirty="0" smtClean="0"/>
              <a:t> as shown below. The following command will give you  output similar to below.</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1922" name="Picture 2"/>
          <p:cNvPicPr>
            <a:picLocks noGrp="1" noChangeAspect="1" noChangeArrowheads="1"/>
          </p:cNvPicPr>
          <p:nvPr>
            <p:ph idx="1"/>
          </p:nvPr>
        </p:nvPicPr>
        <p:blipFill>
          <a:blip r:embed="rId2"/>
          <a:srcRect/>
          <a:stretch>
            <a:fillRect/>
          </a:stretch>
        </p:blipFill>
        <p:spPr bwMode="auto">
          <a:xfrm>
            <a:off x="457200" y="1676400"/>
            <a:ext cx="7239000" cy="3445155"/>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Type ‘m‘ to see the list of all available commands of </a:t>
            </a:r>
            <a:r>
              <a:rPr lang="en-IN" dirty="0" err="1" smtClean="0"/>
              <a:t>fdisk</a:t>
            </a:r>
            <a:r>
              <a:rPr lang="en-IN" dirty="0" smtClean="0"/>
              <a:t> which can be operated on /dev/</a:t>
            </a:r>
            <a:r>
              <a:rPr lang="en-IN" dirty="0" err="1" smtClean="0"/>
              <a:t>sda</a:t>
            </a:r>
            <a:r>
              <a:rPr lang="en-IN" dirty="0" smtClean="0"/>
              <a:t> hard disk. After, I enter ‘m‘ on the screen, you will see the all available options for </a:t>
            </a:r>
            <a:r>
              <a:rPr lang="en-IN" dirty="0" err="1" smtClean="0"/>
              <a:t>fdisk</a:t>
            </a:r>
            <a:r>
              <a:rPr lang="en-IN" dirty="0" smtClean="0"/>
              <a:t> that you can be used on the /dev/</a:t>
            </a:r>
            <a:r>
              <a:rPr lang="en-IN" dirty="0" err="1" smtClean="0"/>
              <a:t>sda</a:t>
            </a:r>
            <a:r>
              <a:rPr lang="en-IN" dirty="0" smtClean="0"/>
              <a:t> device</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2946" name="Picture 2"/>
          <p:cNvPicPr>
            <a:picLocks noGrp="1" noChangeAspect="1" noChangeArrowheads="1"/>
          </p:cNvPicPr>
          <p:nvPr>
            <p:ph idx="1"/>
          </p:nvPr>
        </p:nvPicPr>
        <p:blipFill>
          <a:blip r:embed="rId2"/>
          <a:srcRect/>
          <a:stretch>
            <a:fillRect/>
          </a:stretch>
        </p:blipFill>
        <p:spPr bwMode="auto">
          <a:xfrm>
            <a:off x="457200" y="1447800"/>
            <a:ext cx="7239000" cy="4876800"/>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533400" y="1905000"/>
            <a:ext cx="7162799" cy="3886199"/>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t>Print all Partition Table in Linux</a:t>
            </a:r>
            <a:endParaRPr lang="en-US" sz="3200" dirty="0"/>
          </a:p>
        </p:txBody>
      </p:sp>
      <p:sp>
        <p:nvSpPr>
          <p:cNvPr id="3" name="Content Placeholder 2"/>
          <p:cNvSpPr>
            <a:spLocks noGrp="1"/>
          </p:cNvSpPr>
          <p:nvPr>
            <p:ph idx="1"/>
          </p:nvPr>
        </p:nvSpPr>
        <p:spPr/>
        <p:txBody>
          <a:bodyPr/>
          <a:lstStyle/>
          <a:p>
            <a:r>
              <a:rPr lang="en-IN" dirty="0" smtClean="0"/>
              <a:t>To print all partition table of hard disk, you must be on command mode of specific hard disk say /dev/</a:t>
            </a:r>
            <a:r>
              <a:rPr lang="en-IN" dirty="0" err="1" smtClean="0"/>
              <a:t>sda</a:t>
            </a:r>
            <a:r>
              <a:rPr lang="en-IN" dirty="0" smtClean="0"/>
              <a:t>.</a:t>
            </a:r>
            <a:endParaRPr lang="en-US" dirty="0" smtClean="0"/>
          </a:p>
          <a:p>
            <a:r>
              <a:rPr lang="en-IN" dirty="0" smtClean="0"/>
              <a:t>[</a:t>
            </a:r>
            <a:r>
              <a:rPr lang="en-IN" dirty="0" err="1" smtClean="0"/>
              <a:t>root@tecmint</a:t>
            </a:r>
            <a:r>
              <a:rPr lang="en-IN" dirty="0" smtClean="0"/>
              <a:t> ~]# </a:t>
            </a:r>
            <a:r>
              <a:rPr lang="en-IN" dirty="0" err="1" smtClean="0"/>
              <a:t>fdisk</a:t>
            </a:r>
            <a:r>
              <a:rPr lang="en-IN" dirty="0" smtClean="0"/>
              <a:t> /dev/</a:t>
            </a:r>
            <a:r>
              <a:rPr lang="en-IN" dirty="0" err="1" smtClean="0"/>
              <a:t>sda</a:t>
            </a:r>
            <a:endParaRPr lang="en-US" dirty="0" smtClean="0"/>
          </a:p>
          <a:p>
            <a:r>
              <a:rPr lang="en-IN" dirty="0" smtClean="0"/>
              <a:t>From the command mode, enter ‘p‘ instead of ‘m‘ as we did earlier. If  enter ‘p‘, it will print the specific /dev/</a:t>
            </a:r>
            <a:r>
              <a:rPr lang="en-IN" dirty="0" err="1" smtClean="0"/>
              <a:t>sda</a:t>
            </a:r>
            <a:r>
              <a:rPr lang="en-IN" dirty="0" smtClean="0"/>
              <a:t> partition table.</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457200" y="1447800"/>
            <a:ext cx="7239000" cy="461431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t>How to Delete a Partition in Linux</a:t>
            </a:r>
            <a:endParaRPr lang="en-US" sz="2800" dirty="0"/>
          </a:p>
        </p:txBody>
      </p:sp>
      <p:sp>
        <p:nvSpPr>
          <p:cNvPr id="3" name="Content Placeholder 2"/>
          <p:cNvSpPr>
            <a:spLocks noGrp="1"/>
          </p:cNvSpPr>
          <p:nvPr>
            <p:ph idx="1"/>
          </p:nvPr>
        </p:nvSpPr>
        <p:spPr/>
        <p:txBody>
          <a:bodyPr>
            <a:normAutofit/>
          </a:bodyPr>
          <a:lstStyle/>
          <a:p>
            <a:pPr algn="just"/>
            <a:r>
              <a:rPr lang="en-IN" dirty="0" smtClean="0"/>
              <a:t>If you would like to delete a specific partition (</a:t>
            </a:r>
            <a:r>
              <a:rPr lang="en-IN" dirty="0" err="1" smtClean="0"/>
              <a:t>i.e</a:t>
            </a:r>
            <a:r>
              <a:rPr lang="en-IN" dirty="0" smtClean="0"/>
              <a:t> /dev/sda9) from the specific hard disk such as /dev/</a:t>
            </a:r>
            <a:r>
              <a:rPr lang="en-IN" dirty="0" err="1" smtClean="0"/>
              <a:t>sda</a:t>
            </a:r>
            <a:r>
              <a:rPr lang="en-IN" dirty="0" smtClean="0"/>
              <a:t>. You must be in </a:t>
            </a:r>
            <a:r>
              <a:rPr lang="en-IN" dirty="0" err="1" smtClean="0"/>
              <a:t>fdisk</a:t>
            </a:r>
            <a:r>
              <a:rPr lang="en-IN" dirty="0" smtClean="0"/>
              <a:t> command mode to do this.</a:t>
            </a:r>
            <a:endParaRPr lang="en-US" dirty="0" smtClean="0"/>
          </a:p>
          <a:p>
            <a:pPr algn="just"/>
            <a:r>
              <a:rPr lang="en-IN" dirty="0" smtClean="0"/>
              <a:t>[</a:t>
            </a:r>
            <a:r>
              <a:rPr lang="en-IN" dirty="0" err="1" smtClean="0"/>
              <a:t>root@tecmint</a:t>
            </a:r>
            <a:r>
              <a:rPr lang="en-IN" dirty="0" smtClean="0"/>
              <a:t> ~]# </a:t>
            </a:r>
            <a:r>
              <a:rPr lang="en-IN" dirty="0" err="1" smtClean="0"/>
              <a:t>fdisk</a:t>
            </a:r>
            <a:r>
              <a:rPr lang="en-IN" dirty="0" smtClean="0"/>
              <a:t> /dev/</a:t>
            </a:r>
            <a:r>
              <a:rPr lang="en-IN" dirty="0" err="1" smtClean="0"/>
              <a:t>sda</a:t>
            </a:r>
            <a:endParaRPr lang="en-US" dirty="0" smtClean="0"/>
          </a:p>
          <a:p>
            <a:pPr algn="just"/>
            <a:r>
              <a:rPr lang="en-IN" dirty="0" smtClean="0"/>
              <a:t>Next, enter ‘d‘ to delete any given partition name from the system. As I enter ‘d‘, it will prompt me to enter partition number that I want to delete from /dev/</a:t>
            </a:r>
            <a:r>
              <a:rPr lang="en-IN" dirty="0" err="1" smtClean="0"/>
              <a:t>sda</a:t>
            </a:r>
            <a:r>
              <a:rPr lang="en-IN" dirty="0" smtClean="0"/>
              <a:t> hard disk. </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I </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Device </a:t>
            </a:r>
            <a:r>
              <a:rPr lang="en-US" dirty="0" smtClean="0"/>
              <a:t>and Disk Management in Linux, Swap space and its management. File System and Directory Structure in Linux. Multi- Processing, load sharing and Multi-Threading in Linux, Types of Users in Linux, Capabilities of Super Users and equivalents.</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Suppose I enter number ‘4‘ here, then it will delete partition number ‘4‘ (i.e. /dev/sda4) disk and shows free space in partition table. Enter ‘w‘ to write table to disk and exit after making new alterations to partition table. The new changes would only take place after next reboot of system. This can be easily understood from the below output.</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Grp="1" noChangeAspect="1" noChangeArrowheads="1"/>
          </p:cNvPicPr>
          <p:nvPr>
            <p:ph idx="1"/>
          </p:nvPr>
        </p:nvPicPr>
        <p:blipFill>
          <a:blip r:embed="rId2"/>
          <a:srcRect/>
          <a:stretch>
            <a:fillRect/>
          </a:stretch>
        </p:blipFill>
        <p:spPr bwMode="auto">
          <a:xfrm>
            <a:off x="457200" y="1994961"/>
            <a:ext cx="7239000" cy="4076166"/>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dirty="0" smtClean="0"/>
              <a:t>How to Create a New Partition in Linux</a:t>
            </a:r>
            <a:endParaRPr lang="en-US" sz="2400" dirty="0"/>
          </a:p>
        </p:txBody>
      </p:sp>
      <p:sp>
        <p:nvSpPr>
          <p:cNvPr id="3" name="Content Placeholder 2"/>
          <p:cNvSpPr>
            <a:spLocks noGrp="1"/>
          </p:cNvSpPr>
          <p:nvPr>
            <p:ph idx="1"/>
          </p:nvPr>
        </p:nvSpPr>
        <p:spPr/>
        <p:txBody>
          <a:bodyPr>
            <a:normAutofit lnSpcReduction="10000"/>
          </a:bodyPr>
          <a:lstStyle/>
          <a:p>
            <a:pPr algn="just"/>
            <a:r>
              <a:rPr lang="en-IN" dirty="0" smtClean="0"/>
              <a:t>If you’ve free space left on one of your device say /dev/</a:t>
            </a:r>
            <a:r>
              <a:rPr lang="en-IN" dirty="0" err="1" smtClean="0"/>
              <a:t>sda</a:t>
            </a:r>
            <a:r>
              <a:rPr lang="en-IN" dirty="0" smtClean="0"/>
              <a:t> and would like to create a new partition under it. Then you must be in </a:t>
            </a:r>
            <a:r>
              <a:rPr lang="en-IN" dirty="0" err="1" smtClean="0"/>
              <a:t>fdisk</a:t>
            </a:r>
            <a:r>
              <a:rPr lang="en-IN" dirty="0" smtClean="0"/>
              <a:t> command mode of /dev/</a:t>
            </a:r>
            <a:r>
              <a:rPr lang="en-IN" dirty="0" err="1" smtClean="0"/>
              <a:t>sda</a:t>
            </a:r>
            <a:r>
              <a:rPr lang="en-IN" dirty="0" smtClean="0"/>
              <a:t>. Type the following command to enter into command mode of specific hard disk.</a:t>
            </a:r>
            <a:endParaRPr lang="en-US" dirty="0" smtClean="0"/>
          </a:p>
          <a:p>
            <a:pPr algn="just"/>
            <a:r>
              <a:rPr lang="en-IN" dirty="0" smtClean="0"/>
              <a:t>[</a:t>
            </a:r>
            <a:r>
              <a:rPr lang="en-IN" dirty="0" err="1" smtClean="0"/>
              <a:t>root@tecmint</a:t>
            </a:r>
            <a:r>
              <a:rPr lang="en-IN" dirty="0" smtClean="0"/>
              <a:t> ~]# </a:t>
            </a:r>
            <a:r>
              <a:rPr lang="en-IN" dirty="0" err="1" smtClean="0"/>
              <a:t>fdisk</a:t>
            </a:r>
            <a:r>
              <a:rPr lang="en-IN" dirty="0" smtClean="0"/>
              <a:t> /dev/</a:t>
            </a:r>
            <a:r>
              <a:rPr lang="en-IN" dirty="0" err="1" smtClean="0"/>
              <a:t>sda</a:t>
            </a:r>
            <a:endParaRPr lang="en-US" dirty="0" smtClean="0"/>
          </a:p>
          <a:p>
            <a:pPr algn="just"/>
            <a:r>
              <a:rPr lang="en-IN" dirty="0" smtClean="0"/>
              <a:t>After entering in command mode, now press “n” command to create a new partition under /dev/</a:t>
            </a:r>
            <a:r>
              <a:rPr lang="en-IN" dirty="0" err="1" smtClean="0"/>
              <a:t>sda</a:t>
            </a:r>
            <a:r>
              <a:rPr lang="en-IN" dirty="0" smtClean="0"/>
              <a:t> with specific size. This can be demonstrated with the help of following given output</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p:cNvPicPr>
            <a:picLocks noGrp="1" noChangeAspect="1" noChangeArrowheads="1"/>
          </p:cNvPicPr>
          <p:nvPr>
            <p:ph idx="1"/>
          </p:nvPr>
        </p:nvPicPr>
        <p:blipFill>
          <a:blip r:embed="rId2"/>
          <a:srcRect/>
          <a:stretch>
            <a:fillRect/>
          </a:stretch>
        </p:blipFill>
        <p:spPr bwMode="auto">
          <a:xfrm>
            <a:off x="381000" y="1752600"/>
            <a:ext cx="7239000" cy="2535247"/>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381000" y="4343400"/>
            <a:ext cx="7239000" cy="2133600"/>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fontAlgn="base"/>
            <a:r>
              <a:rPr lang="en-IN" dirty="0" smtClean="0"/>
              <a:t>While creating a new partition, it will ask you two options ‘extended‘ or ‘primary‘ partition creation. Press ‘e‘ for extended partition and ‘p‘ for primary partition. Then it will ask you to enter following two inputs.</a:t>
            </a:r>
            <a:endParaRPr lang="en-US" dirty="0" smtClean="0"/>
          </a:p>
          <a:p>
            <a:pPr lvl="0" algn="just" fontAlgn="base"/>
            <a:r>
              <a:rPr lang="en-IN" dirty="0" smtClean="0"/>
              <a:t>First cylinder number of the partition to be create.</a:t>
            </a:r>
            <a:endParaRPr lang="en-US" dirty="0" smtClean="0"/>
          </a:p>
          <a:p>
            <a:pPr lvl="0" algn="just" fontAlgn="base"/>
            <a:r>
              <a:rPr lang="en-IN" dirty="0" smtClean="0"/>
              <a:t>Last cylinder number of the partition to be created (Last cylinder, +cylinders or +size).</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You can enter the size of cylinder by adding “+5000M” in last cylinder. Here, ‘+‘ means addition and 5000Mmeans size of new partition (</a:t>
            </a:r>
            <a:r>
              <a:rPr lang="en-IN" dirty="0" err="1" smtClean="0"/>
              <a:t>i.e</a:t>
            </a:r>
            <a:r>
              <a:rPr lang="en-IN" dirty="0" smtClean="0"/>
              <a:t> 5000MB).</a:t>
            </a:r>
          </a:p>
          <a:p>
            <a:pPr algn="just"/>
            <a:r>
              <a:rPr lang="en-IN" dirty="0" smtClean="0"/>
              <a:t> Please keep in mind that after creating a new partition, you should run ‘w‘ command to alter and save new changes to partition table and finally reboot your system to verify newly created partition.</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p:cNvPicPr>
            <a:picLocks noGrp="1" noChangeAspect="1" noChangeArrowheads="1"/>
          </p:cNvPicPr>
          <p:nvPr>
            <p:ph idx="1"/>
          </p:nvPr>
        </p:nvPicPr>
        <p:blipFill>
          <a:blip r:embed="rId2"/>
          <a:srcRect/>
          <a:stretch>
            <a:fillRect/>
          </a:stretch>
        </p:blipFill>
        <p:spPr bwMode="auto">
          <a:xfrm>
            <a:off x="457200" y="2209801"/>
            <a:ext cx="7696200" cy="2629380"/>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t>How to Format a Partition in Linux</a:t>
            </a:r>
            <a:endParaRPr lang="en-US" sz="2800" dirty="0"/>
          </a:p>
        </p:txBody>
      </p:sp>
      <p:sp>
        <p:nvSpPr>
          <p:cNvPr id="3" name="Content Placeholder 2"/>
          <p:cNvSpPr>
            <a:spLocks noGrp="1"/>
          </p:cNvSpPr>
          <p:nvPr>
            <p:ph idx="1"/>
          </p:nvPr>
        </p:nvSpPr>
        <p:spPr/>
        <p:txBody>
          <a:bodyPr/>
          <a:lstStyle/>
          <a:p>
            <a:pPr algn="just"/>
            <a:r>
              <a:rPr lang="en-IN" dirty="0" smtClean="0"/>
              <a:t>After the new partition is created, don’t skip to format the newly created partition using ‘</a:t>
            </a:r>
            <a:r>
              <a:rPr lang="en-IN" dirty="0" err="1" smtClean="0"/>
              <a:t>mkfs</a:t>
            </a:r>
            <a:r>
              <a:rPr lang="en-IN" dirty="0" smtClean="0"/>
              <a:t>‘ command. Type the following command in the terminal to format a partition. Here /dev/sda4 is my newly created partition.</a:t>
            </a:r>
            <a:endParaRPr lang="en-US" dirty="0" smtClean="0"/>
          </a:p>
          <a:p>
            <a:pPr algn="just"/>
            <a:r>
              <a:rPr lang="en-IN" dirty="0" smtClean="0"/>
              <a:t>[</a:t>
            </a:r>
            <a:r>
              <a:rPr lang="en-IN" dirty="0" err="1" smtClean="0"/>
              <a:t>root@tecmint</a:t>
            </a:r>
            <a:r>
              <a:rPr lang="en-IN" dirty="0" smtClean="0"/>
              <a:t> ~]# mkfs.ext4 /dev/sda4</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dirty="0" smtClean="0"/>
              <a:t>How to Check Size of a Partition in Linux</a:t>
            </a:r>
            <a:endParaRPr lang="en-US" sz="2400" dirty="0"/>
          </a:p>
        </p:txBody>
      </p:sp>
      <p:sp>
        <p:nvSpPr>
          <p:cNvPr id="3" name="Content Placeholder 2"/>
          <p:cNvSpPr>
            <a:spLocks noGrp="1"/>
          </p:cNvSpPr>
          <p:nvPr>
            <p:ph idx="1"/>
          </p:nvPr>
        </p:nvSpPr>
        <p:spPr/>
        <p:txBody>
          <a:bodyPr/>
          <a:lstStyle/>
          <a:p>
            <a:pPr algn="just"/>
            <a:r>
              <a:rPr lang="en-IN" dirty="0" smtClean="0"/>
              <a:t>After formatting new partition, check the size of that partition using flag ‘s‘ (displays size in blocks) with </a:t>
            </a:r>
            <a:r>
              <a:rPr lang="en-IN" dirty="0" err="1" smtClean="0"/>
              <a:t>fdisk</a:t>
            </a:r>
            <a:r>
              <a:rPr lang="en-IN" dirty="0" smtClean="0"/>
              <a:t> command. This way you can check size of any specific device.</a:t>
            </a:r>
            <a:endParaRPr lang="en-US" dirty="0" smtClean="0"/>
          </a:p>
          <a:p>
            <a:pPr fontAlgn="base"/>
            <a:r>
              <a:rPr lang="en-IN" dirty="0" smtClean="0"/>
              <a:t>[</a:t>
            </a:r>
            <a:r>
              <a:rPr lang="en-IN" dirty="0" err="1" smtClean="0"/>
              <a:t>root@tecmint</a:t>
            </a:r>
            <a:r>
              <a:rPr lang="en-IN" dirty="0" smtClean="0"/>
              <a:t> ~]# </a:t>
            </a:r>
            <a:r>
              <a:rPr lang="en-IN" dirty="0" err="1" smtClean="0"/>
              <a:t>fdisk</a:t>
            </a:r>
            <a:r>
              <a:rPr lang="en-IN" dirty="0" smtClean="0"/>
              <a:t> -s /dev/sda2</a:t>
            </a:r>
            <a:endParaRPr lang="en-US" dirty="0" smtClean="0"/>
          </a:p>
          <a:p>
            <a:pPr fontAlgn="base">
              <a:buNone/>
            </a:pPr>
            <a:r>
              <a:rPr lang="en-IN" dirty="0" smtClean="0"/>
              <a:t>	5194304</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t>How to Fix Partition Table Order</a:t>
            </a:r>
            <a:endParaRPr lang="en-US" sz="3200" dirty="0"/>
          </a:p>
        </p:txBody>
      </p:sp>
      <p:sp>
        <p:nvSpPr>
          <p:cNvPr id="3" name="Content Placeholder 2"/>
          <p:cNvSpPr>
            <a:spLocks noGrp="1"/>
          </p:cNvSpPr>
          <p:nvPr>
            <p:ph idx="1"/>
          </p:nvPr>
        </p:nvSpPr>
        <p:spPr/>
        <p:txBody>
          <a:bodyPr>
            <a:normAutofit lnSpcReduction="10000"/>
          </a:bodyPr>
          <a:lstStyle/>
          <a:p>
            <a:pPr algn="just" fontAlgn="base"/>
            <a:r>
              <a:rPr lang="en-IN" dirty="0" smtClean="0"/>
              <a:t>If you’ve deleted a logical partition and again recreated it, you might notice ‘partition out of order‘ problem or error message like ‘Partition table entries are not in disk order‘.</a:t>
            </a:r>
            <a:endParaRPr lang="en-US" dirty="0" smtClean="0"/>
          </a:p>
          <a:p>
            <a:pPr algn="just" fontAlgn="base"/>
            <a:r>
              <a:rPr lang="en-IN" dirty="0" smtClean="0"/>
              <a:t>For example, when three logical partitions such as (sda4, sda5 and sda6) are deleted, and new partition created, you might expect the new partition name would be sda4. But, the system would create it as sda5. This happens because of, after the partition are deleted, sda7 partition had been moved as sda4 and free space shift to the end.</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Device and Disk Management</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IN" dirty="0" smtClean="0"/>
              <a:t>Device files</a:t>
            </a:r>
            <a:endParaRPr lang="en-US" b="1" dirty="0" smtClean="0"/>
          </a:p>
          <a:p>
            <a:pPr algn="just">
              <a:buNone/>
            </a:pPr>
            <a:r>
              <a:rPr lang="en-IN" dirty="0" smtClean="0"/>
              <a:t>	Device files are also known as </a:t>
            </a:r>
            <a:r>
              <a:rPr lang="en-IN" dirty="0" smtClean="0">
                <a:hlinkClick r:id="rId2"/>
              </a:rPr>
              <a:t>device special files</a:t>
            </a:r>
            <a:r>
              <a:rPr lang="en-IN" dirty="0" smtClean="0"/>
              <a:t>. Device files are employed to provide the operating system and users an interface to the devices that they represent. All Linux device files are located in the /dev directory, which is an integral part of the root (/) </a:t>
            </a:r>
            <a:r>
              <a:rPr lang="en-IN" dirty="0" err="1" smtClean="0"/>
              <a:t>filesystem</a:t>
            </a:r>
            <a:r>
              <a:rPr lang="en-IN" dirty="0" smtClean="0"/>
              <a:t> because these device files must be available to the operating system during the boot process.</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To fix such partition order problems, and assign sda4 to the newly created partition, issue the ‘x‘ to enter an extra functionality section and then enter ‘f‘ expert command to fix the order of partition table as shown below.</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srcRect/>
          <a:stretch>
            <a:fillRect/>
          </a:stretch>
        </p:blipFill>
        <p:spPr bwMode="auto">
          <a:xfrm>
            <a:off x="457200" y="533400"/>
            <a:ext cx="7239000" cy="4800600"/>
          </a:xfrm>
          <a:prstGeom prst="rect">
            <a:avLst/>
          </a:prstGeom>
          <a:noFill/>
          <a:ln w="9525">
            <a:noFill/>
            <a:miter lim="800000"/>
            <a:headEnd/>
            <a:tailEnd/>
          </a:ln>
          <a:effectLst/>
        </p:spPr>
      </p:pic>
      <p:sp>
        <p:nvSpPr>
          <p:cNvPr id="5" name="TextBox 4"/>
          <p:cNvSpPr txBox="1"/>
          <p:nvPr/>
        </p:nvSpPr>
        <p:spPr>
          <a:xfrm>
            <a:off x="228600" y="5410200"/>
            <a:ext cx="7839775" cy="1200329"/>
          </a:xfrm>
          <a:prstGeom prst="rect">
            <a:avLst/>
          </a:prstGeom>
          <a:noFill/>
        </p:spPr>
        <p:txBody>
          <a:bodyPr wrap="none" rtlCol="0">
            <a:spAutoFit/>
          </a:bodyPr>
          <a:lstStyle/>
          <a:p>
            <a:pPr algn="just"/>
            <a:r>
              <a:rPr lang="en-IN" dirty="0" smtClean="0"/>
              <a:t>After, running ‘f‘ command, don’t forget to run ‘w‘ command to save and</a:t>
            </a:r>
          </a:p>
          <a:p>
            <a:pPr algn="just"/>
            <a:r>
              <a:rPr lang="en-IN" dirty="0" smtClean="0"/>
              <a:t> exit from </a:t>
            </a:r>
            <a:r>
              <a:rPr lang="en-IN" dirty="0" err="1" smtClean="0"/>
              <a:t>fdisk</a:t>
            </a:r>
            <a:r>
              <a:rPr lang="en-IN" dirty="0" smtClean="0"/>
              <a:t> command mode. Once it fixed partition table order, </a:t>
            </a:r>
          </a:p>
          <a:p>
            <a:pPr algn="just"/>
            <a:r>
              <a:rPr lang="en-IN" dirty="0" smtClean="0"/>
              <a:t>you will no longer get error messages</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SWAP SPACE AND ITS MANAGEMENT </a:t>
            </a:r>
            <a:endParaRPr lang="en-US" dirty="0"/>
          </a:p>
        </p:txBody>
      </p:sp>
      <p:sp>
        <p:nvSpPr>
          <p:cNvPr id="3" name="Content Placeholder 2"/>
          <p:cNvSpPr>
            <a:spLocks noGrp="1"/>
          </p:cNvSpPr>
          <p:nvPr>
            <p:ph idx="1"/>
          </p:nvPr>
        </p:nvSpPr>
        <p:spPr/>
        <p:txBody>
          <a:bodyPr/>
          <a:lstStyle/>
          <a:p>
            <a:pPr algn="just"/>
            <a:r>
              <a:rPr lang="en-IN" dirty="0" smtClean="0"/>
              <a:t>Linux divides its physical RAM (random access memory) into chucks of memory called pages. Swapping is the process whereby a page of memory is copied to the preconfigured space on the hard disk, called swap space, to free up that page of memory. The combined sizes of the physical memory and the swap space is the amount of virtual memory available.</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IN" dirty="0" smtClean="0"/>
              <a:t>Swapping is necessary for two important reasons. First, when the system requires more memory than is physically available, the kernel swaps out less used pages and gives memory to the current application (process) that needs the memory immediately.</a:t>
            </a:r>
          </a:p>
          <a:p>
            <a:pPr algn="just"/>
            <a:r>
              <a:rPr lang="en-IN" dirty="0" smtClean="0"/>
              <a:t> Second, a significant number of the pages used by an application during its </a:t>
            </a:r>
            <a:r>
              <a:rPr lang="en-IN" dirty="0" err="1" smtClean="0"/>
              <a:t>startup</a:t>
            </a:r>
            <a:r>
              <a:rPr lang="en-IN" dirty="0" smtClean="0"/>
              <a:t> phase may only be used for initialization and then never used again. The system can swap out those pages and free the memory for other applications or even for the disk cache.</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239000" cy="4846320"/>
          </a:xfrm>
        </p:spPr>
        <p:txBody>
          <a:bodyPr>
            <a:normAutofit/>
          </a:bodyPr>
          <a:lstStyle/>
          <a:p>
            <a:pPr algn="just"/>
            <a:r>
              <a:rPr lang="en-IN" dirty="0" smtClean="0"/>
              <a:t>Linux has two forms of swap space: the swap partition and the swap file. The swap partition is an independent section of the hard disk used solely for swapping; no other files can reside there. The swap file is a special file in the </a:t>
            </a:r>
            <a:r>
              <a:rPr lang="en-IN" dirty="0" err="1" smtClean="0"/>
              <a:t>filesystem</a:t>
            </a:r>
            <a:r>
              <a:rPr lang="en-IN" dirty="0" smtClean="0"/>
              <a:t> that resides amongst your system and data files.</a:t>
            </a:r>
            <a:endParaRPr lang="en-US" dirty="0" smtClean="0"/>
          </a:p>
          <a:p>
            <a:pPr algn="just"/>
            <a:r>
              <a:rPr lang="en-IN" dirty="0" smtClean="0"/>
              <a:t>To see what swap space you have, use the command </a:t>
            </a:r>
            <a:r>
              <a:rPr lang="en-IN" dirty="0" err="1" smtClean="0"/>
              <a:t>swapon</a:t>
            </a:r>
            <a:r>
              <a:rPr lang="en-IN" dirty="0" smtClean="0"/>
              <a:t> -s. The output will look something like this:</a:t>
            </a:r>
            <a:endParaRPr lang="en-US" dirty="0" smtClean="0"/>
          </a:p>
          <a:p>
            <a:pPr algn="just"/>
            <a:r>
              <a:rPr lang="en-IN" dirty="0" smtClean="0"/>
              <a:t>	</a:t>
            </a:r>
            <a:endParaRPr lang="en-US" dirty="0" smtClean="0"/>
          </a:p>
          <a:p>
            <a:pPr algn="just"/>
            <a:endParaRPr lang="en-US" dirty="0"/>
          </a:p>
        </p:txBody>
      </p:sp>
      <p:pic>
        <p:nvPicPr>
          <p:cNvPr id="7172" name="Picture 4"/>
          <p:cNvPicPr>
            <a:picLocks noChangeAspect="1" noChangeArrowheads="1"/>
          </p:cNvPicPr>
          <p:nvPr/>
        </p:nvPicPr>
        <p:blipFill>
          <a:blip r:embed="rId2"/>
          <a:srcRect/>
          <a:stretch>
            <a:fillRect/>
          </a:stretch>
        </p:blipFill>
        <p:spPr bwMode="auto">
          <a:xfrm>
            <a:off x="1143000" y="4953000"/>
            <a:ext cx="6477000" cy="990600"/>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fontAlgn="base"/>
            <a:r>
              <a:rPr lang="en-IN" dirty="0" smtClean="0"/>
              <a:t>NOTE:   'Priority' tells Linux which swap space to use first.</a:t>
            </a:r>
            <a:endParaRPr lang="en-US" dirty="0" smtClean="0"/>
          </a:p>
          <a:p>
            <a:pPr algn="just" fontAlgn="base"/>
            <a:r>
              <a:rPr lang="en-IN" dirty="0" smtClean="0"/>
              <a:t>One great thing about the Linux swapping subsystem is that if you mount two (or more) swap spaces (preferably on two different devices) with the same priority, Linux will interleave its swapping activity between them, which can greatly increase swapping performance.</a:t>
            </a:r>
            <a:endParaRPr lang="en-US" dirty="0" smtClean="0"/>
          </a:p>
          <a:p>
            <a:pPr algn="just" fontAlgn="base"/>
            <a:r>
              <a:rPr lang="en-IN" dirty="0" smtClean="0"/>
              <a:t> To add an extra swap partition to your system, you first need to prepare it. Step one is to ensure that the partition is marked as a swap partition and step two is to make the swap </a:t>
            </a:r>
            <a:r>
              <a:rPr lang="en-IN" dirty="0" err="1" smtClean="0"/>
              <a:t>filesystem</a:t>
            </a:r>
            <a:r>
              <a:rPr lang="en-IN" dirty="0" smtClean="0"/>
              <a:t>. To check that the partition is marked for swap, run as root:</a:t>
            </a:r>
            <a:endParaRPr lang="en-US" dirty="0" smtClean="0"/>
          </a:p>
          <a:p>
            <a:pPr algn="just" fontAlgn="base"/>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err="1" smtClean="0"/>
              <a:t>fdisk</a:t>
            </a:r>
            <a:r>
              <a:rPr lang="en-IN" dirty="0" smtClean="0"/>
              <a:t> -l /dev/</a:t>
            </a:r>
            <a:r>
              <a:rPr lang="en-IN" dirty="0" err="1" smtClean="0"/>
              <a:t>hdb</a:t>
            </a:r>
            <a:endParaRPr lang="en-US" dirty="0" smtClean="0"/>
          </a:p>
          <a:p>
            <a:pPr algn="just"/>
            <a:r>
              <a:rPr lang="en-IN" dirty="0" smtClean="0"/>
              <a:t>Replace /dev/</a:t>
            </a:r>
            <a:r>
              <a:rPr lang="en-IN" dirty="0" err="1" smtClean="0"/>
              <a:t>hdb</a:t>
            </a:r>
            <a:r>
              <a:rPr lang="en-IN" dirty="0" smtClean="0"/>
              <a:t> with the device of the hard disk on your system with the swap partition on it. You should see output that looks like this:</a:t>
            </a:r>
            <a:endParaRPr lang="en-US" dirty="0" smtClean="0"/>
          </a:p>
          <a:p>
            <a:pPr algn="just"/>
            <a:endParaRPr lang="en-US" dirty="0"/>
          </a:p>
        </p:txBody>
      </p:sp>
      <p:pic>
        <p:nvPicPr>
          <p:cNvPr id="8194" name="Picture 2"/>
          <p:cNvPicPr>
            <a:picLocks noChangeAspect="1" noChangeArrowheads="1"/>
          </p:cNvPicPr>
          <p:nvPr/>
        </p:nvPicPr>
        <p:blipFill>
          <a:blip r:embed="rId2"/>
          <a:srcRect/>
          <a:stretch>
            <a:fillRect/>
          </a:stretch>
        </p:blipFill>
        <p:spPr bwMode="auto">
          <a:xfrm>
            <a:off x="685800" y="3886200"/>
            <a:ext cx="7162800" cy="1524000"/>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If the partition isn't marked as swap you will need to alter it by running </a:t>
            </a:r>
            <a:r>
              <a:rPr lang="en-IN" dirty="0" err="1" smtClean="0"/>
              <a:t>fdisk</a:t>
            </a:r>
            <a:r>
              <a:rPr lang="en-IN" dirty="0" smtClean="0"/>
              <a:t> and using the 't' menu option. </a:t>
            </a:r>
            <a:endParaRPr lang="en-US" dirty="0" smtClean="0"/>
          </a:p>
          <a:p>
            <a:pPr algn="just"/>
            <a:r>
              <a:rPr lang="en-IN" dirty="0" smtClean="0"/>
              <a:t>Once a partition is marked as swap, you need to prepare it using the </a:t>
            </a:r>
            <a:r>
              <a:rPr lang="en-IN" dirty="0" err="1" smtClean="0"/>
              <a:t>mkswap</a:t>
            </a:r>
            <a:r>
              <a:rPr lang="en-IN" dirty="0" smtClean="0"/>
              <a:t> (make swap) command as root:</a:t>
            </a:r>
            <a:endParaRPr lang="en-US" dirty="0" smtClean="0"/>
          </a:p>
          <a:p>
            <a:pPr algn="just"/>
            <a:r>
              <a:rPr lang="en-IN" dirty="0" err="1" smtClean="0"/>
              <a:t>mkswap</a:t>
            </a:r>
            <a:r>
              <a:rPr lang="en-IN" dirty="0" smtClean="0"/>
              <a:t> /dev/hdb1</a:t>
            </a:r>
            <a:endParaRPr lang="en-US" dirty="0" smtClean="0"/>
          </a:p>
          <a:p>
            <a:pPr algn="just"/>
            <a:r>
              <a:rPr lang="en-IN" dirty="0" smtClean="0"/>
              <a:t>If you see no errors, your swap space is ready to use. To activate it immediately, type:</a:t>
            </a:r>
            <a:endParaRPr lang="en-US" dirty="0" smtClean="0"/>
          </a:p>
          <a:p>
            <a:pPr algn="just"/>
            <a:r>
              <a:rPr lang="en-IN" dirty="0" err="1" smtClean="0"/>
              <a:t>swapon</a:t>
            </a:r>
            <a:r>
              <a:rPr lang="en-IN" dirty="0" smtClean="0"/>
              <a:t> /dev/hdb1</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You can verify that it is being used by running </a:t>
            </a:r>
            <a:r>
              <a:rPr lang="en-IN" dirty="0" err="1" smtClean="0"/>
              <a:t>swapon</a:t>
            </a:r>
            <a:r>
              <a:rPr lang="en-IN" dirty="0" smtClean="0"/>
              <a:t> -s. </a:t>
            </a:r>
            <a:endParaRPr lang="en-US" dirty="0" smtClean="0"/>
          </a:p>
          <a:p>
            <a:pPr algn="just"/>
            <a:r>
              <a:rPr lang="en-IN" dirty="0" smtClean="0"/>
              <a:t>To check that your swap space is being automatically mounted without having to reboot, you can run the </a:t>
            </a:r>
            <a:r>
              <a:rPr lang="en-IN" dirty="0" err="1" smtClean="0"/>
              <a:t>swapoff</a:t>
            </a:r>
            <a:r>
              <a:rPr lang="en-IN" dirty="0" smtClean="0"/>
              <a:t> -a command (which turns off all swap spaces) and then </a:t>
            </a:r>
            <a:r>
              <a:rPr lang="en-IN" dirty="0" err="1" smtClean="0"/>
              <a:t>swapon</a:t>
            </a:r>
            <a:r>
              <a:rPr lang="en-IN" dirty="0" smtClean="0"/>
              <a:t> -a (which mounts all swap spaces listed in the /etc/</a:t>
            </a:r>
            <a:r>
              <a:rPr lang="en-IN" dirty="0" err="1" smtClean="0"/>
              <a:t>fstab</a:t>
            </a:r>
            <a:r>
              <a:rPr lang="en-IN" dirty="0" smtClean="0"/>
              <a:t> file) and then check it with </a:t>
            </a:r>
            <a:r>
              <a:rPr lang="en-IN" dirty="0" err="1" smtClean="0"/>
              <a:t>swapon</a:t>
            </a:r>
            <a:r>
              <a:rPr lang="en-IN" dirty="0" smtClean="0"/>
              <a:t> -s.</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Swap file :</a:t>
            </a:r>
            <a:r>
              <a:rPr lang="en-US" i="1" dirty="0" smtClean="0"/>
              <a:t/>
            </a:r>
            <a:br>
              <a:rPr lang="en-US" i="1" dirty="0" smtClean="0"/>
            </a:br>
            <a:endParaRPr lang="en-US" dirty="0"/>
          </a:p>
        </p:txBody>
      </p:sp>
      <p:sp>
        <p:nvSpPr>
          <p:cNvPr id="3" name="Content Placeholder 2"/>
          <p:cNvSpPr>
            <a:spLocks noGrp="1"/>
          </p:cNvSpPr>
          <p:nvPr>
            <p:ph idx="1"/>
          </p:nvPr>
        </p:nvSpPr>
        <p:spPr/>
        <p:txBody>
          <a:bodyPr/>
          <a:lstStyle/>
          <a:p>
            <a:pPr algn="just"/>
            <a:r>
              <a:rPr lang="en-IN" dirty="0" smtClean="0"/>
              <a:t>As well as the swap partition, Linux also supports a swap file that you can create, prepare, and mount in a fashion similar to that of a swap partition. The advantage of swap files is that you don't need to find an empty partition or repartition a disk to add additional swap space.</a:t>
            </a:r>
            <a:endParaRPr lang="en-US" dirty="0" smtClean="0"/>
          </a:p>
          <a:p>
            <a:pPr algn="just"/>
            <a:r>
              <a:rPr lang="en-IN" dirty="0" smtClean="0"/>
              <a:t>To create a swap file, use the </a:t>
            </a:r>
            <a:r>
              <a:rPr lang="en-IN" dirty="0" err="1" smtClean="0"/>
              <a:t>dd</a:t>
            </a:r>
            <a:r>
              <a:rPr lang="en-IN" dirty="0" smtClean="0"/>
              <a:t> command to create an empty file. To create a 1GB file, type:</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One of the most important things to remember about these device files is that they are most definitely not device drivers. They are more accurately described as portals to the device drivers. Data is passed from an application or the operating system to the device file which then passes it to the device driver which then sends it to the physical device. The reverse data path is also used, from the physical device through the device driver, the device file, and then to an application or another device.</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239000" cy="5769936"/>
          </a:xfrm>
        </p:spPr>
        <p:txBody>
          <a:bodyPr>
            <a:normAutofit lnSpcReduction="10000"/>
          </a:bodyPr>
          <a:lstStyle/>
          <a:p>
            <a:pPr algn="just"/>
            <a:r>
              <a:rPr lang="en-IN" b="1" dirty="0" err="1" smtClean="0"/>
              <a:t>dd</a:t>
            </a:r>
            <a:r>
              <a:rPr lang="en-IN" b="1" dirty="0" smtClean="0"/>
              <a:t> if=/dev/zero of=/</a:t>
            </a:r>
            <a:r>
              <a:rPr lang="en-IN" b="1" dirty="0" err="1" smtClean="0"/>
              <a:t>swapfile</a:t>
            </a:r>
            <a:r>
              <a:rPr lang="en-IN" b="1" dirty="0" smtClean="0"/>
              <a:t> </a:t>
            </a:r>
            <a:r>
              <a:rPr lang="en-IN" b="1" dirty="0" err="1" smtClean="0"/>
              <a:t>bs</a:t>
            </a:r>
            <a:r>
              <a:rPr lang="en-IN" b="1" dirty="0" smtClean="0"/>
              <a:t>=1024 count=1048576</a:t>
            </a:r>
            <a:endParaRPr lang="en-US" b="1" dirty="0" smtClean="0"/>
          </a:p>
          <a:p>
            <a:r>
              <a:rPr lang="en-IN" dirty="0" smtClean="0"/>
              <a:t>/</a:t>
            </a:r>
            <a:r>
              <a:rPr lang="en-IN" dirty="0" err="1" smtClean="0"/>
              <a:t>swapfile</a:t>
            </a:r>
            <a:r>
              <a:rPr lang="en-IN" dirty="0" smtClean="0"/>
              <a:t> is the name of the swap file, and the count of 1048576 is the size in kilobytes (i.e. 1GB).</a:t>
            </a:r>
            <a:endParaRPr lang="en-US" dirty="0" smtClean="0"/>
          </a:p>
          <a:p>
            <a:r>
              <a:rPr lang="en-IN" dirty="0" smtClean="0"/>
              <a:t>Prepare the swap file using </a:t>
            </a:r>
            <a:r>
              <a:rPr lang="en-IN" dirty="0" err="1" smtClean="0"/>
              <a:t>mkswap</a:t>
            </a:r>
            <a:r>
              <a:rPr lang="en-IN" dirty="0" smtClean="0"/>
              <a:t> just as you would a partition, but this time use the name of the swap file:</a:t>
            </a:r>
            <a:endParaRPr lang="en-US" dirty="0" smtClean="0"/>
          </a:p>
          <a:p>
            <a:pPr algn="just"/>
            <a:r>
              <a:rPr lang="en-IN" b="1" dirty="0" err="1" smtClean="0"/>
              <a:t>mkswap</a:t>
            </a:r>
            <a:r>
              <a:rPr lang="en-IN" b="1" dirty="0" smtClean="0"/>
              <a:t> /</a:t>
            </a:r>
            <a:r>
              <a:rPr lang="en-IN" b="1" dirty="0" err="1" smtClean="0"/>
              <a:t>swapfile</a:t>
            </a:r>
            <a:endParaRPr lang="en-US" b="1" dirty="0" smtClean="0"/>
          </a:p>
          <a:p>
            <a:r>
              <a:rPr lang="en-IN" dirty="0" smtClean="0"/>
              <a:t>And similarly, mount it using the </a:t>
            </a:r>
            <a:r>
              <a:rPr lang="en-IN" dirty="0" err="1" smtClean="0"/>
              <a:t>swapon</a:t>
            </a:r>
            <a:r>
              <a:rPr lang="en-IN" dirty="0" smtClean="0"/>
              <a:t> command: </a:t>
            </a:r>
            <a:r>
              <a:rPr lang="en-IN" dirty="0" err="1" smtClean="0"/>
              <a:t>swapon</a:t>
            </a:r>
            <a:r>
              <a:rPr lang="en-IN" dirty="0" smtClean="0"/>
              <a:t> /</a:t>
            </a:r>
            <a:r>
              <a:rPr lang="en-IN" dirty="0" err="1" smtClean="0"/>
              <a:t>swapfile</a:t>
            </a:r>
            <a:r>
              <a:rPr lang="en-IN" dirty="0" smtClean="0"/>
              <a:t>.</a:t>
            </a:r>
            <a:endParaRPr lang="en-US" dirty="0" smtClean="0"/>
          </a:p>
          <a:p>
            <a:r>
              <a:rPr lang="en-IN" dirty="0" smtClean="0"/>
              <a:t>The /etc/</a:t>
            </a:r>
            <a:r>
              <a:rPr lang="en-IN" dirty="0" err="1" smtClean="0"/>
              <a:t>fstab</a:t>
            </a:r>
            <a:r>
              <a:rPr lang="en-IN" dirty="0" smtClean="0"/>
              <a:t> entry for a swap file would look like this:</a:t>
            </a:r>
            <a:endParaRPr lang="en-US" dirty="0" smtClean="0"/>
          </a:p>
          <a:p>
            <a:pPr algn="just"/>
            <a:r>
              <a:rPr lang="en-IN" b="1" dirty="0" smtClean="0"/>
              <a:t>/</a:t>
            </a:r>
            <a:r>
              <a:rPr lang="en-IN" b="1" dirty="0" err="1" smtClean="0"/>
              <a:t>swapfile</a:t>
            </a:r>
            <a:r>
              <a:rPr lang="en-IN" b="1" dirty="0" smtClean="0"/>
              <a:t>       none    swap    </a:t>
            </a:r>
            <a:r>
              <a:rPr lang="en-IN" b="1" dirty="0" err="1" smtClean="0"/>
              <a:t>sw</a:t>
            </a:r>
            <a:r>
              <a:rPr lang="en-IN" b="1" dirty="0" smtClean="0"/>
              <a:t>      0       0</a:t>
            </a:r>
            <a:endParaRPr lang="en-US" b="1"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400" dirty="0" smtClean="0"/>
              <a:t>File System and Directory Structure in </a:t>
            </a:r>
            <a:r>
              <a:rPr lang="en-IN" sz="2400" dirty="0" err="1" smtClean="0"/>
              <a:t>linux</a:t>
            </a:r>
            <a:r>
              <a:rPr lang="en-US" sz="2400" dirty="0" smtClean="0"/>
              <a:t/>
            </a:r>
            <a:br>
              <a:rPr lang="en-US" sz="2400" dirty="0" smtClean="0"/>
            </a:br>
            <a:endParaRPr lang="en-US" sz="2400" dirty="0"/>
          </a:p>
        </p:txBody>
      </p:sp>
      <p:sp>
        <p:nvSpPr>
          <p:cNvPr id="3" name="Content Placeholder 2"/>
          <p:cNvSpPr>
            <a:spLocks noGrp="1"/>
          </p:cNvSpPr>
          <p:nvPr>
            <p:ph idx="1"/>
          </p:nvPr>
        </p:nvSpPr>
        <p:spPr/>
        <p:txBody>
          <a:bodyPr>
            <a:normAutofit fontScale="92500" lnSpcReduction="10000"/>
          </a:bodyPr>
          <a:lstStyle/>
          <a:p>
            <a:pPr algn="just"/>
            <a:r>
              <a:rPr lang="en-IN" dirty="0" smtClean="0"/>
              <a:t>All users including the </a:t>
            </a:r>
            <a:r>
              <a:rPr lang="en-IN" dirty="0" err="1" smtClean="0"/>
              <a:t>superuser</a:t>
            </a:r>
            <a:r>
              <a:rPr lang="en-IN" dirty="0" smtClean="0"/>
              <a:t> have their own home directories where all private data, like documents, bookmarks, or e-mail, are stored. System directories holding central configuration files or executable files can only be modified by the </a:t>
            </a:r>
            <a:r>
              <a:rPr lang="en-IN" dirty="0" err="1" smtClean="0"/>
              <a:t>superuser</a:t>
            </a:r>
            <a:r>
              <a:rPr lang="en-IN" dirty="0" smtClean="0"/>
              <a:t>. </a:t>
            </a:r>
          </a:p>
          <a:p>
            <a:pPr algn="just"/>
            <a:r>
              <a:rPr lang="en-IN" dirty="0" smtClean="0"/>
              <a:t>A file manager provides a graphical and more intuitive way to handle these tasks. Learn more about the file managers of GNOME and KDE in </a:t>
            </a:r>
            <a:r>
              <a:rPr lang="en-IN" i="1" dirty="0" smtClean="0"/>
              <a:t>GNOME User Guide</a:t>
            </a:r>
            <a:r>
              <a:rPr lang="en-IN" dirty="0" smtClean="0"/>
              <a:t> and </a:t>
            </a:r>
            <a:r>
              <a:rPr lang="en-IN" i="1" dirty="0" smtClean="0"/>
              <a:t>KDE User Guide</a:t>
            </a:r>
            <a:r>
              <a:rPr lang="en-IN" dirty="0" smtClean="0"/>
              <a:t>. Whatever method you choose: the following sections provide you with some basic knowledge of the file system and provide an overview of the default directory structure in Linux.</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In Linux, all files and directories are located in a tree-like structure. The topmost directory is referred to as the file system </a:t>
            </a:r>
            <a:r>
              <a:rPr lang="en-IN" i="1" dirty="0" smtClean="0"/>
              <a:t>root</a:t>
            </a:r>
            <a:r>
              <a:rPr lang="en-IN" dirty="0" smtClean="0"/>
              <a:t> or just / (not to be confused with the root user). The counterpart of / in a Windows system would probably be C:\. All other directories in Linux can be accessed from the root directory and are arranged in a hierarchical structure.</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IN" b="1" dirty="0" smtClean="0"/>
              <a:t>Specifying Paths : </a:t>
            </a:r>
            <a:r>
              <a:rPr lang="en-IN" dirty="0" smtClean="0"/>
              <a:t>As opposed to Windows, Linux does not use backslashes to separate the components of a pathname, it uses slashes instead. For example, the private data of users in Windows may be stored under C:\My Documents\Letters, whereas in Linux it would be stored under /home/username/Letters.</a:t>
            </a:r>
          </a:p>
          <a:p>
            <a:r>
              <a:rPr lang="en-IN" dirty="0" smtClean="0"/>
              <a:t>Partitions, Drives/Devices and Directories :Linux does not use drive letters as Windows does. From the mere appearance of a pathname in Linux you can not tell whether you are addressing a partition, a drive/device, a network device or an “ordinary” directory.</a:t>
            </a:r>
            <a:endParaRPr lang="en-US" dirty="0" smtClean="0"/>
          </a:p>
          <a:p>
            <a:r>
              <a:rPr lang="en-IN" dirty="0" smtClean="0"/>
              <a:t> </a:t>
            </a:r>
            <a:endParaRPr lang="en-US" dirty="0" smtClean="0"/>
          </a:p>
          <a:p>
            <a:pPr algn="just"/>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Mounting and </a:t>
            </a:r>
            <a:r>
              <a:rPr lang="en-IN" dirty="0" err="1" smtClean="0"/>
              <a:t>Unmounting</a:t>
            </a:r>
            <a:r>
              <a:rPr lang="en-IN" dirty="0" smtClean="0"/>
              <a:t> : Another crucial difference between Windows/DOS and Linux is the concept of mounting and </a:t>
            </a:r>
            <a:r>
              <a:rPr lang="en-IN" dirty="0" err="1" smtClean="0"/>
              <a:t>unmounting</a:t>
            </a:r>
            <a:r>
              <a:rPr lang="en-IN" dirty="0" smtClean="0"/>
              <a:t> partitions, drives or directories. Windows detects partitions and drives during the boot process and assigns a drive letter to them. In Linux however, partitions or devices are usually not visible in the directory tree unless they are mounted, that means integrated into the file system at a specific location in the directory tree.</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During the installation of your system, you can define partitions to be mounted automatically when the system is started. Removable devices are usually also detected and mounted automatically by your system the desktop environments such as KDE or GNOME will inform you about the appearance of a new device.</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Case-Sensitivity : Linux distinguishes between uppercase and lowercase letters in the file system. For example, whether you name  file test.txt, TeST.txt or Test.txt make a difference in Linux. This also holds true for directories: You cannot access a directory named Letters by the name letters.</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File Extensions : As opposed to Windows, files in Linux may have a file extension, such as .txt, but do not need to have one. When you start working with the shell this sometimes makes it difficult for beginners to differentiate between files and folders, depending on the command you use to list the contents of a directory.</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998536"/>
          </a:xfrm>
        </p:spPr>
        <p:txBody>
          <a:bodyPr>
            <a:normAutofit fontScale="92500" lnSpcReduction="10000"/>
          </a:bodyPr>
          <a:lstStyle/>
          <a:p>
            <a:pPr algn="just"/>
            <a:r>
              <a:rPr lang="en-IN" dirty="0" smtClean="0"/>
              <a:t>Hidden Files :Similar to Windows, Linux also distinguishes between “normal” files and hidden files which are often configuration files that you usually do not want to access or see as a normal user. In Linux, hidden files are indicated by a dot in front (for example, .</a:t>
            </a:r>
            <a:r>
              <a:rPr lang="en-IN" dirty="0" err="1" smtClean="0"/>
              <a:t>hiddenfile</a:t>
            </a:r>
            <a:r>
              <a:rPr lang="en-IN" dirty="0" smtClean="0"/>
              <a:t>). </a:t>
            </a:r>
            <a:endParaRPr lang="en-US" dirty="0" smtClean="0"/>
          </a:p>
          <a:p>
            <a:pPr algn="just">
              <a:buNone/>
            </a:pPr>
            <a:endParaRPr lang="en-US" dirty="0" smtClean="0"/>
          </a:p>
          <a:p>
            <a:pPr algn="just"/>
            <a:r>
              <a:rPr lang="en-IN" dirty="0" smtClean="0"/>
              <a:t>File System Permissions : Because Linux is a multiuser system, every file in a Linux file system belongs to a user and a group. Only the owner of a file or directory (or, of course, root) can grant other users access permission to it. Linux basically distinguishes between three different types of access permissions: write permission, read permission and execute permission. </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Directory Structure</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IN" dirty="0" smtClean="0"/>
              <a:t>The following table provides a short overview of the most important higher-level directories you find on a Linux system. Find more detailed information about the directories and important subdirectories in the following list.</a:t>
            </a:r>
            <a:endParaRPr lang="en-US" dirty="0" smtClean="0"/>
          </a:p>
          <a:p>
            <a:pPr algn="just"/>
            <a:endParaRPr lang="en-US" dirty="0"/>
          </a:p>
        </p:txBody>
      </p:sp>
      <p:pic>
        <p:nvPicPr>
          <p:cNvPr id="1026" name="Picture 2"/>
          <p:cNvPicPr>
            <a:picLocks noChangeAspect="1" noChangeArrowheads="1"/>
          </p:cNvPicPr>
          <p:nvPr/>
        </p:nvPicPr>
        <p:blipFill>
          <a:blip r:embed="rId2"/>
          <a:srcRect/>
          <a:stretch>
            <a:fillRect/>
          </a:stretch>
        </p:blipFill>
        <p:spPr bwMode="auto">
          <a:xfrm>
            <a:off x="228600" y="4114800"/>
            <a:ext cx="7543800" cy="2330450"/>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both-dev-dir_0.png"/>
          <p:cNvPicPr>
            <a:picLocks noGrp="1"/>
          </p:cNvPicPr>
          <p:nvPr>
            <p:ph idx="1"/>
          </p:nvPr>
        </p:nvPicPr>
        <p:blipFill>
          <a:blip r:embed="rId2"/>
          <a:srcRect/>
          <a:stretch>
            <a:fillRect/>
          </a:stretch>
        </p:blipFill>
        <p:spPr bwMode="auto">
          <a:xfrm>
            <a:off x="1673917" y="1609725"/>
            <a:ext cx="4805565" cy="4846638"/>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457200" y="609600"/>
            <a:ext cx="7620000" cy="56388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eXAMPLE</a:t>
            </a:r>
            <a:endParaRPr lang="en-US" dirty="0"/>
          </a:p>
        </p:txBody>
      </p:sp>
      <p:pic>
        <p:nvPicPr>
          <p:cNvPr id="4" name="Content Placeholder 3" descr="Image result for linux directory structure"/>
          <p:cNvPicPr>
            <a:picLocks noGrp="1"/>
          </p:cNvPicPr>
          <p:nvPr>
            <p:ph idx="1"/>
          </p:nvPr>
        </p:nvPicPr>
        <p:blipFill>
          <a:blip r:embed="rId2"/>
          <a:srcRect/>
          <a:stretch>
            <a:fillRect/>
          </a:stretch>
        </p:blipFill>
        <p:spPr bwMode="auto">
          <a:xfrm>
            <a:off x="685800" y="1676400"/>
            <a:ext cx="7010400" cy="49530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MULTIPROCESSING: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IN" dirty="0" smtClean="0"/>
              <a:t> A multiprocessing system consists of a number of processors communicating via a bus or a network. There are two types of multiprocessing systems: loosely coupled and tightly coupled.</a:t>
            </a:r>
            <a:endParaRPr lang="en-US" dirty="0"/>
          </a:p>
        </p:txBody>
      </p:sp>
      <p:pic>
        <p:nvPicPr>
          <p:cNvPr id="4" name="Picture 3" descr="Loosely-coupled           multiprocessing architecture"/>
          <p:cNvPicPr/>
          <p:nvPr/>
        </p:nvPicPr>
        <p:blipFill>
          <a:blip r:embed="rId2"/>
          <a:srcRect/>
          <a:stretch>
            <a:fillRect/>
          </a:stretch>
        </p:blipFill>
        <p:spPr bwMode="auto">
          <a:xfrm>
            <a:off x="685800" y="3657600"/>
            <a:ext cx="7162800" cy="28956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i="1" dirty="0" smtClean="0"/>
              <a:t>Loosely coupled systems</a:t>
            </a:r>
            <a:r>
              <a:rPr lang="en-IN" dirty="0" smtClean="0"/>
              <a:t> consist of processors that operate stand-alone. Each processor has its own bus, memory, and I/O subsystem, and communicates with other processors through the network medium. Loosely coupled systems can be either homogeneous or heterogeneous.</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Tightly Couples Multiprocessing Architecture</a:t>
            </a:r>
            <a:endParaRPr lang="en-US" dirty="0"/>
          </a:p>
        </p:txBody>
      </p:sp>
      <p:pic>
        <p:nvPicPr>
          <p:cNvPr id="4" name="Picture 3" descr="Tightly-coupled           multiprocessing architecture"/>
          <p:cNvPicPr/>
          <p:nvPr/>
        </p:nvPicPr>
        <p:blipFill>
          <a:blip r:embed="rId2"/>
          <a:srcRect/>
          <a:stretch>
            <a:fillRect/>
          </a:stretch>
        </p:blipFill>
        <p:spPr bwMode="auto">
          <a:xfrm>
            <a:off x="1219200" y="2286000"/>
            <a:ext cx="4413250" cy="3962399"/>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IN" i="1" dirty="0" smtClean="0"/>
              <a:t>Tightly coupled systems</a:t>
            </a:r>
            <a:r>
              <a:rPr lang="en-IN" dirty="0" smtClean="0"/>
              <a:t> consist of processors that share the memory, bus, devices, and sometimes cache. Tightly coupled systems run a single instance of the operating system. Tightly coupled systems can be classified into symmetric and asymmetric systems. Asymmetric systems are configured so that each processor is assigned a specific task. Asymmetric systems have a single "master" processor that controls all others. </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Symmetric systems treat all processors the same way—processes have equal access to all system resources. In the symmetric model, all tasks are spread equally across all processors.</a:t>
            </a:r>
            <a:endParaRPr lang="en-US" dirty="0" smtClean="0"/>
          </a:p>
          <a:p>
            <a:pPr algn="just"/>
            <a:r>
              <a:rPr lang="en-IN" dirty="0" smtClean="0"/>
              <a:t>Symmetric systems are subdivided into further classes consisting of dedicated and shared cache systems. Symmetrical Multiprocessing (SMP) systems have become very popular and have become the default choice for many large servers.</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dirty="0" smtClean="0"/>
              <a:t>LOAD SHARING AND MULTI THREADING IN LINUX </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normAutofit lnSpcReduction="10000"/>
          </a:bodyPr>
          <a:lstStyle/>
          <a:p>
            <a:pPr algn="just"/>
            <a:r>
              <a:rPr lang="en-IN" dirty="0" smtClean="0"/>
              <a:t>Thread is an execution unit which consists of its own program counter, a stack, and a set of registers. Threads are also known as Lightweight processes. Threads are popular way to improve application through parallelism. The CPU switches rapidly back and forth among the threads giving illusion that the threads are running in parallel.</a:t>
            </a:r>
            <a:endParaRPr lang="en-US" dirty="0" smtClean="0"/>
          </a:p>
          <a:p>
            <a:pPr algn="just"/>
            <a:r>
              <a:rPr lang="en-IN" dirty="0" smtClean="0"/>
              <a:t>As each thread has its own independent resource for process execution, </a:t>
            </a:r>
            <a:r>
              <a:rPr lang="en-IN" dirty="0" err="1" smtClean="0"/>
              <a:t>multpile</a:t>
            </a:r>
            <a:r>
              <a:rPr lang="en-IN" dirty="0" smtClean="0"/>
              <a:t> processes can be executed </a:t>
            </a:r>
            <a:r>
              <a:rPr lang="en-IN" dirty="0" err="1" smtClean="0"/>
              <a:t>parallely</a:t>
            </a:r>
            <a:r>
              <a:rPr lang="en-IN" dirty="0" smtClean="0"/>
              <a:t> by increasing number of threads.</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a:p>
        </p:txBody>
      </p:sp>
      <p:pic>
        <p:nvPicPr>
          <p:cNvPr id="4" name="Picture 3" descr="Single Threaded and Multithreaded Process"/>
          <p:cNvPicPr/>
          <p:nvPr/>
        </p:nvPicPr>
        <p:blipFill>
          <a:blip r:embed="rId2"/>
          <a:srcRect/>
          <a:stretch>
            <a:fillRect/>
          </a:stretch>
        </p:blipFill>
        <p:spPr bwMode="auto">
          <a:xfrm>
            <a:off x="304800" y="1981200"/>
            <a:ext cx="7467600" cy="44958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0" dirty="0" smtClean="0"/>
              <a:t>Types of Thread:</a:t>
            </a:r>
            <a:endParaRPr lang="en-US" dirty="0"/>
          </a:p>
        </p:txBody>
      </p:sp>
      <p:sp>
        <p:nvSpPr>
          <p:cNvPr id="3" name="Content Placeholder 2"/>
          <p:cNvSpPr>
            <a:spLocks noGrp="1"/>
          </p:cNvSpPr>
          <p:nvPr>
            <p:ph idx="1"/>
          </p:nvPr>
        </p:nvSpPr>
        <p:spPr/>
        <p:txBody>
          <a:bodyPr>
            <a:normAutofit fontScale="92500"/>
          </a:bodyPr>
          <a:lstStyle/>
          <a:p>
            <a:pPr lvl="0" algn="just"/>
            <a:r>
              <a:rPr lang="en-IN" dirty="0" smtClean="0"/>
              <a:t>There are two types of threads :</a:t>
            </a:r>
          </a:p>
          <a:p>
            <a:pPr lvl="0" algn="just"/>
            <a:r>
              <a:rPr lang="en-IN" dirty="0" smtClean="0"/>
              <a:t>User Threads </a:t>
            </a:r>
          </a:p>
          <a:p>
            <a:pPr lvl="0" algn="just"/>
            <a:r>
              <a:rPr lang="en-IN" dirty="0" smtClean="0"/>
              <a:t>User Threads</a:t>
            </a:r>
            <a:endParaRPr lang="en-US" dirty="0" smtClean="0"/>
          </a:p>
          <a:p>
            <a:pPr algn="just"/>
            <a:r>
              <a:rPr lang="en-IN" b="1" dirty="0" smtClean="0"/>
              <a:t>User threads</a:t>
            </a:r>
            <a:r>
              <a:rPr lang="en-IN" dirty="0" smtClean="0"/>
              <a:t>, are above the kernel and without kernel support. These are the threads that application programmers use in their programs.</a:t>
            </a:r>
            <a:endParaRPr lang="en-US" dirty="0" smtClean="0"/>
          </a:p>
          <a:p>
            <a:pPr algn="just"/>
            <a:r>
              <a:rPr lang="en-IN" b="1" dirty="0" smtClean="0"/>
              <a:t>Kernel threads</a:t>
            </a:r>
            <a:r>
              <a:rPr lang="en-IN" dirty="0" smtClean="0"/>
              <a:t> are supported within the kernel of the OS itself. All modern OSs support kernel level threads, allowing the kernel to perform multiple simultaneous tasks and/or to service multiple kernel system calls simultaneously.</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Disk management: </a:t>
            </a:r>
            <a:r>
              <a:rPr lang="en-IN" b="1" dirty="0" err="1" smtClean="0"/>
              <a:t>fdisk</a:t>
            </a:r>
            <a:r>
              <a:rPr lang="en-IN" dirty="0" smtClean="0"/>
              <a:t> stands (for “</a:t>
            </a:r>
            <a:r>
              <a:rPr lang="en-IN" b="1" dirty="0" smtClean="0"/>
              <a:t>fixed disk</a:t>
            </a:r>
            <a:r>
              <a:rPr lang="en-IN" dirty="0" smtClean="0"/>
              <a:t> or </a:t>
            </a:r>
            <a:r>
              <a:rPr lang="en-IN" b="1" dirty="0" smtClean="0"/>
              <a:t>format disk</a:t>
            </a:r>
            <a:r>
              <a:rPr lang="en-IN" dirty="0" smtClean="0"/>
              <a:t>“) is an most commonly used command-line based disk manipulation utility for a </a:t>
            </a:r>
            <a:r>
              <a:rPr lang="en-IN" b="1" dirty="0" smtClean="0"/>
              <a:t>Linux/Unix</a:t>
            </a:r>
            <a:r>
              <a:rPr lang="en-IN" dirty="0" smtClean="0"/>
              <a:t> systems. </a:t>
            </a:r>
          </a:p>
          <a:p>
            <a:pPr algn="just"/>
            <a:r>
              <a:rPr lang="en-IN" dirty="0" smtClean="0"/>
              <a:t>With the help of </a:t>
            </a:r>
            <a:r>
              <a:rPr lang="en-IN" dirty="0" err="1" smtClean="0"/>
              <a:t>fdisk</a:t>
            </a:r>
            <a:r>
              <a:rPr lang="en-IN" dirty="0" smtClean="0"/>
              <a:t> command you can view, create, resize, delete, change, copy and move partitions on a hard drive using its own user friendly text based menu driven interface.</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Multithreading Models:</a:t>
            </a:r>
            <a:r>
              <a:rPr lang="en-US" i="1" dirty="0" smtClean="0"/>
              <a:t/>
            </a:r>
            <a:br>
              <a:rPr lang="en-US" i="1" dirty="0" smtClean="0"/>
            </a:br>
            <a:endParaRPr lang="en-US" dirty="0"/>
          </a:p>
        </p:txBody>
      </p:sp>
      <p:sp>
        <p:nvSpPr>
          <p:cNvPr id="3" name="Content Placeholder 2"/>
          <p:cNvSpPr>
            <a:spLocks noGrp="1"/>
          </p:cNvSpPr>
          <p:nvPr>
            <p:ph idx="1"/>
          </p:nvPr>
        </p:nvSpPr>
        <p:spPr/>
        <p:txBody>
          <a:bodyPr/>
          <a:lstStyle/>
          <a:p>
            <a:r>
              <a:rPr lang="en-IN" dirty="0" smtClean="0"/>
              <a:t>The user threads must be mapped to kernel threads, by one of the following strategies.</a:t>
            </a:r>
            <a:endParaRPr lang="en-US" dirty="0" smtClean="0"/>
          </a:p>
          <a:p>
            <a:pPr lvl="0"/>
            <a:r>
              <a:rPr lang="en-IN" dirty="0" smtClean="0"/>
              <a:t>Many-To-One Model</a:t>
            </a:r>
            <a:endParaRPr lang="en-US" dirty="0" smtClean="0"/>
          </a:p>
          <a:p>
            <a:pPr lvl="0"/>
            <a:r>
              <a:rPr lang="en-IN" dirty="0" smtClean="0"/>
              <a:t>One-To-One Model</a:t>
            </a:r>
            <a:endParaRPr lang="en-US" dirty="0" smtClean="0"/>
          </a:p>
          <a:p>
            <a:pPr lvl="0"/>
            <a:r>
              <a:rPr lang="en-IN" dirty="0" smtClean="0"/>
              <a:t>Many-To-Many Model</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0" dirty="0" smtClean="0"/>
              <a:t>Many-To-One Model</a:t>
            </a:r>
            <a:r>
              <a:rPr lang="en-US" i="1" dirty="0" smtClean="0"/>
              <a:t/>
            </a:r>
            <a:br>
              <a:rPr lang="en-US" i="1" dirty="0" smtClean="0"/>
            </a:br>
            <a:endParaRPr lang="en-US" dirty="0"/>
          </a:p>
        </p:txBody>
      </p:sp>
      <p:sp>
        <p:nvSpPr>
          <p:cNvPr id="3" name="Content Placeholder 2"/>
          <p:cNvSpPr>
            <a:spLocks noGrp="1"/>
          </p:cNvSpPr>
          <p:nvPr>
            <p:ph idx="1"/>
          </p:nvPr>
        </p:nvSpPr>
        <p:spPr/>
        <p:txBody>
          <a:bodyPr/>
          <a:lstStyle/>
          <a:p>
            <a:pPr lvl="0" algn="just"/>
            <a:r>
              <a:rPr lang="en-IN" dirty="0" smtClean="0"/>
              <a:t>In the many-to-one model, many user-level threads are all mapped onto a single kernel thread.</a:t>
            </a:r>
            <a:endParaRPr lang="en-US" dirty="0" smtClean="0"/>
          </a:p>
          <a:p>
            <a:pPr lvl="0" algn="just"/>
            <a:r>
              <a:rPr lang="en-IN" dirty="0" smtClean="0"/>
              <a:t>Thread management is handled by the thread library in user space, which is efficient in nature.</a:t>
            </a:r>
            <a:endParaRPr lang="en-US" dirty="0" smtClean="0"/>
          </a:p>
          <a:p>
            <a:pPr algn="just"/>
            <a:endParaRPr lang="en-US" dirty="0"/>
          </a:p>
        </p:txBody>
      </p:sp>
      <p:pic>
        <p:nvPicPr>
          <p:cNvPr id="4" name="Picture 3" descr="Many to One thread model"/>
          <p:cNvPicPr/>
          <p:nvPr/>
        </p:nvPicPr>
        <p:blipFill>
          <a:blip r:embed="rId2"/>
          <a:srcRect/>
          <a:stretch>
            <a:fillRect/>
          </a:stretch>
        </p:blipFill>
        <p:spPr bwMode="auto">
          <a:xfrm>
            <a:off x="2819400" y="4038600"/>
            <a:ext cx="4191000" cy="26670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9416"/>
            <a:ext cx="3505200" cy="4846320"/>
          </a:xfrm>
        </p:spPr>
        <p:txBody>
          <a:bodyPr>
            <a:normAutofit fontScale="92500" lnSpcReduction="20000"/>
          </a:bodyPr>
          <a:lstStyle/>
          <a:p>
            <a:pPr lvl="0" algn="just"/>
            <a:r>
              <a:rPr lang="en-IN" dirty="0" smtClean="0"/>
              <a:t>The one-to-one model creates a separate kernel thread to handle each and every user thread.</a:t>
            </a:r>
            <a:endParaRPr lang="en-US" dirty="0" smtClean="0"/>
          </a:p>
          <a:p>
            <a:pPr lvl="0" algn="just"/>
            <a:r>
              <a:rPr lang="en-IN" dirty="0" smtClean="0"/>
              <a:t>Most implementations of this model place a limit on how many threads can be created.</a:t>
            </a:r>
            <a:endParaRPr lang="en-US" dirty="0" smtClean="0"/>
          </a:p>
          <a:p>
            <a:pPr lvl="0" algn="just"/>
            <a:r>
              <a:rPr lang="en-IN" dirty="0" smtClean="0"/>
              <a:t>Linux and Windows from 95 to XP implement the one-to-one model for threads.</a:t>
            </a:r>
            <a:endParaRPr lang="en-US" dirty="0" smtClean="0"/>
          </a:p>
          <a:p>
            <a:pPr algn="just"/>
            <a:endParaRPr lang="en-US" dirty="0"/>
          </a:p>
        </p:txBody>
      </p:sp>
      <p:pic>
        <p:nvPicPr>
          <p:cNvPr id="4" name="Picture 3" descr="One to One thread model"/>
          <p:cNvPicPr/>
          <p:nvPr/>
        </p:nvPicPr>
        <p:blipFill>
          <a:blip r:embed="rId2"/>
          <a:srcRect/>
          <a:stretch>
            <a:fillRect/>
          </a:stretch>
        </p:blipFill>
        <p:spPr bwMode="auto">
          <a:xfrm>
            <a:off x="4191000" y="1447800"/>
            <a:ext cx="3790950" cy="45720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0" dirty="0" smtClean="0"/>
              <a:t>Many-To-Many Model</a:t>
            </a:r>
            <a:r>
              <a:rPr lang="en-US" i="1" dirty="0" smtClean="0"/>
              <a:t/>
            </a:r>
            <a:br>
              <a:rPr lang="en-US" i="1" dirty="0" smtClean="0"/>
            </a:br>
            <a:endParaRPr lang="en-US" dirty="0"/>
          </a:p>
        </p:txBody>
      </p:sp>
      <p:sp>
        <p:nvSpPr>
          <p:cNvPr id="3" name="Content Placeholder 2"/>
          <p:cNvSpPr>
            <a:spLocks noGrp="1"/>
          </p:cNvSpPr>
          <p:nvPr>
            <p:ph idx="1"/>
          </p:nvPr>
        </p:nvSpPr>
        <p:spPr/>
        <p:txBody>
          <a:bodyPr/>
          <a:lstStyle/>
          <a:p>
            <a:pPr lvl="0" algn="just"/>
            <a:r>
              <a:rPr lang="en-IN" dirty="0" smtClean="0"/>
              <a:t>The many-to-many model multiplexes any number of user threads onto an equal or smaller number of kernel threads, combining the best features of the one-to-one and many-to-one models.</a:t>
            </a:r>
            <a:endParaRPr lang="en-US" dirty="0" smtClean="0"/>
          </a:p>
          <a:p>
            <a:pPr lvl="0" algn="just"/>
            <a:r>
              <a:rPr lang="en-IN" dirty="0" smtClean="0"/>
              <a:t>Users can create any number of the threads.</a:t>
            </a:r>
            <a:endParaRPr lang="en-US" dirty="0" smtClean="0"/>
          </a:p>
          <a:p>
            <a:pPr lvl="0" algn="just"/>
            <a:r>
              <a:rPr lang="en-IN" dirty="0" smtClean="0"/>
              <a:t>Blocking the kernel system calls does not block the entire process.</a:t>
            </a:r>
            <a:endParaRPr lang="en-US" dirty="0" smtClean="0"/>
          </a:p>
          <a:p>
            <a:pPr lvl="0" algn="just"/>
            <a:r>
              <a:rPr lang="en-IN" dirty="0" smtClean="0"/>
              <a:t>Processes can be split across multiple processors.</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Many to Many thread model"/>
          <p:cNvPicPr>
            <a:picLocks noGrp="1"/>
          </p:cNvPicPr>
          <p:nvPr>
            <p:ph idx="1"/>
          </p:nvPr>
        </p:nvPicPr>
        <p:blipFill>
          <a:blip r:embed="rId2"/>
          <a:srcRect/>
          <a:stretch>
            <a:fillRect/>
          </a:stretch>
        </p:blipFill>
        <p:spPr bwMode="auto">
          <a:xfrm>
            <a:off x="914400" y="1676400"/>
            <a:ext cx="6553200" cy="48006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Thread Libraries</a:t>
            </a:r>
            <a:r>
              <a:rPr lang="en-US" i="1" dirty="0" smtClean="0"/>
              <a:t/>
            </a:r>
            <a:br>
              <a:rPr lang="en-US" i="1" dirty="0" smtClean="0"/>
            </a:br>
            <a:endParaRPr lang="en-US" dirty="0"/>
          </a:p>
        </p:txBody>
      </p:sp>
      <p:sp>
        <p:nvSpPr>
          <p:cNvPr id="3" name="Content Placeholder 2"/>
          <p:cNvSpPr>
            <a:spLocks noGrp="1"/>
          </p:cNvSpPr>
          <p:nvPr>
            <p:ph idx="1"/>
          </p:nvPr>
        </p:nvSpPr>
        <p:spPr/>
        <p:txBody>
          <a:bodyPr/>
          <a:lstStyle/>
          <a:p>
            <a:pPr algn="just"/>
            <a:r>
              <a:rPr lang="en-IN" dirty="0" smtClean="0"/>
              <a:t>Thread libraries provides programmers with API for creating and managing of threads.</a:t>
            </a:r>
            <a:endParaRPr lang="en-US" dirty="0" smtClean="0"/>
          </a:p>
          <a:p>
            <a:pPr algn="just"/>
            <a:r>
              <a:rPr lang="en-IN" dirty="0" smtClean="0"/>
              <a:t>Thread libraries may be implemented either in user space or in kernel space. The user space involves API functions implemented solely within user space, with no kernel support. The kernel space involves system calls, and requires a kernel with thread library support.</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IN" dirty="0" smtClean="0"/>
              <a:t>There are three types of thread :</a:t>
            </a:r>
            <a:endParaRPr lang="en-US" dirty="0" smtClean="0"/>
          </a:p>
          <a:p>
            <a:pPr lvl="0" algn="just"/>
            <a:r>
              <a:rPr lang="en-IN" dirty="0" smtClean="0"/>
              <a:t>POSIX Pitheads, may be provided as either a user or kernel library, as an extension to the POSIX standard.</a:t>
            </a:r>
            <a:endParaRPr lang="en-US" dirty="0" smtClean="0"/>
          </a:p>
          <a:p>
            <a:pPr lvl="0" algn="just"/>
            <a:r>
              <a:rPr lang="en-IN" dirty="0" smtClean="0"/>
              <a:t>Win32 threads, are provided as a kernel-level library on Windows systems.</a:t>
            </a:r>
            <a:endParaRPr lang="en-US" dirty="0" smtClean="0"/>
          </a:p>
          <a:p>
            <a:pPr lvl="0" algn="just"/>
            <a:r>
              <a:rPr lang="en-IN" dirty="0" smtClean="0"/>
              <a:t>Java threads - Since Java generally runs on a Java Virtual Machine, the implementation of threads is based upon whatever OS and hardware the JVM is running on, i.e. either Pitheads or Win32 threads depending on the system</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Benefits of Multithreading</a:t>
            </a:r>
            <a:r>
              <a:rPr lang="en-US" i="1" dirty="0" smtClean="0"/>
              <a:t/>
            </a:r>
            <a:br>
              <a:rPr lang="en-US" i="1" dirty="0" smtClean="0"/>
            </a:br>
            <a:endParaRPr lang="en-US" dirty="0"/>
          </a:p>
        </p:txBody>
      </p:sp>
      <p:sp>
        <p:nvSpPr>
          <p:cNvPr id="3" name="Content Placeholder 2"/>
          <p:cNvSpPr>
            <a:spLocks noGrp="1"/>
          </p:cNvSpPr>
          <p:nvPr>
            <p:ph idx="1"/>
          </p:nvPr>
        </p:nvSpPr>
        <p:spPr/>
        <p:txBody>
          <a:bodyPr>
            <a:normAutofit lnSpcReduction="10000"/>
          </a:bodyPr>
          <a:lstStyle/>
          <a:p>
            <a:pPr lvl="0" algn="just"/>
            <a:r>
              <a:rPr lang="en-IN" dirty="0" smtClean="0"/>
              <a:t>Responsiveness</a:t>
            </a:r>
            <a:endParaRPr lang="en-US" dirty="0" smtClean="0"/>
          </a:p>
          <a:p>
            <a:pPr lvl="0" algn="just"/>
            <a:r>
              <a:rPr lang="en-IN" dirty="0" smtClean="0"/>
              <a:t>Resource sharing, hence allowing better utilization of resources.</a:t>
            </a:r>
            <a:endParaRPr lang="en-US" dirty="0" smtClean="0"/>
          </a:p>
          <a:p>
            <a:pPr lvl="0" algn="just"/>
            <a:r>
              <a:rPr lang="en-IN" dirty="0" smtClean="0"/>
              <a:t>Economy. Creating and managing threads becomes easier.</a:t>
            </a:r>
            <a:endParaRPr lang="en-US" dirty="0" smtClean="0"/>
          </a:p>
          <a:p>
            <a:pPr lvl="0" algn="just"/>
            <a:r>
              <a:rPr lang="en-IN" dirty="0" smtClean="0"/>
              <a:t>Scalability. One thread runs on one CPU. In Multithreaded processes, threads can be distributed over a series of processors to scale.</a:t>
            </a:r>
            <a:endParaRPr lang="en-US" dirty="0" smtClean="0"/>
          </a:p>
          <a:p>
            <a:pPr lvl="0" algn="just"/>
            <a:r>
              <a:rPr lang="en-IN" dirty="0" smtClean="0"/>
              <a:t>Context Switching is smooth. Context switching refers to the procedure followed by CPU to change from one task to another.</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Multithreading Issues</a:t>
            </a:r>
            <a:r>
              <a:rPr lang="en-US" i="1" dirty="0" smtClean="0"/>
              <a:t/>
            </a:r>
            <a:br>
              <a:rPr lang="en-US" i="1" dirty="0" smtClean="0"/>
            </a:br>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IN" dirty="0" smtClean="0"/>
              <a:t>Thread Cancellation: Thread cancellation means terminating a thread before it has finished working. There can be two approaches for this, one is Asynchronous cancellation, which terminates the target thread immediately. The other is Deferred cancellation allows the target thread to periodically check if it should be cancelled.</a:t>
            </a:r>
            <a:endParaRPr lang="en-US" dirty="0" smtClean="0"/>
          </a:p>
          <a:p>
            <a:pPr lvl="0" algn="just"/>
            <a:r>
              <a:rPr lang="en-IN" dirty="0" smtClean="0"/>
              <a:t>Signal Handling: Signals are used in UNIX systems to notify a process that a particular event has occurred. Now in when a Multithreaded process receives a signal, to which thread it must be delivered? It can be delivered to all, or a single thread.</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IN" dirty="0" smtClean="0"/>
              <a:t>fork() System Call:  fork() is a system call executed in the kernel through which a process creates a copy of itself. Now the problem in Multithreaded process is, if one thread forks, will the entire process be copied or not?</a:t>
            </a:r>
            <a:endParaRPr lang="en-US" dirty="0" smtClean="0"/>
          </a:p>
          <a:p>
            <a:pPr lvl="0" algn="just"/>
            <a:r>
              <a:rPr lang="en-IN" dirty="0" smtClean="0"/>
              <a:t>Security Issues because of extensive sharing of resources between multiple threads.</a:t>
            </a:r>
            <a:endParaRPr lang="en-US" dirty="0" smtClean="0"/>
          </a:p>
          <a:p>
            <a:pPr algn="just"/>
            <a:r>
              <a:rPr lang="en-IN" dirty="0" smtClean="0"/>
              <a:t>There are many other issues that you might face in a multithreaded process, but there are appropriate solutions available for them.</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This tool is very useful in terms of creating space for new partitions, organising space for new drives, re-organising an old drives and copying or moving data to new disks. It allows you to create a maximum of four new </a:t>
            </a:r>
            <a:r>
              <a:rPr lang="en-IN" b="1" dirty="0" smtClean="0"/>
              <a:t>primary</a:t>
            </a:r>
            <a:r>
              <a:rPr lang="en-IN" dirty="0" smtClean="0"/>
              <a:t> partition and number of logical (</a:t>
            </a:r>
            <a:r>
              <a:rPr lang="en-IN" b="1" dirty="0" smtClean="0"/>
              <a:t>extended</a:t>
            </a:r>
            <a:r>
              <a:rPr lang="en-IN" dirty="0" smtClean="0"/>
              <a:t>) partitions, based on size of the hard disk you have in your system.</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TYPES OF USERS IN LINUX: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IN" dirty="0" smtClean="0"/>
              <a:t>User :From the beginning, Linux has been designed as a multiuser system: Any number of users can simultaneously work on one machine. These users can connect to the system via different terminals or network connections. Usually users need to log in to the system before starting a session. Personal information and individual desktop configuration are stored separately for any user.</a:t>
            </a:r>
            <a:endParaRPr lang="en-US" b="1"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0" dirty="0" smtClean="0"/>
              <a:t>Distinct User Roles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lgn="just"/>
            <a:r>
              <a:rPr lang="en-IN" dirty="0" smtClean="0"/>
              <a:t>Among the users working on a machine, Linux distinguishes between different kinds of user roles: you can log in to a Linux machine as “normal” user or as </a:t>
            </a:r>
            <a:r>
              <a:rPr lang="en-IN" dirty="0" err="1" smtClean="0"/>
              <a:t>superuser</a:t>
            </a:r>
            <a:r>
              <a:rPr lang="en-IN" dirty="0" smtClean="0"/>
              <a:t> (administrator), traditionally called root in Linux and group users.</a:t>
            </a:r>
            <a:endParaRPr lang="en-US" dirty="0" smtClean="0"/>
          </a:p>
          <a:p>
            <a:pPr algn="just"/>
            <a:r>
              <a:rPr lang="en-IN" dirty="0" smtClean="0"/>
              <a:t>The </a:t>
            </a:r>
            <a:r>
              <a:rPr lang="en-IN" dirty="0" err="1" smtClean="0"/>
              <a:t>superuser</a:t>
            </a:r>
            <a:r>
              <a:rPr lang="en-IN" dirty="0" smtClean="0"/>
              <a:t> has privileges which authorize him to access all parts of the system and to execute administrative tasks: He has the unrestricted capacity to make changes to the system and has unlimited access to all files. If you are logged in as a normal user you lack these privileges. User and root can of course be the same physical person but acting in different roles.</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IN" dirty="0" smtClean="0"/>
              <a:t>The root user account is always created on your Linux system by default — during installation you are therefore requested to specify a password for root. Which other users can log in to your system depends on the method of authentication you choose during installation.</a:t>
            </a:r>
            <a:endParaRPr lang="en-US" dirty="0" smtClean="0"/>
          </a:p>
          <a:p>
            <a:pPr algn="just"/>
            <a:r>
              <a:rPr lang="en-IN" dirty="0" smtClean="0"/>
              <a:t>For your daily work, you usually log in to your system as normal user. Performing some administrative tasks or running certain programs such as require root permissions. You can easily switch from your normal account to root and back to your normal user account after accomplishing the administrative task. </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If you are working with a graphical user interface you are usually prompted to enter the root password when necessary. Closing the application which required root permissions results in withdrawal of the root privileges: you automatically switch back to your normal user account.</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Groups</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lgn="just"/>
            <a:r>
              <a:rPr lang="en-IN" dirty="0" smtClean="0"/>
              <a:t>Every user in a Linux system belongs at least to one group. A group, in this case, can be defined as a set of connected users with certain collective privileges. Groups are usually defined according to functional roles or the data and resources the members of the group need to access. </a:t>
            </a:r>
          </a:p>
          <a:p>
            <a:pPr algn="just"/>
            <a:r>
              <a:rPr lang="en-IN" dirty="0" smtClean="0"/>
              <a:t>When a new user account is created on your system, the user is usually assigned to a default, primary group. The system administrator can change this primary group or assign the user to an additional group, if necessary</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Managing Users and Groups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algn="just"/>
            <a:r>
              <a:rPr lang="en-IN" dirty="0" smtClean="0"/>
              <a:t>There are four main user administration files −</a:t>
            </a:r>
            <a:endParaRPr lang="en-US" dirty="0" smtClean="0"/>
          </a:p>
          <a:p>
            <a:pPr lvl="0" algn="just"/>
            <a:r>
              <a:rPr lang="en-IN" b="1" dirty="0" smtClean="0"/>
              <a:t>/etc/</a:t>
            </a:r>
            <a:r>
              <a:rPr lang="en-IN" b="1" dirty="0" err="1" smtClean="0"/>
              <a:t>passwd</a:t>
            </a:r>
            <a:r>
              <a:rPr lang="en-IN" dirty="0" smtClean="0"/>
              <a:t> − Keeps the user account and password information. This file holds the majority of information about accounts on the Unix system.</a:t>
            </a:r>
            <a:endParaRPr lang="en-US" dirty="0" smtClean="0"/>
          </a:p>
          <a:p>
            <a:pPr lvl="0" algn="just"/>
            <a:r>
              <a:rPr lang="en-IN" dirty="0" smtClean="0"/>
              <a:t>/</a:t>
            </a:r>
            <a:r>
              <a:rPr lang="en-IN" b="1" dirty="0" smtClean="0"/>
              <a:t>etc/shadow</a:t>
            </a:r>
            <a:r>
              <a:rPr lang="en-IN" dirty="0" smtClean="0"/>
              <a:t> − Holds the encrypted password of the corresponding account. Not all the systems support this file.</a:t>
            </a:r>
            <a:endParaRPr lang="en-US" dirty="0" smtClean="0"/>
          </a:p>
          <a:p>
            <a:pPr lvl="0" algn="just"/>
            <a:r>
              <a:rPr lang="en-IN" b="1" dirty="0" smtClean="0"/>
              <a:t>/etc/group</a:t>
            </a:r>
            <a:r>
              <a:rPr lang="en-IN" dirty="0" smtClean="0"/>
              <a:t> − This file contains the group information for each account.</a:t>
            </a:r>
            <a:endParaRPr lang="en-US" dirty="0" smtClean="0"/>
          </a:p>
          <a:p>
            <a:pPr lvl="0" algn="just"/>
            <a:r>
              <a:rPr lang="en-IN" b="1" dirty="0" smtClean="0"/>
              <a:t>/etc/</a:t>
            </a:r>
            <a:r>
              <a:rPr lang="en-IN" b="1" dirty="0" err="1" smtClean="0"/>
              <a:t>gshadow</a:t>
            </a:r>
            <a:r>
              <a:rPr lang="en-IN" b="1" dirty="0" smtClean="0"/>
              <a:t> </a:t>
            </a:r>
            <a:r>
              <a:rPr lang="en-IN" dirty="0" smtClean="0"/>
              <a:t>− This file contains secure group account information.</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add a user</a:t>
            </a:r>
            <a:endParaRPr lang="en-US" dirty="0"/>
          </a:p>
        </p:txBody>
      </p:sp>
      <p:sp>
        <p:nvSpPr>
          <p:cNvPr id="3" name="Content Placeholder 2"/>
          <p:cNvSpPr>
            <a:spLocks noGrp="1"/>
          </p:cNvSpPr>
          <p:nvPr>
            <p:ph idx="1"/>
          </p:nvPr>
        </p:nvSpPr>
        <p:spPr/>
        <p:txBody>
          <a:bodyPr/>
          <a:lstStyle/>
          <a:p>
            <a:pPr algn="just">
              <a:buNone/>
            </a:pPr>
            <a:r>
              <a:rPr lang="en-IN" dirty="0" smtClean="0"/>
              <a:t>Syntax :  </a:t>
            </a:r>
            <a:r>
              <a:rPr lang="en-IN" dirty="0" err="1" smtClean="0"/>
              <a:t>sudo</a:t>
            </a:r>
            <a:r>
              <a:rPr lang="en-IN" dirty="0" smtClean="0"/>
              <a:t> </a:t>
            </a:r>
            <a:r>
              <a:rPr lang="en-IN" dirty="0" err="1" smtClean="0"/>
              <a:t>adduser</a:t>
            </a:r>
            <a:r>
              <a:rPr lang="en-IN" dirty="0" smtClean="0"/>
              <a:t> username</a:t>
            </a:r>
            <a:endParaRPr lang="en-US" dirty="0" smtClean="0"/>
          </a:p>
          <a:p>
            <a:pPr algn="just">
              <a:buNone/>
            </a:pPr>
            <a:r>
              <a:rPr lang="en-IN" dirty="0" smtClean="0"/>
              <a:t>               Ex:  $: </a:t>
            </a:r>
            <a:r>
              <a:rPr lang="en-IN" dirty="0" err="1" smtClean="0"/>
              <a:t>sudo</a:t>
            </a:r>
            <a:r>
              <a:rPr lang="en-IN" dirty="0" smtClean="0"/>
              <a:t> </a:t>
            </a:r>
            <a:r>
              <a:rPr lang="en-IN" dirty="0" err="1" smtClean="0"/>
              <a:t>adduser</a:t>
            </a:r>
            <a:r>
              <a:rPr lang="en-IN" dirty="0" smtClean="0"/>
              <a:t> </a:t>
            </a:r>
            <a:r>
              <a:rPr lang="en-IN" dirty="0" err="1" smtClean="0"/>
              <a:t>ramu</a:t>
            </a:r>
            <a:endParaRPr lang="en-US" dirty="0" smtClean="0"/>
          </a:p>
          <a:p>
            <a:pPr algn="just">
              <a:buNone/>
            </a:pPr>
            <a:r>
              <a:rPr lang="en-IN" dirty="0" smtClean="0"/>
              <a:t>                       $ </a:t>
            </a:r>
            <a:r>
              <a:rPr lang="en-IN" dirty="0" err="1" smtClean="0"/>
              <a:t>sudo</a:t>
            </a:r>
            <a:r>
              <a:rPr lang="en-IN" dirty="0" smtClean="0"/>
              <a:t> vim /etc/</a:t>
            </a:r>
            <a:r>
              <a:rPr lang="en-IN" dirty="0" err="1" smtClean="0"/>
              <a:t>passwd</a:t>
            </a:r>
            <a:r>
              <a:rPr lang="en-IN" dirty="0" smtClean="0"/>
              <a:t>  or </a:t>
            </a:r>
          </a:p>
          <a:p>
            <a:pPr algn="just">
              <a:buNone/>
            </a:pPr>
            <a:r>
              <a:rPr lang="en-IN" dirty="0" smtClean="0"/>
              <a:t> $ cat /etc/ </a:t>
            </a:r>
            <a:r>
              <a:rPr lang="en-IN" dirty="0" err="1" smtClean="0"/>
              <a:t>passwd</a:t>
            </a:r>
            <a:r>
              <a:rPr lang="en-IN" dirty="0" smtClean="0"/>
              <a:t> ( to display the existing users)</a:t>
            </a:r>
            <a:endParaRPr lang="en-US" dirty="0" smtClean="0"/>
          </a:p>
          <a:p>
            <a:pPr algn="just">
              <a:buNone/>
            </a:pP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smtClean="0"/>
              <a:t>To delete a user:</a:t>
            </a:r>
            <a:endParaRPr lang="en-US" dirty="0" smtClean="0"/>
          </a:p>
          <a:p>
            <a:r>
              <a:rPr lang="en-IN" dirty="0" smtClean="0"/>
              <a:t>Syntax :  </a:t>
            </a:r>
            <a:r>
              <a:rPr lang="en-IN" dirty="0" err="1" smtClean="0"/>
              <a:t>sudo</a:t>
            </a:r>
            <a:r>
              <a:rPr lang="en-IN" dirty="0" smtClean="0"/>
              <a:t> </a:t>
            </a:r>
            <a:r>
              <a:rPr lang="en-IN" dirty="0" err="1" smtClean="0"/>
              <a:t>userdel</a:t>
            </a:r>
            <a:r>
              <a:rPr lang="en-IN" dirty="0" smtClean="0"/>
              <a:t> username</a:t>
            </a:r>
            <a:endParaRPr lang="en-US" dirty="0" smtClean="0"/>
          </a:p>
          <a:p>
            <a:pPr>
              <a:buNone/>
            </a:pPr>
            <a:r>
              <a:rPr lang="en-IN" dirty="0" smtClean="0"/>
              <a:t>          Ex:  $: </a:t>
            </a:r>
            <a:r>
              <a:rPr lang="en-IN" dirty="0" err="1" smtClean="0"/>
              <a:t>sudo</a:t>
            </a:r>
            <a:r>
              <a:rPr lang="en-IN" dirty="0" smtClean="0"/>
              <a:t> </a:t>
            </a:r>
            <a:r>
              <a:rPr lang="en-IN" dirty="0" err="1" smtClean="0"/>
              <a:t>userdel</a:t>
            </a:r>
            <a:r>
              <a:rPr lang="en-IN" dirty="0" smtClean="0"/>
              <a:t> </a:t>
            </a:r>
            <a:r>
              <a:rPr lang="en-IN" dirty="0" err="1" smtClean="0"/>
              <a:t>ramu</a:t>
            </a:r>
            <a:endParaRPr lang="en-US" dirty="0" smtClean="0"/>
          </a:p>
          <a:p>
            <a:pPr>
              <a:buNone/>
            </a:pPr>
            <a:r>
              <a:rPr lang="en-IN" dirty="0" smtClean="0"/>
              <a:t> $ </a:t>
            </a:r>
            <a:r>
              <a:rPr lang="en-IN" dirty="0" err="1" smtClean="0"/>
              <a:t>sudo</a:t>
            </a:r>
            <a:r>
              <a:rPr lang="en-IN" dirty="0" smtClean="0"/>
              <a:t> vim /etc/</a:t>
            </a:r>
            <a:r>
              <a:rPr lang="en-IN" dirty="0" err="1" smtClean="0"/>
              <a:t>passwd</a:t>
            </a:r>
            <a:r>
              <a:rPr lang="en-IN" dirty="0" smtClean="0"/>
              <a:t>  or  $ cat /etc/ </a:t>
            </a:r>
            <a:r>
              <a:rPr lang="en-IN" dirty="0" err="1" smtClean="0"/>
              <a:t>passwd</a:t>
            </a:r>
            <a:r>
              <a:rPr lang="en-IN" dirty="0" smtClean="0"/>
              <a:t> ( to display the existing users)</a:t>
            </a: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IN" b="1" dirty="0" smtClean="0"/>
              <a:t>To create a user group:</a:t>
            </a:r>
            <a:endParaRPr lang="en-US" dirty="0" smtClean="0"/>
          </a:p>
          <a:p>
            <a:pPr>
              <a:buNone/>
            </a:pPr>
            <a:r>
              <a:rPr lang="en-IN" dirty="0" smtClean="0"/>
              <a:t>Syntax :  </a:t>
            </a:r>
            <a:r>
              <a:rPr lang="en-IN" dirty="0" err="1" smtClean="0"/>
              <a:t>sudo</a:t>
            </a:r>
            <a:r>
              <a:rPr lang="en-IN" dirty="0" smtClean="0"/>
              <a:t> </a:t>
            </a:r>
            <a:r>
              <a:rPr lang="en-IN" dirty="0" err="1" smtClean="0"/>
              <a:t>addgroup</a:t>
            </a:r>
            <a:r>
              <a:rPr lang="en-IN" dirty="0" smtClean="0"/>
              <a:t> </a:t>
            </a:r>
            <a:r>
              <a:rPr lang="en-IN" dirty="0" err="1" smtClean="0"/>
              <a:t>groupname</a:t>
            </a:r>
            <a:endParaRPr lang="en-US" dirty="0" smtClean="0"/>
          </a:p>
          <a:p>
            <a:pPr>
              <a:buNone/>
            </a:pPr>
            <a:r>
              <a:rPr lang="en-IN" dirty="0" smtClean="0"/>
              <a:t>               Ex:  $: </a:t>
            </a:r>
            <a:r>
              <a:rPr lang="en-IN" dirty="0" err="1" smtClean="0"/>
              <a:t>sudo</a:t>
            </a:r>
            <a:r>
              <a:rPr lang="en-IN" dirty="0" smtClean="0"/>
              <a:t> </a:t>
            </a:r>
            <a:r>
              <a:rPr lang="en-IN" dirty="0" err="1" smtClean="0"/>
              <a:t>addgroup</a:t>
            </a:r>
            <a:r>
              <a:rPr lang="en-IN" dirty="0" smtClean="0"/>
              <a:t> </a:t>
            </a:r>
            <a:r>
              <a:rPr lang="en-IN" dirty="0" err="1" smtClean="0"/>
              <a:t>srec</a:t>
            </a:r>
            <a:endParaRPr lang="en-US" dirty="0" smtClean="0"/>
          </a:p>
          <a:p>
            <a:pPr>
              <a:buNone/>
            </a:pPr>
            <a:r>
              <a:rPr lang="en-IN" dirty="0" smtClean="0"/>
              <a:t>                       $ </a:t>
            </a:r>
            <a:r>
              <a:rPr lang="en-IN" dirty="0" err="1" smtClean="0"/>
              <a:t>sudo</a:t>
            </a:r>
            <a:r>
              <a:rPr lang="en-IN" dirty="0" smtClean="0"/>
              <a:t> vim /etc/ group  or  $ cat /etc/ group ( to display the existing groups, group users)</a:t>
            </a:r>
            <a:endParaRPr lang="en-US" dirty="0" smtClean="0"/>
          </a:p>
          <a:p>
            <a:pPr>
              <a:buNone/>
            </a:pPr>
            <a:r>
              <a:rPr lang="en-IN" b="1" dirty="0" smtClean="0"/>
              <a:t>To delete a user group:</a:t>
            </a:r>
            <a:endParaRPr lang="en-US" dirty="0" smtClean="0"/>
          </a:p>
          <a:p>
            <a:pPr>
              <a:buNone/>
            </a:pPr>
            <a:r>
              <a:rPr lang="en-IN" dirty="0" smtClean="0"/>
              <a:t>Syntax :  </a:t>
            </a:r>
            <a:r>
              <a:rPr lang="en-IN" dirty="0" err="1" smtClean="0"/>
              <a:t>sudo</a:t>
            </a:r>
            <a:r>
              <a:rPr lang="en-IN" dirty="0" smtClean="0"/>
              <a:t> </a:t>
            </a:r>
            <a:r>
              <a:rPr lang="en-IN" dirty="0" err="1" smtClean="0"/>
              <a:t>groupdel</a:t>
            </a:r>
            <a:r>
              <a:rPr lang="en-IN" dirty="0" smtClean="0"/>
              <a:t> </a:t>
            </a:r>
            <a:r>
              <a:rPr lang="en-IN" dirty="0" err="1" smtClean="0"/>
              <a:t>groupname</a:t>
            </a:r>
            <a:endParaRPr lang="en-US" dirty="0" smtClean="0"/>
          </a:p>
          <a:p>
            <a:pPr>
              <a:buNone/>
            </a:pPr>
            <a:r>
              <a:rPr lang="en-IN" dirty="0" smtClean="0"/>
              <a:t>               Ex:  $: </a:t>
            </a:r>
            <a:r>
              <a:rPr lang="en-IN" dirty="0" err="1" smtClean="0"/>
              <a:t>sudo</a:t>
            </a:r>
            <a:r>
              <a:rPr lang="en-IN" dirty="0" smtClean="0"/>
              <a:t> </a:t>
            </a:r>
            <a:r>
              <a:rPr lang="en-IN" dirty="0" err="1" smtClean="0"/>
              <a:t>groupdel</a:t>
            </a:r>
            <a:r>
              <a:rPr lang="en-IN" dirty="0" smtClean="0"/>
              <a:t> </a:t>
            </a:r>
            <a:r>
              <a:rPr lang="en-IN" dirty="0" err="1" smtClean="0"/>
              <a:t>srec</a:t>
            </a:r>
            <a:endParaRPr lang="en-US" dirty="0" smtClean="0"/>
          </a:p>
          <a:p>
            <a:pPr>
              <a:buNone/>
            </a:pPr>
            <a:r>
              <a:rPr lang="en-IN" dirty="0" smtClean="0"/>
              <a:t>                       $ </a:t>
            </a:r>
            <a:r>
              <a:rPr lang="en-IN" dirty="0" err="1" smtClean="0"/>
              <a:t>sudo</a:t>
            </a:r>
            <a:r>
              <a:rPr lang="en-IN" dirty="0" smtClean="0"/>
              <a:t> vim /etc/group  or  $ cat /etc/ group ( to display the existing groups)</a:t>
            </a: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IN" b="1" dirty="0" smtClean="0"/>
              <a:t>To add a user to group:</a:t>
            </a:r>
            <a:endParaRPr lang="en-US" dirty="0" smtClean="0"/>
          </a:p>
          <a:p>
            <a:pPr>
              <a:buNone/>
            </a:pPr>
            <a:r>
              <a:rPr lang="en-IN" dirty="0" smtClean="0"/>
              <a:t>Syntax :  </a:t>
            </a:r>
            <a:r>
              <a:rPr lang="en-IN" dirty="0" err="1" smtClean="0"/>
              <a:t>sudo</a:t>
            </a:r>
            <a:r>
              <a:rPr lang="en-IN" dirty="0" smtClean="0"/>
              <a:t> </a:t>
            </a:r>
            <a:r>
              <a:rPr lang="en-IN" dirty="0" err="1" smtClean="0"/>
              <a:t>adduser</a:t>
            </a:r>
            <a:r>
              <a:rPr lang="en-IN" dirty="0" smtClean="0"/>
              <a:t> –G username </a:t>
            </a:r>
            <a:r>
              <a:rPr lang="en-IN" dirty="0" err="1" smtClean="0"/>
              <a:t>groupname</a:t>
            </a:r>
            <a:endParaRPr lang="en-US" dirty="0" smtClean="0"/>
          </a:p>
          <a:p>
            <a:pPr>
              <a:buNone/>
            </a:pPr>
            <a:r>
              <a:rPr lang="en-IN" dirty="0" smtClean="0"/>
              <a:t>               Ex:  $: </a:t>
            </a:r>
            <a:r>
              <a:rPr lang="en-IN" dirty="0" err="1" smtClean="0"/>
              <a:t>sudo</a:t>
            </a:r>
            <a:r>
              <a:rPr lang="en-IN" dirty="0" smtClean="0"/>
              <a:t> </a:t>
            </a:r>
            <a:r>
              <a:rPr lang="en-IN" dirty="0" err="1" smtClean="0"/>
              <a:t>adduser</a:t>
            </a:r>
            <a:r>
              <a:rPr lang="en-IN" dirty="0" smtClean="0"/>
              <a:t> </a:t>
            </a:r>
            <a:r>
              <a:rPr lang="en-IN" dirty="0" err="1" smtClean="0"/>
              <a:t>ramu</a:t>
            </a:r>
            <a:r>
              <a:rPr lang="en-IN" dirty="0" smtClean="0"/>
              <a:t> </a:t>
            </a:r>
            <a:r>
              <a:rPr lang="en-IN" dirty="0" err="1" smtClean="0"/>
              <a:t>srec</a:t>
            </a:r>
            <a:endParaRPr lang="en-US" dirty="0" smtClean="0"/>
          </a:p>
          <a:p>
            <a:pPr>
              <a:buNone/>
            </a:pPr>
            <a:r>
              <a:rPr lang="en-IN" dirty="0" smtClean="0"/>
              <a:t>                       $ </a:t>
            </a:r>
            <a:r>
              <a:rPr lang="en-IN" dirty="0" err="1" smtClean="0"/>
              <a:t>sudo</a:t>
            </a:r>
            <a:r>
              <a:rPr lang="en-IN" dirty="0" smtClean="0"/>
              <a:t> vim /etc/group  or  $ cat /etc/ group ( to display the existing groups, group users)</a:t>
            </a:r>
            <a:endParaRPr lang="en-US" dirty="0" smtClean="0"/>
          </a:p>
          <a:p>
            <a:pPr>
              <a:buNone/>
            </a:pPr>
            <a:r>
              <a:rPr lang="en-IN" b="1" dirty="0" smtClean="0"/>
              <a:t>To delete a user from group:</a:t>
            </a:r>
            <a:endParaRPr lang="en-US" dirty="0" smtClean="0"/>
          </a:p>
          <a:p>
            <a:pPr>
              <a:buNone/>
            </a:pPr>
            <a:r>
              <a:rPr lang="en-IN" dirty="0" smtClean="0"/>
              <a:t>Syntax :  </a:t>
            </a:r>
            <a:r>
              <a:rPr lang="en-IN" dirty="0" err="1" smtClean="0"/>
              <a:t>sudo</a:t>
            </a:r>
            <a:r>
              <a:rPr lang="en-IN" dirty="0" smtClean="0"/>
              <a:t> </a:t>
            </a:r>
            <a:r>
              <a:rPr lang="en-IN" dirty="0" err="1" smtClean="0"/>
              <a:t>deluser</a:t>
            </a:r>
            <a:r>
              <a:rPr lang="en-IN" dirty="0" smtClean="0"/>
              <a:t>  username </a:t>
            </a:r>
            <a:r>
              <a:rPr lang="en-IN" dirty="0" err="1" smtClean="0"/>
              <a:t>groupname</a:t>
            </a:r>
            <a:endParaRPr lang="en-US" dirty="0" smtClean="0"/>
          </a:p>
          <a:p>
            <a:pPr>
              <a:buNone/>
            </a:pPr>
            <a:r>
              <a:rPr lang="en-IN" dirty="0" smtClean="0"/>
              <a:t>               Ex:  $: </a:t>
            </a:r>
            <a:r>
              <a:rPr lang="en-IN" dirty="0" err="1" smtClean="0"/>
              <a:t>sudo</a:t>
            </a:r>
            <a:r>
              <a:rPr lang="en-IN" dirty="0" smtClean="0"/>
              <a:t> </a:t>
            </a:r>
            <a:r>
              <a:rPr lang="en-IN" dirty="0" err="1" smtClean="0"/>
              <a:t>deluser</a:t>
            </a:r>
            <a:r>
              <a:rPr lang="en-IN" dirty="0" smtClean="0"/>
              <a:t> </a:t>
            </a:r>
            <a:r>
              <a:rPr lang="en-IN" dirty="0" err="1" smtClean="0"/>
              <a:t>ramu</a:t>
            </a:r>
            <a:r>
              <a:rPr lang="en-IN" dirty="0" smtClean="0"/>
              <a:t> </a:t>
            </a:r>
            <a:r>
              <a:rPr lang="en-IN" dirty="0" err="1" smtClean="0"/>
              <a:t>srec</a:t>
            </a:r>
            <a:r>
              <a:rPr lang="en-IN" dirty="0" smtClean="0"/>
              <a:t> </a:t>
            </a:r>
            <a:endParaRPr lang="en-US" dirty="0" smtClean="0"/>
          </a:p>
          <a:p>
            <a:pPr>
              <a:buNone/>
            </a:pPr>
            <a:r>
              <a:rPr lang="en-IN" dirty="0" smtClean="0"/>
              <a:t>                       $ </a:t>
            </a:r>
            <a:r>
              <a:rPr lang="en-IN" dirty="0" err="1" smtClean="0"/>
              <a:t>sudo</a:t>
            </a:r>
            <a:r>
              <a:rPr lang="en-IN" dirty="0" smtClean="0"/>
              <a:t> vim /etc/group  or  $ cat /etc/ group ( to display the existing groups, group users)</a:t>
            </a: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t>View all Disk Partitions in Linux</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lstStyle/>
          <a:p>
            <a:pPr algn="just"/>
            <a:r>
              <a:rPr lang="en-IN" dirty="0" smtClean="0"/>
              <a:t>The following basic command list all existing disk partition on your system. </a:t>
            </a:r>
          </a:p>
          <a:p>
            <a:pPr algn="just"/>
            <a:r>
              <a:rPr lang="en-IN" dirty="0" smtClean="0"/>
              <a:t>The ‘-l‘ argument stand for (listing all partitions) is used with </a:t>
            </a:r>
            <a:r>
              <a:rPr lang="en-IN" dirty="0" err="1" smtClean="0"/>
              <a:t>fdisk</a:t>
            </a:r>
            <a:r>
              <a:rPr lang="en-IN" dirty="0" smtClean="0"/>
              <a:t> command to view all available partitions on Linux. The partitions are displayed by their device’s names. For example: /dev/</a:t>
            </a:r>
            <a:r>
              <a:rPr lang="en-IN" dirty="0" err="1" smtClean="0"/>
              <a:t>sda</a:t>
            </a:r>
            <a:r>
              <a:rPr lang="en-IN" dirty="0" smtClean="0"/>
              <a:t>, /dev/</a:t>
            </a:r>
            <a:r>
              <a:rPr lang="en-IN" dirty="0" err="1" smtClean="0"/>
              <a:t>sdb</a:t>
            </a:r>
            <a:r>
              <a:rPr lang="en-IN" dirty="0" smtClean="0"/>
              <a:t> or /dev/</a:t>
            </a:r>
            <a:r>
              <a:rPr lang="en-IN" dirty="0" err="1" smtClean="0"/>
              <a:t>sdc</a:t>
            </a:r>
            <a:r>
              <a:rPr lang="en-IN" dirty="0" smtClean="0"/>
              <a:t>.</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FILE PERMISSIONS</a:t>
            </a:r>
            <a:endParaRPr lang="en-US" dirty="0"/>
          </a:p>
        </p:txBody>
      </p:sp>
      <p:sp>
        <p:nvSpPr>
          <p:cNvPr id="3" name="Content Placeholder 2"/>
          <p:cNvSpPr>
            <a:spLocks noGrp="1"/>
          </p:cNvSpPr>
          <p:nvPr>
            <p:ph idx="1"/>
          </p:nvPr>
        </p:nvSpPr>
        <p:spPr/>
        <p:txBody>
          <a:bodyPr>
            <a:normAutofit lnSpcReduction="10000"/>
          </a:bodyPr>
          <a:lstStyle/>
          <a:p>
            <a:pPr algn="just"/>
            <a:r>
              <a:rPr lang="en-IN" dirty="0" smtClean="0"/>
              <a:t>In </a:t>
            </a:r>
            <a:r>
              <a:rPr lang="en-IN" dirty="0" err="1" smtClean="0"/>
              <a:t>linux</a:t>
            </a:r>
            <a:r>
              <a:rPr lang="en-IN" dirty="0" smtClean="0"/>
              <a:t>, different users has different file permissions. To know the file permissions of various users, the following command can be used.</a:t>
            </a:r>
            <a:endParaRPr lang="en-US" dirty="0" smtClean="0"/>
          </a:p>
          <a:p>
            <a:pPr algn="just"/>
            <a:r>
              <a:rPr lang="en-IN" dirty="0" smtClean="0"/>
              <a:t>$ </a:t>
            </a:r>
            <a:r>
              <a:rPr lang="en-IN" dirty="0" err="1" smtClean="0"/>
              <a:t>ls</a:t>
            </a:r>
            <a:r>
              <a:rPr lang="en-IN" dirty="0" smtClean="0"/>
              <a:t> –l file1.txt</a:t>
            </a:r>
            <a:endParaRPr lang="en-US" dirty="0" smtClean="0"/>
          </a:p>
          <a:p>
            <a:pPr algn="just"/>
            <a:r>
              <a:rPr lang="en-IN" dirty="0" smtClean="0"/>
              <a:t>-</a:t>
            </a:r>
            <a:r>
              <a:rPr lang="en-IN" dirty="0" err="1" smtClean="0"/>
              <a:t>rwxr</a:t>
            </a:r>
            <a:r>
              <a:rPr lang="en-IN" dirty="0" smtClean="0"/>
              <a:t>-</a:t>
            </a:r>
            <a:r>
              <a:rPr lang="en-IN" dirty="0" err="1" smtClean="0"/>
              <a:t>xr</a:t>
            </a:r>
            <a:r>
              <a:rPr lang="en-IN" dirty="0" smtClean="0"/>
              <a:t>-x . 2 </a:t>
            </a:r>
            <a:r>
              <a:rPr lang="en-IN" dirty="0" err="1" smtClean="0"/>
              <a:t>srec</a:t>
            </a:r>
            <a:r>
              <a:rPr lang="en-IN" dirty="0" smtClean="0"/>
              <a:t> </a:t>
            </a:r>
            <a:r>
              <a:rPr lang="en-IN" dirty="0" err="1" smtClean="0"/>
              <a:t>srec</a:t>
            </a:r>
            <a:r>
              <a:rPr lang="en-IN" dirty="0" smtClean="0"/>
              <a:t> 4096 </a:t>
            </a:r>
            <a:r>
              <a:rPr lang="en-IN" dirty="0" err="1" smtClean="0"/>
              <a:t>jan</a:t>
            </a:r>
            <a:r>
              <a:rPr lang="en-IN" dirty="0" smtClean="0"/>
              <a:t> 10:05 downloads</a:t>
            </a:r>
            <a:endParaRPr lang="en-US" dirty="0" smtClean="0"/>
          </a:p>
          <a:p>
            <a:pPr algn="just"/>
            <a:r>
              <a:rPr lang="en-IN" dirty="0" smtClean="0"/>
              <a:t>To change permissions,  we can use </a:t>
            </a:r>
            <a:r>
              <a:rPr lang="en-IN" dirty="0" err="1" smtClean="0"/>
              <a:t>chmod</a:t>
            </a:r>
            <a:r>
              <a:rPr lang="en-IN" dirty="0" smtClean="0"/>
              <a:t> command.</a:t>
            </a:r>
            <a:endParaRPr lang="en-US" dirty="0" smtClean="0"/>
          </a:p>
          <a:p>
            <a:pPr algn="just"/>
            <a:r>
              <a:rPr lang="en-IN" dirty="0" smtClean="0"/>
              <a:t>$ </a:t>
            </a:r>
            <a:r>
              <a:rPr lang="en-IN" dirty="0" err="1" smtClean="0"/>
              <a:t>sudo</a:t>
            </a:r>
            <a:r>
              <a:rPr lang="en-IN" dirty="0" smtClean="0"/>
              <a:t> </a:t>
            </a:r>
            <a:r>
              <a:rPr lang="en-IN" dirty="0" err="1" smtClean="0"/>
              <a:t>chmod</a:t>
            </a:r>
            <a:r>
              <a:rPr lang="en-IN" dirty="0" smtClean="0"/>
              <a:t>  desired file permissions  file name.</a:t>
            </a:r>
            <a:endParaRPr lang="en-US" dirty="0" smtClean="0"/>
          </a:p>
          <a:p>
            <a:pPr algn="just"/>
            <a:r>
              <a:rPr lang="en-IN" dirty="0" smtClean="0"/>
              <a:t>File permissions can be </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228600" y="685801"/>
            <a:ext cx="7924800" cy="5532128"/>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None/>
            </a:pPr>
            <a:r>
              <a:rPr lang="en-IN" dirty="0" smtClean="0"/>
              <a:t>Example: $ </a:t>
            </a:r>
            <a:r>
              <a:rPr lang="en-IN" dirty="0" err="1" smtClean="0"/>
              <a:t>chmod</a:t>
            </a:r>
            <a:r>
              <a:rPr lang="en-IN" dirty="0" smtClean="0"/>
              <a:t> 777 file1.txt ,  it sets every user ( owner, group, others ) can have all the three permissions. </a:t>
            </a:r>
            <a:endParaRPr lang="en-US" dirty="0" smtClean="0"/>
          </a:p>
          <a:p>
            <a:pPr algn="just">
              <a:buNone/>
            </a:pPr>
            <a:r>
              <a:rPr lang="en-IN" dirty="0" smtClean="0"/>
              <a:t>$ </a:t>
            </a:r>
            <a:r>
              <a:rPr lang="en-IN" dirty="0" err="1" smtClean="0"/>
              <a:t>ls</a:t>
            </a:r>
            <a:r>
              <a:rPr lang="en-IN" dirty="0" smtClean="0"/>
              <a:t> –l file1.txt</a:t>
            </a:r>
            <a:endParaRPr lang="en-US" dirty="0" smtClean="0"/>
          </a:p>
          <a:p>
            <a:pPr algn="just">
              <a:buNone/>
            </a:pPr>
            <a:r>
              <a:rPr lang="en-IN" dirty="0" smtClean="0"/>
              <a:t>-</a:t>
            </a:r>
            <a:r>
              <a:rPr lang="en-IN" dirty="0" err="1" smtClean="0"/>
              <a:t>rwxrwxrwx</a:t>
            </a:r>
            <a:r>
              <a:rPr lang="en-IN" dirty="0" smtClean="0"/>
              <a:t> . 2 </a:t>
            </a:r>
            <a:r>
              <a:rPr lang="en-IN" dirty="0" err="1" smtClean="0"/>
              <a:t>srec</a:t>
            </a:r>
            <a:r>
              <a:rPr lang="en-IN" dirty="0" smtClean="0"/>
              <a:t> </a:t>
            </a:r>
            <a:r>
              <a:rPr lang="en-IN" dirty="0" err="1" smtClean="0"/>
              <a:t>srec</a:t>
            </a:r>
            <a:r>
              <a:rPr lang="en-IN" dirty="0" smtClean="0"/>
              <a:t> 4096 </a:t>
            </a:r>
            <a:r>
              <a:rPr lang="en-IN" dirty="0" err="1" smtClean="0"/>
              <a:t>jan</a:t>
            </a:r>
            <a:r>
              <a:rPr lang="en-IN" dirty="0" smtClean="0"/>
              <a:t> 10:05 downloads.</a:t>
            </a:r>
            <a:endParaRPr lang="en-US" dirty="0" smtClean="0"/>
          </a:p>
          <a:p>
            <a:pPr algn="just">
              <a:buNone/>
            </a:pP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CAPABILITIES OF SUPER USER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IN" dirty="0" smtClean="0"/>
              <a:t>The </a:t>
            </a:r>
            <a:r>
              <a:rPr lang="en-IN" dirty="0" smtClean="0">
                <a:hlinkClick r:id="rId2"/>
              </a:rPr>
              <a:t>Linux</a:t>
            </a:r>
            <a:r>
              <a:rPr lang="en-IN" dirty="0" smtClean="0"/>
              <a:t> super user, or root user, is a special user that has tremendous power, with the ability to access and modify all files on the operating system. This is necessary at times, but there is a potential for accidental errors to cause a great deal of destruction, so you have to be careful. </a:t>
            </a:r>
            <a:r>
              <a:rPr lang="en-IN" dirty="0" err="1" smtClean="0"/>
              <a:t>Fot</a:t>
            </a:r>
            <a:r>
              <a:rPr lang="en-IN" dirty="0" smtClean="0"/>
              <a:t> the times when the super user’s power is necessary, we’ll look at safer ways to be the super user on your Linux dedicated server.</a:t>
            </a:r>
            <a:endParaRPr lang="en-US" dirty="0" smtClean="0"/>
          </a:p>
          <a:p>
            <a:pPr algn="just"/>
            <a:r>
              <a:rPr lang="en-IN" dirty="0" smtClean="0"/>
              <a:t>Super User and </a:t>
            </a:r>
            <a:r>
              <a:rPr lang="en-IN" dirty="0" err="1" smtClean="0"/>
              <a:t>Sudo</a:t>
            </a:r>
            <a:endParaRPr lang="en-US" b="1"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A really important feature of Linux is privileges. It’s part of the security, and controls which users can access, manipulate or even be aware of what files. Logged in with the user account we’ve created will allow safe usage of the operating system, but there are times when the privileges of the root, or super user are required.</a:t>
            </a:r>
            <a:endParaRPr lang="en-US" dirty="0" smtClean="0"/>
          </a:p>
          <a:p>
            <a:pPr algn="just"/>
            <a:r>
              <a:rPr lang="en-IN" dirty="0" smtClean="0"/>
              <a:t>There are two ways to access super user privileges. The first is with the </a:t>
            </a:r>
            <a:r>
              <a:rPr lang="en-IN" dirty="0" err="1" smtClean="0"/>
              <a:t>su</a:t>
            </a:r>
            <a:r>
              <a:rPr lang="en-IN" dirty="0" smtClean="0"/>
              <a:t> command.</a:t>
            </a:r>
            <a:endParaRPr lang="en-US" dirty="0" smtClean="0"/>
          </a:p>
          <a:p>
            <a:pPr algn="just"/>
            <a:r>
              <a:rPr lang="en-IN" dirty="0" smtClean="0"/>
              <a:t>$ </a:t>
            </a:r>
            <a:r>
              <a:rPr lang="en-IN" dirty="0" err="1" smtClean="0"/>
              <a:t>su</a:t>
            </a:r>
            <a:r>
              <a:rPr lang="en-IN" dirty="0" smtClean="0"/>
              <a:t> –</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IN" dirty="0" smtClean="0"/>
              <a:t>If you enter this command, and note the hyphen, then you will be prompted for the root user’s password. Enter it correctly, and you will be logged in as the super user. You can then perform what tasks you need to, but with care! When you’ve finished, log out immediately using the exit command.</a:t>
            </a:r>
            <a:endParaRPr lang="en-US" dirty="0" smtClean="0"/>
          </a:p>
          <a:p>
            <a:pPr algn="just"/>
            <a:r>
              <a:rPr lang="en-IN" dirty="0" smtClean="0"/>
              <a:t>The second way to get super user privileges is to use </a:t>
            </a:r>
            <a:r>
              <a:rPr lang="en-IN" dirty="0" err="1" smtClean="0"/>
              <a:t>sudo</a:t>
            </a:r>
            <a:r>
              <a:rPr lang="en-IN" dirty="0" smtClean="0"/>
              <a:t>. This is a method by which a regular user can gain a temporary privilege boost. It takes a little setting up, but once done it is probably safer than the </a:t>
            </a:r>
            <a:r>
              <a:rPr lang="en-IN" dirty="0" err="1" smtClean="0"/>
              <a:t>su</a:t>
            </a:r>
            <a:r>
              <a:rPr lang="en-IN" dirty="0" smtClean="0"/>
              <a:t> command method.</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First, log in to your server. Then, log in as root using the </a:t>
            </a:r>
            <a:r>
              <a:rPr lang="en-IN" dirty="0" err="1" smtClean="0"/>
              <a:t>su</a:t>
            </a:r>
            <a:r>
              <a:rPr lang="en-IN" dirty="0" smtClean="0"/>
              <a:t> command. Then, enter the following.</a:t>
            </a:r>
            <a:endParaRPr lang="en-US" dirty="0" smtClean="0"/>
          </a:p>
          <a:p>
            <a:pPr algn="just"/>
            <a:r>
              <a:rPr lang="en-IN" dirty="0" smtClean="0"/>
              <a:t>$ vi </a:t>
            </a:r>
            <a:r>
              <a:rPr lang="en-IN" dirty="0" err="1" smtClean="0"/>
              <a:t>sudo</a:t>
            </a:r>
            <a:endParaRPr lang="en-US" dirty="0" smtClean="0"/>
          </a:p>
          <a:p>
            <a:pPr algn="just"/>
            <a:r>
              <a:rPr lang="en-IN" dirty="0" smtClean="0"/>
              <a:t>This will open up a text file that contains information for </a:t>
            </a:r>
            <a:r>
              <a:rPr lang="en-IN" dirty="0" err="1" smtClean="0"/>
              <a:t>sudo</a:t>
            </a:r>
            <a:r>
              <a:rPr lang="en-IN" dirty="0" smtClean="0"/>
              <a:t>. A little way down the file you’ll see the following text.</a:t>
            </a:r>
            <a:endParaRPr lang="en-US" dirty="0" smtClean="0"/>
          </a:p>
          <a:p>
            <a:pPr algn="just"/>
            <a:r>
              <a:rPr lang="en-IN" dirty="0" smtClean="0"/>
              <a:t># User privilege specification</a:t>
            </a:r>
            <a:endParaRPr lang="en-US" dirty="0" smtClean="0"/>
          </a:p>
          <a:p>
            <a:pPr algn="just"/>
            <a:r>
              <a:rPr lang="en-IN" dirty="0" smtClean="0"/>
              <a:t>root ALL=(ALL) ALL</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IN" dirty="0" smtClean="0"/>
              <a:t>You need to add yourself to the file in order to get your privileges. To do this, you need to do a little editing. Use the arrow keys to move the cursor to this line, then press </a:t>
            </a:r>
            <a:r>
              <a:rPr lang="en-IN" dirty="0" err="1" smtClean="0"/>
              <a:t>i</a:t>
            </a:r>
            <a:r>
              <a:rPr lang="en-IN" dirty="0" smtClean="0"/>
              <a:t> on the keyboard. You’re now editing the file, so enter the following line:</a:t>
            </a:r>
            <a:endParaRPr lang="en-US" dirty="0" smtClean="0"/>
          </a:p>
          <a:p>
            <a:pPr algn="just"/>
            <a:r>
              <a:rPr lang="en-IN" dirty="0" err="1" smtClean="0"/>
              <a:t>YourUserName</a:t>
            </a:r>
            <a:r>
              <a:rPr lang="en-IN" dirty="0" smtClean="0"/>
              <a:t> ALL=(ALL) ALL</a:t>
            </a:r>
            <a:endParaRPr lang="en-US" dirty="0" smtClean="0"/>
          </a:p>
          <a:p>
            <a:pPr algn="just"/>
            <a:r>
              <a:rPr lang="en-IN" dirty="0" smtClean="0"/>
              <a:t>Of course substitute your user name for </a:t>
            </a:r>
            <a:r>
              <a:rPr lang="en-IN" dirty="0" err="1" smtClean="0"/>
              <a:t>YourUserName</a:t>
            </a:r>
            <a:r>
              <a:rPr lang="en-IN" dirty="0" smtClean="0"/>
              <a:t>, then press escape, and type ZZ (capital Z twice). This will save the file, and that’s it. If you’ve done it right, you can now use </a:t>
            </a:r>
            <a:r>
              <a:rPr lang="en-IN" dirty="0" err="1" smtClean="0"/>
              <a:t>sudo</a:t>
            </a:r>
            <a:r>
              <a:rPr lang="en-IN" dirty="0" smtClean="0"/>
              <a:t>. To test this, log out as the root user (type exit, hit return), then try the following.</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IN" dirty="0" smtClean="0"/>
              <a:t>$ </a:t>
            </a:r>
            <a:r>
              <a:rPr lang="en-IN" dirty="0" err="1" smtClean="0"/>
              <a:t>ls</a:t>
            </a:r>
            <a:r>
              <a:rPr lang="en-IN" dirty="0" smtClean="0"/>
              <a:t> /root</a:t>
            </a:r>
            <a:endParaRPr lang="en-US" dirty="0" smtClean="0"/>
          </a:p>
          <a:p>
            <a:pPr algn="just"/>
            <a:r>
              <a:rPr lang="en-IN" dirty="0" smtClean="0"/>
              <a:t>You should receive an error message telling you that permission is denied. So, try it with </a:t>
            </a:r>
            <a:r>
              <a:rPr lang="en-IN" dirty="0" err="1" smtClean="0"/>
              <a:t>sudo</a:t>
            </a:r>
            <a:r>
              <a:rPr lang="en-IN" dirty="0" smtClean="0"/>
              <a:t>.</a:t>
            </a:r>
            <a:endParaRPr lang="en-US" dirty="0" smtClean="0"/>
          </a:p>
          <a:p>
            <a:pPr algn="just"/>
            <a:r>
              <a:rPr lang="en-IN" dirty="0" smtClean="0"/>
              <a:t>$ </a:t>
            </a:r>
            <a:r>
              <a:rPr lang="en-IN" dirty="0" err="1" smtClean="0"/>
              <a:t>sudo</a:t>
            </a:r>
            <a:r>
              <a:rPr lang="en-IN" dirty="0" smtClean="0"/>
              <a:t> </a:t>
            </a:r>
            <a:r>
              <a:rPr lang="en-IN" dirty="0" err="1" smtClean="0"/>
              <a:t>ls</a:t>
            </a:r>
            <a:r>
              <a:rPr lang="en-IN" dirty="0" smtClean="0"/>
              <a:t> /root</a:t>
            </a:r>
            <a:endParaRPr lang="en-US" dirty="0" smtClean="0"/>
          </a:p>
          <a:p>
            <a:pPr algn="just"/>
            <a:r>
              <a:rPr lang="en-IN" dirty="0" smtClean="0"/>
              <a:t>Now you will be asked for a password. Enter your own password at this point (not the root password) and hey presto, you’ll be presented with a listing of the root user’s directory. So, any time that you wish to do something that requires root user privileges, remember that you can use the </a:t>
            </a:r>
            <a:r>
              <a:rPr lang="en-IN" dirty="0" err="1" smtClean="0"/>
              <a:t>sudo</a:t>
            </a:r>
            <a:r>
              <a:rPr lang="en-IN" dirty="0" smtClean="0"/>
              <a:t> command, saving you from logging in as the root user.</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Logging out</a:t>
            </a:r>
            <a:endParaRPr lang="en-US" dirty="0" smtClean="0"/>
          </a:p>
          <a:p>
            <a:pPr algn="just"/>
            <a:r>
              <a:rPr lang="en-IN" dirty="0" smtClean="0"/>
              <a:t>To log out of your </a:t>
            </a:r>
            <a:r>
              <a:rPr lang="en-IN" dirty="0" err="1" smtClean="0"/>
              <a:t>ssh</a:t>
            </a:r>
            <a:r>
              <a:rPr lang="en-IN" dirty="0" smtClean="0"/>
              <a:t> session, and so your server, at any time, type:</a:t>
            </a:r>
            <a:endParaRPr lang="en-US" dirty="0" smtClean="0"/>
          </a:p>
          <a:p>
            <a:pPr algn="just"/>
            <a:r>
              <a:rPr lang="en-IN" dirty="0" smtClean="0"/>
              <a:t>$ exit</a:t>
            </a:r>
            <a:endParaRPr lang="en-US" dirty="0" smtClean="0"/>
          </a:p>
          <a:p>
            <a:pPr algn="just"/>
            <a:r>
              <a:rPr lang="en-IN" dirty="0" smtClean="0"/>
              <a:t>If you are logged in as the super user having used the </a:t>
            </a:r>
            <a:r>
              <a:rPr lang="en-IN" dirty="0" err="1" smtClean="0"/>
              <a:t>su</a:t>
            </a:r>
            <a:r>
              <a:rPr lang="en-IN" dirty="0" smtClean="0"/>
              <a:t> command, remember that you may need to type this twice.</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9874" name="Picture 2"/>
          <p:cNvPicPr>
            <a:picLocks noGrp="1" noChangeAspect="1" noChangeArrowheads="1"/>
          </p:cNvPicPr>
          <p:nvPr>
            <p:ph idx="1"/>
          </p:nvPr>
        </p:nvPicPr>
        <p:blipFill>
          <a:blip r:embed="rId2"/>
          <a:srcRect/>
          <a:stretch>
            <a:fillRect/>
          </a:stretch>
        </p:blipFill>
        <p:spPr bwMode="auto">
          <a:xfrm>
            <a:off x="968215" y="2191449"/>
            <a:ext cx="6216970" cy="3683189"/>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553</TotalTime>
  <Words>3510</Words>
  <Application>Microsoft Office PowerPoint</Application>
  <PresentationFormat>On-screen Show (4:3)</PresentationFormat>
  <Paragraphs>313</Paragraphs>
  <Slides>89</Slides>
  <Notes>0</Notes>
  <HiddenSlides>0</HiddenSlides>
  <MMClips>0</MMClips>
  <ScaleCrop>false</ScaleCrop>
  <HeadingPairs>
    <vt:vector size="4" baseType="variant">
      <vt:variant>
        <vt:lpstr>Theme</vt:lpstr>
      </vt:variant>
      <vt:variant>
        <vt:i4>1</vt:i4>
      </vt:variant>
      <vt:variant>
        <vt:lpstr>Slide Titles</vt:lpstr>
      </vt:variant>
      <vt:variant>
        <vt:i4>89</vt:i4>
      </vt:variant>
    </vt:vector>
  </HeadingPairs>
  <TitlesOfParts>
    <vt:vector size="90" baseType="lpstr">
      <vt:lpstr>Opulent</vt:lpstr>
      <vt:lpstr>Linux Environment system</vt:lpstr>
      <vt:lpstr>Unit I </vt:lpstr>
      <vt:lpstr>Device and Disk Management </vt:lpstr>
      <vt:lpstr>Slide 4</vt:lpstr>
      <vt:lpstr>Slide 5</vt:lpstr>
      <vt:lpstr>Slide 6</vt:lpstr>
      <vt:lpstr>Slide 7</vt:lpstr>
      <vt:lpstr>View all Disk Partitions in Linux </vt:lpstr>
      <vt:lpstr>Slide 9</vt:lpstr>
      <vt:lpstr>View Specific Disk Partition in Linux </vt:lpstr>
      <vt:lpstr>Slide 11</vt:lpstr>
      <vt:lpstr>.Check all Available fdisk Commands</vt:lpstr>
      <vt:lpstr>Slide 13</vt:lpstr>
      <vt:lpstr>Slide 14</vt:lpstr>
      <vt:lpstr>Slide 15</vt:lpstr>
      <vt:lpstr>Slide 16</vt:lpstr>
      <vt:lpstr>Print all Partition Table in Linux</vt:lpstr>
      <vt:lpstr>Slide 18</vt:lpstr>
      <vt:lpstr>How to Delete a Partition in Linux</vt:lpstr>
      <vt:lpstr>Slide 20</vt:lpstr>
      <vt:lpstr>Slide 21</vt:lpstr>
      <vt:lpstr>How to Create a New Partition in Linux</vt:lpstr>
      <vt:lpstr>Slide 23</vt:lpstr>
      <vt:lpstr>Slide 24</vt:lpstr>
      <vt:lpstr>Slide 25</vt:lpstr>
      <vt:lpstr>Slide 26</vt:lpstr>
      <vt:lpstr>How to Format a Partition in Linux</vt:lpstr>
      <vt:lpstr>How to Check Size of a Partition in Linux</vt:lpstr>
      <vt:lpstr>How to Fix Partition Table Order</vt:lpstr>
      <vt:lpstr>Slide 30</vt:lpstr>
      <vt:lpstr>Slide 31</vt:lpstr>
      <vt:lpstr>SWAP SPACE AND ITS MANAGEMENT </vt:lpstr>
      <vt:lpstr>Slide 33</vt:lpstr>
      <vt:lpstr>Slide 34</vt:lpstr>
      <vt:lpstr>Slide 35</vt:lpstr>
      <vt:lpstr>Slide 36</vt:lpstr>
      <vt:lpstr>Slide 37</vt:lpstr>
      <vt:lpstr>Slide 38</vt:lpstr>
      <vt:lpstr>Swap file : </vt:lpstr>
      <vt:lpstr>Slide 40</vt:lpstr>
      <vt:lpstr>File System and Directory Structure in linux </vt:lpstr>
      <vt:lpstr>Slide 42</vt:lpstr>
      <vt:lpstr>Slide 43</vt:lpstr>
      <vt:lpstr>Slide 44</vt:lpstr>
      <vt:lpstr>Slide 45</vt:lpstr>
      <vt:lpstr>Slide 46</vt:lpstr>
      <vt:lpstr>Slide 47</vt:lpstr>
      <vt:lpstr>Slide 48</vt:lpstr>
      <vt:lpstr>The Directory Structure </vt:lpstr>
      <vt:lpstr>Slide 50</vt:lpstr>
      <vt:lpstr>eXAMPLE</vt:lpstr>
      <vt:lpstr>MULTIPROCESSING:   </vt:lpstr>
      <vt:lpstr>Slide 53</vt:lpstr>
      <vt:lpstr>Slide 54</vt:lpstr>
      <vt:lpstr>Slide 55</vt:lpstr>
      <vt:lpstr>Slide 56</vt:lpstr>
      <vt:lpstr>LOAD SHARING AND MULTI THREADING IN LINUX  </vt:lpstr>
      <vt:lpstr>Slide 58</vt:lpstr>
      <vt:lpstr>Types of Thread:</vt:lpstr>
      <vt:lpstr>Multithreading Models: </vt:lpstr>
      <vt:lpstr>Many-To-One Model </vt:lpstr>
      <vt:lpstr>Slide 62</vt:lpstr>
      <vt:lpstr>Many-To-Many Model </vt:lpstr>
      <vt:lpstr>Slide 64</vt:lpstr>
      <vt:lpstr>Thread Libraries </vt:lpstr>
      <vt:lpstr>Slide 66</vt:lpstr>
      <vt:lpstr>Benefits of Multithreading </vt:lpstr>
      <vt:lpstr>Multithreading Issues </vt:lpstr>
      <vt:lpstr>Slide 69</vt:lpstr>
      <vt:lpstr>TYPES OF USERS IN LINUX:  </vt:lpstr>
      <vt:lpstr>Distinct User Roles </vt:lpstr>
      <vt:lpstr>Slide 72</vt:lpstr>
      <vt:lpstr>Slide 73</vt:lpstr>
      <vt:lpstr>Groups </vt:lpstr>
      <vt:lpstr>Managing Users and Groups </vt:lpstr>
      <vt:lpstr>To add a user</vt:lpstr>
      <vt:lpstr>Slide 77</vt:lpstr>
      <vt:lpstr>Slide 78</vt:lpstr>
      <vt:lpstr>Slide 79</vt:lpstr>
      <vt:lpstr>FILE PERMISSIONS</vt:lpstr>
      <vt:lpstr>Slide 81</vt:lpstr>
      <vt:lpstr>Slide 82</vt:lpstr>
      <vt:lpstr>CAPABILITIES OF SUPER USER  </vt:lpstr>
      <vt:lpstr>Slide 84</vt:lpstr>
      <vt:lpstr>Slide 85</vt:lpstr>
      <vt:lpstr>Slide 86</vt:lpstr>
      <vt:lpstr>Slide 87</vt:lpstr>
      <vt:lpstr>Slide 88</vt:lpstr>
      <vt:lpstr>Slide 89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Linux Environment system</dc:title>
  <dc:creator>SMD FAROOK</dc:creator>
  <cp:lastModifiedBy>farook 1201</cp:lastModifiedBy>
  <cp:revision>53</cp:revision>
  <dcterms:created xsi:type="dcterms:W3CDTF">2006-08-16T00:00:00Z</dcterms:created>
  <dcterms:modified xsi:type="dcterms:W3CDTF">2023-11-28T06:55:58Z</dcterms:modified>
</cp:coreProperties>
</file>