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4EC0942-C064-46E5-B6F9-933028E8A67F}" type="datetimeFigureOut">
              <a:rPr lang="en-US" smtClean="0"/>
              <a:pPr/>
              <a:t>8/27/2020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33D9118-8DA4-4D86-8AA8-0E3536C3C0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3D9118-8DA4-4D86-8AA8-0E3536C3C0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3D9118-8DA4-4D86-8AA8-0E3536C3C0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3D9118-8DA4-4D86-8AA8-0E3536C3C01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3D9118-8DA4-4D86-8AA8-0E3536C3C01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33D9118-8DA4-4D86-8AA8-0E3536C3C01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33D9118-8DA4-4D86-8AA8-0E3536C3C01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33D9118-8DA4-4D86-8AA8-0E3536C3C01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4EC0942-C064-46E5-B6F9-933028E8A67F}" type="datetimeFigureOut">
              <a:rPr lang="en-US" smtClean="0"/>
              <a:pPr/>
              <a:t>8/27/2020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33D9118-8DA4-4D86-8AA8-0E3536C3C0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4EC0942-C064-46E5-B6F9-933028E8A67F}" type="datetimeFigureOut">
              <a:rPr lang="en-US" smtClean="0"/>
              <a:pPr/>
              <a:t>8/27/2020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33D9118-8DA4-4D86-8AA8-0E3536C3C01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4EC0942-C064-46E5-B6F9-933028E8A67F}" type="datetimeFigureOut">
              <a:rPr lang="en-US" smtClean="0"/>
              <a:pPr/>
              <a:t>8/27/2020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33D9118-8DA4-4D86-8AA8-0E3536C3C01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4EC0942-C064-46E5-B6F9-933028E8A67F}" type="datetimeFigureOut">
              <a:rPr lang="en-US" smtClean="0"/>
              <a:pPr/>
              <a:t>8/27/2020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3D9118-8DA4-4D86-8AA8-0E3536C3C0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a:t>SOFTWARE PROJECT MANAGEMENT 	</a:t>
            </a:r>
            <a:br>
              <a:rPr lang="en-US" b="1" dirty="0"/>
            </a:br>
            <a:endParaRPr lang="en-US" dirty="0"/>
          </a:p>
        </p:txBody>
      </p:sp>
      <p:sp>
        <p:nvSpPr>
          <p:cNvPr id="3" name="Subtitle 2"/>
          <p:cNvSpPr>
            <a:spLocks noGrp="1"/>
          </p:cNvSpPr>
          <p:nvPr>
            <p:ph type="subTitle" idx="1"/>
          </p:nvPr>
        </p:nvSpPr>
        <p:spPr/>
        <p:txBody>
          <a:bodyPr/>
          <a:lstStyle/>
          <a:p>
            <a:r>
              <a:rPr lang="en-US" dirty="0" smtClean="0"/>
              <a:t>Unit - I</a:t>
            </a:r>
            <a:r>
              <a:rPr lang="en-US" dirty="0"/>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a:t>Most software engineering texts present the waterfall model as the source of the "conventional" software </a:t>
            </a:r>
            <a:r>
              <a:rPr lang="en-US" dirty="0" smtClean="0"/>
              <a:t>process.</a:t>
            </a:r>
          </a:p>
          <a:p>
            <a:pPr algn="just"/>
            <a:r>
              <a:rPr lang="en-US" dirty="0" smtClean="0"/>
              <a:t>In Theory </a:t>
            </a:r>
            <a:r>
              <a:rPr lang="en-US" dirty="0"/>
              <a:t>It provides an insightful and concise summary of conventional software management three main primary points </a:t>
            </a:r>
            <a:r>
              <a:rPr lang="en-US" dirty="0" smtClean="0"/>
              <a:t>are</a:t>
            </a:r>
          </a:p>
          <a:p>
            <a:pPr algn="just"/>
            <a:r>
              <a:rPr lang="en-US" dirty="0" smtClean="0"/>
              <a:t>There </a:t>
            </a:r>
            <a:r>
              <a:rPr lang="en-US" dirty="0"/>
              <a:t>are two essential steps common to the development of computer programs: </a:t>
            </a:r>
            <a:r>
              <a:rPr lang="en-US" b="1" dirty="0"/>
              <a:t>analysis </a:t>
            </a:r>
            <a:r>
              <a:rPr lang="en-US" dirty="0" smtClean="0"/>
              <a:t>and</a:t>
            </a:r>
            <a:r>
              <a:rPr lang="en-US" sz="1800" dirty="0" smtClean="0"/>
              <a:t> </a:t>
            </a:r>
            <a:r>
              <a:rPr lang="en-US" b="1" dirty="0" smtClean="0"/>
              <a:t>Coding</a:t>
            </a:r>
            <a:r>
              <a:rPr lang="en-US" b="1" dirty="0"/>
              <a:t>.</a:t>
            </a:r>
          </a:p>
          <a:p>
            <a:pPr algn="just"/>
            <a:endParaRPr lang="en-US" dirty="0"/>
          </a:p>
        </p:txBody>
      </p:sp>
      <p:sp>
        <p:nvSpPr>
          <p:cNvPr id="2" name="Title 1"/>
          <p:cNvSpPr>
            <a:spLocks noGrp="1"/>
          </p:cNvSpPr>
          <p:nvPr>
            <p:ph type="title"/>
          </p:nvPr>
        </p:nvSpPr>
        <p:spPr/>
        <p:txBody>
          <a:bodyPr>
            <a:normAutofit/>
          </a:bodyPr>
          <a:lstStyle/>
          <a:p>
            <a:pPr lvl="1" algn="ctr" rtl="0">
              <a:spcBef>
                <a:spcPct val="0"/>
              </a:spcBef>
            </a:pPr>
            <a:r>
              <a:rPr lang="en-US" sz="2800" b="1" dirty="0"/>
              <a:t>THE WATERFALL MODEL</a:t>
            </a:r>
            <a:br>
              <a:rPr lang="en-US" sz="2800" b="1" dirty="0"/>
            </a:b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Waterfall Model part 1: The two basic steps to building a program.</a:t>
            </a:r>
            <a:endParaRPr lang="en-US" dirty="0"/>
          </a:p>
          <a:p>
            <a:endParaRPr lang="en-US" dirty="0"/>
          </a:p>
        </p:txBody>
      </p:sp>
      <p:sp>
        <p:nvSpPr>
          <p:cNvPr id="2" name="Title 1"/>
          <p:cNvSpPr>
            <a:spLocks noGrp="1"/>
          </p:cNvSpPr>
          <p:nvPr>
            <p:ph type="title"/>
          </p:nvPr>
        </p:nvSpPr>
        <p:spPr/>
        <p:txBody>
          <a:bodyPr/>
          <a:lstStyle/>
          <a:p>
            <a:endParaRPr lang="en-US"/>
          </a:p>
        </p:txBody>
      </p:sp>
      <p:pic>
        <p:nvPicPr>
          <p:cNvPr id="4" name="Picture 3" descr="11.jpg"/>
          <p:cNvPicPr>
            <a:picLocks noChangeAspect="1"/>
          </p:cNvPicPr>
          <p:nvPr/>
        </p:nvPicPr>
        <p:blipFill>
          <a:blip r:embed="rId2"/>
          <a:stretch>
            <a:fillRect/>
          </a:stretch>
        </p:blipFill>
        <p:spPr>
          <a:xfrm>
            <a:off x="2971800" y="2895600"/>
            <a:ext cx="3578225" cy="17526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dirty="0"/>
              <a:t>In order to manage and control all of the intellectual freedom associated with software development, one must introduce several other "overhead" steps, including system requirements definition, software requirements definition, program design, and testing. </a:t>
            </a:r>
            <a:endParaRPr lang="en-US" dirty="0" smtClean="0"/>
          </a:p>
          <a:p>
            <a:pPr algn="just"/>
            <a:r>
              <a:rPr lang="en-US" dirty="0" smtClean="0"/>
              <a:t>These </a:t>
            </a:r>
            <a:r>
              <a:rPr lang="en-US" dirty="0"/>
              <a:t>steps supplement the analysis and coding steps. Below Figure illustrates the resulting project profile and the basic steps in developing a large-scale </a:t>
            </a:r>
            <a:r>
              <a:rPr lang="en-US" dirty="0" err="1"/>
              <a:t>progra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jpg"/>
          <p:cNvPicPr>
            <a:picLocks noGrp="1" noChangeAspect="1"/>
          </p:cNvPicPr>
          <p:nvPr>
            <p:ph idx="1"/>
          </p:nvPr>
        </p:nvPicPr>
        <p:blipFill>
          <a:blip r:embed="rId2"/>
          <a:stretch>
            <a:fillRect/>
          </a:stretch>
        </p:blipFill>
        <p:spPr>
          <a:xfrm>
            <a:off x="1295400" y="838200"/>
            <a:ext cx="7086600" cy="48768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lvl="3" indent="-342900" algn="just">
              <a:buFont typeface="Arial" pitchFamily="34" charset="0"/>
              <a:buChar char="•"/>
            </a:pPr>
            <a:r>
              <a:rPr lang="en-US" sz="2400" dirty="0">
                <a:latin typeface="Times New Roman" pitchFamily="18" charset="0"/>
                <a:cs typeface="Times New Roman" pitchFamily="18" charset="0"/>
              </a:rPr>
              <a:t>The basic framework described in the waterfall model is risky and invites failure. The testing phase that occurs at the end of the development cycle is the first event for which timing, storage, input/output transfers, etc., are experienced as distinguished from analyzed. </a:t>
            </a:r>
            <a:endParaRPr lang="en-US" sz="2400" dirty="0" smtClean="0">
              <a:latin typeface="Times New Roman" pitchFamily="18" charset="0"/>
              <a:cs typeface="Times New Roman" pitchFamily="18" charset="0"/>
            </a:endParaRPr>
          </a:p>
          <a:p>
            <a:pPr marL="342900" lvl="3" indent="-342900" algn="just">
              <a:buFont typeface="Arial" pitchFamily="34"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resulting design changes are likely to be so disruptive that the software requirements upon which the design is based are likely violated. Either the requirements must be modified or a substantial design change is warranted.</a:t>
            </a:r>
          </a:p>
          <a:p>
            <a:pPr algn="just"/>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b="1" dirty="0" smtClean="0"/>
              <a:t>Program design comes first</a:t>
            </a:r>
          </a:p>
          <a:p>
            <a:pPr marL="624078" indent="-514350">
              <a:buFont typeface="+mj-lt"/>
              <a:buAutoNum type="arabicPeriod"/>
            </a:pPr>
            <a:r>
              <a:rPr lang="en-US" b="1" dirty="0" smtClean="0"/>
              <a:t>Document the design</a:t>
            </a:r>
          </a:p>
          <a:p>
            <a:pPr marL="624078" indent="-514350">
              <a:buFont typeface="+mj-lt"/>
              <a:buAutoNum type="arabicPeriod"/>
            </a:pPr>
            <a:r>
              <a:rPr lang="en-US" b="1" dirty="0" smtClean="0"/>
              <a:t>Do it twice</a:t>
            </a:r>
          </a:p>
          <a:p>
            <a:pPr marL="624078" indent="-514350">
              <a:buFont typeface="+mj-lt"/>
              <a:buAutoNum type="arabicPeriod"/>
            </a:pPr>
            <a:r>
              <a:rPr lang="en-US" b="1" dirty="0" smtClean="0"/>
              <a:t>Plan, control, and monitor testing</a:t>
            </a:r>
          </a:p>
          <a:p>
            <a:pPr marL="624078" indent="-514350">
              <a:buFont typeface="+mj-lt"/>
              <a:buAutoNum type="arabicPeriod"/>
            </a:pPr>
            <a:r>
              <a:rPr lang="en-US" b="1" dirty="0" smtClean="0"/>
              <a:t>Involve the customer</a:t>
            </a:r>
            <a:endParaRPr lang="en-US" dirty="0"/>
          </a:p>
        </p:txBody>
      </p:sp>
      <p:sp>
        <p:nvSpPr>
          <p:cNvPr id="3" name="Title 2"/>
          <p:cNvSpPr>
            <a:spLocks noGrp="1"/>
          </p:cNvSpPr>
          <p:nvPr>
            <p:ph type="title"/>
          </p:nvPr>
        </p:nvSpPr>
        <p:spPr/>
        <p:txBody>
          <a:bodyPr>
            <a:normAutofit fontScale="90000"/>
          </a:bodyPr>
          <a:lstStyle/>
          <a:p>
            <a:r>
              <a:rPr lang="en-US" dirty="0" smtClean="0"/>
              <a:t>Five necessary improvements for waterfall model are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Insert a preliminary program design phase between the software requirements generation phase and the analysis phase.</a:t>
            </a:r>
            <a:r>
              <a:rPr lang="en-US" b="1" dirty="0" smtClean="0"/>
              <a:t> </a:t>
            </a:r>
          </a:p>
          <a:p>
            <a:pPr algn="just"/>
            <a:r>
              <a:rPr lang="en-US" b="1" dirty="0" smtClean="0"/>
              <a:t>By this technique, the program designer assures that the software will not fail because of storage, timing, and data flux (continuous change)</a:t>
            </a:r>
          </a:p>
          <a:p>
            <a:pPr algn="just"/>
            <a:r>
              <a:rPr lang="en-US" dirty="0" smtClean="0"/>
              <a:t>As analysis proceeds in the succeeding phase, the program designer must impose on the analyst the storage, timing, and operational constraints in such a way that he senses the consequences</a:t>
            </a:r>
            <a:endParaRPr lang="en-US" dirty="0"/>
          </a:p>
        </p:txBody>
      </p:sp>
      <p:sp>
        <p:nvSpPr>
          <p:cNvPr id="3" name="Title 2"/>
          <p:cNvSpPr>
            <a:spLocks noGrp="1"/>
          </p:cNvSpPr>
          <p:nvPr>
            <p:ph type="title"/>
          </p:nvPr>
        </p:nvSpPr>
        <p:spPr/>
        <p:txBody>
          <a:bodyPr/>
          <a:lstStyle/>
          <a:p>
            <a:r>
              <a:rPr lang="en-US" dirty="0" smtClean="0"/>
              <a:t>1.Program design comes first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If the total resources to be applied are insufficient or if in an early stage of </a:t>
            </a:r>
            <a:r>
              <a:rPr lang="en-US" dirty="0" err="1" smtClean="0"/>
              <a:t>developmen</a:t>
            </a:r>
            <a:r>
              <a:rPr lang="en-US" dirty="0" smtClean="0"/>
              <a:t>) operational </a:t>
            </a:r>
            <a:r>
              <a:rPr lang="en-US" dirty="0" smtClean="0">
                <a:solidFill>
                  <a:srgbClr val="FF0000"/>
                </a:solidFill>
              </a:rPr>
              <a:t>design is wrong</a:t>
            </a:r>
            <a:r>
              <a:rPr lang="en-US" dirty="0" smtClean="0"/>
              <a:t>, it will be recognized at </a:t>
            </a:r>
            <a:r>
              <a:rPr lang="en-US" dirty="0" smtClean="0">
                <a:solidFill>
                  <a:srgbClr val="FF0000"/>
                </a:solidFill>
              </a:rPr>
              <a:t>this early stage </a:t>
            </a:r>
            <a:r>
              <a:rPr lang="en-US" dirty="0" smtClean="0"/>
              <a:t>and the iteration with requirements and preliminary design can be redone before final design, coding, and test commences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624078" indent="-514350" algn="just">
              <a:buFont typeface="+mj-lt"/>
              <a:buAutoNum type="arabicPeriod"/>
            </a:pPr>
            <a:r>
              <a:rPr lang="en-US" dirty="0" smtClean="0"/>
              <a:t>Begin the design process with program </a:t>
            </a:r>
            <a:r>
              <a:rPr lang="en-US" b="1" dirty="0" smtClean="0"/>
              <a:t>designers</a:t>
            </a:r>
            <a:r>
              <a:rPr lang="en-US" dirty="0" smtClean="0"/>
              <a:t>, not analysts or programmers.</a:t>
            </a:r>
          </a:p>
          <a:p>
            <a:pPr marL="624078" indent="-514350" algn="just">
              <a:buFont typeface="+mj-lt"/>
              <a:buAutoNum type="arabicPeriod"/>
            </a:pPr>
            <a:r>
              <a:rPr lang="en-US" dirty="0" smtClean="0"/>
              <a:t>Design, define, and allocate the data processing modes even at the risk of being wrong. Allocate processing functions, design the database, allocate execution time, define interfaces and processing modes with the operating system, describe input and output processing, and define preliminary operating procedures.</a:t>
            </a:r>
          </a:p>
          <a:p>
            <a:pPr marL="624078" indent="-514350" algn="just">
              <a:buFont typeface="+mj-lt"/>
              <a:buAutoNum type="arabicPeriod"/>
            </a:pPr>
            <a:r>
              <a:rPr lang="en-US" dirty="0" smtClean="0"/>
              <a:t>Write an overview document that is understandable, informative, and current so that every worker on the project can gain an elemental understanding of the system</a:t>
            </a:r>
          </a:p>
          <a:p>
            <a:pPr marL="624078" indent="-514350" algn="just">
              <a:buFont typeface="+mj-lt"/>
              <a:buAutoNum type="arabicPeriod"/>
            </a:pPr>
            <a:endParaRPr lang="en-US" dirty="0"/>
          </a:p>
        </p:txBody>
      </p:sp>
      <p:sp>
        <p:nvSpPr>
          <p:cNvPr id="3" name="Title 2"/>
          <p:cNvSpPr>
            <a:spLocks noGrp="1"/>
          </p:cNvSpPr>
          <p:nvPr>
            <p:ph type="title"/>
          </p:nvPr>
        </p:nvSpPr>
        <p:spPr/>
        <p:txBody>
          <a:bodyPr>
            <a:normAutofit fontScale="90000"/>
          </a:bodyPr>
          <a:lstStyle/>
          <a:p>
            <a:r>
              <a:rPr lang="en-US" dirty="0" smtClean="0"/>
              <a:t>The following steps are required:</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amount of documentation required on most software programs is quite a lot</a:t>
            </a:r>
          </a:p>
          <a:p>
            <a:pPr algn="just"/>
            <a:r>
              <a:rPr lang="en-US" dirty="0" smtClean="0"/>
              <a:t>Why do we need so much documentation? </a:t>
            </a:r>
          </a:p>
          <a:p>
            <a:pPr marL="624078" indent="-514350" algn="just">
              <a:buFont typeface="+mj-lt"/>
              <a:buAutoNum type="arabicPeriod"/>
            </a:pPr>
            <a:r>
              <a:rPr lang="en-US" dirty="0" smtClean="0"/>
              <a:t>Each designer must communicate with interfacing designers, managers, and possibly customers</a:t>
            </a:r>
          </a:p>
          <a:p>
            <a:pPr marL="624078" indent="-514350" algn="just">
              <a:buFont typeface="+mj-lt"/>
              <a:buAutoNum type="arabicPeriod"/>
            </a:pPr>
            <a:r>
              <a:rPr lang="en-US" dirty="0" smtClean="0"/>
              <a:t>During early phases, the documentation is the design</a:t>
            </a:r>
          </a:p>
          <a:p>
            <a:pPr marL="624078" lvl="0" indent="-514350" algn="just">
              <a:buFont typeface="+mj-lt"/>
              <a:buAutoNum type="arabicPeriod"/>
            </a:pPr>
            <a:r>
              <a:rPr lang="en-US" dirty="0" smtClean="0"/>
              <a:t>The real monetary value of documentation is to support later modifications by a separate test team, a separate maintenance team, and operations personnel who are not software literate.</a:t>
            </a:r>
          </a:p>
          <a:p>
            <a:pPr marL="624078" indent="-514350" algn="just">
              <a:buFont typeface="+mj-lt"/>
              <a:buAutoNum type="arabicPeriod"/>
            </a:pPr>
            <a:endParaRPr lang="en-US" dirty="0"/>
          </a:p>
        </p:txBody>
      </p:sp>
      <p:sp>
        <p:nvSpPr>
          <p:cNvPr id="3" name="Title 2"/>
          <p:cNvSpPr>
            <a:spLocks noGrp="1"/>
          </p:cNvSpPr>
          <p:nvPr>
            <p:ph type="title"/>
          </p:nvPr>
        </p:nvSpPr>
        <p:spPr/>
        <p:txBody>
          <a:bodyPr/>
          <a:lstStyle/>
          <a:p>
            <a:r>
              <a:rPr lang="en-US" dirty="0" smtClean="0"/>
              <a:t>2. Document the design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What Is Software Project Management? Software project management refers to the branch of project management dedicated to the </a:t>
            </a:r>
            <a:r>
              <a:rPr lang="en-US" b="1" dirty="0" smtClean="0"/>
              <a:t>planning, scheduling, resource allocation, execution, tracking and delivery of software and web projects</a:t>
            </a:r>
            <a:r>
              <a:rPr lang="en-US" dirty="0" smtClean="0"/>
              <a: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fontScale="92500" lnSpcReduction="20000"/>
          </a:bodyPr>
          <a:lstStyle/>
          <a:p>
            <a:pPr algn="just"/>
            <a:r>
              <a:rPr lang="en-US" dirty="0" smtClean="0"/>
              <a:t>If a computer program is being developed for the first time, arrange matters so that the version finally delivered to the customer for operational deployment is actually the second version in </a:t>
            </a:r>
            <a:r>
              <a:rPr lang="en-US" dirty="0" err="1" smtClean="0"/>
              <a:t>sofar</a:t>
            </a:r>
            <a:r>
              <a:rPr lang="en-US" dirty="0" smtClean="0"/>
              <a:t> as critical design/operations are concerned</a:t>
            </a:r>
          </a:p>
          <a:p>
            <a:pPr algn="just"/>
            <a:r>
              <a:rPr lang="en-US" dirty="0" smtClean="0"/>
              <a:t>Note that this is simply the entire process done in miniature, to a time scale that is relatively small with respect to the overall effort</a:t>
            </a:r>
          </a:p>
          <a:p>
            <a:pPr lvl="0" algn="just"/>
            <a:r>
              <a:rPr lang="en-US" dirty="0" smtClean="0"/>
              <a:t>In the first version, the team must have a special broad competence where they can quickly sense trouble spots in the design, model them, model alternatives, forget the straightforward aspects of the design that aren't worth studying at this early point, and, finally, arrive at an error-free program</a:t>
            </a:r>
            <a:r>
              <a:rPr lang="en-US" i="1" dirty="0" smtClean="0"/>
              <a:t>.</a:t>
            </a:r>
            <a:endParaRPr lang="en-US" dirty="0" smtClean="0"/>
          </a:p>
          <a:p>
            <a:pPr algn="just"/>
            <a:endParaRPr lang="en-US" dirty="0"/>
          </a:p>
        </p:txBody>
      </p:sp>
      <p:sp>
        <p:nvSpPr>
          <p:cNvPr id="3" name="Title 2"/>
          <p:cNvSpPr>
            <a:spLocks noGrp="1"/>
          </p:cNvSpPr>
          <p:nvPr>
            <p:ph type="title"/>
          </p:nvPr>
        </p:nvSpPr>
        <p:spPr/>
        <p:txBody>
          <a:bodyPr/>
          <a:lstStyle/>
          <a:p>
            <a:r>
              <a:rPr lang="en-US" dirty="0" smtClean="0"/>
              <a:t>3. Do it Twice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smtClean="0"/>
              <a:t>Without question, the biggest user of project resources-manpower, computer time, and/or management judgment-is the test phase. This is the phase of greatest risk in terms of cost and schedule</a:t>
            </a:r>
          </a:p>
          <a:p>
            <a:pPr algn="just"/>
            <a:r>
              <a:rPr lang="en-US" dirty="0" smtClean="0"/>
              <a:t>It occurs at the latest point in the schedule, when backup alternatives are least available, if at all. </a:t>
            </a:r>
          </a:p>
          <a:p>
            <a:pPr algn="just"/>
            <a:r>
              <a:rPr lang="en-US" dirty="0" smtClean="0"/>
              <a:t>The previous three recommendations were all aimed at uncovering and solving problems before entering the test phase.</a:t>
            </a:r>
            <a:endParaRPr lang="en-US" dirty="0"/>
          </a:p>
        </p:txBody>
      </p:sp>
      <p:sp>
        <p:nvSpPr>
          <p:cNvPr id="3" name="Title 2"/>
          <p:cNvSpPr>
            <a:spLocks noGrp="1"/>
          </p:cNvSpPr>
          <p:nvPr>
            <p:ph type="title"/>
          </p:nvPr>
        </p:nvSpPr>
        <p:spPr/>
        <p:txBody>
          <a:bodyPr>
            <a:normAutofit fontScale="90000"/>
          </a:bodyPr>
          <a:lstStyle/>
          <a:p>
            <a:r>
              <a:rPr lang="en-US" dirty="0" smtClean="0"/>
              <a:t>4. Plan, control, and monitor testing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algn="just"/>
            <a:r>
              <a:rPr lang="en-US" dirty="0" smtClean="0"/>
              <a:t>However, even after doing these things, there is still a test phase and there are still important things to be done, including.</a:t>
            </a:r>
          </a:p>
          <a:p>
            <a:pPr algn="just"/>
            <a:r>
              <a:rPr lang="en-US" dirty="0" smtClean="0"/>
              <a:t>(1) employ a team of test specialists who were not responsible for the original design</a:t>
            </a:r>
          </a:p>
          <a:p>
            <a:pPr algn="just"/>
            <a:r>
              <a:rPr lang="en-US" dirty="0" smtClean="0"/>
              <a:t>(2) employ visual inspections to spot the obvious errors like dropped minus signs, missing factors of two, jumps to wrong addresses (do not use the computer to detect this kind of thing, it is too expensive);</a:t>
            </a:r>
          </a:p>
          <a:p>
            <a:pPr algn="just"/>
            <a:r>
              <a:rPr lang="en-US" dirty="0" smtClean="0"/>
              <a:t>(3) test every logic path; (4) employ the final checkout on the target computer</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t>It is important to involve the customer in a formal way so that he has committed himself at earlier points before final delivery.</a:t>
            </a:r>
          </a:p>
          <a:p>
            <a:pPr algn="just"/>
            <a:r>
              <a:rPr lang="en-US" dirty="0" smtClean="0"/>
              <a:t>There are three points following requirements definition where the insight, judgment, and commitment of the customer can bolster the development effort.</a:t>
            </a:r>
          </a:p>
          <a:p>
            <a:pPr lvl="0" algn="just"/>
            <a:r>
              <a:rPr lang="en-US" dirty="0" smtClean="0"/>
              <a:t>These include a "preliminary software review" following the preliminary program design step, a sequence of "critical software design reviews" during program design, and a "final software acceptance review".</a:t>
            </a:r>
          </a:p>
          <a:p>
            <a:pPr algn="just"/>
            <a:endParaRPr lang="en-US" dirty="0"/>
          </a:p>
        </p:txBody>
      </p:sp>
      <p:sp>
        <p:nvSpPr>
          <p:cNvPr id="3" name="Title 2"/>
          <p:cNvSpPr>
            <a:spLocks noGrp="1"/>
          </p:cNvSpPr>
          <p:nvPr>
            <p:ph type="title"/>
          </p:nvPr>
        </p:nvSpPr>
        <p:spPr/>
        <p:txBody>
          <a:bodyPr/>
          <a:lstStyle/>
          <a:p>
            <a:r>
              <a:rPr lang="en-US" dirty="0" smtClean="0"/>
              <a:t>5. Involve the customer</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Some software projects still practice the conventional software management approach</a:t>
            </a:r>
          </a:p>
          <a:p>
            <a:pPr algn="just"/>
            <a:r>
              <a:rPr lang="en-US" dirty="0" smtClean="0"/>
              <a:t>It is useful to summarize the characteristics of the conventional process as it has typically been applied, which is not necessarily as it was intended</a:t>
            </a:r>
          </a:p>
          <a:p>
            <a:pPr algn="just"/>
            <a:r>
              <a:rPr lang="en-US" dirty="0" smtClean="0"/>
              <a:t>Projects destined for trouble frequently exhibit the following symptoms:</a:t>
            </a:r>
          </a:p>
          <a:p>
            <a:pPr algn="just"/>
            <a:endParaRPr lang="en-US" dirty="0"/>
          </a:p>
        </p:txBody>
      </p:sp>
      <p:sp>
        <p:nvSpPr>
          <p:cNvPr id="3" name="Title 2"/>
          <p:cNvSpPr>
            <a:spLocks noGrp="1"/>
          </p:cNvSpPr>
          <p:nvPr>
            <p:ph type="title"/>
          </p:nvPr>
        </p:nvSpPr>
        <p:spPr/>
        <p:txBody>
          <a:bodyPr/>
          <a:lstStyle/>
          <a:p>
            <a:r>
              <a:rPr lang="en-US" dirty="0" smtClean="0"/>
              <a:t>In Practice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Protracted integration and late design breakage.</a:t>
            </a:r>
          </a:p>
          <a:p>
            <a:pPr lvl="0"/>
            <a:r>
              <a:rPr lang="en-US" dirty="0" smtClean="0"/>
              <a:t>Late risk resolution.</a:t>
            </a:r>
          </a:p>
          <a:p>
            <a:pPr lvl="0"/>
            <a:r>
              <a:rPr lang="en-US" dirty="0" smtClean="0"/>
              <a:t>Requirements-driven functional decomposition.</a:t>
            </a:r>
          </a:p>
          <a:p>
            <a:pPr lvl="0"/>
            <a:r>
              <a:rPr lang="en-US" dirty="0" smtClean="0"/>
              <a:t>Adversarial (conflict or opposition) stakeholder relationships.</a:t>
            </a:r>
          </a:p>
          <a:p>
            <a:pPr lvl="0"/>
            <a:r>
              <a:rPr lang="en-US" dirty="0" smtClean="0"/>
              <a:t>Focus on documents and review meetings.</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362200"/>
            <a:ext cx="8229600" cy="3624072"/>
          </a:xfrm>
        </p:spPr>
        <p:txBody>
          <a:bodyPr/>
          <a:lstStyle/>
          <a:p>
            <a:pPr algn="just"/>
            <a:r>
              <a:rPr lang="en-US" dirty="0" smtClean="0"/>
              <a:t>For a typical development project that used a waterfall model management process, Following Figure illustrates development progress versus time. Progress is defined as percent coded, that is, demonstrable in its target form.</a:t>
            </a:r>
          </a:p>
          <a:p>
            <a:pPr algn="just"/>
            <a:endParaRPr lang="en-US" dirty="0"/>
          </a:p>
        </p:txBody>
      </p:sp>
      <p:sp>
        <p:nvSpPr>
          <p:cNvPr id="3" name="Title 2"/>
          <p:cNvSpPr>
            <a:spLocks noGrp="1"/>
          </p:cNvSpPr>
          <p:nvPr>
            <p:ph type="title"/>
          </p:nvPr>
        </p:nvSpPr>
        <p:spPr>
          <a:xfrm>
            <a:off x="533400" y="609600"/>
            <a:ext cx="8229600" cy="1143000"/>
          </a:xfrm>
        </p:spPr>
        <p:txBody>
          <a:bodyPr>
            <a:normAutofit fontScale="90000"/>
          </a:bodyPr>
          <a:lstStyle/>
          <a:p>
            <a:r>
              <a:rPr lang="en-US" dirty="0" smtClean="0"/>
              <a:t>Protracted Integration and Late Design Breakage</a:t>
            </a:r>
            <a:br>
              <a:rPr lang="en-US"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1.jpg"/>
          <p:cNvPicPr>
            <a:picLocks noGrp="1" noChangeAspect="1"/>
          </p:cNvPicPr>
          <p:nvPr>
            <p:ph idx="1"/>
          </p:nvPr>
        </p:nvPicPr>
        <p:blipFill>
          <a:blip r:embed="rId2"/>
          <a:stretch>
            <a:fillRect/>
          </a:stretch>
        </p:blipFill>
        <p:spPr>
          <a:xfrm>
            <a:off x="228600" y="533400"/>
            <a:ext cx="8686800" cy="586740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a:bodyPr>
          <a:lstStyle/>
          <a:p>
            <a:r>
              <a:rPr lang="en-US" dirty="0" smtClean="0"/>
              <a:t>The following sequence was common:</a:t>
            </a:r>
          </a:p>
          <a:p>
            <a:pPr marL="624078" lvl="0" indent="-514350" algn="just">
              <a:buFont typeface="+mj-lt"/>
              <a:buAutoNum type="arabicPeriod"/>
            </a:pPr>
            <a:r>
              <a:rPr lang="en-US" dirty="0" smtClean="0"/>
              <a:t>Early success via paper designs and thorough (often </a:t>
            </a:r>
            <a:r>
              <a:rPr lang="en-US" i="1" dirty="0" smtClean="0"/>
              <a:t>too </a:t>
            </a:r>
            <a:r>
              <a:rPr lang="en-US" dirty="0" smtClean="0"/>
              <a:t>thorough) briefings.</a:t>
            </a:r>
          </a:p>
          <a:p>
            <a:pPr marL="624078" lvl="0" indent="-514350" algn="just">
              <a:buFont typeface="+mj-lt"/>
              <a:buAutoNum type="arabicPeriod"/>
            </a:pPr>
            <a:r>
              <a:rPr lang="en-US" dirty="0" smtClean="0"/>
              <a:t>Commitment to code late in the life cycle.</a:t>
            </a:r>
          </a:p>
          <a:p>
            <a:pPr marL="624078" lvl="0" indent="-514350" algn="just">
              <a:buFont typeface="+mj-lt"/>
              <a:buAutoNum type="arabicPeriod"/>
            </a:pPr>
            <a:r>
              <a:rPr lang="en-US" dirty="0" smtClean="0"/>
              <a:t>Integration nightmares (unpleasant experience) due to unforeseen implementation issues and interface ambiguities.</a:t>
            </a:r>
          </a:p>
          <a:p>
            <a:pPr marL="624078" lvl="0" indent="-514350" algn="just">
              <a:buFont typeface="+mj-lt"/>
              <a:buAutoNum type="arabicPeriod"/>
            </a:pPr>
            <a:r>
              <a:rPr lang="en-US" dirty="0" smtClean="0"/>
              <a:t>Heavy budget and schedule pressure to get the system working.</a:t>
            </a:r>
          </a:p>
          <a:p>
            <a:pPr marL="624078" lvl="0" indent="-514350" algn="just">
              <a:buFont typeface="+mj-lt"/>
              <a:buAutoNum type="arabicPeriod"/>
            </a:pPr>
            <a:r>
              <a:rPr lang="en-US" dirty="0" smtClean="0"/>
              <a:t>Late shoe-homing of no optimal fixes, with no time for redesign.</a:t>
            </a:r>
          </a:p>
          <a:p>
            <a:pPr marL="624078" lvl="0" indent="-514350" algn="just">
              <a:buFont typeface="+mj-lt"/>
              <a:buAutoNum type="arabicPeriod"/>
            </a:pPr>
            <a:r>
              <a:rPr lang="en-US" dirty="0" smtClean="0"/>
              <a:t>A very fragile, unmentionable product delivered late.</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02491"/>
          </a:xfrm>
        </p:spPr>
        <p:txBody>
          <a:bodyPr/>
          <a:lstStyle/>
          <a:p>
            <a:r>
              <a:rPr lang="en-US" dirty="0" smtClean="0"/>
              <a:t>In the conventional model, the entire system was designed on paper, then implemented all at once, then integrated. Table 1-1 provides a typical profile of cost expenditures across the spectrum of software activities.</a:t>
            </a:r>
          </a:p>
          <a:p>
            <a:endParaRPr lang="en-US" dirty="0" smtClean="0"/>
          </a:p>
          <a:p>
            <a:endParaRPr lang="en-US" dirty="0"/>
          </a:p>
        </p:txBody>
      </p:sp>
      <p:pic>
        <p:nvPicPr>
          <p:cNvPr id="4" name="Picture 3" descr="22.jpg"/>
          <p:cNvPicPr>
            <a:picLocks noChangeAspect="1"/>
          </p:cNvPicPr>
          <p:nvPr/>
        </p:nvPicPr>
        <p:blipFill>
          <a:blip r:embed="rId2"/>
          <a:stretch>
            <a:fillRect/>
          </a:stretch>
        </p:blipFill>
        <p:spPr>
          <a:xfrm>
            <a:off x="1066800" y="2514600"/>
            <a:ext cx="7239000" cy="3987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a:t>The main goal of software development projects is to create a software system with a predetermined functionality and quality in a given time frame and with given costs. </a:t>
            </a:r>
            <a:endParaRPr lang="en-US" dirty="0" smtClean="0"/>
          </a:p>
          <a:p>
            <a:pPr algn="just"/>
            <a:r>
              <a:rPr lang="en-US" dirty="0" smtClean="0"/>
              <a:t>For </a:t>
            </a:r>
            <a:r>
              <a:rPr lang="en-US" dirty="0"/>
              <a:t>achieving this goal, models are required for determining target values and for continuously controlling these values. This course focuses on principles, techniques, methods &amp; tools for model-based management of software projects, assurance of product quality and process adherence (quality assurance), as well as experience-based creation &amp; improvement of models (process management). </a:t>
            </a:r>
            <a:endParaRPr lang="en-US" dirty="0" smtClean="0"/>
          </a:p>
        </p:txBody>
      </p:sp>
      <p:sp>
        <p:nvSpPr>
          <p:cNvPr id="2" name="Title 1"/>
          <p:cNvSpPr>
            <a:spLocks noGrp="1"/>
          </p:cNvSpPr>
          <p:nvPr>
            <p:ph type="title"/>
          </p:nvPr>
        </p:nvSpPr>
        <p:spPr/>
        <p:txBody>
          <a:bodyPr/>
          <a:lstStyle/>
          <a:p>
            <a:r>
              <a:rPr lang="en-US" dirty="0" smtClean="0"/>
              <a:t>Course Objectives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A serious issue associated with the waterfall lifecycle was the lack of early risk resolution. Following Figure illustrates a typical risk profile for conventional waterfall model projects. </a:t>
            </a:r>
          </a:p>
          <a:p>
            <a:pPr algn="just"/>
            <a:r>
              <a:rPr lang="en-US" dirty="0" smtClean="0"/>
              <a:t>It includes four distinct periods of risk exposure, where risk is defined as the probability of missing a cost, schedule, feature, or quality goal.</a:t>
            </a:r>
          </a:p>
          <a:p>
            <a:pPr algn="just"/>
            <a:r>
              <a:rPr lang="en-US" dirty="0" smtClean="0"/>
              <a:t> Early in the life cycle, as the requirements were being specified, the actual risk exposure was highly unpredictable.</a:t>
            </a:r>
          </a:p>
          <a:p>
            <a:pPr algn="just"/>
            <a:endParaRPr lang="en-US" dirty="0"/>
          </a:p>
        </p:txBody>
      </p:sp>
      <p:sp>
        <p:nvSpPr>
          <p:cNvPr id="3" name="Title 2"/>
          <p:cNvSpPr>
            <a:spLocks noGrp="1"/>
          </p:cNvSpPr>
          <p:nvPr>
            <p:ph type="title"/>
          </p:nvPr>
        </p:nvSpPr>
        <p:spPr/>
        <p:txBody>
          <a:bodyPr/>
          <a:lstStyle/>
          <a:p>
            <a:r>
              <a:rPr lang="en-US" dirty="0" smtClean="0"/>
              <a:t>Late risk resolution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3.jpg"/>
          <p:cNvPicPr>
            <a:picLocks noGrp="1" noChangeAspect="1"/>
          </p:cNvPicPr>
          <p:nvPr>
            <p:ph idx="1"/>
          </p:nvPr>
        </p:nvPicPr>
        <p:blipFill>
          <a:blip r:embed="rId2"/>
          <a:stretch>
            <a:fillRect/>
          </a:stretch>
        </p:blipFill>
        <p:spPr>
          <a:xfrm>
            <a:off x="152400" y="609600"/>
            <a:ext cx="8762999" cy="5099844"/>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This approach depends on specifying requirements com- </a:t>
            </a:r>
            <a:r>
              <a:rPr lang="en-US" dirty="0" err="1" smtClean="0"/>
              <a:t>pletely</a:t>
            </a:r>
            <a:r>
              <a:rPr lang="en-US" dirty="0" smtClean="0"/>
              <a:t> and unambiguously before other development activities begin. </a:t>
            </a:r>
          </a:p>
          <a:p>
            <a:pPr algn="just"/>
            <a:r>
              <a:rPr lang="en-US" dirty="0" smtClean="0"/>
              <a:t>It naively treats all requirements as equally important, and depends on those requirements remaining constant over the software development life cycle. </a:t>
            </a:r>
          </a:p>
          <a:p>
            <a:pPr algn="just"/>
            <a:r>
              <a:rPr lang="en-US" dirty="0" smtClean="0"/>
              <a:t>These conditions rarely occur in the real world. Specification of requirements is a difficult and important part of the software development process.</a:t>
            </a:r>
          </a:p>
          <a:p>
            <a:pPr algn="just"/>
            <a:endParaRPr lang="en-US" dirty="0"/>
          </a:p>
        </p:txBody>
      </p:sp>
      <p:sp>
        <p:nvSpPr>
          <p:cNvPr id="3" name="Title 2"/>
          <p:cNvSpPr>
            <a:spLocks noGrp="1"/>
          </p:cNvSpPr>
          <p:nvPr>
            <p:ph type="title"/>
          </p:nvPr>
        </p:nvSpPr>
        <p:spPr/>
        <p:txBody>
          <a:bodyPr>
            <a:normAutofit fontScale="90000"/>
          </a:bodyPr>
          <a:lstStyle/>
          <a:p>
            <a:r>
              <a:rPr lang="en-US" dirty="0" smtClean="0"/>
              <a:t>Requirements-Driven Functional Decomposition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Another property of the conventional approach is that the requirements were typically specified in a functional manner.</a:t>
            </a:r>
          </a:p>
          <a:p>
            <a:pPr algn="just"/>
            <a:r>
              <a:rPr lang="en-US" dirty="0" smtClean="0"/>
              <a:t> Built into the classic waterfall process was the fundamental assumption that the software itself was decomposed into functions; requirements were then allocated to the resulting components. </a:t>
            </a:r>
          </a:p>
          <a:p>
            <a:pPr algn="just"/>
            <a:r>
              <a:rPr lang="en-US" dirty="0" smtClean="0"/>
              <a:t>This decomposition was often very different from a decomposition based on object-oriented design and the use of existing components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4.jpg"/>
          <p:cNvPicPr>
            <a:picLocks noGrp="1" noChangeAspect="1"/>
          </p:cNvPicPr>
          <p:nvPr>
            <p:ph idx="1"/>
          </p:nvPr>
        </p:nvPicPr>
        <p:blipFill>
          <a:blip r:embed="rId2"/>
          <a:stretch>
            <a:fillRect/>
          </a:stretch>
        </p:blipFill>
        <p:spPr>
          <a:xfrm>
            <a:off x="152400" y="304800"/>
            <a:ext cx="8686799" cy="5366544"/>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 conventional process tended to result in adversarial stakeholder relationships, in large part because of the difficulties of requirements specification and the exchange of information solely through paper documents that captured engineering information in ad hoc formats.</a:t>
            </a:r>
          </a:p>
          <a:p>
            <a:pPr algn="just"/>
            <a:r>
              <a:rPr lang="en-US" dirty="0" smtClean="0"/>
              <a:t>The following sequence of events was typical for most contractual software efforts:</a:t>
            </a:r>
          </a:p>
          <a:p>
            <a:pPr algn="just"/>
            <a:endParaRPr lang="en-US" dirty="0" smtClean="0"/>
          </a:p>
          <a:p>
            <a:pPr algn="just"/>
            <a:endParaRPr lang="en-US" dirty="0"/>
          </a:p>
        </p:txBody>
      </p:sp>
      <p:sp>
        <p:nvSpPr>
          <p:cNvPr id="3" name="Title 2"/>
          <p:cNvSpPr>
            <a:spLocks noGrp="1"/>
          </p:cNvSpPr>
          <p:nvPr>
            <p:ph type="title"/>
          </p:nvPr>
        </p:nvSpPr>
        <p:spPr/>
        <p:txBody>
          <a:bodyPr>
            <a:normAutofit fontScale="90000"/>
          </a:bodyPr>
          <a:lstStyle/>
          <a:p>
            <a:r>
              <a:rPr lang="en-US" dirty="0" smtClean="0"/>
              <a:t>Adversarial Stakeholder Relationships:</a:t>
            </a:r>
            <a:br>
              <a:rPr lang="en-US" dirty="0" smtClean="0"/>
            </a:b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lgn="just">
              <a:buFont typeface="+mj-lt"/>
              <a:buAutoNum type="arabicPeriod"/>
            </a:pPr>
            <a:r>
              <a:rPr lang="en-US" dirty="0" smtClean="0"/>
              <a:t>The contractor prepared a draft contract-deliverable document that captured an intermediate artifact and delivered it to the customer for approval</a:t>
            </a:r>
          </a:p>
          <a:p>
            <a:pPr marL="624078" indent="-514350" algn="just">
              <a:buFont typeface="+mj-lt"/>
              <a:buAutoNum type="arabicPeriod"/>
            </a:pPr>
            <a:r>
              <a:rPr lang="en-US" dirty="0" smtClean="0"/>
              <a:t>The customer was expected to provide comments (typically within 15 to 30 days).</a:t>
            </a:r>
          </a:p>
          <a:p>
            <a:pPr marL="624078" indent="-514350" algn="just">
              <a:buFont typeface="+mj-lt"/>
              <a:buAutoNum type="arabicPeriod"/>
            </a:pPr>
            <a:r>
              <a:rPr lang="en-US" dirty="0" smtClean="0"/>
              <a:t>The contractor incorporated these comments and submitted (typically within 15 to 30 days) a final version for approval.</a:t>
            </a:r>
          </a:p>
          <a:p>
            <a:pPr marL="624078" indent="-514350" algn="just">
              <a:buFont typeface="+mj-lt"/>
              <a:buAutoNum type="arabicPeriod"/>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 conventional process focused on producing various documents that attempted to describe the software product, with insufficient focus on producing tangible increments of the products themselves.</a:t>
            </a:r>
          </a:p>
          <a:p>
            <a:pPr algn="just"/>
            <a:r>
              <a:rPr lang="en-US" dirty="0" smtClean="0"/>
              <a:t> Contractors were driven to produce literally tons of paper to meet milestones and demonstrate progress to stakeholders, rather than spend their energy on tasks that would reduce risk and produce quality software. </a:t>
            </a:r>
            <a:endParaRPr lang="en-US" dirty="0"/>
          </a:p>
        </p:txBody>
      </p:sp>
      <p:sp>
        <p:nvSpPr>
          <p:cNvPr id="3" name="Title 2"/>
          <p:cNvSpPr>
            <a:spLocks noGrp="1"/>
          </p:cNvSpPr>
          <p:nvPr>
            <p:ph type="title"/>
          </p:nvPr>
        </p:nvSpPr>
        <p:spPr/>
        <p:txBody>
          <a:bodyPr>
            <a:normAutofit fontScale="90000"/>
          </a:bodyPr>
          <a:lstStyle/>
          <a:p>
            <a:r>
              <a:rPr lang="en-US" dirty="0" smtClean="0"/>
              <a:t>Focus on Documents and Review Meetings:</a:t>
            </a:r>
            <a:br>
              <a:rPr lang="en-US" dirty="0" smtClean="0"/>
            </a:b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Typically, presenters and the audience reviewed the simple things that they understood rather than the complex and important issues. Most design reviews therefore resulted in low engineering value and high cost in terms of the effort and schedule involved in their preparation and conduct. They presented merely a facade of progress.</a:t>
            </a:r>
          </a:p>
          <a:p>
            <a:pPr algn="just">
              <a:buNone/>
            </a:pPr>
            <a:r>
              <a:rPr lang="en-US" dirty="0" smtClean="0"/>
              <a:t/>
            </a:r>
            <a:br>
              <a:rPr lang="en-US" dirty="0" smtClean="0"/>
            </a:br>
            <a:r>
              <a:rPr lang="en-US" dirty="0" smtClean="0"/>
              <a:t>Table 1-2 summarizes the results of a typical design review.	</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55.jpg"/>
          <p:cNvPicPr>
            <a:picLocks noGrp="1" noChangeAspect="1"/>
          </p:cNvPicPr>
          <p:nvPr>
            <p:ph idx="1"/>
          </p:nvPr>
        </p:nvPicPr>
        <p:blipFill>
          <a:blip r:embed="rId2"/>
          <a:stretch>
            <a:fillRect/>
          </a:stretch>
        </p:blipFill>
        <p:spPr>
          <a:xfrm>
            <a:off x="228600" y="609600"/>
            <a:ext cx="8686799" cy="56388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The goals of the course can be characterized as follows: </a:t>
            </a:r>
          </a:p>
          <a:p>
            <a:pPr algn="just"/>
            <a:r>
              <a:rPr lang="en-US" dirty="0" smtClean="0"/>
              <a:t>Understanding </a:t>
            </a:r>
            <a:r>
              <a:rPr lang="en-US" dirty="0"/>
              <a:t>the specific roles within a software organization as related to project and process management </a:t>
            </a:r>
            <a:r>
              <a:rPr lang="en-US" dirty="0" smtClean="0"/>
              <a:t>.</a:t>
            </a:r>
          </a:p>
          <a:p>
            <a:pPr algn="just"/>
            <a:r>
              <a:rPr lang="en-US" dirty="0" smtClean="0"/>
              <a:t>Describe </a:t>
            </a:r>
            <a:r>
              <a:rPr lang="en-US" dirty="0"/>
              <a:t>the principles, techniques, methods &amp; tools for model-based management of software projects, assurance of product quality and process adherence (quality assurance), as well as experience-based creation &amp; improvement of models (process management) </a:t>
            </a:r>
          </a:p>
          <a:p>
            <a:pPr algn="just"/>
            <a:endParaRPr lang="en-US" dirty="0"/>
          </a:p>
          <a:p>
            <a:pPr algn="just"/>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b="1" dirty="0" smtClean="0"/>
              <a:t>Barry Boehm's </a:t>
            </a:r>
            <a:r>
              <a:rPr lang="en-US" dirty="0" smtClean="0"/>
              <a:t>"Industrial Software Metrics </a:t>
            </a:r>
            <a:r>
              <a:rPr lang="en-US" b="1" dirty="0" smtClean="0"/>
              <a:t>Top 10 </a:t>
            </a:r>
            <a:r>
              <a:rPr lang="en-US" dirty="0" smtClean="0"/>
              <a:t>List” is a good, objective characterization of the state of software development.</a:t>
            </a:r>
          </a:p>
          <a:p>
            <a:pPr marL="624078" lvl="0" indent="-514350" algn="just">
              <a:buFont typeface="+mj-lt"/>
              <a:buAutoNum type="arabicPeriod"/>
            </a:pPr>
            <a:r>
              <a:rPr lang="en-US" dirty="0" smtClean="0"/>
              <a:t>Finding and fixing a software problem after delivery </a:t>
            </a:r>
            <a:r>
              <a:rPr lang="en-US" b="1" dirty="0" smtClean="0"/>
              <a:t>costs 100 </a:t>
            </a:r>
            <a:r>
              <a:rPr lang="en-US" dirty="0" smtClean="0"/>
              <a:t>times more than finding and fixing the problem in early design phases.</a:t>
            </a:r>
          </a:p>
          <a:p>
            <a:pPr marL="624078" lvl="0" indent="-514350" algn="just">
              <a:buFont typeface="+mj-lt"/>
              <a:buAutoNum type="arabicPeriod"/>
            </a:pPr>
            <a:r>
              <a:rPr lang="en-US" dirty="0" smtClean="0"/>
              <a:t>You can compress software development schedules </a:t>
            </a:r>
            <a:r>
              <a:rPr lang="en-US" b="1" dirty="0" smtClean="0"/>
              <a:t>25% </a:t>
            </a:r>
            <a:r>
              <a:rPr lang="en-US" dirty="0" smtClean="0"/>
              <a:t>of nominal, but no more.</a:t>
            </a:r>
          </a:p>
          <a:p>
            <a:pPr marL="624078" lvl="0" indent="-514350" algn="just">
              <a:buFont typeface="+mj-lt"/>
              <a:buAutoNum type="arabicPeriod"/>
            </a:pPr>
            <a:r>
              <a:rPr lang="en-US" dirty="0" smtClean="0"/>
              <a:t>For every </a:t>
            </a:r>
            <a:r>
              <a:rPr lang="en-US" b="1" dirty="0" smtClean="0"/>
              <a:t>$1 </a:t>
            </a:r>
            <a:r>
              <a:rPr lang="en-US" dirty="0" smtClean="0"/>
              <a:t>you spend on development, you will spend </a:t>
            </a:r>
            <a:r>
              <a:rPr lang="en-US" b="1" dirty="0" smtClean="0"/>
              <a:t>$2 </a:t>
            </a:r>
            <a:r>
              <a:rPr lang="en-US" dirty="0" smtClean="0"/>
              <a:t>on maintenance.</a:t>
            </a:r>
          </a:p>
          <a:p>
            <a:pPr algn="just"/>
            <a:endParaRPr lang="en-US" dirty="0"/>
          </a:p>
        </p:txBody>
      </p:sp>
      <p:sp>
        <p:nvSpPr>
          <p:cNvPr id="3" name="Title 2"/>
          <p:cNvSpPr>
            <a:spLocks noGrp="1"/>
          </p:cNvSpPr>
          <p:nvPr>
            <p:ph type="title"/>
          </p:nvPr>
        </p:nvSpPr>
        <p:spPr/>
        <p:txBody>
          <a:bodyPr/>
          <a:lstStyle/>
          <a:p>
            <a:pPr marL="742950" marR="0" lvl="1" indent="-285750">
              <a:lnSpc>
                <a:spcPts val="1370"/>
              </a:lnSpc>
              <a:spcBef>
                <a:spcPts val="450"/>
              </a:spcBef>
              <a:spcAft>
                <a:spcPts val="0"/>
              </a:spcAft>
              <a:tabLst>
                <a:tab pos="228600" algn="l"/>
                <a:tab pos="753745" algn="l"/>
                <a:tab pos="754380" algn="l"/>
              </a:tabLst>
            </a:pPr>
            <a:r>
              <a:rPr lang="en-US" b="1" dirty="0" smtClean="0">
                <a:latin typeface="Times New Roman"/>
                <a:ea typeface="Times New Roman"/>
              </a:rPr>
              <a:t>CONVENTIONAL SOFTWARE MANAGEMENT</a:t>
            </a:r>
            <a:r>
              <a:rPr lang="en-US" b="1" spc="-5" dirty="0" smtClean="0">
                <a:latin typeface="Times New Roman"/>
                <a:ea typeface="Times New Roman"/>
              </a:rPr>
              <a:t> </a:t>
            </a:r>
            <a:r>
              <a:rPr lang="en-US" b="1" dirty="0" smtClean="0">
                <a:latin typeface="Times New Roman"/>
                <a:ea typeface="Times New Roman"/>
              </a:rPr>
              <a:t>PERFORMANCE</a:t>
            </a:r>
            <a:br>
              <a:rPr lang="en-US" b="1" dirty="0" smtClean="0">
                <a:latin typeface="Times New Roman"/>
                <a:ea typeface="Times New Roman"/>
              </a:rPr>
            </a:b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lgn="just">
              <a:buFont typeface="+mj-lt"/>
              <a:buAutoNum type="arabicPeriod" startAt="4"/>
            </a:pPr>
            <a:r>
              <a:rPr lang="en-US" dirty="0" smtClean="0"/>
              <a:t>Software development and maintenance costs are primarily a function of the number of source lines of code.</a:t>
            </a:r>
          </a:p>
          <a:p>
            <a:pPr marL="624078" lvl="0" indent="-514350" algn="just">
              <a:buFont typeface="+mj-lt"/>
              <a:buAutoNum type="arabicPeriod" startAt="4"/>
            </a:pPr>
            <a:r>
              <a:rPr lang="en-US" dirty="0" smtClean="0"/>
              <a:t>Variations among people account for the </a:t>
            </a:r>
            <a:r>
              <a:rPr lang="en-US" b="1" dirty="0" smtClean="0"/>
              <a:t>biggest </a:t>
            </a:r>
            <a:r>
              <a:rPr lang="en-US" dirty="0" smtClean="0"/>
              <a:t>differences in software productivity.</a:t>
            </a:r>
          </a:p>
          <a:p>
            <a:pPr marL="624078" lvl="0" indent="-514350" algn="just">
              <a:buFont typeface="+mj-lt"/>
              <a:buAutoNum type="arabicPeriod" startAt="4"/>
            </a:pPr>
            <a:r>
              <a:rPr lang="en-US" dirty="0" smtClean="0"/>
              <a:t>The overall ratio of software to hardware costs is still growing. In 1955 it was </a:t>
            </a:r>
            <a:r>
              <a:rPr lang="en-US" b="1" dirty="0" smtClean="0"/>
              <a:t>15:85</a:t>
            </a:r>
            <a:r>
              <a:rPr lang="en-US" dirty="0" smtClean="0"/>
              <a:t>; in 1985, </a:t>
            </a:r>
            <a:r>
              <a:rPr lang="en-US" b="1" dirty="0" smtClean="0"/>
              <a:t>85:15</a:t>
            </a:r>
            <a:r>
              <a:rPr lang="en-US" dirty="0" smtClean="0"/>
              <a:t>.</a:t>
            </a:r>
          </a:p>
          <a:p>
            <a:pPr marL="624078" lvl="0" indent="-514350" algn="just">
              <a:buFont typeface="+mj-lt"/>
              <a:buAutoNum type="arabicPeriod" startAt="4"/>
            </a:pPr>
            <a:r>
              <a:rPr lang="en-US" dirty="0" smtClean="0"/>
              <a:t>Only about </a:t>
            </a:r>
            <a:r>
              <a:rPr lang="en-US" b="1" dirty="0" smtClean="0"/>
              <a:t>15</a:t>
            </a:r>
            <a:r>
              <a:rPr lang="en-US" dirty="0" smtClean="0"/>
              <a:t>% of software development effort is devoted to programming.</a:t>
            </a:r>
          </a:p>
          <a:p>
            <a:pPr marL="624078" indent="-514350" algn="just">
              <a:buFont typeface="+mj-lt"/>
              <a:buAutoNum type="arabicPeriod" startAt="4"/>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lgn="just">
              <a:buFont typeface="+mj-lt"/>
              <a:buAutoNum type="arabicPeriod" startAt="8"/>
            </a:pPr>
            <a:r>
              <a:rPr lang="en-US" dirty="0" smtClean="0"/>
              <a:t>Software systems and products typically cost 3 times as much per SLOC as individual software programs. Software-system products (i.e., system of systems) cost 9 times as much.</a:t>
            </a:r>
          </a:p>
          <a:p>
            <a:pPr marL="624078" lvl="0" indent="-514350" algn="just">
              <a:buFont typeface="+mj-lt"/>
              <a:buAutoNum type="arabicPeriod" startAt="8"/>
            </a:pPr>
            <a:r>
              <a:rPr lang="en-US" dirty="0" smtClean="0"/>
              <a:t>Walkthroughs catch </a:t>
            </a:r>
            <a:r>
              <a:rPr lang="en-US" b="1" dirty="0" smtClean="0"/>
              <a:t>60</a:t>
            </a:r>
            <a:r>
              <a:rPr lang="en-US" dirty="0" smtClean="0"/>
              <a:t>% of the errors</a:t>
            </a:r>
          </a:p>
          <a:p>
            <a:pPr marL="624078" lvl="0" indent="-514350" algn="just">
              <a:buFont typeface="+mj-lt"/>
              <a:buAutoNum type="arabicPeriod" startAt="8"/>
            </a:pPr>
            <a:r>
              <a:rPr lang="en-US" b="1" dirty="0" smtClean="0"/>
              <a:t>80</a:t>
            </a:r>
            <a:r>
              <a:rPr lang="en-US" dirty="0" smtClean="0"/>
              <a:t>% of the contribution comes from </a:t>
            </a:r>
            <a:r>
              <a:rPr lang="en-US" b="1" dirty="0" smtClean="0"/>
              <a:t>20</a:t>
            </a:r>
            <a:r>
              <a:rPr lang="en-US" dirty="0" smtClean="0"/>
              <a:t>% of the contributors.</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lvl="1" indent="-256032" algn="just">
              <a:spcBef>
                <a:spcPts val="400"/>
              </a:spcBef>
              <a:buSzPct val="68000"/>
              <a:buFont typeface="Wingdings 3"/>
              <a:buChar char=""/>
            </a:pPr>
            <a:r>
              <a:rPr lang="en-US" sz="2400" b="1" dirty="0" smtClean="0"/>
              <a:t>SOFTWARE ECONOMICS</a:t>
            </a:r>
          </a:p>
          <a:p>
            <a:pPr algn="just"/>
            <a:r>
              <a:rPr lang="en-US" dirty="0" smtClean="0"/>
              <a:t>Most software cost models can be abstracted into a function of five basic parameters: </a:t>
            </a:r>
            <a:r>
              <a:rPr lang="en-US" b="1" dirty="0" smtClean="0"/>
              <a:t>size, process, personnel, environment, and required quality.</a:t>
            </a:r>
          </a:p>
          <a:p>
            <a:pPr marL="1088136" lvl="2" indent="-457200" algn="just">
              <a:buFont typeface="+mj-lt"/>
              <a:buAutoNum type="arabicPeriod"/>
            </a:pPr>
            <a:r>
              <a:rPr lang="en-US" sz="2400" dirty="0" smtClean="0"/>
              <a:t>The </a:t>
            </a:r>
            <a:r>
              <a:rPr lang="en-US" sz="2400" b="1" i="1" dirty="0" smtClean="0"/>
              <a:t>size </a:t>
            </a:r>
            <a:r>
              <a:rPr lang="en-US" sz="2400" dirty="0" smtClean="0"/>
              <a:t>of the end product (in human-generated components), which is typically quantified in terms of the number of source instructions or the number of function points required to develop the required functionality</a:t>
            </a:r>
            <a:endParaRPr lang="en-US" sz="2000" dirty="0" smtClean="0"/>
          </a:p>
          <a:p>
            <a:pPr marL="1088136" lvl="2" indent="-457200" algn="just">
              <a:buFont typeface="+mj-lt"/>
              <a:buAutoNum type="arabicPeriod"/>
            </a:pPr>
            <a:r>
              <a:rPr lang="en-US" sz="2400" dirty="0" smtClean="0"/>
              <a:t>The </a:t>
            </a:r>
            <a:r>
              <a:rPr lang="en-US" sz="2400" b="1" i="1" dirty="0" smtClean="0"/>
              <a:t>process </a:t>
            </a:r>
            <a:r>
              <a:rPr lang="en-US" sz="2400" dirty="0" smtClean="0"/>
              <a:t>used to produce the end product, in particular the ability of the process to avoid non- value-adding activities (rework, bureaucratic delays, communications overhead)</a:t>
            </a:r>
            <a:endParaRPr lang="en-US" sz="2000" dirty="0" smtClean="0"/>
          </a:p>
          <a:p>
            <a:pPr algn="just"/>
            <a:endParaRPr lang="en-US" dirty="0" smtClean="0"/>
          </a:p>
          <a:p>
            <a:pPr algn="just"/>
            <a:endParaRPr lang="en-US" dirty="0"/>
          </a:p>
        </p:txBody>
      </p:sp>
      <p:sp>
        <p:nvSpPr>
          <p:cNvPr id="3" name="Title 2"/>
          <p:cNvSpPr>
            <a:spLocks noGrp="1"/>
          </p:cNvSpPr>
          <p:nvPr>
            <p:ph type="title"/>
          </p:nvPr>
        </p:nvSpPr>
        <p:spPr/>
        <p:txBody>
          <a:bodyPr>
            <a:normAutofit fontScale="90000"/>
          </a:bodyPr>
          <a:lstStyle/>
          <a:p>
            <a:r>
              <a:rPr lang="en-US" dirty="0" smtClean="0"/>
              <a:t>Evolution of Software Economics</a:t>
            </a:r>
            <a:br>
              <a:rPr lang="en-US" dirty="0" smtClean="0"/>
            </a:b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88136" lvl="2" indent="-457200" algn="just">
              <a:buFont typeface="+mj-lt"/>
              <a:buAutoNum type="arabicPeriod" startAt="3"/>
            </a:pPr>
            <a:r>
              <a:rPr lang="en-US" sz="2400" dirty="0" smtClean="0"/>
              <a:t>The capabilities of software engineering </a:t>
            </a:r>
            <a:r>
              <a:rPr lang="en-US" sz="2400" b="1" i="1" dirty="0" smtClean="0"/>
              <a:t>personnel</a:t>
            </a:r>
            <a:r>
              <a:rPr lang="en-US" sz="2400" i="1" dirty="0" smtClean="0"/>
              <a:t>, </a:t>
            </a:r>
            <a:r>
              <a:rPr lang="en-US" sz="2400" dirty="0" smtClean="0"/>
              <a:t>and particularly their experience with the computer science issues and the applications domain issues of the project</a:t>
            </a:r>
            <a:endParaRPr lang="en-US" sz="2000" dirty="0" smtClean="0"/>
          </a:p>
          <a:p>
            <a:pPr marL="1088136" lvl="2" indent="-457200" algn="just">
              <a:buFont typeface="+mj-lt"/>
              <a:buAutoNum type="arabicPeriod" startAt="3"/>
            </a:pPr>
            <a:r>
              <a:rPr lang="en-US" sz="2400" dirty="0" smtClean="0"/>
              <a:t>The </a:t>
            </a:r>
            <a:r>
              <a:rPr lang="en-US" sz="2400" b="1" i="1" dirty="0" smtClean="0"/>
              <a:t>environment</a:t>
            </a:r>
            <a:r>
              <a:rPr lang="en-US" sz="2400" i="1" dirty="0" smtClean="0"/>
              <a:t>, </a:t>
            </a:r>
            <a:r>
              <a:rPr lang="en-US" sz="2400" dirty="0" smtClean="0"/>
              <a:t>which is made up of the tools and techniques available to support efficient software development and to automate the process</a:t>
            </a:r>
            <a:endParaRPr lang="en-US" sz="2000" dirty="0" smtClean="0"/>
          </a:p>
          <a:p>
            <a:pPr marL="1117854" lvl="2" indent="-514350" algn="just">
              <a:buFont typeface="+mj-lt"/>
              <a:buAutoNum type="arabicPeriod" startAt="3"/>
            </a:pPr>
            <a:r>
              <a:rPr lang="en-US" sz="2200" dirty="0" smtClean="0"/>
              <a:t>The required </a:t>
            </a:r>
            <a:r>
              <a:rPr lang="en-US" sz="2200" b="1" i="1" dirty="0" smtClean="0"/>
              <a:t>quality </a:t>
            </a:r>
            <a:r>
              <a:rPr lang="en-US" sz="2200" dirty="0" smtClean="0"/>
              <a:t>of the product, including its features, performance, reliability, and adaptability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2" algn="just"/>
            <a:r>
              <a:rPr lang="en-US" sz="2400" dirty="0" smtClean="0"/>
              <a:t>The relationships among these parameters and the estimated cost can be written as follows:</a:t>
            </a:r>
            <a:endParaRPr lang="en-US" sz="2000" dirty="0" smtClean="0"/>
          </a:p>
          <a:p>
            <a:pPr algn="just"/>
            <a:r>
              <a:rPr lang="en-US" sz="2800" b="1" dirty="0" smtClean="0"/>
              <a:t>Effort = (Personnel) (Environment) (Quality) ( </a:t>
            </a:r>
            <a:r>
              <a:rPr lang="en-US" sz="2800" b="1" dirty="0" err="1" smtClean="0"/>
              <a:t>Size</a:t>
            </a:r>
            <a:r>
              <a:rPr lang="en-US" sz="1400" b="1" dirty="0" err="1" smtClean="0"/>
              <a:t>process</a:t>
            </a:r>
            <a:r>
              <a:rPr lang="en-US" sz="2800" b="1" dirty="0" smtClean="0"/>
              <a:t>)</a:t>
            </a:r>
          </a:p>
          <a:p>
            <a:pPr algn="just"/>
            <a:r>
              <a:rPr lang="en-US" dirty="0" smtClean="0"/>
              <a:t>One important aspect of software economics (as represented within today's software cost models) is that the relationship between effort and size exhibits a diseconomy of scale.</a:t>
            </a:r>
          </a:p>
          <a:p>
            <a:pPr algn="just"/>
            <a:r>
              <a:rPr lang="en-US" dirty="0" smtClean="0"/>
              <a:t>Contrary to most manufacturing processes, the more software you build, the more expensive it is per unit item.</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Figure 2-1 shows three generations of basic technology advancement in tools, components, and processes. The required levels of quality and personnel are assumed to be constant. The ordinate of the graph refers to software unit costs (pick your favorite: per SLOC, per function point, per component) realized by an organization.</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1.jpg"/>
          <p:cNvPicPr>
            <a:picLocks noGrp="1" noChangeAspect="1"/>
          </p:cNvPicPr>
          <p:nvPr>
            <p:ph idx="1"/>
          </p:nvPr>
        </p:nvPicPr>
        <p:blipFill>
          <a:blip r:embed="rId2"/>
          <a:stretch>
            <a:fillRect/>
          </a:stretch>
        </p:blipFill>
        <p:spPr>
          <a:xfrm>
            <a:off x="609600" y="533400"/>
            <a:ext cx="8382000" cy="5473700"/>
          </a:xfr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 three generations of software development are defined as follows:</a:t>
            </a:r>
          </a:p>
          <a:p>
            <a:pPr lvl="0" algn="just"/>
            <a:r>
              <a:rPr lang="en-US" b="1" i="1" dirty="0" smtClean="0"/>
              <a:t>Conventional: </a:t>
            </a:r>
            <a:r>
              <a:rPr lang="en-US" dirty="0" smtClean="0"/>
              <a:t>1960s and 1970s, craftsmanship. Organizations used custom tools, custom processes, and virtually all custom components built in primitive languages. Project performance was highly predictable in that cost, schedule, and quality objectives were almost always underachieved.</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r>
              <a:rPr lang="en-US" b="1" i="1" dirty="0" smtClean="0"/>
              <a:t>Transition</a:t>
            </a:r>
            <a:r>
              <a:rPr lang="en-US" i="1" dirty="0" smtClean="0"/>
              <a:t>: </a:t>
            </a:r>
            <a:r>
              <a:rPr lang="en-US" dirty="0" smtClean="0"/>
              <a:t>1980s and 1990s, software engineering. Organize: solution used more-repeatable processes and off- the-shelf tools, and mostly (&gt;70%) custom components built in higher level languages. Some of the components (&lt;30%) were available as commercial products, including the operating system, database management system, networking, and graphical user interface.</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Understanding </a:t>
            </a:r>
            <a:r>
              <a:rPr lang="en-US" dirty="0"/>
              <a:t>the basic infrastructure competences (e.g., process modeling and measurement) </a:t>
            </a:r>
            <a:endParaRPr lang="en-US" dirty="0" smtClean="0"/>
          </a:p>
          <a:p>
            <a:pPr algn="just"/>
            <a:r>
              <a:rPr lang="en-US" dirty="0" smtClean="0"/>
              <a:t>Understanding </a:t>
            </a:r>
            <a:r>
              <a:rPr lang="en-US" dirty="0"/>
              <a:t>the basic steps of project planning, project management, quality assurance, and process management and their relationships </a:t>
            </a:r>
          </a:p>
          <a:p>
            <a:pPr algn="just"/>
            <a:endParaRPr lang="en-US" dirty="0"/>
          </a:p>
          <a:p>
            <a:pPr algn="just"/>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just"/>
            <a:r>
              <a:rPr lang="en-US" b="1" i="1" dirty="0" smtClean="0"/>
              <a:t>Modern practices</a:t>
            </a:r>
            <a:r>
              <a:rPr lang="en-US" i="1" dirty="0" smtClean="0"/>
              <a:t>: </a:t>
            </a:r>
            <a:r>
              <a:rPr lang="en-US" dirty="0" smtClean="0"/>
              <a:t>2000 and later, software production. This book's philosophy is rooted in the use of managed and measured processes, integrated automation environments, and mostly (70%) off-the-shelf components. Perhaps as few as 30% of the components need to be custom built</a:t>
            </a:r>
          </a:p>
          <a:p>
            <a:pPr lvl="0" algn="just"/>
            <a:r>
              <a:rPr lang="en-US" dirty="0" smtClean="0"/>
              <a:t>Technologies for environment automation, size reduction, and process improvement are not independent of one another</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92500"/>
          </a:bodyPr>
          <a:lstStyle/>
          <a:p>
            <a:pPr algn="just"/>
            <a:r>
              <a:rPr lang="en-US" dirty="0" smtClean="0"/>
              <a:t>In each new era, the key is complementary growth in all technologies. For example, the process advances could not be used successfully without new component technologies and increased tool automation.</a:t>
            </a:r>
          </a:p>
          <a:p>
            <a:pPr algn="just"/>
            <a:r>
              <a:rPr lang="en-US" dirty="0" smtClean="0"/>
              <a:t>Organizations are achieving better economies of scale in successive technology eras-with very large projects (systems of systems), long-lived products, and lines of business comprising multiple similar projects. Figure 2-2 provides an overview of how a return on investment (ROI) profile can be achieved in subsequent efforts across life cycles of various domains.</a:t>
            </a:r>
          </a:p>
          <a:p>
            <a:pPr algn="just"/>
            <a:endParaRPr lang="en-US" dirty="0" smtClean="0"/>
          </a:p>
          <a:p>
            <a:pPr algn="just"/>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2.jpg"/>
          <p:cNvPicPr>
            <a:picLocks noGrp="1" noChangeAspect="1"/>
          </p:cNvPicPr>
          <p:nvPr>
            <p:ph idx="1"/>
          </p:nvPr>
        </p:nvPicPr>
        <p:blipFill>
          <a:blip r:embed="rId2"/>
          <a:stretch>
            <a:fillRect/>
          </a:stretch>
        </p:blipFill>
        <p:spPr>
          <a:xfrm>
            <a:off x="685800" y="457200"/>
            <a:ext cx="8001000" cy="5549900"/>
          </a:xfr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One critical problem in software cost estimation is a lack of well-documented case studies of projects that used an iterative development approach. </a:t>
            </a:r>
            <a:endParaRPr lang="en-US" dirty="0" smtClean="0"/>
          </a:p>
          <a:p>
            <a:pPr algn="just"/>
            <a:r>
              <a:rPr lang="en-US" dirty="0" smtClean="0"/>
              <a:t>Software </a:t>
            </a:r>
            <a:r>
              <a:rPr lang="en-US" dirty="0" smtClean="0"/>
              <a:t>industry has inconsistently defined metrics or atomic units of measure, the data from actual projects are highly suspect in terms of consistency and comparability. </a:t>
            </a:r>
            <a:endParaRPr lang="en-US" dirty="0" smtClean="0"/>
          </a:p>
          <a:p>
            <a:pPr algn="just"/>
            <a:r>
              <a:rPr lang="en-US" dirty="0" smtClean="0"/>
              <a:t>It </a:t>
            </a:r>
            <a:r>
              <a:rPr lang="en-US" dirty="0" smtClean="0"/>
              <a:t>is hard enough to collect a homogeneous set of project data within one organization</a:t>
            </a:r>
            <a:endParaRPr lang="en-US" dirty="0"/>
          </a:p>
        </p:txBody>
      </p:sp>
      <p:sp>
        <p:nvSpPr>
          <p:cNvPr id="3" name="Title 2"/>
          <p:cNvSpPr>
            <a:spLocks noGrp="1"/>
          </p:cNvSpPr>
          <p:nvPr>
            <p:ph type="title"/>
          </p:nvPr>
        </p:nvSpPr>
        <p:spPr/>
        <p:txBody>
          <a:bodyPr/>
          <a:lstStyle/>
          <a:p>
            <a:pPr lvl="1" algn="l" rtl="0">
              <a:spcBef>
                <a:spcPct val="0"/>
              </a:spcBef>
            </a:pPr>
            <a:r>
              <a:rPr lang="en-US" b="1" dirty="0"/>
              <a:t>PRAGMATIC SOFTWARE COST ESTIMATION</a:t>
            </a:r>
            <a:r>
              <a:rPr lang="en-US" dirty="0"/>
              <a:t/>
            </a:r>
            <a:br>
              <a:rPr lang="en-US" dirty="0"/>
            </a:b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it is extremely difficult to </a:t>
            </a:r>
            <a:r>
              <a:rPr lang="en-US" dirty="0" err="1" smtClean="0"/>
              <a:t>homog</a:t>
            </a:r>
            <a:r>
              <a:rPr lang="en-US" dirty="0" smtClean="0"/>
              <a:t>- </a:t>
            </a:r>
            <a:r>
              <a:rPr lang="en-US" dirty="0" err="1" smtClean="0"/>
              <a:t>enize</a:t>
            </a:r>
            <a:r>
              <a:rPr lang="en-US" dirty="0" smtClean="0"/>
              <a:t> data across different organizations with different processes, languages, domains, and so on.</a:t>
            </a:r>
          </a:p>
          <a:p>
            <a:pPr algn="just"/>
            <a:r>
              <a:rPr lang="en-US" dirty="0" smtClean="0"/>
              <a:t>There have been many debates among developers and vendors of software cost estimation models and tools</a:t>
            </a:r>
            <a:r>
              <a:rPr lang="en-US" dirty="0" smtClean="0"/>
              <a:t>.</a:t>
            </a:r>
          </a:p>
          <a:p>
            <a:pPr algn="just"/>
            <a:r>
              <a:rPr lang="en-US" dirty="0" smtClean="0"/>
              <a:t>Three topics of these debates are of particular interest here</a:t>
            </a:r>
            <a:r>
              <a:rPr lang="en-US" dirty="0" smtClean="0"/>
              <a:t>: They are</a:t>
            </a:r>
            <a:endParaRPr lang="en-US" dirty="0" smtClean="0"/>
          </a:p>
          <a:p>
            <a:pPr algn="just"/>
            <a:r>
              <a:rPr lang="en-US" dirty="0" smtClean="0"/>
              <a:t>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2" algn="just"/>
            <a:r>
              <a:rPr lang="en-US" sz="2400" dirty="0" smtClean="0"/>
              <a:t>Which cost estimation model to use?</a:t>
            </a:r>
            <a:endParaRPr lang="en-US" sz="2000" dirty="0" smtClean="0"/>
          </a:p>
          <a:p>
            <a:pPr lvl="2" algn="just"/>
            <a:r>
              <a:rPr lang="en-US" sz="2400" dirty="0" smtClean="0"/>
              <a:t>Whether to measure software size in source lines of code or function points.</a:t>
            </a:r>
            <a:endParaRPr lang="en-US" sz="2000" dirty="0" smtClean="0"/>
          </a:p>
          <a:p>
            <a:pPr lvl="2" algn="just"/>
            <a:r>
              <a:rPr lang="en-US" sz="2400" dirty="0" smtClean="0"/>
              <a:t>What constitutes a good estimate?</a:t>
            </a:r>
            <a:endParaRPr lang="en-US" sz="2000" dirty="0" smtClean="0"/>
          </a:p>
          <a:p>
            <a:pPr algn="just"/>
            <a:r>
              <a:rPr lang="en-US" dirty="0" smtClean="0"/>
              <a:t>There are several popular cost estimation models (such as COCOMO, CHECKPOINT, ESTIMACS, Knowledge Plan, Price-S, </a:t>
            </a:r>
            <a:r>
              <a:rPr lang="en-US" dirty="0" err="1" smtClean="0"/>
              <a:t>ProQMS</a:t>
            </a:r>
            <a:r>
              <a:rPr lang="en-US" dirty="0" smtClean="0"/>
              <a:t>, SEER, SLIM, SOFTCOST, and SPQR/20), CO COMO is also one of the</a:t>
            </a:r>
          </a:p>
          <a:p>
            <a:pPr algn="just"/>
            <a:r>
              <a:rPr lang="en-US" dirty="0" smtClean="0"/>
              <a:t>most open and well-documented cost estimation models. The general accuracy of conventional cost models (such as COCOMO) has been described as "within 20% of actual, 70% of the time."</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Most real-world use of cost models is bottom-up (substantiating a target cost) rather than top-down (estimating the "should" cost). </a:t>
            </a:r>
            <a:endParaRPr lang="en-US" dirty="0" smtClean="0"/>
          </a:p>
          <a:p>
            <a:pPr algn="just"/>
            <a:r>
              <a:rPr lang="en-US" dirty="0" smtClean="0"/>
              <a:t>Figure </a:t>
            </a:r>
            <a:r>
              <a:rPr lang="en-US" dirty="0" smtClean="0"/>
              <a:t>2-3 illustrates the predominant practice: The software project manager defines the target cost of the software, and then manipulates the parameters and sizing until the target cost can be justified.</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3.jpg"/>
          <p:cNvPicPr>
            <a:picLocks noGrp="1" noChangeAspect="1"/>
          </p:cNvPicPr>
          <p:nvPr>
            <p:ph idx="1"/>
          </p:nvPr>
        </p:nvPicPr>
        <p:blipFill>
          <a:blip r:embed="rId2"/>
          <a:stretch>
            <a:fillRect/>
          </a:stretch>
        </p:blipFill>
        <p:spPr>
          <a:xfrm>
            <a:off x="457200" y="228600"/>
            <a:ext cx="8305799" cy="5257800"/>
          </a:xfr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 process described in Figure 2-3 is not all bad. In fact, it is absolutely necessary to analyze the cost risks and understand the sensitivities and trade-offs objectively</a:t>
            </a:r>
            <a:r>
              <a:rPr lang="en-US" dirty="0" smtClean="0"/>
              <a:t>.</a:t>
            </a:r>
          </a:p>
          <a:p>
            <a:pPr algn="just"/>
            <a:r>
              <a:rPr lang="en-US" dirty="0" smtClean="0"/>
              <a:t> </a:t>
            </a:r>
            <a:r>
              <a:rPr lang="en-US" dirty="0" smtClean="0"/>
              <a:t>It forces the software project manager to examine the risks associated with achieving the target costs and to discuss this information with other stakeholders.</a:t>
            </a:r>
          </a:p>
          <a:p>
            <a:pPr algn="just"/>
            <a:r>
              <a:rPr lang="en-US" dirty="0" smtClean="0"/>
              <a:t>A good software cost estimate has the following attributes:</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lgn="just"/>
            <a:r>
              <a:rPr lang="en-US" dirty="0" smtClean="0"/>
              <a:t>It is conceived and supported by the project manager, architecture team, development team, and test team accountable for performing the work.</a:t>
            </a:r>
          </a:p>
          <a:p>
            <a:pPr lvl="0" algn="just"/>
            <a:r>
              <a:rPr lang="en-US" dirty="0" smtClean="0"/>
              <a:t>It is accepted by all stakeholders as ambitious but realizable.</a:t>
            </a:r>
          </a:p>
          <a:p>
            <a:pPr lvl="0" algn="just"/>
            <a:r>
              <a:rPr lang="en-US" dirty="0" smtClean="0"/>
              <a:t>It is based on a well-defined software cost model with a credible basis.</a:t>
            </a:r>
          </a:p>
          <a:p>
            <a:pPr lvl="0" algn="just"/>
            <a:r>
              <a:rPr lang="en-US" dirty="0" smtClean="0"/>
              <a:t>It is based on a database of relevant project experience that includes similar processes, similar technologies, similar environments, similar quality requirements, and similar people.</a:t>
            </a:r>
          </a:p>
          <a:p>
            <a:pPr lvl="0" algn="just"/>
            <a:r>
              <a:rPr lang="en-US" dirty="0" smtClean="0"/>
              <a:t>It is defined in enough detail so that its key risk areas are understood and the probability of success is objectively assessed.</a:t>
            </a:r>
          </a:p>
          <a:p>
            <a:pPr algn="just"/>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smtClean="0"/>
              <a:t>	Conventional </a:t>
            </a:r>
            <a:r>
              <a:rPr lang="en-US" b="1" dirty="0"/>
              <a:t>Software Management: The waterfall model, conventional software Management performance. Evolution of Software Economics: Software Economics, pragmatic software cost estimation </a:t>
            </a:r>
            <a:endParaRPr lang="en-US" dirty="0"/>
          </a:p>
        </p:txBody>
      </p:sp>
      <p:sp>
        <p:nvSpPr>
          <p:cNvPr id="2" name="Title 1"/>
          <p:cNvSpPr>
            <a:spLocks noGrp="1"/>
          </p:cNvSpPr>
          <p:nvPr>
            <p:ph type="title"/>
          </p:nvPr>
        </p:nvSpPr>
        <p:spPr/>
        <p:txBody>
          <a:bodyPr/>
          <a:lstStyle/>
          <a:p>
            <a:r>
              <a:rPr lang="en-US" dirty="0" smtClean="0"/>
              <a:t>Unit I</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Conventional software management practices are sound in theory, but practice is still tied to archaic (outdated) technology and </a:t>
            </a:r>
            <a:r>
              <a:rPr lang="en-US" dirty="0" smtClean="0"/>
              <a:t>techniques.</a:t>
            </a:r>
          </a:p>
          <a:p>
            <a:pPr algn="just"/>
            <a:r>
              <a:rPr lang="en-US" dirty="0"/>
              <a:t>Conventional software economics provides a benchmark of performance for conventional software management principles</a:t>
            </a:r>
          </a:p>
        </p:txBody>
      </p:sp>
      <p:sp>
        <p:nvSpPr>
          <p:cNvPr id="2" name="Title 1"/>
          <p:cNvSpPr>
            <a:spLocks noGrp="1"/>
          </p:cNvSpPr>
          <p:nvPr>
            <p:ph type="title"/>
          </p:nvPr>
        </p:nvSpPr>
        <p:spPr>
          <a:xfrm>
            <a:off x="381000" y="304800"/>
            <a:ext cx="8458200" cy="1143000"/>
          </a:xfrm>
        </p:spPr>
        <p:txBody>
          <a:bodyPr>
            <a:normAutofit fontScale="90000"/>
          </a:bodyPr>
          <a:lstStyle/>
          <a:p>
            <a:r>
              <a:rPr lang="en-US" dirty="0"/>
              <a:t>Conventional software management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a:t>
            </a:r>
            <a:r>
              <a:rPr lang="en-US" b="1" dirty="0"/>
              <a:t>best </a:t>
            </a:r>
            <a:r>
              <a:rPr lang="en-US" dirty="0"/>
              <a:t>thing about software is its </a:t>
            </a:r>
            <a:r>
              <a:rPr lang="en-US" b="1" dirty="0"/>
              <a:t>flexibility</a:t>
            </a:r>
            <a:r>
              <a:rPr lang="en-US" dirty="0"/>
              <a:t>: It can be programmed to do almost anything.</a:t>
            </a:r>
          </a:p>
          <a:p>
            <a:pPr algn="just"/>
            <a:r>
              <a:rPr lang="en-US" dirty="0"/>
              <a:t>The </a:t>
            </a:r>
            <a:r>
              <a:rPr lang="en-US" b="1" dirty="0"/>
              <a:t>worst </a:t>
            </a:r>
            <a:r>
              <a:rPr lang="en-US" dirty="0"/>
              <a:t>thing about software is also its </a:t>
            </a:r>
            <a:r>
              <a:rPr lang="en-US" b="1" dirty="0"/>
              <a:t>flexibility</a:t>
            </a:r>
            <a:r>
              <a:rPr lang="en-US" dirty="0"/>
              <a:t>: The "almost anything" characteristic has made it difficult to plan, monitors, and control software development.</a:t>
            </a:r>
          </a:p>
          <a:p>
            <a:pPr algn="just"/>
            <a:r>
              <a:rPr lang="en-US" dirty="0"/>
              <a:t>Three important analyses of the state of the software engineering industry are</a:t>
            </a:r>
          </a:p>
          <a:p>
            <a:pPr algn="just"/>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lvl="1" algn="just"/>
            <a:r>
              <a:rPr lang="en-US" dirty="0"/>
              <a:t>Software development is still highly unpredictable. Only about </a:t>
            </a:r>
            <a:r>
              <a:rPr lang="en-US" b="1" dirty="0"/>
              <a:t>10% </a:t>
            </a:r>
            <a:r>
              <a:rPr lang="en-US" dirty="0"/>
              <a:t>of software projects are delivered </a:t>
            </a:r>
            <a:r>
              <a:rPr lang="en-US" b="1" dirty="0"/>
              <a:t>successfully </a:t>
            </a:r>
            <a:r>
              <a:rPr lang="en-US" dirty="0"/>
              <a:t>within initial budget and schedule estimates.</a:t>
            </a:r>
            <a:endParaRPr lang="en-US" sz="2400" dirty="0"/>
          </a:p>
          <a:p>
            <a:pPr lvl="1" algn="just"/>
            <a:r>
              <a:rPr lang="en-US" dirty="0"/>
              <a:t>Management discipline is more of a discriminator in success or failure than are technology advances.</a:t>
            </a:r>
            <a:endParaRPr lang="en-US" sz="2400" dirty="0"/>
          </a:p>
          <a:p>
            <a:pPr lvl="1" algn="just"/>
            <a:r>
              <a:rPr lang="en-US" dirty="0"/>
              <a:t>The level of software scrap and rework is indicative of an immature process</a:t>
            </a:r>
            <a:r>
              <a:rPr lang="en-US" dirty="0" smtClean="0"/>
              <a:t>.</a:t>
            </a:r>
          </a:p>
          <a:p>
            <a:pPr lvl="1" algn="just"/>
            <a:r>
              <a:rPr lang="en-US" dirty="0"/>
              <a:t>All three analyses reached the same general conclusion: The success rate for software projects is very low. The three analyses provide a good introduction to the magnitude of the software problem and the current norms for conventional software management performance.</a:t>
            </a:r>
          </a:p>
          <a:p>
            <a:pPr lvl="1" algn="just"/>
            <a:endParaRPr lang="en-US" sz="2400" dirty="0"/>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271</TotalTime>
  <Words>3295</Words>
  <Application>Microsoft Office PowerPoint</Application>
  <PresentationFormat>On-screen Show (4:3)</PresentationFormat>
  <Paragraphs>165</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Concourse</vt:lpstr>
      <vt:lpstr>SOFTWARE PROJECT MANAGEMENT   </vt:lpstr>
      <vt:lpstr>Slide 2</vt:lpstr>
      <vt:lpstr>Course Objectives</vt:lpstr>
      <vt:lpstr>Slide 4</vt:lpstr>
      <vt:lpstr>Slide 5</vt:lpstr>
      <vt:lpstr>Unit I</vt:lpstr>
      <vt:lpstr>Conventional software management</vt:lpstr>
      <vt:lpstr>Slide 8</vt:lpstr>
      <vt:lpstr>Slide 9</vt:lpstr>
      <vt:lpstr>THE WATERFALL MODEL </vt:lpstr>
      <vt:lpstr>Slide 11</vt:lpstr>
      <vt:lpstr>Slide 12</vt:lpstr>
      <vt:lpstr>Slide 13</vt:lpstr>
      <vt:lpstr>Slide 14</vt:lpstr>
      <vt:lpstr>Five necessary improvements for waterfall model are</vt:lpstr>
      <vt:lpstr>1.Program design comes first</vt:lpstr>
      <vt:lpstr>Slide 17</vt:lpstr>
      <vt:lpstr>The following steps are required: </vt:lpstr>
      <vt:lpstr>2. Document the design</vt:lpstr>
      <vt:lpstr>3. Do it Twice</vt:lpstr>
      <vt:lpstr>4. Plan, control, and monitor testing</vt:lpstr>
      <vt:lpstr>Slide 22</vt:lpstr>
      <vt:lpstr>5. Involve the customer</vt:lpstr>
      <vt:lpstr>In Practice</vt:lpstr>
      <vt:lpstr>Slide 25</vt:lpstr>
      <vt:lpstr>Protracted Integration and Late Design Breakage </vt:lpstr>
      <vt:lpstr>Slide 27</vt:lpstr>
      <vt:lpstr>Slide 28</vt:lpstr>
      <vt:lpstr>Slide 29</vt:lpstr>
      <vt:lpstr>Late risk resolution </vt:lpstr>
      <vt:lpstr>Slide 31</vt:lpstr>
      <vt:lpstr>Requirements-Driven Functional Decomposition</vt:lpstr>
      <vt:lpstr>Slide 33</vt:lpstr>
      <vt:lpstr>Slide 34</vt:lpstr>
      <vt:lpstr>Adversarial Stakeholder Relationships: </vt:lpstr>
      <vt:lpstr>Slide 36</vt:lpstr>
      <vt:lpstr>Focus on Documents and Review Meetings: </vt:lpstr>
      <vt:lpstr>Slide 38</vt:lpstr>
      <vt:lpstr>Slide 39</vt:lpstr>
      <vt:lpstr>CONVENTIONAL SOFTWARE MANAGEMENT PERFORMANCE </vt:lpstr>
      <vt:lpstr>Slide 41</vt:lpstr>
      <vt:lpstr>Slide 42</vt:lpstr>
      <vt:lpstr>Evolution of Software Economics </vt:lpstr>
      <vt:lpstr>Slide 44</vt:lpstr>
      <vt:lpstr>Slide 45</vt:lpstr>
      <vt:lpstr>Slide 46</vt:lpstr>
      <vt:lpstr>Slide 47</vt:lpstr>
      <vt:lpstr>Slide 48</vt:lpstr>
      <vt:lpstr>Slide 49</vt:lpstr>
      <vt:lpstr>Slide 50</vt:lpstr>
      <vt:lpstr>Slide 51</vt:lpstr>
      <vt:lpstr>Slide 52</vt:lpstr>
      <vt:lpstr>PRAGMATIC SOFTWARE COST ESTIMATION </vt:lpstr>
      <vt:lpstr>Slide 54</vt:lpstr>
      <vt:lpstr>Slide 55</vt:lpstr>
      <vt:lpstr>Slide 56</vt:lpstr>
      <vt:lpstr>Slide 57</vt:lpstr>
      <vt:lpstr>Slide 58</vt:lpstr>
      <vt:lpstr>Slide 59</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PROJECT MANAGEMENT</dc:title>
  <dc:creator>farook 1201</dc:creator>
  <cp:lastModifiedBy>farook 1201</cp:lastModifiedBy>
  <cp:revision>31</cp:revision>
  <dcterms:created xsi:type="dcterms:W3CDTF">2020-08-18T04:15:12Z</dcterms:created>
  <dcterms:modified xsi:type="dcterms:W3CDTF">2020-08-27T05:05:00Z</dcterms:modified>
</cp:coreProperties>
</file>