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15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2EF8F47-F926-4F3C-941F-882A6675FD21}" type="datetimeFigureOut">
              <a:rPr lang="en-US" smtClean="0"/>
              <a:pPr/>
              <a:t>28-Nov-23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0E75A74-78B2-44AF-9F78-82831316194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EF8F47-F926-4F3C-941F-882A6675FD21}" type="datetimeFigureOut">
              <a:rPr lang="en-US" smtClean="0"/>
              <a:pPr/>
              <a:t>28-Nov-23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75A74-78B2-44AF-9F78-8283131619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EF8F47-F926-4F3C-941F-882A6675FD21}" type="datetimeFigureOut">
              <a:rPr lang="en-US" smtClean="0"/>
              <a:pPr/>
              <a:t>28-Nov-23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75A74-78B2-44AF-9F78-8283131619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EF8F47-F926-4F3C-941F-882A6675FD21}" type="datetimeFigureOut">
              <a:rPr lang="en-US" smtClean="0"/>
              <a:pPr/>
              <a:t>28-Nov-23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75A74-78B2-44AF-9F78-82831316194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EF8F47-F926-4F3C-941F-882A6675FD21}" type="datetimeFigureOut">
              <a:rPr lang="en-US" smtClean="0"/>
              <a:pPr/>
              <a:t>28-Nov-23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0E75A74-78B2-44AF-9F78-82831316194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EF8F47-F926-4F3C-941F-882A6675FD21}" type="datetimeFigureOut">
              <a:rPr lang="en-US" smtClean="0"/>
              <a:pPr/>
              <a:t>28-Nov-23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75A74-78B2-44AF-9F78-82831316194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2EF8F47-F926-4F3C-941F-882A6675FD21}" type="datetimeFigureOut">
              <a:rPr lang="en-US" smtClean="0"/>
              <a:pPr/>
              <a:t>28-Nov-23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75A74-78B2-44AF-9F78-82831316194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EF8F47-F926-4F3C-941F-882A6675FD21}" type="datetimeFigureOut">
              <a:rPr lang="en-US" smtClean="0"/>
              <a:pPr/>
              <a:t>28-Nov-23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5A74-78B2-44AF-9F78-8283131619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F8F47-F926-4F3C-941F-882A6675FD21}" type="datetimeFigureOut">
              <a:rPr lang="en-US" smtClean="0"/>
              <a:pPr/>
              <a:t>28-Nov-23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75A74-78B2-44AF-9F78-8283131619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EF8F47-F926-4F3C-941F-882A6675FD21}" type="datetimeFigureOut">
              <a:rPr lang="en-US" smtClean="0"/>
              <a:pPr/>
              <a:t>28-Nov-23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75A74-78B2-44AF-9F78-82831316194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EF8F47-F926-4F3C-941F-882A6675FD21}" type="datetimeFigureOut">
              <a:rPr lang="en-US" smtClean="0"/>
              <a:pPr/>
              <a:t>28-Nov-23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0E75A74-78B2-44AF-9F78-82831316194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2EF8F47-F926-4F3C-941F-882A6675FD21}" type="datetimeFigureOut">
              <a:rPr lang="en-US" smtClean="0"/>
              <a:pPr/>
              <a:t>28-Nov-23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0E75A74-78B2-44AF-9F78-8283131619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www.computerhope.com/jargon/e/expressi.htm" TargetMode="External"/><Relationship Id="rId2" Type="http://schemas.openxmlformats.org/officeDocument/2006/relationships/hyperlink" Target="https://www.computerhope.com/jargon/c/charact.htm" TargetMode="External"/><Relationship Id="rId1" Type="http://schemas.openxmlformats.org/officeDocument/2006/relationships/slideLayout" Target="../slideLayouts/slideLayout2.xml"/><Relationship Id="rId4" Type="http://schemas.openxmlformats.org/officeDocument/2006/relationships/hyperlink" Target="https://www.computerhope.com/jargon/p/proglang.htm"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computerhope.com/jargon/p/program.htm" TargetMode="External"/><Relationship Id="rId2" Type="http://schemas.openxmlformats.org/officeDocument/2006/relationships/hyperlink" Target="https://www.computerhope.com/jargon/a/argument.htm" TargetMode="External"/><Relationship Id="rId1" Type="http://schemas.openxmlformats.org/officeDocument/2006/relationships/slideLayout" Target="../slideLayouts/slideLayout2.xml"/><Relationship Id="rId5" Type="http://schemas.openxmlformats.org/officeDocument/2006/relationships/hyperlink" Target="https://www.computerhope.com/jargon/f/function.htm" TargetMode="External"/><Relationship Id="rId4" Type="http://schemas.openxmlformats.org/officeDocument/2006/relationships/hyperlink" Target="https://www.computerhope.com/jargon/u/utility.ht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LINUX Environment System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Foreground and background jobs</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t>Unix is a multi tasking system we can run more than one job at a time.</a:t>
            </a:r>
          </a:p>
          <a:p>
            <a:pPr algn="just"/>
            <a:endParaRPr lang="en-US" sz="2800" dirty="0" smtClean="0"/>
          </a:p>
          <a:p>
            <a:pPr algn="just"/>
            <a:r>
              <a:rPr lang="en-US" sz="2800" dirty="0" smtClean="0"/>
              <a:t>Two types: foreground and background</a:t>
            </a:r>
          </a:p>
          <a:p>
            <a:pPr algn="just"/>
            <a:endParaRPr lang="en-US" sz="2800" dirty="0" smtClean="0"/>
          </a:p>
          <a:p>
            <a:pPr algn="just"/>
            <a:r>
              <a:rPr lang="en-US" sz="2800" dirty="0" smtClean="0"/>
              <a:t>Foreground Job: A foreground job is any job run under supervision of the user</a:t>
            </a:r>
            <a:endParaRPr lang="en-US" sz="28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Gzip</a:t>
            </a:r>
            <a:r>
              <a:rPr lang="en-US" dirty="0" smtClean="0"/>
              <a:t> options</a:t>
            </a:r>
            <a:endParaRPr lang="en-US" dirty="0"/>
          </a:p>
        </p:txBody>
      </p:sp>
      <p:pic>
        <p:nvPicPr>
          <p:cNvPr id="4" name="Content Placeholder 3" descr="gzip options.PNG"/>
          <p:cNvPicPr>
            <a:picLocks noGrp="1" noChangeAspect="1"/>
          </p:cNvPicPr>
          <p:nvPr>
            <p:ph sz="quarter" idx="1"/>
          </p:nvPr>
        </p:nvPicPr>
        <p:blipFill>
          <a:blip r:embed="rId2"/>
          <a:stretch>
            <a:fillRect/>
          </a:stretch>
        </p:blipFill>
        <p:spPr>
          <a:xfrm>
            <a:off x="2158864" y="2993987"/>
            <a:ext cx="5283472" cy="1479626"/>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To compress a file and then decompress it, use this command:</a:t>
            </a:r>
          </a:p>
          <a:p>
            <a:pPr algn="just">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gzip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myfile</a:t>
            </a: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gzip</a:t>
            </a:r>
            <a:r>
              <a:rPr lang="en-US" sz="2800" dirty="0" smtClean="0">
                <a:latin typeface="Times New Roman" pitchFamily="18" charset="0"/>
                <a:cs typeface="Times New Roman" pitchFamily="18" charset="0"/>
              </a:rPr>
              <a:t> -d myfile.gz</a:t>
            </a:r>
          </a:p>
          <a:p>
            <a:pPr algn="just">
              <a:buNone/>
            </a:pPr>
            <a:endParaRPr lang="en-US" sz="2800" dirty="0">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Special Files : </a:t>
            </a:r>
            <a:r>
              <a:rPr lang="en-US" dirty="0" err="1" smtClean="0"/>
              <a:t>mknod</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 Linux accesses all of its devices through files</a:t>
            </a:r>
          </a:p>
          <a:p>
            <a:pPr algn="just"/>
            <a:r>
              <a:rPr lang="en-US" sz="2800" dirty="0" smtClean="0">
                <a:latin typeface="Times New Roman" pitchFamily="18" charset="0"/>
                <a:cs typeface="Times New Roman" pitchFamily="18" charset="0"/>
              </a:rPr>
              <a:t>A file that the system understands as an interface to a device must be of type </a:t>
            </a:r>
            <a:r>
              <a:rPr lang="en-US" sz="2800" dirty="0" smtClean="0">
                <a:solidFill>
                  <a:srgbClr val="FF0000"/>
                </a:solidFill>
                <a:latin typeface="Times New Roman" pitchFamily="18" charset="0"/>
                <a:cs typeface="Times New Roman" pitchFamily="18" charset="0"/>
              </a:rPr>
              <a:t>block or character </a:t>
            </a:r>
            <a:r>
              <a:rPr lang="en-US" sz="2800" dirty="0" smtClean="0">
                <a:latin typeface="Times New Roman" pitchFamily="18" charset="0"/>
                <a:cs typeface="Times New Roman" pitchFamily="18" charset="0"/>
              </a:rPr>
              <a:t>and have major and minor numbers</a:t>
            </a:r>
          </a:p>
          <a:p>
            <a:pPr algn="just"/>
            <a:r>
              <a:rPr lang="en-US" sz="2800" dirty="0" smtClean="0">
                <a:latin typeface="Times New Roman" pitchFamily="18" charset="0"/>
                <a:cs typeface="Times New Roman" pitchFamily="18" charset="0"/>
              </a:rPr>
              <a:t>To create this kind of file with the necessary values, you use the </a:t>
            </a:r>
            <a:r>
              <a:rPr lang="en-US" sz="2800" dirty="0" err="1" smtClean="0">
                <a:solidFill>
                  <a:srgbClr val="FF0000"/>
                </a:solidFill>
                <a:latin typeface="Times New Roman" pitchFamily="18" charset="0"/>
                <a:cs typeface="Times New Roman" pitchFamily="18" charset="0"/>
              </a:rPr>
              <a:t>mknod</a:t>
            </a:r>
            <a:r>
              <a:rPr lang="en-US" sz="2800" dirty="0" smtClean="0">
                <a:latin typeface="Times New Roman" pitchFamily="18" charset="0"/>
                <a:cs typeface="Times New Roman" pitchFamily="18" charset="0"/>
              </a:rPr>
              <a:t> command. </a:t>
            </a:r>
          </a:p>
          <a:p>
            <a:pPr algn="just"/>
            <a:r>
              <a:rPr lang="en-US" sz="2800" dirty="0" smtClean="0">
                <a:latin typeface="Times New Roman" pitchFamily="18" charset="0"/>
                <a:cs typeface="Times New Roman" pitchFamily="18" charset="0"/>
              </a:rPr>
              <a:t> The </a:t>
            </a:r>
            <a:r>
              <a:rPr lang="en-US" sz="2800" dirty="0" err="1" smtClean="0">
                <a:solidFill>
                  <a:srgbClr val="FF0000"/>
                </a:solidFill>
                <a:latin typeface="Times New Roman" pitchFamily="18" charset="0"/>
                <a:cs typeface="Times New Roman" pitchFamily="18" charset="0"/>
              </a:rPr>
              <a:t>mknod</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command can also be used to create named pipes</a:t>
            </a:r>
            <a:endParaRPr lang="en-US" sz="2800" dirty="0">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Mknod</a:t>
            </a:r>
            <a:r>
              <a:rPr lang="en-US" dirty="0" smtClean="0"/>
              <a:t> syntax</a:t>
            </a:r>
            <a:endParaRPr lang="en-US" dirty="0"/>
          </a:p>
        </p:txBody>
      </p:sp>
      <p:sp>
        <p:nvSpPr>
          <p:cNvPr id="3" name="Content Placeholder 2"/>
          <p:cNvSpPr>
            <a:spLocks noGrp="1"/>
          </p:cNvSpPr>
          <p:nvPr>
            <p:ph sz="quarter" idx="1"/>
          </p:nvPr>
        </p:nvSpPr>
        <p:spPr>
          <a:xfrm>
            <a:off x="685800" y="1600200"/>
            <a:ext cx="8229600" cy="4572000"/>
          </a:xfrm>
        </p:spPr>
        <p:txBody>
          <a:bodyPr>
            <a:noAutofit/>
          </a:bodyPr>
          <a:lstStyle/>
          <a:p>
            <a:pPr algn="just">
              <a:buNone/>
            </a:pPr>
            <a:r>
              <a:rPr lang="pt-BR" sz="2400" b="1" dirty="0" smtClean="0">
                <a:latin typeface="Times New Roman" pitchFamily="18" charset="0"/>
                <a:cs typeface="Times New Roman" pitchFamily="18" charset="0"/>
              </a:rPr>
              <a:t>	</a:t>
            </a:r>
            <a:r>
              <a:rPr lang="pt-BR" sz="2400" b="1" dirty="0" smtClean="0">
                <a:solidFill>
                  <a:schemeClr val="accent3">
                    <a:lumMod val="40000"/>
                    <a:lumOff val="60000"/>
                  </a:schemeClr>
                </a:solidFill>
                <a:latin typeface="Times New Roman" pitchFamily="18" charset="0"/>
                <a:cs typeface="Times New Roman" pitchFamily="18" charset="0"/>
              </a:rPr>
              <a:t>Mknod 	n a m e t y p e 	[ major ]	 [ minor ]</a:t>
            </a:r>
          </a:p>
          <a:p>
            <a:pPr algn="just"/>
            <a:r>
              <a:rPr lang="en-US" sz="2400" dirty="0" smtClean="0">
                <a:latin typeface="Times New Roman" pitchFamily="18" charset="0"/>
                <a:cs typeface="Times New Roman" pitchFamily="18" charset="0"/>
              </a:rPr>
              <a:t>where name is the name of the file; type is either b for block device, c for character device, or p for named pipe.</a:t>
            </a:r>
          </a:p>
          <a:p>
            <a:pPr algn="just"/>
            <a:r>
              <a:rPr lang="en-US" sz="2400" dirty="0" smtClean="0">
                <a:latin typeface="Times New Roman" pitchFamily="18" charset="0"/>
                <a:cs typeface="Times New Roman" pitchFamily="18" charset="0"/>
              </a:rPr>
              <a:t>If you choose to create a block or character device   you need to specify the major and minor numbers</a:t>
            </a:r>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To create a named pipe called /</a:t>
            </a:r>
            <a:r>
              <a:rPr lang="en-US" sz="2400" dirty="0" err="1" smtClean="0">
                <a:latin typeface="Times New Roman" pitchFamily="18" charset="0"/>
                <a:cs typeface="Times New Roman" pitchFamily="18" charset="0"/>
              </a:rPr>
              <a:t>tmp</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mypipe</a:t>
            </a:r>
            <a:r>
              <a:rPr lang="en-US" sz="2400" dirty="0" smtClean="0">
                <a:latin typeface="Times New Roman" pitchFamily="18" charset="0"/>
                <a:cs typeface="Times New Roman" pitchFamily="18" charset="0"/>
              </a:rPr>
              <a:t>, use this command:</a:t>
            </a:r>
          </a:p>
          <a:p>
            <a:pPr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mknod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tmp</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mypipe</a:t>
            </a:r>
            <a:r>
              <a:rPr lang="en-US" sz="2400" dirty="0" smtClean="0">
                <a:latin typeface="Times New Roman" pitchFamily="18" charset="0"/>
                <a:cs typeface="Times New Roman" pitchFamily="18" charset="0"/>
              </a:rPr>
              <a:t> p</a:t>
            </a:r>
          </a:p>
          <a:p>
            <a:pPr algn="just">
              <a:buNone/>
            </a:pP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Directory : </a:t>
            </a:r>
            <a:r>
              <a:rPr lang="en-US" dirty="0" err="1" smtClean="0"/>
              <a:t>mkdir</a:t>
            </a:r>
            <a:r>
              <a:rPr lang="en-US" dirty="0" smtClean="0"/>
              <a:t> </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mkdir</a:t>
            </a:r>
            <a:r>
              <a:rPr lang="en-US" sz="2800" dirty="0" smtClean="0">
                <a:latin typeface="Times New Roman" pitchFamily="18" charset="0"/>
                <a:cs typeface="Times New Roman" pitchFamily="18" charset="0"/>
              </a:rPr>
              <a:t> command in Linux is identical to the same command in other UNIXs, as well as in MS-DOS</a:t>
            </a:r>
          </a:p>
          <a:p>
            <a:pPr algn="just"/>
            <a:r>
              <a:rPr lang="en-US" sz="2800" dirty="0" smtClean="0">
                <a:latin typeface="Times New Roman" pitchFamily="18" charset="0"/>
                <a:cs typeface="Times New Roman" pitchFamily="18" charset="0"/>
              </a:rPr>
              <a:t> The only option available is –p, which will create parent directories if none exist. </a:t>
            </a:r>
          </a:p>
          <a:p>
            <a:pPr algn="just"/>
            <a:r>
              <a:rPr lang="en-US" sz="2800" dirty="0" smtClean="0">
                <a:latin typeface="Times New Roman" pitchFamily="18" charset="0"/>
                <a:cs typeface="Times New Roman" pitchFamily="18" charset="0"/>
              </a:rPr>
              <a:t> if you need to create /</a:t>
            </a:r>
            <a:r>
              <a:rPr lang="en-US" sz="2800" dirty="0" err="1" smtClean="0">
                <a:latin typeface="Times New Roman" pitchFamily="18" charset="0"/>
                <a:cs typeface="Times New Roman" pitchFamily="18" charset="0"/>
              </a:rPr>
              <a:t>tmp</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bigdir</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subdir</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mydir</a:t>
            </a:r>
            <a:r>
              <a:rPr lang="en-US" sz="2800" dirty="0" smtClean="0">
                <a:latin typeface="Times New Roman" pitchFamily="18" charset="0"/>
                <a:cs typeface="Times New Roman" pitchFamily="18" charset="0"/>
              </a:rPr>
              <a:t> and the only directory that exists is /</a:t>
            </a:r>
            <a:r>
              <a:rPr lang="en-US" sz="2800" dirty="0" err="1" smtClean="0">
                <a:latin typeface="Times New Roman" pitchFamily="18" charset="0"/>
                <a:cs typeface="Times New Roman" pitchFamily="18" charset="0"/>
              </a:rPr>
              <a:t>tmp</a:t>
            </a:r>
            <a:r>
              <a:rPr lang="en-US" sz="2800" dirty="0" smtClean="0">
                <a:latin typeface="Times New Roman" pitchFamily="18" charset="0"/>
                <a:cs typeface="Times New Roman" pitchFamily="18" charset="0"/>
              </a:rPr>
              <a:t>, using –p will cause </a:t>
            </a:r>
            <a:r>
              <a:rPr lang="en-US" sz="2800" dirty="0" err="1" smtClean="0">
                <a:latin typeface="Times New Roman" pitchFamily="18" charset="0"/>
                <a:cs typeface="Times New Roman" pitchFamily="18" charset="0"/>
              </a:rPr>
              <a:t>bigdir</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subdir</a:t>
            </a:r>
            <a:r>
              <a:rPr lang="en-US" sz="2800" dirty="0" smtClean="0">
                <a:latin typeface="Times New Roman" pitchFamily="18" charset="0"/>
                <a:cs typeface="Times New Roman" pitchFamily="18" charset="0"/>
              </a:rPr>
              <a:t> to be automatically created along with </a:t>
            </a:r>
            <a:r>
              <a:rPr lang="en-US" sz="2800" dirty="0" err="1" smtClean="0">
                <a:latin typeface="Times New Roman" pitchFamily="18" charset="0"/>
                <a:cs typeface="Times New Roman" pitchFamily="18" charset="0"/>
              </a:rPr>
              <a:t>mydir</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Mkdir</a:t>
            </a:r>
            <a:r>
              <a:rPr lang="en-US" dirty="0" smtClean="0"/>
              <a:t> example</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t>To create a directory called </a:t>
            </a:r>
            <a:r>
              <a:rPr lang="en-US" sz="2800" dirty="0" err="1" smtClean="0"/>
              <a:t>mydir</a:t>
            </a:r>
            <a:r>
              <a:rPr lang="en-US" sz="2800" dirty="0" smtClean="0"/>
              <a:t>, use this command:</a:t>
            </a:r>
          </a:p>
          <a:p>
            <a:pPr algn="just">
              <a:buNone/>
            </a:pPr>
            <a:r>
              <a:rPr lang="en-US" sz="2800" dirty="0" smtClean="0"/>
              <a:t>				$ </a:t>
            </a:r>
            <a:r>
              <a:rPr lang="en-US" sz="2800" dirty="0" err="1" smtClean="0"/>
              <a:t>mkdir</a:t>
            </a:r>
            <a:r>
              <a:rPr lang="en-US" sz="2800" dirty="0" smtClean="0"/>
              <a:t> </a:t>
            </a:r>
            <a:r>
              <a:rPr lang="en-US" sz="2800" dirty="0" err="1" smtClean="0"/>
              <a:t>mydir</a:t>
            </a:r>
            <a:endParaRPr lang="en-US" sz="2800" dirty="0" smtClean="0"/>
          </a:p>
          <a:p>
            <a:pPr algn="just">
              <a:buNone/>
            </a:pPr>
            <a:endParaRPr lang="en-US" sz="28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Directory : </a:t>
            </a:r>
            <a:r>
              <a:rPr lang="en-US" dirty="0" err="1" smtClean="0"/>
              <a:t>rmdir</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it simply removes an existing directory. The directory must be empty before you can remove it.</a:t>
            </a:r>
          </a:p>
          <a:p>
            <a:pPr algn="just"/>
            <a:r>
              <a:rPr lang="en-US" sz="2400" dirty="0" smtClean="0">
                <a:latin typeface="Times New Roman" pitchFamily="18" charset="0"/>
                <a:cs typeface="Times New Roman" pitchFamily="18" charset="0"/>
              </a:rPr>
              <a:t>The only command-line parameter available for this is –p, which removes parent directories as well</a:t>
            </a:r>
          </a:p>
          <a:p>
            <a:pPr algn="just"/>
            <a:r>
              <a:rPr lang="en-US" sz="2400" dirty="0" smtClean="0">
                <a:latin typeface="Times New Roman" pitchFamily="18" charset="0"/>
                <a:cs typeface="Times New Roman" pitchFamily="18" charset="0"/>
              </a:rPr>
              <a:t> For example, in a directory named /</a:t>
            </a:r>
            <a:r>
              <a:rPr lang="en-US" sz="2400" dirty="0" err="1" smtClean="0">
                <a:latin typeface="Times New Roman" pitchFamily="18" charset="0"/>
                <a:cs typeface="Times New Roman" pitchFamily="18" charset="0"/>
              </a:rPr>
              <a:t>tmp</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bigdir</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subdit</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mydir</a:t>
            </a:r>
            <a:r>
              <a:rPr lang="en-US" sz="2400" dirty="0" smtClean="0">
                <a:latin typeface="Times New Roman" pitchFamily="18" charset="0"/>
                <a:cs typeface="Times New Roman" pitchFamily="18" charset="0"/>
              </a:rPr>
              <a:t>, if you want to get rid of all the directories from </a:t>
            </a:r>
            <a:r>
              <a:rPr lang="en-US" sz="2400" dirty="0" err="1" smtClean="0">
                <a:latin typeface="Times New Roman" pitchFamily="18" charset="0"/>
                <a:cs typeface="Times New Roman" pitchFamily="18" charset="0"/>
              </a:rPr>
              <a:t>bigdir</a:t>
            </a:r>
            <a:r>
              <a:rPr lang="en-US" sz="2400" dirty="0" smtClean="0">
                <a:latin typeface="Times New Roman" pitchFamily="18" charset="0"/>
                <a:cs typeface="Times New Roman" pitchFamily="18" charset="0"/>
              </a:rPr>
              <a:t> to </a:t>
            </a:r>
            <a:r>
              <a:rPr lang="en-US" sz="2400" dirty="0" err="1" smtClean="0">
                <a:latin typeface="Times New Roman" pitchFamily="18" charset="0"/>
                <a:cs typeface="Times New Roman" pitchFamily="18" charset="0"/>
              </a:rPr>
              <a:t>mydir</a:t>
            </a:r>
            <a:r>
              <a:rPr lang="en-US" sz="2400" dirty="0" smtClean="0">
                <a:latin typeface="Times New Roman" pitchFamily="18" charset="0"/>
                <a:cs typeface="Times New Roman" pitchFamily="18" charset="0"/>
              </a:rPr>
              <a:t>, you’d issue this command alone:</a:t>
            </a:r>
          </a:p>
          <a:p>
            <a:pPr algn="just">
              <a:buNone/>
            </a:pP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rmdir</a:t>
            </a:r>
            <a:r>
              <a:rPr lang="en-US" sz="2400" dirty="0" smtClean="0">
                <a:latin typeface="Times New Roman" pitchFamily="18" charset="0"/>
                <a:cs typeface="Times New Roman" pitchFamily="18" charset="0"/>
              </a:rPr>
              <a:t> -p </a:t>
            </a:r>
            <a:r>
              <a:rPr lang="en-US" sz="2400" dirty="0" err="1" smtClean="0">
                <a:latin typeface="Times New Roman" pitchFamily="18" charset="0"/>
                <a:cs typeface="Times New Roman" pitchFamily="18" charset="0"/>
              </a:rPr>
              <a:t>bigdir</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subdir</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mydir</a:t>
            </a: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simply: $ </a:t>
            </a:r>
            <a:r>
              <a:rPr lang="en-US" sz="2400" dirty="0" err="1" smtClean="0">
                <a:latin typeface="Times New Roman" pitchFamily="18" charset="0"/>
                <a:cs typeface="Times New Roman" pitchFamily="18" charset="0"/>
              </a:rPr>
              <a:t>rmdir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mydir</a:t>
            </a: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Showing Present Working </a:t>
            </a:r>
            <a:r>
              <a:rPr lang="en-US" sz="2400" dirty="0" err="1" smtClean="0"/>
              <a:t>Directory:pwd</a:t>
            </a:r>
            <a:r>
              <a:rPr lang="en-US" sz="2400" dirty="0" smtClean="0"/>
              <a:t> </a:t>
            </a:r>
            <a:endParaRPr lang="en-US" sz="2400"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pwd</a:t>
            </a:r>
            <a:r>
              <a:rPr lang="en-US" sz="2800" dirty="0" smtClean="0">
                <a:latin typeface="Times New Roman" pitchFamily="18" charset="0"/>
                <a:cs typeface="Times New Roman" pitchFamily="18" charset="0"/>
              </a:rPr>
              <a:t> command. It has no parameters, and its only task is to print the current working directory</a:t>
            </a:r>
          </a:p>
          <a:p>
            <a:pPr algn="just"/>
            <a:r>
              <a:rPr lang="en-US" sz="2800" dirty="0" smtClean="0">
                <a:latin typeface="Times New Roman" pitchFamily="18" charset="0"/>
                <a:cs typeface="Times New Roman" pitchFamily="18" charset="0"/>
              </a:rPr>
              <a:t>The DOS equivalent is typing </a:t>
            </a:r>
            <a:r>
              <a:rPr lang="en-US" sz="2800" dirty="0" err="1" smtClean="0">
                <a:latin typeface="Times New Roman" pitchFamily="18" charset="0"/>
                <a:cs typeface="Times New Roman" pitchFamily="18" charset="0"/>
              </a:rPr>
              <a:t>cd</a:t>
            </a:r>
            <a:r>
              <a:rPr lang="en-US" sz="2800" dirty="0" smtClean="0">
                <a:latin typeface="Times New Roman" pitchFamily="18" charset="0"/>
                <a:cs typeface="Times New Roman" pitchFamily="18" charset="0"/>
              </a:rPr>
              <a:t> alone on the command line; however, the BASH </a:t>
            </a:r>
            <a:r>
              <a:rPr lang="en-US" sz="2800" dirty="0" err="1" smtClean="0">
                <a:latin typeface="Times New Roman" pitchFamily="18" charset="0"/>
                <a:cs typeface="Times New Roman" pitchFamily="18" charset="0"/>
              </a:rPr>
              <a:t>cd</a:t>
            </a:r>
            <a:r>
              <a:rPr lang="en-US" sz="2800" dirty="0" smtClean="0">
                <a:latin typeface="Times New Roman" pitchFamily="18" charset="0"/>
                <a:cs typeface="Times New Roman" pitchFamily="18" charset="0"/>
              </a:rPr>
              <a:t> command takes you back to your home directory. </a:t>
            </a:r>
          </a:p>
          <a:p>
            <a:pPr algn="just"/>
            <a:r>
              <a:rPr lang="en-US" sz="2800" dirty="0" smtClean="0">
                <a:latin typeface="Times New Roman" pitchFamily="18" charset="0"/>
                <a:cs typeface="Times New Roman" pitchFamily="18" charset="0"/>
              </a:rPr>
              <a:t>To get the current working directory, use this command:</a:t>
            </a:r>
          </a:p>
          <a:p>
            <a:pPr algn="just">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pwd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usr</a:t>
            </a:r>
            <a:r>
              <a:rPr lang="en-US" sz="2800" dirty="0" smtClean="0">
                <a:latin typeface="Times New Roman" pitchFamily="18" charset="0"/>
                <a:cs typeface="Times New Roman" pitchFamily="18" charset="0"/>
              </a:rPr>
              <a:t>/local/</a:t>
            </a:r>
            <a:r>
              <a:rPr lang="en-US" sz="2800" dirty="0" err="1" smtClean="0">
                <a:latin typeface="Times New Roman" pitchFamily="18" charset="0"/>
                <a:cs typeface="Times New Roman" pitchFamily="18" charset="0"/>
              </a:rPr>
              <a:t>src</a:t>
            </a:r>
            <a:endParaRPr lang="en-US" sz="2800" dirty="0" smtClean="0">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Tape Archive :tar </a:t>
            </a:r>
            <a:endParaRPr lang="en-US" dirty="0"/>
          </a:p>
        </p:txBody>
      </p:sp>
      <p:sp>
        <p:nvSpPr>
          <p:cNvPr id="3" name="Content Placeholder 2"/>
          <p:cNvSpPr>
            <a:spLocks noGrp="1"/>
          </p:cNvSpPr>
          <p:nvPr>
            <p:ph sz="quarter" idx="1"/>
          </p:nvPr>
        </p:nvSpPr>
        <p:spPr/>
        <p:txBody>
          <a:bodyPr>
            <a:noAutofit/>
          </a:bodyPr>
          <a:lstStyle/>
          <a:p>
            <a:pPr algn="just"/>
            <a:r>
              <a:rPr lang="en-US" sz="2400" dirty="0" smtClean="0">
                <a:latin typeface="Times New Roman" pitchFamily="18" charset="0"/>
                <a:cs typeface="Times New Roman" pitchFamily="18" charset="0"/>
              </a:rPr>
              <a:t>If you are familiar with the WinZip program, you are accustomed to the fact that the </a:t>
            </a:r>
            <a:r>
              <a:rPr lang="en-US" sz="2400" dirty="0" smtClean="0">
                <a:solidFill>
                  <a:schemeClr val="accent3">
                    <a:lumMod val="40000"/>
                    <a:lumOff val="60000"/>
                  </a:schemeClr>
                </a:solidFill>
                <a:latin typeface="Times New Roman" pitchFamily="18" charset="0"/>
                <a:cs typeface="Times New Roman" pitchFamily="18" charset="0"/>
              </a:rPr>
              <a:t>compression tool </a:t>
            </a:r>
            <a:r>
              <a:rPr lang="en-US" sz="2400" dirty="0" smtClean="0">
                <a:latin typeface="Times New Roman" pitchFamily="18" charset="0"/>
                <a:cs typeface="Times New Roman" pitchFamily="18" charset="0"/>
              </a:rPr>
              <a:t>reduces file size but also consolidates files into compressed archives. Under Linux, this process is separated into two tools: </a:t>
            </a:r>
            <a:r>
              <a:rPr lang="en-US" sz="2400" dirty="0" err="1" smtClean="0">
                <a:solidFill>
                  <a:schemeClr val="accent3">
                    <a:lumMod val="40000"/>
                    <a:lumOff val="60000"/>
                  </a:schemeClr>
                </a:solidFill>
                <a:latin typeface="Times New Roman" pitchFamily="18" charset="0"/>
                <a:cs typeface="Times New Roman" pitchFamily="18" charset="0"/>
              </a:rPr>
              <a:t>gzip</a:t>
            </a:r>
            <a:r>
              <a:rPr lang="en-US" sz="2400" dirty="0" smtClean="0">
                <a:solidFill>
                  <a:schemeClr val="accent3">
                    <a:lumMod val="40000"/>
                    <a:lumOff val="60000"/>
                  </a:schemeClr>
                </a:solidFill>
                <a:latin typeface="Times New Roman" pitchFamily="18" charset="0"/>
                <a:cs typeface="Times New Roman" pitchFamily="18" charset="0"/>
              </a:rPr>
              <a:t> and tar. </a:t>
            </a:r>
          </a:p>
          <a:p>
            <a:pPr algn="just"/>
            <a:r>
              <a:rPr lang="en-US" sz="2400" dirty="0" smtClean="0">
                <a:latin typeface="Times New Roman" pitchFamily="18" charset="0"/>
                <a:cs typeface="Times New Roman" pitchFamily="18" charset="0"/>
              </a:rPr>
              <a:t>The tar program combines multiple files into a single large file. It is separate from the compression tool, so it allows you to select which compression tool to use or whether you even want compression</a:t>
            </a:r>
          </a:p>
          <a:p>
            <a:pPr algn="just"/>
            <a:r>
              <a:rPr lang="en-US" sz="2400" dirty="0" smtClean="0">
                <a:latin typeface="Times New Roman" pitchFamily="18" charset="0"/>
                <a:cs typeface="Times New Roman" pitchFamily="18" charset="0"/>
              </a:rPr>
              <a:t>tar is able to read and write to devices in much the same way </a:t>
            </a:r>
            <a:r>
              <a:rPr lang="en-US" sz="2400" dirty="0" err="1" smtClean="0">
                <a:latin typeface="Times New Roman" pitchFamily="18" charset="0"/>
                <a:cs typeface="Times New Roman" pitchFamily="18" charset="0"/>
              </a:rPr>
              <a:t>dd</a:t>
            </a:r>
            <a:r>
              <a:rPr lang="en-US" sz="2400" dirty="0" smtClean="0">
                <a:latin typeface="Times New Roman" pitchFamily="18" charset="0"/>
                <a:cs typeface="Times New Roman" pitchFamily="18" charset="0"/>
              </a:rPr>
              <a:t> can, thus making tar a good tool for backing up to tape devices</a:t>
            </a:r>
            <a:endParaRPr lang="en-US" sz="2400" dirty="0">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buNone/>
            </a:pPr>
            <a:r>
              <a:rPr lang="en-US" sz="2400" dirty="0" smtClean="0"/>
              <a:t>	$ tar	 [ commands and options ]		filename</a:t>
            </a:r>
          </a:p>
          <a:p>
            <a:pPr algn="just"/>
            <a:endParaRPr lang="en-US" dirty="0"/>
          </a:p>
        </p:txBody>
      </p:sp>
      <p:pic>
        <p:nvPicPr>
          <p:cNvPr id="4" name="Picture 3" descr="tar.PNG"/>
          <p:cNvPicPr>
            <a:picLocks noChangeAspect="1"/>
          </p:cNvPicPr>
          <p:nvPr/>
        </p:nvPicPr>
        <p:blipFill>
          <a:blip r:embed="rId2"/>
          <a:stretch>
            <a:fillRect/>
          </a:stretch>
        </p:blipFill>
        <p:spPr>
          <a:xfrm>
            <a:off x="323580" y="2527253"/>
            <a:ext cx="7982219" cy="30065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t>It is started by the user and may interact with the users through standard input and output, while it is running no other jobs may be started.</a:t>
            </a:r>
          </a:p>
          <a:p>
            <a:pPr algn="just"/>
            <a:endParaRPr lang="en-US" sz="2800" dirty="0" smtClean="0"/>
          </a:p>
          <a:p>
            <a:pPr algn="just"/>
            <a:r>
              <a:rPr lang="en-US" sz="2800" dirty="0" smtClean="0"/>
              <a:t>To start a foreground job, simply enter a command and key return .</a:t>
            </a:r>
          </a:p>
          <a:p>
            <a:pPr algn="just"/>
            <a:endParaRPr lang="en-US" sz="2800" dirty="0" smtClean="0"/>
          </a:p>
          <a:p>
            <a:pPr algn="just"/>
            <a:r>
              <a:rPr lang="en-US" sz="2800" dirty="0" smtClean="0"/>
              <a:t>Keying return at the end of the command starts in the foreground</a:t>
            </a:r>
            <a:endParaRPr lang="en-US" sz="28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To create an archive called apache.tar containing all the files from /</a:t>
            </a:r>
            <a:r>
              <a:rPr lang="en-US" sz="2800" dirty="0" err="1" smtClean="0">
                <a:latin typeface="Times New Roman" pitchFamily="18" charset="0"/>
                <a:cs typeface="Times New Roman" pitchFamily="18" charset="0"/>
              </a:rPr>
              <a:t>usr</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src</a:t>
            </a:r>
            <a:r>
              <a:rPr lang="en-US" sz="2800" dirty="0" smtClean="0">
                <a:latin typeface="Times New Roman" pitchFamily="18" charset="0"/>
                <a:cs typeface="Times New Roman" pitchFamily="18" charset="0"/>
              </a:rPr>
              <a:t>/apache, use this command:</a:t>
            </a:r>
          </a:p>
          <a:p>
            <a:pPr algn="just">
              <a:buNone/>
            </a:pPr>
            <a:r>
              <a:rPr lang="en-US" sz="2800" dirty="0" smtClean="0">
                <a:latin typeface="Times New Roman" pitchFamily="18" charset="0"/>
                <a:cs typeface="Times New Roman" pitchFamily="18" charset="0"/>
              </a:rPr>
              <a:t>	                  </a:t>
            </a:r>
          </a:p>
          <a:p>
            <a:pPr algn="just">
              <a:buNone/>
            </a:pPr>
            <a:r>
              <a:rPr lang="en-US" sz="2800" dirty="0" smtClean="0">
                <a:latin typeface="Times New Roman" pitchFamily="18" charset="0"/>
                <a:cs typeface="Times New Roman" pitchFamily="18" charset="0"/>
              </a:rPr>
              <a:t>			</a:t>
            </a:r>
            <a:r>
              <a:rPr lang="en-US" sz="2800" dirty="0" smtClean="0">
                <a:solidFill>
                  <a:schemeClr val="accent3">
                    <a:lumMod val="40000"/>
                    <a:lumOff val="60000"/>
                  </a:schemeClr>
                </a:solidFill>
                <a:latin typeface="Times New Roman" pitchFamily="18" charset="0"/>
                <a:cs typeface="Times New Roman" pitchFamily="18" charset="0"/>
              </a:rPr>
              <a:t> tar -</a:t>
            </a:r>
            <a:r>
              <a:rPr lang="en-US" sz="2800" dirty="0" err="1" smtClean="0">
                <a:solidFill>
                  <a:schemeClr val="accent3">
                    <a:lumMod val="40000"/>
                    <a:lumOff val="60000"/>
                  </a:schemeClr>
                </a:solidFill>
                <a:latin typeface="Times New Roman" pitchFamily="18" charset="0"/>
                <a:cs typeface="Times New Roman" pitchFamily="18" charset="0"/>
              </a:rPr>
              <a:t>cf</a:t>
            </a:r>
            <a:r>
              <a:rPr lang="en-US" sz="2800" dirty="0" smtClean="0">
                <a:solidFill>
                  <a:schemeClr val="accent3">
                    <a:lumMod val="40000"/>
                    <a:lumOff val="60000"/>
                  </a:schemeClr>
                </a:solidFill>
                <a:latin typeface="Times New Roman" pitchFamily="18" charset="0"/>
                <a:cs typeface="Times New Roman" pitchFamily="18" charset="0"/>
              </a:rPr>
              <a:t> apache.tar /</a:t>
            </a:r>
            <a:r>
              <a:rPr lang="en-US" sz="2800" dirty="0" err="1" smtClean="0">
                <a:solidFill>
                  <a:schemeClr val="accent3">
                    <a:lumMod val="40000"/>
                    <a:lumOff val="60000"/>
                  </a:schemeClr>
                </a:solidFill>
                <a:latin typeface="Times New Roman" pitchFamily="18" charset="0"/>
                <a:cs typeface="Times New Roman" pitchFamily="18" charset="0"/>
              </a:rPr>
              <a:t>usr</a:t>
            </a:r>
            <a:r>
              <a:rPr lang="en-US" sz="2800" dirty="0" smtClean="0">
                <a:solidFill>
                  <a:schemeClr val="accent3">
                    <a:lumMod val="40000"/>
                    <a:lumOff val="60000"/>
                  </a:schemeClr>
                </a:solidFill>
                <a:latin typeface="Times New Roman" pitchFamily="18" charset="0"/>
                <a:cs typeface="Times New Roman" pitchFamily="18" charset="0"/>
              </a:rPr>
              <a:t>/</a:t>
            </a:r>
            <a:r>
              <a:rPr lang="en-US" sz="2800" dirty="0" err="1" smtClean="0">
                <a:solidFill>
                  <a:schemeClr val="accent3">
                    <a:lumMod val="40000"/>
                    <a:lumOff val="60000"/>
                  </a:schemeClr>
                </a:solidFill>
                <a:latin typeface="Times New Roman" pitchFamily="18" charset="0"/>
                <a:cs typeface="Times New Roman" pitchFamily="18" charset="0"/>
              </a:rPr>
              <a:t>src</a:t>
            </a:r>
            <a:r>
              <a:rPr lang="en-US" sz="2800" dirty="0" smtClean="0">
                <a:solidFill>
                  <a:schemeClr val="accent3">
                    <a:lumMod val="40000"/>
                    <a:lumOff val="60000"/>
                  </a:schemeClr>
                </a:solidFill>
                <a:latin typeface="Times New Roman" pitchFamily="18" charset="0"/>
                <a:cs typeface="Times New Roman" pitchFamily="18" charset="0"/>
              </a:rPr>
              <a:t>/apache</a:t>
            </a:r>
          </a:p>
          <a:p>
            <a:pPr algn="just">
              <a:buNone/>
            </a:pPr>
            <a:r>
              <a:rPr lang="en-US" sz="2800" dirty="0" smtClean="0">
                <a:latin typeface="Times New Roman" pitchFamily="18" charset="0"/>
                <a:cs typeface="Times New Roman" pitchFamily="18" charset="0"/>
              </a:rPr>
              <a:t>	To create an archive called apache.tar containing all the files from /</a:t>
            </a:r>
            <a:r>
              <a:rPr lang="en-US" sz="2800" dirty="0" err="1" smtClean="0">
                <a:latin typeface="Times New Roman" pitchFamily="18" charset="0"/>
                <a:cs typeface="Times New Roman" pitchFamily="18" charset="0"/>
              </a:rPr>
              <a:t>usr</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src</a:t>
            </a:r>
            <a:r>
              <a:rPr lang="en-US" sz="2800" dirty="0" smtClean="0">
                <a:latin typeface="Times New Roman" pitchFamily="18" charset="0"/>
                <a:cs typeface="Times New Roman" pitchFamily="18" charset="0"/>
              </a:rPr>
              <a:t>/apache, and to show what is happening as it happens, enter the following:</a:t>
            </a:r>
          </a:p>
          <a:p>
            <a:pPr algn="just">
              <a:buNone/>
            </a:pPr>
            <a:r>
              <a:rPr lang="en-US" sz="2800" dirty="0" smtClean="0">
                <a:latin typeface="Times New Roman" pitchFamily="18" charset="0"/>
                <a:cs typeface="Times New Roman" pitchFamily="18" charset="0"/>
              </a:rPr>
              <a:t>		</a:t>
            </a:r>
            <a:r>
              <a:rPr lang="en-US" sz="2800" dirty="0" smtClean="0">
                <a:solidFill>
                  <a:schemeClr val="accent3">
                    <a:lumMod val="40000"/>
                    <a:lumOff val="60000"/>
                  </a:schemeClr>
                </a:solidFill>
                <a:latin typeface="Times New Roman" pitchFamily="18" charset="0"/>
                <a:cs typeface="Times New Roman" pitchFamily="18" charset="0"/>
              </a:rPr>
              <a:t>	tar -</a:t>
            </a:r>
            <a:r>
              <a:rPr lang="en-US" sz="2800" dirty="0" err="1" smtClean="0">
                <a:solidFill>
                  <a:schemeClr val="accent3">
                    <a:lumMod val="40000"/>
                    <a:lumOff val="60000"/>
                  </a:schemeClr>
                </a:solidFill>
                <a:latin typeface="Times New Roman" pitchFamily="18" charset="0"/>
                <a:cs typeface="Times New Roman" pitchFamily="18" charset="0"/>
              </a:rPr>
              <a:t>cvf</a:t>
            </a:r>
            <a:r>
              <a:rPr lang="en-US" sz="2800" dirty="0" smtClean="0">
                <a:solidFill>
                  <a:schemeClr val="accent3">
                    <a:lumMod val="40000"/>
                    <a:lumOff val="60000"/>
                  </a:schemeClr>
                </a:solidFill>
                <a:latin typeface="Times New Roman" pitchFamily="18" charset="0"/>
                <a:cs typeface="Times New Roman" pitchFamily="18" charset="0"/>
              </a:rPr>
              <a:t> apache.tar /</a:t>
            </a:r>
            <a:r>
              <a:rPr lang="en-US" sz="2800" dirty="0" err="1" smtClean="0">
                <a:solidFill>
                  <a:schemeClr val="accent3">
                    <a:lumMod val="40000"/>
                    <a:lumOff val="60000"/>
                  </a:schemeClr>
                </a:solidFill>
                <a:latin typeface="Times New Roman" pitchFamily="18" charset="0"/>
                <a:cs typeface="Times New Roman" pitchFamily="18" charset="0"/>
              </a:rPr>
              <a:t>usr</a:t>
            </a:r>
            <a:r>
              <a:rPr lang="en-US" sz="2800" dirty="0" smtClean="0">
                <a:solidFill>
                  <a:schemeClr val="accent3">
                    <a:lumMod val="40000"/>
                    <a:lumOff val="60000"/>
                  </a:schemeClr>
                </a:solidFill>
                <a:latin typeface="Times New Roman" pitchFamily="18" charset="0"/>
                <a:cs typeface="Times New Roman" pitchFamily="18" charset="0"/>
              </a:rPr>
              <a:t>/</a:t>
            </a:r>
            <a:r>
              <a:rPr lang="en-US" sz="2800" dirty="0" err="1" smtClean="0">
                <a:solidFill>
                  <a:schemeClr val="accent3">
                    <a:lumMod val="40000"/>
                    <a:lumOff val="60000"/>
                  </a:schemeClr>
                </a:solidFill>
                <a:latin typeface="Times New Roman" pitchFamily="18" charset="0"/>
                <a:cs typeface="Times New Roman" pitchFamily="18" charset="0"/>
              </a:rPr>
              <a:t>src</a:t>
            </a:r>
            <a:r>
              <a:rPr lang="en-US" sz="2800" dirty="0" smtClean="0">
                <a:solidFill>
                  <a:schemeClr val="accent3">
                    <a:lumMod val="40000"/>
                    <a:lumOff val="60000"/>
                  </a:schemeClr>
                </a:solidFill>
                <a:latin typeface="Times New Roman" pitchFamily="18" charset="0"/>
                <a:cs typeface="Times New Roman" pitchFamily="18" charset="0"/>
              </a:rPr>
              <a:t>/apache</a:t>
            </a:r>
          </a:p>
          <a:p>
            <a:pPr algn="just">
              <a:buNone/>
            </a:pPr>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To create a </a:t>
            </a:r>
            <a:r>
              <a:rPr lang="en-US" sz="2400" dirty="0" err="1" smtClean="0">
                <a:latin typeface="Times New Roman" pitchFamily="18" charset="0"/>
                <a:cs typeface="Times New Roman" pitchFamily="18" charset="0"/>
              </a:rPr>
              <a:t>gzipped</a:t>
            </a:r>
            <a:r>
              <a:rPr lang="en-US" sz="2400" dirty="0" smtClean="0">
                <a:latin typeface="Times New Roman" pitchFamily="18" charset="0"/>
                <a:cs typeface="Times New Roman" pitchFamily="18" charset="0"/>
              </a:rPr>
              <a:t> compressed archive called </a:t>
            </a:r>
            <a:r>
              <a:rPr lang="en-US" sz="2400" dirty="0" err="1" smtClean="0">
                <a:latin typeface="Times New Roman" pitchFamily="18" charset="0"/>
                <a:cs typeface="Times New Roman" pitchFamily="18" charset="0"/>
              </a:rPr>
              <a:t>apache.tar.gz</a:t>
            </a:r>
            <a:r>
              <a:rPr lang="en-US" sz="2400" dirty="0" smtClean="0">
                <a:latin typeface="Times New Roman" pitchFamily="18" charset="0"/>
                <a:cs typeface="Times New Roman" pitchFamily="18" charset="0"/>
              </a:rPr>
              <a:t> containing all of the files from /</a:t>
            </a:r>
            <a:r>
              <a:rPr lang="en-US" sz="2400" dirty="0" err="1" smtClean="0">
                <a:latin typeface="Times New Roman" pitchFamily="18" charset="0"/>
                <a:cs typeface="Times New Roman" pitchFamily="18" charset="0"/>
              </a:rPr>
              <a:t>usr</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src</a:t>
            </a:r>
            <a:r>
              <a:rPr lang="en-US" sz="2400" dirty="0" smtClean="0">
                <a:latin typeface="Times New Roman" pitchFamily="18" charset="0"/>
                <a:cs typeface="Times New Roman" pitchFamily="18" charset="0"/>
              </a:rPr>
              <a:t>/apache, and to show what is happening as it happens, issue this command</a:t>
            </a:r>
          </a:p>
          <a:p>
            <a:pPr algn="just">
              <a:buNone/>
            </a:pPr>
            <a:r>
              <a:rPr lang="en-US" sz="2400" dirty="0" smtClean="0">
                <a:latin typeface="Times New Roman" pitchFamily="18" charset="0"/>
                <a:cs typeface="Times New Roman" pitchFamily="18" charset="0"/>
              </a:rPr>
              <a:t>		</a:t>
            </a:r>
            <a:r>
              <a:rPr lang="en-US" sz="2400" dirty="0" smtClean="0">
                <a:solidFill>
                  <a:schemeClr val="accent3">
                    <a:lumMod val="40000"/>
                    <a:lumOff val="60000"/>
                  </a:schemeClr>
                </a:solidFill>
                <a:latin typeface="Times New Roman" pitchFamily="18" charset="0"/>
                <a:cs typeface="Times New Roman" pitchFamily="18" charset="0"/>
              </a:rPr>
              <a:t>	 tar -</a:t>
            </a:r>
            <a:r>
              <a:rPr lang="en-US" sz="2400" dirty="0" err="1" smtClean="0">
                <a:solidFill>
                  <a:schemeClr val="accent3">
                    <a:lumMod val="40000"/>
                    <a:lumOff val="60000"/>
                  </a:schemeClr>
                </a:solidFill>
                <a:latin typeface="Times New Roman" pitchFamily="18" charset="0"/>
                <a:cs typeface="Times New Roman" pitchFamily="18" charset="0"/>
              </a:rPr>
              <a:t>cvzf</a:t>
            </a:r>
            <a:r>
              <a:rPr lang="en-US" sz="2400" dirty="0" smtClean="0">
                <a:solidFill>
                  <a:schemeClr val="accent3">
                    <a:lumMod val="40000"/>
                    <a:lumOff val="60000"/>
                  </a:schemeClr>
                </a:solidFill>
                <a:latin typeface="Times New Roman" pitchFamily="18" charset="0"/>
                <a:cs typeface="Times New Roman" pitchFamily="18" charset="0"/>
              </a:rPr>
              <a:t> </a:t>
            </a:r>
            <a:r>
              <a:rPr lang="en-US" sz="2400" dirty="0" err="1" smtClean="0">
                <a:solidFill>
                  <a:schemeClr val="accent3">
                    <a:lumMod val="40000"/>
                    <a:lumOff val="60000"/>
                  </a:schemeClr>
                </a:solidFill>
                <a:latin typeface="Times New Roman" pitchFamily="18" charset="0"/>
                <a:cs typeface="Times New Roman" pitchFamily="18" charset="0"/>
              </a:rPr>
              <a:t>apache.tar.gz</a:t>
            </a:r>
            <a:r>
              <a:rPr lang="en-US" sz="2400" dirty="0" smtClean="0">
                <a:solidFill>
                  <a:schemeClr val="accent3">
                    <a:lumMod val="40000"/>
                    <a:lumOff val="60000"/>
                  </a:schemeClr>
                </a:solidFill>
                <a:latin typeface="Times New Roman" pitchFamily="18" charset="0"/>
                <a:cs typeface="Times New Roman" pitchFamily="18" charset="0"/>
              </a:rPr>
              <a:t> /</a:t>
            </a:r>
            <a:r>
              <a:rPr lang="en-US" sz="2400" dirty="0" err="1" smtClean="0">
                <a:solidFill>
                  <a:schemeClr val="accent3">
                    <a:lumMod val="40000"/>
                    <a:lumOff val="60000"/>
                  </a:schemeClr>
                </a:solidFill>
                <a:latin typeface="Times New Roman" pitchFamily="18" charset="0"/>
                <a:cs typeface="Times New Roman" pitchFamily="18" charset="0"/>
              </a:rPr>
              <a:t>usr</a:t>
            </a:r>
            <a:r>
              <a:rPr lang="en-US" sz="2400" dirty="0" smtClean="0">
                <a:solidFill>
                  <a:schemeClr val="accent3">
                    <a:lumMod val="40000"/>
                    <a:lumOff val="60000"/>
                  </a:schemeClr>
                </a:solidFill>
                <a:latin typeface="Times New Roman" pitchFamily="18" charset="0"/>
                <a:cs typeface="Times New Roman" pitchFamily="18" charset="0"/>
              </a:rPr>
              <a:t>/</a:t>
            </a:r>
            <a:r>
              <a:rPr lang="en-US" sz="2400" dirty="0" err="1" smtClean="0">
                <a:solidFill>
                  <a:schemeClr val="accent3">
                    <a:lumMod val="40000"/>
                    <a:lumOff val="60000"/>
                  </a:schemeClr>
                </a:solidFill>
                <a:latin typeface="Times New Roman" pitchFamily="18" charset="0"/>
                <a:cs typeface="Times New Roman" pitchFamily="18" charset="0"/>
              </a:rPr>
              <a:t>src</a:t>
            </a:r>
            <a:r>
              <a:rPr lang="en-US" sz="2400" dirty="0" smtClean="0">
                <a:solidFill>
                  <a:schemeClr val="accent3">
                    <a:lumMod val="40000"/>
                    <a:lumOff val="60000"/>
                  </a:schemeClr>
                </a:solidFill>
                <a:latin typeface="Times New Roman" pitchFamily="18" charset="0"/>
                <a:cs typeface="Times New Roman" pitchFamily="18" charset="0"/>
              </a:rPr>
              <a:t>/apache</a:t>
            </a: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To extract the contents of a </a:t>
            </a:r>
            <a:r>
              <a:rPr lang="en-US" sz="2400" dirty="0" err="1" smtClean="0">
                <a:latin typeface="Times New Roman" pitchFamily="18" charset="0"/>
                <a:cs typeface="Times New Roman" pitchFamily="18" charset="0"/>
              </a:rPr>
              <a:t>gzipped</a:t>
            </a:r>
            <a:r>
              <a:rPr lang="en-US" sz="2400" dirty="0" smtClean="0">
                <a:latin typeface="Times New Roman" pitchFamily="18" charset="0"/>
                <a:cs typeface="Times New Roman" pitchFamily="18" charset="0"/>
              </a:rPr>
              <a:t> tar archive called </a:t>
            </a:r>
            <a:r>
              <a:rPr lang="en-US" sz="2400" dirty="0" err="1" smtClean="0">
                <a:latin typeface="Times New Roman" pitchFamily="18" charset="0"/>
                <a:cs typeface="Times New Roman" pitchFamily="18" charset="0"/>
              </a:rPr>
              <a:t>apache.tar.gz</a:t>
            </a:r>
            <a:r>
              <a:rPr lang="en-US" sz="2400" dirty="0" smtClean="0">
                <a:latin typeface="Times New Roman" pitchFamily="18" charset="0"/>
                <a:cs typeface="Times New Roman" pitchFamily="18" charset="0"/>
              </a:rPr>
              <a:t>, and to show what is happening as it happens, use this command:</a:t>
            </a: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en-US" sz="2400" dirty="0" smtClean="0">
                <a:solidFill>
                  <a:schemeClr val="accent3">
                    <a:lumMod val="40000"/>
                    <a:lumOff val="60000"/>
                  </a:schemeClr>
                </a:solidFill>
                <a:latin typeface="Times New Roman" pitchFamily="18" charset="0"/>
                <a:cs typeface="Times New Roman" pitchFamily="18" charset="0"/>
              </a:rPr>
              <a:t>tar -</a:t>
            </a:r>
            <a:r>
              <a:rPr lang="en-US" sz="2400" dirty="0" err="1" smtClean="0">
                <a:solidFill>
                  <a:schemeClr val="accent3">
                    <a:lumMod val="40000"/>
                    <a:lumOff val="60000"/>
                  </a:schemeClr>
                </a:solidFill>
                <a:latin typeface="Times New Roman" pitchFamily="18" charset="0"/>
                <a:cs typeface="Times New Roman" pitchFamily="18" charset="0"/>
              </a:rPr>
              <a:t>xvzf</a:t>
            </a:r>
            <a:r>
              <a:rPr lang="en-US" sz="2400" dirty="0" smtClean="0">
                <a:solidFill>
                  <a:schemeClr val="accent3">
                    <a:lumMod val="40000"/>
                    <a:lumOff val="60000"/>
                  </a:schemeClr>
                </a:solidFill>
                <a:latin typeface="Times New Roman" pitchFamily="18" charset="0"/>
                <a:cs typeface="Times New Roman" pitchFamily="18" charset="0"/>
              </a:rPr>
              <a:t> </a:t>
            </a:r>
            <a:r>
              <a:rPr lang="en-US" sz="2400" dirty="0" err="1" smtClean="0">
                <a:solidFill>
                  <a:schemeClr val="accent3">
                    <a:lumMod val="40000"/>
                    <a:lumOff val="60000"/>
                  </a:schemeClr>
                </a:solidFill>
                <a:latin typeface="Times New Roman" pitchFamily="18" charset="0"/>
                <a:cs typeface="Times New Roman" pitchFamily="18" charset="0"/>
              </a:rPr>
              <a:t>apache.tar.gz</a:t>
            </a:r>
            <a:endParaRPr lang="en-US" sz="2400" dirty="0" smtClean="0">
              <a:solidFill>
                <a:schemeClr val="accent3">
                  <a:lumMod val="40000"/>
                  <a:lumOff val="60000"/>
                </a:schemeClr>
              </a:solidFill>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Concatenating </a:t>
            </a:r>
            <a:r>
              <a:rPr lang="en-US" dirty="0" err="1" smtClean="0"/>
              <a:t>Files:cat</a:t>
            </a:r>
            <a:r>
              <a:rPr lang="en-US" dirty="0" smtClean="0"/>
              <a:t> </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The cat program fills an extremely simple role: to display files. More creative things can be done with it, but nearly all of its usage will be in the form of simply displaying the contents of text files</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To display the /etc/</a:t>
            </a:r>
            <a:r>
              <a:rPr lang="en-US" sz="2400" dirty="0" err="1" smtClean="0">
                <a:latin typeface="Times New Roman" pitchFamily="18" charset="0"/>
                <a:cs typeface="Times New Roman" pitchFamily="18" charset="0"/>
              </a:rPr>
              <a:t>passwd</a:t>
            </a:r>
            <a:r>
              <a:rPr lang="en-US" sz="2400" dirty="0" smtClean="0">
                <a:latin typeface="Times New Roman" pitchFamily="18" charset="0"/>
                <a:cs typeface="Times New Roman" pitchFamily="18" charset="0"/>
              </a:rPr>
              <a:t> file, use this command:</a:t>
            </a:r>
          </a:p>
          <a:p>
            <a:pPr algn="just">
              <a:buNone/>
            </a:pPr>
            <a:r>
              <a:rPr lang="en-US" sz="2400" dirty="0" smtClean="0">
                <a:latin typeface="Times New Roman" pitchFamily="18" charset="0"/>
                <a:cs typeface="Times New Roman" pitchFamily="18" charset="0"/>
              </a:rPr>
              <a:t>		                        $  cat /etc/</a:t>
            </a:r>
            <a:r>
              <a:rPr lang="en-US" sz="2400" dirty="0" err="1" smtClean="0">
                <a:latin typeface="Times New Roman" pitchFamily="18" charset="0"/>
                <a:cs typeface="Times New Roman" pitchFamily="18" charset="0"/>
              </a:rPr>
              <a:t>passwd</a:t>
            </a:r>
            <a:endParaRPr lang="en-US" sz="2400" dirty="0" smtClean="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To display the /etc/</a:t>
            </a:r>
            <a:r>
              <a:rPr lang="en-US" sz="2800" dirty="0" err="1" smtClean="0">
                <a:latin typeface="Times New Roman" pitchFamily="18" charset="0"/>
                <a:cs typeface="Times New Roman" pitchFamily="18" charset="0"/>
              </a:rPr>
              <a:t>passwd</a:t>
            </a:r>
            <a:r>
              <a:rPr lang="en-US" sz="2800" dirty="0" smtClean="0">
                <a:latin typeface="Times New Roman" pitchFamily="18" charset="0"/>
                <a:cs typeface="Times New Roman" pitchFamily="18" charset="0"/>
              </a:rPr>
              <a:t> file and the /etc/group file, issue this command:</a:t>
            </a:r>
          </a:p>
          <a:p>
            <a:pPr algn="just">
              <a:buNone/>
            </a:pP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 cat /etc/</a:t>
            </a:r>
            <a:r>
              <a:rPr lang="en-US" sz="2800" dirty="0" err="1" smtClean="0">
                <a:latin typeface="Times New Roman" pitchFamily="18" charset="0"/>
                <a:cs typeface="Times New Roman" pitchFamily="18" charset="0"/>
              </a:rPr>
              <a:t>passwd</a:t>
            </a:r>
            <a:r>
              <a:rPr lang="en-US" sz="2800" dirty="0" smtClean="0">
                <a:latin typeface="Times New Roman" pitchFamily="18" charset="0"/>
                <a:cs typeface="Times New Roman" pitchFamily="18" charset="0"/>
              </a:rPr>
              <a:t> /etc/group</a:t>
            </a:r>
          </a:p>
          <a:p>
            <a:pPr algn="just">
              <a:buNone/>
            </a:pP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Type this command to concatenate /etc/</a:t>
            </a:r>
            <a:r>
              <a:rPr lang="en-US" sz="2800" dirty="0" err="1" smtClean="0">
                <a:latin typeface="Times New Roman" pitchFamily="18" charset="0"/>
                <a:cs typeface="Times New Roman" pitchFamily="18" charset="0"/>
              </a:rPr>
              <a:t>passwd</a:t>
            </a:r>
            <a:r>
              <a:rPr lang="en-US" sz="2800" dirty="0" smtClean="0">
                <a:latin typeface="Times New Roman" pitchFamily="18" charset="0"/>
                <a:cs typeface="Times New Roman" pitchFamily="18" charset="0"/>
              </a:rPr>
              <a:t> with /etc/group into the file /</a:t>
            </a:r>
            <a:r>
              <a:rPr lang="en-US" sz="2800" dirty="0" err="1" smtClean="0">
                <a:latin typeface="Times New Roman" pitchFamily="18" charset="0"/>
                <a:cs typeface="Times New Roman" pitchFamily="18" charset="0"/>
              </a:rPr>
              <a:t>tmp</a:t>
            </a:r>
            <a:r>
              <a:rPr lang="en-US" sz="2800" dirty="0" smtClean="0">
                <a:latin typeface="Times New Roman" pitchFamily="18" charset="0"/>
                <a:cs typeface="Times New Roman" pitchFamily="18" charset="0"/>
              </a:rPr>
              <a:t>/complete:</a:t>
            </a:r>
          </a:p>
          <a:p>
            <a:pPr algn="just">
              <a:buNone/>
            </a:pP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 cat /etc/</a:t>
            </a:r>
            <a:r>
              <a:rPr lang="en-US" sz="2800" dirty="0" err="1" smtClean="0">
                <a:latin typeface="Times New Roman" pitchFamily="18" charset="0"/>
                <a:cs typeface="Times New Roman" pitchFamily="18" charset="0"/>
              </a:rPr>
              <a:t>passwd</a:t>
            </a:r>
            <a:r>
              <a:rPr lang="en-US" sz="2800" dirty="0" smtClean="0">
                <a:latin typeface="Times New Roman" pitchFamily="18" charset="0"/>
                <a:cs typeface="Times New Roman" pitchFamily="18" charset="0"/>
              </a:rPr>
              <a:t> /etc/group &gt; /</a:t>
            </a:r>
            <a:r>
              <a:rPr lang="en-US" sz="2800" dirty="0" err="1" smtClean="0">
                <a:latin typeface="Times New Roman" pitchFamily="18" charset="0"/>
                <a:cs typeface="Times New Roman" pitchFamily="18" charset="0"/>
              </a:rPr>
              <a:t>tmp</a:t>
            </a:r>
            <a:r>
              <a:rPr lang="en-US" sz="2800" dirty="0" smtClean="0">
                <a:latin typeface="Times New Roman" pitchFamily="18" charset="0"/>
                <a:cs typeface="Times New Roman" pitchFamily="18" charset="0"/>
              </a:rPr>
              <a:t>/complete</a:t>
            </a:r>
          </a:p>
          <a:p>
            <a:pPr algn="just">
              <a:buNone/>
            </a:pPr>
            <a:endParaRPr lang="en-US" sz="2800" dirty="0">
              <a:latin typeface="Times New Roman" pitchFamily="18" charset="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Displaying a File One Screen at a Time : more or less </a:t>
            </a:r>
            <a:endParaRPr lang="en-US" sz="2000"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The more command works in much the same way the DOS version of the program does. It takes an input file and displays it one screen at a time</a:t>
            </a:r>
          </a:p>
          <a:p>
            <a:pPr algn="just"/>
            <a:r>
              <a:rPr lang="en-US" sz="2400" dirty="0" smtClean="0">
                <a:latin typeface="Times New Roman" pitchFamily="18" charset="0"/>
                <a:cs typeface="Times New Roman" pitchFamily="18" charset="0"/>
              </a:rPr>
              <a:t>The input file can come either from its </a:t>
            </a:r>
            <a:r>
              <a:rPr lang="en-US" sz="2400" dirty="0" err="1" smtClean="0">
                <a:latin typeface="Times New Roman" pitchFamily="18" charset="0"/>
                <a:cs typeface="Times New Roman" pitchFamily="18" charset="0"/>
              </a:rPr>
              <a:t>stdin</a:t>
            </a:r>
            <a:r>
              <a:rPr lang="en-US" sz="2400" dirty="0" smtClean="0">
                <a:latin typeface="Times New Roman" pitchFamily="18" charset="0"/>
                <a:cs typeface="Times New Roman" pitchFamily="18" charset="0"/>
              </a:rPr>
              <a:t> or from a command-line parameter.</a:t>
            </a:r>
          </a:p>
          <a:p>
            <a:pPr algn="just"/>
            <a:r>
              <a:rPr lang="en-US" sz="2400" dirty="0" smtClean="0">
                <a:latin typeface="Times New Roman" pitchFamily="18" charset="0"/>
                <a:cs typeface="Times New Roman" pitchFamily="18" charset="0"/>
              </a:rPr>
              <a:t>To view the /etc/</a:t>
            </a:r>
            <a:r>
              <a:rPr lang="en-US" sz="2400" dirty="0" err="1" smtClean="0">
                <a:latin typeface="Times New Roman" pitchFamily="18" charset="0"/>
                <a:cs typeface="Times New Roman" pitchFamily="18" charset="0"/>
              </a:rPr>
              <a:t>passwd</a:t>
            </a:r>
            <a:r>
              <a:rPr lang="en-US" sz="2400" dirty="0" smtClean="0">
                <a:latin typeface="Times New Roman" pitchFamily="18" charset="0"/>
                <a:cs typeface="Times New Roman" pitchFamily="18" charset="0"/>
              </a:rPr>
              <a:t> file one screen at a time, use this command:</a:t>
            </a:r>
          </a:p>
          <a:p>
            <a:pPr algn="just">
              <a:buNone/>
            </a:pPr>
            <a:r>
              <a:rPr lang="en-US" sz="2400" dirty="0" smtClean="0">
                <a:latin typeface="Times New Roman" pitchFamily="18" charset="0"/>
                <a:cs typeface="Times New Roman" pitchFamily="18" charset="0"/>
              </a:rPr>
              <a:t>			$ more /etc/</a:t>
            </a:r>
            <a:r>
              <a:rPr lang="en-US" sz="2400" dirty="0" err="1" smtClean="0">
                <a:latin typeface="Times New Roman" pitchFamily="18" charset="0"/>
                <a:cs typeface="Times New Roman" pitchFamily="18" charset="0"/>
              </a:rPr>
              <a:t>passwd</a:t>
            </a:r>
            <a:endParaRPr lang="en-US" sz="2400" dirty="0" smtClean="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Autofit/>
          </a:bodyPr>
          <a:lstStyle/>
          <a:p>
            <a:pPr algn="just"/>
            <a:r>
              <a:rPr lang="en-US" sz="2800" dirty="0" smtClean="0">
                <a:latin typeface="Times New Roman" pitchFamily="18" charset="0"/>
                <a:cs typeface="Times New Roman" pitchFamily="18" charset="0"/>
              </a:rPr>
              <a:t>To view the directory listing generated by the </a:t>
            </a:r>
            <a:r>
              <a:rPr lang="en-US" sz="2800" dirty="0" err="1" smtClean="0">
                <a:latin typeface="Times New Roman" pitchFamily="18" charset="0"/>
                <a:cs typeface="Times New Roman" pitchFamily="18" charset="0"/>
              </a:rPr>
              <a:t>ls</a:t>
            </a:r>
            <a:r>
              <a:rPr lang="en-US" sz="2800" dirty="0" smtClean="0">
                <a:latin typeface="Times New Roman" pitchFamily="18" charset="0"/>
                <a:cs typeface="Times New Roman" pitchFamily="18" charset="0"/>
              </a:rPr>
              <a:t> command one screen at a time, enter this:</a:t>
            </a:r>
          </a:p>
          <a:p>
            <a:pPr algn="just">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ls</a:t>
            </a:r>
            <a:r>
              <a:rPr lang="en-US" sz="2800" dirty="0" smtClean="0">
                <a:latin typeface="Times New Roman" pitchFamily="18" charset="0"/>
                <a:cs typeface="Times New Roman" pitchFamily="18" charset="0"/>
              </a:rPr>
              <a:t> | more</a:t>
            </a:r>
          </a:p>
          <a:p>
            <a:pPr algn="just"/>
            <a:r>
              <a:rPr lang="en-US" sz="2800" dirty="0" smtClean="0">
                <a:latin typeface="Times New Roman" pitchFamily="18" charset="0"/>
                <a:cs typeface="Times New Roman" pitchFamily="18" charset="0"/>
              </a:rPr>
              <a:t>An enhanced version of the more command was created, and named less. In addition to displaying one screen at a time, less will allow you to move backward through a file as well as forward. </a:t>
            </a:r>
          </a:p>
          <a:p>
            <a:pPr algn="just"/>
            <a:r>
              <a:rPr lang="en-US" sz="2800" dirty="0" smtClean="0">
                <a:latin typeface="Times New Roman" pitchFamily="18" charset="0"/>
                <a:cs typeface="Times New Roman" pitchFamily="18" charset="0"/>
              </a:rPr>
              <a:t> When you get to the end of the file, less doesn’t automatically exit the way more does</a:t>
            </a:r>
          </a:p>
          <a:p>
            <a:pPr algn="just"/>
            <a:r>
              <a:rPr lang="en-US" sz="2800" dirty="0" smtClean="0">
                <a:latin typeface="Times New Roman" pitchFamily="18" charset="0"/>
                <a:cs typeface="Times New Roman" pitchFamily="18" charset="0"/>
              </a:rPr>
              <a:t>To exit out of less, press q.</a:t>
            </a:r>
            <a:endParaRPr lang="en-US" sz="2800" dirty="0">
              <a:latin typeface="Times New Roman" pitchFamily="18" charset="0"/>
              <a:cs typeface="Times New Roman"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lstStyle/>
          <a:p>
            <a:pPr algn="just"/>
            <a:r>
              <a:rPr lang="en-US" sz="2400" dirty="0" smtClean="0">
                <a:latin typeface="Times New Roman" pitchFamily="18" charset="0"/>
                <a:cs typeface="Times New Roman" pitchFamily="18" charset="0"/>
              </a:rPr>
              <a:t>$ less /etc/</a:t>
            </a:r>
            <a:r>
              <a:rPr lang="en-US" sz="2400" dirty="0" err="1" smtClean="0">
                <a:latin typeface="Times New Roman" pitchFamily="18" charset="0"/>
                <a:cs typeface="Times New Roman" pitchFamily="18" charset="0"/>
              </a:rPr>
              <a:t>passwd</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ls</a:t>
            </a:r>
            <a:r>
              <a:rPr lang="en-US" sz="2400" dirty="0" smtClean="0">
                <a:latin typeface="Times New Roman" pitchFamily="18" charset="0"/>
                <a:cs typeface="Times New Roman" pitchFamily="18" charset="0"/>
              </a:rPr>
              <a:t> | less</a:t>
            </a:r>
          </a:p>
          <a:p>
            <a:pPr algn="just">
              <a:buNone/>
            </a:pPr>
            <a:endParaRPr lang="en-US" dirty="0" smtClean="0"/>
          </a:p>
          <a:p>
            <a:pPr algn="just">
              <a:buNone/>
            </a:pPr>
            <a:endParaRPr lang="en-US" dirty="0" smtClean="0"/>
          </a:p>
          <a:p>
            <a:pPr algn="just">
              <a:buNone/>
            </a:pPr>
            <a:r>
              <a:rPr lang="en-US" sz="3200" dirty="0" smtClean="0">
                <a:latin typeface="Times New Roman" pitchFamily="18" charset="0"/>
                <a:cs typeface="Times New Roman" pitchFamily="18" charset="0"/>
              </a:rPr>
              <a:t>Disk Utilization : du</a:t>
            </a:r>
          </a:p>
          <a:p>
            <a:pPr algn="just">
              <a:buNone/>
            </a:pPr>
            <a:r>
              <a:rPr lang="en-US" sz="3200" dirty="0" smtClean="0">
                <a:latin typeface="Times New Roman" pitchFamily="18" charset="0"/>
                <a:cs typeface="Times New Roman" pitchFamily="18" charset="0"/>
              </a:rPr>
              <a:t>	You will often need to determine where and by whom disk space is being consumed, especially when you’re running low on it!</a:t>
            </a:r>
            <a:endParaRPr lang="en-US" sz="3200" dirty="0">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The du command allows you to determine the disk utilization on a directory-by-directory basis. Here are some of the options available:</a:t>
            </a:r>
          </a:p>
          <a:p>
            <a:pPr algn="just"/>
            <a:endParaRPr lang="en-US" dirty="0"/>
          </a:p>
        </p:txBody>
      </p:sp>
      <p:pic>
        <p:nvPicPr>
          <p:cNvPr id="4" name="Picture 3" descr="disk.PNG"/>
          <p:cNvPicPr>
            <a:picLocks noChangeAspect="1"/>
          </p:cNvPicPr>
          <p:nvPr/>
        </p:nvPicPr>
        <p:blipFill>
          <a:blip r:embed="rId2"/>
          <a:stretch>
            <a:fillRect/>
          </a:stretch>
        </p:blipFill>
        <p:spPr>
          <a:xfrm>
            <a:off x="459161" y="2689186"/>
            <a:ext cx="8150835" cy="2797214"/>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To display the amount of space each directory in /home is taking up in human readable format, use this command:</a:t>
            </a:r>
          </a:p>
          <a:p>
            <a:pPr algn="just"/>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du -</a:t>
            </a:r>
            <a:r>
              <a:rPr lang="en-US" sz="2800" dirty="0" err="1" smtClean="0">
                <a:latin typeface="Times New Roman" pitchFamily="18" charset="0"/>
                <a:cs typeface="Times New Roman" pitchFamily="18" charset="0"/>
              </a:rPr>
              <a:t>sh</a:t>
            </a:r>
            <a:r>
              <a:rPr lang="en-US" sz="2800" dirty="0" smtClean="0">
                <a:latin typeface="Times New Roman" pitchFamily="18" charset="0"/>
                <a:cs typeface="Times New Roman" pitchFamily="18" charset="0"/>
              </a:rPr>
              <a:t> /home/*</a:t>
            </a:r>
          </a:p>
          <a:p>
            <a:pPr algn="just">
              <a:buNone/>
            </a:pPr>
            <a:endParaRPr lang="en-US" sz="2800" dirty="0">
              <a:latin typeface="Times New Roman" pitchFamily="18" charset="0"/>
              <a:cs typeface="Times New Roman"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Showing the Directory Location of a File:which </a:t>
            </a:r>
            <a:endParaRPr lang="en-US" sz="2400" dirty="0"/>
          </a:p>
        </p:txBody>
      </p:sp>
      <p:sp>
        <p:nvSpPr>
          <p:cNvPr id="3" name="Content Placeholder 2"/>
          <p:cNvSpPr>
            <a:spLocks noGrp="1"/>
          </p:cNvSpPr>
          <p:nvPr>
            <p:ph sz="quarter" idx="1"/>
          </p:nvPr>
        </p:nvSpPr>
        <p:spPr/>
        <p:txBody>
          <a:bodyPr>
            <a:noAutofit/>
          </a:bodyPr>
          <a:lstStyle/>
          <a:p>
            <a:pPr algn="just"/>
            <a:r>
              <a:rPr lang="en-US" sz="2400" dirty="0" smtClean="0">
                <a:latin typeface="Times New Roman" pitchFamily="18" charset="0"/>
                <a:cs typeface="Times New Roman" pitchFamily="18" charset="0"/>
              </a:rPr>
              <a:t>The which command searches your entire path to find the name of the file specified on the command line. </a:t>
            </a:r>
          </a:p>
          <a:p>
            <a:pPr algn="just"/>
            <a:r>
              <a:rPr lang="en-US" sz="2400" dirty="0" smtClean="0">
                <a:latin typeface="Times New Roman" pitchFamily="18" charset="0"/>
                <a:cs typeface="Times New Roman" pitchFamily="18" charset="0"/>
              </a:rPr>
              <a:t> If the file is found, the command output includes the actual path of the file. This command is used to locate fully qualified paths. </a:t>
            </a:r>
          </a:p>
          <a:p>
            <a:pPr algn="just"/>
            <a:r>
              <a:rPr lang="en-US" sz="2400" dirty="0" smtClean="0">
                <a:latin typeface="Times New Roman" pitchFamily="18" charset="0"/>
                <a:cs typeface="Times New Roman" pitchFamily="18" charset="0"/>
              </a:rPr>
              <a:t>Use the following command to find out which directory the </a:t>
            </a:r>
            <a:r>
              <a:rPr lang="en-US" sz="2400" dirty="0" err="1" smtClean="0">
                <a:latin typeface="Times New Roman" pitchFamily="18" charset="0"/>
                <a:cs typeface="Times New Roman" pitchFamily="18" charset="0"/>
              </a:rPr>
              <a:t>ls</a:t>
            </a:r>
            <a:r>
              <a:rPr lang="en-US" sz="2400" dirty="0" smtClean="0">
                <a:latin typeface="Times New Roman" pitchFamily="18" charset="0"/>
                <a:cs typeface="Times New Roman" pitchFamily="18" charset="0"/>
              </a:rPr>
              <a:t> command is in:</a:t>
            </a:r>
          </a:p>
          <a:p>
            <a:pPr algn="just">
              <a:buNone/>
            </a:pPr>
            <a:r>
              <a:rPr lang="en-US" sz="2400" dirty="0" smtClean="0">
                <a:latin typeface="Times New Roman" pitchFamily="18" charset="0"/>
                <a:cs typeface="Times New Roman" pitchFamily="18" charset="0"/>
              </a:rPr>
              <a:t>				$ which </a:t>
            </a:r>
            <a:r>
              <a:rPr lang="en-US" sz="2400" dirty="0" err="1" smtClean="0">
                <a:latin typeface="Times New Roman" pitchFamily="18" charset="0"/>
                <a:cs typeface="Times New Roman" pitchFamily="18" charset="0"/>
              </a:rPr>
              <a:t>ls</a:t>
            </a: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You may find this similar to the find command. The difference here is that since which searches only the path, it is much faster</a:t>
            </a:r>
            <a:endParaRPr lang="en-US"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Suspending a foreground job</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t>While a foreground job is running, it can be suspended.</a:t>
            </a:r>
          </a:p>
          <a:p>
            <a:pPr algn="just"/>
            <a:endParaRPr lang="en-US" sz="2400" dirty="0" smtClean="0"/>
          </a:p>
          <a:p>
            <a:pPr algn="just"/>
            <a:r>
              <a:rPr lang="en-US" sz="2400" dirty="0" smtClean="0"/>
              <a:t>To suspend a foreground job, key “</a:t>
            </a:r>
            <a:r>
              <a:rPr lang="en-US" sz="2400" dirty="0" err="1" smtClean="0"/>
              <a:t>Ctrl+Z</a:t>
            </a:r>
            <a:r>
              <a:rPr lang="en-US" sz="2400" dirty="0" smtClean="0"/>
              <a:t>”</a:t>
            </a:r>
          </a:p>
          <a:p>
            <a:pPr algn="just"/>
            <a:endParaRPr lang="en-US" sz="2400" dirty="0" smtClean="0"/>
          </a:p>
          <a:p>
            <a:pPr algn="just"/>
            <a:r>
              <a:rPr lang="en-US" sz="2400" dirty="0" smtClean="0"/>
              <a:t>To resume it the foreground ”</a:t>
            </a:r>
            <a:r>
              <a:rPr lang="en-US" sz="2400" dirty="0" err="1" smtClean="0"/>
              <a:t>fg</a:t>
            </a:r>
            <a:r>
              <a:rPr lang="en-US" sz="2400" dirty="0" smtClean="0"/>
              <a:t>” command</a:t>
            </a:r>
          </a:p>
          <a:p>
            <a:pPr algn="just"/>
            <a:r>
              <a:rPr lang="en-US" sz="2400" dirty="0" smtClean="0"/>
              <a:t>Example:</a:t>
            </a:r>
          </a:p>
          <a:p>
            <a:pPr algn="just">
              <a:buNone/>
            </a:pPr>
            <a:r>
              <a:rPr lang="en-US" sz="2400" dirty="0" smtClean="0"/>
              <a:t>$ fgloop.scr</a:t>
            </a:r>
          </a:p>
          <a:p>
            <a:pPr algn="just">
              <a:buNone/>
            </a:pPr>
            <a:r>
              <a:rPr lang="en-US" sz="2400" dirty="0" smtClean="0"/>
              <a:t>^z</a:t>
            </a:r>
          </a:p>
          <a:p>
            <a:pPr algn="just">
              <a:buNone/>
            </a:pPr>
            <a:r>
              <a:rPr lang="en-US" sz="2400" dirty="0" smtClean="0"/>
              <a:t>$date</a:t>
            </a:r>
          </a:p>
          <a:p>
            <a:pPr algn="just">
              <a:buNone/>
            </a:pPr>
            <a:r>
              <a:rPr lang="en-US" sz="2400" dirty="0" smtClean="0"/>
              <a:t>$fgloop.scr</a:t>
            </a:r>
          </a:p>
          <a:p>
            <a:pPr algn="just"/>
            <a:endParaRPr lang="en-US" sz="2400" dirty="0" smtClean="0"/>
          </a:p>
          <a:p>
            <a:pPr algn="just">
              <a:buNone/>
            </a:pPr>
            <a:endParaRPr lang="en-US" sz="24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a Command :where is</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whereis</a:t>
            </a:r>
            <a:r>
              <a:rPr lang="en-US" sz="2800" dirty="0" smtClean="0">
                <a:latin typeface="Times New Roman" pitchFamily="18" charset="0"/>
                <a:cs typeface="Times New Roman" pitchFamily="18" charset="0"/>
              </a:rPr>
              <a:t> tool searches your path and displays the name of the program and its absolute directory, the source file (if available), and the man page for the command</a:t>
            </a:r>
          </a:p>
          <a:p>
            <a:pPr algn="just"/>
            <a:r>
              <a:rPr lang="en-US" sz="2800" dirty="0" smtClean="0">
                <a:latin typeface="Times New Roman" pitchFamily="18" charset="0"/>
                <a:cs typeface="Times New Roman" pitchFamily="18" charset="0"/>
              </a:rPr>
              <a:t>To find the location of the program, source, and manual page for the command </a:t>
            </a:r>
            <a:r>
              <a:rPr lang="en-US" sz="2800" dirty="0" err="1" smtClean="0">
                <a:latin typeface="Times New Roman" pitchFamily="18" charset="0"/>
                <a:cs typeface="Times New Roman" pitchFamily="18" charset="0"/>
              </a:rPr>
              <a:t>grep</a:t>
            </a:r>
            <a:r>
              <a:rPr lang="en-US" sz="2800" dirty="0" smtClean="0">
                <a:latin typeface="Times New Roman" pitchFamily="18" charset="0"/>
                <a:cs typeface="Times New Roman" pitchFamily="18" charset="0"/>
              </a:rPr>
              <a:t>, use this:</a:t>
            </a:r>
          </a:p>
          <a:p>
            <a:pPr algn="just">
              <a:buNone/>
            </a:pPr>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whereis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grep</a:t>
            </a:r>
            <a:endParaRPr lang="en-US" sz="2800" dirty="0" smtClean="0">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a:t>
            </a:r>
            <a:r>
              <a:rPr lang="en-US" dirty="0" err="1" smtClean="0"/>
              <a:t>Free:df</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df</a:t>
            </a:r>
            <a:r>
              <a:rPr lang="en-US" sz="2400" dirty="0" smtClean="0">
                <a:latin typeface="Times New Roman" pitchFamily="18" charset="0"/>
                <a:cs typeface="Times New Roman" pitchFamily="18" charset="0"/>
              </a:rPr>
              <a:t> program displays the amount of free space, partition by partition</a:t>
            </a:r>
          </a:p>
          <a:p>
            <a:pPr algn="just"/>
            <a:r>
              <a:rPr lang="en-US" sz="2400" dirty="0" smtClean="0">
                <a:latin typeface="Times New Roman" pitchFamily="18" charset="0"/>
                <a:cs typeface="Times New Roman" pitchFamily="18" charset="0"/>
              </a:rPr>
              <a:t>The drives/partitions must be mounted in order to get this information. </a:t>
            </a:r>
          </a:p>
          <a:p>
            <a:pPr algn="just"/>
            <a:r>
              <a:rPr lang="en-US" sz="2400" dirty="0" smtClean="0">
                <a:latin typeface="Times New Roman" pitchFamily="18" charset="0"/>
                <a:cs typeface="Times New Roman" pitchFamily="18" charset="0"/>
              </a:rPr>
              <a:t> NFS information can be gathered this way, as well.</a:t>
            </a:r>
          </a:p>
          <a:p>
            <a:pPr algn="just"/>
            <a:r>
              <a:rPr lang="en-US" sz="2400" dirty="0" smtClean="0">
                <a:latin typeface="Times New Roman" pitchFamily="18" charset="0"/>
                <a:cs typeface="Times New Roman" pitchFamily="18" charset="0"/>
              </a:rPr>
              <a:t> Some parameters for </a:t>
            </a:r>
            <a:r>
              <a:rPr lang="en-US" sz="2400" dirty="0" err="1" smtClean="0">
                <a:latin typeface="Times New Roman" pitchFamily="18" charset="0"/>
                <a:cs typeface="Times New Roman" pitchFamily="18" charset="0"/>
              </a:rPr>
              <a:t>df</a:t>
            </a:r>
            <a:r>
              <a:rPr lang="en-US" sz="2400" dirty="0" smtClean="0">
                <a:latin typeface="Times New Roman" pitchFamily="18" charset="0"/>
                <a:cs typeface="Times New Roman" pitchFamily="18" charset="0"/>
              </a:rPr>
              <a:t> are listed here; </a:t>
            </a:r>
            <a:endParaRPr lang="en-US" sz="2400" dirty="0">
              <a:latin typeface="Times New Roman" pitchFamily="18" charset="0"/>
              <a:cs typeface="Times New Roman" pitchFamily="18" charset="0"/>
            </a:endParaRPr>
          </a:p>
        </p:txBody>
      </p:sp>
      <p:pic>
        <p:nvPicPr>
          <p:cNvPr id="4" name="Picture 3" descr="df.PNG"/>
          <p:cNvPicPr>
            <a:picLocks noChangeAspect="1"/>
          </p:cNvPicPr>
          <p:nvPr/>
        </p:nvPicPr>
        <p:blipFill>
          <a:blip r:embed="rId2"/>
          <a:stretch>
            <a:fillRect/>
          </a:stretch>
        </p:blipFill>
        <p:spPr>
          <a:xfrm>
            <a:off x="1295400" y="4419600"/>
            <a:ext cx="6858000" cy="1435146"/>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Autofit/>
          </a:bodyPr>
          <a:lstStyle/>
          <a:p>
            <a:pPr algn="just"/>
            <a:r>
              <a:rPr lang="en-US" sz="2400" dirty="0" smtClean="0">
                <a:latin typeface="Times New Roman" pitchFamily="18" charset="0"/>
                <a:cs typeface="Times New Roman" pitchFamily="18" charset="0"/>
              </a:rPr>
              <a:t>To show the free space for all locally mounted drivers, use this command:</a:t>
            </a:r>
          </a:p>
          <a:p>
            <a:pPr algn="just">
              <a:buNone/>
            </a:pP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df</a:t>
            </a:r>
            <a:r>
              <a:rPr lang="en-US" sz="2400" dirty="0" smtClean="0">
                <a:latin typeface="Times New Roman" pitchFamily="18" charset="0"/>
                <a:cs typeface="Times New Roman" pitchFamily="18" charset="0"/>
              </a:rPr>
              <a:t> -l</a:t>
            </a:r>
          </a:p>
          <a:p>
            <a:pPr algn="just">
              <a:buNone/>
            </a:pPr>
            <a:r>
              <a:rPr lang="en-US" sz="2400" dirty="0" smtClean="0">
                <a:latin typeface="Times New Roman" pitchFamily="18" charset="0"/>
                <a:cs typeface="Times New Roman" pitchFamily="18" charset="0"/>
              </a:rPr>
              <a:t>	To show the free space in a human-readable format for the file system in which your current working directory is located, enter</a:t>
            </a: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df</a:t>
            </a:r>
            <a:r>
              <a:rPr lang="en-US" sz="2400" dirty="0" smtClean="0">
                <a:latin typeface="Times New Roman" pitchFamily="18" charset="0"/>
                <a:cs typeface="Times New Roman" pitchFamily="18" charset="0"/>
              </a:rPr>
              <a:t> -h </a:t>
            </a:r>
          </a:p>
          <a:p>
            <a:pPr algn="just">
              <a:buNone/>
            </a:pPr>
            <a:r>
              <a:rPr lang="en-US" sz="2400" dirty="0" smtClean="0">
                <a:latin typeface="Times New Roman" pitchFamily="18" charset="0"/>
                <a:cs typeface="Times New Roman" pitchFamily="18" charset="0"/>
              </a:rPr>
              <a:t>	To show the free space in a human-readable format for the file system on which /</a:t>
            </a:r>
            <a:r>
              <a:rPr lang="en-US" sz="2400" dirty="0" err="1" smtClean="0">
                <a:latin typeface="Times New Roman" pitchFamily="18" charset="0"/>
                <a:cs typeface="Times New Roman" pitchFamily="18" charset="0"/>
              </a:rPr>
              <a:t>tmp</a:t>
            </a:r>
            <a:r>
              <a:rPr lang="en-US" sz="2400" dirty="0" smtClean="0">
                <a:latin typeface="Times New Roman" pitchFamily="18" charset="0"/>
                <a:cs typeface="Times New Roman" pitchFamily="18" charset="0"/>
              </a:rPr>
              <a:t> is located, type this command:</a:t>
            </a: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df</a:t>
            </a:r>
            <a:r>
              <a:rPr lang="en-US" sz="2400" dirty="0" smtClean="0">
                <a:latin typeface="Times New Roman" pitchFamily="18" charset="0"/>
                <a:cs typeface="Times New Roman" pitchFamily="18" charset="0"/>
              </a:rPr>
              <a:t> -h /</a:t>
            </a:r>
            <a:r>
              <a:rPr lang="en-US" sz="2400" dirty="0" err="1" smtClean="0">
                <a:latin typeface="Times New Roman" pitchFamily="18" charset="0"/>
                <a:cs typeface="Times New Roman" pitchFamily="18" charset="0"/>
              </a:rPr>
              <a:t>tmp</a:t>
            </a: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manipulation</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Under Linux (and UNIX in general), each running program comprises at least one process. From the operating system’s standpoint, each process is independent of the others. Unless it specifically asks to share resources with other processes, a process is confined to the memory and CPU allocation assigned to it</a:t>
            </a:r>
            <a:endParaRPr lang="en-US" sz="2800" dirty="0">
              <a:latin typeface="Times New Roman" pitchFamily="18" charset="0"/>
              <a:cs typeface="Times New Roman"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Listing Processes: </a:t>
            </a:r>
            <a:r>
              <a:rPr lang="en-US" dirty="0" err="1" smtClean="0"/>
              <a:t>ps</a:t>
            </a:r>
            <a:endParaRPr lang="en-US" dirty="0"/>
          </a:p>
        </p:txBody>
      </p:sp>
      <p:sp>
        <p:nvSpPr>
          <p:cNvPr id="3" name="Content Placeholder 2"/>
          <p:cNvSpPr>
            <a:spLocks noGrp="1"/>
          </p:cNvSpPr>
          <p:nvPr>
            <p:ph sz="quarter" idx="1"/>
          </p:nvPr>
        </p:nvSpPr>
        <p:spPr/>
        <p:txBody>
          <a:bodyPr/>
          <a:lstStyle/>
          <a:p>
            <a:pPr algn="just"/>
            <a:r>
              <a:rPr lang="en-US" dirty="0" smtClean="0"/>
              <a:t>The </a:t>
            </a:r>
            <a:r>
              <a:rPr lang="en-US" dirty="0" err="1" smtClean="0"/>
              <a:t>ps</a:t>
            </a:r>
            <a:r>
              <a:rPr lang="en-US" dirty="0" smtClean="0"/>
              <a:t> command lists all the processes in a system, their state, size, name, owner, CPU time, wall clock time, and much more. There are many command-line parameters available; the ones most often used are described in Table </a:t>
            </a:r>
          </a:p>
          <a:p>
            <a:pPr algn="just"/>
            <a:endParaRPr lang="en-US" dirty="0"/>
          </a:p>
        </p:txBody>
      </p:sp>
      <p:pic>
        <p:nvPicPr>
          <p:cNvPr id="4" name="Picture 3" descr="ps command.PNG"/>
          <p:cNvPicPr>
            <a:picLocks noChangeAspect="1"/>
          </p:cNvPicPr>
          <p:nvPr/>
        </p:nvPicPr>
        <p:blipFill>
          <a:blip r:embed="rId2"/>
          <a:stretch>
            <a:fillRect/>
          </a:stretch>
        </p:blipFill>
        <p:spPr>
          <a:xfrm>
            <a:off x="914400" y="3200400"/>
            <a:ext cx="7848600" cy="3054452"/>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The most common set of parameters used with the </a:t>
            </a:r>
            <a:r>
              <a:rPr lang="en-US" dirty="0" err="1" smtClean="0"/>
              <a:t>ps</a:t>
            </a:r>
            <a:r>
              <a:rPr lang="en-US" dirty="0" smtClean="0"/>
              <a:t> command is –</a:t>
            </a:r>
            <a:r>
              <a:rPr lang="en-US" b="1" dirty="0" err="1" smtClean="0">
                <a:solidFill>
                  <a:schemeClr val="accent3">
                    <a:lumMod val="20000"/>
                    <a:lumOff val="80000"/>
                  </a:schemeClr>
                </a:solidFill>
              </a:rPr>
              <a:t>auxww</a:t>
            </a:r>
            <a:endParaRPr lang="en-US" b="1" dirty="0" smtClean="0">
              <a:solidFill>
                <a:schemeClr val="accent3">
                  <a:lumMod val="20000"/>
                  <a:lumOff val="80000"/>
                </a:schemeClr>
              </a:solidFill>
            </a:endParaRPr>
          </a:p>
          <a:p>
            <a:pPr algn="just">
              <a:buNone/>
            </a:pPr>
            <a:r>
              <a:rPr lang="en-US" b="1" dirty="0" smtClean="0">
                <a:solidFill>
                  <a:schemeClr val="accent3">
                    <a:lumMod val="20000"/>
                    <a:lumOff val="80000"/>
                  </a:schemeClr>
                </a:solidFill>
              </a:rPr>
              <a:t>				</a:t>
            </a:r>
            <a:r>
              <a:rPr lang="en-US" b="1" dirty="0" err="1" smtClean="0">
                <a:solidFill>
                  <a:schemeClr val="accent3">
                    <a:lumMod val="20000"/>
                    <a:lumOff val="80000"/>
                  </a:schemeClr>
                </a:solidFill>
              </a:rPr>
              <a:t>ps</a:t>
            </a:r>
            <a:r>
              <a:rPr lang="en-US" b="1" dirty="0" smtClean="0">
                <a:solidFill>
                  <a:schemeClr val="accent3">
                    <a:lumMod val="20000"/>
                    <a:lumOff val="80000"/>
                  </a:schemeClr>
                </a:solidFill>
              </a:rPr>
              <a:t> –</a:t>
            </a:r>
            <a:r>
              <a:rPr lang="en-US" b="1" dirty="0" err="1" smtClean="0">
                <a:solidFill>
                  <a:schemeClr val="accent3">
                    <a:lumMod val="20000"/>
                    <a:lumOff val="80000"/>
                  </a:schemeClr>
                </a:solidFill>
              </a:rPr>
              <a:t>auxww</a:t>
            </a:r>
            <a:endParaRPr lang="en-US" b="1" dirty="0" smtClean="0">
              <a:solidFill>
                <a:schemeClr val="accent3">
                  <a:lumMod val="20000"/>
                  <a:lumOff val="80000"/>
                </a:schemeClr>
              </a:solidFill>
            </a:endParaRPr>
          </a:p>
          <a:p>
            <a:pPr algn="just"/>
            <a:endParaRPr lang="en-US" b="1" dirty="0">
              <a:solidFill>
                <a:schemeClr val="accent3">
                  <a:lumMod val="20000"/>
                  <a:lumOff val="80000"/>
                </a:schemeClr>
              </a:solidFill>
            </a:endParaRPr>
          </a:p>
        </p:txBody>
      </p:sp>
      <p:pic>
        <p:nvPicPr>
          <p:cNvPr id="4" name="Picture 3" descr="ps list.PNG"/>
          <p:cNvPicPr>
            <a:picLocks noChangeAspect="1"/>
          </p:cNvPicPr>
          <p:nvPr/>
        </p:nvPicPr>
        <p:blipFill>
          <a:blip r:embed="rId2"/>
          <a:stretch>
            <a:fillRect/>
          </a:stretch>
        </p:blipFill>
        <p:spPr>
          <a:xfrm>
            <a:off x="838200" y="3276600"/>
            <a:ext cx="7696200" cy="3429000"/>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pPr algn="just">
              <a:buNone/>
            </a:pPr>
            <a:r>
              <a:rPr lang="en-US" sz="2400" dirty="0" smtClean="0"/>
              <a:t> Column 1: USER Who owns what process.</a:t>
            </a:r>
          </a:p>
          <a:p>
            <a:pPr algn="just">
              <a:buNone/>
            </a:pPr>
            <a:r>
              <a:rPr lang="en-US" sz="2400" dirty="0" smtClean="0"/>
              <a:t>Column 2: PID Process identification number.</a:t>
            </a:r>
          </a:p>
          <a:p>
            <a:pPr algn="just">
              <a:buNone/>
            </a:pPr>
            <a:r>
              <a:rPr lang="en-US" sz="2400" dirty="0" smtClean="0"/>
              <a:t> Column 3: %CPU Percentage of the CPU taken up by a process. Note: For a system with multiple processors, this column will add up to more than 100 percent.</a:t>
            </a:r>
          </a:p>
          <a:p>
            <a:pPr algn="just">
              <a:buNone/>
            </a:pPr>
            <a:r>
              <a:rPr lang="en-US" sz="2400" dirty="0" smtClean="0"/>
              <a:t>Column 4: %MEM Percentage of memory taken up by a process.</a:t>
            </a:r>
          </a:p>
          <a:p>
            <a:pPr algn="just">
              <a:buNone/>
            </a:pPr>
            <a:r>
              <a:rPr lang="en-US" sz="2400" dirty="0" smtClean="0"/>
              <a:t>Column 5: VSZ The amount of virtual memory a process is taking.</a:t>
            </a:r>
          </a:p>
          <a:p>
            <a:pPr algn="just">
              <a:buNone/>
            </a:pPr>
            <a:endParaRPr lang="en-US" sz="24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lgn="just">
              <a:buNone/>
            </a:pPr>
            <a:r>
              <a:rPr lang="en-US" sz="2800" dirty="0" smtClean="0"/>
              <a:t>Column 6: RSS The amount of actual (resident) memory a process is taking.</a:t>
            </a:r>
          </a:p>
          <a:p>
            <a:pPr algn="just">
              <a:buNone/>
            </a:pPr>
            <a:r>
              <a:rPr lang="en-US" sz="2800" dirty="0" smtClean="0"/>
              <a:t>Column 7: TTY The controlling terminal for a process. A question mark in this column means the process is no longer connected to a controlling terminal.</a:t>
            </a:r>
          </a:p>
          <a:p>
            <a:pPr algn="just">
              <a:buNone/>
            </a:pPr>
            <a:r>
              <a:rPr lang="en-US" sz="2800" dirty="0" smtClean="0"/>
              <a:t>Column 8: STAT The state of the process:</a:t>
            </a:r>
          </a:p>
          <a:p>
            <a:pPr algn="just"/>
            <a:endParaRPr lang="en-US" sz="28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pPr algn="just"/>
            <a:r>
              <a:rPr lang="en-US" sz="2400" dirty="0" smtClean="0">
                <a:latin typeface="Times New Roman" pitchFamily="18" charset="0"/>
                <a:cs typeface="Times New Roman" pitchFamily="18" charset="0"/>
              </a:rPr>
              <a:t> S Process is sleeping. All processes that are ready to run (that is, being multitasked, and the CPU is currently focused elsewhere) will be asleep.</a:t>
            </a:r>
          </a:p>
          <a:p>
            <a:pPr algn="just"/>
            <a:r>
              <a:rPr lang="en-US" sz="2400" dirty="0" smtClean="0">
                <a:latin typeface="Times New Roman" pitchFamily="18" charset="0"/>
                <a:cs typeface="Times New Roman" pitchFamily="18" charset="0"/>
              </a:rPr>
              <a:t>R Process is actually on the CPU.</a:t>
            </a:r>
          </a:p>
          <a:p>
            <a:pPr algn="just"/>
            <a:r>
              <a:rPr lang="en-US" sz="2400" dirty="0" smtClean="0">
                <a:latin typeface="Times New Roman" pitchFamily="18" charset="0"/>
                <a:cs typeface="Times New Roman" pitchFamily="18" charset="0"/>
              </a:rPr>
              <a:t> D Uninterruptible sleep (usually I/O related).</a:t>
            </a:r>
          </a:p>
          <a:p>
            <a:pPr algn="just"/>
            <a:r>
              <a:rPr lang="en-US" sz="2400" dirty="0" smtClean="0">
                <a:latin typeface="Times New Roman" pitchFamily="18" charset="0"/>
                <a:cs typeface="Times New Roman" pitchFamily="18" charset="0"/>
              </a:rPr>
              <a:t> T Process is being traced by a debugger or has been stopped</a:t>
            </a:r>
          </a:p>
          <a:p>
            <a:pPr algn="just"/>
            <a:r>
              <a:rPr lang="en-US" sz="2400" dirty="0" smtClean="0">
                <a:latin typeface="Times New Roman" pitchFamily="18" charset="0"/>
                <a:cs typeface="Times New Roman" pitchFamily="18" charset="0"/>
              </a:rPr>
              <a:t> Z Process has gone zombie. This means either (1) the parent process has not acknowledged the death of its child using the wait system call; or (2) the parent was improperly killed, and until the parent is completely killed, the init process cannot reap the child itself. A </a:t>
            </a:r>
            <a:r>
              <a:rPr lang="en-US" sz="2400" dirty="0" err="1" smtClean="0">
                <a:latin typeface="Times New Roman" pitchFamily="18" charset="0"/>
                <a:cs typeface="Times New Roman" pitchFamily="18" charset="0"/>
              </a:rPr>
              <a:t>zombied</a:t>
            </a:r>
            <a:r>
              <a:rPr lang="en-US" sz="2400" dirty="0" smtClean="0">
                <a:latin typeface="Times New Roman" pitchFamily="18" charset="0"/>
                <a:cs typeface="Times New Roman" pitchFamily="18" charset="0"/>
              </a:rPr>
              <a:t> process usually indicates poorly written software.</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In addition, the STAT entry for each process can take one of the following modifiers: </a:t>
            </a:r>
          </a:p>
          <a:p>
            <a:pPr algn="just"/>
            <a:r>
              <a:rPr lang="en-US" sz="2800" dirty="0" smtClean="0">
                <a:latin typeface="Times New Roman" pitchFamily="18" charset="0"/>
                <a:cs typeface="Times New Roman" pitchFamily="18" charset="0"/>
              </a:rPr>
              <a:t>W = No resident pages in memory (it has been completely swapped out);</a:t>
            </a:r>
          </a:p>
          <a:p>
            <a:pPr algn="just"/>
            <a:r>
              <a:rPr lang="en-US" sz="2800" dirty="0" smtClean="0">
                <a:latin typeface="Times New Roman" pitchFamily="18" charset="0"/>
                <a:cs typeface="Times New Roman" pitchFamily="18" charset="0"/>
              </a:rPr>
              <a:t> &lt; = High-priority process;</a:t>
            </a:r>
          </a:p>
          <a:p>
            <a:pPr algn="just"/>
            <a:r>
              <a:rPr lang="en-US" sz="2800" dirty="0" smtClean="0">
                <a:latin typeface="Times New Roman" pitchFamily="18" charset="0"/>
                <a:cs typeface="Times New Roman" pitchFamily="18" charset="0"/>
              </a:rPr>
              <a:t> N = Low-priority task;</a:t>
            </a:r>
          </a:p>
          <a:p>
            <a:pPr algn="just"/>
            <a:r>
              <a:rPr lang="en-US" sz="2800" dirty="0" smtClean="0">
                <a:latin typeface="Times New Roman" pitchFamily="18" charset="0"/>
                <a:cs typeface="Times New Roman" pitchFamily="18" charset="0"/>
              </a:rPr>
              <a:t> L = Pages in memory are locked there (usually signifying the need for real-time functionality</a:t>
            </a:r>
            <a:endParaRPr lang="en-US" sz="2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Terminating a foreground job</a:t>
            </a: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en-US" sz="2400" dirty="0" smtClean="0"/>
              <a:t>If for any reasons, we want to terminate a </a:t>
            </a:r>
            <a:r>
              <a:rPr lang="en-US" sz="2400" dirty="0" err="1" smtClean="0"/>
              <a:t>runninng</a:t>
            </a:r>
            <a:r>
              <a:rPr lang="en-US" sz="2400" dirty="0" smtClean="0"/>
              <a:t> foreground job, we can use the </a:t>
            </a:r>
            <a:r>
              <a:rPr lang="en-US" sz="2400" dirty="0" err="1" smtClean="0"/>
              <a:t>metacharacter</a:t>
            </a:r>
            <a:r>
              <a:rPr lang="en-US" sz="2400" dirty="0" smtClean="0"/>
              <a:t> “</a:t>
            </a:r>
            <a:r>
              <a:rPr lang="en-US" sz="2400" dirty="0" err="1" smtClean="0"/>
              <a:t>ctrl+c</a:t>
            </a:r>
            <a:r>
              <a:rPr lang="en-US" sz="2400" dirty="0" smtClean="0"/>
              <a:t>”.</a:t>
            </a:r>
          </a:p>
          <a:p>
            <a:pPr algn="just"/>
            <a:endParaRPr lang="en-US" sz="2400" dirty="0" smtClean="0"/>
          </a:p>
          <a:p>
            <a:pPr algn="just"/>
            <a:r>
              <a:rPr lang="en-US" sz="2400" dirty="0" smtClean="0"/>
              <a:t>After the job is terminated we key return to activate the command line prompt.</a:t>
            </a:r>
          </a:p>
          <a:p>
            <a:pPr algn="just"/>
            <a:r>
              <a:rPr lang="en-US" sz="2400" dirty="0" smtClean="0"/>
              <a:t>Example:  $fgloop.scr</a:t>
            </a:r>
          </a:p>
          <a:p>
            <a:pPr algn="just">
              <a:buNone/>
            </a:pPr>
            <a:r>
              <a:rPr lang="en-US" sz="2400" dirty="0" smtClean="0"/>
              <a:t> 			^z		// suspend job</a:t>
            </a:r>
          </a:p>
          <a:p>
            <a:pPr algn="just">
              <a:buNone/>
            </a:pPr>
            <a:r>
              <a:rPr lang="en-US" sz="2400" dirty="0" smtClean="0"/>
              <a:t>			[2]+stopped</a:t>
            </a:r>
          </a:p>
          <a:p>
            <a:pPr algn="just">
              <a:buNone/>
            </a:pPr>
            <a:r>
              <a:rPr lang="en-US" sz="2400" dirty="0" smtClean="0"/>
              <a:t>			$</a:t>
            </a:r>
            <a:r>
              <a:rPr lang="en-US" sz="2400" dirty="0" err="1" smtClean="0"/>
              <a:t>fg</a:t>
            </a:r>
            <a:r>
              <a:rPr lang="en-US" sz="2400" dirty="0" smtClean="0"/>
              <a:t>		// restart job</a:t>
            </a:r>
          </a:p>
          <a:p>
            <a:pPr algn="just">
              <a:buNone/>
            </a:pPr>
            <a:r>
              <a:rPr lang="en-US" sz="2400" dirty="0" smtClean="0"/>
              <a:t>			$fgloop.scr</a:t>
            </a:r>
          </a:p>
          <a:p>
            <a:pPr algn="just">
              <a:buNone/>
            </a:pPr>
            <a:r>
              <a:rPr lang="en-US" sz="2400" dirty="0" smtClean="0"/>
              <a:t>			^c		// cancel job</a:t>
            </a:r>
          </a:p>
          <a:p>
            <a:pPr algn="just">
              <a:buNone/>
            </a:pPr>
            <a:r>
              <a:rPr lang="en-US" sz="2400" dirty="0" smtClean="0"/>
              <a:t>			&lt;return&gt;</a:t>
            </a:r>
          </a:p>
          <a:p>
            <a:pPr algn="just">
              <a:buNone/>
            </a:pP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t>Column 9: START Date the process was started.</a:t>
            </a:r>
          </a:p>
          <a:p>
            <a:pPr algn="just"/>
            <a:r>
              <a:rPr lang="en-US" sz="2800" dirty="0" smtClean="0"/>
              <a:t>Column 10: TIME Amount of time the process has spent on the CPU.</a:t>
            </a:r>
          </a:p>
          <a:p>
            <a:pPr algn="just"/>
            <a:r>
              <a:rPr lang="en-US" sz="2800" dirty="0" smtClean="0"/>
              <a:t> Column 11: COMMAND Name of the process and its command-line parameters</a:t>
            </a:r>
            <a:endParaRPr lang="en-US" sz="28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Showing an Interactive List of Processes : top</a:t>
            </a:r>
            <a:endParaRPr lang="en-US" sz="2000"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The top command is an interactive version of </a:t>
            </a:r>
            <a:r>
              <a:rPr lang="en-US" sz="2800" dirty="0" err="1" smtClean="0">
                <a:latin typeface="Times New Roman" pitchFamily="18" charset="0"/>
                <a:cs typeface="Times New Roman" pitchFamily="18" charset="0"/>
              </a:rPr>
              <a:t>ps</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Instead of giving a static view of what is going on, top refreshes the screen with a list of processes every two to three seconds</a:t>
            </a:r>
          </a:p>
          <a:p>
            <a:pPr algn="just"/>
            <a:r>
              <a:rPr lang="en-US" sz="2800" dirty="0" smtClean="0">
                <a:latin typeface="Times New Roman" pitchFamily="18" charset="0"/>
                <a:cs typeface="Times New Roman" pitchFamily="18" charset="0"/>
              </a:rPr>
              <a:t>From this list, you can reprioritize processes or kill them</a:t>
            </a:r>
          </a:p>
          <a:p>
            <a:pPr algn="just"/>
            <a:r>
              <a:rPr lang="en-US" sz="2800" dirty="0" smtClean="0">
                <a:latin typeface="Times New Roman" pitchFamily="18" charset="0"/>
                <a:cs typeface="Times New Roman" pitchFamily="18" charset="0"/>
              </a:rPr>
              <a:t>The top program’s main disadvantage is that it’s a CPU hog, slowing down the system</a:t>
            </a:r>
            <a:endParaRPr lang="en-US" sz="2800" dirty="0">
              <a:latin typeface="Times New Roman" pitchFamily="18" charset="0"/>
              <a:cs typeface="Times New Roman"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By default, top is shipped so that everyone can use it</a:t>
            </a:r>
          </a:p>
          <a:p>
            <a:pPr algn="just"/>
            <a:r>
              <a:rPr lang="en-US" sz="2800" dirty="0" smtClean="0">
                <a:latin typeface="Times New Roman" pitchFamily="18" charset="0"/>
                <a:cs typeface="Times New Roman" pitchFamily="18" charset="0"/>
              </a:rPr>
              <a:t>Restrict top to root only</a:t>
            </a:r>
          </a:p>
          <a:p>
            <a:pPr algn="just"/>
            <a:r>
              <a:rPr lang="en-US" sz="2800" dirty="0" smtClean="0">
                <a:latin typeface="Times New Roman" pitchFamily="18" charset="0"/>
                <a:cs typeface="Times New Roman" pitchFamily="18" charset="0"/>
              </a:rPr>
              <a:t>Change the program’s permissions with the following command:</a:t>
            </a:r>
          </a:p>
          <a:p>
            <a:pPr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chmod</a:t>
            </a:r>
            <a:r>
              <a:rPr lang="en-US" sz="2800" dirty="0" smtClean="0">
                <a:latin typeface="Times New Roman" pitchFamily="18" charset="0"/>
                <a:cs typeface="Times New Roman" pitchFamily="18" charset="0"/>
              </a:rPr>
              <a:t> 0700 /</a:t>
            </a:r>
            <a:r>
              <a:rPr lang="en-US" sz="2800" dirty="0" err="1" smtClean="0">
                <a:latin typeface="Times New Roman" pitchFamily="18" charset="0"/>
                <a:cs typeface="Times New Roman" pitchFamily="18" charset="0"/>
              </a:rPr>
              <a:t>usr</a:t>
            </a:r>
            <a:r>
              <a:rPr lang="en-US" sz="2800" dirty="0" smtClean="0">
                <a:latin typeface="Times New Roman" pitchFamily="18" charset="0"/>
                <a:cs typeface="Times New Roman" pitchFamily="18" charset="0"/>
              </a:rPr>
              <a:t>/bin/top</a:t>
            </a:r>
          </a:p>
          <a:p>
            <a:pPr algn="just">
              <a:buNone/>
            </a:pPr>
            <a:endParaRPr lang="en-US" sz="2800" dirty="0">
              <a:latin typeface="Times New Roman" pitchFamily="18" charset="0"/>
              <a:cs typeface="Times New Roman"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command view</a:t>
            </a:r>
            <a:endParaRPr lang="en-US" dirty="0"/>
          </a:p>
        </p:txBody>
      </p:sp>
      <p:pic>
        <p:nvPicPr>
          <p:cNvPr id="4" name="Content Placeholder 3" descr="top.PNG"/>
          <p:cNvPicPr>
            <a:picLocks noGrp="1" noChangeAspect="1"/>
          </p:cNvPicPr>
          <p:nvPr>
            <p:ph sz="quarter" idx="1"/>
          </p:nvPr>
        </p:nvPicPr>
        <p:blipFill>
          <a:blip r:embed="rId2"/>
          <a:stretch>
            <a:fillRect/>
          </a:stretch>
        </p:blipFill>
        <p:spPr>
          <a:xfrm>
            <a:off x="2575076" y="1447800"/>
            <a:ext cx="4451047" cy="4572000"/>
          </a:xfr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a Signal to a </a:t>
            </a:r>
            <a:r>
              <a:rPr lang="en-US" dirty="0" err="1" smtClean="0"/>
              <a:t>Process:kill</a:t>
            </a:r>
            <a:r>
              <a:rPr lang="en-US" dirty="0" smtClean="0"/>
              <a:t> </a:t>
            </a:r>
            <a:endParaRPr lang="en-US" dirty="0"/>
          </a:p>
        </p:txBody>
      </p:sp>
      <p:sp>
        <p:nvSpPr>
          <p:cNvPr id="3" name="Content Placeholder 2"/>
          <p:cNvSpPr>
            <a:spLocks noGrp="1"/>
          </p:cNvSpPr>
          <p:nvPr>
            <p:ph sz="quarter" idx="1"/>
          </p:nvPr>
        </p:nvSpPr>
        <p:spPr/>
        <p:txBody>
          <a:bodyPr>
            <a:noAutofit/>
          </a:bodyPr>
          <a:lstStyle/>
          <a:p>
            <a:pPr algn="just"/>
            <a:r>
              <a:rPr lang="en-US" sz="2400" dirty="0" smtClean="0">
                <a:latin typeface="Times New Roman" pitchFamily="18" charset="0"/>
                <a:cs typeface="Times New Roman" pitchFamily="18" charset="0"/>
              </a:rPr>
              <a:t>It send signals to running processes</a:t>
            </a:r>
          </a:p>
          <a:p>
            <a:pPr algn="just"/>
            <a:r>
              <a:rPr lang="en-US" sz="2400" dirty="0" smtClean="0">
                <a:latin typeface="Times New Roman" pitchFamily="18" charset="0"/>
                <a:cs typeface="Times New Roman" pitchFamily="18" charset="0"/>
              </a:rPr>
              <a:t>The operating system, by default, supplies each process a standard set of signal handlers to deal with incoming signals</a:t>
            </a:r>
          </a:p>
          <a:p>
            <a:pPr algn="just"/>
            <a:r>
              <a:rPr lang="en-US" sz="2400" dirty="0" smtClean="0">
                <a:latin typeface="Times New Roman" pitchFamily="18" charset="0"/>
                <a:cs typeface="Times New Roman" pitchFamily="18" charset="0"/>
              </a:rPr>
              <a:t>From a system administrator’s standpoint, the most important handlers are for signals number 9 and 15, kill process and terminate process, respectively</a:t>
            </a:r>
          </a:p>
          <a:p>
            <a:pPr algn="just"/>
            <a:r>
              <a:rPr lang="en-US" sz="2400" dirty="0" smtClean="0">
                <a:latin typeface="Times New Roman" pitchFamily="18" charset="0"/>
                <a:cs typeface="Times New Roman" pitchFamily="18" charset="0"/>
              </a:rPr>
              <a:t>When kill is invoked, it requires at least one parameter: the process identification number (PID) as derived from the </a:t>
            </a:r>
            <a:r>
              <a:rPr lang="en-US" sz="2400" dirty="0" err="1" smtClean="0">
                <a:latin typeface="Times New Roman" pitchFamily="18" charset="0"/>
                <a:cs typeface="Times New Roman" pitchFamily="18" charset="0"/>
              </a:rPr>
              <a:t>ps</a:t>
            </a:r>
            <a:r>
              <a:rPr lang="en-US" sz="2400" dirty="0" smtClean="0">
                <a:latin typeface="Times New Roman" pitchFamily="18" charset="0"/>
                <a:cs typeface="Times New Roman" pitchFamily="18" charset="0"/>
              </a:rPr>
              <a:t> command</a:t>
            </a:r>
          </a:p>
          <a:p>
            <a:pPr algn="just"/>
            <a:r>
              <a:rPr lang="en-US" sz="2400" dirty="0" smtClean="0">
                <a:latin typeface="Times New Roman" pitchFamily="18" charset="0"/>
                <a:cs typeface="Times New Roman" pitchFamily="18" charset="0"/>
              </a:rPr>
              <a:t> When passed only the PID, kill sends signal 15</a:t>
            </a:r>
          </a:p>
          <a:p>
            <a:pPr algn="just"/>
            <a:r>
              <a:rPr lang="en-US" sz="2400" dirty="0" smtClean="0">
                <a:latin typeface="Times New Roman" pitchFamily="18" charset="0"/>
                <a:cs typeface="Times New Roman" pitchFamily="18" charset="0"/>
              </a:rPr>
              <a:t> Some programs intercept this signal and perform a number of actions so that they can shut down cleanly</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The optional parameter available for kill is –n, where the n represents a signal number. As system administrators, we are most interested in the signals 9 (kill) and 1 (hang up). </a:t>
            </a:r>
          </a:p>
          <a:p>
            <a:pPr algn="just"/>
            <a:r>
              <a:rPr lang="en-US" sz="2400" dirty="0" smtClean="0">
                <a:latin typeface="Times New Roman" pitchFamily="18" charset="0"/>
                <a:cs typeface="Times New Roman" pitchFamily="18" charset="0"/>
              </a:rPr>
              <a:t>The kill signal, 9, is the impolite way of stopping a process. Rather than asking a process to stop, the operating system simply kills the process</a:t>
            </a:r>
          </a:p>
          <a:p>
            <a:pPr algn="just"/>
            <a:r>
              <a:rPr lang="en-US" sz="2400" dirty="0" smtClean="0">
                <a:latin typeface="Times New Roman" pitchFamily="18" charset="0"/>
                <a:cs typeface="Times New Roman" pitchFamily="18" charset="0"/>
              </a:rPr>
              <a:t> The only time this will fail is when the process is in the middle of a system call (such as a request to open a file), in which case the process will die once it returns from the system call. </a:t>
            </a:r>
            <a:endParaRPr lang="en-US" sz="2400" dirty="0">
              <a:latin typeface="Times New Roman" pitchFamily="18" charset="0"/>
              <a:cs typeface="Times New Roman"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 When a user’s terminal connection dropped in the middle of a session, all of that terminal’s running processes would receive a hang up signal (often called a SIGHUP or HUP). This gave the processes an opportunity to perform a clean shutdown or, in the case of background processes, to ignore the signal</a:t>
            </a:r>
            <a:endParaRPr lang="en-US" sz="2400" dirty="0">
              <a:latin typeface="Times New Roman" pitchFamily="18" charset="0"/>
              <a:cs typeface="Times New Roman"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Issues - kill</a:t>
            </a:r>
            <a:endParaRPr lang="en-US" dirty="0"/>
          </a:p>
        </p:txBody>
      </p:sp>
      <p:sp>
        <p:nvSpPr>
          <p:cNvPr id="3" name="Content Placeholder 2"/>
          <p:cNvSpPr>
            <a:spLocks noGrp="1"/>
          </p:cNvSpPr>
          <p:nvPr>
            <p:ph sz="quarter" idx="1"/>
          </p:nvPr>
        </p:nvSpPr>
        <p:spPr/>
        <p:txBody>
          <a:bodyPr>
            <a:noAutofit/>
          </a:bodyPr>
          <a:lstStyle/>
          <a:p>
            <a:pPr algn="just"/>
            <a:r>
              <a:rPr lang="en-US" sz="2400" dirty="0" smtClean="0">
                <a:latin typeface="Times New Roman" pitchFamily="18" charset="0"/>
                <a:cs typeface="Times New Roman" pitchFamily="18" charset="0"/>
              </a:rPr>
              <a:t>The power to terminate a process is obviously a very powerful one, making security precautions important. </a:t>
            </a:r>
          </a:p>
          <a:p>
            <a:pPr algn="just"/>
            <a:r>
              <a:rPr lang="en-US" sz="2400" dirty="0" smtClean="0">
                <a:latin typeface="Times New Roman" pitchFamily="18" charset="0"/>
                <a:cs typeface="Times New Roman" pitchFamily="18" charset="0"/>
              </a:rPr>
              <a:t> Users may kill only processes they have permission to kill</a:t>
            </a:r>
          </a:p>
          <a:p>
            <a:pPr algn="just"/>
            <a:r>
              <a:rPr lang="en-US" sz="2400" dirty="0" smtClean="0">
                <a:latin typeface="Times New Roman" pitchFamily="18" charset="0"/>
                <a:cs typeface="Times New Roman" pitchFamily="18" charset="0"/>
              </a:rPr>
              <a:t> If non-root users attempt to send signals to processes other than their own, error messages are returned.</a:t>
            </a:r>
          </a:p>
          <a:p>
            <a:pPr algn="just"/>
            <a:r>
              <a:rPr lang="en-US" sz="2400" dirty="0" smtClean="0">
                <a:latin typeface="Times New Roman" pitchFamily="18" charset="0"/>
                <a:cs typeface="Times New Roman" pitchFamily="18" charset="0"/>
              </a:rPr>
              <a:t> The root user is the exception to this limitation; root may send signals to all processes in the system</a:t>
            </a:r>
            <a:endParaRPr lang="en-US" sz="2400" dirty="0">
              <a:latin typeface="Times New Roman" pitchFamily="18" charset="0"/>
              <a:cs typeface="Times New Roman"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kill </a:t>
            </a:r>
            <a:endParaRPr lang="en-US" dirty="0"/>
          </a:p>
        </p:txBody>
      </p:sp>
      <p:sp>
        <p:nvSpPr>
          <p:cNvPr id="3" name="Content Placeholder 2"/>
          <p:cNvSpPr>
            <a:spLocks noGrp="1"/>
          </p:cNvSpPr>
          <p:nvPr>
            <p:ph sz="quarter" idx="1"/>
          </p:nvPr>
        </p:nvSpPr>
        <p:spPr/>
        <p:txBody>
          <a:bodyPr>
            <a:normAutofit/>
          </a:bodyPr>
          <a:lstStyle/>
          <a:p>
            <a:pPr algn="just">
              <a:buNone/>
            </a:pPr>
            <a:r>
              <a:rPr lang="en-US" sz="2400" dirty="0" smtClean="0">
                <a:latin typeface="Times New Roman" pitchFamily="18" charset="0"/>
                <a:cs typeface="Times New Roman" pitchFamily="18" charset="0"/>
              </a:rPr>
              <a:t>Use this command to terminate process number 2059:</a:t>
            </a:r>
          </a:p>
          <a:p>
            <a:pPr algn="just">
              <a:buNone/>
            </a:pPr>
            <a:r>
              <a:rPr lang="en-US" sz="2400" dirty="0" smtClean="0">
                <a:latin typeface="Times New Roman" pitchFamily="18" charset="0"/>
                <a:cs typeface="Times New Roman" pitchFamily="18" charset="0"/>
              </a:rPr>
              <a:t>				kill 2059</a:t>
            </a:r>
          </a:p>
          <a:p>
            <a:pPr algn="just">
              <a:buNone/>
            </a:pPr>
            <a:r>
              <a:rPr lang="en-US" sz="2400" dirty="0" smtClean="0">
                <a:latin typeface="Times New Roman" pitchFamily="18" charset="0"/>
                <a:cs typeface="Times New Roman" pitchFamily="18" charset="0"/>
              </a:rPr>
              <a:t>For an almost guaranteed kill of process number 593, issue this command:</a:t>
            </a:r>
          </a:p>
          <a:p>
            <a:pPr algn="just">
              <a:buNone/>
            </a:pPr>
            <a:r>
              <a:rPr lang="en-US" sz="2400" dirty="0" smtClean="0">
                <a:latin typeface="Times New Roman" pitchFamily="18" charset="0"/>
                <a:cs typeface="Times New Roman" pitchFamily="18" charset="0"/>
              </a:rPr>
              <a:t>				 kill -9 593</a:t>
            </a:r>
          </a:p>
          <a:p>
            <a:pPr algn="just">
              <a:buNone/>
            </a:pPr>
            <a:r>
              <a:rPr lang="en-US" sz="2400" dirty="0" smtClean="0">
                <a:latin typeface="Times New Roman" pitchFamily="18" charset="0"/>
                <a:cs typeface="Times New Roman" pitchFamily="18" charset="0"/>
              </a:rPr>
              <a:t>Type this to send the HUP signal to the init program </a:t>
            </a:r>
          </a:p>
          <a:p>
            <a:pPr algn="just">
              <a:buNone/>
            </a:pPr>
            <a:r>
              <a:rPr lang="en-US" sz="2400" dirty="0" smtClean="0">
                <a:latin typeface="Times New Roman" pitchFamily="18" charset="0"/>
                <a:cs typeface="Times New Roman" pitchFamily="18" charset="0"/>
              </a:rPr>
              <a:t>				 kill -1 1</a:t>
            </a:r>
          </a:p>
          <a:p>
            <a:pPr algn="just">
              <a:buNone/>
            </a:pP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Miscellaneous Command-Line Tools</a:t>
            </a:r>
            <a:br>
              <a:rPr lang="en-US" sz="2800" dirty="0" smtClean="0"/>
            </a:br>
            <a:endParaRPr lang="en-US" sz="2800" dirty="0"/>
          </a:p>
        </p:txBody>
      </p:sp>
      <p:sp>
        <p:nvSpPr>
          <p:cNvPr id="3" name="Content Placeholder 2"/>
          <p:cNvSpPr>
            <a:spLocks noGrp="1"/>
          </p:cNvSpPr>
          <p:nvPr>
            <p:ph sz="quarter" idx="1"/>
          </p:nvPr>
        </p:nvSpPr>
        <p:spPr/>
        <p:txBody>
          <a:bodyPr>
            <a:normAutofit/>
          </a:bodyPr>
          <a:lstStyle/>
          <a:p>
            <a:pPr algn="just">
              <a:buNone/>
            </a:pPr>
            <a:r>
              <a:rPr lang="en-US" sz="2400" b="1" dirty="0" smtClean="0">
                <a:latin typeface="Times New Roman" pitchFamily="18" charset="0"/>
                <a:cs typeface="Times New Roman" pitchFamily="18" charset="0"/>
              </a:rPr>
              <a:t>Showing the System Name: </a:t>
            </a:r>
            <a:r>
              <a:rPr lang="en-US" sz="2400" b="1" dirty="0" err="1" smtClean="0">
                <a:latin typeface="Times New Roman" pitchFamily="18" charset="0"/>
                <a:cs typeface="Times New Roman" pitchFamily="18" charset="0"/>
              </a:rPr>
              <a:t>uname</a:t>
            </a:r>
            <a:r>
              <a:rPr lang="en-US" sz="2400" b="1" dirty="0" smtClean="0">
                <a:latin typeface="Times New Roman" pitchFamily="18" charset="0"/>
                <a:cs typeface="Times New Roman" pitchFamily="18" charset="0"/>
              </a:rPr>
              <a:t> </a:t>
            </a:r>
          </a:p>
          <a:p>
            <a:pPr algn="just">
              <a:buNone/>
            </a:pPr>
            <a:r>
              <a:rPr lang="en-US" sz="2400" b="1" dirty="0" smtClean="0">
                <a:latin typeface="Times New Roman" pitchFamily="18" charset="0"/>
                <a:cs typeface="Times New Roman" pitchFamily="18" charset="0"/>
              </a:rPr>
              <a:t>	The </a:t>
            </a:r>
            <a:r>
              <a:rPr lang="en-US" sz="2400" b="1" dirty="0" err="1" smtClean="0">
                <a:latin typeface="Times New Roman" pitchFamily="18" charset="0"/>
                <a:cs typeface="Times New Roman" pitchFamily="18" charset="0"/>
              </a:rPr>
              <a:t>uname</a:t>
            </a:r>
            <a:r>
              <a:rPr lang="en-US" sz="2400" b="1" dirty="0" smtClean="0">
                <a:latin typeface="Times New Roman" pitchFamily="18" charset="0"/>
                <a:cs typeface="Times New Roman" pitchFamily="18" charset="0"/>
              </a:rPr>
              <a:t> program produces some system details that may be helpful in several situations like </a:t>
            </a:r>
          </a:p>
          <a:p>
            <a:pPr algn="just">
              <a:buNone/>
            </a:pPr>
            <a:r>
              <a:rPr lang="en-US" sz="2400" b="1" dirty="0" smtClean="0">
                <a:latin typeface="Times New Roman" pitchFamily="18" charset="0"/>
                <a:cs typeface="Times New Roman" pitchFamily="18" charset="0"/>
              </a:rPr>
              <a:t>	1. remotely log in to a dozen different computers and have lost track of where you are!</a:t>
            </a:r>
          </a:p>
          <a:p>
            <a:pPr algn="just">
              <a:buNone/>
            </a:pPr>
            <a:r>
              <a:rPr lang="en-US" sz="2400" b="1" dirty="0" smtClean="0">
                <a:latin typeface="Times New Roman" pitchFamily="18" charset="0"/>
                <a:cs typeface="Times New Roman" pitchFamily="18" charset="0"/>
              </a:rPr>
              <a:t>	2. This tool is also helpful for script writers, because it allows them to change the path of a script according to the system information. </a:t>
            </a:r>
            <a:endParaRPr lang="en-US" sz="24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jobs</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t>When we know a job will take a long time, we may want to run in the background.</a:t>
            </a:r>
          </a:p>
          <a:p>
            <a:pPr algn="just"/>
            <a:endParaRPr lang="en-US" sz="2800" dirty="0" smtClean="0"/>
          </a:p>
          <a:p>
            <a:pPr algn="just"/>
            <a:r>
              <a:rPr lang="en-US" sz="2800" dirty="0" smtClean="0"/>
              <a:t>However that foreground and background jobs share the keyboard and monitor.</a:t>
            </a:r>
          </a:p>
          <a:p>
            <a:pPr algn="just"/>
            <a:endParaRPr lang="en-US" sz="2800" dirty="0" smtClean="0"/>
          </a:p>
          <a:p>
            <a:pPr algn="just"/>
            <a:r>
              <a:rPr lang="en-US" sz="2800" dirty="0" smtClean="0"/>
              <a:t>Any message sent to monitor by the background job will be mingled with the messages from foreground job</a:t>
            </a:r>
            <a:endParaRPr lang="en-US" sz="28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ame.PNG"/>
          <p:cNvPicPr>
            <a:picLocks noGrp="1" noChangeAspect="1"/>
          </p:cNvPicPr>
          <p:nvPr>
            <p:ph sz="quarter" idx="1"/>
          </p:nvPr>
        </p:nvPicPr>
        <p:blipFill>
          <a:blip r:embed="rId2"/>
          <a:stretch>
            <a:fillRect/>
          </a:stretch>
        </p:blipFill>
        <p:spPr>
          <a:xfrm>
            <a:off x="2438278" y="2879681"/>
            <a:ext cx="4724643" cy="1708238"/>
          </a:xfr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To get the operating system’s name and release, enter the following command:</a:t>
            </a:r>
          </a:p>
          <a:p>
            <a:pPr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uname</a:t>
            </a:r>
            <a:r>
              <a:rPr lang="en-US" sz="2400" dirty="0" smtClean="0">
                <a:latin typeface="Times New Roman" pitchFamily="18" charset="0"/>
                <a:cs typeface="Times New Roman" pitchFamily="18" charset="0"/>
              </a:rPr>
              <a:t> -s -r</a:t>
            </a: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Logged In : who </a:t>
            </a:r>
            <a:endParaRPr lang="en-US" dirty="0"/>
          </a:p>
        </p:txBody>
      </p:sp>
      <p:sp>
        <p:nvSpPr>
          <p:cNvPr id="3" name="Content Placeholder 2"/>
          <p:cNvSpPr>
            <a:spLocks noGrp="1"/>
          </p:cNvSpPr>
          <p:nvPr>
            <p:ph sz="quarter" idx="1"/>
          </p:nvPr>
        </p:nvSpPr>
        <p:spPr/>
        <p:txBody>
          <a:bodyPr/>
          <a:lstStyle/>
          <a:p>
            <a:pPr algn="just">
              <a:buNone/>
            </a:pPr>
            <a:r>
              <a:rPr lang="en-US" dirty="0" smtClean="0"/>
              <a:t>	On systems that allow users to log in to other users’ machines or special servers, you will want to know who is logged in. You can generate such a report by using the who command:</a:t>
            </a:r>
          </a:p>
          <a:p>
            <a:pPr algn="just">
              <a:buNone/>
            </a:pPr>
            <a:endParaRPr lang="en-US" dirty="0" smtClean="0"/>
          </a:p>
          <a:p>
            <a:pPr algn="just">
              <a:buNone/>
            </a:pPr>
            <a:r>
              <a:rPr lang="en-US" dirty="0" smtClean="0"/>
              <a:t>				$ Who</a:t>
            </a:r>
          </a:p>
          <a:p>
            <a:pPr algn="just">
              <a:buNone/>
            </a:pP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Tools</a:t>
            </a:r>
            <a:endParaRPr lang="en-US" dirty="0"/>
          </a:p>
        </p:txBody>
      </p:sp>
      <p:sp>
        <p:nvSpPr>
          <p:cNvPr id="3" name="Content Placeholder 2"/>
          <p:cNvSpPr>
            <a:spLocks noGrp="1"/>
          </p:cNvSpPr>
          <p:nvPr>
            <p:ph sz="quarter" idx="1"/>
          </p:nvPr>
        </p:nvSpPr>
        <p:spPr/>
        <p:txBody>
          <a:bodyPr>
            <a:normAutofit/>
          </a:bodyPr>
          <a:lstStyle/>
          <a:p>
            <a:pPr algn="just">
              <a:buNone/>
            </a:pPr>
            <a:r>
              <a:rPr lang="en-US" sz="2400" b="1" dirty="0" smtClean="0"/>
              <a:t>telnet</a:t>
            </a:r>
          </a:p>
          <a:p>
            <a:pPr algn="just">
              <a:buNone/>
            </a:pPr>
            <a:r>
              <a:rPr lang="en-US" sz="2400" dirty="0" smtClean="0"/>
              <a:t>	Linux understands the concept of multiple users logged in to the same workstation at the same time. So in order to allow for someone to log in to another host from remote, the telnet command was created. The format of the command is as follows:</a:t>
            </a:r>
          </a:p>
          <a:p>
            <a:pPr algn="just">
              <a:buNone/>
            </a:pPr>
            <a:endParaRPr lang="en-US" sz="2400" dirty="0" smtClean="0"/>
          </a:p>
          <a:p>
            <a:pPr algn="just">
              <a:buNone/>
            </a:pPr>
            <a:r>
              <a:rPr lang="en-US" sz="2400" dirty="0" smtClean="0"/>
              <a:t>				 $ telnet </a:t>
            </a:r>
            <a:r>
              <a:rPr lang="en-US" sz="2400" dirty="0" err="1" smtClean="0"/>
              <a:t>farooq</a:t>
            </a:r>
            <a:endParaRPr lang="en-US" sz="2400" dirty="0" smtClean="0"/>
          </a:p>
          <a:p>
            <a:pPr algn="just">
              <a:buNone/>
            </a:pPr>
            <a:r>
              <a:rPr lang="en-US" sz="2400" b="1" dirty="0" smtClean="0">
                <a:latin typeface="Times New Roman" pitchFamily="18" charset="0"/>
                <a:cs typeface="Times New Roman" pitchFamily="18" charset="0"/>
              </a:rPr>
              <a:t>	where </a:t>
            </a:r>
            <a:r>
              <a:rPr lang="en-US" sz="2400" b="1" dirty="0" err="1" smtClean="0">
                <a:latin typeface="Times New Roman" pitchFamily="18" charset="0"/>
                <a:cs typeface="Times New Roman" pitchFamily="18" charset="0"/>
              </a:rPr>
              <a:t>farooq</a:t>
            </a:r>
            <a:r>
              <a:rPr lang="en-US" sz="2400" b="1" dirty="0" smtClean="0">
                <a:latin typeface="Times New Roman" pitchFamily="18" charset="0"/>
                <a:cs typeface="Times New Roman" pitchFamily="18" charset="0"/>
              </a:rPr>
              <a:t> is the name of another computer running either Linux or a variant of UNIX. Once you run the command, you will get a login prompt from that machine</a:t>
            </a:r>
            <a:endParaRPr lang="en-US" sz="2400" b="1" dirty="0">
              <a:latin typeface="Times New Roman" pitchFamily="18" charset="0"/>
              <a:cs typeface="Times New Roman" pitchFamily="18"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Remote Shell: </a:t>
            </a:r>
            <a:r>
              <a:rPr lang="en-US" b="1" u="sng" dirty="0" err="1" smtClean="0"/>
              <a:t>rsh</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The </a:t>
            </a:r>
            <a:r>
              <a:rPr lang="en-US" sz="2800" b="1" dirty="0" err="1" smtClean="0">
                <a:latin typeface="Times New Roman" pitchFamily="18" charset="0"/>
                <a:cs typeface="Times New Roman" pitchFamily="18" charset="0"/>
              </a:rPr>
              <a:t>rsh</a:t>
            </a:r>
            <a:r>
              <a:rPr lang="en-US" sz="2800" dirty="0" smtClean="0">
                <a:latin typeface="Times New Roman" pitchFamily="18" charset="0"/>
                <a:cs typeface="Times New Roman" pitchFamily="18" charset="0"/>
              </a:rPr>
              <a:t> command without asking for a login and password allows a remote user to login to the trusted user . The double-win with a feature like that is the ability to automate tasks that require one host to invoke a program on another host.</a:t>
            </a:r>
          </a:p>
          <a:p>
            <a:pPr algn="just"/>
            <a:endParaRPr lang="en-US" sz="2800" dirty="0">
              <a:latin typeface="Times New Roman" pitchFamily="18" charset="0"/>
              <a:cs typeface="Times New Roman"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Mail Preferences: mail, pine, and mutt</a:t>
            </a:r>
            <a:r>
              <a:rPr lang="en-US" sz="2400" dirty="0" smtClean="0"/>
              <a:t/>
            </a:r>
            <a:br>
              <a:rPr lang="en-US" sz="2400" dirty="0" smtClean="0"/>
            </a:br>
            <a:endParaRPr lang="en-US" sz="2400"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Linux users need to read their e-mail. And they have plenty of choices, they are</a:t>
            </a:r>
          </a:p>
          <a:p>
            <a:pPr algn="just"/>
            <a:r>
              <a:rPr lang="en-US" sz="2800" dirty="0" smtClean="0">
                <a:latin typeface="Times New Roman" pitchFamily="18" charset="0"/>
                <a:cs typeface="Times New Roman" pitchFamily="18" charset="0"/>
              </a:rPr>
              <a:t>The one tool that you will always be able to find is called—you guessed it—mail. Simply run mail from the command line like so: </a:t>
            </a:r>
          </a:p>
          <a:p>
            <a:pPr>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mail</a:t>
            </a:r>
            <a:endParaRPr lang="en-US" sz="2800" dirty="0" smtClean="0">
              <a:latin typeface="Times New Roman" pitchFamily="18" charset="0"/>
              <a:cs typeface="Times New Roman" pitchFamily="18" charset="0"/>
            </a:endParaRPr>
          </a:p>
          <a:p>
            <a:pPr algn="just">
              <a:buNone/>
            </a:pPr>
            <a:r>
              <a:rPr lang="en-US" sz="2800" b="1" dirty="0" smtClean="0">
                <a:latin typeface="Times New Roman" pitchFamily="18" charset="0"/>
                <a:cs typeface="Times New Roman" pitchFamily="18" charset="0"/>
              </a:rPr>
              <a:t>NOTE: </a:t>
            </a:r>
            <a:r>
              <a:rPr lang="en-US" sz="2800" dirty="0" smtClean="0">
                <a:latin typeface="Times New Roman" pitchFamily="18" charset="0"/>
                <a:cs typeface="Times New Roman" pitchFamily="18" charset="0"/>
              </a:rPr>
              <a:t>The another two tools are pine and mutt.</a:t>
            </a:r>
          </a:p>
          <a:p>
            <a:pPr algn="just">
              <a:buNone/>
            </a:pPr>
            <a:endParaRPr lang="en-US" sz="2800" dirty="0">
              <a:latin typeface="Times New Roman" pitchFamily="18" charset="0"/>
              <a:cs typeface="Times New Roman"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Linux offers a very handy command-line version of the FTP client. Anyone used to the Windows version of the FTP client that runs under command line will feel right at home with this. To start the FTP client, simply run ftp at the command line like so:</a:t>
            </a:r>
          </a:p>
          <a:p>
            <a:pPr algn="just">
              <a:buNone/>
            </a:pPr>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ftp </a:t>
            </a:r>
            <a:r>
              <a:rPr lang="en-US" sz="2400" b="1" dirty="0" err="1" smtClean="0">
                <a:latin typeface="Times New Roman" pitchFamily="18" charset="0"/>
                <a:cs typeface="Times New Roman" pitchFamily="18" charset="0"/>
              </a:rPr>
              <a:t>remotehostname</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where </a:t>
            </a:r>
            <a:r>
              <a:rPr lang="en-US" sz="2400" b="1" dirty="0" err="1" smtClean="0">
                <a:latin typeface="Times New Roman" pitchFamily="18" charset="0"/>
                <a:cs typeface="Times New Roman" pitchFamily="18" charset="0"/>
              </a:rPr>
              <a:t>remotehostname</a:t>
            </a:r>
            <a:r>
              <a:rPr lang="en-US" sz="2400" dirty="0" smtClean="0">
                <a:latin typeface="Times New Roman" pitchFamily="18" charset="0"/>
                <a:cs typeface="Times New Roman" pitchFamily="18" charset="0"/>
              </a:rPr>
              <a:t> is the name of the host that you would like to FTP to/from.</a:t>
            </a:r>
          </a:p>
          <a:p>
            <a:pPr algn="just"/>
            <a:r>
              <a:rPr lang="en-US" sz="2400" dirty="0" smtClean="0">
                <a:latin typeface="Times New Roman" pitchFamily="18" charset="0"/>
                <a:cs typeface="Times New Roman" pitchFamily="18" charset="0"/>
              </a:rPr>
              <a:t> </a:t>
            </a: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Vi and its modes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The vi editor has been part of UNIX-based systems since the 1970s, and its interface shows it. It is arguably one of the last editors to actually use a separate command mode and data entry mode; as a result, most newcomers find it unpleasant to use.</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To start vi, simply type</a:t>
            </a:r>
          </a:p>
          <a:p>
            <a:pPr algn="just">
              <a:buNone/>
            </a:pPr>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vi</a:t>
            </a:r>
          </a:p>
          <a:p>
            <a:pPr algn="just">
              <a:buNone/>
            </a:pPr>
            <a:r>
              <a:rPr lang="en-US" sz="2400" dirty="0" smtClean="0"/>
              <a:t>	 If you ever find yourself stuck in vi, press the ESC key several times and then type :</a:t>
            </a:r>
            <a:r>
              <a:rPr lang="en-US" sz="2400" dirty="0" err="1" smtClean="0"/>
              <a:t>qu</a:t>
            </a:r>
            <a:r>
              <a:rPr lang="en-US" sz="2400" dirty="0" smtClean="0"/>
              <a:t>! to force an exit without saving.</a:t>
            </a:r>
          </a:p>
          <a:p>
            <a:pPr algn="just">
              <a:buNone/>
            </a:pPr>
            <a:r>
              <a:rPr lang="en-US" sz="2400" dirty="0" smtClean="0"/>
              <a:t>	If you want to save the file, type :</a:t>
            </a:r>
            <a:r>
              <a:rPr lang="en-US" sz="2400" dirty="0" err="1" smtClean="0"/>
              <a:t>wq</a:t>
            </a:r>
            <a:endParaRPr lang="en-US" sz="2400" dirty="0" smtClean="0"/>
          </a:p>
          <a:p>
            <a:pPr algn="just">
              <a:buNone/>
            </a:pPr>
            <a:endParaRPr lang="en-US" sz="2400" dirty="0" smtClean="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pico</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pico</a:t>
            </a:r>
            <a:r>
              <a:rPr lang="en-US" sz="2400" dirty="0" smtClean="0">
                <a:latin typeface="Times New Roman" pitchFamily="18" charset="0"/>
                <a:cs typeface="Times New Roman" pitchFamily="18" charset="0"/>
              </a:rPr>
              <a:t> program is another editor inspired by simplicity. Typically used in conjunction with the pine mail reading system</a:t>
            </a:r>
          </a:p>
          <a:p>
            <a:pPr algn="just"/>
            <a:r>
              <a:rPr lang="en-US" sz="2400" dirty="0" err="1" smtClean="0">
                <a:latin typeface="Times New Roman" pitchFamily="18" charset="0"/>
                <a:cs typeface="Times New Roman" pitchFamily="18" charset="0"/>
              </a:rPr>
              <a:t>pico</a:t>
            </a:r>
            <a:r>
              <a:rPr lang="en-US" sz="2400" dirty="0" smtClean="0">
                <a:latin typeface="Times New Roman" pitchFamily="18" charset="0"/>
                <a:cs typeface="Times New Roman" pitchFamily="18" charset="0"/>
              </a:rPr>
              <a:t> can also be used as a stand-alone editor</a:t>
            </a:r>
          </a:p>
          <a:p>
            <a:pPr algn="just"/>
            <a:r>
              <a:rPr lang="en-US" sz="2400" dirty="0" smtClean="0">
                <a:latin typeface="Times New Roman" pitchFamily="18" charset="0"/>
                <a:cs typeface="Times New Roman" pitchFamily="18" charset="0"/>
              </a:rPr>
              <a:t>Like </a:t>
            </a:r>
            <a:r>
              <a:rPr lang="en-US" sz="2400" dirty="0" err="1" smtClean="0">
                <a:latin typeface="Times New Roman" pitchFamily="18" charset="0"/>
                <a:cs typeface="Times New Roman" pitchFamily="18" charset="0"/>
              </a:rPr>
              <a:t>joe</a:t>
            </a:r>
            <a:r>
              <a:rPr lang="en-US" sz="2400" dirty="0" smtClean="0">
                <a:latin typeface="Times New Roman" pitchFamily="18" charset="0"/>
                <a:cs typeface="Times New Roman" pitchFamily="18" charset="0"/>
              </a:rPr>
              <a:t>, it can work in a manner similar to Notepad, but </a:t>
            </a:r>
            <a:r>
              <a:rPr lang="en-US" sz="2400" dirty="0" err="1" smtClean="0">
                <a:latin typeface="Times New Roman" pitchFamily="18" charset="0"/>
                <a:cs typeface="Times New Roman" pitchFamily="18" charset="0"/>
              </a:rPr>
              <a:t>pico</a:t>
            </a:r>
            <a:r>
              <a:rPr lang="en-US" sz="2400" dirty="0" smtClean="0">
                <a:latin typeface="Times New Roman" pitchFamily="18" charset="0"/>
                <a:cs typeface="Times New Roman" pitchFamily="18" charset="0"/>
              </a:rPr>
              <a:t> uses its own set of key combinations</a:t>
            </a:r>
          </a:p>
          <a:p>
            <a:pPr algn="just"/>
            <a:r>
              <a:rPr lang="en-US" sz="2400" dirty="0" smtClean="0">
                <a:latin typeface="Times New Roman" pitchFamily="18" charset="0"/>
                <a:cs typeface="Times New Roman" pitchFamily="18" charset="0"/>
              </a:rPr>
              <a:t>Thankfully, all available key combinations are always shown at the bottom of the screen.</a:t>
            </a:r>
          </a:p>
          <a:p>
            <a:pPr algn="just"/>
            <a:r>
              <a:rPr lang="en-US" sz="2400" dirty="0" smtClean="0">
                <a:latin typeface="Times New Roman" pitchFamily="18" charset="0"/>
                <a:cs typeface="Times New Roman" pitchFamily="18" charset="0"/>
              </a:rPr>
              <a:t>To start </a:t>
            </a:r>
            <a:r>
              <a:rPr lang="en-US" sz="2400" dirty="0" err="1" smtClean="0">
                <a:latin typeface="Times New Roman" pitchFamily="18" charset="0"/>
                <a:cs typeface="Times New Roman" pitchFamily="18" charset="0"/>
              </a:rPr>
              <a:t>pico</a:t>
            </a:r>
            <a:r>
              <a:rPr lang="en-US" sz="2400" dirty="0" smtClean="0">
                <a:latin typeface="Times New Roman" pitchFamily="18" charset="0"/>
                <a:cs typeface="Times New Roman" pitchFamily="18" charset="0"/>
              </a:rPr>
              <a:t>, simply type</a:t>
            </a:r>
          </a:p>
          <a:p>
            <a:pPr algn="just">
              <a:buNone/>
            </a:pP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pico</a:t>
            </a:r>
            <a:endParaRPr lang="en-US" sz="2400" dirty="0">
              <a:latin typeface="Times New Roman" pitchFamily="18" charset="0"/>
              <a:cs typeface="Times New Roman"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joe</a:t>
            </a:r>
            <a:endParaRPr lang="en-US" dirty="0"/>
          </a:p>
        </p:txBody>
      </p:sp>
      <p:sp>
        <p:nvSpPr>
          <p:cNvPr id="3" name="Content Placeholder 2"/>
          <p:cNvSpPr>
            <a:spLocks noGrp="1"/>
          </p:cNvSpPr>
          <p:nvPr>
            <p:ph sz="quarter" idx="1"/>
          </p:nvPr>
        </p:nvSpPr>
        <p:spPr/>
        <p:txBody>
          <a:bodyPr>
            <a:normAutofit/>
          </a:bodyPr>
          <a:lstStyle/>
          <a:p>
            <a:pPr algn="just"/>
            <a:r>
              <a:rPr lang="en-US" sz="2400" dirty="0" err="1" smtClean="0">
                <a:latin typeface="Times New Roman" pitchFamily="18" charset="0"/>
                <a:cs typeface="Times New Roman" pitchFamily="18" charset="0"/>
              </a:rPr>
              <a:t>joe</a:t>
            </a:r>
            <a:r>
              <a:rPr lang="en-US" sz="2400" dirty="0" smtClean="0">
                <a:latin typeface="Times New Roman" pitchFamily="18" charset="0"/>
                <a:cs typeface="Times New Roman" pitchFamily="18" charset="0"/>
              </a:rPr>
              <a:t> most closely resembles a simple text editor. It works much like Notepad and offers on-screen help.</a:t>
            </a:r>
          </a:p>
          <a:p>
            <a:pPr algn="just"/>
            <a:r>
              <a:rPr lang="en-US" sz="2400" dirty="0" smtClean="0">
                <a:latin typeface="Times New Roman" pitchFamily="18" charset="0"/>
                <a:cs typeface="Times New Roman" pitchFamily="18" charset="0"/>
              </a:rPr>
              <a:t>Anyone who remembers the original WordStar command set will be pleasantly surprised to see that all those brain cells hanging on to CTRL-K commands can be put back to use with </a:t>
            </a:r>
            <a:r>
              <a:rPr lang="en-US" sz="2400" dirty="0" err="1" smtClean="0">
                <a:latin typeface="Times New Roman" pitchFamily="18" charset="0"/>
                <a:cs typeface="Times New Roman" pitchFamily="18" charset="0"/>
              </a:rPr>
              <a:t>joe</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To start </a:t>
            </a:r>
            <a:r>
              <a:rPr lang="en-US" sz="2400" dirty="0" err="1" smtClean="0">
                <a:latin typeface="Times New Roman" pitchFamily="18" charset="0"/>
                <a:cs typeface="Times New Roman" pitchFamily="18" charset="0"/>
              </a:rPr>
              <a:t>joe</a:t>
            </a:r>
            <a:r>
              <a:rPr lang="en-US" sz="2400" dirty="0" smtClean="0">
                <a:latin typeface="Times New Roman" pitchFamily="18" charset="0"/>
                <a:cs typeface="Times New Roman" pitchFamily="18" charset="0"/>
              </a:rPr>
              <a:t>, simply type</a:t>
            </a:r>
          </a:p>
          <a:p>
            <a:pPr algn="just">
              <a:buNone/>
            </a:pP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joe</a:t>
            </a:r>
            <a:endParaRPr lang="en-US" sz="2400" dirty="0" smtClean="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Autofit/>
          </a:bodyPr>
          <a:lstStyle/>
          <a:p>
            <a:pPr algn="just"/>
            <a:r>
              <a:rPr lang="en-US" sz="2800" dirty="0" smtClean="0"/>
              <a:t>$longjob.src&amp;</a:t>
            </a:r>
          </a:p>
          <a:p>
            <a:pPr algn="just"/>
            <a:r>
              <a:rPr lang="en-US" sz="2800" dirty="0" smtClean="0"/>
              <a:t>[1]  1728406</a:t>
            </a:r>
          </a:p>
          <a:p>
            <a:pPr algn="just"/>
            <a:endParaRPr lang="en-US" sz="2800" dirty="0" smtClean="0"/>
          </a:p>
          <a:p>
            <a:pPr algn="just"/>
            <a:r>
              <a:rPr lang="en-US" sz="2800" dirty="0" smtClean="0"/>
              <a:t>It starts a job in the background, if the job requires an argument, such as name of the file, then the ampersand &amp; goes immediately after the last argument.</a:t>
            </a:r>
          </a:p>
          <a:p>
            <a:pPr algn="just"/>
            <a:endParaRPr lang="en-US" sz="2800" dirty="0" smtClean="0"/>
          </a:p>
          <a:p>
            <a:pPr algn="just"/>
            <a:r>
              <a:rPr lang="en-US" sz="2800" dirty="0" smtClean="0"/>
              <a:t>Number in bracket is job number</a:t>
            </a:r>
          </a:p>
          <a:p>
            <a:pPr algn="just"/>
            <a:r>
              <a:rPr lang="en-US" sz="2800" dirty="0" smtClean="0"/>
              <a:t>The number on right is PID</a:t>
            </a:r>
            <a:endParaRPr lang="en-US" sz="28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emacs</a:t>
            </a:r>
            <a:endParaRPr lang="en-US" dirty="0"/>
          </a:p>
        </p:txBody>
      </p:sp>
      <p:sp>
        <p:nvSpPr>
          <p:cNvPr id="3" name="Content Placeholder 2"/>
          <p:cNvSpPr>
            <a:spLocks noGrp="1"/>
          </p:cNvSpPr>
          <p:nvPr>
            <p:ph sz="quarter" idx="1"/>
          </p:nvPr>
        </p:nvSpPr>
        <p:spPr/>
        <p:txBody>
          <a:bodyPr>
            <a:noAutofit/>
          </a:bodyPr>
          <a:lstStyle/>
          <a:p>
            <a:pPr algn="just"/>
            <a:r>
              <a:rPr lang="en-US" sz="2800" b="1" dirty="0" err="1" smtClean="0">
                <a:latin typeface="Times New Roman" pitchFamily="18" charset="0"/>
                <a:cs typeface="Times New Roman" pitchFamily="18" charset="0"/>
              </a:rPr>
              <a:t>Emacs</a:t>
            </a:r>
            <a:r>
              <a:rPr lang="en-US" sz="2800" dirty="0" smtClean="0">
                <a:latin typeface="Times New Roman" pitchFamily="18" charset="0"/>
                <a:cs typeface="Times New Roman" pitchFamily="18" charset="0"/>
              </a:rPr>
              <a:t> can do much more than simple insertion and deletion of text. It can control sub processes, indent programs automatically, show multiple files at once, and more</a:t>
            </a:r>
          </a:p>
          <a:p>
            <a:pPr algn="just"/>
            <a:r>
              <a:rPr lang="en-US" sz="2800" dirty="0" err="1" smtClean="0">
                <a:latin typeface="Times New Roman" pitchFamily="18" charset="0"/>
                <a:cs typeface="Times New Roman" pitchFamily="18" charset="0"/>
              </a:rPr>
              <a:t>Emacs</a:t>
            </a:r>
            <a:r>
              <a:rPr lang="en-US" sz="2800" dirty="0" smtClean="0">
                <a:latin typeface="Times New Roman" pitchFamily="18" charset="0"/>
                <a:cs typeface="Times New Roman" pitchFamily="18" charset="0"/>
              </a:rPr>
              <a:t> editing commands operate in terms of </a:t>
            </a:r>
            <a:r>
              <a:rPr lang="en-US" sz="2800" dirty="0" smtClean="0">
                <a:latin typeface="Times New Roman" pitchFamily="18" charset="0"/>
                <a:cs typeface="Times New Roman" pitchFamily="18" charset="0"/>
                <a:hlinkClick r:id="rId2"/>
              </a:rPr>
              <a:t>characters</a:t>
            </a:r>
            <a:r>
              <a:rPr lang="en-US" sz="2800" dirty="0" smtClean="0">
                <a:latin typeface="Times New Roman" pitchFamily="18" charset="0"/>
                <a:cs typeface="Times New Roman" pitchFamily="18" charset="0"/>
              </a:rPr>
              <a:t>, words, lines, sentences, paragraphs, and pages, as well as </a:t>
            </a:r>
            <a:r>
              <a:rPr lang="en-US" sz="2800" dirty="0" smtClean="0">
                <a:latin typeface="Times New Roman" pitchFamily="18" charset="0"/>
                <a:cs typeface="Times New Roman" pitchFamily="18" charset="0"/>
                <a:hlinkClick r:id="rId3"/>
              </a:rPr>
              <a:t>expressions</a:t>
            </a:r>
            <a:r>
              <a:rPr lang="en-US" sz="2800" dirty="0" smtClean="0">
                <a:latin typeface="Times New Roman" pitchFamily="18" charset="0"/>
                <a:cs typeface="Times New Roman" pitchFamily="18" charset="0"/>
              </a:rPr>
              <a:t> and comments  in various </a:t>
            </a:r>
            <a:r>
              <a:rPr lang="en-US" sz="2800" dirty="0" smtClean="0">
                <a:latin typeface="Times New Roman" pitchFamily="18" charset="0"/>
                <a:cs typeface="Times New Roman" pitchFamily="18" charset="0"/>
                <a:hlinkClick r:id="rId4"/>
              </a:rPr>
              <a:t>programming languages</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b="1" dirty="0" err="1" smtClean="0">
                <a:latin typeface="Times New Roman" pitchFamily="18" charset="0"/>
                <a:cs typeface="Times New Roman" pitchFamily="18" charset="0"/>
              </a:rPr>
              <a:t>Emacs</a:t>
            </a:r>
            <a:r>
              <a:rPr lang="en-US" sz="2800" dirty="0" smtClean="0">
                <a:latin typeface="Times New Roman" pitchFamily="18" charset="0"/>
                <a:cs typeface="Times New Roman" pitchFamily="18" charset="0"/>
              </a:rPr>
              <a:t> is called "self-documenting" because at any time you can use special commands, known as help commands, to find out what your options are, or to find out what any command does, or to find all the commands that pertain to a given topic.</a:t>
            </a:r>
          </a:p>
          <a:p>
            <a:pPr algn="just"/>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To start </a:t>
            </a:r>
            <a:r>
              <a:rPr lang="en-US" sz="2800" dirty="0" err="1" smtClean="0">
                <a:latin typeface="Times New Roman" pitchFamily="18" charset="0"/>
                <a:cs typeface="Times New Roman" pitchFamily="18" charset="0"/>
              </a:rPr>
              <a:t>emacs</a:t>
            </a:r>
            <a:r>
              <a:rPr lang="en-US" sz="2800" dirty="0" smtClean="0">
                <a:latin typeface="Times New Roman" pitchFamily="18" charset="0"/>
                <a:cs typeface="Times New Roman" pitchFamily="18" charset="0"/>
              </a:rPr>
              <a:t>, simply type         $ </a:t>
            </a:r>
            <a:r>
              <a:rPr lang="en-US" sz="2800" b="1" dirty="0" err="1" smtClean="0">
                <a:latin typeface="Times New Roman" pitchFamily="18" charset="0"/>
                <a:cs typeface="Times New Roman" pitchFamily="18" charset="0"/>
              </a:rPr>
              <a:t>emacs</a:t>
            </a:r>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609600"/>
          </a:xfrm>
        </p:spPr>
        <p:txBody>
          <a:bodyPr>
            <a:normAutofit fontScale="90000"/>
          </a:bodyPr>
          <a:lstStyle/>
          <a:p>
            <a:r>
              <a:rPr lang="en-US" dirty="0" smtClean="0"/>
              <a:t>Suspending, restarting and terminating background jobs</a:t>
            </a:r>
            <a:endParaRPr lang="en-US" dirty="0"/>
          </a:p>
        </p:txBody>
      </p:sp>
      <p:sp>
        <p:nvSpPr>
          <p:cNvPr id="3" name="Content Placeholder 2"/>
          <p:cNvSpPr>
            <a:spLocks noGrp="1"/>
          </p:cNvSpPr>
          <p:nvPr>
            <p:ph sz="quarter" idx="1"/>
          </p:nvPr>
        </p:nvSpPr>
        <p:spPr>
          <a:xfrm>
            <a:off x="685800" y="2590800"/>
            <a:ext cx="7772400" cy="3505200"/>
          </a:xfrm>
        </p:spPr>
        <p:txBody>
          <a:bodyPr>
            <a:normAutofit/>
          </a:bodyPr>
          <a:lstStyle/>
          <a:p>
            <a:pPr algn="just"/>
            <a:r>
              <a:rPr lang="en-US" sz="2800" dirty="0" smtClean="0"/>
              <a:t>To suspend a background job use the “stop” command. </a:t>
            </a:r>
          </a:p>
          <a:p>
            <a:pPr algn="just"/>
            <a:r>
              <a:rPr lang="en-US" sz="2800" dirty="0" smtClean="0"/>
              <a:t>To restart it use the “</a:t>
            </a:r>
            <a:r>
              <a:rPr lang="en-US" sz="2800" dirty="0" err="1" smtClean="0"/>
              <a:t>bg</a:t>
            </a:r>
            <a:r>
              <a:rPr lang="en-US" sz="2800" dirty="0" smtClean="0"/>
              <a:t>” command.</a:t>
            </a:r>
          </a:p>
          <a:p>
            <a:pPr algn="just"/>
            <a:r>
              <a:rPr lang="en-US" sz="2800" dirty="0" smtClean="0"/>
              <a:t>To terminate it use the “kill” command.</a:t>
            </a:r>
          </a:p>
          <a:p>
            <a:pPr algn="just"/>
            <a:r>
              <a:rPr lang="en-US" sz="2800" dirty="0" smtClean="0"/>
              <a:t>All three commands require the job number, prefaced with a percent sign (%)</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normAutofit fontScale="90000"/>
          </a:bodyPr>
          <a:lstStyle/>
          <a:p>
            <a:r>
              <a:rPr lang="en-US" dirty="0" smtClean="0"/>
              <a:t>Moving between background and foreground</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t>To move a job between foreground and background the job must be suspended.</a:t>
            </a:r>
          </a:p>
          <a:p>
            <a:pPr algn="just"/>
            <a:endParaRPr lang="en-US" sz="2800" dirty="0" smtClean="0"/>
          </a:p>
          <a:p>
            <a:pPr algn="just"/>
            <a:r>
              <a:rPr lang="en-US" sz="2800" dirty="0" smtClean="0"/>
              <a:t>Once the job is suspended, we move it to background with the “</a:t>
            </a:r>
            <a:r>
              <a:rPr lang="en-US" sz="2800" dirty="0" err="1" smtClean="0"/>
              <a:t>bg</a:t>
            </a:r>
            <a:r>
              <a:rPr lang="en-US" sz="2800" dirty="0" smtClean="0"/>
              <a:t>” command</a:t>
            </a:r>
          </a:p>
          <a:p>
            <a:pPr algn="just"/>
            <a:endParaRPr lang="en-US" sz="2800" dirty="0" smtClean="0"/>
          </a:p>
          <a:p>
            <a:pPr algn="just"/>
            <a:r>
              <a:rPr lang="en-US" sz="2800" dirty="0" smtClean="0"/>
              <a:t>To move a background job to the foreground use the “</a:t>
            </a:r>
            <a:r>
              <a:rPr lang="en-US" sz="2800" dirty="0" err="1" smtClean="0"/>
              <a:t>fg</a:t>
            </a:r>
            <a:r>
              <a:rPr lang="en-US" sz="2800" dirty="0" smtClean="0"/>
              <a:t>” command</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a:xfrm>
            <a:off x="685800" y="1600200"/>
            <a:ext cx="8153400" cy="4572000"/>
          </a:xfrm>
        </p:spPr>
        <p:txBody>
          <a:bodyPr>
            <a:normAutofit/>
          </a:bodyPr>
          <a:lstStyle/>
          <a:p>
            <a:pPr algn="l">
              <a:buNone/>
            </a:pPr>
            <a:r>
              <a:rPr lang="en-US" sz="2800" dirty="0" smtClean="0"/>
              <a:t>$longjob.scr		// start long running job in </a:t>
            </a:r>
            <a:r>
              <a:rPr lang="en-US" sz="2800" dirty="0" err="1" smtClean="0"/>
              <a:t>fg</a:t>
            </a:r>
            <a:endParaRPr lang="en-US" sz="2800" dirty="0" smtClean="0"/>
          </a:p>
          <a:p>
            <a:pPr algn="l">
              <a:buNone/>
            </a:pPr>
            <a:r>
              <a:rPr lang="en-US" sz="2800" dirty="0" smtClean="0"/>
              <a:t>^z					// suspended</a:t>
            </a:r>
          </a:p>
          <a:p>
            <a:pPr algn="l">
              <a:buNone/>
            </a:pPr>
            <a:r>
              <a:rPr lang="en-US" sz="2800" dirty="0" smtClean="0"/>
              <a:t>$</a:t>
            </a:r>
            <a:r>
              <a:rPr lang="en-US" sz="2800" dirty="0" err="1" smtClean="0"/>
              <a:t>bg</a:t>
            </a:r>
            <a:endParaRPr lang="en-US" sz="2800" dirty="0" smtClean="0"/>
          </a:p>
          <a:p>
            <a:pPr algn="l">
              <a:buNone/>
            </a:pPr>
            <a:r>
              <a:rPr lang="en-US" sz="2800" dirty="0" smtClean="0"/>
              <a:t>[1] longjob.scr&amp;		// move job to background</a:t>
            </a:r>
          </a:p>
          <a:p>
            <a:pPr algn="l">
              <a:buNone/>
            </a:pPr>
            <a:r>
              <a:rPr lang="en-US" sz="2800" dirty="0" smtClean="0"/>
              <a:t>$</a:t>
            </a:r>
            <a:r>
              <a:rPr lang="en-US" sz="2800" dirty="0" err="1" smtClean="0"/>
              <a:t>fg</a:t>
            </a:r>
            <a:r>
              <a:rPr lang="en-US" sz="2800" dirty="0" smtClean="0"/>
              <a:t> % 1			// bring job to foreground</a:t>
            </a:r>
          </a:p>
          <a:p>
            <a:pPr algn="l">
              <a:buNone/>
            </a:pPr>
            <a:r>
              <a:rPr lang="en-US" sz="2800" dirty="0" smtClean="0"/>
              <a:t>Longjob.scr			// job running in </a:t>
            </a:r>
            <a:r>
              <a:rPr lang="en-US" sz="2800" dirty="0" err="1" smtClean="0"/>
              <a:t>fg</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background jobs</a:t>
            </a:r>
            <a:endParaRPr lang="en-US" dirty="0"/>
          </a:p>
        </p:txBody>
      </p:sp>
      <p:sp>
        <p:nvSpPr>
          <p:cNvPr id="3" name="Content Placeholder 2"/>
          <p:cNvSpPr>
            <a:spLocks noGrp="1"/>
          </p:cNvSpPr>
          <p:nvPr>
            <p:ph sz="quarter" idx="1"/>
          </p:nvPr>
        </p:nvSpPr>
        <p:spPr>
          <a:xfrm>
            <a:off x="685800" y="1600200"/>
            <a:ext cx="7772400" cy="2133600"/>
          </a:xfrm>
        </p:spPr>
        <p:txBody>
          <a:bodyPr>
            <a:normAutofit/>
          </a:bodyPr>
          <a:lstStyle/>
          <a:p>
            <a:pPr algn="just"/>
            <a:r>
              <a:rPr lang="en-US" sz="2800" dirty="0" smtClean="0"/>
              <a:t>When multiple jobs are running in the background, the job number is required on commands to identify which job we want to affect.</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a:t>
            </a:r>
            <a:endParaRPr lang="en-US" dirty="0"/>
          </a:p>
        </p:txBody>
      </p:sp>
      <p:sp>
        <p:nvSpPr>
          <p:cNvPr id="3" name="Content Placeholder 2"/>
          <p:cNvSpPr>
            <a:spLocks noGrp="1"/>
          </p:cNvSpPr>
          <p:nvPr>
            <p:ph sz="quarter" idx="1"/>
          </p:nvPr>
        </p:nvSpPr>
        <p:spPr/>
        <p:txBody>
          <a:bodyPr>
            <a:normAutofit/>
          </a:bodyPr>
          <a:lstStyle/>
          <a:p>
            <a:pPr algn="just"/>
            <a:r>
              <a:rPr lang="en-US" sz="3200" dirty="0" smtClean="0"/>
              <a:t>The shell is a part of the </a:t>
            </a:r>
            <a:r>
              <a:rPr lang="en-US" sz="3200" dirty="0" err="1" smtClean="0"/>
              <a:t>unix</a:t>
            </a:r>
            <a:r>
              <a:rPr lang="en-US" sz="3200" dirty="0" smtClean="0"/>
              <a:t> that is most visible part of the user</a:t>
            </a:r>
          </a:p>
          <a:p>
            <a:pPr algn="just"/>
            <a:r>
              <a:rPr lang="en-US" sz="3200" dirty="0" smtClean="0"/>
              <a:t>Shell Script: is a file that contains shell commands that performs a useful program, also known as shell program</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command</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t>To list the current job and their status, use the “jobs” command.</a:t>
            </a:r>
          </a:p>
          <a:p>
            <a:pPr algn="just"/>
            <a:endParaRPr lang="en-US" sz="2800" dirty="0" smtClean="0"/>
          </a:p>
          <a:p>
            <a:pPr algn="just"/>
            <a:r>
              <a:rPr lang="en-US" sz="2800" dirty="0" smtClean="0"/>
              <a:t>This command lists all jobs whether or not they are running or stopped.</a:t>
            </a:r>
          </a:p>
          <a:p>
            <a:pPr algn="just"/>
            <a:endParaRPr lang="en-US" sz="2800" dirty="0" smtClean="0"/>
          </a:p>
          <a:p>
            <a:pPr algn="just"/>
            <a:r>
              <a:rPr lang="en-US" sz="2800" dirty="0" smtClean="0"/>
              <a:t>For each job it shows job number, currency &amp; status, running or stopped.</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t>$jobs</a:t>
            </a:r>
          </a:p>
          <a:p>
            <a:pPr algn="just"/>
            <a:r>
              <a:rPr lang="en-US" sz="2400" dirty="0" smtClean="0"/>
              <a:t>[4] + stopped		longjob.scr</a:t>
            </a:r>
          </a:p>
          <a:p>
            <a:pPr algn="just"/>
            <a:r>
              <a:rPr lang="en-US" sz="2400" dirty="0" smtClean="0"/>
              <a:t>[3] – Running		</a:t>
            </a:r>
            <a:r>
              <a:rPr lang="en-US" sz="2400" dirty="0" err="1" smtClean="0"/>
              <a:t>bgcount</a:t>
            </a:r>
            <a:r>
              <a:rPr lang="en-US" sz="2400" dirty="0" smtClean="0"/>
              <a:t> 200.scr&amp;</a:t>
            </a:r>
          </a:p>
          <a:p>
            <a:pPr algn="just"/>
            <a:r>
              <a:rPr lang="en-US" sz="2400" dirty="0" smtClean="0"/>
              <a:t>[2]     </a:t>
            </a:r>
            <a:r>
              <a:rPr lang="en-US" sz="2400" dirty="0" err="1" smtClean="0"/>
              <a:t>Runnning</a:t>
            </a:r>
            <a:r>
              <a:rPr lang="en-US" sz="2400" dirty="0" smtClean="0"/>
              <a:t>	</a:t>
            </a:r>
            <a:r>
              <a:rPr lang="en-US" sz="2400" dirty="0" err="1" smtClean="0"/>
              <a:t>bgcount</a:t>
            </a:r>
            <a:r>
              <a:rPr lang="en-US" sz="2400" dirty="0" smtClean="0"/>
              <a:t> 200.scr&amp;</a:t>
            </a:r>
          </a:p>
          <a:p>
            <a:pPr algn="just"/>
            <a:r>
              <a:rPr lang="en-US" sz="2400" dirty="0" smtClean="0"/>
              <a:t>[1]     Running	</a:t>
            </a:r>
            <a:r>
              <a:rPr lang="en-US" sz="2400" dirty="0" err="1" smtClean="0"/>
              <a:t>bgcount</a:t>
            </a:r>
            <a:r>
              <a:rPr lang="en-US" sz="2400" dirty="0" smtClean="0"/>
              <a:t> 200.scr&amp;</a:t>
            </a:r>
          </a:p>
          <a:p>
            <a:pPr algn="just"/>
            <a:r>
              <a:rPr lang="en-US" sz="2400" dirty="0" smtClean="0"/>
              <a:t>$</a:t>
            </a:r>
            <a:r>
              <a:rPr lang="en-US" sz="2400" dirty="0" err="1" smtClean="0"/>
              <a:t>bgcount</a:t>
            </a:r>
            <a:r>
              <a:rPr lang="en-US" sz="2400" dirty="0" smtClean="0"/>
              <a:t> 200.scr :2000</a:t>
            </a:r>
          </a:p>
          <a:p>
            <a:pPr algn="just"/>
            <a:r>
              <a:rPr lang="en-US" sz="2400" dirty="0" smtClean="0"/>
              <a:t>$</a:t>
            </a:r>
            <a:r>
              <a:rPr lang="en-US" sz="2400" dirty="0" err="1" smtClean="0"/>
              <a:t>bgcount</a:t>
            </a:r>
            <a:r>
              <a:rPr lang="en-US" sz="2400" dirty="0" smtClean="0"/>
              <a:t> 200.scr :800    // message from job[1]</a:t>
            </a:r>
          </a:p>
          <a:p>
            <a:pPr algn="just"/>
            <a:r>
              <a:rPr lang="en-US" sz="2400" dirty="0" smtClean="0"/>
              <a:t>$</a:t>
            </a:r>
            <a:r>
              <a:rPr lang="en-US" sz="2400" dirty="0" err="1" smtClean="0"/>
              <a:t>bgcount</a:t>
            </a:r>
            <a:r>
              <a:rPr lang="en-US" sz="2400" dirty="0" smtClean="0"/>
              <a:t> 200.scr :1600  // message from job[3]</a:t>
            </a:r>
          </a:p>
          <a:p>
            <a:pPr algn="just"/>
            <a:r>
              <a:rPr lang="en-US" sz="2400" dirty="0" smtClean="0"/>
              <a:t>$</a:t>
            </a:r>
            <a:r>
              <a:rPr lang="en-US" sz="2400" dirty="0" err="1" smtClean="0"/>
              <a:t>bgcount</a:t>
            </a:r>
            <a:r>
              <a:rPr lang="en-US" sz="2400" dirty="0" smtClean="0"/>
              <a:t> 200.scr :2200  // message from job[2]</a:t>
            </a:r>
          </a:p>
          <a:p>
            <a:pPr algn="just"/>
            <a:endParaRPr lang="en-US" sz="2400" dirty="0" smtClean="0"/>
          </a:p>
          <a:p>
            <a:pPr algn="just"/>
            <a:endParaRPr lang="en-US" sz="2400" dirty="0" smtClean="0"/>
          </a:p>
          <a:p>
            <a:pPr algn="just"/>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t>There are four jobs running. Job 4 is stopped foreground job.</a:t>
            </a:r>
          </a:p>
          <a:p>
            <a:pPr algn="just"/>
            <a:endParaRPr lang="en-US" sz="2800" dirty="0" smtClean="0"/>
          </a:p>
          <a:p>
            <a:pPr algn="just"/>
            <a:r>
              <a:rPr lang="en-US" sz="2800" dirty="0" smtClean="0"/>
              <a:t>Job 1,2,3 are background jobs that display a count after every 200 loops</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flag</a:t>
            </a:r>
            <a:endParaRPr lang="en-US" dirty="0"/>
          </a:p>
        </p:txBody>
      </p:sp>
      <p:sp>
        <p:nvSpPr>
          <p:cNvPr id="3" name="Content Placeholder 2"/>
          <p:cNvSpPr>
            <a:spLocks noGrp="1"/>
          </p:cNvSpPr>
          <p:nvPr>
            <p:ph sz="quarter" idx="1"/>
          </p:nvPr>
        </p:nvSpPr>
        <p:spPr/>
        <p:txBody>
          <a:bodyPr>
            <a:normAutofit/>
          </a:bodyPr>
          <a:lstStyle/>
          <a:p>
            <a:pPr algn="just"/>
            <a:r>
              <a:rPr lang="en-US" sz="3200" dirty="0" smtClean="0"/>
              <a:t>Plus (+) and minus (-) tokens are known as “currency flags”</a:t>
            </a:r>
          </a:p>
          <a:p>
            <a:pPr algn="just"/>
            <a:r>
              <a:rPr lang="en-US" sz="3200" dirty="0" smtClean="0"/>
              <a:t>The + indicates which job is default if a command is entered without a job number</a:t>
            </a:r>
          </a:p>
          <a:p>
            <a:pPr algn="just"/>
            <a:r>
              <a:rPr lang="en-US" sz="3200" dirty="0" smtClean="0"/>
              <a:t>The – indicates which job will be default if the first were to complete</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job numbers</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t>The stop and kill command always require a job number.</a:t>
            </a:r>
          </a:p>
          <a:p>
            <a:pPr algn="just"/>
            <a:r>
              <a:rPr lang="en-US" sz="2800" dirty="0" smtClean="0"/>
              <a:t>The job number is preceded by a percent sign (%) and is separated by one space from command.</a:t>
            </a:r>
          </a:p>
          <a:p>
            <a:pPr algn="just"/>
            <a:r>
              <a:rPr lang="en-US" sz="2800" dirty="0" smtClean="0"/>
              <a:t>In addition to job number, the default job (+) can be referred as %+ or %%.</a:t>
            </a:r>
          </a:p>
          <a:p>
            <a:pPr algn="just"/>
            <a:r>
              <a:rPr lang="en-US" sz="2800" dirty="0" smtClean="0"/>
              <a:t>With – as %-</a:t>
            </a:r>
          </a:p>
          <a:p>
            <a:pPr algn="just"/>
            <a:r>
              <a:rPr lang="en-US" sz="2800" dirty="0" smtClean="0"/>
              <a:t>Example: </a:t>
            </a:r>
            <a:r>
              <a:rPr lang="en-US" sz="2800" dirty="0" err="1" smtClean="0"/>
              <a:t>fg</a:t>
            </a:r>
            <a:r>
              <a:rPr lang="en-US" sz="2800" dirty="0" smtClean="0"/>
              <a:t> % 3, </a:t>
            </a:r>
            <a:r>
              <a:rPr lang="en-US" sz="2800" dirty="0" err="1" smtClean="0"/>
              <a:t>bg</a:t>
            </a:r>
            <a:r>
              <a:rPr lang="en-US" sz="2800" dirty="0" smtClean="0"/>
              <a:t> % + , stop %%, kill %-</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states</a:t>
            </a:r>
            <a:endParaRPr lang="en-US" dirty="0"/>
          </a:p>
        </p:txBody>
      </p:sp>
      <p:sp>
        <p:nvSpPr>
          <p:cNvPr id="3" name="Content Placeholder 2"/>
          <p:cNvSpPr>
            <a:spLocks noGrp="1"/>
          </p:cNvSpPr>
          <p:nvPr>
            <p:ph sz="quarter" idx="1"/>
          </p:nvPr>
        </p:nvSpPr>
        <p:spPr>
          <a:xfrm>
            <a:off x="685800" y="1524000"/>
            <a:ext cx="7772400" cy="4572000"/>
          </a:xfrm>
        </p:spPr>
        <p:txBody>
          <a:bodyPr>
            <a:noAutofit/>
          </a:bodyPr>
          <a:lstStyle/>
          <a:p>
            <a:pPr algn="just"/>
            <a:r>
              <a:rPr lang="en-US" sz="2800" dirty="0" smtClean="0"/>
              <a:t>A job may be in one of three state</a:t>
            </a:r>
          </a:p>
          <a:p>
            <a:pPr marL="525780" indent="-457200" algn="just">
              <a:buFont typeface="+mj-lt"/>
              <a:buAutoNum type="arabicPeriod"/>
            </a:pPr>
            <a:r>
              <a:rPr lang="en-US" sz="2800" dirty="0" smtClean="0"/>
              <a:t>Foreground</a:t>
            </a:r>
          </a:p>
          <a:p>
            <a:pPr marL="525780" indent="-457200" algn="just">
              <a:buFont typeface="+mj-lt"/>
              <a:buAutoNum type="arabicPeriod"/>
            </a:pPr>
            <a:r>
              <a:rPr lang="en-US" sz="2800" dirty="0" smtClean="0"/>
              <a:t>Background</a:t>
            </a:r>
          </a:p>
          <a:p>
            <a:pPr marL="525780" indent="-457200" algn="just">
              <a:buFont typeface="+mj-lt"/>
              <a:buAutoNum type="arabicPeriod"/>
            </a:pPr>
            <a:r>
              <a:rPr lang="en-US" sz="2800" dirty="0" smtClean="0"/>
              <a:t>Stopped</a:t>
            </a:r>
          </a:p>
          <a:p>
            <a:pPr marL="525780" indent="-457200" algn="just">
              <a:buFont typeface="+mj-lt"/>
              <a:buAutoNum type="arabicPeriod"/>
            </a:pPr>
            <a:endParaRPr lang="en-US" sz="2800" dirty="0" smtClean="0"/>
          </a:p>
          <a:p>
            <a:pPr marL="525780" indent="-457200" algn="just"/>
            <a:r>
              <a:rPr lang="en-US" sz="2800" dirty="0" smtClean="0"/>
              <a:t>When a job starts, it runs in the foreground, while it is running the user can stop it.</a:t>
            </a:r>
          </a:p>
          <a:p>
            <a:pPr marL="525780" indent="-457200" algn="just"/>
            <a:r>
              <a:rPr lang="en-US" sz="2800" dirty="0" smtClean="0"/>
              <a:t>The user restart stopped job by moving it to either foreground or background states</a:t>
            </a:r>
          </a:p>
          <a:p>
            <a:pPr marL="525780" indent="-457200" algn="just"/>
            <a:r>
              <a:rPr lang="en-US" sz="2800" dirty="0" smtClean="0"/>
              <a:t>When a job is running, it may complete or exit.</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81400" y="1447800"/>
            <a:ext cx="1981200" cy="1371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rgbClr val="FF0000"/>
                </a:solidFill>
              </a:rPr>
              <a:t>Stopped (Suspender)</a:t>
            </a:r>
            <a:endParaRPr lang="en-US" dirty="0">
              <a:solidFill>
                <a:srgbClr val="FF0000"/>
              </a:solidFill>
            </a:endParaRPr>
          </a:p>
        </p:txBody>
      </p:sp>
      <p:sp>
        <p:nvSpPr>
          <p:cNvPr id="5" name="Oval 4"/>
          <p:cNvSpPr/>
          <p:nvPr/>
        </p:nvSpPr>
        <p:spPr>
          <a:xfrm>
            <a:off x="685800" y="4267200"/>
            <a:ext cx="2286000" cy="1371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rgbClr val="FF0000"/>
                </a:solidFill>
              </a:rPr>
              <a:t>Running (Foreground)</a:t>
            </a:r>
            <a:endParaRPr lang="en-US" dirty="0">
              <a:solidFill>
                <a:srgbClr val="FF0000"/>
              </a:solidFill>
            </a:endParaRPr>
          </a:p>
        </p:txBody>
      </p:sp>
      <p:sp>
        <p:nvSpPr>
          <p:cNvPr id="6" name="Oval 5"/>
          <p:cNvSpPr/>
          <p:nvPr/>
        </p:nvSpPr>
        <p:spPr>
          <a:xfrm>
            <a:off x="6096000" y="4343400"/>
            <a:ext cx="2286000" cy="1371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rgbClr val="FF0000"/>
                </a:solidFill>
              </a:rPr>
              <a:t>Running (Background)</a:t>
            </a:r>
            <a:endParaRPr lang="en-US" dirty="0">
              <a:solidFill>
                <a:srgbClr val="FF0000"/>
              </a:solidFill>
            </a:endParaRPr>
          </a:p>
        </p:txBody>
      </p:sp>
      <p:sp>
        <p:nvSpPr>
          <p:cNvPr id="7" name="Oval 6"/>
          <p:cNvSpPr/>
          <p:nvPr/>
        </p:nvSpPr>
        <p:spPr>
          <a:xfrm>
            <a:off x="4038600" y="37338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exit</a:t>
            </a:r>
            <a:endParaRPr lang="en-US" dirty="0">
              <a:solidFill>
                <a:srgbClr val="FF0000"/>
              </a:solidFill>
            </a:endParaRPr>
          </a:p>
        </p:txBody>
      </p:sp>
      <p:sp>
        <p:nvSpPr>
          <p:cNvPr id="8" name="Oval 7"/>
          <p:cNvSpPr/>
          <p:nvPr/>
        </p:nvSpPr>
        <p:spPr>
          <a:xfrm>
            <a:off x="3962400" y="44958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Done</a:t>
            </a:r>
            <a:endParaRPr lang="en-US" dirty="0">
              <a:solidFill>
                <a:srgbClr val="FF0000"/>
              </a:solidFill>
            </a:endParaRPr>
          </a:p>
        </p:txBody>
      </p:sp>
      <p:sp>
        <p:nvSpPr>
          <p:cNvPr id="9" name="Oval 8"/>
          <p:cNvSpPr/>
          <p:nvPr/>
        </p:nvSpPr>
        <p:spPr>
          <a:xfrm>
            <a:off x="3733800" y="5486400"/>
            <a:ext cx="1828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Terminated</a:t>
            </a:r>
            <a:endParaRPr lang="en-US" dirty="0">
              <a:solidFill>
                <a:srgbClr val="FF0000"/>
              </a:solidFill>
            </a:endParaRPr>
          </a:p>
        </p:txBody>
      </p:sp>
      <p:cxnSp>
        <p:nvCxnSpPr>
          <p:cNvPr id="12" name="Straight Arrow Connector 11"/>
          <p:cNvCxnSpPr/>
          <p:nvPr/>
        </p:nvCxnSpPr>
        <p:spPr>
          <a:xfrm rot="5400000">
            <a:off x="2095500" y="2705100"/>
            <a:ext cx="1752600" cy="1371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rot="5400000" flipH="1" flipV="1">
            <a:off x="2439194" y="2894806"/>
            <a:ext cx="1751012" cy="1447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a:endCxn id="7" idx="2"/>
          </p:cNvCxnSpPr>
          <p:nvPr/>
        </p:nvCxnSpPr>
        <p:spPr>
          <a:xfrm flipV="1">
            <a:off x="2819400" y="4000500"/>
            <a:ext cx="12192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6"/>
          </p:cNvCxnSpPr>
          <p:nvPr/>
        </p:nvCxnSpPr>
        <p:spPr>
          <a:xfrm flipV="1">
            <a:off x="2971800" y="4876800"/>
            <a:ext cx="914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19400" y="5181600"/>
            <a:ext cx="914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7" idx="6"/>
          </p:cNvCxnSpPr>
          <p:nvPr/>
        </p:nvCxnSpPr>
        <p:spPr>
          <a:xfrm rot="10800000">
            <a:off x="5181600" y="4000500"/>
            <a:ext cx="15240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8" idx="6"/>
          </p:cNvCxnSpPr>
          <p:nvPr/>
        </p:nvCxnSpPr>
        <p:spPr>
          <a:xfrm rot="10800000">
            <a:off x="5105400" y="4762500"/>
            <a:ext cx="12192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3"/>
            <a:endCxn id="9" idx="6"/>
          </p:cNvCxnSpPr>
          <p:nvPr/>
        </p:nvCxnSpPr>
        <p:spPr>
          <a:xfrm rot="5400000">
            <a:off x="5877206" y="5199529"/>
            <a:ext cx="238966" cy="868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V="1">
            <a:off x="5257800" y="2743200"/>
            <a:ext cx="1676400" cy="152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rot="16200000" flipH="1">
            <a:off x="5486400" y="2438400"/>
            <a:ext cx="1905000" cy="1752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5" name="TextBox 34"/>
          <p:cNvSpPr txBox="1"/>
          <p:nvPr/>
        </p:nvSpPr>
        <p:spPr>
          <a:xfrm>
            <a:off x="2209800" y="3124200"/>
            <a:ext cx="685800" cy="369332"/>
          </a:xfrm>
          <a:prstGeom prst="rect">
            <a:avLst/>
          </a:prstGeom>
          <a:noFill/>
        </p:spPr>
        <p:txBody>
          <a:bodyPr wrap="square" rtlCol="0">
            <a:spAutoFit/>
          </a:bodyPr>
          <a:lstStyle/>
          <a:p>
            <a:r>
              <a:rPr lang="en-US" dirty="0" err="1" smtClean="0"/>
              <a:t>fg</a:t>
            </a:r>
            <a:endParaRPr lang="en-US" dirty="0"/>
          </a:p>
        </p:txBody>
      </p:sp>
      <p:sp>
        <p:nvSpPr>
          <p:cNvPr id="36" name="TextBox 35"/>
          <p:cNvSpPr txBox="1"/>
          <p:nvPr/>
        </p:nvSpPr>
        <p:spPr>
          <a:xfrm>
            <a:off x="3657600" y="3276600"/>
            <a:ext cx="990600" cy="369332"/>
          </a:xfrm>
          <a:prstGeom prst="rect">
            <a:avLst/>
          </a:prstGeom>
          <a:noFill/>
        </p:spPr>
        <p:txBody>
          <a:bodyPr wrap="square" rtlCol="0">
            <a:spAutoFit/>
          </a:bodyPr>
          <a:lstStyle/>
          <a:p>
            <a:r>
              <a:rPr lang="en-US" dirty="0" err="1" smtClean="0"/>
              <a:t>Ctrl+z</a:t>
            </a:r>
            <a:endParaRPr lang="en-US" dirty="0"/>
          </a:p>
        </p:txBody>
      </p:sp>
      <p:sp>
        <p:nvSpPr>
          <p:cNvPr id="37" name="TextBox 36"/>
          <p:cNvSpPr txBox="1"/>
          <p:nvPr/>
        </p:nvSpPr>
        <p:spPr>
          <a:xfrm>
            <a:off x="6705600" y="2895600"/>
            <a:ext cx="415498" cy="369332"/>
          </a:xfrm>
          <a:prstGeom prst="rect">
            <a:avLst/>
          </a:prstGeom>
          <a:noFill/>
        </p:spPr>
        <p:txBody>
          <a:bodyPr wrap="none" rtlCol="0">
            <a:spAutoFit/>
          </a:bodyPr>
          <a:lstStyle/>
          <a:p>
            <a:r>
              <a:rPr lang="en-US" dirty="0" err="1" smtClean="0"/>
              <a:t>bg</a:t>
            </a:r>
            <a:endParaRPr lang="en-US" dirty="0"/>
          </a:p>
        </p:txBody>
      </p:sp>
      <p:sp>
        <p:nvSpPr>
          <p:cNvPr id="38" name="TextBox 37"/>
          <p:cNvSpPr txBox="1"/>
          <p:nvPr/>
        </p:nvSpPr>
        <p:spPr>
          <a:xfrm>
            <a:off x="5105400" y="3352800"/>
            <a:ext cx="590226" cy="369332"/>
          </a:xfrm>
          <a:prstGeom prst="rect">
            <a:avLst/>
          </a:prstGeom>
          <a:noFill/>
        </p:spPr>
        <p:txBody>
          <a:bodyPr wrap="none" rtlCol="0">
            <a:spAutoFit/>
          </a:bodyPr>
          <a:lstStyle/>
          <a:p>
            <a:r>
              <a:rPr lang="en-US" dirty="0" smtClean="0"/>
              <a:t>stop</a:t>
            </a:r>
            <a:endParaRPr lang="en-US" dirty="0"/>
          </a:p>
        </p:txBody>
      </p:sp>
      <p:sp>
        <p:nvSpPr>
          <p:cNvPr id="39" name="TextBox 38"/>
          <p:cNvSpPr txBox="1"/>
          <p:nvPr/>
        </p:nvSpPr>
        <p:spPr>
          <a:xfrm>
            <a:off x="2667000" y="5486400"/>
            <a:ext cx="731290" cy="369332"/>
          </a:xfrm>
          <a:prstGeom prst="rect">
            <a:avLst/>
          </a:prstGeom>
          <a:noFill/>
        </p:spPr>
        <p:txBody>
          <a:bodyPr wrap="none" rtlCol="0">
            <a:spAutoFit/>
          </a:bodyPr>
          <a:lstStyle/>
          <a:p>
            <a:r>
              <a:rPr lang="en-US" dirty="0" err="1" smtClean="0"/>
              <a:t>Ctrl+c</a:t>
            </a:r>
            <a:endParaRPr lang="en-US" dirty="0"/>
          </a:p>
        </p:txBody>
      </p:sp>
      <p:sp>
        <p:nvSpPr>
          <p:cNvPr id="40" name="TextBox 39"/>
          <p:cNvSpPr txBox="1"/>
          <p:nvPr/>
        </p:nvSpPr>
        <p:spPr>
          <a:xfrm>
            <a:off x="5943600" y="5867400"/>
            <a:ext cx="447558" cy="369332"/>
          </a:xfrm>
          <a:prstGeom prst="rect">
            <a:avLst/>
          </a:prstGeom>
          <a:noFill/>
        </p:spPr>
        <p:txBody>
          <a:bodyPr wrap="none" rtlCol="0">
            <a:spAutoFit/>
          </a:bodyPr>
          <a:lstStyle/>
          <a:p>
            <a:r>
              <a:rPr lang="en-US" dirty="0" smtClean="0"/>
              <a:t>kill</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variables</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t>Every instance of a shell that is running has its own “environment”—settings that give it a particular look, feel, and, in some cases, behavior</a:t>
            </a:r>
          </a:p>
          <a:p>
            <a:pPr algn="just"/>
            <a:r>
              <a:rPr lang="en-US" sz="2800" dirty="0" smtClean="0"/>
              <a:t>These settings are typically controlled by environment variables</a:t>
            </a:r>
          </a:p>
          <a:p>
            <a:pPr algn="just"/>
            <a:r>
              <a:rPr lang="en-US" sz="2800" dirty="0" smtClean="0"/>
              <a:t>Some environment variables have special meanings to the shell  you can also define your own and use</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environment variables</a:t>
            </a:r>
            <a:endParaRPr lang="en-US" dirty="0"/>
          </a:p>
        </p:txBody>
      </p:sp>
      <p:sp>
        <p:nvSpPr>
          <p:cNvPr id="3" name="Content Placeholder 2"/>
          <p:cNvSpPr>
            <a:spLocks noGrp="1"/>
          </p:cNvSpPr>
          <p:nvPr>
            <p:ph sz="quarter" idx="1"/>
          </p:nvPr>
        </p:nvSpPr>
        <p:spPr/>
        <p:txBody>
          <a:bodyPr>
            <a:normAutofit lnSpcReduction="10000"/>
          </a:bodyPr>
          <a:lstStyle/>
          <a:p>
            <a:pPr algn="just"/>
            <a:r>
              <a:rPr lang="en-US" sz="2800" dirty="0" smtClean="0"/>
              <a:t>To list all of your environment variables, use the </a:t>
            </a:r>
            <a:r>
              <a:rPr lang="en-US" sz="2800" dirty="0" err="1" smtClean="0"/>
              <a:t>printenv</a:t>
            </a:r>
            <a:r>
              <a:rPr lang="en-US" sz="2800" dirty="0" smtClean="0"/>
              <a:t> command. For example:</a:t>
            </a:r>
          </a:p>
          <a:p>
            <a:pPr algn="just">
              <a:buNone/>
            </a:pPr>
            <a:r>
              <a:rPr lang="en-US" sz="2800" dirty="0" smtClean="0"/>
              <a:t>					$</a:t>
            </a:r>
            <a:r>
              <a:rPr lang="en-US" sz="2800" dirty="0" err="1" smtClean="0"/>
              <a:t>printenv</a:t>
            </a:r>
            <a:endParaRPr lang="en-US" sz="2800" dirty="0" smtClean="0"/>
          </a:p>
          <a:p>
            <a:pPr algn="just">
              <a:buNone/>
            </a:pPr>
            <a:endParaRPr lang="en-US" sz="2800" dirty="0" smtClean="0"/>
          </a:p>
          <a:p>
            <a:pPr algn="just"/>
            <a:r>
              <a:rPr lang="en-US" sz="2800" dirty="0" smtClean="0"/>
              <a:t>To show a specific environment variable, specify the variable as a parameter to </a:t>
            </a:r>
            <a:r>
              <a:rPr lang="en-US" sz="2800" dirty="0" err="1" smtClean="0"/>
              <a:t>printenv</a:t>
            </a:r>
            <a:endParaRPr lang="en-US" sz="2800" dirty="0" smtClean="0"/>
          </a:p>
          <a:p>
            <a:pPr algn="just">
              <a:buNone/>
            </a:pPr>
            <a:endParaRPr lang="en-US" sz="2800" dirty="0" smtClean="0"/>
          </a:p>
          <a:p>
            <a:pPr algn="just"/>
            <a:r>
              <a:rPr lang="en-US" sz="2800" dirty="0" smtClean="0"/>
              <a:t>For example, here is the command to see the environment variable OSTYPE:</a:t>
            </a:r>
          </a:p>
          <a:p>
            <a:pPr algn="just">
              <a:buNone/>
            </a:pPr>
            <a:r>
              <a:rPr lang="en-US" sz="2800" dirty="0" smtClean="0"/>
              <a:t>				 $ </a:t>
            </a:r>
            <a:r>
              <a:rPr lang="en-US" sz="2800" dirty="0" err="1" smtClean="0"/>
              <a:t>printenv</a:t>
            </a:r>
            <a:r>
              <a:rPr lang="en-US" sz="2800" dirty="0" smtClean="0"/>
              <a:t> OSTYPE</a:t>
            </a: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Environment Variables</a:t>
            </a:r>
            <a:endParaRPr lang="en-US" dirty="0"/>
          </a:p>
        </p:txBody>
      </p:sp>
      <p:sp>
        <p:nvSpPr>
          <p:cNvPr id="3" name="Content Placeholder 2"/>
          <p:cNvSpPr>
            <a:spLocks noGrp="1"/>
          </p:cNvSpPr>
          <p:nvPr>
            <p:ph sz="quarter" idx="1"/>
          </p:nvPr>
        </p:nvSpPr>
        <p:spPr>
          <a:xfrm>
            <a:off x="685800" y="1600200"/>
            <a:ext cx="8229600" cy="4572000"/>
          </a:xfrm>
        </p:spPr>
        <p:txBody>
          <a:bodyPr>
            <a:normAutofit/>
          </a:bodyPr>
          <a:lstStyle/>
          <a:p>
            <a:pPr algn="just"/>
            <a:r>
              <a:rPr lang="en-US" sz="2800" dirty="0" smtClean="0"/>
              <a:t>To set an environment variable, use the following format:</a:t>
            </a:r>
          </a:p>
          <a:p>
            <a:pPr algn="just">
              <a:buNone/>
            </a:pPr>
            <a:r>
              <a:rPr lang="en-US" sz="2800" dirty="0" smtClean="0"/>
              <a:t>				$ variable = value</a:t>
            </a:r>
          </a:p>
          <a:p>
            <a:pPr algn="just">
              <a:buNone/>
            </a:pPr>
            <a:r>
              <a:rPr lang="en-US" sz="2800" dirty="0" smtClean="0"/>
              <a:t>	where variable is the variable name, and value is the value you want to assign the variable</a:t>
            </a:r>
          </a:p>
          <a:p>
            <a:pPr algn="just">
              <a:buNone/>
            </a:pPr>
            <a:r>
              <a:rPr lang="en-US" sz="2800" dirty="0" smtClean="0"/>
              <a:t>For example, here is the command to set the environment variable FOO with the value RAR</a:t>
            </a:r>
          </a:p>
          <a:p>
            <a:pPr algn="just">
              <a:buNone/>
            </a:pPr>
            <a:r>
              <a:rPr lang="en-US" sz="2800" dirty="0" smtClean="0"/>
              <a:t>				$ FOO = RAR</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0"/>
            <a:ext cx="7924800" cy="3970318"/>
          </a:xfrm>
          <a:prstGeom prst="rect">
            <a:avLst/>
          </a:prstGeom>
          <a:noFill/>
        </p:spPr>
        <p:txBody>
          <a:bodyPr wrap="square" rtlCol="0">
            <a:spAutoFit/>
          </a:bodyPr>
          <a:lstStyle/>
          <a:p>
            <a:r>
              <a:rPr lang="en-US" sz="2800" dirty="0" smtClean="0"/>
              <a:t>Three traditional shells are used in </a:t>
            </a:r>
            <a:r>
              <a:rPr lang="en-US" sz="2800" dirty="0" err="1" smtClean="0"/>
              <a:t>unix</a:t>
            </a:r>
            <a:r>
              <a:rPr lang="en-US" sz="2800" dirty="0" smtClean="0"/>
              <a:t> today</a:t>
            </a:r>
          </a:p>
          <a:p>
            <a:endParaRPr lang="en-US" sz="2800" dirty="0"/>
          </a:p>
          <a:p>
            <a:r>
              <a:rPr lang="en-US" sz="2800" dirty="0" smtClean="0"/>
              <a:t>			standard shells</a:t>
            </a:r>
          </a:p>
          <a:p>
            <a:endParaRPr lang="en-US" sz="2800" dirty="0" smtClean="0"/>
          </a:p>
          <a:p>
            <a:endParaRPr lang="en-US" sz="2800" dirty="0"/>
          </a:p>
          <a:p>
            <a:r>
              <a:rPr lang="en-US" sz="2800" dirty="0" smtClean="0"/>
              <a:t>Bourne	</a:t>
            </a:r>
            <a:r>
              <a:rPr lang="en-US" sz="2800" dirty="0"/>
              <a:t> </a:t>
            </a:r>
            <a:r>
              <a:rPr lang="en-US" sz="2800" dirty="0" smtClean="0"/>
              <a:t>            C			          </a:t>
            </a:r>
            <a:r>
              <a:rPr lang="en-US" sz="2800" dirty="0" err="1" smtClean="0"/>
              <a:t>Korn</a:t>
            </a:r>
            <a:endParaRPr lang="en-US" sz="2800" dirty="0" smtClean="0"/>
          </a:p>
          <a:p>
            <a:endParaRPr lang="en-US" sz="2800" dirty="0"/>
          </a:p>
          <a:p>
            <a:endParaRPr lang="en-US" sz="2800" dirty="0" smtClean="0"/>
          </a:p>
          <a:p>
            <a:r>
              <a:rPr lang="en-US" sz="2800" dirty="0" smtClean="0"/>
              <a:t>Bash			</a:t>
            </a:r>
            <a:r>
              <a:rPr lang="en-US" sz="2800" dirty="0" err="1" smtClean="0"/>
              <a:t>Tcsh</a:t>
            </a:r>
            <a:endParaRPr lang="en-US" sz="2800" dirty="0"/>
          </a:p>
        </p:txBody>
      </p:sp>
      <p:cxnSp>
        <p:nvCxnSpPr>
          <p:cNvPr id="8" name="Straight Connector 7"/>
          <p:cNvCxnSpPr/>
          <p:nvPr/>
        </p:nvCxnSpPr>
        <p:spPr>
          <a:xfrm rot="5400000">
            <a:off x="647700" y="45339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23900" y="35433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352800" y="45720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390900" y="35433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277100" y="35433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153694" y="29329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66800" y="3200400"/>
            <a:ext cx="6400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t>Once the value is set, use the export command to finalize it. The format of the export command is as follows:</a:t>
            </a:r>
          </a:p>
          <a:p>
            <a:pPr algn="just">
              <a:buNone/>
            </a:pPr>
            <a:r>
              <a:rPr lang="en-US" sz="2800" dirty="0" smtClean="0"/>
              <a:t>				$ export variable</a:t>
            </a:r>
          </a:p>
          <a:p>
            <a:pPr algn="just">
              <a:buNone/>
            </a:pPr>
            <a:r>
              <a:rPr lang="en-US" sz="2800" dirty="0" smtClean="0"/>
              <a:t>where variable is the name of the variable. In the example of setting FOO, you would enter this command:</a:t>
            </a:r>
          </a:p>
          <a:p>
            <a:pPr algn="just">
              <a:buNone/>
            </a:pPr>
            <a:r>
              <a:rPr lang="en-US" sz="2800" dirty="0" smtClean="0"/>
              <a:t>				$ export FOO</a:t>
            </a:r>
          </a:p>
          <a:p>
            <a:pPr algn="just">
              <a:buNone/>
            </a:pP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Unsetting Environment Variables</a:t>
            </a:r>
            <a:endParaRPr lang="en-US" dirty="0"/>
          </a:p>
        </p:txBody>
      </p:sp>
      <p:sp>
        <p:nvSpPr>
          <p:cNvPr id="3" name="Content Placeholder 2"/>
          <p:cNvSpPr>
            <a:spLocks noGrp="1"/>
          </p:cNvSpPr>
          <p:nvPr>
            <p:ph sz="quarter" idx="1"/>
          </p:nvPr>
        </p:nvSpPr>
        <p:spPr/>
        <p:txBody>
          <a:bodyPr>
            <a:noAutofit/>
          </a:bodyPr>
          <a:lstStyle/>
          <a:p>
            <a:pPr algn="just"/>
            <a:r>
              <a:rPr lang="en-US" sz="2400" dirty="0" smtClean="0"/>
              <a:t>Note: If the value of the environment variable you want to set has spaces in it, surround the variable with quotation marks</a:t>
            </a:r>
          </a:p>
          <a:p>
            <a:pPr algn="just"/>
            <a:endParaRPr lang="en-US" sz="2400" dirty="0" smtClean="0"/>
          </a:p>
          <a:p>
            <a:pPr algn="just"/>
            <a:r>
              <a:rPr lang="en-US" sz="2400" dirty="0" smtClean="0"/>
              <a:t>To remove an environment variable, use the unset command:</a:t>
            </a:r>
          </a:p>
          <a:p>
            <a:pPr algn="just">
              <a:buNone/>
            </a:pPr>
            <a:r>
              <a:rPr lang="en-US" sz="2400" dirty="0" smtClean="0"/>
              <a:t>				$ unset variable</a:t>
            </a:r>
          </a:p>
          <a:p>
            <a:pPr algn="just">
              <a:buNone/>
            </a:pPr>
            <a:endParaRPr lang="en-US" sz="2400" dirty="0" smtClean="0"/>
          </a:p>
          <a:p>
            <a:pPr algn="just"/>
            <a:r>
              <a:rPr lang="en-US" sz="2400" dirty="0" smtClean="0"/>
              <a:t>where variable is the name of the variable you want to remove. For example, here is the command to remove the environment variable FOO:</a:t>
            </a:r>
          </a:p>
          <a:p>
            <a:pPr algn="just">
              <a:buNone/>
            </a:pPr>
            <a:r>
              <a:rPr lang="en-US" sz="2400" dirty="0" smtClean="0"/>
              <a:t>				$  unset FOO</a:t>
            </a:r>
          </a:p>
          <a:p>
            <a:pPr algn="just">
              <a:buNone/>
            </a:pP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pipes</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t>Sometimes we use series of commands to complete a task</a:t>
            </a:r>
          </a:p>
          <a:p>
            <a:pPr algn="just"/>
            <a:r>
              <a:rPr lang="en-US" sz="2800" dirty="0" smtClean="0"/>
              <a:t>Example: view </a:t>
            </a:r>
            <a:r>
              <a:rPr lang="en-US" sz="2800" dirty="0" err="1" smtClean="0"/>
              <a:t>llist</a:t>
            </a:r>
            <a:r>
              <a:rPr lang="en-US" sz="2800" dirty="0" smtClean="0"/>
              <a:t> of users logged Into system and print. It requires two commands- who and </a:t>
            </a:r>
            <a:r>
              <a:rPr lang="en-US" sz="2800" dirty="0" err="1" smtClean="0"/>
              <a:t>lpr</a:t>
            </a:r>
            <a:endParaRPr lang="en-US" sz="2800" dirty="0" smtClean="0"/>
          </a:p>
          <a:p>
            <a:pPr algn="just"/>
            <a:r>
              <a:rPr lang="en-US" sz="2800" dirty="0" smtClean="0"/>
              <a:t>First we use who and store the results in file using redirection then </a:t>
            </a:r>
            <a:r>
              <a:rPr lang="en-US" sz="2800" dirty="0" err="1" smtClean="0"/>
              <a:t>lpr</a:t>
            </a:r>
            <a:r>
              <a:rPr lang="en-US" sz="2800" dirty="0" smtClean="0"/>
              <a:t> command to print the file.</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t>We can avoid the creation of intermediate file by using a pipe.</a:t>
            </a:r>
          </a:p>
          <a:p>
            <a:pPr algn="just"/>
            <a:r>
              <a:rPr lang="en-US" sz="2800" dirty="0" smtClean="0"/>
              <a:t>Pipe is an operator that temporarily saves the output of one command in a buffer that is being used at the same time as the input of next command.</a:t>
            </a:r>
          </a:p>
          <a:p>
            <a:pPr algn="just"/>
            <a:r>
              <a:rPr lang="en-US" sz="2800" dirty="0" smtClean="0"/>
              <a:t>Note: the first command must be able to send its output to standard output; second command must be able to read its input from standard input.</a:t>
            </a:r>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t>The token for a pipe is vertical bar (|)</a:t>
            </a:r>
          </a:p>
          <a:p>
            <a:pPr algn="just"/>
            <a:r>
              <a:rPr lang="en-US" sz="2800" dirty="0" smtClean="0"/>
              <a:t>For example to see the complete user list one screen at a time, simply pipe the output of who command to more</a:t>
            </a:r>
          </a:p>
          <a:p>
            <a:pPr algn="just">
              <a:buNone/>
            </a:pPr>
            <a:r>
              <a:rPr lang="en-US" sz="2800" dirty="0" smtClean="0"/>
              <a:t>				$ who | more</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redirection</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t>Redirection is a process by which we specify that a file is to be used in place of one of the standard files.</a:t>
            </a:r>
          </a:p>
          <a:p>
            <a:pPr algn="just"/>
            <a:r>
              <a:rPr lang="en-US" sz="2800" dirty="0" smtClean="0"/>
              <a:t>With input tiles- 	input redirection</a:t>
            </a:r>
          </a:p>
          <a:p>
            <a:pPr algn="just"/>
            <a:r>
              <a:rPr lang="en-US" sz="2800" dirty="0" smtClean="0"/>
              <a:t>With output files-	 output redirection</a:t>
            </a:r>
          </a:p>
          <a:p>
            <a:pPr algn="just"/>
            <a:r>
              <a:rPr lang="en-US" sz="2800" dirty="0" smtClean="0"/>
              <a:t>With error – 		error redirection</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lgn="just"/>
            <a:r>
              <a:rPr lang="en-US" sz="2800" dirty="0" smtClean="0"/>
              <a:t>Redirection comes in three classes: </a:t>
            </a:r>
          </a:p>
          <a:p>
            <a:pPr algn="just"/>
            <a:r>
              <a:rPr lang="en-US" sz="2800" dirty="0" smtClean="0"/>
              <a:t>output to a file,</a:t>
            </a:r>
          </a:p>
          <a:p>
            <a:pPr algn="just"/>
            <a:r>
              <a:rPr lang="en-US" sz="2800" dirty="0" smtClean="0"/>
              <a:t> append to a file, and</a:t>
            </a:r>
          </a:p>
          <a:p>
            <a:pPr algn="just"/>
            <a:r>
              <a:rPr lang="en-US" sz="2800" dirty="0" smtClean="0"/>
              <a:t> send a file as input. </a:t>
            </a:r>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Redirecting output and append	</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To collect the output of a program into a file, end the command line with the </a:t>
            </a:r>
            <a:r>
              <a:rPr lang="en-US" sz="2800" dirty="0" smtClean="0">
                <a:solidFill>
                  <a:srgbClr val="FF0000"/>
                </a:solidFill>
                <a:latin typeface="Times New Roman" pitchFamily="18" charset="0"/>
                <a:cs typeface="Times New Roman" pitchFamily="18" charset="0"/>
              </a:rPr>
              <a:t>greater than symbol (&gt;)</a:t>
            </a:r>
            <a:r>
              <a:rPr lang="en-US" sz="2800" dirty="0" smtClean="0">
                <a:latin typeface="Times New Roman" pitchFamily="18" charset="0"/>
                <a:cs typeface="Times New Roman" pitchFamily="18" charset="0"/>
              </a:rPr>
              <a:t> and the name of the file to which you want the output redirected</a:t>
            </a:r>
          </a:p>
          <a:p>
            <a:pPr algn="just"/>
            <a:r>
              <a:rPr lang="en-US" sz="2800" dirty="0" smtClean="0">
                <a:latin typeface="Times New Roman" pitchFamily="18" charset="0"/>
                <a:cs typeface="Times New Roman" pitchFamily="18" charset="0"/>
              </a:rPr>
              <a:t> If you are redirecting to an existing file and you want to append additional data to it, use two &gt; symbols back-to-back (&gt;&gt;) followed by the filename</a:t>
            </a:r>
            <a:endParaRPr lang="en-US" sz="28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 here is the command to collect the output of a directory listing into a file called /</a:t>
            </a:r>
            <a:r>
              <a:rPr lang="en-US" sz="2400" dirty="0" err="1" smtClean="0">
                <a:latin typeface="Times New Roman" pitchFamily="18" charset="0"/>
                <a:cs typeface="Times New Roman" pitchFamily="18" charset="0"/>
              </a:rPr>
              <a:t>tmp</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directory_listing</a:t>
            </a:r>
            <a:r>
              <a:rPr lang="en-US" sz="2400" dirty="0" smtClean="0">
                <a:latin typeface="Times New Roman" pitchFamily="18" charset="0"/>
                <a:cs typeface="Times New Roman" pitchFamily="18" charset="0"/>
              </a:rPr>
              <a:t>:</a:t>
            </a:r>
          </a:p>
          <a:p>
            <a:pPr algn="just">
              <a:buNone/>
            </a:pP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ls</a:t>
            </a:r>
            <a:r>
              <a:rPr lang="en-US" sz="2400" b="1" dirty="0" smtClean="0">
                <a:solidFill>
                  <a:srgbClr val="FF0000"/>
                </a:solidFill>
                <a:latin typeface="Times New Roman" pitchFamily="18" charset="0"/>
                <a:cs typeface="Times New Roman" pitchFamily="18" charset="0"/>
              </a:rPr>
              <a:t> &gt; /</a:t>
            </a:r>
            <a:r>
              <a:rPr lang="en-US" sz="2400" b="1" dirty="0" err="1" smtClean="0">
                <a:solidFill>
                  <a:srgbClr val="FF0000"/>
                </a:solidFill>
                <a:latin typeface="Times New Roman" pitchFamily="18" charset="0"/>
                <a:cs typeface="Times New Roman" pitchFamily="18" charset="0"/>
              </a:rPr>
              <a:t>tmp</a:t>
            </a:r>
            <a:r>
              <a:rPr lang="en-US" sz="2400" b="1" dirty="0" smtClean="0">
                <a:solidFill>
                  <a:srgbClr val="FF0000"/>
                </a:solidFill>
                <a:latin typeface="Times New Roman" pitchFamily="18" charset="0"/>
                <a:cs typeface="Times New Roman" pitchFamily="18" charset="0"/>
              </a:rPr>
              <a:t>/</a:t>
            </a:r>
            <a:r>
              <a:rPr lang="en-US" sz="2400" b="1" dirty="0" err="1" smtClean="0">
                <a:solidFill>
                  <a:srgbClr val="FF0000"/>
                </a:solidFill>
                <a:latin typeface="Times New Roman" pitchFamily="18" charset="0"/>
                <a:cs typeface="Times New Roman" pitchFamily="18" charset="0"/>
              </a:rPr>
              <a:t>directory_listing</a:t>
            </a:r>
            <a:endParaRPr lang="en-US" sz="2400" b="1"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Continuing this example with the directory listing, you could append the string “Directory Listing” to the end of the /</a:t>
            </a:r>
            <a:r>
              <a:rPr lang="en-US" sz="2400" dirty="0" err="1" smtClean="0">
                <a:latin typeface="Times New Roman" pitchFamily="18" charset="0"/>
                <a:cs typeface="Times New Roman" pitchFamily="18" charset="0"/>
              </a:rPr>
              <a:t>tmp</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directory_listing</a:t>
            </a:r>
            <a:r>
              <a:rPr lang="en-US" sz="2400" dirty="0" smtClean="0">
                <a:latin typeface="Times New Roman" pitchFamily="18" charset="0"/>
                <a:cs typeface="Times New Roman" pitchFamily="18" charset="0"/>
              </a:rPr>
              <a:t> file by typing this command:</a:t>
            </a:r>
          </a:p>
          <a:p>
            <a:pPr algn="just">
              <a:buNone/>
            </a:pPr>
            <a:r>
              <a:rPr lang="en-US" sz="2400" b="1" dirty="0" smtClean="0">
                <a:solidFill>
                  <a:srgbClr val="FF0000"/>
                </a:solidFill>
                <a:latin typeface="Times New Roman" pitchFamily="18" charset="0"/>
                <a:cs typeface="Times New Roman" pitchFamily="18" charset="0"/>
              </a:rPr>
              <a:t>$ echo "Directory Listing" &gt;&gt; /</a:t>
            </a:r>
            <a:r>
              <a:rPr lang="en-US" sz="2400" b="1" dirty="0" err="1" smtClean="0">
                <a:solidFill>
                  <a:srgbClr val="FF0000"/>
                </a:solidFill>
                <a:latin typeface="Times New Roman" pitchFamily="18" charset="0"/>
                <a:cs typeface="Times New Roman" pitchFamily="18" charset="0"/>
              </a:rPr>
              <a:t>tmp</a:t>
            </a:r>
            <a:r>
              <a:rPr lang="en-US" sz="2400" b="1" dirty="0" smtClean="0">
                <a:solidFill>
                  <a:srgbClr val="FF0000"/>
                </a:solidFill>
                <a:latin typeface="Times New Roman" pitchFamily="18" charset="0"/>
                <a:cs typeface="Times New Roman" pitchFamily="18" charset="0"/>
              </a:rPr>
              <a:t>/</a:t>
            </a:r>
            <a:r>
              <a:rPr lang="en-US" sz="2400" b="1" dirty="0" err="1" smtClean="0">
                <a:solidFill>
                  <a:srgbClr val="FF0000"/>
                </a:solidFill>
                <a:latin typeface="Times New Roman" pitchFamily="18" charset="0"/>
                <a:cs typeface="Times New Roman" pitchFamily="18" charset="0"/>
              </a:rPr>
              <a:t>directory_listing</a:t>
            </a:r>
            <a:endParaRPr lang="en-US" sz="2400" b="1" dirty="0" smtClean="0">
              <a:solidFill>
                <a:srgbClr val="FF0000"/>
              </a:solidFill>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If you want to override and replace the current files contents with new output use “ redirection override” operator, </a:t>
            </a:r>
            <a:r>
              <a:rPr lang="en-US" sz="2400" b="1" dirty="0" smtClean="0">
                <a:solidFill>
                  <a:schemeClr val="accent1">
                    <a:lumMod val="60000"/>
                    <a:lumOff val="40000"/>
                  </a:schemeClr>
                </a:solidFill>
                <a:latin typeface="Times New Roman" pitchFamily="18" charset="0"/>
                <a:cs typeface="Times New Roman" pitchFamily="18" charset="0"/>
              </a:rPr>
              <a:t>greater than bar (&gt;|)</a:t>
            </a:r>
          </a:p>
          <a:p>
            <a:pPr algn="just"/>
            <a:r>
              <a:rPr lang="en-US" sz="2400" b="1" dirty="0" smtClean="0">
                <a:latin typeface="Times New Roman" pitchFamily="18" charset="0"/>
                <a:cs typeface="Times New Roman" pitchFamily="18" charset="0"/>
              </a:rPr>
              <a:t>The third class of redirection, using a file as input, is done by using the less than sign (&lt;) followed by the name of the file.</a:t>
            </a:r>
          </a:p>
          <a:p>
            <a:pPr algn="just"/>
            <a:r>
              <a:rPr lang="en-US" sz="2400" b="1" dirty="0" smtClean="0">
                <a:latin typeface="Times New Roman" pitchFamily="18" charset="0"/>
                <a:cs typeface="Times New Roman" pitchFamily="18" charset="0"/>
              </a:rPr>
              <a:t>A file can be redirected to replace the keyboard.</a:t>
            </a:r>
          </a:p>
          <a:p>
            <a:pPr algn="just"/>
            <a:r>
              <a:rPr lang="en-US" sz="2400" b="1" dirty="0" smtClean="0">
                <a:latin typeface="Times New Roman" pitchFamily="18" charset="0"/>
                <a:cs typeface="Times New Roman" pitchFamily="18" charset="0"/>
              </a:rPr>
              <a:t>Example: command &lt; file1</a:t>
            </a:r>
            <a:endParaRPr lang="en-US" sz="2400"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76400"/>
            <a:ext cx="8229600" cy="2677656"/>
          </a:xfrm>
          <a:prstGeom prst="rect">
            <a:avLst/>
          </a:prstGeom>
          <a:noFill/>
        </p:spPr>
        <p:txBody>
          <a:bodyPr wrap="square" rtlCol="0">
            <a:spAutoFit/>
          </a:bodyPr>
          <a:lstStyle/>
          <a:p>
            <a:pPr algn="just"/>
            <a:r>
              <a:rPr lang="en-US" sz="2800" dirty="0" smtClean="0"/>
              <a:t>The enhanced version of Bourne shell is BASH is used in LINUX</a:t>
            </a:r>
          </a:p>
          <a:p>
            <a:pPr algn="just"/>
            <a:endParaRPr lang="en-US" sz="2800" dirty="0"/>
          </a:p>
          <a:p>
            <a:pPr algn="just"/>
            <a:r>
              <a:rPr lang="en-US" sz="2800" dirty="0" smtClean="0"/>
              <a:t>A Compatible version of the C shell is </a:t>
            </a:r>
            <a:r>
              <a:rPr lang="en-US" sz="2800" dirty="0" err="1" smtClean="0"/>
              <a:t>tcsh</a:t>
            </a:r>
            <a:endParaRPr lang="en-US" sz="2800" dirty="0" smtClean="0"/>
          </a:p>
          <a:p>
            <a:pPr algn="just"/>
            <a:endParaRPr lang="en-US" sz="2800" dirty="0"/>
          </a:p>
          <a:p>
            <a:pPr algn="just"/>
            <a:r>
              <a:rPr lang="en-US" sz="2800" dirty="0" smtClean="0"/>
              <a:t>The KORN shell it is compatible with Bourne Shell</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line shortcuts</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One of the difficulties in moving to a command-line interface, especially from command-line tools such as command.com, is working with a shell that has a good number of shortcuts</a:t>
            </a:r>
          </a:p>
          <a:p>
            <a:pPr algn="just"/>
            <a:r>
              <a:rPr lang="en-US" sz="2400" b="1" dirty="0" smtClean="0">
                <a:solidFill>
                  <a:srgbClr val="FF0000"/>
                </a:solidFill>
                <a:latin typeface="Times New Roman" pitchFamily="18" charset="0"/>
                <a:cs typeface="Times New Roman" pitchFamily="18" charset="0"/>
              </a:rPr>
              <a:t>Filename Expansion </a:t>
            </a:r>
          </a:p>
          <a:p>
            <a:pPr algn="just">
              <a:buNone/>
            </a:pPr>
            <a:r>
              <a:rPr lang="en-US" sz="2400" b="1" dirty="0" smtClean="0">
                <a:latin typeface="Times New Roman" pitchFamily="18" charset="0"/>
                <a:cs typeface="Times New Roman" pitchFamily="18" charset="0"/>
              </a:rPr>
              <a:t>	Under UNIX-based shells such as BASH, wildcards on the command line are expanded before being passed as a parameter to the application</a:t>
            </a:r>
            <a:endParaRPr lang="en-US" sz="2400" b="1"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The wildcard characters themselves in BASH are identical to those in command.com: </a:t>
            </a:r>
          </a:p>
          <a:p>
            <a:pPr algn="just"/>
            <a:r>
              <a:rPr lang="en-US" sz="2800" dirty="0" smtClean="0">
                <a:latin typeface="Times New Roman" pitchFamily="18" charset="0"/>
                <a:cs typeface="Times New Roman" pitchFamily="18" charset="0"/>
              </a:rPr>
              <a:t>the asterisk (*) matches against all filenames, </a:t>
            </a:r>
          </a:p>
          <a:p>
            <a:pPr algn="just"/>
            <a:r>
              <a:rPr lang="en-US" sz="2800" dirty="0" smtClean="0">
                <a:latin typeface="Times New Roman" pitchFamily="18" charset="0"/>
                <a:cs typeface="Times New Roman" pitchFamily="18" charset="0"/>
              </a:rPr>
              <a:t>the question mark (?) matches against single characters.</a:t>
            </a:r>
          </a:p>
          <a:p>
            <a:pPr algn="just"/>
            <a:r>
              <a:rPr lang="en-US" sz="2800" dirty="0" smtClean="0">
                <a:latin typeface="Times New Roman" pitchFamily="18" charset="0"/>
                <a:cs typeface="Times New Roman" pitchFamily="18" charset="0"/>
              </a:rPr>
              <a:t> If you need to use these characters as part of another parameter for whatever reason, you can escape them by preceding them with a backslash ( \ ) character</a:t>
            </a:r>
            <a:endParaRPr lang="en-US" sz="28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buNone/>
            </a:pPr>
            <a:r>
              <a:rPr lang="en-US" sz="2400" dirty="0" smtClean="0">
                <a:latin typeface="Times New Roman" pitchFamily="18" charset="0"/>
                <a:cs typeface="Times New Roman" pitchFamily="18" charset="0"/>
              </a:rPr>
              <a:t>Here is the basic set of wildcards:</a:t>
            </a:r>
          </a:p>
          <a:p>
            <a:pPr algn="just"/>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 represents zero or more characters</a:t>
            </a:r>
          </a:p>
          <a:p>
            <a:pPr algn="just"/>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 represents a single character</a:t>
            </a:r>
          </a:p>
          <a:p>
            <a:pPr algn="just"/>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 represents a range of characters</a:t>
            </a:r>
          </a:p>
          <a:p>
            <a:pPr algn="just"/>
            <a:r>
              <a:rPr lang="en-US" sz="2400" dirty="0" smtClean="0">
                <a:latin typeface="Times New Roman" pitchFamily="18" charset="0"/>
                <a:cs typeface="Times New Roman" pitchFamily="18" charset="0"/>
              </a:rPr>
              <a:t>As a basic first example we will introduce the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In the example below we will list every entry beginning with a b.</a:t>
            </a:r>
          </a:p>
          <a:p>
            <a:pPr algn="just">
              <a:buNone/>
            </a:pPr>
            <a:r>
              <a:rPr lang="en-US" sz="2400" dirty="0" smtClean="0">
                <a:latin typeface="Times New Roman" pitchFamily="18" charset="0"/>
                <a:cs typeface="Times New Roman" pitchFamily="18" charset="0"/>
              </a:rPr>
              <a:t>				Example: </a:t>
            </a:r>
            <a:r>
              <a:rPr lang="en-US" sz="2400" dirty="0" err="1" smtClean="0">
                <a:latin typeface="Times New Roman" pitchFamily="18" charset="0"/>
                <a:cs typeface="Times New Roman" pitchFamily="18" charset="0"/>
              </a:rPr>
              <a:t>ls</a:t>
            </a:r>
            <a:r>
              <a:rPr lang="en-US" sz="2400" dirty="0" smtClean="0">
                <a:latin typeface="Times New Roman" pitchFamily="18" charset="0"/>
                <a:cs typeface="Times New Roman" pitchFamily="18" charset="0"/>
              </a:rPr>
              <a:t> b*</a:t>
            </a:r>
          </a:p>
          <a:p>
            <a:pPr>
              <a:buNone/>
            </a:pPr>
            <a:r>
              <a:rPr lang="en-US" sz="2400" dirty="0" smtClean="0">
                <a:latin typeface="Times New Roman" pitchFamily="18" charset="0"/>
                <a:cs typeface="Times New Roman" pitchFamily="18" charset="0"/>
              </a:rPr>
              <a:t>                                    barry.txt blah.txt bob</a:t>
            </a: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l">
              <a:buNone/>
            </a:pPr>
            <a:r>
              <a:rPr lang="en-US" sz="2800" dirty="0" smtClean="0">
                <a:latin typeface="Times New Roman" pitchFamily="18" charset="0"/>
                <a:cs typeface="Times New Roman" pitchFamily="18" charset="0"/>
              </a:rPr>
              <a:t>Ex: </a:t>
            </a:r>
            <a:r>
              <a:rPr lang="en-US" sz="2800" dirty="0" err="1" smtClean="0">
                <a:latin typeface="Times New Roman" pitchFamily="18" charset="0"/>
                <a:cs typeface="Times New Roman" pitchFamily="18" charset="0"/>
              </a:rPr>
              <a:t>ls</a:t>
            </a:r>
            <a:r>
              <a:rPr lang="en-US" sz="2800" dirty="0" smtClean="0">
                <a:latin typeface="Times New Roman" pitchFamily="18" charset="0"/>
                <a:cs typeface="Times New Roman" pitchFamily="18" charset="0"/>
              </a:rPr>
              <a:t> /home/</a:t>
            </a:r>
            <a:r>
              <a:rPr lang="en-US" sz="2800" dirty="0" err="1" smtClean="0">
                <a:latin typeface="Times New Roman" pitchFamily="18" charset="0"/>
                <a:cs typeface="Times New Roman" pitchFamily="18" charset="0"/>
              </a:rPr>
              <a:t>ryan</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linuxtutorialwork</a:t>
            </a:r>
            <a:r>
              <a:rPr lang="en-US" sz="2800" dirty="0" smtClean="0">
                <a:latin typeface="Times New Roman" pitchFamily="18" charset="0"/>
                <a:cs typeface="Times New Roman" pitchFamily="18" charset="0"/>
              </a:rPr>
              <a:t>/*.txt</a:t>
            </a:r>
          </a:p>
          <a:p>
            <a:pPr algn="l">
              <a:buNone/>
            </a:pPr>
            <a:r>
              <a:rPr lang="en-US" sz="2800" dirty="0" smtClean="0">
                <a:latin typeface="Times New Roman" pitchFamily="18" charset="0"/>
                <a:cs typeface="Times New Roman" pitchFamily="18" charset="0"/>
              </a:rPr>
              <a:t>Result: /home/</a:t>
            </a:r>
            <a:r>
              <a:rPr lang="en-US" sz="2800" dirty="0" err="1" smtClean="0">
                <a:latin typeface="Times New Roman" pitchFamily="18" charset="0"/>
                <a:cs typeface="Times New Roman" pitchFamily="18" charset="0"/>
              </a:rPr>
              <a:t>ryan</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linuxtutorialwork</a:t>
            </a:r>
            <a:r>
              <a:rPr lang="en-US" sz="2800" dirty="0" smtClean="0">
                <a:latin typeface="Times New Roman" pitchFamily="18" charset="0"/>
                <a:cs typeface="Times New Roman" pitchFamily="18" charset="0"/>
              </a:rPr>
              <a:t>/barry.txt /home/</a:t>
            </a:r>
            <a:r>
              <a:rPr lang="en-US" sz="2800" dirty="0" err="1" smtClean="0">
                <a:latin typeface="Times New Roman" pitchFamily="18" charset="0"/>
                <a:cs typeface="Times New Roman" pitchFamily="18" charset="0"/>
              </a:rPr>
              <a:t>ryan</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linuxtutorialwork</a:t>
            </a:r>
            <a:r>
              <a:rPr lang="en-US" sz="2800" dirty="0" smtClean="0">
                <a:latin typeface="Times New Roman" pitchFamily="18" charset="0"/>
                <a:cs typeface="Times New Roman" pitchFamily="18" charset="0"/>
              </a:rPr>
              <a:t>/blah.txt</a:t>
            </a:r>
          </a:p>
          <a:p>
            <a:pPr algn="l"/>
            <a:r>
              <a:rPr lang="en-US" sz="2800" b="1" dirty="0" smtClean="0"/>
              <a:t>?</a:t>
            </a:r>
            <a:r>
              <a:rPr lang="en-US" sz="2800" dirty="0" smtClean="0"/>
              <a:t> operator. In this example we are looking for each file whose second letter is </a:t>
            </a:r>
            <a:r>
              <a:rPr lang="en-US" sz="2800" dirty="0" err="1" smtClean="0"/>
              <a:t>i</a:t>
            </a:r>
            <a:r>
              <a:rPr lang="en-US" sz="2800" dirty="0" smtClean="0"/>
              <a:t>. </a:t>
            </a:r>
          </a:p>
          <a:p>
            <a:r>
              <a:rPr lang="en-US" sz="2800" dirty="0" err="1" smtClean="0">
                <a:latin typeface="Times New Roman" pitchFamily="18" charset="0"/>
                <a:cs typeface="Times New Roman" pitchFamily="18" charset="0"/>
              </a:rPr>
              <a:t>Ex:user@bash</a:t>
            </a:r>
            <a:r>
              <a:rPr lang="en-US" sz="2800" dirty="0" smtClean="0">
                <a:latin typeface="Times New Roman" pitchFamily="18" charset="0"/>
                <a:cs typeface="Times New Roman" pitchFamily="18" charset="0"/>
              </a:rPr>
              <a:t>: </a:t>
            </a:r>
            <a:r>
              <a:rPr lang="en-US" sz="2800" dirty="0" err="1" smtClean="0"/>
              <a:t>ls</a:t>
            </a:r>
            <a:r>
              <a:rPr lang="en-US" sz="2800" dirty="0" smtClean="0"/>
              <a:t> ?</a:t>
            </a:r>
            <a:r>
              <a:rPr lang="en-US" sz="2800" dirty="0" err="1" smtClean="0"/>
              <a:t>i</a:t>
            </a:r>
            <a:r>
              <a:rPr lang="en-US" sz="2800" dirty="0" smtClean="0"/>
              <a:t>*</a:t>
            </a:r>
          </a:p>
          <a:p>
            <a:r>
              <a:rPr lang="en-US" sz="2800" dirty="0" err="1" smtClean="0"/>
              <a:t>firstfile</a:t>
            </a:r>
            <a:r>
              <a:rPr lang="en-US" sz="2800" dirty="0" smtClean="0"/>
              <a:t> video.mpeg</a:t>
            </a:r>
          </a:p>
          <a:p>
            <a:pPr algn="l"/>
            <a:endParaRPr lang="en-US" sz="2800" dirty="0" smtClean="0">
              <a:latin typeface="Times New Roman" pitchFamily="18" charset="0"/>
              <a:cs typeface="Times New Roman" pitchFamily="18" charset="0"/>
            </a:endParaRPr>
          </a:p>
          <a:p>
            <a:pPr algn="l"/>
            <a:endParaRPr lang="en-US" sz="28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t>how about every file with a three letter extension. Note that video.mpeg is not matched as the path name must match the given pattern exactly.</a:t>
            </a:r>
          </a:p>
          <a:p>
            <a:pPr algn="just"/>
            <a:endParaRPr lang="en-US" sz="2800" dirty="0"/>
          </a:p>
        </p:txBody>
      </p:sp>
      <p:pic>
        <p:nvPicPr>
          <p:cNvPr id="4" name="Picture 3" descr="1.PNG"/>
          <p:cNvPicPr>
            <a:picLocks noChangeAspect="1"/>
          </p:cNvPicPr>
          <p:nvPr/>
        </p:nvPicPr>
        <p:blipFill>
          <a:blip r:embed="rId2"/>
          <a:stretch>
            <a:fillRect/>
          </a:stretch>
        </p:blipFill>
        <p:spPr>
          <a:xfrm>
            <a:off x="1524000" y="3886200"/>
            <a:ext cx="6168818" cy="147639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wildcard</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the range operator ( </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 Unlike the previous 2 wildcards which specified any character, the range operator allows you to limit to a subset of characters. In this example we are looking for every file whose name either begins with a s or v.</a:t>
            </a:r>
          </a:p>
          <a:p>
            <a:pPr algn="just"/>
            <a:endParaRPr lang="en-US" sz="2400" dirty="0">
              <a:latin typeface="Times New Roman" pitchFamily="18" charset="0"/>
              <a:cs typeface="Times New Roman" pitchFamily="18" charset="0"/>
            </a:endParaRPr>
          </a:p>
        </p:txBody>
      </p:sp>
      <p:pic>
        <p:nvPicPr>
          <p:cNvPr id="4" name="Picture 3" descr="2.PNG"/>
          <p:cNvPicPr>
            <a:picLocks noChangeAspect="1"/>
          </p:cNvPicPr>
          <p:nvPr/>
        </p:nvPicPr>
        <p:blipFill>
          <a:blip r:embed="rId2"/>
          <a:stretch>
            <a:fillRect/>
          </a:stretch>
        </p:blipFill>
        <p:spPr>
          <a:xfrm>
            <a:off x="2514599" y="3733800"/>
            <a:ext cx="4793213" cy="175264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With ranges we may also include a set by using a hyphen. So for example if we wanted to find every file whose name includes a digit in it we could do the following:</a:t>
            </a:r>
          </a:p>
          <a:p>
            <a:pPr algn="just"/>
            <a:endParaRPr lang="en-US" sz="2800" dirty="0">
              <a:latin typeface="Times New Roman" pitchFamily="18" charset="0"/>
              <a:cs typeface="Times New Roman" pitchFamily="18" charset="0"/>
            </a:endParaRPr>
          </a:p>
        </p:txBody>
      </p:sp>
      <p:pic>
        <p:nvPicPr>
          <p:cNvPr id="4" name="Picture 3" descr="3.PNG"/>
          <p:cNvPicPr>
            <a:picLocks noChangeAspect="1"/>
          </p:cNvPicPr>
          <p:nvPr/>
        </p:nvPicPr>
        <p:blipFill>
          <a:blip r:embed="rId2"/>
          <a:stretch>
            <a:fillRect/>
          </a:stretch>
        </p:blipFill>
        <p:spPr>
          <a:xfrm>
            <a:off x="2057400" y="4114800"/>
            <a:ext cx="5051621" cy="203837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We may also reverse a range using the caret ( ^ ) which means look for any character which is not one of the following.</a:t>
            </a:r>
            <a:endParaRPr lang="en-US" sz="2800" dirty="0">
              <a:latin typeface="Times New Roman" pitchFamily="18" charset="0"/>
              <a:cs typeface="Times New Roman" pitchFamily="18" charset="0"/>
            </a:endParaRPr>
          </a:p>
        </p:txBody>
      </p:sp>
      <p:pic>
        <p:nvPicPr>
          <p:cNvPr id="4" name="Picture 3" descr="4.PNG"/>
          <p:cNvPicPr>
            <a:picLocks noChangeAspect="1"/>
          </p:cNvPicPr>
          <p:nvPr/>
        </p:nvPicPr>
        <p:blipFill>
          <a:blip r:embed="rId2"/>
          <a:stretch>
            <a:fillRect/>
          </a:stretch>
        </p:blipFill>
        <p:spPr>
          <a:xfrm>
            <a:off x="1600200" y="3962400"/>
            <a:ext cx="5349220" cy="147957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Environment Variables as Parameters </a:t>
            </a:r>
            <a:endParaRPr lang="en-US" sz="2800" dirty="0"/>
          </a:p>
        </p:txBody>
      </p:sp>
      <p:sp>
        <p:nvSpPr>
          <p:cNvPr id="3" name="Content Placeholder 2"/>
          <p:cNvSpPr>
            <a:spLocks noGrp="1"/>
          </p:cNvSpPr>
          <p:nvPr>
            <p:ph sz="quarter" idx="1"/>
          </p:nvPr>
        </p:nvSpPr>
        <p:spPr/>
        <p:txBody>
          <a:bodyPr>
            <a:normAutofit/>
          </a:bodyPr>
          <a:lstStyle/>
          <a:p>
            <a:pPr algn="just"/>
            <a:r>
              <a:rPr lang="en-US" sz="3200" dirty="0" smtClean="0">
                <a:latin typeface="Times New Roman" pitchFamily="18" charset="0"/>
                <a:cs typeface="Times New Roman" pitchFamily="18" charset="0"/>
              </a:rPr>
              <a:t>Under BASH, you can use environment variables as parameters on the command line</a:t>
            </a:r>
          </a:p>
          <a:p>
            <a:pPr algn="just"/>
            <a:r>
              <a:rPr lang="en-US" sz="3200" dirty="0" smtClean="0">
                <a:latin typeface="Times New Roman" pitchFamily="18" charset="0"/>
                <a:cs typeface="Times New Roman" pitchFamily="18" charset="0"/>
              </a:rPr>
              <a:t>For example, issuing the parameter $ FOO will cause the value of the FOO environment variable to be passed rather than the string “$ FOO”.</a:t>
            </a:r>
          </a:p>
          <a:p>
            <a:pPr algn="just"/>
            <a:endParaRPr lang="en-US" sz="32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Commands </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Under BASH, multiple commands can be executed on the same line by separating the commands with semicolons (;). For example, to execute this sequence of commands on a single line</a:t>
            </a:r>
          </a:p>
          <a:p>
            <a:pPr algn="just"/>
            <a:r>
              <a:rPr lang="fr-FR" sz="2800" dirty="0" smtClean="0">
                <a:latin typeface="Times New Roman" pitchFamily="18" charset="0"/>
                <a:cs typeface="Times New Roman" pitchFamily="18" charset="0"/>
              </a:rPr>
              <a:t>$</a:t>
            </a:r>
            <a:r>
              <a:rPr lang="fr-FR" sz="2800" dirty="0" err="1" smtClean="0">
                <a:latin typeface="Times New Roman" pitchFamily="18" charset="0"/>
                <a:cs typeface="Times New Roman" pitchFamily="18" charset="0"/>
              </a:rPr>
              <a:t>ls</a:t>
            </a:r>
            <a:r>
              <a:rPr lang="fr-FR" sz="2800" dirty="0" smtClean="0">
                <a:latin typeface="Times New Roman" pitchFamily="18" charset="0"/>
                <a:cs typeface="Times New Roman" pitchFamily="18" charset="0"/>
              </a:rPr>
              <a:t> -l </a:t>
            </a:r>
          </a:p>
          <a:p>
            <a:pPr algn="just"/>
            <a:r>
              <a:rPr lang="fr-FR" sz="2800" dirty="0" smtClean="0">
                <a:latin typeface="Times New Roman" pitchFamily="18" charset="0"/>
                <a:cs typeface="Times New Roman" pitchFamily="18" charset="0"/>
              </a:rPr>
              <a:t>$ cat /</a:t>
            </a:r>
            <a:r>
              <a:rPr lang="fr-FR" sz="2800" dirty="0" err="1" smtClean="0">
                <a:latin typeface="Times New Roman" pitchFamily="18" charset="0"/>
                <a:cs typeface="Times New Roman" pitchFamily="18" charset="0"/>
              </a:rPr>
              <a:t>etc</a:t>
            </a:r>
            <a:r>
              <a:rPr lang="fr-FR" sz="2800" dirty="0" smtClean="0">
                <a:latin typeface="Times New Roman" pitchFamily="18" charset="0"/>
                <a:cs typeface="Times New Roman" pitchFamily="18" charset="0"/>
              </a:rPr>
              <a:t>/</a:t>
            </a:r>
            <a:r>
              <a:rPr lang="fr-FR" sz="2800" dirty="0" err="1" smtClean="0">
                <a:latin typeface="Times New Roman" pitchFamily="18" charset="0"/>
                <a:cs typeface="Times New Roman" pitchFamily="18" charset="0"/>
              </a:rPr>
              <a:t>passwd</a:t>
            </a:r>
            <a:endParaRPr lang="fr-FR"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you could instead type this:</a:t>
            </a:r>
          </a:p>
          <a:p>
            <a:pPr algn="just">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ls</a:t>
            </a:r>
            <a:r>
              <a:rPr lang="en-US" sz="2800" dirty="0" smtClean="0">
                <a:latin typeface="Times New Roman" pitchFamily="18" charset="0"/>
                <a:cs typeface="Times New Roman" pitchFamily="18" charset="0"/>
              </a:rPr>
              <a:t> -l ;cat /etc/</a:t>
            </a:r>
            <a:r>
              <a:rPr lang="en-US" sz="2800" dirty="0" err="1" smtClean="0">
                <a:latin typeface="Times New Roman" pitchFamily="18" charset="0"/>
                <a:cs typeface="Times New Roman" pitchFamily="18" charset="0"/>
              </a:rPr>
              <a:t>passwd</a:t>
            </a:r>
            <a:endParaRPr lang="en-US" sz="2800" dirty="0" smtClean="0">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 session</a:t>
            </a:r>
            <a:endParaRPr lang="en-US" dirty="0"/>
          </a:p>
        </p:txBody>
      </p:sp>
      <p:sp>
        <p:nvSpPr>
          <p:cNvPr id="3" name="Content Placeholder 2"/>
          <p:cNvSpPr>
            <a:spLocks noGrp="1"/>
          </p:cNvSpPr>
          <p:nvPr>
            <p:ph sz="quarter" idx="1"/>
          </p:nvPr>
        </p:nvSpPr>
        <p:spPr>
          <a:xfrm>
            <a:off x="685800" y="1600200"/>
            <a:ext cx="8077200" cy="4572000"/>
          </a:xfrm>
        </p:spPr>
        <p:txBody>
          <a:bodyPr>
            <a:normAutofit/>
          </a:bodyPr>
          <a:lstStyle/>
          <a:p>
            <a:pPr algn="just"/>
            <a:r>
              <a:rPr lang="en-US" sz="3200" dirty="0" smtClean="0"/>
              <a:t>A </a:t>
            </a:r>
            <a:r>
              <a:rPr lang="en-US" sz="3200" dirty="0" err="1" smtClean="0"/>
              <a:t>unix</a:t>
            </a:r>
            <a:r>
              <a:rPr lang="en-US" sz="3200" dirty="0" smtClean="0"/>
              <a:t> session consists of logged into the system and then executing commands to accomplish out work, when work is done we log out of the system</a:t>
            </a:r>
          </a:p>
          <a:p>
            <a:pPr algn="just"/>
            <a:r>
              <a:rPr lang="en-US" sz="3200" dirty="0" smtClean="0"/>
              <a:t>When you login your shell script is determined by the system administrator.</a:t>
            </a:r>
          </a:p>
          <a:p>
            <a:pPr algn="just"/>
            <a:r>
              <a:rPr lang="en-US" sz="3200" dirty="0" smtClean="0"/>
              <a:t>You can switch to another shell</a:t>
            </a:r>
            <a:endParaRPr lang="en-US"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Backticks</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 You can take the output of one program and make it the parameter of another program. </a:t>
            </a:r>
          </a:p>
          <a:p>
            <a:pPr algn="just"/>
            <a:r>
              <a:rPr lang="en-US" sz="2800" dirty="0" err="1" smtClean="0">
                <a:latin typeface="Times New Roman" pitchFamily="18" charset="0"/>
                <a:cs typeface="Times New Roman" pitchFamily="18" charset="0"/>
              </a:rPr>
              <a:t>Backticks</a:t>
            </a:r>
            <a:r>
              <a:rPr lang="en-US" sz="2800" dirty="0" smtClean="0">
                <a:latin typeface="Times New Roman" pitchFamily="18" charset="0"/>
                <a:cs typeface="Times New Roman" pitchFamily="18" charset="0"/>
              </a:rPr>
              <a:t> (`) allow you to embed commands as parameters to other commands. </a:t>
            </a:r>
          </a:p>
          <a:p>
            <a:pPr algn="just"/>
            <a:r>
              <a:rPr lang="en-US" sz="2800" dirty="0" smtClean="0">
                <a:latin typeface="Times New Roman" pitchFamily="18" charset="0"/>
                <a:cs typeface="Times New Roman" pitchFamily="18" charset="0"/>
              </a:rPr>
              <a:t>One of the most useful features of shell scripts is the lowly back quote character, usually called the </a:t>
            </a:r>
            <a:r>
              <a:rPr lang="en-US" sz="2800" dirty="0" err="1" smtClean="0">
                <a:latin typeface="Times New Roman" pitchFamily="18" charset="0"/>
                <a:cs typeface="Times New Roman" pitchFamily="18" charset="0"/>
              </a:rPr>
              <a:t>backtick</a:t>
            </a:r>
            <a:r>
              <a:rPr lang="en-US" sz="2800" dirty="0" smtClean="0">
                <a:latin typeface="Times New Roman" pitchFamily="18" charset="0"/>
                <a:cs typeface="Times New Roman" pitchFamily="18" charset="0"/>
              </a:rPr>
              <a:t> (`) in the Linux world. Be careful—this is not the normal single quotation mark character you are used to using for strings.</a:t>
            </a:r>
            <a:endParaRPr lang="en-US" sz="28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backtick</a:t>
            </a:r>
            <a:r>
              <a:rPr lang="en-US" sz="2400" dirty="0" smtClean="0">
                <a:latin typeface="Times New Roman" pitchFamily="18" charset="0"/>
                <a:cs typeface="Times New Roman" pitchFamily="18" charset="0"/>
              </a:rPr>
              <a:t> allows you to assign the output of a shell command to a variable</a:t>
            </a:r>
          </a:p>
          <a:p>
            <a:pPr algn="just"/>
            <a:r>
              <a:rPr lang="en-US" sz="2400" dirty="0" smtClean="0">
                <a:latin typeface="Times New Roman" pitchFamily="18" charset="0"/>
                <a:cs typeface="Times New Roman" pitchFamily="18" charset="0"/>
              </a:rPr>
              <a:t>Example: # testing=`date`</a:t>
            </a:r>
          </a:p>
          <a:p>
            <a:pPr algn="just"/>
            <a:r>
              <a:rPr lang="en-US" sz="2400" dirty="0" smtClean="0">
                <a:latin typeface="Times New Roman" pitchFamily="18" charset="0"/>
                <a:cs typeface="Times New Roman" pitchFamily="18" charset="0"/>
              </a:rPr>
              <a:t>The shell runs the command within the </a:t>
            </a:r>
            <a:r>
              <a:rPr lang="en-US" sz="2400" dirty="0" err="1" smtClean="0">
                <a:latin typeface="Times New Roman" pitchFamily="18" charset="0"/>
                <a:cs typeface="Times New Roman" pitchFamily="18" charset="0"/>
              </a:rPr>
              <a:t>backticks</a:t>
            </a:r>
            <a:r>
              <a:rPr lang="en-US" sz="2400" dirty="0" smtClean="0">
                <a:latin typeface="Times New Roman" pitchFamily="18" charset="0"/>
                <a:cs typeface="Times New Roman" pitchFamily="18" charset="0"/>
              </a:rPr>
              <a:t> and assigns the output to the variable testing. Here's an example of creating a variable using the output from a normal shell command: </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 cat myscript.sh </a:t>
            </a:r>
          </a:p>
          <a:p>
            <a:pPr algn="just"/>
            <a:r>
              <a:rPr lang="en-US" sz="2400" dirty="0" smtClean="0">
                <a:latin typeface="Times New Roman" pitchFamily="18" charset="0"/>
                <a:cs typeface="Times New Roman" pitchFamily="18" charset="0"/>
              </a:rPr>
              <a:t>#!/bin/bash </a:t>
            </a:r>
          </a:p>
          <a:p>
            <a:pPr algn="just"/>
            <a:r>
              <a:rPr lang="en-US" sz="2400" dirty="0" smtClean="0">
                <a:latin typeface="Times New Roman" pitchFamily="18" charset="0"/>
                <a:cs typeface="Times New Roman" pitchFamily="18" charset="0"/>
              </a:rPr>
              <a:t># using the </a:t>
            </a:r>
            <a:r>
              <a:rPr lang="en-US" sz="2400" dirty="0" err="1" smtClean="0">
                <a:latin typeface="Times New Roman" pitchFamily="18" charset="0"/>
                <a:cs typeface="Times New Roman" pitchFamily="18" charset="0"/>
              </a:rPr>
              <a:t>backtick</a:t>
            </a:r>
            <a:r>
              <a:rPr lang="en-US" sz="2400" dirty="0" smtClean="0">
                <a:latin typeface="Times New Roman" pitchFamily="18" charset="0"/>
                <a:cs typeface="Times New Roman" pitchFamily="18" charset="0"/>
              </a:rPr>
              <a:t> character </a:t>
            </a:r>
          </a:p>
          <a:p>
            <a:pPr algn="just"/>
            <a:r>
              <a:rPr lang="en-US" sz="2400" dirty="0" smtClean="0">
                <a:latin typeface="Times New Roman" pitchFamily="18" charset="0"/>
                <a:cs typeface="Times New Roman" pitchFamily="18" charset="0"/>
              </a:rPr>
              <a:t>testing=`date`</a:t>
            </a:r>
          </a:p>
          <a:p>
            <a:pPr algn="just"/>
            <a:r>
              <a:rPr lang="en-US" sz="2400" dirty="0" smtClean="0">
                <a:latin typeface="Times New Roman" pitchFamily="18" charset="0"/>
                <a:cs typeface="Times New Roman" pitchFamily="18" charset="0"/>
              </a:rPr>
              <a:t> echo "The date and time are: $testing" $</a:t>
            </a:r>
          </a:p>
          <a:p>
            <a:pPr algn="just">
              <a:buNone/>
            </a:pPr>
            <a:r>
              <a:rPr lang="en-US" sz="2400" dirty="0" smtClean="0">
                <a:latin typeface="Times New Roman" pitchFamily="18" charset="0"/>
                <a:cs typeface="Times New Roman" pitchFamily="18" charset="0"/>
              </a:rPr>
              <a:t>	The variable testing receives the output from the date command, and it is used in the echo statement to display it. Running the shell script produces the following output: </a:t>
            </a:r>
          </a:p>
          <a:p>
            <a:pPr algn="just">
              <a:buNone/>
            </a:pPr>
            <a:r>
              <a:rPr lang="en-US" sz="2400" dirty="0" smtClean="0"/>
              <a:t>$ ./myscript.sh </a:t>
            </a:r>
          </a:p>
          <a:p>
            <a:pPr algn="just">
              <a:buNone/>
            </a:pPr>
            <a:r>
              <a:rPr lang="en-US" sz="2400" dirty="0" smtClean="0"/>
              <a:t>The date and time are: Mon Jul 21 09:13:42 IST 2014 $</a:t>
            </a:r>
            <a:endParaRPr lang="en-US" sz="24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Reviewing </a:t>
            </a:r>
            <a:r>
              <a:rPr lang="en-US" sz="2800" dirty="0" smtClean="0"/>
              <a:t>Command-Line Documentation</a:t>
            </a:r>
            <a:endParaRPr lang="en-US" sz="2800"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Linux comes with two superbly useful tools for making documentation accessible: man and info</a:t>
            </a:r>
          </a:p>
          <a:p>
            <a:pPr algn="just"/>
            <a:r>
              <a:rPr lang="en-US" sz="2800" dirty="0" smtClean="0">
                <a:latin typeface="Times New Roman" pitchFamily="18" charset="0"/>
                <a:cs typeface="Times New Roman" pitchFamily="18" charset="0"/>
              </a:rPr>
              <a:t> many applications are moving their documentation to the info format.</a:t>
            </a:r>
          </a:p>
          <a:p>
            <a:pPr algn="just"/>
            <a:r>
              <a:rPr lang="en-US" sz="2800" dirty="0" smtClean="0">
                <a:latin typeface="Times New Roman" pitchFamily="18" charset="0"/>
                <a:cs typeface="Times New Roman" pitchFamily="18" charset="0"/>
              </a:rPr>
              <a:t>This format is considered superior to man because it allows the documentation to be hyperlinked together in a web-like way, but without actually having to be written in HTML format</a:t>
            </a:r>
            <a:endParaRPr lang="en-US" sz="28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The man format, on the other hand, has been around for decades. For thousands of utilities, their man (short for manual) pages are their only documentation</a:t>
            </a:r>
          </a:p>
          <a:p>
            <a:pPr algn="just"/>
            <a:r>
              <a:rPr lang="en-US" sz="2800" dirty="0" smtClean="0">
                <a:latin typeface="Times New Roman" pitchFamily="18" charset="0"/>
                <a:cs typeface="Times New Roman" pitchFamily="18" charset="0"/>
              </a:rPr>
              <a:t> many applications continue to utilize man format because many other UNIX-like operating systems (such as Sun Solaris) use man format. </a:t>
            </a:r>
            <a:endParaRPr lang="en-US" sz="28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ThemanCommand</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 man pages are documents found online that cover the use of tools and their corresponding configuration files.</a:t>
            </a:r>
          </a:p>
          <a:p>
            <a:pPr algn="just"/>
            <a:r>
              <a:rPr lang="en-US" sz="2400" dirty="0" smtClean="0">
                <a:latin typeface="Times New Roman" pitchFamily="18" charset="0"/>
                <a:cs typeface="Times New Roman" pitchFamily="18" charset="0"/>
              </a:rPr>
              <a:t> The format of the man command is as follows:</a:t>
            </a:r>
          </a:p>
          <a:p>
            <a:pPr algn="just"/>
            <a:endParaRPr lang="en-US" sz="2400" dirty="0" smtClean="0">
              <a:latin typeface="Times New Roman" pitchFamily="18" charset="0"/>
              <a:cs typeface="Times New Roman" pitchFamily="18" charset="0"/>
            </a:endParaRPr>
          </a:p>
          <a:p>
            <a:pPr>
              <a:buNone/>
            </a:pPr>
            <a:r>
              <a:rPr lang="en-US" sz="2400" dirty="0" smtClean="0">
                <a:solidFill>
                  <a:schemeClr val="accent1">
                    <a:lumMod val="40000"/>
                    <a:lumOff val="60000"/>
                  </a:schemeClr>
                </a:solidFill>
                <a:latin typeface="Times New Roman" pitchFamily="18" charset="0"/>
                <a:cs typeface="Times New Roman" pitchFamily="18" charset="0"/>
              </a:rPr>
              <a:t>$ man </a:t>
            </a:r>
            <a:r>
              <a:rPr lang="en-US" sz="2400" dirty="0" err="1" smtClean="0">
                <a:solidFill>
                  <a:schemeClr val="accent1">
                    <a:lumMod val="40000"/>
                    <a:lumOff val="60000"/>
                  </a:schemeClr>
                </a:solidFill>
                <a:latin typeface="Times New Roman" pitchFamily="18" charset="0"/>
                <a:cs typeface="Times New Roman" pitchFamily="18" charset="0"/>
              </a:rPr>
              <a:t>program_name</a:t>
            </a:r>
            <a:endParaRPr lang="en-US" sz="2400" dirty="0" smtClean="0">
              <a:solidFill>
                <a:schemeClr val="accent1">
                  <a:lumMod val="40000"/>
                  <a:lumOff val="60000"/>
                </a:schemeClr>
              </a:solidFill>
              <a:latin typeface="Times New Roman" pitchFamily="18" charset="0"/>
              <a:cs typeface="Times New Roman" pitchFamily="18" charset="0"/>
            </a:endParaRPr>
          </a:p>
          <a:p>
            <a:pPr>
              <a:buNone/>
            </a:pPr>
            <a:endParaRPr lang="en-US" sz="2400" dirty="0" smtClean="0">
              <a:solidFill>
                <a:schemeClr val="accent1">
                  <a:lumMod val="40000"/>
                  <a:lumOff val="60000"/>
                </a:schemeClr>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where </a:t>
            </a:r>
            <a:r>
              <a:rPr lang="en-US" sz="2400" dirty="0" err="1" smtClean="0">
                <a:latin typeface="Times New Roman" pitchFamily="18" charset="0"/>
                <a:cs typeface="Times New Roman" pitchFamily="18" charset="0"/>
              </a:rPr>
              <a:t>program_name</a:t>
            </a:r>
            <a:r>
              <a:rPr lang="en-US" sz="2400" dirty="0" smtClean="0">
                <a:latin typeface="Times New Roman" pitchFamily="18" charset="0"/>
                <a:cs typeface="Times New Roman" pitchFamily="18" charset="0"/>
              </a:rPr>
              <a:t> identifies the program you’re interested in. For example:</a:t>
            </a:r>
          </a:p>
          <a:p>
            <a:pPr algn="just"/>
            <a:endParaRPr lang="en-US" sz="2400" dirty="0" smtClean="0">
              <a:solidFill>
                <a:schemeClr val="accent1">
                  <a:lumMod val="40000"/>
                  <a:lumOff val="60000"/>
                </a:schemeClr>
              </a:solidFill>
              <a:latin typeface="Times New Roman" pitchFamily="18" charset="0"/>
              <a:cs typeface="Times New Roman" pitchFamily="18" charset="0"/>
            </a:endParaRPr>
          </a:p>
          <a:p>
            <a:pPr>
              <a:buNone/>
            </a:pPr>
            <a:r>
              <a:rPr lang="en-US" sz="2400" dirty="0" smtClean="0">
                <a:solidFill>
                  <a:schemeClr val="accent1">
                    <a:lumMod val="40000"/>
                    <a:lumOff val="60000"/>
                  </a:schemeClr>
                </a:solidFill>
                <a:latin typeface="Times New Roman" pitchFamily="18" charset="0"/>
                <a:cs typeface="Times New Roman" pitchFamily="18" charset="0"/>
              </a:rPr>
              <a:t>$ man </a:t>
            </a:r>
            <a:r>
              <a:rPr lang="en-US" sz="2400" dirty="0" err="1" smtClean="0">
                <a:solidFill>
                  <a:schemeClr val="accent1">
                    <a:lumMod val="40000"/>
                    <a:lumOff val="60000"/>
                  </a:schemeClr>
                </a:solidFill>
                <a:latin typeface="Times New Roman" pitchFamily="18" charset="0"/>
                <a:cs typeface="Times New Roman" pitchFamily="18" charset="0"/>
              </a:rPr>
              <a:t>ls</a:t>
            </a:r>
            <a:endParaRPr lang="en-US" sz="2400" dirty="0" smtClean="0">
              <a:solidFill>
                <a:schemeClr val="accent1">
                  <a:lumMod val="40000"/>
                  <a:lumOff val="60000"/>
                </a:schemeClr>
              </a:solidFill>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Each </a:t>
            </a:r>
            <a:r>
              <a:rPr lang="en-US" sz="2800" dirty="0" smtClean="0">
                <a:latin typeface="Times New Roman" pitchFamily="18" charset="0"/>
                <a:cs typeface="Times New Roman" pitchFamily="18" charset="0"/>
                <a:hlinkClick r:id="rId2"/>
              </a:rPr>
              <a:t>argument</a:t>
            </a:r>
            <a:r>
              <a:rPr lang="en-US" sz="2800" dirty="0" smtClean="0">
                <a:latin typeface="Times New Roman" pitchFamily="18" charset="0"/>
                <a:cs typeface="Times New Roman" pitchFamily="18" charset="0"/>
              </a:rPr>
              <a:t> given to </a:t>
            </a:r>
            <a:r>
              <a:rPr lang="en-US" sz="2800" b="1" dirty="0" smtClean="0">
                <a:latin typeface="Times New Roman" pitchFamily="18" charset="0"/>
                <a:cs typeface="Times New Roman" pitchFamily="18" charset="0"/>
              </a:rPr>
              <a:t>man</a:t>
            </a:r>
            <a:r>
              <a:rPr lang="en-US" sz="2800" dirty="0" smtClean="0">
                <a:latin typeface="Times New Roman" pitchFamily="18" charset="0"/>
                <a:cs typeface="Times New Roman" pitchFamily="18" charset="0"/>
              </a:rPr>
              <a:t> is normally the name of a </a:t>
            </a:r>
            <a:r>
              <a:rPr lang="en-US" sz="2800" dirty="0" smtClean="0">
                <a:latin typeface="Times New Roman" pitchFamily="18" charset="0"/>
                <a:cs typeface="Times New Roman" pitchFamily="18" charset="0"/>
                <a:hlinkClick r:id="rId3"/>
              </a:rPr>
              <a:t>program</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hlinkClick r:id="rId4"/>
              </a:rPr>
              <a:t>utility</a:t>
            </a:r>
            <a:r>
              <a:rPr lang="en-US" sz="2800" dirty="0" smtClean="0">
                <a:latin typeface="Times New Roman" pitchFamily="18" charset="0"/>
                <a:cs typeface="Times New Roman" pitchFamily="18" charset="0"/>
              </a:rPr>
              <a:t> or </a:t>
            </a:r>
            <a:r>
              <a:rPr lang="en-US" sz="2800" dirty="0" smtClean="0">
                <a:latin typeface="Times New Roman" pitchFamily="18" charset="0"/>
                <a:cs typeface="Times New Roman" pitchFamily="18" charset="0"/>
                <a:hlinkClick r:id="rId5"/>
              </a:rPr>
              <a:t>function</a:t>
            </a:r>
            <a:r>
              <a:rPr lang="en-US" sz="2800" dirty="0" smtClean="0">
                <a:latin typeface="Times New Roman" pitchFamily="18" charset="0"/>
                <a:cs typeface="Times New Roman" pitchFamily="18" charset="0"/>
              </a:rPr>
              <a:t>. The manual page associated with each of these arguments is then found and displayed.</a:t>
            </a:r>
          </a:p>
          <a:p>
            <a:pPr algn="just"/>
            <a:r>
              <a:rPr lang="en-US" sz="2800" dirty="0" smtClean="0">
                <a:latin typeface="Times New Roman" pitchFamily="18" charset="0"/>
                <a:cs typeface="Times New Roman" pitchFamily="18" charset="0"/>
              </a:rPr>
              <a:t> </a:t>
            </a:r>
            <a:r>
              <a:rPr lang="en-US" sz="2800" dirty="0" smtClean="0">
                <a:solidFill>
                  <a:schemeClr val="accent1">
                    <a:lumMod val="40000"/>
                    <a:lumOff val="60000"/>
                  </a:schemeClr>
                </a:solidFill>
                <a:latin typeface="Times New Roman" pitchFamily="18" charset="0"/>
                <a:cs typeface="Times New Roman" pitchFamily="18" charset="0"/>
              </a:rPr>
              <a:t>A section number</a:t>
            </a:r>
            <a:r>
              <a:rPr lang="en-US" sz="2800" dirty="0" smtClean="0">
                <a:latin typeface="Times New Roman" pitchFamily="18" charset="0"/>
                <a:cs typeface="Times New Roman" pitchFamily="18" charset="0"/>
              </a:rPr>
              <a:t>, if provided, will direct </a:t>
            </a:r>
            <a:r>
              <a:rPr lang="en-US" sz="2800" b="1" dirty="0" smtClean="0">
                <a:latin typeface="Times New Roman" pitchFamily="18" charset="0"/>
                <a:cs typeface="Times New Roman" pitchFamily="18" charset="0"/>
              </a:rPr>
              <a:t>man</a:t>
            </a:r>
            <a:r>
              <a:rPr lang="en-US" sz="2800" dirty="0" smtClean="0">
                <a:latin typeface="Times New Roman" pitchFamily="18" charset="0"/>
                <a:cs typeface="Times New Roman" pitchFamily="18" charset="0"/>
              </a:rPr>
              <a:t> to look only in that section of the manual. The default action is to search in all of the available sections, following a pre-defined order and to show only the first page found, even if page exists in several sections.</a:t>
            </a:r>
            <a:endParaRPr lang="en-US" sz="28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To refer to a specific man section, simply specify the section number as the first parameter and then the command as the second parameter</a:t>
            </a:r>
          </a:p>
          <a:p>
            <a:pPr algn="just">
              <a:buNone/>
            </a:pPr>
            <a:r>
              <a:rPr lang="en-US" sz="2400" dirty="0" smtClean="0">
                <a:latin typeface="Times New Roman" pitchFamily="18" charset="0"/>
                <a:cs typeface="Times New Roman" pitchFamily="18" charset="0"/>
              </a:rPr>
              <a:t>     $ man 3 </a:t>
            </a:r>
            <a:r>
              <a:rPr lang="en-US" sz="2400" dirty="0" err="1" smtClean="0">
                <a:latin typeface="Times New Roman" pitchFamily="18" charset="0"/>
                <a:cs typeface="Times New Roman" pitchFamily="18" charset="0"/>
              </a:rPr>
              <a:t>printf</a:t>
            </a:r>
            <a:r>
              <a:rPr lang="en-US" sz="2400" dirty="0" smtClean="0">
                <a:latin typeface="Times New Roman" pitchFamily="18" charset="0"/>
                <a:cs typeface="Times New Roman" pitchFamily="18" charset="0"/>
              </a:rPr>
              <a:t> (to get the C programmers’ information on </a:t>
            </a:r>
            <a:r>
              <a:rPr lang="en-US" sz="2400" dirty="0" err="1" smtClean="0">
                <a:latin typeface="Times New Roman" pitchFamily="18" charset="0"/>
                <a:cs typeface="Times New Roman" pitchFamily="18" charset="0"/>
              </a:rPr>
              <a:t>printf</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To get the command-line information, you’d enter this:</a:t>
            </a:r>
          </a:p>
          <a:p>
            <a:pPr>
              <a:buNone/>
            </a:pPr>
            <a:r>
              <a:rPr lang="en-US" sz="2400" dirty="0" smtClean="0">
                <a:latin typeface="Times New Roman" pitchFamily="18" charset="0"/>
                <a:cs typeface="Times New Roman" pitchFamily="18" charset="0"/>
              </a:rPr>
              <a:t>$ man 1 </a:t>
            </a:r>
            <a:r>
              <a:rPr lang="en-US" sz="2400" dirty="0" err="1" smtClean="0">
                <a:latin typeface="Times New Roman" pitchFamily="18" charset="0"/>
                <a:cs typeface="Times New Roman" pitchFamily="18" charset="0"/>
              </a:rPr>
              <a:t>printf</a:t>
            </a: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Note: By default, the lowest section number gets displayed first. </a:t>
            </a:r>
            <a:endParaRPr lang="en-US" sz="24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 gnome-help</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Unfortunately, this organization is sometimes difficult to use. You may find it helpful to use the graphical interface for this library of documentation, developed as part of the GNOME project; it’s called gnome-help. </a:t>
            </a:r>
          </a:p>
          <a:p>
            <a:pPr>
              <a:buNone/>
            </a:pPr>
            <a:r>
              <a:rPr lang="en-US" sz="2400" b="1" dirty="0" smtClean="0">
                <a:solidFill>
                  <a:schemeClr val="accent1">
                    <a:lumMod val="40000"/>
                    <a:lumOff val="60000"/>
                  </a:schemeClr>
                </a:solidFill>
                <a:latin typeface="Times New Roman" pitchFamily="18" charset="0"/>
                <a:cs typeface="Times New Roman" pitchFamily="18" charset="0"/>
              </a:rPr>
              <a:t>$ gnome-help</a:t>
            </a: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page section description</a:t>
            </a:r>
            <a:endParaRPr lang="en-US" dirty="0"/>
          </a:p>
        </p:txBody>
      </p:sp>
      <p:pic>
        <p:nvPicPr>
          <p:cNvPr id="4" name="Content Placeholder 3" descr="man page.PNG"/>
          <p:cNvPicPr>
            <a:picLocks noGrp="1" noChangeAspect="1"/>
          </p:cNvPicPr>
          <p:nvPr>
            <p:ph sz="quarter" idx="1"/>
          </p:nvPr>
        </p:nvPicPr>
        <p:blipFill>
          <a:blip r:embed="rId2"/>
          <a:stretch>
            <a:fillRect/>
          </a:stretch>
        </p:blipFill>
        <p:spPr>
          <a:xfrm>
            <a:off x="2200141" y="2755849"/>
            <a:ext cx="5200917" cy="195590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pPr algn="just"/>
            <a:r>
              <a:rPr lang="en-US" sz="2800" dirty="0" smtClean="0"/>
              <a:t>$ bash // move to bash shell</a:t>
            </a:r>
          </a:p>
          <a:p>
            <a:pPr algn="just"/>
            <a:r>
              <a:rPr lang="en-US" sz="2800" dirty="0" smtClean="0"/>
              <a:t>$ </a:t>
            </a:r>
            <a:r>
              <a:rPr lang="en-US" sz="2800" dirty="0" err="1" smtClean="0"/>
              <a:t>ksh</a:t>
            </a:r>
            <a:r>
              <a:rPr lang="en-US" sz="2800" dirty="0" smtClean="0"/>
              <a:t> // move to </a:t>
            </a:r>
            <a:r>
              <a:rPr lang="en-US" sz="2800" dirty="0" err="1" smtClean="0"/>
              <a:t>korn</a:t>
            </a:r>
            <a:r>
              <a:rPr lang="en-US" sz="2800" dirty="0" smtClean="0"/>
              <a:t> shell</a:t>
            </a:r>
          </a:p>
          <a:p>
            <a:pPr algn="just"/>
            <a:r>
              <a:rPr lang="en-US" sz="2800" dirty="0" smtClean="0"/>
              <a:t>$ </a:t>
            </a:r>
            <a:r>
              <a:rPr lang="en-US" sz="2800" dirty="0" err="1" smtClean="0"/>
              <a:t>csh</a:t>
            </a:r>
            <a:r>
              <a:rPr lang="en-US" sz="2800" dirty="0" smtClean="0"/>
              <a:t> // move to C Shell</a:t>
            </a:r>
          </a:p>
          <a:p>
            <a:pPr algn="just"/>
            <a:endParaRPr lang="en-US" sz="2800" dirty="0" smtClean="0"/>
          </a:p>
          <a:p>
            <a:pPr algn="just">
              <a:buNone/>
            </a:pPr>
            <a:r>
              <a:rPr lang="en-US" sz="2800" dirty="0" smtClean="0"/>
              <a:t>Login  shell Verification:</a:t>
            </a:r>
          </a:p>
          <a:p>
            <a:pPr algn="just">
              <a:buNone/>
            </a:pPr>
            <a:endParaRPr lang="en-US" sz="2800" dirty="0" smtClean="0"/>
          </a:p>
          <a:p>
            <a:pPr algn="just">
              <a:buNone/>
            </a:pPr>
            <a:r>
              <a:rPr lang="en-US" sz="2800" dirty="0" smtClean="0"/>
              <a:t>Linux contains a system variable, SHELL that identifies the path to your login shell</a:t>
            </a:r>
          </a:p>
          <a:p>
            <a:pPr algn="just">
              <a:buNone/>
            </a:pPr>
            <a:endParaRPr lang="en-US" sz="2800" dirty="0" smtClean="0"/>
          </a:p>
          <a:p>
            <a:pPr algn="just">
              <a:buNone/>
            </a:pPr>
            <a:r>
              <a:rPr lang="en-US" sz="2800" dirty="0" smtClean="0"/>
              <a:t>$echo $ shell</a:t>
            </a:r>
          </a:p>
          <a:p>
            <a:pPr algn="just">
              <a:buNone/>
            </a:pPr>
            <a:r>
              <a:rPr lang="en-US" sz="2800" dirty="0" smtClean="0"/>
              <a:t>/bin/</a:t>
            </a:r>
            <a:r>
              <a:rPr lang="en-US" sz="2800" dirty="0" err="1" smtClean="0"/>
              <a:t>ksh</a:t>
            </a:r>
            <a:endParaRPr lang="en-US" sz="2800" dirty="0" smtClean="0"/>
          </a:p>
          <a:p>
            <a:pPr algn="just">
              <a:buNone/>
            </a:pPr>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A handy option to the man command is </a:t>
            </a:r>
            <a:r>
              <a:rPr lang="en-US" sz="2400" dirty="0" smtClean="0">
                <a:solidFill>
                  <a:schemeClr val="accent1">
                    <a:lumMod val="40000"/>
                    <a:lumOff val="60000"/>
                  </a:schemeClr>
                </a:solidFill>
                <a:latin typeface="Times New Roman" pitchFamily="18" charset="0"/>
                <a:cs typeface="Times New Roman" pitchFamily="18" charset="0"/>
              </a:rPr>
              <a:t>–k </a:t>
            </a:r>
            <a:r>
              <a:rPr lang="en-US" sz="2400" dirty="0" smtClean="0">
                <a:latin typeface="Times New Roman" pitchFamily="18" charset="0"/>
                <a:cs typeface="Times New Roman" pitchFamily="18" charset="0"/>
              </a:rPr>
              <a:t>preceding the command parameter. </a:t>
            </a:r>
          </a:p>
          <a:p>
            <a:pPr algn="just"/>
            <a:r>
              <a:rPr lang="en-US" sz="2400" dirty="0" smtClean="0">
                <a:latin typeface="Times New Roman" pitchFamily="18" charset="0"/>
                <a:cs typeface="Times New Roman" pitchFamily="18" charset="0"/>
              </a:rPr>
              <a:t>With this option, man will search the </a:t>
            </a:r>
            <a:r>
              <a:rPr lang="en-US" sz="2400" b="1" dirty="0" smtClean="0">
                <a:solidFill>
                  <a:schemeClr val="accent1">
                    <a:lumMod val="40000"/>
                    <a:lumOff val="60000"/>
                  </a:schemeClr>
                </a:solidFill>
                <a:latin typeface="Times New Roman" pitchFamily="18" charset="0"/>
                <a:cs typeface="Times New Roman" pitchFamily="18" charset="0"/>
              </a:rPr>
              <a:t>summary information </a:t>
            </a:r>
            <a:r>
              <a:rPr lang="en-US" sz="2400" dirty="0" smtClean="0">
                <a:latin typeface="Times New Roman" pitchFamily="18" charset="0"/>
                <a:cs typeface="Times New Roman" pitchFamily="18" charset="0"/>
              </a:rPr>
              <a:t>of all the man pages and list pages matching your specified command, along with their section number. </a:t>
            </a:r>
          </a:p>
          <a:p>
            <a:pPr algn="just"/>
            <a:endParaRPr lang="en-US" sz="2400" dirty="0" smtClean="0">
              <a:latin typeface="Times New Roman" pitchFamily="18" charset="0"/>
              <a:cs typeface="Times New Roman" pitchFamily="18" charset="0"/>
            </a:endParaRPr>
          </a:p>
          <a:p>
            <a:pPr>
              <a:buNone/>
            </a:pPr>
            <a:r>
              <a:rPr lang="en-US" sz="2400" b="1" dirty="0" smtClean="0">
                <a:solidFill>
                  <a:schemeClr val="accent1">
                    <a:lumMod val="40000"/>
                    <a:lumOff val="60000"/>
                  </a:schemeClr>
                </a:solidFill>
                <a:latin typeface="Times New Roman" pitchFamily="18" charset="0"/>
                <a:cs typeface="Times New Roman" pitchFamily="18" charset="0"/>
              </a:rPr>
              <a:t>$ man -k </a:t>
            </a:r>
            <a:r>
              <a:rPr lang="en-US" sz="2400" b="1" dirty="0" err="1" smtClean="0">
                <a:solidFill>
                  <a:schemeClr val="accent1">
                    <a:lumMod val="40000"/>
                    <a:lumOff val="60000"/>
                  </a:schemeClr>
                </a:solidFill>
                <a:latin typeface="Times New Roman" pitchFamily="18" charset="0"/>
                <a:cs typeface="Times New Roman" pitchFamily="18" charset="0"/>
              </a:rPr>
              <a:t>printf</a:t>
            </a:r>
            <a:r>
              <a:rPr lang="en-US" sz="2400" b="1" dirty="0" smtClean="0">
                <a:solidFill>
                  <a:schemeClr val="accent1">
                    <a:lumMod val="40000"/>
                    <a:lumOff val="60000"/>
                  </a:schemeClr>
                </a:solidFill>
                <a:latin typeface="Times New Roman" pitchFamily="18" charset="0"/>
                <a:cs typeface="Times New Roman" pitchFamily="18" charset="0"/>
              </a:rPr>
              <a:t> </a:t>
            </a:r>
            <a:endParaRPr lang="en-US" sz="2400" b="1" dirty="0">
              <a:solidFill>
                <a:schemeClr val="accent1">
                  <a:lumMod val="40000"/>
                  <a:lumOff val="60000"/>
                </a:schemeClr>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ThetexinfoSystem</a:t>
            </a:r>
            <a:endParaRPr lang="en-US" dirty="0"/>
          </a:p>
        </p:txBody>
      </p:sp>
      <p:sp>
        <p:nvSpPr>
          <p:cNvPr id="3" name="Content Placeholder 2"/>
          <p:cNvSpPr>
            <a:spLocks noGrp="1"/>
          </p:cNvSpPr>
          <p:nvPr>
            <p:ph sz="quarter" idx="1"/>
          </p:nvPr>
        </p:nvSpPr>
        <p:spPr/>
        <p:txBody>
          <a:bodyPr>
            <a:noAutofit/>
          </a:bodyPr>
          <a:lstStyle/>
          <a:p>
            <a:pPr algn="just"/>
            <a:r>
              <a:rPr lang="en-US" sz="2400" dirty="0" smtClean="0">
                <a:latin typeface="Times New Roman" pitchFamily="18" charset="0"/>
                <a:cs typeface="Times New Roman" pitchFamily="18" charset="0"/>
              </a:rPr>
              <a:t>Another common form of documentation is </a:t>
            </a:r>
            <a:r>
              <a:rPr lang="en-US" sz="2400" dirty="0" err="1" smtClean="0">
                <a:latin typeface="Times New Roman" pitchFamily="18" charset="0"/>
                <a:cs typeface="Times New Roman" pitchFamily="18" charset="0"/>
              </a:rPr>
              <a:t>texinfo</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Established as the GNU standard, </a:t>
            </a:r>
            <a:r>
              <a:rPr lang="en-US" sz="2400" dirty="0" err="1" smtClean="0">
                <a:latin typeface="Times New Roman" pitchFamily="18" charset="0"/>
                <a:cs typeface="Times New Roman" pitchFamily="18" charset="0"/>
              </a:rPr>
              <a:t>texinfo</a:t>
            </a:r>
            <a:r>
              <a:rPr lang="en-US" sz="2400" dirty="0" smtClean="0">
                <a:latin typeface="Times New Roman" pitchFamily="18" charset="0"/>
                <a:cs typeface="Times New Roman" pitchFamily="18" charset="0"/>
              </a:rPr>
              <a:t> is a documentation system similar</a:t>
            </a:r>
          </a:p>
          <a:p>
            <a:pPr algn="just"/>
            <a:r>
              <a:rPr lang="en-US" sz="2400" dirty="0" smtClean="0">
                <a:latin typeface="Times New Roman" pitchFamily="18" charset="0"/>
                <a:cs typeface="Times New Roman" pitchFamily="18" charset="0"/>
              </a:rPr>
              <a:t> to the </a:t>
            </a:r>
            <a:r>
              <a:rPr lang="en-US" sz="2400" b="1" dirty="0" smtClean="0">
                <a:solidFill>
                  <a:schemeClr val="accent1">
                    <a:lumMod val="40000"/>
                    <a:lumOff val="60000"/>
                  </a:schemeClr>
                </a:solidFill>
                <a:latin typeface="Times New Roman" pitchFamily="18" charset="0"/>
                <a:cs typeface="Times New Roman" pitchFamily="18" charset="0"/>
              </a:rPr>
              <a:t>hyperlinked World Wide Web format</a:t>
            </a:r>
          </a:p>
          <a:p>
            <a:pPr algn="just"/>
            <a:r>
              <a:rPr lang="en-US" sz="2400" b="1" dirty="0" smtClean="0">
                <a:solidFill>
                  <a:schemeClr val="accent1">
                    <a:lumMod val="40000"/>
                    <a:lumOff val="60000"/>
                  </a:schemeClr>
                </a:solidFill>
                <a:latin typeface="Times New Roman" pitchFamily="18" charset="0"/>
                <a:cs typeface="Times New Roman" pitchFamily="18" charset="0"/>
              </a:rPr>
              <a:t>Because documents can be hyperlinked together, </a:t>
            </a:r>
            <a:r>
              <a:rPr lang="en-US" sz="2400" b="1" dirty="0" err="1" smtClean="0">
                <a:solidFill>
                  <a:schemeClr val="accent1">
                    <a:lumMod val="40000"/>
                    <a:lumOff val="60000"/>
                  </a:schemeClr>
                </a:solidFill>
                <a:latin typeface="Times New Roman" pitchFamily="18" charset="0"/>
                <a:cs typeface="Times New Roman" pitchFamily="18" charset="0"/>
              </a:rPr>
              <a:t>texinfo</a:t>
            </a:r>
            <a:r>
              <a:rPr lang="en-US" sz="2400" b="1" dirty="0" smtClean="0">
                <a:solidFill>
                  <a:schemeClr val="accent1">
                    <a:lumMod val="40000"/>
                    <a:lumOff val="60000"/>
                  </a:schemeClr>
                </a:solidFill>
                <a:latin typeface="Times New Roman" pitchFamily="18" charset="0"/>
                <a:cs typeface="Times New Roman" pitchFamily="18" charset="0"/>
              </a:rPr>
              <a:t> is often easier to read, use, and search. </a:t>
            </a:r>
          </a:p>
          <a:p>
            <a:pPr algn="just"/>
            <a:r>
              <a:rPr lang="en-US" sz="2400" b="1" dirty="0" smtClean="0">
                <a:latin typeface="Times New Roman" pitchFamily="18" charset="0"/>
                <a:cs typeface="Times New Roman" pitchFamily="18" charset="0"/>
              </a:rPr>
              <a:t>To read the </a:t>
            </a:r>
            <a:r>
              <a:rPr lang="en-US" sz="2400" b="1" dirty="0" err="1" smtClean="0">
                <a:latin typeface="Times New Roman" pitchFamily="18" charset="0"/>
                <a:cs typeface="Times New Roman" pitchFamily="18" charset="0"/>
              </a:rPr>
              <a:t>texinfo</a:t>
            </a:r>
            <a:r>
              <a:rPr lang="en-US" sz="2400" b="1" dirty="0" smtClean="0">
                <a:latin typeface="Times New Roman" pitchFamily="18" charset="0"/>
                <a:cs typeface="Times New Roman" pitchFamily="18" charset="0"/>
              </a:rPr>
              <a:t> documents on a specific tool or application, invoke info with the parameter specifying the tool’s name</a:t>
            </a:r>
          </a:p>
          <a:p>
            <a:pPr algn="just"/>
            <a:r>
              <a:rPr lang="en-US" sz="2400" b="1" dirty="0" smtClean="0">
                <a:latin typeface="Times New Roman" pitchFamily="18" charset="0"/>
                <a:cs typeface="Times New Roman" pitchFamily="18" charset="0"/>
              </a:rPr>
              <a:t>For example, to read about </a:t>
            </a:r>
            <a:r>
              <a:rPr lang="en-US" sz="2400" b="1" dirty="0" err="1" smtClean="0">
                <a:latin typeface="Times New Roman" pitchFamily="18" charset="0"/>
                <a:cs typeface="Times New Roman" pitchFamily="18" charset="0"/>
              </a:rPr>
              <a:t>emacs</a:t>
            </a:r>
            <a:r>
              <a:rPr lang="en-US" sz="2400" b="1" dirty="0" smtClean="0">
                <a:latin typeface="Times New Roman" pitchFamily="18" charset="0"/>
                <a:cs typeface="Times New Roman" pitchFamily="18" charset="0"/>
              </a:rPr>
              <a:t>, type:</a:t>
            </a:r>
          </a:p>
          <a:p>
            <a:pPr>
              <a:buNone/>
            </a:pPr>
            <a:r>
              <a:rPr lang="en-US" sz="2400" b="1" dirty="0" smtClean="0">
                <a:latin typeface="Times New Roman" pitchFamily="18" charset="0"/>
                <a:cs typeface="Times New Roman" pitchFamily="18" charset="0"/>
              </a:rPr>
              <a:t>$ info </a:t>
            </a:r>
            <a:r>
              <a:rPr lang="en-US" sz="2400" b="1" dirty="0" err="1" smtClean="0">
                <a:latin typeface="Times New Roman" pitchFamily="18" charset="0"/>
                <a:cs typeface="Times New Roman" pitchFamily="18" charset="0"/>
              </a:rPr>
              <a:t>emacs</a:t>
            </a:r>
            <a:endParaRPr lang="en-US" sz="2400" b="1" dirty="0" smtClean="0">
              <a:latin typeface="Times New Roman" pitchFamily="18" charset="0"/>
              <a:cs typeface="Times New Roman" pitchFamily="18" charset="0"/>
            </a:endParaRPr>
          </a:p>
          <a:p>
            <a:pPr>
              <a:buNone/>
            </a:pPr>
            <a:endParaRPr lang="en-US" sz="2400" b="1"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pPr algn="just"/>
            <a:r>
              <a:rPr lang="en-US" sz="2800" dirty="0" smtClean="0">
                <a:latin typeface="Times New Roman" pitchFamily="18" charset="0"/>
                <a:cs typeface="Times New Roman" pitchFamily="18" charset="0"/>
              </a:rPr>
              <a:t> If you run info on a command that isn’t described in </a:t>
            </a:r>
            <a:r>
              <a:rPr lang="en-US" sz="2800" dirty="0" err="1" smtClean="0">
                <a:latin typeface="Times New Roman" pitchFamily="18" charset="0"/>
                <a:cs typeface="Times New Roman" pitchFamily="18" charset="0"/>
              </a:rPr>
              <a:t>texinfo</a:t>
            </a:r>
            <a:r>
              <a:rPr lang="en-US" sz="2800" dirty="0" smtClean="0">
                <a:latin typeface="Times New Roman" pitchFamily="18" charset="0"/>
                <a:cs typeface="Times New Roman" pitchFamily="18" charset="0"/>
              </a:rPr>
              <a:t> but does have a man page, the information from man is often displayed.</a:t>
            </a:r>
          </a:p>
          <a:p>
            <a:pPr algn="just"/>
            <a:r>
              <a:rPr lang="en-US" sz="2800" dirty="0" smtClean="0">
                <a:latin typeface="Times New Roman" pitchFamily="18" charset="0"/>
                <a:cs typeface="Times New Roman" pitchFamily="18" charset="0"/>
              </a:rPr>
              <a:t>some man pages will explicitly state that the </a:t>
            </a:r>
            <a:r>
              <a:rPr lang="en-US" sz="2800" dirty="0" err="1" smtClean="0">
                <a:latin typeface="Times New Roman" pitchFamily="18" charset="0"/>
                <a:cs typeface="Times New Roman" pitchFamily="18" charset="0"/>
              </a:rPr>
              <a:t>texinfo</a:t>
            </a:r>
            <a:r>
              <a:rPr lang="en-US" sz="2800" dirty="0" smtClean="0">
                <a:latin typeface="Times New Roman" pitchFamily="18" charset="0"/>
                <a:cs typeface="Times New Roman" pitchFamily="18" charset="0"/>
              </a:rPr>
              <a:t> pages are more authoritative and should be read instead.</a:t>
            </a:r>
          </a:p>
          <a:p>
            <a:pPr algn="just"/>
            <a:r>
              <a:rPr lang="en-US" sz="2800" dirty="0" smtClean="0">
                <a:latin typeface="Times New Roman" pitchFamily="18" charset="0"/>
                <a:cs typeface="Times New Roman" pitchFamily="18" charset="0"/>
              </a:rPr>
              <a:t>While info is a much more powerful system, it’s also more complex as a result. A good starting place may be:</a:t>
            </a:r>
          </a:p>
          <a:p>
            <a:pPr>
              <a:buNone/>
            </a:pPr>
            <a:r>
              <a:rPr lang="en-US" sz="2800" b="1" dirty="0" smtClean="0">
                <a:solidFill>
                  <a:schemeClr val="accent1">
                    <a:lumMod val="40000"/>
                    <a:lumOff val="60000"/>
                  </a:schemeClr>
                </a:solidFill>
                <a:latin typeface="Times New Roman" pitchFamily="18" charset="0"/>
                <a:cs typeface="Times New Roman" pitchFamily="18" charset="0"/>
              </a:rPr>
              <a:t>$ info </a:t>
            </a:r>
            <a:r>
              <a:rPr lang="en-US" sz="2800" b="1" dirty="0" err="1" smtClean="0">
                <a:solidFill>
                  <a:schemeClr val="accent1">
                    <a:lumMod val="40000"/>
                    <a:lumOff val="60000"/>
                  </a:schemeClr>
                </a:solidFill>
                <a:latin typeface="Times New Roman" pitchFamily="18" charset="0"/>
                <a:cs typeface="Times New Roman" pitchFamily="18" charset="0"/>
              </a:rPr>
              <a:t>info</a:t>
            </a:r>
            <a:endParaRPr lang="en-US" sz="2800" b="1" dirty="0" smtClean="0">
              <a:solidFill>
                <a:schemeClr val="accent1">
                  <a:lumMod val="40000"/>
                  <a:lumOff val="60000"/>
                </a:schemeClr>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err="1" smtClean="0"/>
              <a:t>FileListings</a:t>
            </a:r>
            <a:r>
              <a:rPr lang="en-US" sz="2800" dirty="0" smtClean="0"/>
              <a:t>, </a:t>
            </a:r>
            <a:r>
              <a:rPr lang="en-US" sz="2800" dirty="0" err="1" smtClean="0"/>
              <a:t>Ownerships,andPermissions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algn="just">
              <a:buNone/>
            </a:pPr>
            <a:r>
              <a:rPr lang="en-US" sz="2800" b="1" dirty="0" err="1" smtClean="0">
                <a:solidFill>
                  <a:schemeClr val="accent1">
                    <a:lumMod val="40000"/>
                    <a:lumOff val="60000"/>
                  </a:schemeClr>
                </a:solidFill>
                <a:latin typeface="Times New Roman" pitchFamily="18" charset="0"/>
                <a:cs typeface="Times New Roman" pitchFamily="18" charset="0"/>
              </a:rPr>
              <a:t>ListingFiles:ls</a:t>
            </a:r>
            <a:endParaRPr lang="en-US" sz="2800" b="1" dirty="0" smtClean="0">
              <a:solidFill>
                <a:schemeClr val="accent1">
                  <a:lumMod val="40000"/>
                  <a:lumOff val="60000"/>
                </a:schemeClr>
              </a:solidFill>
              <a:latin typeface="Times New Roman" pitchFamily="18" charset="0"/>
              <a:cs typeface="Times New Roman" pitchFamily="18" charset="0"/>
            </a:endParaRPr>
          </a:p>
          <a:p>
            <a:pPr algn="just">
              <a:buNone/>
            </a:pPr>
            <a:endParaRPr lang="en-US" sz="2800" b="1" dirty="0" smtClean="0">
              <a:solidFill>
                <a:schemeClr val="accent1">
                  <a:lumMod val="40000"/>
                  <a:lumOff val="60000"/>
                </a:schemeClr>
              </a:solidFill>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The </a:t>
            </a:r>
            <a:r>
              <a:rPr lang="en-US" sz="2800" b="1" dirty="0" err="1" smtClean="0">
                <a:latin typeface="Times New Roman" pitchFamily="18" charset="0"/>
                <a:cs typeface="Times New Roman" pitchFamily="18" charset="0"/>
              </a:rPr>
              <a:t>ls</a:t>
            </a:r>
            <a:r>
              <a:rPr lang="en-US" sz="2800" b="1" dirty="0" smtClean="0">
                <a:latin typeface="Times New Roman" pitchFamily="18" charset="0"/>
                <a:cs typeface="Times New Roman" pitchFamily="18" charset="0"/>
              </a:rPr>
              <a:t> command is used to list all the files in a directory. More than 26 options are available</a:t>
            </a:r>
          </a:p>
          <a:p>
            <a:pPr algn="just"/>
            <a:r>
              <a:rPr lang="en-US" sz="2800" b="1" dirty="0" smtClean="0">
                <a:latin typeface="Times New Roman" pitchFamily="18" charset="0"/>
                <a:cs typeface="Times New Roman" pitchFamily="18" charset="0"/>
              </a:rPr>
              <a:t>The options can be used in any combination. See the </a:t>
            </a:r>
            <a:r>
              <a:rPr lang="en-US" sz="2800" b="1" dirty="0" err="1" smtClean="0">
                <a:latin typeface="Times New Roman" pitchFamily="18" charset="0"/>
                <a:cs typeface="Times New Roman" pitchFamily="18" charset="0"/>
              </a:rPr>
              <a:t>texinfo</a:t>
            </a:r>
            <a:r>
              <a:rPr lang="en-US" sz="2800" b="1" dirty="0" smtClean="0">
                <a:latin typeface="Times New Roman" pitchFamily="18" charset="0"/>
                <a:cs typeface="Times New Roman" pitchFamily="18" charset="0"/>
              </a:rPr>
              <a:t> page for a complete list.</a:t>
            </a:r>
          </a:p>
          <a:p>
            <a:pPr algn="just">
              <a:buNone/>
            </a:pPr>
            <a:endParaRPr lang="en-US" sz="2800" b="1"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a:t>
            </a:r>
            <a:r>
              <a:rPr lang="en-US" dirty="0" err="1" smtClean="0"/>
              <a:t>ls</a:t>
            </a:r>
            <a:r>
              <a:rPr lang="en-US" dirty="0" smtClean="0"/>
              <a:t> options</a:t>
            </a:r>
            <a:endParaRPr lang="en-US" dirty="0"/>
          </a:p>
        </p:txBody>
      </p:sp>
      <p:pic>
        <p:nvPicPr>
          <p:cNvPr id="4" name="Content Placeholder 3" descr="list.PNG"/>
          <p:cNvPicPr>
            <a:picLocks noGrp="1" noChangeAspect="1"/>
          </p:cNvPicPr>
          <p:nvPr>
            <p:ph sz="quarter" idx="1"/>
          </p:nvPr>
        </p:nvPicPr>
        <p:blipFill>
          <a:blip r:embed="rId2"/>
          <a:stretch>
            <a:fillRect/>
          </a:stretch>
        </p:blipFill>
        <p:spPr>
          <a:xfrm>
            <a:off x="2203316" y="3035264"/>
            <a:ext cx="5194567" cy="1397072"/>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To list all files in a directory with a long listing, type this command:</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ls</a:t>
            </a:r>
            <a:r>
              <a:rPr lang="en-US" sz="2400" dirty="0" smtClean="0">
                <a:latin typeface="Times New Roman" pitchFamily="18" charset="0"/>
                <a:cs typeface="Times New Roman" pitchFamily="18" charset="0"/>
              </a:rPr>
              <a:t> -la</a:t>
            </a:r>
          </a:p>
          <a:p>
            <a:pPr algn="just"/>
            <a:r>
              <a:rPr lang="en-US" sz="2400" dirty="0" smtClean="0">
                <a:latin typeface="Times New Roman" pitchFamily="18" charset="0"/>
                <a:cs typeface="Times New Roman" pitchFamily="18" charset="0"/>
              </a:rPr>
              <a:t>To list a directory’s </a:t>
            </a:r>
            <a:r>
              <a:rPr lang="en-US" sz="2400" dirty="0" err="1" smtClean="0">
                <a:latin typeface="Times New Roman" pitchFamily="18" charset="0"/>
                <a:cs typeface="Times New Roman" pitchFamily="18" charset="0"/>
              </a:rPr>
              <a:t>nonhidden</a:t>
            </a:r>
            <a:r>
              <a:rPr lang="en-US" sz="2400" dirty="0" smtClean="0">
                <a:latin typeface="Times New Roman" pitchFamily="18" charset="0"/>
                <a:cs typeface="Times New Roman" pitchFamily="18" charset="0"/>
              </a:rPr>
              <a:t> files that start with A, type this</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ls</a:t>
            </a:r>
            <a:r>
              <a:rPr lang="en-US" sz="2400" dirty="0" smtClean="0">
                <a:latin typeface="Times New Roman" pitchFamily="18" charset="0"/>
                <a:cs typeface="Times New Roman" pitchFamily="18" charset="0"/>
              </a:rPr>
              <a:t> A*</a:t>
            </a: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and Directory Types</a:t>
            </a:r>
            <a:endParaRPr lang="en-US" dirty="0"/>
          </a:p>
        </p:txBody>
      </p:sp>
      <p:sp>
        <p:nvSpPr>
          <p:cNvPr id="3" name="Content Placeholder 2"/>
          <p:cNvSpPr>
            <a:spLocks noGrp="1"/>
          </p:cNvSpPr>
          <p:nvPr>
            <p:ph sz="quarter" idx="1"/>
          </p:nvPr>
        </p:nvSpPr>
        <p:spPr>
          <a:xfrm>
            <a:off x="685800" y="1600200"/>
            <a:ext cx="8153400" cy="4572000"/>
          </a:xfrm>
        </p:spPr>
        <p:txBody>
          <a:bodyPr>
            <a:normAutofit/>
          </a:bodyPr>
          <a:lstStyle/>
          <a:p>
            <a:pPr algn="just"/>
            <a:r>
              <a:rPr lang="en-US" sz="2400" dirty="0" smtClean="0">
                <a:latin typeface="Times New Roman" pitchFamily="18" charset="0"/>
                <a:cs typeface="Times New Roman" pitchFamily="18" charset="0"/>
              </a:rPr>
              <a:t>Under Linux (and UNIX in general), almost everything is abstracted to a file</a:t>
            </a:r>
          </a:p>
          <a:p>
            <a:pPr algn="just"/>
            <a:r>
              <a:rPr lang="en-US" sz="2400" b="1" dirty="0" smtClean="0">
                <a:solidFill>
                  <a:schemeClr val="accent1">
                    <a:lumMod val="40000"/>
                    <a:lumOff val="60000"/>
                  </a:schemeClr>
                </a:solidFill>
                <a:latin typeface="Times New Roman" pitchFamily="18" charset="0"/>
                <a:cs typeface="Times New Roman" pitchFamily="18" charset="0"/>
              </a:rPr>
              <a:t>Normal Files:  </a:t>
            </a:r>
            <a:r>
              <a:rPr lang="en-US" sz="2400" dirty="0" smtClean="0">
                <a:latin typeface="Times New Roman" pitchFamily="18" charset="0"/>
                <a:cs typeface="Times New Roman" pitchFamily="18" charset="0"/>
              </a:rPr>
              <a:t>Normal files are just that—normal. They contain data or executables, and the operating system makes no assumptions about their contents.</a:t>
            </a:r>
          </a:p>
          <a:p>
            <a:pPr algn="just"/>
            <a:r>
              <a:rPr lang="en-US" sz="2400" b="1" dirty="0" smtClean="0">
                <a:solidFill>
                  <a:schemeClr val="accent1">
                    <a:lumMod val="40000"/>
                    <a:lumOff val="60000"/>
                  </a:schemeClr>
                </a:solidFill>
                <a:latin typeface="Times New Roman" pitchFamily="18" charset="0"/>
                <a:cs typeface="Times New Roman" pitchFamily="18" charset="0"/>
              </a:rPr>
              <a:t>Directories: </a:t>
            </a:r>
            <a:r>
              <a:rPr lang="en-US" sz="2400" dirty="0" smtClean="0">
                <a:latin typeface="Times New Roman" pitchFamily="18" charset="0"/>
                <a:cs typeface="Times New Roman" pitchFamily="18" charset="0"/>
              </a:rPr>
              <a:t>Directory files are a special instance of normal files. Directory files list the location of other files, some of which may be other directories</a:t>
            </a:r>
          </a:p>
          <a:p>
            <a:pPr algn="just"/>
            <a:r>
              <a:rPr lang="en-US" sz="2400" dirty="0" smtClean="0">
                <a:latin typeface="Times New Roman" pitchFamily="18" charset="0"/>
                <a:cs typeface="Times New Roman" pitchFamily="18" charset="0"/>
              </a:rPr>
              <a:t>Linux stores data and programs in </a:t>
            </a:r>
            <a:r>
              <a:rPr lang="en-US" sz="2400" b="1" dirty="0" smtClean="0">
                <a:latin typeface="Times New Roman" pitchFamily="18" charset="0"/>
                <a:cs typeface="Times New Roman" pitchFamily="18" charset="0"/>
              </a:rPr>
              <a:t>files</a:t>
            </a:r>
            <a:r>
              <a:rPr lang="en-US" sz="2400" dirty="0" smtClean="0">
                <a:latin typeface="Times New Roman" pitchFamily="18" charset="0"/>
                <a:cs typeface="Times New Roman" pitchFamily="18" charset="0"/>
              </a:rPr>
              <a:t>. These are organized in directories. In a simple way, a directory is just a file that contains other files (or directories). </a:t>
            </a:r>
            <a:endParaRPr lang="en-US" sz="24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inode</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A Unix file is “stored” in two different parts of the disk — </a:t>
            </a:r>
            <a:r>
              <a:rPr lang="en-US" sz="2800" b="1" dirty="0" smtClean="0">
                <a:solidFill>
                  <a:schemeClr val="accent1">
                    <a:lumMod val="40000"/>
                    <a:lumOff val="60000"/>
                  </a:schemeClr>
                </a:solidFill>
                <a:latin typeface="Times New Roman" pitchFamily="18" charset="0"/>
                <a:cs typeface="Times New Roman" pitchFamily="18" charset="0"/>
              </a:rPr>
              <a:t>the data blocks and the </a:t>
            </a:r>
            <a:r>
              <a:rPr lang="en-US" sz="2800" b="1" dirty="0" err="1" smtClean="0">
                <a:solidFill>
                  <a:schemeClr val="accent1">
                    <a:lumMod val="40000"/>
                    <a:lumOff val="60000"/>
                  </a:schemeClr>
                </a:solidFill>
                <a:latin typeface="Times New Roman" pitchFamily="18" charset="0"/>
                <a:cs typeface="Times New Roman" pitchFamily="18" charset="0"/>
              </a:rPr>
              <a:t>inodes</a:t>
            </a:r>
            <a:r>
              <a:rPr lang="en-US" sz="2800" b="1" dirty="0" smtClean="0">
                <a:solidFill>
                  <a:schemeClr val="accent1">
                    <a:lumMod val="40000"/>
                    <a:lumOff val="60000"/>
                  </a:schemeClr>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The data blocks contain the “contents” of the file. But the </a:t>
            </a:r>
            <a:r>
              <a:rPr lang="en-US" sz="2800" b="1" dirty="0" smtClean="0">
                <a:latin typeface="Times New Roman" pitchFamily="18" charset="0"/>
                <a:cs typeface="Times New Roman" pitchFamily="18" charset="0"/>
              </a:rPr>
              <a:t>information</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about the file</a:t>
            </a:r>
            <a:r>
              <a:rPr lang="en-US" sz="2800" dirty="0" smtClean="0">
                <a:latin typeface="Times New Roman" pitchFamily="18" charset="0"/>
                <a:cs typeface="Times New Roman" pitchFamily="18" charset="0"/>
              </a:rPr>
              <a:t> is stored elsewhere — in the </a:t>
            </a:r>
            <a:r>
              <a:rPr lang="en-US" sz="2800" b="1" dirty="0" err="1" smtClean="0">
                <a:latin typeface="Times New Roman" pitchFamily="18" charset="0"/>
                <a:cs typeface="Times New Roman" pitchFamily="18" charset="0"/>
              </a:rPr>
              <a:t>inode</a:t>
            </a:r>
            <a:r>
              <a:rPr lang="en-US" sz="2800" dirty="0" smtClean="0">
                <a:latin typeface="Times New Roman" pitchFamily="18" charset="0"/>
                <a:cs typeface="Times New Roman" pitchFamily="18" charset="0"/>
              </a:rPr>
              <a:t>. </a:t>
            </a:r>
          </a:p>
          <a:p>
            <a:pPr algn="just"/>
            <a:r>
              <a:rPr lang="en-US" sz="2800" dirty="0" err="1" smtClean="0">
                <a:latin typeface="Times New Roman" pitchFamily="18" charset="0"/>
                <a:cs typeface="Times New Roman" pitchFamily="18" charset="0"/>
              </a:rPr>
              <a:t>inode</a:t>
            </a:r>
            <a:r>
              <a:rPr lang="en-US" sz="2800" dirty="0" smtClean="0">
                <a:latin typeface="Times New Roman" pitchFamily="18" charset="0"/>
                <a:cs typeface="Times New Roman" pitchFamily="18" charset="0"/>
              </a:rPr>
              <a:t> is a file structure on a file system. More easily, it is a “database” of all file information except the file contents and the file name</a:t>
            </a:r>
            <a:endParaRPr lang="en-US" sz="28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link and symbolic link</a:t>
            </a:r>
            <a:endParaRPr lang="en-US" dirty="0"/>
          </a:p>
        </p:txBody>
      </p:sp>
      <p:sp>
        <p:nvSpPr>
          <p:cNvPr id="3" name="Content Placeholder 2"/>
          <p:cNvSpPr>
            <a:spLocks noGrp="1"/>
          </p:cNvSpPr>
          <p:nvPr>
            <p:ph sz="quarter" idx="1"/>
          </p:nvPr>
        </p:nvSpPr>
        <p:spPr>
          <a:xfrm>
            <a:off x="685800" y="1600200"/>
            <a:ext cx="8153400" cy="4572000"/>
          </a:xfrm>
        </p:spPr>
        <p:txBody>
          <a:bodyPr>
            <a:noAutofit/>
          </a:bodyPr>
          <a:lstStyle/>
          <a:p>
            <a:pPr algn="just"/>
            <a:r>
              <a:rPr lang="en-US" sz="2800" dirty="0" smtClean="0">
                <a:latin typeface="Times New Roman" pitchFamily="18" charset="0"/>
                <a:cs typeface="Times New Roman" pitchFamily="18" charset="0"/>
              </a:rPr>
              <a:t>Symbolic link (</a:t>
            </a:r>
            <a:r>
              <a:rPr lang="en-US" sz="2800" dirty="0" err="1" smtClean="0">
                <a:latin typeface="Times New Roman" pitchFamily="18" charset="0"/>
                <a:cs typeface="Times New Roman" pitchFamily="18" charset="0"/>
              </a:rPr>
              <a:t>Symlinks</a:t>
            </a:r>
            <a:r>
              <a:rPr lang="en-US" sz="2800" dirty="0" smtClean="0">
                <a:latin typeface="Times New Roman" pitchFamily="18" charset="0"/>
                <a:cs typeface="Times New Roman" pitchFamily="18" charset="0"/>
              </a:rPr>
              <a:t>/Soft links) are links between files. It is nothing but a shortcut of a file(in windows terms).</a:t>
            </a:r>
          </a:p>
          <a:p>
            <a:pPr algn="just"/>
            <a:r>
              <a:rPr lang="en-US" sz="2800" dirty="0" smtClean="0">
                <a:latin typeface="Times New Roman" pitchFamily="18" charset="0"/>
                <a:cs typeface="Times New Roman" pitchFamily="18" charset="0"/>
              </a:rPr>
              <a:t>You can delete the soft links without affecting the actual file or directory it is pointing to. The reason is because the </a:t>
            </a:r>
            <a:r>
              <a:rPr lang="en-US" sz="2800" b="1" dirty="0" err="1" smtClean="0">
                <a:latin typeface="Times New Roman" pitchFamily="18" charset="0"/>
                <a:cs typeface="Times New Roman" pitchFamily="18" charset="0"/>
              </a:rPr>
              <a:t>inode</a:t>
            </a:r>
            <a:r>
              <a:rPr lang="en-US" sz="2800" dirty="0" smtClean="0">
                <a:latin typeface="Times New Roman" pitchFamily="18" charset="0"/>
                <a:cs typeface="Times New Roman" pitchFamily="18" charset="0"/>
              </a:rPr>
              <a:t> of the linked file is different from that of the </a:t>
            </a:r>
            <a:r>
              <a:rPr lang="en-US" sz="2800" b="1" dirty="0" err="1" smtClean="0">
                <a:latin typeface="Times New Roman" pitchFamily="18" charset="0"/>
                <a:cs typeface="Times New Roman" pitchFamily="18" charset="0"/>
              </a:rPr>
              <a:t>inode</a:t>
            </a:r>
            <a:r>
              <a:rPr lang="en-US" sz="2800" dirty="0" smtClean="0">
                <a:latin typeface="Times New Roman" pitchFamily="18" charset="0"/>
                <a:cs typeface="Times New Roman" pitchFamily="18" charset="0"/>
              </a:rPr>
              <a:t> of the symbolic link</a:t>
            </a:r>
          </a:p>
          <a:p>
            <a:pPr algn="just"/>
            <a:r>
              <a:rPr lang="en-US" sz="2800" dirty="0" smtClean="0">
                <a:latin typeface="Times New Roman" pitchFamily="18" charset="0"/>
                <a:cs typeface="Times New Roman" pitchFamily="18" charset="0"/>
              </a:rPr>
              <a:t>But if you delete the source file of the </a:t>
            </a:r>
            <a:r>
              <a:rPr lang="en-US" sz="2800" dirty="0" err="1" smtClean="0">
                <a:latin typeface="Times New Roman" pitchFamily="18" charset="0"/>
                <a:cs typeface="Times New Roman" pitchFamily="18" charset="0"/>
              </a:rPr>
              <a:t>symlink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symlink</a:t>
            </a:r>
            <a:r>
              <a:rPr lang="en-US" sz="2800" dirty="0" smtClean="0">
                <a:latin typeface="Times New Roman" pitchFamily="18" charset="0"/>
                <a:cs typeface="Times New Roman" pitchFamily="18" charset="0"/>
              </a:rPr>
              <a:t> of that file no longer works or it becomes “dangling link” which points to nonexistent file .</a:t>
            </a:r>
            <a:endParaRPr lang="en-US" sz="2800"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A symbolic link shows the character </a:t>
            </a:r>
            <a:r>
              <a:rPr lang="en-US" sz="2800" b="1" i="1" dirty="0" smtClean="0">
                <a:latin typeface="Times New Roman" pitchFamily="18" charset="0"/>
                <a:cs typeface="Times New Roman" pitchFamily="18" charset="0"/>
              </a:rPr>
              <a:t>l </a:t>
            </a:r>
            <a:r>
              <a:rPr lang="en-US" sz="2800" dirty="0" smtClean="0">
                <a:latin typeface="Times New Roman" pitchFamily="18" charset="0"/>
                <a:cs typeface="Times New Roman" pitchFamily="18" charset="0"/>
              </a:rPr>
              <a:t>(file type corresponding to symbolic link) before the permissions for user, group and other users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displays an arrow followed by another file name, meaning it’s a link to another file (</a:t>
            </a:r>
            <a:r>
              <a:rPr lang="en-US" sz="2800" i="1" dirty="0" smtClean="0">
                <a:latin typeface="Times New Roman" pitchFamily="18" charset="0"/>
                <a:cs typeface="Times New Roman" pitchFamily="18" charset="0"/>
              </a:rPr>
              <a:t>see image below</a:t>
            </a:r>
            <a:r>
              <a:rPr lang="en-US" sz="2800" dirty="0" smtClean="0">
                <a:latin typeface="Times New Roman" pitchFamily="18" charset="0"/>
                <a:cs typeface="Times New Roman" pitchFamily="18" charset="0"/>
              </a:rPr>
              <a:t>).</a:t>
            </a:r>
          </a:p>
          <a:p>
            <a:pPr algn="just">
              <a:buNone/>
            </a:pP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pic>
        <p:nvPicPr>
          <p:cNvPr id="4" name="Picture 3" descr="1.PNG"/>
          <p:cNvPicPr>
            <a:picLocks noChangeAspect="1"/>
          </p:cNvPicPr>
          <p:nvPr/>
        </p:nvPicPr>
        <p:blipFill>
          <a:blip r:embed="rId2"/>
          <a:stretch>
            <a:fillRect/>
          </a:stretch>
        </p:blipFill>
        <p:spPr>
          <a:xfrm>
            <a:off x="838200" y="4724400"/>
            <a:ext cx="7848600" cy="3048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shell verification</a:t>
            </a:r>
            <a:endParaRPr lang="en-US" dirty="0"/>
          </a:p>
        </p:txBody>
      </p:sp>
      <p:sp>
        <p:nvSpPr>
          <p:cNvPr id="3" name="Content Placeholder 2"/>
          <p:cNvSpPr>
            <a:spLocks noGrp="1"/>
          </p:cNvSpPr>
          <p:nvPr>
            <p:ph sz="quarter" idx="1"/>
          </p:nvPr>
        </p:nvSpPr>
        <p:spPr/>
        <p:txBody>
          <a:bodyPr>
            <a:normAutofit/>
          </a:bodyPr>
          <a:lstStyle/>
          <a:p>
            <a:pPr algn="just"/>
            <a:r>
              <a:rPr lang="en-US" sz="3200" dirty="0" smtClean="0"/>
              <a:t>Your current shell may or may not be your login shell. To determine what your current shell is, use the following command</a:t>
            </a:r>
          </a:p>
          <a:p>
            <a:pPr algn="just"/>
            <a:endParaRPr lang="en-US" sz="3200" dirty="0" smtClean="0"/>
          </a:p>
          <a:p>
            <a:pPr algn="just"/>
            <a:r>
              <a:rPr lang="en-US" sz="3200" dirty="0" smtClean="0"/>
              <a:t>$echo $O // works only with </a:t>
            </a:r>
            <a:r>
              <a:rPr lang="en-US" sz="3200" dirty="0" err="1" smtClean="0"/>
              <a:t>korn</a:t>
            </a:r>
            <a:r>
              <a:rPr lang="en-US" sz="3200" dirty="0" smtClean="0"/>
              <a:t> and bash</a:t>
            </a:r>
            <a:endParaRPr lang="en-US" sz="3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l"/>
            <a:r>
              <a:rPr lang="en-US" dirty="0" smtClean="0"/>
              <a:t>To create </a:t>
            </a:r>
            <a:r>
              <a:rPr lang="en-US" dirty="0" err="1" smtClean="0"/>
              <a:t>Symlink</a:t>
            </a:r>
            <a:r>
              <a:rPr lang="en-US" dirty="0" smtClean="0"/>
              <a:t> ,</a:t>
            </a:r>
          </a:p>
          <a:p>
            <a:pPr>
              <a:buNone/>
            </a:pPr>
            <a:r>
              <a:rPr lang="en-US" dirty="0" err="1" smtClean="0"/>
              <a:t>ln</a:t>
            </a:r>
            <a:r>
              <a:rPr lang="en-US" dirty="0" smtClean="0"/>
              <a:t> -s &lt;source&gt; &lt;</a:t>
            </a:r>
            <a:r>
              <a:rPr lang="en-US" dirty="0" err="1" smtClean="0"/>
              <a:t>linkname</a:t>
            </a:r>
            <a:r>
              <a:rPr lang="en-US" dirty="0" smtClean="0"/>
              <a:t>&gt;</a:t>
            </a:r>
          </a:p>
          <a:p>
            <a:pPr algn="l">
              <a:buNone/>
            </a:pPr>
            <a:r>
              <a:rPr lang="en-US" dirty="0" smtClean="0"/>
              <a:t>Example:</a:t>
            </a:r>
          </a:p>
          <a:p>
            <a:pPr algn="l">
              <a:buNone/>
            </a:pPr>
            <a:r>
              <a:rPr lang="en-US" dirty="0" smtClean="0"/>
              <a:t>$ </a:t>
            </a:r>
            <a:r>
              <a:rPr lang="en-US" dirty="0" err="1" smtClean="0"/>
              <a:t>ls</a:t>
            </a:r>
            <a:r>
              <a:rPr lang="en-US" dirty="0" smtClean="0"/>
              <a:t> –l</a:t>
            </a:r>
          </a:p>
          <a:p>
            <a:pPr algn="l">
              <a:buNone/>
            </a:pPr>
            <a:r>
              <a:rPr lang="en-US" dirty="0" smtClean="0"/>
              <a:t> $ </a:t>
            </a:r>
            <a:r>
              <a:rPr lang="en-US" dirty="0" err="1" smtClean="0"/>
              <a:t>ln</a:t>
            </a:r>
            <a:r>
              <a:rPr lang="en-US" dirty="0" smtClean="0"/>
              <a:t> topprocs.sh </a:t>
            </a:r>
            <a:r>
              <a:rPr lang="en-US" dirty="0" err="1" smtClean="0"/>
              <a:t>tp</a:t>
            </a:r>
            <a:endParaRPr lang="en-US" dirty="0" smtClean="0"/>
          </a:p>
          <a:p>
            <a:pPr algn="l">
              <a:buNone/>
            </a:pPr>
            <a:r>
              <a:rPr lang="en-US" dirty="0" smtClean="0"/>
              <a:t> $ </a:t>
            </a:r>
            <a:r>
              <a:rPr lang="en-US" dirty="0" err="1" smtClean="0"/>
              <a:t>ls</a:t>
            </a:r>
            <a:r>
              <a:rPr lang="en-US" dirty="0" smtClean="0"/>
              <a:t> -l </a:t>
            </a:r>
          </a:p>
          <a:p>
            <a:pPr algn="l">
              <a:buNone/>
            </a:pPr>
            <a:endParaRPr lang="en-US" dirty="0" smtClean="0"/>
          </a:p>
          <a:p>
            <a:pPr algn="l">
              <a:buNone/>
            </a:pPr>
            <a:endParaRPr lang="en-US" dirty="0"/>
          </a:p>
        </p:txBody>
      </p:sp>
      <p:pic>
        <p:nvPicPr>
          <p:cNvPr id="4" name="Picture 3" descr="ink.PNG"/>
          <p:cNvPicPr>
            <a:picLocks noChangeAspect="1"/>
          </p:cNvPicPr>
          <p:nvPr/>
        </p:nvPicPr>
        <p:blipFill>
          <a:blip r:embed="rId2"/>
          <a:stretch>
            <a:fillRect/>
          </a:stretch>
        </p:blipFill>
        <p:spPr>
          <a:xfrm>
            <a:off x="762000" y="4419600"/>
            <a:ext cx="7620000" cy="12954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link</a:t>
            </a:r>
            <a:endParaRPr lang="en-US" dirty="0"/>
          </a:p>
        </p:txBody>
      </p:sp>
      <p:sp>
        <p:nvSpPr>
          <p:cNvPr id="3" name="Content Placeholder 2"/>
          <p:cNvSpPr>
            <a:spLocks noGrp="1"/>
          </p:cNvSpPr>
          <p:nvPr>
            <p:ph sz="quarter" idx="1"/>
          </p:nvPr>
        </p:nvSpPr>
        <p:spPr>
          <a:xfrm>
            <a:off x="381000" y="1600200"/>
            <a:ext cx="8382000" cy="4572000"/>
          </a:xfrm>
        </p:spPr>
        <p:txBody>
          <a:bodyPr>
            <a:noAutofit/>
          </a:bodyPr>
          <a:lstStyle/>
          <a:p>
            <a:pPr algn="just"/>
            <a:r>
              <a:rPr lang="en-US" sz="2400" dirty="0" smtClean="0">
                <a:latin typeface="Times New Roman" pitchFamily="18" charset="0"/>
                <a:cs typeface="Times New Roman" pitchFamily="18" charset="0"/>
              </a:rPr>
              <a:t>Each hard linked file is assigned the same </a:t>
            </a:r>
            <a:r>
              <a:rPr lang="en-US" sz="2400" dirty="0" err="1" smtClean="0">
                <a:latin typeface="Times New Roman" pitchFamily="18" charset="0"/>
                <a:cs typeface="Times New Roman" pitchFamily="18" charset="0"/>
              </a:rPr>
              <a:t>Inode</a:t>
            </a:r>
            <a:r>
              <a:rPr lang="en-US" sz="2400" dirty="0" smtClean="0">
                <a:latin typeface="Times New Roman" pitchFamily="18" charset="0"/>
                <a:cs typeface="Times New Roman" pitchFamily="18" charset="0"/>
              </a:rPr>
              <a:t> value as the original, therefore they reference the same physical file location. Hard links more flexible and remain linked even if the original or linked files are moved throughout the file system, although hard links are unable to cross different file systems.</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hard link will have the same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-node as the original file and will therefore look and behave just like the original. With every hard link that is created, a reference count is incremented. When a hard link is removed, the reference count is decremented. Until the reference count reaches zero, the file will remain on disk</a:t>
            </a:r>
            <a:endParaRPr lang="en-US" sz="2400"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nks fig.PNG"/>
          <p:cNvPicPr>
            <a:picLocks noGrp="1" noChangeAspect="1"/>
          </p:cNvPicPr>
          <p:nvPr>
            <p:ph sz="quarter" idx="1"/>
          </p:nvPr>
        </p:nvPicPr>
        <p:blipFill>
          <a:blip r:embed="rId2"/>
          <a:stretch>
            <a:fillRect/>
          </a:stretch>
        </p:blipFill>
        <p:spPr>
          <a:xfrm>
            <a:off x="910270" y="1828800"/>
            <a:ext cx="7243130" cy="419100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Devices </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Since all device drivers are accessed through the file system, files of type block device are used to interface with devices such as disks</a:t>
            </a:r>
          </a:p>
          <a:p>
            <a:pPr algn="just"/>
            <a:r>
              <a:rPr lang="en-US" sz="2800" dirty="0" smtClean="0">
                <a:latin typeface="Times New Roman" pitchFamily="18" charset="0"/>
                <a:cs typeface="Times New Roman" pitchFamily="18" charset="0"/>
              </a:rPr>
              <a:t> A block device file has three identifying traits</a:t>
            </a:r>
          </a:p>
          <a:p>
            <a:pPr marL="525780" indent="-457200" algn="just">
              <a:buFont typeface="+mj-lt"/>
              <a:buAutoNum type="arabicPeriod"/>
            </a:pPr>
            <a:r>
              <a:rPr lang="en-US" sz="2800" dirty="0" smtClean="0">
                <a:latin typeface="Times New Roman" pitchFamily="18" charset="0"/>
                <a:cs typeface="Times New Roman" pitchFamily="18" charset="0"/>
              </a:rPr>
              <a:t>It has a major number.</a:t>
            </a:r>
          </a:p>
          <a:p>
            <a:pPr marL="525780" indent="-457200" algn="just">
              <a:buFont typeface="+mj-lt"/>
              <a:buAutoNum type="arabicPeriod"/>
            </a:pPr>
            <a:r>
              <a:rPr lang="en-US" sz="2800" dirty="0" smtClean="0">
                <a:latin typeface="Times New Roman" pitchFamily="18" charset="0"/>
                <a:cs typeface="Times New Roman" pitchFamily="18" charset="0"/>
              </a:rPr>
              <a:t> It has a minor number.</a:t>
            </a:r>
          </a:p>
          <a:p>
            <a:pPr marL="525780" indent="-457200" algn="just">
              <a:buFont typeface="+mj-lt"/>
              <a:buAutoNum type="arabicPeriod"/>
            </a:pPr>
            <a:r>
              <a:rPr lang="en-US" sz="2800" dirty="0" smtClean="0">
                <a:latin typeface="Times New Roman" pitchFamily="18" charset="0"/>
                <a:cs typeface="Times New Roman" pitchFamily="18" charset="0"/>
              </a:rPr>
              <a:t>When viewed using the </a:t>
            </a:r>
            <a:r>
              <a:rPr lang="en-US" sz="2800" dirty="0" err="1" smtClean="0">
                <a:latin typeface="Times New Roman" pitchFamily="18" charset="0"/>
                <a:cs typeface="Times New Roman" pitchFamily="18" charset="0"/>
              </a:rPr>
              <a:t>ls</a:t>
            </a:r>
            <a:r>
              <a:rPr lang="en-US" sz="2800" dirty="0" smtClean="0">
                <a:latin typeface="Times New Roman" pitchFamily="18" charset="0"/>
                <a:cs typeface="Times New Roman" pitchFamily="18" charset="0"/>
              </a:rPr>
              <a:t> –l command, it shows b as the first character of the permissions</a:t>
            </a:r>
            <a:endParaRPr lang="en-US" sz="2800"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ls</a:t>
            </a:r>
            <a:r>
              <a:rPr lang="en-US" sz="2400" dirty="0" smtClean="0">
                <a:latin typeface="Times New Roman" pitchFamily="18" charset="0"/>
                <a:cs typeface="Times New Roman" pitchFamily="18" charset="0"/>
              </a:rPr>
              <a:t> -l /dev/</a:t>
            </a:r>
            <a:r>
              <a:rPr lang="en-US" sz="2400" dirty="0" err="1" smtClean="0">
                <a:latin typeface="Times New Roman" pitchFamily="18" charset="0"/>
                <a:cs typeface="Times New Roman" pitchFamily="18" charset="0"/>
              </a:rPr>
              <a:t>hda</a:t>
            </a:r>
            <a:r>
              <a:rPr lang="en-US" sz="2400" dirty="0" smtClean="0">
                <a:latin typeface="Times New Roman" pitchFamily="18" charset="0"/>
                <a:cs typeface="Times New Roman" pitchFamily="18" charset="0"/>
              </a:rPr>
              <a:t> </a:t>
            </a:r>
          </a:p>
          <a:p>
            <a:pPr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brw-rw</a:t>
            </a:r>
            <a:r>
              <a:rPr lang="en-US" sz="2400" dirty="0" smtClean="0">
                <a:latin typeface="Times New Roman" pitchFamily="18" charset="0"/>
                <a:cs typeface="Times New Roman" pitchFamily="18" charset="0"/>
              </a:rPr>
              <a:t>----   1 root     disk       3,   0 May  5  1998 /dev/had</a:t>
            </a: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Note the b at the beginning of the file’s permissions; the 3 is the major number, and the 0 is the minor number.</a:t>
            </a:r>
          </a:p>
          <a:p>
            <a:pPr algn="just"/>
            <a:r>
              <a:rPr lang="en-US" sz="2400" dirty="0" smtClean="0">
                <a:latin typeface="Times New Roman" pitchFamily="18" charset="0"/>
                <a:cs typeface="Times New Roman" pitchFamily="18" charset="0"/>
              </a:rPr>
              <a:t>A block device file’s </a:t>
            </a:r>
            <a:r>
              <a:rPr lang="en-US" sz="2400" dirty="0" smtClean="0">
                <a:solidFill>
                  <a:srgbClr val="FF0000"/>
                </a:solidFill>
                <a:latin typeface="Times New Roman" pitchFamily="18" charset="0"/>
                <a:cs typeface="Times New Roman" pitchFamily="18" charset="0"/>
              </a:rPr>
              <a:t>major number </a:t>
            </a:r>
            <a:r>
              <a:rPr lang="en-US" sz="2400" dirty="0" smtClean="0">
                <a:latin typeface="Times New Roman" pitchFamily="18" charset="0"/>
                <a:cs typeface="Times New Roman" pitchFamily="18" charset="0"/>
              </a:rPr>
              <a:t>identifies the represented device driver. </a:t>
            </a:r>
          </a:p>
          <a:p>
            <a:pPr algn="just"/>
            <a:r>
              <a:rPr lang="en-US" sz="2400" dirty="0" smtClean="0">
                <a:latin typeface="Times New Roman" pitchFamily="18" charset="0"/>
                <a:cs typeface="Times New Roman" pitchFamily="18" charset="0"/>
              </a:rPr>
              <a:t>When this file is accessed, the minor number is passed to the device driver as a </a:t>
            </a:r>
            <a:r>
              <a:rPr lang="en-US" sz="2400" dirty="0" smtClean="0">
                <a:solidFill>
                  <a:srgbClr val="FF0000"/>
                </a:solidFill>
                <a:latin typeface="Times New Roman" pitchFamily="18" charset="0"/>
                <a:cs typeface="Times New Roman" pitchFamily="18" charset="0"/>
              </a:rPr>
              <a:t>parameter</a:t>
            </a:r>
            <a:r>
              <a:rPr lang="en-US" sz="2400" dirty="0" smtClean="0">
                <a:latin typeface="Times New Roman" pitchFamily="18" charset="0"/>
                <a:cs typeface="Times New Roman" pitchFamily="18" charset="0"/>
              </a:rPr>
              <a:t> telling it which device it is accessing</a:t>
            </a:r>
            <a:endParaRPr lang="en-US" sz="2400"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buNone/>
            </a:pPr>
            <a:r>
              <a:rPr lang="en-US" sz="2400" dirty="0" smtClean="0">
                <a:latin typeface="Times New Roman" pitchFamily="18" charset="0"/>
                <a:cs typeface="Times New Roman" pitchFamily="18" charset="0"/>
              </a:rPr>
              <a:t>Note: </a:t>
            </a: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For example, if there are two serial ports, they will share the same device driver and thus the same major number, but each serial port will have a unique minor number.</a:t>
            </a: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Devices</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Similar to block devices, character devices are special files that allow you to access devices through the file system</a:t>
            </a:r>
          </a:p>
          <a:p>
            <a:pPr algn="just"/>
            <a:r>
              <a:rPr lang="en-US" sz="2800" dirty="0" smtClean="0">
                <a:latin typeface="Times New Roman" pitchFamily="18" charset="0"/>
                <a:cs typeface="Times New Roman" pitchFamily="18" charset="0"/>
              </a:rPr>
              <a:t>The obvious </a:t>
            </a:r>
            <a:r>
              <a:rPr lang="en-US" sz="2800" dirty="0" smtClean="0">
                <a:solidFill>
                  <a:srgbClr val="FF0000"/>
                </a:solidFill>
                <a:latin typeface="Times New Roman" pitchFamily="18" charset="0"/>
                <a:cs typeface="Times New Roman" pitchFamily="18" charset="0"/>
              </a:rPr>
              <a:t>difference between block and character </a:t>
            </a:r>
            <a:r>
              <a:rPr lang="en-US" sz="2800" dirty="0" smtClean="0">
                <a:latin typeface="Times New Roman" pitchFamily="18" charset="0"/>
                <a:cs typeface="Times New Roman" pitchFamily="18" charset="0"/>
              </a:rPr>
              <a:t>devices is that block devices communicate with the actual devices in large blocks, whereas character devices work one character at a time</a:t>
            </a:r>
          </a:p>
          <a:p>
            <a:pPr algn="just"/>
            <a:r>
              <a:rPr lang="en-US" sz="2800" dirty="0" smtClean="0">
                <a:latin typeface="Times New Roman" pitchFamily="18" charset="0"/>
                <a:cs typeface="Times New Roman" pitchFamily="18" charset="0"/>
              </a:rPr>
              <a:t>Example: A hard disk is a block device; a modem is a character device</a:t>
            </a:r>
            <a:endParaRPr lang="en-US" sz="2800"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Character device permissions start with a c, and the file has a major and a minor number. For example:</a:t>
            </a:r>
          </a:p>
          <a:p>
            <a:pPr algn="just"/>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Example:</a:t>
            </a:r>
          </a:p>
          <a:p>
            <a:pPr algn="just">
              <a:buNone/>
            </a:pPr>
            <a:r>
              <a:rPr lang="en-US" sz="2800" dirty="0" err="1" smtClean="0">
                <a:latin typeface="Times New Roman" pitchFamily="18" charset="0"/>
                <a:cs typeface="Times New Roman" pitchFamily="18" charset="0"/>
              </a:rPr>
              <a:t>ls</a:t>
            </a:r>
            <a:r>
              <a:rPr lang="en-US" sz="2800" dirty="0" smtClean="0">
                <a:latin typeface="Times New Roman" pitchFamily="18" charset="0"/>
                <a:cs typeface="Times New Roman" pitchFamily="18" charset="0"/>
              </a:rPr>
              <a:t> -l /dev/ttyS0 </a:t>
            </a:r>
          </a:p>
          <a:p>
            <a:pPr algn="just">
              <a:buNone/>
            </a:pPr>
            <a:r>
              <a:rPr lang="en-US" sz="2800" dirty="0" err="1" smtClean="0">
                <a:latin typeface="Times New Roman" pitchFamily="18" charset="0"/>
                <a:cs typeface="Times New Roman" pitchFamily="18" charset="0"/>
              </a:rPr>
              <a:t>crw</a:t>
            </a:r>
            <a:r>
              <a:rPr lang="en-US" sz="2800" dirty="0" smtClean="0">
                <a:latin typeface="Times New Roman" pitchFamily="18" charset="0"/>
                <a:cs typeface="Times New Roman" pitchFamily="18" charset="0"/>
              </a:rPr>
              <a:t>-------   1 root     </a:t>
            </a:r>
            <a:r>
              <a:rPr lang="en-US" sz="2800" dirty="0" err="1" smtClean="0">
                <a:latin typeface="Times New Roman" pitchFamily="18" charset="0"/>
                <a:cs typeface="Times New Roman" pitchFamily="18" charset="0"/>
              </a:rPr>
              <a:t>tty</a:t>
            </a:r>
            <a:r>
              <a:rPr lang="en-US" sz="2800" dirty="0" smtClean="0">
                <a:latin typeface="Times New Roman" pitchFamily="18" charset="0"/>
                <a:cs typeface="Times New Roman" pitchFamily="18" charset="0"/>
              </a:rPr>
              <a:t>        4,  64 May  5  1998 /dev/ttyS0</a:t>
            </a:r>
            <a:endParaRPr lang="en-US" sz="2800"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Pipes </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Named pipes are a special type of file that allows for </a:t>
            </a:r>
            <a:r>
              <a:rPr lang="en-US" sz="2400" dirty="0" err="1" smtClean="0">
                <a:latin typeface="Times New Roman" pitchFamily="18" charset="0"/>
                <a:cs typeface="Times New Roman" pitchFamily="18" charset="0"/>
              </a:rPr>
              <a:t>interprocess</a:t>
            </a:r>
            <a:r>
              <a:rPr lang="en-US" sz="2400" dirty="0" smtClean="0">
                <a:latin typeface="Times New Roman" pitchFamily="18" charset="0"/>
                <a:cs typeface="Times New Roman" pitchFamily="18" charset="0"/>
              </a:rPr>
              <a:t> communication</a:t>
            </a:r>
          </a:p>
          <a:p>
            <a:pPr algn="just"/>
            <a:r>
              <a:rPr lang="en-US" sz="2400" dirty="0" smtClean="0">
                <a:latin typeface="Times New Roman" pitchFamily="18" charset="0"/>
                <a:cs typeface="Times New Roman" pitchFamily="18" charset="0"/>
              </a:rPr>
              <a:t> Using the </a:t>
            </a:r>
            <a:r>
              <a:rPr lang="en-US" sz="2400" dirty="0" err="1" smtClean="0">
                <a:latin typeface="Times New Roman" pitchFamily="18" charset="0"/>
                <a:cs typeface="Times New Roman" pitchFamily="18" charset="0"/>
              </a:rPr>
              <a:t>mknod</a:t>
            </a:r>
            <a:r>
              <a:rPr lang="en-US" sz="2400" dirty="0" smtClean="0">
                <a:latin typeface="Times New Roman" pitchFamily="18" charset="0"/>
                <a:cs typeface="Times New Roman" pitchFamily="18" charset="0"/>
              </a:rPr>
              <a:t> command you can create a named pipe file that one process can open for reading and another process can open for writing, thus allowing the two to communicate with one another</a:t>
            </a:r>
          </a:p>
          <a:p>
            <a:pPr algn="just"/>
            <a:r>
              <a:rPr lang="en-US" sz="2400" dirty="0" smtClean="0">
                <a:latin typeface="Times New Roman" pitchFamily="18" charset="0"/>
                <a:cs typeface="Times New Roman" pitchFamily="18" charset="0"/>
              </a:rPr>
              <a:t> This works especially well when a program refuses to take input from a command-line pipe, but another program needs to feed the other one data and you don’t have the disk space for a temporary file.</a:t>
            </a:r>
            <a:endParaRPr lang="en-US" sz="2400" dirty="0">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For a named pipe file, the first character of its file permissions is a p. For example</a:t>
            </a:r>
          </a:p>
          <a:p>
            <a:pPr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ls</a:t>
            </a:r>
            <a:r>
              <a:rPr lang="en-US" sz="2400" dirty="0" smtClean="0">
                <a:latin typeface="Times New Roman" pitchFamily="18" charset="0"/>
                <a:cs typeface="Times New Roman" pitchFamily="18" charset="0"/>
              </a:rPr>
              <a:t> -l </a:t>
            </a:r>
            <a:r>
              <a:rPr lang="en-US" sz="2400" dirty="0" err="1" smtClean="0">
                <a:latin typeface="Times New Roman" pitchFamily="18" charset="0"/>
                <a:cs typeface="Times New Roman" pitchFamily="18" charset="0"/>
              </a:rPr>
              <a:t>mypipe</a:t>
            </a: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prw</a:t>
            </a:r>
            <a:r>
              <a:rPr lang="en-US" sz="2400" dirty="0" smtClean="0">
                <a:latin typeface="Times New Roman" pitchFamily="18" charset="0"/>
                <a:cs typeface="Times New Roman" pitchFamily="18" charset="0"/>
              </a:rPr>
              <a:t>-r--r--   1 root     </a:t>
            </a:r>
            <a:r>
              <a:rPr lang="en-US" sz="2400" dirty="0" err="1" smtClean="0">
                <a:latin typeface="Times New Roman" pitchFamily="18" charset="0"/>
                <a:cs typeface="Times New Roman" pitchFamily="18" charset="0"/>
              </a:rPr>
              <a:t>root</a:t>
            </a:r>
            <a:r>
              <a:rPr lang="en-US" sz="2400" dirty="0" smtClean="0">
                <a:latin typeface="Times New Roman" pitchFamily="18" charset="0"/>
                <a:cs typeface="Times New Roman" pitchFamily="18" charset="0"/>
              </a:rPr>
              <a:t>            0 Jun 16 10:47 </a:t>
            </a:r>
            <a:r>
              <a:rPr lang="en-US" sz="2400" dirty="0" err="1" smtClean="0">
                <a:latin typeface="Times New Roman" pitchFamily="18" charset="0"/>
                <a:cs typeface="Times New Roman" pitchFamily="18" charset="0"/>
              </a:rPr>
              <a:t>mypipe</a:t>
            </a:r>
            <a:endParaRPr lang="en-US" sz="2400" dirty="0" smtClean="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 relationship</a:t>
            </a:r>
            <a:endParaRPr lang="en-US" dirty="0"/>
          </a:p>
        </p:txBody>
      </p:sp>
      <p:sp>
        <p:nvSpPr>
          <p:cNvPr id="3" name="Content Placeholder 2"/>
          <p:cNvSpPr>
            <a:spLocks noGrp="1"/>
          </p:cNvSpPr>
          <p:nvPr>
            <p:ph sz="quarter" idx="1"/>
          </p:nvPr>
        </p:nvSpPr>
        <p:spPr/>
        <p:txBody>
          <a:bodyPr>
            <a:noAutofit/>
          </a:bodyPr>
          <a:lstStyle/>
          <a:p>
            <a:pPr algn="just"/>
            <a:r>
              <a:rPr lang="en-US" sz="2400" dirty="0" smtClean="0"/>
              <a:t>When you move from one shell to another, </a:t>
            </a:r>
            <a:r>
              <a:rPr lang="en-US" sz="2400" dirty="0" err="1" smtClean="0"/>
              <a:t>linux</a:t>
            </a:r>
            <a:r>
              <a:rPr lang="en-US" sz="2400" dirty="0" smtClean="0"/>
              <a:t> remember the path forward by creating a parent-child relationship.</a:t>
            </a:r>
          </a:p>
          <a:p>
            <a:pPr algn="just"/>
            <a:endParaRPr lang="en-US" sz="2400" dirty="0" smtClean="0"/>
          </a:p>
          <a:p>
            <a:pPr algn="just"/>
            <a:r>
              <a:rPr lang="en-US" sz="2400" dirty="0" smtClean="0"/>
              <a:t>Login shell is most </a:t>
            </a:r>
            <a:r>
              <a:rPr lang="en-US" sz="2400" b="1" dirty="0" smtClean="0"/>
              <a:t>senior shell </a:t>
            </a:r>
            <a:r>
              <a:rPr lang="en-US" sz="2400" dirty="0" smtClean="0"/>
              <a:t>in the relationship</a:t>
            </a:r>
          </a:p>
          <a:p>
            <a:pPr algn="just"/>
            <a:endParaRPr lang="en-US" sz="2400" dirty="0" smtClean="0"/>
          </a:p>
          <a:p>
            <a:pPr algn="just"/>
            <a:r>
              <a:rPr lang="en-US" sz="2400" dirty="0" smtClean="0"/>
              <a:t>To move from child shell to a parent, use the exit command. Each exit moves up one shell in the hierarchy</a:t>
            </a:r>
          </a:p>
          <a:p>
            <a:pPr algn="just"/>
            <a:endParaRPr lang="en-US" sz="2400" dirty="0" smtClean="0"/>
          </a:p>
          <a:p>
            <a:pPr algn="just"/>
            <a:r>
              <a:rPr lang="en-US" sz="2400" dirty="0" smtClean="0"/>
              <a:t>$exit</a:t>
            </a:r>
            <a:endParaRPr 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ChangingOwnership:chown</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chown</a:t>
            </a:r>
            <a:r>
              <a:rPr lang="en-US" sz="2400" dirty="0" smtClean="0">
                <a:latin typeface="Times New Roman" pitchFamily="18" charset="0"/>
                <a:cs typeface="Times New Roman" pitchFamily="18" charset="0"/>
              </a:rPr>
              <a:t> command allows you to change the ownership of a file to someone else. Only the root user can do this.</a:t>
            </a:r>
          </a:p>
          <a:p>
            <a:pPr algn="just">
              <a:buNone/>
            </a:pPr>
            <a:r>
              <a:rPr lang="en-US" sz="2400" dirty="0" smtClean="0">
                <a:latin typeface="Times New Roman" pitchFamily="18" charset="0"/>
                <a:cs typeface="Times New Roman" pitchFamily="18" charset="0"/>
              </a:rPr>
              <a:t>	Syntax:</a:t>
            </a:r>
          </a:p>
          <a:p>
            <a:pPr algn="just">
              <a:buNone/>
            </a:pPr>
            <a:r>
              <a:rPr lang="en-US" sz="2400" dirty="0" smtClean="0">
                <a:latin typeface="Times New Roman" pitchFamily="18" charset="0"/>
                <a:cs typeface="Times New Roman" pitchFamily="18" charset="0"/>
              </a:rPr>
              <a:t>	</a:t>
            </a:r>
            <a:r>
              <a:rPr lang="pt-BR" sz="2400" dirty="0" smtClean="0">
                <a:solidFill>
                  <a:schemeClr val="accent3">
                    <a:lumMod val="40000"/>
                    <a:lumOff val="60000"/>
                  </a:schemeClr>
                </a:solidFill>
                <a:latin typeface="Times New Roman" pitchFamily="18" charset="0"/>
                <a:cs typeface="Times New Roman" pitchFamily="18" charset="0"/>
              </a:rPr>
              <a:t>$ chown 	[-R] 	u s e r n a m e	 f i l e n a m e</a:t>
            </a:r>
          </a:p>
          <a:p>
            <a:pPr algn="just">
              <a:buNone/>
            </a:pPr>
            <a:endParaRPr lang="pt-BR"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where username is the login of the user to whom you want to assign ownership, and filename is the name of the file</a:t>
            </a:r>
          </a:p>
          <a:p>
            <a:pPr algn="just"/>
            <a:r>
              <a:rPr lang="en-US" sz="2400" dirty="0" smtClean="0">
                <a:latin typeface="Times New Roman" pitchFamily="18" charset="0"/>
                <a:cs typeface="Times New Roman" pitchFamily="18" charset="0"/>
              </a:rPr>
              <a:t>The filename may be a directory as well.</a:t>
            </a:r>
            <a:endParaRPr lang="pt-BR" sz="2400" dirty="0" smtClean="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gn="just"/>
            <a:r>
              <a:rPr lang="en-US" sz="2400" dirty="0" smtClean="0">
                <a:latin typeface="Times New Roman" pitchFamily="18" charset="0"/>
                <a:cs typeface="Times New Roman" pitchFamily="18" charset="0"/>
              </a:rPr>
              <a:t>The –R option applies when the specified filename is a directory name. </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This option tells the command to recursively descend through the directory tree and apply the new ownership not only to the directory itself, but to all of the files and directories within it.</a:t>
            </a:r>
          </a:p>
          <a:p>
            <a:pPr algn="just"/>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ChangingGroups:chgrp</a:t>
            </a:r>
            <a:r>
              <a:rPr lang="en-US" dirty="0" smtClean="0"/>
              <a:t> </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chgrp</a:t>
            </a:r>
            <a:r>
              <a:rPr lang="en-US" sz="2400" dirty="0" smtClean="0">
                <a:latin typeface="Times New Roman" pitchFamily="18" charset="0"/>
                <a:cs typeface="Times New Roman" pitchFamily="18" charset="0"/>
              </a:rPr>
              <a:t> command-line utility lets you change the group settings of a file. It works much like </a:t>
            </a:r>
            <a:r>
              <a:rPr lang="en-US" sz="2400" dirty="0" err="1" smtClean="0">
                <a:latin typeface="Times New Roman" pitchFamily="18" charset="0"/>
                <a:cs typeface="Times New Roman" pitchFamily="18" charset="0"/>
              </a:rPr>
              <a:t>chown</a:t>
            </a:r>
            <a:r>
              <a:rPr lang="en-US" sz="2400" dirty="0" smtClean="0">
                <a:latin typeface="Times New Roman" pitchFamily="18" charset="0"/>
                <a:cs typeface="Times New Roman" pitchFamily="18" charset="0"/>
              </a:rPr>
              <a:t>. Here is the format:</a:t>
            </a:r>
          </a:p>
          <a:p>
            <a:pPr algn="just">
              <a:buNone/>
            </a:pPr>
            <a:r>
              <a:rPr lang="en-US" sz="2400" dirty="0" smtClean="0">
                <a:latin typeface="Times New Roman" pitchFamily="18" charset="0"/>
                <a:cs typeface="Times New Roman" pitchFamily="18" charset="0"/>
              </a:rPr>
              <a:t>	</a:t>
            </a:r>
          </a:p>
          <a:p>
            <a:pPr algn="just">
              <a:buNone/>
            </a:pPr>
            <a:r>
              <a:rPr lang="en-US" sz="2400" dirty="0" smtClean="0">
                <a:latin typeface="Times New Roman" pitchFamily="18" charset="0"/>
                <a:cs typeface="Times New Roman" pitchFamily="18" charset="0"/>
              </a:rPr>
              <a:t>	</a:t>
            </a:r>
            <a:r>
              <a:rPr lang="en-US" sz="2400" dirty="0" smtClean="0">
                <a:solidFill>
                  <a:schemeClr val="accent3">
                    <a:lumMod val="40000"/>
                    <a:lumOff val="60000"/>
                  </a:schemeClr>
                </a:solidFill>
                <a:latin typeface="Times New Roman" pitchFamily="18" charset="0"/>
                <a:cs typeface="Times New Roman" pitchFamily="18" charset="0"/>
              </a:rPr>
              <a:t>Syntax: </a:t>
            </a:r>
            <a:r>
              <a:rPr lang="pt-BR" sz="2400" dirty="0" smtClean="0">
                <a:solidFill>
                  <a:schemeClr val="accent3">
                    <a:lumMod val="40000"/>
                    <a:lumOff val="60000"/>
                  </a:schemeClr>
                </a:solidFill>
                <a:latin typeface="Times New Roman" pitchFamily="18" charset="0"/>
                <a:cs typeface="Times New Roman" pitchFamily="18" charset="0"/>
              </a:rPr>
              <a:t>chgrp 	[-R] 	g r o u p n a m e f i l e n a m e</a:t>
            </a:r>
          </a:p>
          <a:p>
            <a:pPr algn="just"/>
            <a:r>
              <a:rPr lang="en-US" sz="2400" dirty="0" smtClean="0">
                <a:latin typeface="Times New Roman" pitchFamily="18" charset="0"/>
                <a:cs typeface="Times New Roman" pitchFamily="18" charset="0"/>
              </a:rPr>
              <a:t>where </a:t>
            </a:r>
            <a:r>
              <a:rPr lang="en-US" sz="2400" dirty="0" err="1" smtClean="0">
                <a:latin typeface="Times New Roman" pitchFamily="18" charset="0"/>
                <a:cs typeface="Times New Roman" pitchFamily="18" charset="0"/>
              </a:rPr>
              <a:t>groupname</a:t>
            </a:r>
            <a:r>
              <a:rPr lang="en-US" sz="2400" dirty="0" smtClean="0">
                <a:latin typeface="Times New Roman" pitchFamily="18" charset="0"/>
                <a:cs typeface="Times New Roman" pitchFamily="18" charset="0"/>
              </a:rPr>
              <a:t> is the name of the group to which you want to assign filename ownership. The filename may be a directory as well.</a:t>
            </a:r>
          </a:p>
          <a:p>
            <a:pPr algn="just"/>
            <a:r>
              <a:rPr lang="en-US" sz="2400" dirty="0" smtClean="0">
                <a:latin typeface="Times New Roman" pitchFamily="18" charset="0"/>
                <a:cs typeface="Times New Roman" pitchFamily="18" charset="0"/>
              </a:rPr>
              <a:t>The –R option applies when the specified filename is a directory name (same as CHOWN)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ChangingMode:chmod</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Permissions are divided into four parts</a:t>
            </a:r>
          </a:p>
          <a:p>
            <a:pPr marL="525780" indent="-457200" algn="just">
              <a:buFont typeface="+mj-lt"/>
              <a:buAutoNum type="arabicPeriod"/>
            </a:pPr>
            <a:r>
              <a:rPr lang="en-US" sz="2400" dirty="0" smtClean="0">
                <a:latin typeface="Times New Roman" pitchFamily="18" charset="0"/>
                <a:cs typeface="Times New Roman" pitchFamily="18" charset="0"/>
              </a:rPr>
              <a:t>The first part is represented by the </a:t>
            </a:r>
            <a:r>
              <a:rPr lang="en-US" sz="2400" dirty="0" smtClean="0">
                <a:solidFill>
                  <a:schemeClr val="accent3">
                    <a:lumMod val="40000"/>
                    <a:lumOff val="60000"/>
                  </a:schemeClr>
                </a:solidFill>
                <a:latin typeface="Times New Roman" pitchFamily="18" charset="0"/>
                <a:cs typeface="Times New Roman" pitchFamily="18" charset="0"/>
              </a:rPr>
              <a:t>first character of the permission</a:t>
            </a:r>
            <a:r>
              <a:rPr lang="en-US" sz="2400" dirty="0" smtClean="0">
                <a:latin typeface="Times New Roman" pitchFamily="18" charset="0"/>
                <a:cs typeface="Times New Roman" pitchFamily="18" charset="0"/>
              </a:rPr>
              <a:t>. Normal files have no special value and are represented with a hyphen (-) character. If the file has a special attribute, it is represented by a letter. The two special attributes you are most interested in here are </a:t>
            </a:r>
            <a:r>
              <a:rPr lang="en-US" sz="2400" dirty="0" smtClean="0">
                <a:solidFill>
                  <a:schemeClr val="accent3">
                    <a:lumMod val="40000"/>
                    <a:lumOff val="60000"/>
                  </a:schemeClr>
                </a:solidFill>
                <a:latin typeface="Times New Roman" pitchFamily="18" charset="0"/>
                <a:cs typeface="Times New Roman" pitchFamily="18" charset="0"/>
              </a:rPr>
              <a:t>directories (d) and symbolic links (l). </a:t>
            </a:r>
          </a:p>
          <a:p>
            <a:pPr marL="525780" indent="-457200" algn="just">
              <a:buFont typeface="+mj-lt"/>
              <a:buAutoNum type="arabicPeriod"/>
            </a:pPr>
            <a:r>
              <a:rPr lang="en-US" sz="2400" dirty="0" smtClean="0">
                <a:latin typeface="Times New Roman" pitchFamily="18" charset="0"/>
                <a:cs typeface="Times New Roman" pitchFamily="18" charset="0"/>
              </a:rPr>
              <a:t>The second, third, and fourth parts of a permission are represented in three-character chunks.</a:t>
            </a:r>
            <a:endParaRPr lang="en-US" sz="2400" dirty="0">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The first part indicates the file owner’s permission. The second part indicates the group permission. The last part indicates the world permission</a:t>
            </a:r>
          </a:p>
          <a:p>
            <a:pPr algn="just"/>
            <a:r>
              <a:rPr lang="en-US" sz="2800" dirty="0" smtClean="0">
                <a:latin typeface="Times New Roman" pitchFamily="18" charset="0"/>
                <a:cs typeface="Times New Roman" pitchFamily="18" charset="0"/>
              </a:rPr>
              <a:t> In the context of UNIX, “world” means all users in the system, regardless of their group settings</a:t>
            </a:r>
          </a:p>
          <a:p>
            <a:pPr algn="just"/>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chmod</a:t>
            </a:r>
            <a:r>
              <a:rPr lang="en-US" sz="2800" dirty="0" smtClean="0">
                <a:latin typeface="Times New Roman" pitchFamily="18" charset="0"/>
                <a:cs typeface="Times New Roman" pitchFamily="18" charset="0"/>
              </a:rPr>
              <a:t> command is used to set permission values.</a:t>
            </a:r>
          </a:p>
          <a:p>
            <a:pPr algn="just"/>
            <a:endParaRPr lang="en-US" sz="2800" dirty="0">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CHMOD</a:t>
            </a:r>
            <a:endParaRPr lang="en-US" dirty="0"/>
          </a:p>
        </p:txBody>
      </p:sp>
      <p:pic>
        <p:nvPicPr>
          <p:cNvPr id="4" name="Content Placeholder 3" descr="chmod.PNG"/>
          <p:cNvPicPr>
            <a:picLocks noGrp="1" noChangeAspect="1"/>
          </p:cNvPicPr>
          <p:nvPr>
            <p:ph sz="quarter" idx="1"/>
          </p:nvPr>
        </p:nvPicPr>
        <p:blipFill>
          <a:blip r:embed="rId2"/>
          <a:stretch>
            <a:fillRect/>
          </a:stretch>
        </p:blipFill>
        <p:spPr>
          <a:xfrm>
            <a:off x="2057400" y="2438400"/>
            <a:ext cx="5155515" cy="2286000"/>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mod1.PNG"/>
          <p:cNvPicPr>
            <a:picLocks noGrp="1" noChangeAspect="1"/>
          </p:cNvPicPr>
          <p:nvPr>
            <p:ph sz="quarter" idx="1"/>
          </p:nvPr>
        </p:nvPicPr>
        <p:blipFill>
          <a:blip r:embed="rId2"/>
          <a:stretch>
            <a:fillRect/>
          </a:stretch>
        </p:blipFill>
        <p:spPr>
          <a:xfrm>
            <a:off x="1503272" y="2133600"/>
            <a:ext cx="6345328" cy="3124200"/>
          </a:xfr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For each file, three of these three-letter chunks are grouped together. </a:t>
            </a:r>
          </a:p>
          <a:p>
            <a:pPr algn="just"/>
            <a:r>
              <a:rPr lang="en-US" sz="2800" dirty="0" smtClean="0">
                <a:latin typeface="Times New Roman" pitchFamily="18" charset="0"/>
                <a:cs typeface="Times New Roman" pitchFamily="18" charset="0"/>
              </a:rPr>
              <a:t>The first chunk represents the permissions for the owner of the file</a:t>
            </a:r>
          </a:p>
          <a:p>
            <a:pPr algn="just"/>
            <a:r>
              <a:rPr lang="en-US" sz="2800" dirty="0" smtClean="0">
                <a:latin typeface="Times New Roman" pitchFamily="18" charset="0"/>
                <a:cs typeface="Times New Roman" pitchFamily="18" charset="0"/>
              </a:rPr>
              <a:t> the second chunk represents the permissions for file’s group, </a:t>
            </a:r>
          </a:p>
          <a:p>
            <a:pPr algn="just"/>
            <a:r>
              <a:rPr lang="en-US" sz="2800" dirty="0" smtClean="0">
                <a:latin typeface="Times New Roman" pitchFamily="18" charset="0"/>
                <a:cs typeface="Times New Roman" pitchFamily="18" charset="0"/>
              </a:rPr>
              <a:t>and the last chunk represents the permissions for all users on the system</a:t>
            </a:r>
            <a:endParaRPr lang="en-US" sz="2800" dirty="0">
              <a:latin typeface="Times New Roman" pitchFamily="18" charset="0"/>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management &amp; manipulation</a:t>
            </a:r>
            <a:endParaRPr lang="en-US" dirty="0"/>
          </a:p>
        </p:txBody>
      </p:sp>
      <p:sp>
        <p:nvSpPr>
          <p:cNvPr id="3" name="Content Placeholder 2"/>
          <p:cNvSpPr>
            <a:spLocks noGrp="1"/>
          </p:cNvSpPr>
          <p:nvPr>
            <p:ph sz="quarter" idx="1"/>
          </p:nvPr>
        </p:nvSpPr>
        <p:spPr/>
        <p:txBody>
          <a:bodyPr>
            <a:normAutofit/>
          </a:bodyPr>
          <a:lstStyle/>
          <a:p>
            <a:pPr algn="just">
              <a:buNone/>
            </a:pPr>
            <a:r>
              <a:rPr lang="en-US" sz="2400" b="1" dirty="0" smtClean="0">
                <a:solidFill>
                  <a:schemeClr val="accent3">
                    <a:lumMod val="20000"/>
                    <a:lumOff val="80000"/>
                  </a:schemeClr>
                </a:solidFill>
                <a:latin typeface="Times New Roman" pitchFamily="18" charset="0"/>
                <a:cs typeface="Times New Roman" pitchFamily="18" charset="0"/>
              </a:rPr>
              <a:t>Copying Files : cp</a:t>
            </a:r>
          </a:p>
          <a:p>
            <a:pPr algn="just"/>
            <a:r>
              <a:rPr lang="en-US" sz="2400" dirty="0" smtClean="0">
                <a:latin typeface="Times New Roman" pitchFamily="18" charset="0"/>
                <a:cs typeface="Times New Roman" pitchFamily="18" charset="0"/>
              </a:rPr>
              <a:t>The cp command is used to copy files and has a substantial number of options.</a:t>
            </a:r>
          </a:p>
          <a:p>
            <a:pPr algn="just"/>
            <a:r>
              <a:rPr lang="en-US" sz="2400" dirty="0" smtClean="0">
                <a:latin typeface="Times New Roman" pitchFamily="18" charset="0"/>
                <a:cs typeface="Times New Roman" pitchFamily="18" charset="0"/>
              </a:rPr>
              <a:t>See its man page for additional details. By default, this command works silently, displaying status information only if an error condition occurs</a:t>
            </a:r>
          </a:p>
          <a:p>
            <a:pPr algn="just"/>
            <a:r>
              <a:rPr lang="en-US" sz="2400" dirty="0" smtClean="0">
                <a:latin typeface="Times New Roman" pitchFamily="18" charset="0"/>
                <a:cs typeface="Times New Roman" pitchFamily="18" charset="0"/>
              </a:rPr>
              <a:t> most common options for cp:</a:t>
            </a:r>
          </a:p>
          <a:p>
            <a:pPr algn="just">
              <a:buNone/>
            </a:pPr>
            <a:endParaRPr lang="en-US" sz="2400" dirty="0">
              <a:latin typeface="Times New Roman" pitchFamily="18" charset="0"/>
              <a:cs typeface="Times New Roman" pitchFamily="18" charset="0"/>
            </a:endParaRPr>
          </a:p>
        </p:txBody>
      </p:sp>
      <p:pic>
        <p:nvPicPr>
          <p:cNvPr id="4" name="Picture 3" descr="cp command.PNG"/>
          <p:cNvPicPr>
            <a:picLocks noChangeAspect="1"/>
          </p:cNvPicPr>
          <p:nvPr/>
        </p:nvPicPr>
        <p:blipFill>
          <a:blip r:embed="rId2"/>
          <a:stretch>
            <a:fillRect/>
          </a:stretch>
        </p:blipFill>
        <p:spPr>
          <a:xfrm>
            <a:off x="1752600" y="4800600"/>
            <a:ext cx="6400800" cy="137160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cp</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To copy index.html to index-orig.html, use the following command:</a:t>
            </a:r>
          </a:p>
          <a:p>
            <a:pPr algn="just">
              <a:buNone/>
            </a:pPr>
            <a:r>
              <a:rPr lang="en-US" sz="2800" dirty="0" smtClean="0">
                <a:latin typeface="Times New Roman" pitchFamily="18" charset="0"/>
                <a:cs typeface="Times New Roman" pitchFamily="18" charset="0"/>
              </a:rPr>
              <a:t>			$ cp index.html index-orig.html</a:t>
            </a:r>
          </a:p>
          <a:p>
            <a:pPr algn="just"/>
            <a:r>
              <a:rPr lang="en-US" sz="2800" dirty="0" smtClean="0">
                <a:latin typeface="Times New Roman" pitchFamily="18" charset="0"/>
                <a:cs typeface="Times New Roman" pitchFamily="18" charset="0"/>
              </a:rPr>
              <a:t>To interactively copy all files ending in .html to the /</a:t>
            </a:r>
            <a:r>
              <a:rPr lang="en-US" sz="2800" dirty="0" err="1" smtClean="0">
                <a:latin typeface="Times New Roman" pitchFamily="18" charset="0"/>
                <a:cs typeface="Times New Roman" pitchFamily="18" charset="0"/>
              </a:rPr>
              <a:t>tmp</a:t>
            </a:r>
            <a:r>
              <a:rPr lang="en-US" sz="2800" dirty="0" smtClean="0">
                <a:latin typeface="Times New Roman" pitchFamily="18" charset="0"/>
                <a:cs typeface="Times New Roman" pitchFamily="18" charset="0"/>
              </a:rPr>
              <a:t> directory, type this command:</a:t>
            </a:r>
          </a:p>
          <a:p>
            <a:pPr algn="just">
              <a:buNone/>
            </a:pPr>
            <a:r>
              <a:rPr lang="en-US" sz="2800" dirty="0" smtClean="0">
                <a:latin typeface="Times New Roman" pitchFamily="18" charset="0"/>
                <a:cs typeface="Times New Roman" pitchFamily="18" charset="0"/>
              </a:rPr>
              <a:t>			$ cp -</a:t>
            </a:r>
            <a:r>
              <a:rPr lang="en-US" sz="28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*.html /</a:t>
            </a:r>
            <a:r>
              <a:rPr lang="en-US" sz="2800" dirty="0" err="1" smtClean="0">
                <a:latin typeface="Times New Roman" pitchFamily="18" charset="0"/>
                <a:cs typeface="Times New Roman" pitchFamily="18" charset="0"/>
              </a:rPr>
              <a:t>tmp</a:t>
            </a:r>
            <a:endParaRPr lang="en-US" sz="2800" dirty="0" smtClean="0">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control</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t>Jobs: A Job is a user task on the computer.. Editing, scripting and reading mail are all examples of jobs.</a:t>
            </a:r>
          </a:p>
          <a:p>
            <a:pPr algn="just"/>
            <a:endParaRPr lang="en-US" sz="2800" dirty="0" smtClean="0"/>
          </a:p>
          <a:p>
            <a:pPr algn="just"/>
            <a:r>
              <a:rPr lang="en-US" sz="2800" dirty="0" smtClean="0"/>
              <a:t>A job is a command or set of commands entered on one command line</a:t>
            </a:r>
          </a:p>
          <a:p>
            <a:pPr algn="just"/>
            <a:endParaRPr lang="en-US" sz="2800" dirty="0" smtClean="0"/>
          </a:p>
          <a:p>
            <a:pPr algn="just"/>
            <a:r>
              <a:rPr lang="en-US" sz="2800" dirty="0" smtClean="0"/>
              <a:t>$</a:t>
            </a:r>
            <a:r>
              <a:rPr lang="en-US" sz="2800" dirty="0" err="1" smtClean="0"/>
              <a:t>ls</a:t>
            </a:r>
            <a:endParaRPr lang="en-US"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a:t>
            </a:r>
            <a:r>
              <a:rPr lang="en-US" dirty="0" err="1" smtClean="0"/>
              <a:t>Files:mv</a:t>
            </a:r>
            <a:r>
              <a:rPr lang="en-US" dirty="0" smtClean="0"/>
              <a:t> </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t>The </a:t>
            </a:r>
            <a:r>
              <a:rPr lang="en-US" sz="2800" dirty="0" err="1" smtClean="0"/>
              <a:t>mv</a:t>
            </a:r>
            <a:r>
              <a:rPr lang="en-US" sz="2800" dirty="0" smtClean="0"/>
              <a:t> command is used to move files from one location to another. Files can be moved across partitions as well. </a:t>
            </a:r>
          </a:p>
          <a:p>
            <a:pPr algn="just"/>
            <a:r>
              <a:rPr lang="en-US" sz="2800" dirty="0" smtClean="0"/>
              <a:t>That requires a copy operation to occur, so such a move may take longer. These are the most common options for </a:t>
            </a:r>
            <a:r>
              <a:rPr lang="en-US" sz="2800" dirty="0" err="1" smtClean="0"/>
              <a:t>mv</a:t>
            </a:r>
            <a:r>
              <a:rPr lang="en-US" sz="2800" dirty="0" smtClean="0"/>
              <a:t>:</a:t>
            </a:r>
          </a:p>
          <a:p>
            <a:pPr algn="just"/>
            <a:endParaRPr lang="en-US" sz="2800" dirty="0"/>
          </a:p>
        </p:txBody>
      </p:sp>
      <p:pic>
        <p:nvPicPr>
          <p:cNvPr id="4" name="Picture 3" descr="mv command.PNG"/>
          <p:cNvPicPr>
            <a:picLocks noChangeAspect="1"/>
          </p:cNvPicPr>
          <p:nvPr/>
        </p:nvPicPr>
        <p:blipFill>
          <a:blip r:embed="rId2"/>
          <a:stretch>
            <a:fillRect/>
          </a:stretch>
        </p:blipFill>
        <p:spPr>
          <a:xfrm>
            <a:off x="1752600" y="4495800"/>
            <a:ext cx="5867400" cy="129540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l"/>
            <a:r>
              <a:rPr lang="en-US" sz="2800" dirty="0" smtClean="0">
                <a:latin typeface="Times New Roman" pitchFamily="18" charset="0"/>
                <a:cs typeface="Times New Roman" pitchFamily="18" charset="0"/>
              </a:rPr>
              <a:t>To move all files from /</a:t>
            </a:r>
            <a:r>
              <a:rPr lang="en-US" sz="2800" dirty="0" err="1" smtClean="0">
                <a:latin typeface="Times New Roman" pitchFamily="18" charset="0"/>
                <a:cs typeface="Times New Roman" pitchFamily="18" charset="0"/>
              </a:rPr>
              <a:t>usr</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src</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myprog</a:t>
            </a:r>
            <a:r>
              <a:rPr lang="en-US" sz="2800" dirty="0" smtClean="0">
                <a:latin typeface="Times New Roman" pitchFamily="18" charset="0"/>
                <a:cs typeface="Times New Roman" pitchFamily="18" charset="0"/>
              </a:rPr>
              <a:t>/bin/* to /</a:t>
            </a:r>
            <a:r>
              <a:rPr lang="en-US" sz="2800" dirty="0" err="1" smtClean="0">
                <a:latin typeface="Times New Roman" pitchFamily="18" charset="0"/>
                <a:cs typeface="Times New Roman" pitchFamily="18" charset="0"/>
              </a:rPr>
              <a:t>usr</a:t>
            </a:r>
            <a:r>
              <a:rPr lang="en-US" sz="2800" dirty="0" smtClean="0">
                <a:latin typeface="Times New Roman" pitchFamily="18" charset="0"/>
                <a:cs typeface="Times New Roman" pitchFamily="18" charset="0"/>
              </a:rPr>
              <a:t>/bin, use this command:</a:t>
            </a:r>
          </a:p>
          <a:p>
            <a:pPr algn="l">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mv</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usr</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src</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myprog</a:t>
            </a:r>
            <a:r>
              <a:rPr lang="en-US" sz="2800" dirty="0" smtClean="0">
                <a:latin typeface="Times New Roman" pitchFamily="18" charset="0"/>
                <a:cs typeface="Times New Roman" pitchFamily="18" charset="0"/>
              </a:rPr>
              <a:t>/bin/* /</a:t>
            </a:r>
            <a:r>
              <a:rPr lang="en-US" sz="2800" dirty="0" err="1" smtClean="0">
                <a:latin typeface="Times New Roman" pitchFamily="18" charset="0"/>
                <a:cs typeface="Times New Roman" pitchFamily="18" charset="0"/>
              </a:rPr>
              <a:t>usr</a:t>
            </a:r>
            <a:r>
              <a:rPr lang="en-US" sz="2800" dirty="0" smtClean="0">
                <a:latin typeface="Times New Roman" pitchFamily="18" charset="0"/>
                <a:cs typeface="Times New Roman" pitchFamily="18" charset="0"/>
              </a:rPr>
              <a:t>/bin</a:t>
            </a:r>
          </a:p>
          <a:p>
            <a:pPr algn="l"/>
            <a:r>
              <a:rPr lang="en-US" sz="2800" dirty="0" smtClean="0">
                <a:latin typeface="Times New Roman" pitchFamily="18" charset="0"/>
                <a:cs typeface="Times New Roman" pitchFamily="18" charset="0"/>
              </a:rPr>
              <a:t>There is no explicit rename tool, so you can use </a:t>
            </a:r>
            <a:r>
              <a:rPr lang="en-US" sz="2800" dirty="0" err="1" smtClean="0">
                <a:latin typeface="Times New Roman" pitchFamily="18" charset="0"/>
                <a:cs typeface="Times New Roman" pitchFamily="18" charset="0"/>
              </a:rPr>
              <a:t>mv</a:t>
            </a:r>
            <a:r>
              <a:rPr lang="en-US" sz="2800" dirty="0" smtClean="0">
                <a:latin typeface="Times New Roman" pitchFamily="18" charset="0"/>
                <a:cs typeface="Times New Roman" pitchFamily="18" charset="0"/>
              </a:rPr>
              <a:t>. To rename /</a:t>
            </a:r>
            <a:r>
              <a:rPr lang="en-US" sz="2800" dirty="0" err="1" smtClean="0">
                <a:latin typeface="Times New Roman" pitchFamily="18" charset="0"/>
                <a:cs typeface="Times New Roman" pitchFamily="18" charset="0"/>
              </a:rPr>
              <a:t>tmp</a:t>
            </a:r>
            <a:r>
              <a:rPr lang="en-US" sz="2800" dirty="0" smtClean="0">
                <a:latin typeface="Times New Roman" pitchFamily="18" charset="0"/>
                <a:cs typeface="Times New Roman" pitchFamily="18" charset="0"/>
              </a:rPr>
              <a:t>/blah to /</a:t>
            </a:r>
            <a:r>
              <a:rPr lang="en-US" sz="2800" dirty="0" err="1" smtClean="0">
                <a:latin typeface="Times New Roman" pitchFamily="18" charset="0"/>
                <a:cs typeface="Times New Roman" pitchFamily="18" charset="0"/>
              </a:rPr>
              <a:t>tmp</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bleck</a:t>
            </a:r>
            <a:r>
              <a:rPr lang="en-US" sz="2800" dirty="0" smtClean="0">
                <a:latin typeface="Times New Roman" pitchFamily="18" charset="0"/>
                <a:cs typeface="Times New Roman" pitchFamily="18" charset="0"/>
              </a:rPr>
              <a:t>, type this command:</a:t>
            </a:r>
          </a:p>
          <a:p>
            <a:pPr algn="l">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mv</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tmp</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bleck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tmp</a:t>
            </a:r>
            <a:r>
              <a:rPr lang="en-US" sz="2800" dirty="0" smtClean="0">
                <a:latin typeface="Times New Roman" pitchFamily="18" charset="0"/>
                <a:cs typeface="Times New Roman" pitchFamily="18" charset="0"/>
              </a:rPr>
              <a:t>/blah</a:t>
            </a:r>
          </a:p>
          <a:p>
            <a:pPr algn="l"/>
            <a:endParaRPr lang="en-US" sz="2800" dirty="0" smtClean="0">
              <a:latin typeface="Times New Roman" pitchFamily="18"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Files: </a:t>
            </a:r>
            <a:r>
              <a:rPr lang="en-US" dirty="0" err="1" smtClean="0"/>
              <a:t>ln</a:t>
            </a:r>
            <a:r>
              <a:rPr lang="en-US" dirty="0" smtClean="0"/>
              <a:t> </a:t>
            </a:r>
            <a:endParaRPr lang="en-US" dirty="0"/>
          </a:p>
        </p:txBody>
      </p:sp>
      <p:sp>
        <p:nvSpPr>
          <p:cNvPr id="3" name="Content Placeholder 2"/>
          <p:cNvSpPr>
            <a:spLocks noGrp="1"/>
          </p:cNvSpPr>
          <p:nvPr>
            <p:ph sz="quarter" idx="1"/>
          </p:nvPr>
        </p:nvSpPr>
        <p:spPr/>
        <p:txBody>
          <a:bodyPr>
            <a:normAutofit/>
          </a:bodyPr>
          <a:lstStyle/>
          <a:p>
            <a:pPr algn="just"/>
            <a:r>
              <a:rPr lang="pt-BR" sz="2400" dirty="0" smtClean="0">
                <a:latin typeface="Times New Roman" pitchFamily="18" charset="0"/>
                <a:cs typeface="Times New Roman" pitchFamily="18" charset="0"/>
              </a:rPr>
              <a:t>$ ln</a:t>
            </a:r>
          </a:p>
          <a:p>
            <a:pPr algn="just"/>
            <a:r>
              <a:rPr lang="pt-BR" sz="2400" dirty="0" smtClean="0">
                <a:latin typeface="Times New Roman" pitchFamily="18" charset="0"/>
                <a:cs typeface="Times New Roman" pitchFamily="18" charset="0"/>
              </a:rPr>
              <a:t>o r i g i n a l _ f i l e n e w _ f i l e</a:t>
            </a:r>
          </a:p>
          <a:p>
            <a:pPr algn="just">
              <a:buNone/>
            </a:pPr>
            <a:r>
              <a:rPr lang="en-US" sz="2400" dirty="0" smtClean="0">
                <a:latin typeface="Times New Roman" pitchFamily="18" charset="0"/>
                <a:cs typeface="Times New Roman" pitchFamily="18" charset="0"/>
              </a:rPr>
              <a:t>	Although </a:t>
            </a:r>
            <a:r>
              <a:rPr lang="en-US" sz="2400" dirty="0" err="1" smtClean="0">
                <a:latin typeface="Times New Roman" pitchFamily="18" charset="0"/>
                <a:cs typeface="Times New Roman" pitchFamily="18" charset="0"/>
              </a:rPr>
              <a:t>ln</a:t>
            </a:r>
            <a:r>
              <a:rPr lang="en-US" sz="2400" dirty="0" smtClean="0">
                <a:latin typeface="Times New Roman" pitchFamily="18" charset="0"/>
                <a:cs typeface="Times New Roman" pitchFamily="18" charset="0"/>
              </a:rPr>
              <a:t> has many options, you’ll never need to use most of them. The most common option, –s, creates a symbolic link instead of a hard link. </a:t>
            </a: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To create a symbolic link so that /</a:t>
            </a:r>
            <a:r>
              <a:rPr lang="en-US" sz="2400" dirty="0" err="1" smtClean="0">
                <a:latin typeface="Times New Roman" pitchFamily="18" charset="0"/>
                <a:cs typeface="Times New Roman" pitchFamily="18" charset="0"/>
              </a:rPr>
              <a:t>usr</a:t>
            </a:r>
            <a:r>
              <a:rPr lang="en-US" sz="2400" dirty="0" smtClean="0">
                <a:latin typeface="Times New Roman" pitchFamily="18" charset="0"/>
                <a:cs typeface="Times New Roman" pitchFamily="18" charset="0"/>
              </a:rPr>
              <a:t>/bin/</a:t>
            </a:r>
            <a:r>
              <a:rPr lang="en-US" sz="2400" dirty="0" err="1" smtClean="0">
                <a:latin typeface="Times New Roman" pitchFamily="18" charset="0"/>
                <a:cs typeface="Times New Roman" pitchFamily="18" charset="0"/>
              </a:rPr>
              <a:t>myadduser</a:t>
            </a:r>
            <a:r>
              <a:rPr lang="en-US" sz="2400" dirty="0" smtClean="0">
                <a:latin typeface="Times New Roman" pitchFamily="18" charset="0"/>
                <a:cs typeface="Times New Roman" pitchFamily="18" charset="0"/>
              </a:rPr>
              <a:t> points to /</a:t>
            </a:r>
            <a:r>
              <a:rPr lang="en-US" sz="2400" dirty="0" err="1" smtClean="0">
                <a:latin typeface="Times New Roman" pitchFamily="18" charset="0"/>
                <a:cs typeface="Times New Roman" pitchFamily="18" charset="0"/>
              </a:rPr>
              <a:t>usr</a:t>
            </a:r>
            <a:r>
              <a:rPr lang="en-US" sz="2400" dirty="0" smtClean="0">
                <a:latin typeface="Times New Roman" pitchFamily="18" charset="0"/>
                <a:cs typeface="Times New Roman" pitchFamily="18" charset="0"/>
              </a:rPr>
              <a:t>/local/bin/ </a:t>
            </a:r>
            <a:r>
              <a:rPr lang="en-US" sz="2400" dirty="0" err="1" smtClean="0">
                <a:latin typeface="Times New Roman" pitchFamily="18" charset="0"/>
                <a:cs typeface="Times New Roman" pitchFamily="18" charset="0"/>
              </a:rPr>
              <a:t>myadduser</a:t>
            </a:r>
            <a:r>
              <a:rPr lang="en-US" sz="2400" dirty="0" smtClean="0">
                <a:latin typeface="Times New Roman" pitchFamily="18" charset="0"/>
                <a:cs typeface="Times New Roman" pitchFamily="18" charset="0"/>
              </a:rPr>
              <a:t>, issue this command:</a:t>
            </a: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ln</a:t>
            </a:r>
            <a:r>
              <a:rPr lang="en-US" sz="2400" dirty="0" smtClean="0">
                <a:latin typeface="Times New Roman" pitchFamily="18" charset="0"/>
                <a:cs typeface="Times New Roman" pitchFamily="18" charset="0"/>
              </a:rPr>
              <a:t> -s /</a:t>
            </a:r>
            <a:r>
              <a:rPr lang="en-US" sz="2400" dirty="0" err="1" smtClean="0">
                <a:latin typeface="Times New Roman" pitchFamily="18" charset="0"/>
                <a:cs typeface="Times New Roman" pitchFamily="18" charset="0"/>
              </a:rPr>
              <a:t>usr</a:t>
            </a:r>
            <a:r>
              <a:rPr lang="en-US" sz="2400" dirty="0" smtClean="0">
                <a:latin typeface="Times New Roman" pitchFamily="18" charset="0"/>
                <a:cs typeface="Times New Roman" pitchFamily="18" charset="0"/>
              </a:rPr>
              <a:t>/local/bin/</a:t>
            </a:r>
            <a:r>
              <a:rPr lang="en-US" sz="2400" dirty="0" err="1" smtClean="0">
                <a:latin typeface="Times New Roman" pitchFamily="18" charset="0"/>
                <a:cs typeface="Times New Roman" pitchFamily="18" charset="0"/>
              </a:rPr>
              <a:t>myadduser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usr</a:t>
            </a:r>
            <a:r>
              <a:rPr lang="en-US" sz="2400" dirty="0" smtClean="0">
                <a:latin typeface="Times New Roman" pitchFamily="18" charset="0"/>
                <a:cs typeface="Times New Roman" pitchFamily="18" charset="0"/>
              </a:rPr>
              <a:t>/bin/</a:t>
            </a:r>
            <a:r>
              <a:rPr lang="en-US" sz="2400" dirty="0" err="1" smtClean="0">
                <a:latin typeface="Times New Roman" pitchFamily="18" charset="0"/>
                <a:cs typeface="Times New Roman" pitchFamily="18" charset="0"/>
              </a:rPr>
              <a:t>myadduser</a:t>
            </a:r>
            <a:r>
              <a:rPr lang="en-US" sz="2400" dirty="0" smtClean="0">
                <a:latin typeface="Times New Roman" pitchFamily="18" charset="0"/>
                <a:cs typeface="Times New Roman" pitchFamily="18" charset="0"/>
              </a:rPr>
              <a:t> </a:t>
            </a: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File: find </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The find command lets you search for files according to various criteria.</a:t>
            </a:r>
          </a:p>
          <a:p>
            <a:pPr algn="just"/>
            <a:r>
              <a:rPr lang="en-US" sz="2400" dirty="0" smtClean="0">
                <a:latin typeface="Times New Roman" pitchFamily="18" charset="0"/>
                <a:cs typeface="Times New Roman" pitchFamily="18" charset="0"/>
              </a:rPr>
              <a:t>Like the tools you have already considered, find has a large number of options that you can read about on its man page. Here is the general format of find:</a:t>
            </a:r>
          </a:p>
          <a:p>
            <a:pPr algn="just">
              <a:buNone/>
            </a:pPr>
            <a:endParaRPr lang="en-US" sz="2400" dirty="0" smtClean="0">
              <a:latin typeface="Times New Roman" pitchFamily="18" charset="0"/>
              <a:cs typeface="Times New Roman" pitchFamily="18" charset="0"/>
            </a:endParaRPr>
          </a:p>
          <a:p>
            <a:pPr algn="just">
              <a:buNone/>
            </a:pPr>
            <a:r>
              <a:rPr lang="pt-BR" sz="2400" dirty="0" smtClean="0">
                <a:latin typeface="Times New Roman" pitchFamily="18" charset="0"/>
                <a:cs typeface="Times New Roman" pitchFamily="18" charset="0"/>
              </a:rPr>
              <a:t>	$ find  s t a r t _ d i r [ o p t i o n s ]</a:t>
            </a:r>
          </a:p>
          <a:p>
            <a:pPr algn="just">
              <a:buNone/>
            </a:pPr>
            <a:endParaRPr lang="pt-BR"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where </a:t>
            </a:r>
            <a:r>
              <a:rPr lang="en-US" sz="2400" dirty="0" err="1" smtClean="0">
                <a:latin typeface="Times New Roman" pitchFamily="18" charset="0"/>
                <a:cs typeface="Times New Roman" pitchFamily="18" charset="0"/>
              </a:rPr>
              <a:t>start_dir</a:t>
            </a:r>
            <a:r>
              <a:rPr lang="en-US" sz="2400" dirty="0" smtClean="0">
                <a:latin typeface="Times New Roman" pitchFamily="18" charset="0"/>
                <a:cs typeface="Times New Roman" pitchFamily="18" charset="0"/>
              </a:rPr>
              <a:t> is the directory from which the search should start</a:t>
            </a:r>
            <a:endParaRPr lang="en-US" sz="2400" dirty="0">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To find all files in /</a:t>
            </a:r>
            <a:r>
              <a:rPr lang="en-US" sz="2400" dirty="0" err="1" smtClean="0">
                <a:latin typeface="Times New Roman" pitchFamily="18" charset="0"/>
                <a:cs typeface="Times New Roman" pitchFamily="18" charset="0"/>
              </a:rPr>
              <a:t>tmp</a:t>
            </a:r>
            <a:r>
              <a:rPr lang="en-US" sz="2400" dirty="0" smtClean="0">
                <a:latin typeface="Times New Roman" pitchFamily="18" charset="0"/>
                <a:cs typeface="Times New Roman" pitchFamily="18" charset="0"/>
              </a:rPr>
              <a:t> that have not been accessed in at least seven days, use the following command:</a:t>
            </a: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find  	/</a:t>
            </a:r>
            <a:r>
              <a:rPr lang="en-US" sz="2400" dirty="0" err="1" smtClean="0">
                <a:latin typeface="Times New Roman" pitchFamily="18" charset="0"/>
                <a:cs typeface="Times New Roman" pitchFamily="18" charset="0"/>
              </a:rPr>
              <a:t>tmp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atime</a:t>
            </a:r>
            <a:r>
              <a:rPr lang="en-US" sz="2400" dirty="0" smtClean="0">
                <a:latin typeface="Times New Roman" pitchFamily="18" charset="0"/>
                <a:cs typeface="Times New Roman" pitchFamily="18" charset="0"/>
              </a:rPr>
              <a:t> 	7 	-print</a:t>
            </a:r>
          </a:p>
          <a:p>
            <a:pPr algn="just">
              <a:buNone/>
            </a:pPr>
            <a:endParaRPr lang="en-US" sz="2400" dirty="0" smtClean="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options</a:t>
            </a:r>
            <a:endParaRPr lang="en-US" dirty="0"/>
          </a:p>
        </p:txBody>
      </p:sp>
      <p:pic>
        <p:nvPicPr>
          <p:cNvPr id="4" name="Content Placeholder 3" descr="find1.PNG"/>
          <p:cNvPicPr>
            <a:picLocks noGrp="1" noChangeAspect="1"/>
          </p:cNvPicPr>
          <p:nvPr>
            <p:ph sz="quarter" idx="1"/>
          </p:nvPr>
        </p:nvPicPr>
        <p:blipFill>
          <a:blip r:embed="rId2"/>
          <a:stretch>
            <a:fillRect/>
          </a:stretch>
        </p:blipFill>
        <p:spPr>
          <a:xfrm>
            <a:off x="2098536" y="2606617"/>
            <a:ext cx="5404128" cy="2254366"/>
          </a:xfr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nd2.PNG"/>
          <p:cNvPicPr>
            <a:picLocks noGrp="1" noChangeAspect="1"/>
          </p:cNvPicPr>
          <p:nvPr>
            <p:ph sz="quarter" idx="1"/>
          </p:nvPr>
        </p:nvPicPr>
        <p:blipFill>
          <a:blip r:embed="rId2"/>
          <a:stretch>
            <a:fillRect/>
          </a:stretch>
        </p:blipFill>
        <p:spPr>
          <a:xfrm>
            <a:off x="304800" y="2438400"/>
            <a:ext cx="8424649" cy="3581400"/>
          </a:xfr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Type this command to find all files in /</a:t>
            </a:r>
            <a:r>
              <a:rPr lang="en-US" sz="2800" dirty="0" err="1" smtClean="0">
                <a:latin typeface="Times New Roman" pitchFamily="18" charset="0"/>
                <a:cs typeface="Times New Roman" pitchFamily="18" charset="0"/>
              </a:rPr>
              <a:t>usr</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src</a:t>
            </a:r>
            <a:r>
              <a:rPr lang="en-US" sz="2800" dirty="0" smtClean="0">
                <a:latin typeface="Times New Roman" pitchFamily="18" charset="0"/>
                <a:cs typeface="Times New Roman" pitchFamily="18" charset="0"/>
              </a:rPr>
              <a:t> whose names are core and to remove them:</a:t>
            </a:r>
          </a:p>
          <a:p>
            <a:pPr algn="just"/>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find /</a:t>
            </a:r>
            <a:r>
              <a:rPr lang="en-US" sz="2800" dirty="0" err="1" smtClean="0">
                <a:latin typeface="Times New Roman" pitchFamily="18" charset="0"/>
                <a:cs typeface="Times New Roman" pitchFamily="18" charset="0"/>
              </a:rPr>
              <a:t>usr</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src</a:t>
            </a:r>
            <a:r>
              <a:rPr lang="en-US" sz="2800" dirty="0" smtClean="0">
                <a:latin typeface="Times New Roman" pitchFamily="18" charset="0"/>
                <a:cs typeface="Times New Roman" pitchFamily="18" charset="0"/>
              </a:rPr>
              <a:t> -name core -exec </a:t>
            </a:r>
            <a:r>
              <a:rPr lang="en-US" sz="2800" dirty="0" err="1" smtClean="0">
                <a:latin typeface="Times New Roman" pitchFamily="18" charset="0"/>
                <a:cs typeface="Times New Roman" pitchFamily="18" charset="0"/>
              </a:rPr>
              <a:t>rm</a:t>
            </a:r>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To find all files in /home which end in .jpg and are over 100K in size, issue this command:</a:t>
            </a:r>
          </a:p>
          <a:p>
            <a:pPr algn="just"/>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find /home -name "*.jpg" -size 100k</a:t>
            </a:r>
          </a:p>
          <a:p>
            <a:pPr algn="just">
              <a:buNone/>
            </a:pPr>
            <a:endParaRPr lang="en-US" sz="2800" dirty="0" smtClean="0">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and Copying a File:dd</a:t>
            </a: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dd</a:t>
            </a:r>
            <a:r>
              <a:rPr lang="en-US" sz="2400" dirty="0" smtClean="0">
                <a:latin typeface="Times New Roman" pitchFamily="18" charset="0"/>
                <a:cs typeface="Times New Roman" pitchFamily="18" charset="0"/>
              </a:rPr>
              <a:t> command reads the contents of a file and sends it to another file.</a:t>
            </a:r>
          </a:p>
          <a:p>
            <a:pPr algn="just"/>
            <a:r>
              <a:rPr lang="en-US" sz="2400" dirty="0" smtClean="0">
                <a:latin typeface="Times New Roman" pitchFamily="18" charset="0"/>
                <a:cs typeface="Times New Roman" pitchFamily="18" charset="0"/>
              </a:rPr>
              <a:t>What makes it different from cp is that </a:t>
            </a:r>
            <a:r>
              <a:rPr lang="en-US" sz="2400" dirty="0" err="1" smtClean="0">
                <a:latin typeface="Times New Roman" pitchFamily="18" charset="0"/>
                <a:cs typeface="Times New Roman" pitchFamily="18" charset="0"/>
              </a:rPr>
              <a:t>dd</a:t>
            </a:r>
            <a:r>
              <a:rPr lang="en-US" sz="2400" dirty="0" smtClean="0">
                <a:latin typeface="Times New Roman" pitchFamily="18" charset="0"/>
                <a:cs typeface="Times New Roman" pitchFamily="18" charset="0"/>
              </a:rPr>
              <a:t> can perform on-the-fly conversions on the file and accept data from a tape or floppy drive or other device.</a:t>
            </a:r>
          </a:p>
          <a:p>
            <a:pPr algn="just"/>
            <a:r>
              <a:rPr lang="en-US" sz="2400" dirty="0" smtClean="0">
                <a:latin typeface="Times New Roman" pitchFamily="18" charset="0"/>
                <a:cs typeface="Times New Roman" pitchFamily="18" charset="0"/>
              </a:rPr>
              <a:t>When </a:t>
            </a:r>
            <a:r>
              <a:rPr lang="en-US" sz="2400" dirty="0" err="1" smtClean="0">
                <a:latin typeface="Times New Roman" pitchFamily="18" charset="0"/>
                <a:cs typeface="Times New Roman" pitchFamily="18" charset="0"/>
              </a:rPr>
              <a:t>dd</a:t>
            </a:r>
            <a:r>
              <a:rPr lang="en-US" sz="2400" dirty="0" smtClean="0">
                <a:latin typeface="Times New Roman" pitchFamily="18" charset="0"/>
                <a:cs typeface="Times New Roman" pitchFamily="18" charset="0"/>
              </a:rPr>
              <a:t> accesses a device, it does not assume anything about the file system but instead pulls the data in a raw format. Thus, </a:t>
            </a:r>
            <a:r>
              <a:rPr lang="en-US" sz="2400" dirty="0" err="1" smtClean="0">
                <a:latin typeface="Times New Roman" pitchFamily="18" charset="0"/>
                <a:cs typeface="Times New Roman" pitchFamily="18" charset="0"/>
              </a:rPr>
              <a:t>dd</a:t>
            </a:r>
            <a:r>
              <a:rPr lang="en-US" sz="2400" dirty="0" smtClean="0">
                <a:latin typeface="Times New Roman" pitchFamily="18" charset="0"/>
                <a:cs typeface="Times New Roman" pitchFamily="18" charset="0"/>
              </a:rPr>
              <a:t> can be used to generate images of disks even if the disk is of foreign format</a:t>
            </a:r>
            <a:endParaRPr lang="en-US" sz="2400" dirty="0">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File Compression : </a:t>
            </a:r>
            <a:r>
              <a:rPr lang="en-US" dirty="0" err="1" smtClean="0"/>
              <a:t>gzip</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algn="just"/>
            <a:r>
              <a:rPr lang="en-US" sz="2400" dirty="0" smtClean="0">
                <a:latin typeface="Times New Roman" pitchFamily="18" charset="0"/>
                <a:cs typeface="Times New Roman" pitchFamily="18" charset="0"/>
              </a:rPr>
              <a:t>In the original distributions of UNIX, the tool to compress files was appropriately called </a:t>
            </a:r>
            <a:r>
              <a:rPr lang="en-US" sz="2400" b="1" dirty="0" smtClean="0">
                <a:solidFill>
                  <a:srgbClr val="FF0000"/>
                </a:solidFill>
                <a:latin typeface="Times New Roman" pitchFamily="18" charset="0"/>
                <a:cs typeface="Times New Roman" pitchFamily="18" charset="0"/>
              </a:rPr>
              <a:t>compress.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Unfortunately, the algorithm was patented by someone .</a:t>
            </a:r>
          </a:p>
          <a:p>
            <a:pPr algn="just"/>
            <a:r>
              <a:rPr lang="en-US" sz="2400" dirty="0" smtClean="0">
                <a:latin typeface="Times New Roman" pitchFamily="18" charset="0"/>
                <a:cs typeface="Times New Roman" pitchFamily="18" charset="0"/>
              </a:rPr>
              <a:t> Instead of paying out, most sites sought and found another compression tool with a patent-free algorithm: </a:t>
            </a:r>
            <a:r>
              <a:rPr lang="en-US" sz="2400" dirty="0" err="1" smtClean="0">
                <a:solidFill>
                  <a:srgbClr val="FF0000"/>
                </a:solidFill>
                <a:latin typeface="Times New Roman" pitchFamily="18" charset="0"/>
                <a:cs typeface="Times New Roman" pitchFamily="18" charset="0"/>
              </a:rPr>
              <a:t>gzip</a:t>
            </a:r>
            <a:endParaRPr lang="en-US" sz="24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Even better, </a:t>
            </a:r>
            <a:r>
              <a:rPr lang="en-US" sz="2400" dirty="0" err="1" smtClean="0">
                <a:latin typeface="Times New Roman" pitchFamily="18" charset="0"/>
                <a:cs typeface="Times New Roman" pitchFamily="18" charset="0"/>
              </a:rPr>
              <a:t>gzip</a:t>
            </a:r>
            <a:r>
              <a:rPr lang="en-US" sz="2400" dirty="0" smtClean="0">
                <a:latin typeface="Times New Roman" pitchFamily="18" charset="0"/>
                <a:cs typeface="Times New Roman" pitchFamily="18" charset="0"/>
              </a:rPr>
              <a:t> consistently achieves better compression ratios than compress does. </a:t>
            </a:r>
          </a:p>
          <a:p>
            <a:pPr algn="just"/>
            <a:r>
              <a:rPr lang="en-US" sz="2400" dirty="0" smtClean="0">
                <a:latin typeface="Times New Roman" pitchFamily="18" charset="0"/>
                <a:cs typeface="Times New Roman" pitchFamily="18" charset="0"/>
              </a:rPr>
              <a:t>Recent changes have allowed </a:t>
            </a:r>
            <a:r>
              <a:rPr lang="en-US" sz="2400" dirty="0" err="1" smtClean="0">
                <a:latin typeface="Times New Roman" pitchFamily="18" charset="0"/>
                <a:cs typeface="Times New Roman" pitchFamily="18" charset="0"/>
              </a:rPr>
              <a:t>gzip</a:t>
            </a:r>
            <a:r>
              <a:rPr lang="en-US" sz="2400" dirty="0" smtClean="0">
                <a:latin typeface="Times New Roman" pitchFamily="18" charset="0"/>
                <a:cs typeface="Times New Roman" pitchFamily="18" charset="0"/>
              </a:rPr>
              <a:t> to uncompress files that were compressed using the compress command.</a:t>
            </a:r>
          </a:p>
          <a:p>
            <a:pPr algn="just"/>
            <a:endParaRPr lang="en-US" sz="24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711</TotalTime>
  <Words>6464</Words>
  <Application>Microsoft Office PowerPoint</Application>
  <PresentationFormat>On-screen Show (4:3)</PresentationFormat>
  <Paragraphs>703</Paragraphs>
  <Slides>151</Slides>
  <Notes>0</Notes>
  <HiddenSlides>0</HiddenSlides>
  <MMClips>0</MMClips>
  <ScaleCrop>false</ScaleCrop>
  <HeadingPairs>
    <vt:vector size="4" baseType="variant">
      <vt:variant>
        <vt:lpstr>Theme</vt:lpstr>
      </vt:variant>
      <vt:variant>
        <vt:i4>1</vt:i4>
      </vt:variant>
      <vt:variant>
        <vt:lpstr>Slide Titles</vt:lpstr>
      </vt:variant>
      <vt:variant>
        <vt:i4>151</vt:i4>
      </vt:variant>
    </vt:vector>
  </HeadingPairs>
  <TitlesOfParts>
    <vt:vector size="152" baseType="lpstr">
      <vt:lpstr>Equity</vt:lpstr>
      <vt:lpstr>LINUX Environment System</vt:lpstr>
      <vt:lpstr>shell</vt:lpstr>
      <vt:lpstr>Slide 3</vt:lpstr>
      <vt:lpstr>Slide 4</vt:lpstr>
      <vt:lpstr>Unix session</vt:lpstr>
      <vt:lpstr>Slide 6</vt:lpstr>
      <vt:lpstr>Current shell verification</vt:lpstr>
      <vt:lpstr>Shell relationship</vt:lpstr>
      <vt:lpstr>Job control</vt:lpstr>
      <vt:lpstr>Foreground and background jobs</vt:lpstr>
      <vt:lpstr>Slide 11</vt:lpstr>
      <vt:lpstr>Suspending a foreground job</vt:lpstr>
      <vt:lpstr>Terminating a foreground job</vt:lpstr>
      <vt:lpstr>Background jobs</vt:lpstr>
      <vt:lpstr>example</vt:lpstr>
      <vt:lpstr>Suspending, restarting and terminating background jobs</vt:lpstr>
      <vt:lpstr>Moving between background and foreground</vt:lpstr>
      <vt:lpstr>example</vt:lpstr>
      <vt:lpstr>Multiple background jobs</vt:lpstr>
      <vt:lpstr>Jobs command</vt:lpstr>
      <vt:lpstr>example</vt:lpstr>
      <vt:lpstr>Slide 22</vt:lpstr>
      <vt:lpstr>Currency flag</vt:lpstr>
      <vt:lpstr>Using job numbers</vt:lpstr>
      <vt:lpstr>Job states</vt:lpstr>
      <vt:lpstr>Slide 26</vt:lpstr>
      <vt:lpstr>Environmental variables</vt:lpstr>
      <vt:lpstr>Displaying environment variables</vt:lpstr>
      <vt:lpstr>Setting Environment Variables</vt:lpstr>
      <vt:lpstr>Slide 30</vt:lpstr>
      <vt:lpstr>Unsetting Environment Variables</vt:lpstr>
      <vt:lpstr>pipes</vt:lpstr>
      <vt:lpstr>Slide 33</vt:lpstr>
      <vt:lpstr>Slide 34</vt:lpstr>
      <vt:lpstr>redirection</vt:lpstr>
      <vt:lpstr>Slide 36</vt:lpstr>
      <vt:lpstr>Redirecting output and append </vt:lpstr>
      <vt:lpstr>example</vt:lpstr>
      <vt:lpstr>Slide 39</vt:lpstr>
      <vt:lpstr>Command line shortcuts</vt:lpstr>
      <vt:lpstr>Slide 41</vt:lpstr>
      <vt:lpstr>Slide 42</vt:lpstr>
      <vt:lpstr>Slide 43</vt:lpstr>
      <vt:lpstr>Slide 44</vt:lpstr>
      <vt:lpstr>Range wildcard</vt:lpstr>
      <vt:lpstr>Slide 46</vt:lpstr>
      <vt:lpstr>Slide 47</vt:lpstr>
      <vt:lpstr>Environment Variables as Parameters </vt:lpstr>
      <vt:lpstr>Multiple Commands </vt:lpstr>
      <vt:lpstr>Backticks</vt:lpstr>
      <vt:lpstr>Slide 51</vt:lpstr>
      <vt:lpstr>Slide 52</vt:lpstr>
      <vt:lpstr>Reviewing Command-Line Documentation</vt:lpstr>
      <vt:lpstr>Slide 54</vt:lpstr>
      <vt:lpstr>ThemanCommand</vt:lpstr>
      <vt:lpstr>Slide 56</vt:lpstr>
      <vt:lpstr>Slide 57</vt:lpstr>
      <vt:lpstr>Man :: gnome-help</vt:lpstr>
      <vt:lpstr>Man page section description</vt:lpstr>
      <vt:lpstr>Slide 60</vt:lpstr>
      <vt:lpstr>ThetexinfoSystem</vt:lpstr>
      <vt:lpstr>Slide 62</vt:lpstr>
      <vt:lpstr>FileListings, Ownerships,andPermissions </vt:lpstr>
      <vt:lpstr>Commonly used ls options</vt:lpstr>
      <vt:lpstr>examples</vt:lpstr>
      <vt:lpstr>File and Directory Types</vt:lpstr>
      <vt:lpstr>inode</vt:lpstr>
      <vt:lpstr>Hard link and symbolic link</vt:lpstr>
      <vt:lpstr>Slide 69</vt:lpstr>
      <vt:lpstr>Slide 70</vt:lpstr>
      <vt:lpstr>Hard link</vt:lpstr>
      <vt:lpstr>Slide 72</vt:lpstr>
      <vt:lpstr>Block Devices </vt:lpstr>
      <vt:lpstr>example</vt:lpstr>
      <vt:lpstr>Slide 75</vt:lpstr>
      <vt:lpstr>Character Devices</vt:lpstr>
      <vt:lpstr>Slide 77</vt:lpstr>
      <vt:lpstr>Named Pipes </vt:lpstr>
      <vt:lpstr>example</vt:lpstr>
      <vt:lpstr>ChangingOwnership:chown</vt:lpstr>
      <vt:lpstr>Slide 81</vt:lpstr>
      <vt:lpstr>ChangingGroups:chgrp </vt:lpstr>
      <vt:lpstr>ChangingMode:chmod</vt:lpstr>
      <vt:lpstr>Slide 84</vt:lpstr>
      <vt:lpstr>CHMOD</vt:lpstr>
      <vt:lpstr>Slide 86</vt:lpstr>
      <vt:lpstr>Slide 87</vt:lpstr>
      <vt:lpstr>File management &amp; manipulation</vt:lpstr>
      <vt:lpstr>Example : cp</vt:lpstr>
      <vt:lpstr>Moving Files:mv </vt:lpstr>
      <vt:lpstr>Slide 91</vt:lpstr>
      <vt:lpstr>Linking Files: ln </vt:lpstr>
      <vt:lpstr>Finding a File: find </vt:lpstr>
      <vt:lpstr>example</vt:lpstr>
      <vt:lpstr>Find options</vt:lpstr>
      <vt:lpstr>Slide 96</vt:lpstr>
      <vt:lpstr>example</vt:lpstr>
      <vt:lpstr>Converting and Copying a File:dd</vt:lpstr>
      <vt:lpstr>File Compression : gzip </vt:lpstr>
      <vt:lpstr>Gzip options</vt:lpstr>
      <vt:lpstr>example</vt:lpstr>
      <vt:lpstr>Making Special Files : mknod</vt:lpstr>
      <vt:lpstr>Mknod syntax</vt:lpstr>
      <vt:lpstr>Creating a Directory : mkdir </vt:lpstr>
      <vt:lpstr>Mkdir example</vt:lpstr>
      <vt:lpstr>Removing Directory : rmdir</vt:lpstr>
      <vt:lpstr>Showing Present Working Directory:pwd </vt:lpstr>
      <vt:lpstr>Tape Archive :tar </vt:lpstr>
      <vt:lpstr>Slide 109</vt:lpstr>
      <vt:lpstr>example</vt:lpstr>
      <vt:lpstr>Slide 111</vt:lpstr>
      <vt:lpstr>Concatenating Files:cat </vt:lpstr>
      <vt:lpstr>example</vt:lpstr>
      <vt:lpstr>Displaying a File One Screen at a Time : more or less </vt:lpstr>
      <vt:lpstr>Example</vt:lpstr>
      <vt:lpstr>example</vt:lpstr>
      <vt:lpstr>Slide 117</vt:lpstr>
      <vt:lpstr>example</vt:lpstr>
      <vt:lpstr>Showing the Directory Location of a File:which </vt:lpstr>
      <vt:lpstr>Locating a Command :where is</vt:lpstr>
      <vt:lpstr>Disk Free:df</vt:lpstr>
      <vt:lpstr>Slide 122</vt:lpstr>
      <vt:lpstr>Process manipulation</vt:lpstr>
      <vt:lpstr>Listing Processes: ps</vt:lpstr>
      <vt:lpstr>Slide 125</vt:lpstr>
      <vt:lpstr>Slide 126</vt:lpstr>
      <vt:lpstr>Slide 127</vt:lpstr>
      <vt:lpstr>Slide 128</vt:lpstr>
      <vt:lpstr>Slide 129</vt:lpstr>
      <vt:lpstr>Slide 130</vt:lpstr>
      <vt:lpstr>Showing an Interactive List of Processes : top</vt:lpstr>
      <vt:lpstr>Slide 132</vt:lpstr>
      <vt:lpstr>Top command view</vt:lpstr>
      <vt:lpstr>Sending a Signal to a Process:kill </vt:lpstr>
      <vt:lpstr>Signals </vt:lpstr>
      <vt:lpstr>Slide 136</vt:lpstr>
      <vt:lpstr>Security Issues - kill</vt:lpstr>
      <vt:lpstr>Examples of kill </vt:lpstr>
      <vt:lpstr>Miscellaneous Command-Line Tools </vt:lpstr>
      <vt:lpstr>Slide 140</vt:lpstr>
      <vt:lpstr>Slide 141</vt:lpstr>
      <vt:lpstr>Who Is Logged In : who </vt:lpstr>
      <vt:lpstr>Networking Tools</vt:lpstr>
      <vt:lpstr>Remote Shell: rsh </vt:lpstr>
      <vt:lpstr>Mail Preferences: mail, pine, and mutt </vt:lpstr>
      <vt:lpstr>ftp</vt:lpstr>
      <vt:lpstr>Vi and its modes </vt:lpstr>
      <vt:lpstr>pico</vt:lpstr>
      <vt:lpstr>joe</vt:lpstr>
      <vt:lpstr>emacs</vt:lpstr>
      <vt:lpstr>Slide 151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Environment System</dc:title>
  <dc:creator>farook 1201</dc:creator>
  <cp:lastModifiedBy>farook 1201</cp:lastModifiedBy>
  <cp:revision>92</cp:revision>
  <dcterms:created xsi:type="dcterms:W3CDTF">2018-03-29T06:19:59Z</dcterms:created>
  <dcterms:modified xsi:type="dcterms:W3CDTF">2023-11-28T07:01:17Z</dcterms:modified>
</cp:coreProperties>
</file>