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53" r:id="rId3"/>
    <p:sldId id="433" r:id="rId4"/>
    <p:sldId id="434" r:id="rId5"/>
    <p:sldId id="449" r:id="rId6"/>
    <p:sldId id="450" r:id="rId7"/>
    <p:sldId id="387" r:id="rId8"/>
    <p:sldId id="389" r:id="rId9"/>
    <p:sldId id="390" r:id="rId10"/>
    <p:sldId id="485" r:id="rId11"/>
    <p:sldId id="474" r:id="rId12"/>
    <p:sldId id="475" r:id="rId13"/>
    <p:sldId id="392" r:id="rId14"/>
    <p:sldId id="486" r:id="rId15"/>
    <p:sldId id="487" r:id="rId16"/>
    <p:sldId id="484" r:id="rId17"/>
    <p:sldId id="391" r:id="rId18"/>
    <p:sldId id="394" r:id="rId19"/>
    <p:sldId id="478" r:id="rId20"/>
    <p:sldId id="289" r:id="rId21"/>
    <p:sldId id="304" r:id="rId22"/>
    <p:sldId id="481" r:id="rId23"/>
    <p:sldId id="482" r:id="rId24"/>
    <p:sldId id="471" r:id="rId25"/>
    <p:sldId id="472" r:id="rId26"/>
    <p:sldId id="4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FF01E-161E-41FE-B6B2-293B65A8CE9F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BD446-24FF-41E4-8C88-720DBBA8A0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736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A574F48-15B8-448F-8E5C-9A4B8F383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6DB83F-5185-4F0A-9D2F-C318667B1978}" type="slidenum">
              <a:rPr lang="ar-SA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4E04A18-593B-4FC1-AB05-80BB87FE0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B6A707B-CEE1-4B2B-8884-CF0A3176F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89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DE818AF-7EFB-4358-874D-F292FB9E9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E17EDF-8CB5-4CEB-993E-67942FE024BD}" type="slidenum">
              <a:rPr lang="ar-SA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AC4072D-70CC-4B7B-840E-15AAFD1D8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64F9430-6606-430F-9EE7-0A9FFA7E2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36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517D5B7-B73A-4FE0-89AF-1F2A50190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532E54-696A-4F0E-9C62-14F2E98C677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E8B492C-92D3-4A70-A99B-FFCE1D347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5ACA81D-606F-46B8-9CFF-359746372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41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901C15B-DED6-4294-A066-9F39FF6CB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D155FF-BAED-4128-9124-F21B3494811B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5A6AF3D-8A71-47E3-A43C-9B038A7133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A2B5558-89FC-4CAF-87B1-0E8CEFF34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22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D2D6A19-F3FA-4316-B016-3A449ECD8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E14E0D-3724-4D5C-B505-FB3C7D9AF748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6D76B6E-5381-472E-BA6B-968DFC8007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C290FAC-9483-4621-9F12-0E0646FA9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92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04F8B03-8CED-45C0-A3F8-C3A358FE4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3E885E-1FC6-4859-8C51-07474DA8AB85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F807339-A706-4D51-B31B-25BF0B6DFC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EDE92E4-F7E7-4F03-904D-9A60FBB76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76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0D224F0-1CAD-4DEA-BB0F-A89CA3000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446633-8850-4013-A3C7-1FDDB03D55FA}" type="slidenum">
              <a:rPr lang="ar-SA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81166AA-B72C-48AE-84CE-C28A21C6DC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BD2E66C-D90C-48CC-AACC-2651CA92A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261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DD95263-F432-4D39-9218-11BBFDA5B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EA265D-6592-46B2-9DC1-A49E5A15B5CA}" type="slidenum">
              <a:rPr lang="ar-SA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70FD264-42A3-4D36-86F1-9104A9077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B4EB870-AC60-4915-BA69-DF43B5961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27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9FDE-45F7-4AFC-97B3-BC1B725D7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EC984-AAEB-42DE-AACC-5D8E1D08C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5D480-200C-48F2-B9E3-07C1F27A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4560-1C3E-42F0-A0EF-043EA0C06829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B2EB5-C319-46F8-A24C-EBB72D86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8DE3-9165-4408-8A91-23C588BD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8AE6-0F14-4B9D-B9B3-31A07DB7F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06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84FC-4C3E-4B6C-9AF7-FA851696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82F8B-A885-41D6-9066-29767EB2C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B085-C10D-4A14-8966-1B1A3084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4560-1C3E-42F0-A0EF-043EA0C06829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7E0FE-C830-4F2B-A6FF-A2CC3C8F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E590F-F368-4B47-8037-C45D04F1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8AE6-0F14-4B9D-B9B3-31A07DB7F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784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CBFBDD-330F-4C20-8FF1-6C2B857FE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86EA0-9788-46B6-A7B2-748149D29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D807-D4BF-4626-9578-2B053DD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4560-1C3E-42F0-A0EF-043EA0C06829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A69DD-83D7-456C-B433-AE7A5AE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30CA5-DADE-4D24-9645-2F26BDD9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8AE6-0F14-4B9D-B9B3-31A07DB7F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692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F3D0-6217-4FAD-939E-4762486E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808D7-7381-47C9-883E-6649467E1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96EC7-E9EB-4170-8F9F-BCE3DF97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4560-1C3E-42F0-A0EF-043EA0C06829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23979-8ABD-4FA8-B177-5A5AF73C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F021F-585C-48C5-9FA8-D582314E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8AE6-0F14-4B9D-B9B3-31A07DB7F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259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8B13-FFA2-4952-86B3-6631C288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35232-7DF2-4690-B12B-6EC463BCC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88334-F699-4438-835E-FA8BE6A1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4560-1C3E-42F0-A0EF-043EA0C06829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3D001-3875-4C0E-A3D0-1138AF0A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A6EB9-02D9-4408-A408-9D28DBF5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8AE6-0F14-4B9D-B9B3-31A07DB7F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400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895F-1E76-40C5-9C34-1D9950CC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D857-9F15-4D46-B190-4FB1117DB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C481D-1DA6-4F30-910B-6EDA8C1B6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0DFD4-EF34-4094-99DA-8D336B37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4560-1C3E-42F0-A0EF-043EA0C06829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5041F-ACA9-4662-AAB6-483C0554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5BF5A-90D5-4134-ACD5-1CECB2A2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8AE6-0F14-4B9D-B9B3-31A07DB7F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5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F75F-4F42-4CB9-973E-3978C22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8AA1B-4241-4550-90BE-4C7CE5127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F3115-AEEB-4F7B-AE49-9D805377D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F8D27-B879-45D2-B06B-EA16396CC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336D1-253E-4701-9C16-FE1FF473E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81340-CD88-4B19-BFAC-9BC597AE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4560-1C3E-42F0-A0EF-043EA0C06829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12104-C414-45F3-B11C-673F363E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1C322-ED35-4B19-86DA-B61A0A22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8AE6-0F14-4B9D-B9B3-31A07DB7F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428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BB3D-549A-4FD3-833A-9514D21E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B59EF-BFF0-4D94-9EEF-9E08BB34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4560-1C3E-42F0-A0EF-043EA0C06829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BE0F5-01A2-4F0B-B5C0-5CD612E9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B371-3543-41B8-B838-70395A7E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8AE6-0F14-4B9D-B9B3-31A07DB7F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7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14F00-7B1D-43A3-A7FE-E8058918F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4560-1C3E-42F0-A0EF-043EA0C06829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E80DB-AB37-4961-9A39-C33C4143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7B036-5081-4F32-8B49-729A6BCC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8AE6-0F14-4B9D-B9B3-31A07DB7F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50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02A5-D1D2-4ABC-B875-D3159703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D5CD-AFCA-401F-9752-F99046276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0EF1E-CD37-45E9-8638-8DC5A3D66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39520-32DD-498A-A4B7-41309BF1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4560-1C3E-42F0-A0EF-043EA0C06829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BE4DC-032B-44FF-9C61-71F7F8D7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988B5-6644-49F8-BB72-1E719618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8AE6-0F14-4B9D-B9B3-31A07DB7F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56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7FF1-ABE2-4247-B406-F21AB7E4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0B79E-0817-4428-A62B-AF1A66261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16348-0E56-4994-97D2-5E8B9F3A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1F34F-E680-4568-87AF-6B510EB5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4560-1C3E-42F0-A0EF-043EA0C06829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38354-0AB9-4220-A130-0ACE8B60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A7329-A5F4-4AB9-8869-7E9CC58C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8AE6-0F14-4B9D-B9B3-31A07DB7F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827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360556-56E6-4487-8200-BCA8B76D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3B0AF-B023-495D-8ABC-29388A797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C1382-89DD-4A2D-9B03-081A32DFA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54560-1C3E-42F0-A0EF-043EA0C06829}" type="datetimeFigureOut">
              <a:rPr lang="en-IN" smtClean="0"/>
              <a:t>26-10-2020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7C076-2FF4-4A6B-B046-D60ABD356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32F50-38CA-4618-AFC9-805311628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38AE6-0F14-4B9D-B9B3-31A07DB7F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021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C2DB144-292E-4831-9158-31D322930D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839914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Signals &amp; Classification</a:t>
            </a:r>
          </a:p>
        </p:txBody>
      </p:sp>
      <p:sp>
        <p:nvSpPr>
          <p:cNvPr id="6147" name="TextBox 1">
            <a:extLst>
              <a:ext uri="{FF2B5EF4-FFF2-40B4-BE49-F238E27FC236}">
                <a16:creationId xmlns:a16="http://schemas.microsoft.com/office/drawing/2014/main" id="{BD7BDB4B-51CB-4EBF-8872-37B31A6C0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1066800"/>
            <a:ext cx="2057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</a:rPr>
              <a:t>Unit-1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</a:rPr>
              <a:t>Part-A</a:t>
            </a:r>
            <a:endParaRPr lang="en-IN" altLang="en-US" sz="4400" dirty="0"/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07A50F19-81D3-42E1-95E6-899746BA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43400"/>
            <a:ext cx="8534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Mallikarjuna Rao. 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Assistant Professor &amp; HOD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Electronics &amp; Communication Engineering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</a:t>
            </a:r>
            <a:r>
              <a:rPr lang="en-US" altLang="en-US" sz="2400" dirty="0" err="1"/>
              <a:t>Santhiram</a:t>
            </a:r>
            <a:r>
              <a:rPr lang="en-US" altLang="en-US" sz="2400" dirty="0"/>
              <a:t> Engineering College, </a:t>
            </a:r>
            <a:r>
              <a:rPr lang="en-US" altLang="en-US" sz="2400" dirty="0" err="1"/>
              <a:t>Nandyal</a:t>
            </a:r>
            <a:r>
              <a:rPr lang="en-US" altLang="en-US" sz="2400" dirty="0"/>
              <a:t>, A.P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Email: hod.ece@srecnandyal.edu.in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9484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4DDE0-E483-49E2-9F89-A8FABEEA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64" y="18255"/>
            <a:ext cx="10515600" cy="1325563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Periodic 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6E245-33D2-4F3C-9065-B99C505AB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464" y="1120596"/>
                <a:ext cx="10960510" cy="528020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IN" dirty="0"/>
                  <a:t>A continuous time signal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is said to be periodic if it obeys</a:t>
                </a:r>
              </a:p>
              <a:p>
                <a:pPr marL="0" indent="0">
                  <a:buNone/>
                </a:pPr>
                <a:r>
                  <a:rPr lang="en-IN" b="0" dirty="0"/>
                  <a:t>  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  for any value 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IN" dirty="0"/>
                  <a:t>.</a:t>
                </a:r>
              </a:p>
              <a:p>
                <a:r>
                  <a:rPr lang="en-IN" dirty="0"/>
                  <a:t>The minimum value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for which the equation holds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is called fundamental time period. It is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IN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IN" dirty="0">
                    <a:solidFill>
                      <a:schemeClr val="tx1"/>
                    </a:solidFill>
                  </a:rPr>
                  <a:t>Here the angular frequency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, then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  <a:p>
                <a:r>
                  <a:rPr lang="en-IN" dirty="0">
                    <a:solidFill>
                      <a:schemeClr val="tx1"/>
                    </a:solidFill>
                  </a:rPr>
                  <a:t>The signal is periodic if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den>
                            </m:f>
                          </m:e>
                        </m:func>
                      </m:e>
                    </m:func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I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b="0" dirty="0">
                    <a:solidFill>
                      <a:schemeClr val="tx1"/>
                    </a:solidFill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func>
                  </m:oMath>
                </a14:m>
                <a:r>
                  <a:rPr lang="en-IN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IN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  <a:p>
                <a:r>
                  <a:rPr lang="en-IN" dirty="0"/>
                  <a:t>So, The given signal is periodic.</a:t>
                </a:r>
              </a:p>
              <a:p>
                <a:r>
                  <a:rPr lang="en-IN" dirty="0"/>
                  <a:t>A signal is said to be non periodic, if it is not periodic signal.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6E245-33D2-4F3C-9065-B99C505AB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464" y="1120596"/>
                <a:ext cx="10960510" cy="5280204"/>
              </a:xfrm>
              <a:blipFill>
                <a:blip r:embed="rId2"/>
                <a:stretch>
                  <a:fillRect l="-890" t="-26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36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88A6078-24E9-495A-A71C-62E561FB7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en-IN" altLang="en-US">
                <a:solidFill>
                  <a:srgbClr val="FF0000"/>
                </a:solidFill>
              </a:rPr>
              <a:t>Problems – Periodicity- Fundamental time period-C.T signal</a:t>
            </a:r>
            <a:endParaRPr lang="en-I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6E3C8-B991-4B4E-980F-60ABF969C0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52600" y="1447800"/>
            <a:ext cx="8915400" cy="5410200"/>
          </a:xfrm>
          <a:blipFill>
            <a:blip r:embed="rId2"/>
            <a:stretch>
              <a:fillRect l="-1573" t="-1578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809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07313B5-C8D2-49A0-A806-33F89437C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686800" cy="1524000"/>
          </a:xfrm>
        </p:spPr>
        <p:txBody>
          <a:bodyPr/>
          <a:lstStyle/>
          <a:p>
            <a:r>
              <a:rPr lang="en-IN" altLang="en-US">
                <a:solidFill>
                  <a:srgbClr val="FF0000"/>
                </a:solidFill>
              </a:rPr>
              <a:t>Problems – Periodicity- Fundamental time period-C.T signal</a:t>
            </a:r>
            <a:endParaRPr lang="en-I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BE19D-303A-4456-99EF-F264F33865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2039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383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D285ADA-DB91-44FC-B865-F05192B1D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90500"/>
            <a:ext cx="8534400" cy="1143000"/>
          </a:xfrm>
        </p:spPr>
        <p:txBody>
          <a:bodyPr/>
          <a:lstStyle/>
          <a:p>
            <a:pPr algn="l"/>
            <a:r>
              <a:rPr lang="en-US" altLang="en-US">
                <a:solidFill>
                  <a:srgbClr val="FF0000"/>
                </a:solidFill>
              </a:rPr>
              <a:t>Periodicity for discrete time signals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2A1C16-76BD-4719-9282-3182806E90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209800" y="1143000"/>
            <a:ext cx="7772400" cy="5524500"/>
          </a:xfrm>
          <a:blipFill>
            <a:blip r:embed="rId2"/>
            <a:stretch>
              <a:fillRect l="-1804" t="-1545" b="-3532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057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A9DA-5274-4CE5-84D0-1B0994B5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IN" altLang="en-US" dirty="0">
                <a:solidFill>
                  <a:srgbClr val="FF0000"/>
                </a:solidFill>
              </a:rPr>
              <a:t>Problems – Periodicity- D.T signal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CB7476-2B64-4EEC-BFB6-BF3AA9199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3818"/>
                <a:ext cx="10515600" cy="4980782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IN" dirty="0">
                  <a:solidFill>
                    <a:srgbClr val="FF0000"/>
                  </a:solidFill>
                </a:endParaRPr>
              </a:p>
              <a:p>
                <a:r>
                  <a:rPr lang="en-IN" dirty="0"/>
                  <a:t>Here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     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+5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The above signal is periodic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/>
                  <a:t>is multiples of 2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. 5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N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/>
                  <a:t> becomes integer for values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=5, 10,15….</m:t>
                    </m:r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=2, 4, 6….. </m:t>
                    </m:r>
                  </m:oMath>
                </a14:m>
                <a:r>
                  <a:rPr lang="en-IN" b="0" i="0" dirty="0">
                    <a:latin typeface="+mj-lt"/>
                  </a:rPr>
                  <a:t>for values of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=5,10,15…</m:t>
                    </m:r>
                  </m:oMath>
                </a14:m>
                <a:endParaRPr lang="en-IN" dirty="0"/>
              </a:p>
              <a:p>
                <a:r>
                  <a:rPr lang="en-IN" dirty="0"/>
                  <a:t>So, the given signal is periodic with fundamental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CB7476-2B64-4EEC-BFB6-BF3AA9199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3818"/>
                <a:ext cx="10515600" cy="4980782"/>
              </a:xfrm>
              <a:blipFill>
                <a:blip r:embed="rId2"/>
                <a:stretch>
                  <a:fillRect l="-1043" b="-3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44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A9DA-5274-4CE5-84D0-1B0994B5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IN" altLang="en-US" dirty="0">
                <a:solidFill>
                  <a:srgbClr val="FF0000"/>
                </a:solidFill>
              </a:rPr>
              <a:t>Problems – Periodicity- D.T signal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CB7476-2B64-4EEC-BFB6-BF3AA9199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43818"/>
                <a:ext cx="10806953" cy="49807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IN" dirty="0">
                  <a:solidFill>
                    <a:srgbClr val="FF0000"/>
                  </a:solidFill>
                </a:endParaRPr>
              </a:p>
              <a:p>
                <a:r>
                  <a:rPr lang="en-IN" dirty="0"/>
                  <a:t>Here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     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The above signal is periodic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/>
                  <a:t>is multiples of 2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. 5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N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   ∴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/>
                  <a:t> never becomes integer for any values of integer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N" dirty="0"/>
              </a:p>
              <a:p>
                <a:r>
                  <a:rPr lang="en-IN" dirty="0"/>
                  <a:t>So, the given signal is non periodic.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CB7476-2B64-4EEC-BFB6-BF3AA9199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43818"/>
                <a:ext cx="10806953" cy="4980782"/>
              </a:xfrm>
              <a:blipFill>
                <a:blip r:embed="rId2"/>
                <a:stretch>
                  <a:fillRect l="-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42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0A96-9A07-4289-A614-194B03E7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IN" altLang="en-US" dirty="0">
                <a:solidFill>
                  <a:srgbClr val="FF0000"/>
                </a:solidFill>
              </a:rPr>
              <a:t>Problems – Periodicity- D.T signal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BC6AA-990E-49EF-9B07-986937E4A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180280"/>
                <a:ext cx="11019503" cy="5415833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b="0" dirty="0">
                    <a:solidFill>
                      <a:srgbClr val="FF0000"/>
                    </a:solidFill>
                  </a:rPr>
                  <a:t>Consider a signal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I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I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I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I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I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I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,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First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 are periodic individually.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IN" dirty="0"/>
                  <a:t> ,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f>
                              <m:f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N" dirty="0"/>
              </a:p>
              <a:p>
                <a:r>
                  <a:rPr lang="en-IN" dirty="0"/>
                  <a:t>Where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=1,2,3, …</m:t>
                    </m:r>
                  </m:oMath>
                </a14:m>
                <a:r>
                  <a:rPr lang="en-IN" dirty="0"/>
                  <a:t>          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=3,6,9,….</m:t>
                    </m:r>
                  </m:oMath>
                </a14:m>
                <a:endParaRPr lang="en-IN" dirty="0"/>
              </a:p>
              <a:p>
                <a:r>
                  <a:rPr lang="en-IN" dirty="0"/>
                  <a:t>Secondly, 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 is periodic or not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I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IN" dirty="0"/>
                  <a:t> ,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f>
                              <m:f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N" dirty="0"/>
              </a:p>
              <a:p>
                <a:r>
                  <a:rPr lang="en-IN" dirty="0"/>
                  <a:t>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=3,6,9, …</m:t>
                    </m:r>
                  </m:oMath>
                </a14:m>
                <a:r>
                  <a:rPr lang="en-IN" dirty="0"/>
                  <a:t>   only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becomes integer.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….</m:t>
                    </m:r>
                  </m:oMath>
                </a14:m>
                <a:endParaRPr lang="en-IN" dirty="0"/>
              </a:p>
              <a:p>
                <a:r>
                  <a:rPr lang="en-IN" dirty="0"/>
                  <a:t>So,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 are periodic. Then ,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/>
                  <a:t> is periodic.</a:t>
                </a:r>
              </a:p>
              <a:p>
                <a:r>
                  <a:rPr lang="en-IN" dirty="0"/>
                  <a:t>The Fundamental period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LCM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BC6AA-990E-49EF-9B07-986937E4A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180280"/>
                <a:ext cx="11019503" cy="5415833"/>
              </a:xfrm>
              <a:prstGeom prst="rect">
                <a:avLst/>
              </a:prstGeom>
              <a:blipFill>
                <a:blip r:embed="rId2"/>
                <a:stretch>
                  <a:fillRect l="-830" t="-10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80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C60EA4A-3F44-4084-B571-E6B4668C3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rgbClr val="FF0000"/>
                </a:solidFill>
              </a:rPr>
              <a:t>Sum of periodic Signals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527FF32-C06D-4C54-88AE-64B3874B99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2209800" y="1752600"/>
            <a:ext cx="8153400" cy="4648200"/>
          </a:xfrm>
          <a:blipFill>
            <a:blip r:embed="rId3"/>
            <a:stretch>
              <a:fillRect l="-1945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7269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9D9C1D0-16B9-4895-BB36-358DF0E71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rgbClr val="FF0000"/>
                </a:solidFill>
              </a:rPr>
              <a:t>Sum of periodic Signals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A67A4-4CE0-475C-B051-25699DA7CB6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1371600"/>
            <a:ext cx="8686800" cy="2465098"/>
          </a:xfrm>
          <a:prstGeom prst="rect">
            <a:avLst/>
          </a:prstGeom>
          <a:blipFill>
            <a:blip r:embed="rId3"/>
            <a:stretch>
              <a:fillRect l="-1474" t="-2475" b="-1485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FD1DDB-7330-41C2-AF29-87D3B5FFAF5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3850047"/>
            <a:ext cx="9372600" cy="2496068"/>
          </a:xfrm>
          <a:prstGeom prst="rect">
            <a:avLst/>
          </a:prstGeom>
          <a:blipFill>
            <a:blip r:embed="rId4"/>
            <a:stretch>
              <a:fillRect l="-1366" t="-2689" b="-244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512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E2AE0CA-5411-414C-BC31-2CC25401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Sum of periodic Signals – may not always be periodic! </a:t>
            </a:r>
            <a:endParaRPr lang="en-IN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CBA239A-2791-4AB7-965E-C873EE852D9C}"/>
              </a:ext>
            </a:extLst>
          </p:cNvPr>
          <p:cNvSpPr>
            <a:spLocks noGrp="1" noRot="1" noChangeAspect="1" noMove="1" noResize="1" noEditPoints="1" noAdjustHandles="1" noChangeArrowheads="1" noTextEdit="1"/>
          </p:cNvSpPr>
          <p:nvPr>
            <p:ph idx="1"/>
          </p:nvPr>
        </p:nvSpPr>
        <p:spPr>
          <a:blipFill dpi="0" rotWithShape="1">
            <a:blip r:embed="rId2"/>
            <a:srcRect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6607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A00E438-5DE4-4C85-9B9F-94B2578B6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90500"/>
            <a:ext cx="7772400" cy="1143000"/>
          </a:xfrm>
        </p:spPr>
        <p:txBody>
          <a:bodyPr/>
          <a:lstStyle/>
          <a:p>
            <a:pPr algn="l" eaLnBrk="1" hangingPunct="1"/>
            <a:r>
              <a:rPr lang="ms-MY" altLang="en-US">
                <a:solidFill>
                  <a:srgbClr val="FF0000"/>
                </a:solidFill>
              </a:rPr>
              <a:t>Signal - Definition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A65E3BD-CC4A-4788-A45C-DFAD4426BE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2209800" y="1333500"/>
            <a:ext cx="7772400" cy="5067300"/>
          </a:xfrm>
          <a:blipFill>
            <a:blip r:embed="rId3"/>
            <a:stretch>
              <a:fillRect l="-1255" t="-963" r="-1176" b="-2768"/>
            </a:stretch>
          </a:blipFill>
        </p:spPr>
        <p:txBody>
          <a:bodyPr/>
          <a:lstStyle/>
          <a:p>
            <a:pPr>
              <a:defRPr/>
            </a:pPr>
            <a:r>
              <a:rPr lang="en-IN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5133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66EFA81-44BC-4CBC-801C-389548B0C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95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rgbClr val="FF0000"/>
                </a:solidFill>
              </a:rPr>
              <a:t>Even and Odd Signals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6AE4E5-C9DD-4AF8-B377-A3C513145C8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38505" y="1295400"/>
            <a:ext cx="8090933" cy="523220"/>
          </a:xfrm>
          <a:prstGeom prst="rect">
            <a:avLst/>
          </a:prstGeom>
          <a:blipFill>
            <a:blip r:embed="rId3"/>
            <a:stretch>
              <a:fillRect l="-1356" t="-12941" b="-31765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339DBD61-2B33-4091-B816-6738DDED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05014"/>
            <a:ext cx="41148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043CB2-88AC-44E9-89B7-1728D90F171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33600" y="5556848"/>
            <a:ext cx="7543800" cy="461665"/>
          </a:xfrm>
          <a:prstGeom prst="rect">
            <a:avLst/>
          </a:prstGeom>
          <a:blipFill>
            <a:blip r:embed="rId5"/>
            <a:stretch>
              <a:fillRect l="-1050" t="-10667" b="-30667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C405572E-36F6-4434-8E68-2BE88ECD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005014"/>
            <a:ext cx="46101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7016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B4F62EA-F594-45D3-824C-439F2729F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rgbClr val="FF0000"/>
                </a:solidFill>
              </a:rPr>
              <a:t>Even and Odd parts of functions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3FFFBFD8-AE48-4CD3-9E5B-B2D56E3519E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31019" y="4322253"/>
            <a:ext cx="7535076" cy="1938992"/>
          </a:xfrm>
          <a:prstGeom prst="rect">
            <a:avLst/>
          </a:prstGeom>
          <a:blipFill>
            <a:blip r:embed="rId3"/>
            <a:stretch>
              <a:fillRect l="-1214" t="-2516" b="-628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C21C16-E546-4235-B5E0-EAF1CA50B0C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1836886"/>
            <a:ext cx="3657600" cy="117602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A8356F-32DA-4A97-9EFF-9A2220486EE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85343" y="2976304"/>
            <a:ext cx="3140090" cy="80669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415695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E8E8-CB36-41B9-9331-B88B3BB1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88490"/>
            <a:ext cx="10515600" cy="899652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Even and odd signal- Problems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1FC5F3-2DA9-4C59-92A3-1055BFDAA9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1884"/>
                <a:ext cx="10515600" cy="535366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the following signals are even or odd</a:t>
                </a: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dirty="0" err="1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IN" dirty="0"/>
                  <a:t>             2.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𝑠</m:t>
                        </m:r>
                      </m:fName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IN" dirty="0"/>
                  <a:t>     3.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dirty="0" err="1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IN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IN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dirty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I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b="1" dirty="0">
                    <a:solidFill>
                      <a:srgbClr val="FF0000"/>
                    </a:solidFill>
                  </a:rPr>
                  <a:t>Solution to problem 1 :</a:t>
                </a:r>
                <a:r>
                  <a:rPr lang="en-IN" dirty="0"/>
                  <a:t>Given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IN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b="0" dirty="0"/>
                  <a:t>Then to find even or odd  first determine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dirty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IN" dirty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					      =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 dirty="0" err="1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					      =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The given signal is odd signal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1" dirty="0">
                    <a:solidFill>
                      <a:srgbClr val="FF0000"/>
                    </a:solidFill>
                  </a:rPr>
                  <a:t>Solution to problem 2 :</a:t>
                </a:r>
                <a:r>
                  <a:rPr lang="en-IN" dirty="0"/>
                  <a:t>Given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IN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Then to find even or odd  first determine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I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𝑜𝑠</m:t>
                      </m:r>
                      <m:d>
                        <m:d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IN" dirty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					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					      =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The given signal is even  signal </a:t>
                </a:r>
              </a:p>
              <a:p>
                <a:pPr marL="0" indent="0">
                  <a:buNone/>
                </a:pPr>
                <a:endParaRPr lang="en-IN" dirty="0">
                  <a:latin typeface="Cambria Math" panose="02040503050406030204" pitchFamily="18" charset="0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1FC5F3-2DA9-4C59-92A3-1055BFDAA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1884"/>
                <a:ext cx="10515600" cy="5353664"/>
              </a:xfrm>
              <a:blipFill>
                <a:blip r:embed="rId2"/>
                <a:stretch>
                  <a:fillRect l="-928" t="-2733" b="-2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298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AA7B-B214-4715-B15B-7E24C244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Even and odd signal- Problems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CDB94-DAA6-42FE-80D2-FC48AE6A4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b="1" dirty="0">
                    <a:solidFill>
                      <a:srgbClr val="FF0000"/>
                    </a:solidFill>
                  </a:rPr>
                  <a:t>Solution to problem 3 :</a:t>
                </a:r>
                <a:r>
                  <a:rPr lang="en-IN" dirty="0"/>
                  <a:t>Given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IN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dirty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Then to find even or odd  first determine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I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dirty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𝑜𝑠</m:t>
                      </m:r>
                      <m:d>
                        <m:d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IN" dirty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					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dirty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func>
                  </m:oMath>
                </a14:m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IN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The given signal is neither even &amp; nor odd signal 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CDB94-DAA6-42FE-80D2-FC48AE6A4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483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D053A-CB60-4B9D-A698-A9949965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38"/>
            <a:ext cx="10515600" cy="988142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Energy 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00EC1-D165-45B1-9634-F49E57D609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0280"/>
                <a:ext cx="10515600" cy="5415833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A Signal is said to be energy signal if its total energy is finite and total average power is zero. I.e.,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&lt; ∞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dirty="0"/>
              </a:p>
              <a:p>
                <a:r>
                  <a:rPr lang="en-IN" dirty="0">
                    <a:solidFill>
                      <a:srgbClr val="FF0000"/>
                    </a:solidFill>
                  </a:rPr>
                  <a:t>For Continuous time signal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rgbClr val="FF0000"/>
                  </a:solidFill>
                </a:endParaRPr>
              </a:p>
              <a:p>
                <a:r>
                  <a:rPr lang="en-IN" dirty="0"/>
                  <a:t> Total Energy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IN" dirty="0"/>
              </a:p>
              <a:p>
                <a:r>
                  <a:rPr lang="en-IN" dirty="0"/>
                  <a:t>Total average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fName>
                      <m:e>
                        <m:nary>
                          <m:naryPr>
                            <m:limLoc m:val="undOvr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I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>
                    <a:solidFill>
                      <a:srgbClr val="FF0000"/>
                    </a:solidFill>
                  </a:rPr>
                  <a:t>For Discrete time signal</a:t>
                </a:r>
                <a14:m>
                  <m:oMath xmlns:m="http://schemas.openxmlformats.org/officeDocument/2006/math">
                    <m:r>
                      <a:rPr lang="en-I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dirty="0">
                  <a:solidFill>
                    <a:srgbClr val="FF0000"/>
                  </a:solidFill>
                </a:endParaRPr>
              </a:p>
              <a:p>
                <a:r>
                  <a:rPr lang="en-IN" dirty="0"/>
                  <a:t> Total Energy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=∞</m:t>
                        </m:r>
                      </m:sup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IN" dirty="0"/>
              </a:p>
              <a:p>
                <a:r>
                  <a:rPr lang="en-IN" dirty="0"/>
                  <a:t>Total average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IN" dirty="0"/>
              </a:p>
              <a:p>
                <a:r>
                  <a:rPr lang="en-IN" dirty="0"/>
                  <a:t> For power signal,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&lt; ∞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00EC1-D165-45B1-9634-F49E57D60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0280"/>
                <a:ext cx="10515600" cy="5415833"/>
              </a:xfrm>
              <a:blipFill>
                <a:blip r:embed="rId2"/>
                <a:stretch>
                  <a:fillRect l="-1043" t="-1914" r="-1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008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477CDD-FEC6-437C-9EB3-207E5AFCB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67" y="265471"/>
            <a:ext cx="11093245" cy="65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9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0230-7E6F-4A89-AF83-BD64CFE3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3" y="172217"/>
            <a:ext cx="10515600" cy="1017640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Problem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82AD9-E931-4D5D-B539-73DC9A88A7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9856"/>
                <a:ext cx="10515600" cy="5196195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IN" sz="2400" b="0" dirty="0">
                  <a:solidFill>
                    <a:srgbClr val="FF0000"/>
                  </a:solidFill>
                </a:endParaRPr>
              </a:p>
              <a:p>
                <a:r>
                  <a:rPr lang="en-IN" dirty="0"/>
                  <a:t>Total energy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=</m:t>
                    </m:r>
                    <m:nary>
                      <m:naryPr>
                        <m:limLoc m:val="undOvr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                              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		        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IN" dirty="0"/>
              </a:p>
              <a:p>
                <a:r>
                  <a:rPr lang="en-IN" dirty="0"/>
                  <a:t>Total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verage</m:t>
                    </m:r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po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𝑤𝑒𝑟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fName>
                      <m:e>
                        <m:nary>
                          <m:naryPr>
                            <m:limLoc m:val="undOvr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I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func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             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fName>
                      <m:e>
                        <m:nary>
                          <m:naryPr>
                            <m:limLoc m:val="undOvr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I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f>
                                          <m:f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</m:den>
                                        </m:f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func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		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fName>
                      <m:e>
                        <m:nary>
                          <m:naryPr>
                            <m:limLoc m:val="undOvr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I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func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fName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The given signal is power signal.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82AD9-E931-4D5D-B539-73DC9A88A7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9856"/>
                <a:ext cx="10515600" cy="5196195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53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95ECFEB7-4D9C-4F4A-82D7-5449DD4F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9C4B51-E89B-4BAF-A265-0EABA30884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9B649C5-C940-45BB-88AE-8C56EE9DE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algn="l"/>
            <a:r>
              <a:rPr lang="en-US" altLang="en-US">
                <a:solidFill>
                  <a:srgbClr val="FF0000"/>
                </a:solidFill>
              </a:rPr>
              <a:t>Continuous-time signals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10F2C822-6675-42D6-9C7F-E07D30478F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1981200" y="1295400"/>
            <a:ext cx="8229600" cy="3124200"/>
          </a:xfrm>
          <a:blipFill>
            <a:blip r:embed="rId4"/>
            <a:stretch>
              <a:fillRect l="-1333" t="-4883" b="-4688"/>
            </a:stretch>
          </a:blipFill>
        </p:spPr>
        <p:txBody>
          <a:bodyPr/>
          <a:lstStyle/>
          <a:p>
            <a:pPr>
              <a:defRPr/>
            </a:pPr>
            <a:r>
              <a:rPr lang="en-IN" dirty="0">
                <a:noFill/>
              </a:rPr>
              <a:t> </a:t>
            </a:r>
          </a:p>
        </p:txBody>
      </p:sp>
      <p:graphicFrame>
        <p:nvGraphicFramePr>
          <p:cNvPr id="11269" name="Object 2">
            <a:extLst>
              <a:ext uri="{FF2B5EF4-FFF2-40B4-BE49-F238E27FC236}">
                <a16:creationId xmlns:a16="http://schemas.microsoft.com/office/drawing/2014/main" id="{F06A5000-7986-4ECD-B6CF-0B064F3640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9150" y="4733925"/>
          <a:ext cx="29337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rawing" r:id="rId5" imgW="2933581" imgH="2038112" progId="Canvas.Drawing.X">
                  <p:embed/>
                </p:oleObj>
              </mc:Choice>
              <mc:Fallback>
                <p:oleObj name="Drawing" r:id="rId5" imgW="2933581" imgH="2038112" progId="Canvas.Drawing.X">
                  <p:embed/>
                  <p:pic>
                    <p:nvPicPr>
                      <p:cNvPr id="11269" name="Object 2">
                        <a:extLst>
                          <a:ext uri="{FF2B5EF4-FFF2-40B4-BE49-F238E27FC236}">
                            <a16:creationId xmlns:a16="http://schemas.microsoft.com/office/drawing/2014/main" id="{F06A5000-7986-4ECD-B6CF-0B064F3640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4733925"/>
                        <a:ext cx="2933700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18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027C362C-316C-4407-88D3-47951EB7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F88436-C58D-4D3A-ADBF-C09A7D64B3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3C567F3-388A-4C2E-BFB2-B55B5E8B2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03188"/>
            <a:ext cx="7772400" cy="1143000"/>
          </a:xfrm>
        </p:spPr>
        <p:txBody>
          <a:bodyPr/>
          <a:lstStyle/>
          <a:p>
            <a:pPr algn="l"/>
            <a:r>
              <a:rPr lang="en-US" altLang="en-US">
                <a:solidFill>
                  <a:srgbClr val="FF0000"/>
                </a:solidFill>
              </a:rPr>
              <a:t>Discrete-time Signals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F350ADD8-5F3E-4447-A4DD-6B9DFE7603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1981200" y="1055039"/>
            <a:ext cx="8229600" cy="3383611"/>
          </a:xfrm>
          <a:blipFill>
            <a:blip r:embed="rId4"/>
            <a:stretch>
              <a:fillRect l="-963" t="-3604" b="-2883"/>
            </a:stretch>
          </a:blipFill>
        </p:spPr>
        <p:txBody>
          <a:bodyPr/>
          <a:lstStyle/>
          <a:p>
            <a:pPr>
              <a:defRPr/>
            </a:pPr>
            <a:r>
              <a:rPr lang="en-IN">
                <a:noFill/>
              </a:rPr>
              <a:t> </a:t>
            </a:r>
          </a:p>
        </p:txBody>
      </p:sp>
      <p:graphicFrame>
        <p:nvGraphicFramePr>
          <p:cNvPr id="13317" name="Object 2">
            <a:extLst>
              <a:ext uri="{FF2B5EF4-FFF2-40B4-BE49-F238E27FC236}">
                <a16:creationId xmlns:a16="http://schemas.microsoft.com/office/drawing/2014/main" id="{A28B5B96-233C-42E9-BE99-F92CD0690A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4648200"/>
          <a:ext cx="29718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Drawing" r:id="rId5" imgW="2971800" imgH="2038112" progId="Canvas.Drawing.X">
                  <p:embed/>
                </p:oleObj>
              </mc:Choice>
              <mc:Fallback>
                <p:oleObj name="Drawing" r:id="rId5" imgW="2971800" imgH="2038112" progId="Canvas.Drawing.X">
                  <p:embed/>
                  <p:pic>
                    <p:nvPicPr>
                      <p:cNvPr id="13317" name="Object 2">
                        <a:extLst>
                          <a:ext uri="{FF2B5EF4-FFF2-40B4-BE49-F238E27FC236}">
                            <a16:creationId xmlns:a16="http://schemas.microsoft.com/office/drawing/2014/main" id="{A28B5B96-233C-42E9-BE99-F92CD0690A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648200"/>
                        <a:ext cx="2971800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5">
            <a:extLst>
              <a:ext uri="{FF2B5EF4-FFF2-40B4-BE49-F238E27FC236}">
                <a16:creationId xmlns:a16="http://schemas.microsoft.com/office/drawing/2014/main" id="{0E874BF0-548F-467D-BC28-F436DDDF6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5726114"/>
            <a:ext cx="13163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Sample number</a:t>
            </a:r>
          </a:p>
        </p:txBody>
      </p:sp>
      <p:sp>
        <p:nvSpPr>
          <p:cNvPr id="13319" name="Line 6">
            <a:extLst>
              <a:ext uri="{FF2B5EF4-FFF2-40B4-BE49-F238E27FC236}">
                <a16:creationId xmlns:a16="http://schemas.microsoft.com/office/drawing/2014/main" id="{AFC1DE63-4501-40BD-878D-95ECC83067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5943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149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685947DE-B69C-470A-8AA6-E0598BC4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33001C-FA14-4712-806A-27FD26D6BFE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5363" name="Text Box 1029">
            <a:extLst>
              <a:ext uri="{FF2B5EF4-FFF2-40B4-BE49-F238E27FC236}">
                <a16:creationId xmlns:a16="http://schemas.microsoft.com/office/drawing/2014/main" id="{CA6FAA06-CBC3-4CA8-B35B-E9CBBB1ED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algn="l"/>
            <a:r>
              <a:rPr lang="en-US" altLang="en-US">
                <a:solidFill>
                  <a:srgbClr val="FF0000"/>
                </a:solidFill>
              </a:rPr>
              <a:t>Examples: CT vs. DT signals</a:t>
            </a:r>
            <a:endParaRPr lang="en-US" altLang="en-US">
              <a:solidFill>
                <a:schemeClr val="tx1"/>
              </a:solidFill>
            </a:endParaRPr>
          </a:p>
        </p:txBody>
      </p:sp>
      <p:graphicFrame>
        <p:nvGraphicFramePr>
          <p:cNvPr id="15364" name="Object 6">
            <a:extLst>
              <a:ext uri="{FF2B5EF4-FFF2-40B4-BE49-F238E27FC236}">
                <a16:creationId xmlns:a16="http://schemas.microsoft.com/office/drawing/2014/main" id="{1AB28B28-C5DA-4A01-8499-7A331D4F8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91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3" imgW="463160" imgH="844585" progId="Equation.DSMT4">
                  <p:embed/>
                </p:oleObj>
              </mc:Choice>
              <mc:Fallback>
                <p:oleObj name="Equation" r:id="rId3" imgW="463160" imgH="844585" progId="Equation.DSMT4">
                  <p:embed/>
                  <p:pic>
                    <p:nvPicPr>
                      <p:cNvPr id="15364" name="Object 6">
                        <a:extLst>
                          <a:ext uri="{FF2B5EF4-FFF2-40B4-BE49-F238E27FC236}">
                            <a16:creationId xmlns:a16="http://schemas.microsoft.com/office/drawing/2014/main" id="{1AB28B28-C5DA-4A01-8499-7A331D4F8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1">
            <a:extLst>
              <a:ext uri="{FF2B5EF4-FFF2-40B4-BE49-F238E27FC236}">
                <a16:creationId xmlns:a16="http://schemas.microsoft.com/office/drawing/2014/main" id="{F5D5E1CD-53C5-45A7-A293-C7605830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752600"/>
            <a:ext cx="43053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>
            <a:extLst>
              <a:ext uri="{FF2B5EF4-FFF2-40B4-BE49-F238E27FC236}">
                <a16:creationId xmlns:a16="http://schemas.microsoft.com/office/drawing/2014/main" id="{EA015512-5AA5-43A5-BAE0-99177165B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752600"/>
            <a:ext cx="41338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03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BCEFB497-7A56-48CC-BC68-A6A3C1A9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624B27-284C-40D3-8DFC-832D569900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B3BFE59-DC1A-492E-BE8B-34B4ABA1F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0"/>
            <a:ext cx="8712200" cy="2895600"/>
          </a:xfrm>
        </p:spPr>
        <p:txBody>
          <a:bodyPr/>
          <a:lstStyle/>
          <a:p>
            <a:r>
              <a:rPr lang="en-US" altLang="en-US"/>
              <a:t>Discrete-time signals are often obtained by sampling continuous-time signals.</a:t>
            </a: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7EF1CD39-FDC2-43FB-9044-E64D5C705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80988"/>
            <a:ext cx="77724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algn="l"/>
            <a:r>
              <a:rPr lang="en-US" altLang="en-US">
                <a:solidFill>
                  <a:srgbClr val="FF0000"/>
                </a:solidFill>
              </a:rPr>
              <a:t>Sampling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90091AE0-DFD3-4407-A32E-5F063613C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048000"/>
            <a:ext cx="1600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Line 5">
            <a:extLst>
              <a:ext uri="{FF2B5EF4-FFF2-40B4-BE49-F238E27FC236}">
                <a16:creationId xmlns:a16="http://schemas.microsoft.com/office/drawing/2014/main" id="{3DFF20CD-B6C2-4183-A2DC-65ED6026D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581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391" name="Line 6">
            <a:extLst>
              <a:ext uri="{FF2B5EF4-FFF2-40B4-BE49-F238E27FC236}">
                <a16:creationId xmlns:a16="http://schemas.microsoft.com/office/drawing/2014/main" id="{758064DF-8FCD-480D-A568-FD1E5FEC1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581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aphicFrame>
        <p:nvGraphicFramePr>
          <p:cNvPr id="16392" name="Object 2">
            <a:extLst>
              <a:ext uri="{FF2B5EF4-FFF2-40B4-BE49-F238E27FC236}">
                <a16:creationId xmlns:a16="http://schemas.microsoft.com/office/drawing/2014/main" id="{76CD3332-EB22-4A04-BA36-88F769C994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352800"/>
          <a:ext cx="69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3" imgW="698500" imgH="457200" progId="Equation.DSMT4">
                  <p:embed/>
                </p:oleObj>
              </mc:Choice>
              <mc:Fallback>
                <p:oleObj name="Equation" r:id="rId3" imgW="698500" imgH="457200" progId="Equation.DSMT4">
                  <p:embed/>
                  <p:pic>
                    <p:nvPicPr>
                      <p:cNvPr id="16392" name="Object 2">
                        <a:extLst>
                          <a:ext uri="{FF2B5EF4-FFF2-40B4-BE49-F238E27FC236}">
                            <a16:creationId xmlns:a16="http://schemas.microsoft.com/office/drawing/2014/main" id="{76CD3332-EB22-4A04-BA36-88F769C994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698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3">
            <a:extLst>
              <a:ext uri="{FF2B5EF4-FFF2-40B4-BE49-F238E27FC236}">
                <a16:creationId xmlns:a16="http://schemas.microsoft.com/office/drawing/2014/main" id="{A3413F08-070D-4129-96EF-CBB96A8796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3276600"/>
          <a:ext cx="3911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5" imgW="3911600" imgH="596900" progId="Equation.DSMT4">
                  <p:embed/>
                </p:oleObj>
              </mc:Choice>
              <mc:Fallback>
                <p:oleObj name="Equation" r:id="rId5" imgW="3911600" imgH="596900" progId="Equation.DSMT4">
                  <p:embed/>
                  <p:pic>
                    <p:nvPicPr>
                      <p:cNvPr id="16393" name="Object 3">
                        <a:extLst>
                          <a:ext uri="{FF2B5EF4-FFF2-40B4-BE49-F238E27FC236}">
                            <a16:creationId xmlns:a16="http://schemas.microsoft.com/office/drawing/2014/main" id="{A3413F08-070D-4129-96EF-CBB96A8796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6600"/>
                        <a:ext cx="3911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Line 9">
            <a:extLst>
              <a:ext uri="{FF2B5EF4-FFF2-40B4-BE49-F238E27FC236}">
                <a16:creationId xmlns:a16="http://schemas.microsoft.com/office/drawing/2014/main" id="{C041E6FD-0975-4E61-8525-F214A3B7D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581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395" name="Line 10">
            <a:extLst>
              <a:ext uri="{FF2B5EF4-FFF2-40B4-BE49-F238E27FC236}">
                <a16:creationId xmlns:a16="http://schemas.microsoft.com/office/drawing/2014/main" id="{C66F0FAA-2EA7-45A9-8612-247B171257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581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396" name="Line 11">
            <a:extLst>
              <a:ext uri="{FF2B5EF4-FFF2-40B4-BE49-F238E27FC236}">
                <a16:creationId xmlns:a16="http://schemas.microsoft.com/office/drawing/2014/main" id="{7374CC2E-BDD2-45E7-8088-400243AF3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276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397" name="Text Box 12">
            <a:extLst>
              <a:ext uri="{FF2B5EF4-FFF2-40B4-BE49-F238E27FC236}">
                <a16:creationId xmlns:a16="http://schemas.microsoft.com/office/drawing/2014/main" id="{0CC5CCD4-A058-4463-A301-8C08E90C1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2838451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.</a:t>
            </a:r>
          </a:p>
        </p:txBody>
      </p:sp>
      <p:sp>
        <p:nvSpPr>
          <p:cNvPr id="16398" name="Text Box 13">
            <a:extLst>
              <a:ext uri="{FF2B5EF4-FFF2-40B4-BE49-F238E27FC236}">
                <a16:creationId xmlns:a16="http://schemas.microsoft.com/office/drawing/2014/main" id="{A31ABFD2-2596-4692-9D65-1EF0218D5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8" y="2833689"/>
            <a:ext cx="374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.</a:t>
            </a:r>
          </a:p>
        </p:txBody>
      </p:sp>
      <p:sp>
        <p:nvSpPr>
          <p:cNvPr id="16399" name="Freeform 14">
            <a:extLst>
              <a:ext uri="{FF2B5EF4-FFF2-40B4-BE49-F238E27FC236}">
                <a16:creationId xmlns:a16="http://schemas.microsoft.com/office/drawing/2014/main" id="{3AB75638-588D-4C22-8022-B9569996BED7}"/>
              </a:ext>
            </a:extLst>
          </p:cNvPr>
          <p:cNvSpPr>
            <a:spLocks/>
          </p:cNvSpPr>
          <p:nvPr/>
        </p:nvSpPr>
        <p:spPr bwMode="auto">
          <a:xfrm>
            <a:off x="4419600" y="3276600"/>
            <a:ext cx="304800" cy="457200"/>
          </a:xfrm>
          <a:custGeom>
            <a:avLst/>
            <a:gdLst>
              <a:gd name="T0" fmla="*/ 0 w 192"/>
              <a:gd name="T1" fmla="*/ 0 h 192"/>
              <a:gd name="T2" fmla="*/ 2147483646 w 192"/>
              <a:gd name="T3" fmla="*/ 2147483646 h 192"/>
              <a:gd name="T4" fmla="*/ 2147483646 w 192"/>
              <a:gd name="T5" fmla="*/ 2147483646 h 192"/>
              <a:gd name="T6" fmla="*/ 0 60000 65536"/>
              <a:gd name="T7" fmla="*/ 0 60000 65536"/>
              <a:gd name="T8" fmla="*/ 0 60000 65536"/>
              <a:gd name="T9" fmla="*/ 0 w 192"/>
              <a:gd name="T10" fmla="*/ 0 h 192"/>
              <a:gd name="T11" fmla="*/ 192 w 1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92">
                <a:moveTo>
                  <a:pt x="0" y="0"/>
                </a:moveTo>
                <a:cubicBezTo>
                  <a:pt x="56" y="8"/>
                  <a:pt x="112" y="16"/>
                  <a:pt x="144" y="48"/>
                </a:cubicBezTo>
                <a:cubicBezTo>
                  <a:pt x="176" y="80"/>
                  <a:pt x="184" y="136"/>
                  <a:pt x="192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6400" name="Picture 17">
            <a:extLst>
              <a:ext uri="{FF2B5EF4-FFF2-40B4-BE49-F238E27FC236}">
                <a16:creationId xmlns:a16="http://schemas.microsoft.com/office/drawing/2014/main" id="{3ED506A5-ADDE-40CA-B3D9-AA43A0E4A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4243388"/>
            <a:ext cx="315753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8">
            <a:extLst>
              <a:ext uri="{FF2B5EF4-FFF2-40B4-BE49-F238E27FC236}">
                <a16:creationId xmlns:a16="http://schemas.microsoft.com/office/drawing/2014/main" id="{1AEDD4DB-24A7-4F24-8EF5-D3E148633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4249738"/>
            <a:ext cx="4133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09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4BDC46D-0975-4423-BADE-30A11EFF1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>
                <a:solidFill>
                  <a:srgbClr val="FF0000"/>
                </a:solidFill>
              </a:rPr>
              <a:t>Classification of Signals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35C1ACE-BC43-4025-95CB-A13E6A9889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2667000"/>
          </a:xfrm>
        </p:spPr>
        <p:txBody>
          <a:bodyPr/>
          <a:lstStyle/>
          <a:p>
            <a:r>
              <a:rPr lang="en-US" altLang="en-US"/>
              <a:t>Deterministic &amp; Non deterministic signals</a:t>
            </a:r>
          </a:p>
          <a:p>
            <a:r>
              <a:rPr lang="en-US" altLang="en-US"/>
              <a:t>Periodic &amp; Non periodic signals</a:t>
            </a:r>
          </a:p>
          <a:p>
            <a:r>
              <a:rPr lang="en-US" altLang="en-US"/>
              <a:t>Even &amp; Odd signals</a:t>
            </a:r>
          </a:p>
          <a:p>
            <a:r>
              <a:rPr lang="en-US" altLang="en-US"/>
              <a:t>Energy &amp; Power signals</a:t>
            </a:r>
          </a:p>
        </p:txBody>
      </p:sp>
    </p:spTree>
    <p:extLst>
      <p:ext uri="{BB962C8B-B14F-4D97-AF65-F5344CB8AC3E}">
        <p14:creationId xmlns:p14="http://schemas.microsoft.com/office/powerpoint/2010/main" val="33579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644592F-8D28-4F9E-83A9-378F79272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1" y="193675"/>
            <a:ext cx="8113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4400">
                <a:solidFill>
                  <a:srgbClr val="FF0000"/>
                </a:solidFill>
                <a:ea typeface="굴림" panose="020B0600000101010101" pitchFamily="34" charset="-127"/>
              </a:rPr>
              <a:t>Deterministic signal</a:t>
            </a:r>
            <a:endParaRPr lang="ko-KR" altLang="en-US" sz="4400">
              <a:solidFill>
                <a:srgbClr val="FF0000"/>
              </a:solidFill>
              <a:ea typeface="굴림" panose="020B0600000101010101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9B66F5A5-5063-4A14-A244-00B46BF4B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1" y="1371600"/>
                <a:ext cx="8412163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ko-KR" dirty="0">
                    <a:ea typeface="굴림" panose="020B0600000101010101" pitchFamily="34" charset="-127"/>
                  </a:rPr>
                  <a:t>Behavior of these signals is predictable w.r.t time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ko-KR" dirty="0">
                    <a:ea typeface="굴림" panose="020B0600000101010101" pitchFamily="34" charset="-127"/>
                  </a:rPr>
                  <a:t>There is no uncertainty with respect to  its value at any time.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ko-KR" dirty="0">
                    <a:ea typeface="굴림" panose="020B0600000101010101" pitchFamily="34" charset="-127"/>
                  </a:rPr>
                  <a:t>These signals can be expressed mathematically. 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ko-KR" dirty="0">
                    <a:ea typeface="굴림" panose="020B0600000101010101" pitchFamily="34" charset="-127"/>
                  </a:rPr>
                  <a:t>    For example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𝑥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(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 = </m:t>
                    </m:r>
                    <m:r>
                      <m:rPr>
                        <m:sty m:val="p"/>
                      </m:rP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sin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⁡(3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𝑡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)</m:t>
                    </m:r>
                  </m:oMath>
                </a14:m>
                <a:r>
                  <a:rPr lang="en-US" altLang="ko-KR" dirty="0">
                    <a:ea typeface="굴림" panose="020B0600000101010101" pitchFamily="34" charset="-127"/>
                  </a:rPr>
                  <a:t> is deterministic signal.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US" altLang="ko-KR" b="1" dirty="0">
                  <a:ea typeface="굴림" panose="020B0600000101010101" pitchFamily="34" charset="-127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endParaRPr lang="en-US" altLang="ko-KR" sz="2800" b="1" dirty="0">
                  <a:ea typeface="굴림" panose="020B0600000101010101" pitchFamily="34" charset="-127"/>
                </a:endParaRPr>
              </a:p>
            </p:txBody>
          </p:sp>
        </mc:Choice>
        <mc:Fallback xmlns="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9B66F5A5-5063-4A14-A244-00B46BF4B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1" y="1371600"/>
                <a:ext cx="8412163" cy="4114800"/>
              </a:xfrm>
              <a:prstGeom prst="rect">
                <a:avLst/>
              </a:prstGeom>
              <a:blipFill>
                <a:blip r:embed="rId2"/>
                <a:stretch>
                  <a:fillRect l="-1668" t="-2074" r="-2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6" name="Picture 4" descr="ran_sin">
            <a:extLst>
              <a:ext uri="{FF2B5EF4-FFF2-40B4-BE49-F238E27FC236}">
                <a16:creationId xmlns:a16="http://schemas.microsoft.com/office/drawing/2014/main" id="{712F9527-FB0C-4914-B86E-9DF70F15A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48200"/>
            <a:ext cx="81137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41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B0B73BD-FEE0-40E6-9C47-9BCA6A244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76" y="304800"/>
            <a:ext cx="8137525" cy="838200"/>
          </a:xfrm>
        </p:spPr>
        <p:txBody>
          <a:bodyPr/>
          <a:lstStyle/>
          <a:p>
            <a:pPr algn="l"/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Non deterministic signals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60C2-786E-455B-A129-A46974E86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914400"/>
            <a:ext cx="7772400" cy="5638800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altLang="ko-KR" b="1" dirty="0">
                <a:latin typeface="+mj-lt"/>
                <a:ea typeface="굴림" pitchFamily="50" charset="-127"/>
              </a:rPr>
              <a:t>They are also called random signals.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altLang="ko-KR" b="1" dirty="0">
                <a:latin typeface="+mj-lt"/>
                <a:ea typeface="굴림" pitchFamily="50" charset="-127"/>
              </a:rPr>
              <a:t>Behavior of these signals is </a:t>
            </a:r>
            <a:r>
              <a:rPr lang="en-US" altLang="ko-KR" b="1" dirty="0">
                <a:solidFill>
                  <a:srgbClr val="C00000"/>
                </a:solidFill>
                <a:latin typeface="+mj-lt"/>
                <a:ea typeface="굴림" pitchFamily="50" charset="-127"/>
              </a:rPr>
              <a:t>random</a:t>
            </a:r>
            <a:r>
              <a:rPr lang="en-US" altLang="ko-KR" b="1" dirty="0">
                <a:latin typeface="+mj-lt"/>
                <a:ea typeface="굴림" pitchFamily="50" charset="-127"/>
              </a:rPr>
              <a:t> i.e. not predictable w.r.t time.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ko-KR" b="1" dirty="0">
                <a:latin typeface="+mj-lt"/>
                <a:ea typeface="굴림" pitchFamily="50" charset="-127"/>
              </a:rPr>
              <a:t>There is an uncertainty with respect to  its value at any time. 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ko-KR" b="1" dirty="0">
                <a:latin typeface="+mj-lt"/>
                <a:ea typeface="굴림" pitchFamily="50" charset="-127"/>
              </a:rPr>
              <a:t>These signals can’t be expressed mathematically. </a:t>
            </a:r>
          </a:p>
          <a:p>
            <a:pPr algn="just">
              <a:lnSpc>
                <a:spcPct val="80000"/>
              </a:lnSpc>
              <a:defRPr/>
            </a:pPr>
            <a:r>
              <a:rPr lang="en-US" altLang="ko-KR" b="1" dirty="0">
                <a:latin typeface="+mj-lt"/>
                <a:ea typeface="굴림" pitchFamily="50" charset="-127"/>
              </a:rPr>
              <a:t> For example  </a:t>
            </a:r>
            <a:r>
              <a:rPr lang="en-US" altLang="ko-KR" b="1" dirty="0">
                <a:solidFill>
                  <a:srgbClr val="C00000"/>
                </a:solidFill>
                <a:latin typeface="+mj-lt"/>
                <a:ea typeface="굴림" pitchFamily="50" charset="-127"/>
              </a:rPr>
              <a:t>Thermal Noise </a:t>
            </a:r>
            <a:r>
              <a:rPr lang="en-US" altLang="ko-KR" b="1" dirty="0">
                <a:latin typeface="+mj-lt"/>
                <a:ea typeface="굴림" pitchFamily="50" charset="-127"/>
              </a:rPr>
              <a:t>generated is non deterministic signal.</a:t>
            </a:r>
            <a:endParaRPr lang="ko-KR" altLang="en-US" b="1" dirty="0">
              <a:latin typeface="+mj-lt"/>
              <a:ea typeface="굴림" pitchFamily="50" charset="-127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id="{BAF805AF-F79F-4404-A26D-F0A37C3E8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1370"/>
            <a:ext cx="9144000" cy="241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1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1087</Words>
  <Application>Microsoft Office PowerPoint</Application>
  <PresentationFormat>Widescreen</PresentationFormat>
  <Paragraphs>152</Paragraphs>
  <Slides>26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Office Theme</vt:lpstr>
      <vt:lpstr>Drawing</vt:lpstr>
      <vt:lpstr>Equation</vt:lpstr>
      <vt:lpstr>Signals &amp; Classification</vt:lpstr>
      <vt:lpstr>Signal - Definition</vt:lpstr>
      <vt:lpstr>Continuous-time signals</vt:lpstr>
      <vt:lpstr>Discrete-time Signals</vt:lpstr>
      <vt:lpstr>Examples: CT vs. DT signals</vt:lpstr>
      <vt:lpstr>Sampling</vt:lpstr>
      <vt:lpstr>Classification of Signals</vt:lpstr>
      <vt:lpstr>PowerPoint Presentation</vt:lpstr>
      <vt:lpstr>Non deterministic signals</vt:lpstr>
      <vt:lpstr>Periodic signal</vt:lpstr>
      <vt:lpstr>Problems – Periodicity- Fundamental time period-C.T signal</vt:lpstr>
      <vt:lpstr>Problems – Periodicity- Fundamental time period-C.T signal</vt:lpstr>
      <vt:lpstr>Periodicity for discrete time signals</vt:lpstr>
      <vt:lpstr>Problems – Periodicity- D.T signal</vt:lpstr>
      <vt:lpstr>Problems – Periodicity- D.T signal</vt:lpstr>
      <vt:lpstr>Problems – Periodicity- D.T signal</vt:lpstr>
      <vt:lpstr>Sum of periodic Signals</vt:lpstr>
      <vt:lpstr>Sum of periodic Signals</vt:lpstr>
      <vt:lpstr>Sum of periodic Signals – may not always be periodic! </vt:lpstr>
      <vt:lpstr>Even and Odd Signals</vt:lpstr>
      <vt:lpstr>Even and Odd parts of functions</vt:lpstr>
      <vt:lpstr>Even and odd signal- Problems </vt:lpstr>
      <vt:lpstr>Even and odd signal- Problems </vt:lpstr>
      <vt:lpstr>Energy Signal</vt:lpstr>
      <vt:lpstr>PowerPoint Presentation</vt:lpstr>
      <vt:lpstr>Problem 2: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Signals &amp; Systems</dc:title>
  <dc:creator>Mallikarjuna Rao</dc:creator>
  <cp:lastModifiedBy>Mallikarjuna</cp:lastModifiedBy>
  <cp:revision>39</cp:revision>
  <dcterms:created xsi:type="dcterms:W3CDTF">2018-08-30T13:14:46Z</dcterms:created>
  <dcterms:modified xsi:type="dcterms:W3CDTF">2020-10-26T11:14:30Z</dcterms:modified>
</cp:coreProperties>
</file>