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58" r:id="rId2"/>
    <p:sldId id="363" r:id="rId3"/>
    <p:sldId id="359" r:id="rId4"/>
    <p:sldId id="368" r:id="rId5"/>
    <p:sldId id="360" r:id="rId6"/>
    <p:sldId id="364" r:id="rId7"/>
    <p:sldId id="361" r:id="rId8"/>
    <p:sldId id="365" r:id="rId9"/>
    <p:sldId id="366" r:id="rId10"/>
    <p:sldId id="370" r:id="rId11"/>
    <p:sldId id="369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0" r:id="rId22"/>
    <p:sldId id="383" r:id="rId23"/>
    <p:sldId id="384" r:id="rId24"/>
    <p:sldId id="385" r:id="rId25"/>
    <p:sldId id="386" r:id="rId26"/>
    <p:sldId id="388" r:id="rId27"/>
    <p:sldId id="389" r:id="rId28"/>
    <p:sldId id="390" r:id="rId29"/>
    <p:sldId id="391" r:id="rId30"/>
    <p:sldId id="392" r:id="rId31"/>
    <p:sldId id="393" r:id="rId32"/>
    <p:sldId id="394" r:id="rId33"/>
    <p:sldId id="395" r:id="rId34"/>
    <p:sldId id="396" r:id="rId35"/>
    <p:sldId id="397" r:id="rId36"/>
    <p:sldId id="39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42242-379E-4B10-B44D-4750B1C149AA}" type="datetimeFigureOut">
              <a:rPr lang="en-US" smtClean="0"/>
              <a:pPr/>
              <a:t>11/13/2023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2B20D-6E34-4EFA-B32C-BE916B4D0A3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0FA8-6CF5-4BFD-A4A1-2DBA83DF1998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65AA-AD48-4C61-9876-F352985D2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0FA8-6CF5-4BFD-A4A1-2DBA83DF1998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65AA-AD48-4C61-9876-F352985D2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0FA8-6CF5-4BFD-A4A1-2DBA83DF1998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65AA-AD48-4C61-9876-F352985D2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0FA8-6CF5-4BFD-A4A1-2DBA83DF1998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65AA-AD48-4C61-9876-F352985D2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0FA8-6CF5-4BFD-A4A1-2DBA83DF1998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65AA-AD48-4C61-9876-F352985D2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0FA8-6CF5-4BFD-A4A1-2DBA83DF1998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65AA-AD48-4C61-9876-F352985D2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0FA8-6CF5-4BFD-A4A1-2DBA83DF1998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65AA-AD48-4C61-9876-F352985D2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0FA8-6CF5-4BFD-A4A1-2DBA83DF1998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65AA-AD48-4C61-9876-F352985D2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0FA8-6CF5-4BFD-A4A1-2DBA83DF1998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65AA-AD48-4C61-9876-F352985D2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0FA8-6CF5-4BFD-A4A1-2DBA83DF1998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65AA-AD48-4C61-9876-F352985D2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0FA8-6CF5-4BFD-A4A1-2DBA83DF1998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65AA-AD48-4C61-9876-F352985D2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F0FA8-6CF5-4BFD-A4A1-2DBA83DF1998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E65AA-AD48-4C61-9876-F352985D2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362200"/>
          </a:xfrm>
        </p:spPr>
        <p:txBody>
          <a:bodyPr>
            <a:normAutofit fontScale="90000"/>
          </a:bodyPr>
          <a:lstStyle/>
          <a:p>
            <a:r>
              <a:rPr lang="en-IE" sz="5300" b="1" dirty="0" smtClean="0">
                <a:solidFill>
                  <a:srgbClr val="FF0000"/>
                </a:solidFill>
              </a:rPr>
              <a:t>DIGITAL IMAGE PROCESSING</a:t>
            </a:r>
            <a:r>
              <a:rPr lang="en-IE" b="1" dirty="0" smtClean="0"/>
              <a:t/>
            </a:r>
            <a:br>
              <a:rPr lang="en-IE" b="1" dirty="0" smtClean="0"/>
            </a:br>
            <a:r>
              <a:rPr lang="en-IE" b="1" dirty="0" smtClean="0">
                <a:solidFill>
                  <a:srgbClr val="002060"/>
                </a:solidFill>
              </a:rPr>
              <a:t>UNIT-V</a:t>
            </a:r>
            <a:br>
              <a:rPr lang="en-IE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  <a:latin typeface="Arial" charset="0"/>
              </a:rPr>
              <a:t>Image Compression</a:t>
            </a:r>
            <a:r>
              <a:rPr lang="en-IE" b="1" dirty="0" smtClean="0"/>
              <a:t/>
            </a:r>
            <a:br>
              <a:rPr lang="en-IE" b="1" dirty="0" smtClean="0"/>
            </a:b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600200" y="3886200"/>
            <a:ext cx="59436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+mj-lt"/>
                <a:ea typeface="+mj-ea"/>
                <a:cs typeface="+mj-cs"/>
              </a:rPr>
              <a:t>Presented By</a:t>
            </a:r>
          </a:p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 Y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Mallikarjuna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Rao</a:t>
            </a:r>
            <a:endParaRPr kumimoji="0" lang="en-US" sz="2800" b="1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en-US" sz="2800" b="1" baseline="0" dirty="0" smtClean="0">
                <a:latin typeface="+mj-lt"/>
                <a:ea typeface="+mj-ea"/>
                <a:cs typeface="+mj-cs"/>
              </a:rPr>
              <a:t>ECE </a:t>
            </a:r>
            <a:r>
              <a:rPr lang="en-US" sz="2800" b="1" baseline="0" dirty="0" smtClean="0">
                <a:latin typeface="+mj-lt"/>
                <a:ea typeface="+mj-ea"/>
                <a:cs typeface="+mj-cs"/>
              </a:rPr>
              <a:t>department</a:t>
            </a:r>
            <a:r>
              <a:rPr lang="en-US" sz="2800" b="1" baseline="0" dirty="0" smtClean="0"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Santhiram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Engineering College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FF0000"/>
                </a:solidFill>
              </a:rPr>
              <a:t>Bit-Plane Coding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An effective technique to reduce inter pixel redundancy is to process each bit plane individually</a:t>
            </a:r>
          </a:p>
          <a:p>
            <a:endParaRPr lang="en-US" sz="2400" dirty="0"/>
          </a:p>
          <a:p>
            <a:r>
              <a:rPr lang="en-US" sz="2400" dirty="0"/>
              <a:t>The image is decomposed into a series of binary images.</a:t>
            </a:r>
          </a:p>
          <a:p>
            <a:endParaRPr lang="en-US" sz="2400" dirty="0"/>
          </a:p>
          <a:p>
            <a:r>
              <a:rPr lang="en-US" sz="2400" dirty="0"/>
              <a:t>Each binary image is compressed using one of well known binary compression techniques.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Research</a:t>
            </a:r>
          </a:p>
        </p:txBody>
      </p:sp>
      <p:pic>
        <p:nvPicPr>
          <p:cNvPr id="321539" name="Picture 3"/>
          <p:cNvPicPr>
            <a:picLocks noChangeAspect="1" noChangeArrowheads="1"/>
          </p:cNvPicPr>
          <p:nvPr/>
        </p:nvPicPr>
        <p:blipFill>
          <a:blip r:embed="rId2"/>
          <a:srcRect r="30711"/>
          <a:stretch>
            <a:fillRect/>
          </a:stretch>
        </p:blipFill>
        <p:spPr bwMode="auto">
          <a:xfrm>
            <a:off x="1143000" y="3352800"/>
            <a:ext cx="7569200" cy="329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1540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Huffman </a:t>
            </a:r>
            <a:r>
              <a:rPr lang="en-US" sz="4400" b="1" dirty="0" smtClean="0">
                <a:solidFill>
                  <a:srgbClr val="FF0000"/>
                </a:solidFill>
              </a:rPr>
              <a:t>Coding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1295401"/>
            <a:ext cx="723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The most popular technique for removing coding  </a:t>
            </a:r>
          </a:p>
          <a:p>
            <a:r>
              <a:rPr lang="en-US" sz="2400" dirty="0" smtClean="0"/>
              <a:t>  redundancy is due to Huffman (1952)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Huffman Coding yields the smallest number of code </a:t>
            </a:r>
          </a:p>
          <a:p>
            <a:r>
              <a:rPr lang="en-US" sz="2400" dirty="0" smtClean="0"/>
              <a:t>  symbols per source symbol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resulting code is </a:t>
            </a:r>
            <a:r>
              <a:rPr lang="en-US" sz="2400" i="1" dirty="0" smtClean="0"/>
              <a:t>optimal</a:t>
            </a:r>
            <a:endParaRPr lang="en-US" sz="24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211" name="Picture 3"/>
          <p:cNvPicPr>
            <a:picLocks noChangeAspect="1" noChangeArrowheads="1"/>
          </p:cNvPicPr>
          <p:nvPr/>
        </p:nvPicPr>
        <p:blipFill>
          <a:blip r:embed="rId2"/>
          <a:srcRect r="17610"/>
          <a:stretch>
            <a:fillRect/>
          </a:stretch>
        </p:blipFill>
        <p:spPr bwMode="auto">
          <a:xfrm>
            <a:off x="1609725" y="1976438"/>
            <a:ext cx="6967538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</a:rPr>
              <a:t>Lossy</a:t>
            </a:r>
            <a:r>
              <a:rPr lang="en-US" sz="4400" b="1" dirty="0">
                <a:solidFill>
                  <a:srgbClr val="FF0000"/>
                </a:solidFill>
              </a:rPr>
              <a:t> Compression</a:t>
            </a:r>
          </a:p>
        </p:txBody>
      </p:sp>
      <p:sp>
        <p:nvSpPr>
          <p:cNvPr id="350213" name="Rectangle 5"/>
          <p:cNvSpPr>
            <a:spLocks noChangeArrowheads="1"/>
          </p:cNvSpPr>
          <p:nvPr/>
        </p:nvSpPr>
        <p:spPr bwMode="auto">
          <a:xfrm>
            <a:off x="4100513" y="2190750"/>
            <a:ext cx="887412" cy="5699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/>
              <a:t>Quantizer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reversible linear transform (such as Fourier Transform) is used to map the image into a set of transform coefficients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These coefficients are then quantized and coded.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goal of transform coding is to </a:t>
            </a:r>
            <a:r>
              <a:rPr lang="en-US" sz="2800" dirty="0" err="1"/>
              <a:t>decorrelate</a:t>
            </a:r>
            <a:r>
              <a:rPr lang="en-US" sz="2800" dirty="0"/>
              <a:t> pixels and pack as much information into small number of transform coefficients.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Compression is achieved during quantization not during the transform step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</p:txBody>
      </p:sp>
      <p:sp>
        <p:nvSpPr>
          <p:cNvPr id="45978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Transform Coding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44" name="Picture 4"/>
          <p:cNvPicPr>
            <a:picLocks noChangeAspect="1" noChangeArrowheads="1"/>
          </p:cNvPicPr>
          <p:nvPr/>
        </p:nvPicPr>
        <p:blipFill>
          <a:blip r:embed="rId2"/>
          <a:srcRect r="-471" b="29559"/>
          <a:stretch>
            <a:fillRect/>
          </a:stretch>
        </p:blipFill>
        <p:spPr bwMode="auto">
          <a:xfrm>
            <a:off x="1257300" y="2360613"/>
            <a:ext cx="6950075" cy="194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645" name="Rectangle 5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Transform Coding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Discrete Cosine Transform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of the most frequently used transformations for image compression is the DCT.</a:t>
            </a:r>
          </a:p>
          <a:p>
            <a:pPr>
              <a:buFontTx/>
              <a:buNone/>
            </a:pPr>
            <a:endParaRPr lang="en-US" dirty="0"/>
          </a:p>
        </p:txBody>
      </p:sp>
      <p:graphicFrame>
        <p:nvGraphicFramePr>
          <p:cNvPr id="463876" name="Object 4"/>
          <p:cNvGraphicFramePr>
            <a:graphicFrameLocks noChangeAspect="1"/>
          </p:cNvGraphicFramePr>
          <p:nvPr/>
        </p:nvGraphicFramePr>
        <p:xfrm>
          <a:off x="1841500" y="3576638"/>
          <a:ext cx="6086475" cy="2746375"/>
        </p:xfrm>
        <a:graphic>
          <a:graphicData uri="http://schemas.openxmlformats.org/presentationml/2006/ole">
            <p:oleObj spid="_x0000_s186370" name="Equation" r:id="rId3" imgW="3517560" imgH="1587240" progId="Equation.3">
              <p:embed/>
            </p:oleObj>
          </a:graphicData>
        </a:graphic>
      </p:graphicFrame>
      <p:sp>
        <p:nvSpPr>
          <p:cNvPr id="463877" name="Text Box 5"/>
          <p:cNvSpPr txBox="1">
            <a:spLocks noChangeArrowheads="1"/>
          </p:cNvSpPr>
          <p:nvPr/>
        </p:nvSpPr>
        <p:spPr bwMode="auto">
          <a:xfrm>
            <a:off x="3775075" y="4875213"/>
            <a:ext cx="18938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for</a:t>
            </a:r>
            <a:r>
              <a:rPr lang="en-US" sz="1800" i="1"/>
              <a:t>  u=0</a:t>
            </a:r>
          </a:p>
          <a:p>
            <a:endParaRPr lang="en-US" sz="1800" i="1"/>
          </a:p>
          <a:p>
            <a:endParaRPr lang="en-US" sz="1800" i="1"/>
          </a:p>
          <a:p>
            <a:r>
              <a:rPr lang="en-US" sz="1800"/>
              <a:t>for</a:t>
            </a:r>
            <a:r>
              <a:rPr lang="en-US" sz="1800" i="1"/>
              <a:t> u=1, 2, …, N-1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The JPEG Standard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fi-FI" dirty="0" smtClean="0"/>
              <a:t>JPEG is an image compression standard which was accepted as an international standard in 1992.</a:t>
            </a:r>
          </a:p>
          <a:p>
            <a:pPr lvl="1" eaLnBrk="1" hangingPunct="1"/>
            <a:r>
              <a:rPr lang="en-US" altLang="fi-FI" dirty="0" smtClean="0"/>
              <a:t>Developed by the Joint Photographic Expert Group of the ISO/IEC</a:t>
            </a:r>
          </a:p>
          <a:p>
            <a:pPr lvl="1" eaLnBrk="1" hangingPunct="1"/>
            <a:r>
              <a:rPr lang="en-US" altLang="fi-FI" dirty="0" smtClean="0"/>
              <a:t>For coding and compression of color/gray scale images</a:t>
            </a:r>
          </a:p>
          <a:p>
            <a:pPr lvl="1" eaLnBrk="1" hangingPunct="1"/>
            <a:r>
              <a:rPr lang="en-US" altLang="fi-FI" dirty="0" smtClean="0"/>
              <a:t>Yields acceptable compression in the 10:1 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The Image compression Standard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fi-FI" dirty="0" smtClean="0"/>
              <a:t>JPEG is the one of the Image compression standard.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dirty="0" smtClean="0"/>
              <a:t>Image data usually changes slowly across an image, especially within an 8x8 block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fi-FI" dirty="0" smtClean="0"/>
              <a:t>Therefore images contain much redundancy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dirty="0" smtClean="0"/>
              <a:t>Experiments indicate that humans are not very sensitive to the high frequency data images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fi-FI" dirty="0" smtClean="0"/>
              <a:t>Therefore we can remove much of this data using transform coding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JPEG Encoding Overview</a:t>
            </a:r>
          </a:p>
        </p:txBody>
      </p:sp>
      <p:pic>
        <p:nvPicPr>
          <p:cNvPr id="921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09663" y="1874838"/>
            <a:ext cx="6924675" cy="45259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DCT on Image Blocks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fi-FI" dirty="0" smtClean="0"/>
              <a:t>The image is divided up into 8x8 blocks</a:t>
            </a:r>
          </a:p>
          <a:p>
            <a:pPr lvl="1" eaLnBrk="1" hangingPunct="1"/>
            <a:r>
              <a:rPr lang="en-US" altLang="fi-FI" dirty="0" smtClean="0"/>
              <a:t>2D DCT is performed on each block</a:t>
            </a:r>
          </a:p>
          <a:p>
            <a:pPr lvl="1" eaLnBrk="1" hangingPunct="1"/>
            <a:r>
              <a:rPr lang="en-US" altLang="fi-FI" dirty="0" smtClean="0"/>
              <a:t>The DCT is performed independently for each block</a:t>
            </a:r>
          </a:p>
          <a:p>
            <a:pPr lvl="1" eaLnBrk="1" hangingPunct="1"/>
            <a:r>
              <a:rPr lang="en-US" altLang="fi-FI" dirty="0" smtClean="0"/>
              <a:t>This is why, when a high degree of compression is requested, JPEG gives a “blocky” image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Image </a:t>
            </a:r>
            <a:r>
              <a:rPr lang="en-US" sz="4000" b="1" dirty="0" smtClean="0">
                <a:solidFill>
                  <a:srgbClr val="FF0000"/>
                </a:solidFill>
              </a:rPr>
              <a:t>Compression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365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 fontAlgn="base">
              <a:spcAft>
                <a:spcPct val="0"/>
              </a:spcAft>
              <a:buFontTx/>
              <a:buChar char="•"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</a:rPr>
              <a:t>Image files may be too big for network </a:t>
            </a:r>
            <a:r>
              <a:rPr lang="he-IL" kern="0" dirty="0" smtClean="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     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    </a:t>
            </a:r>
            <a:r>
              <a:rPr lang="he-IL" kern="0" dirty="0" smtClean="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</a:rPr>
              <a:t>transmission, even at low resolutions.</a:t>
            </a:r>
          </a:p>
          <a:p>
            <a:pPr lvl="0" fontAlgn="base">
              <a:spcAft>
                <a:spcPct val="0"/>
              </a:spcAft>
              <a:buFontTx/>
              <a:buChar char="•"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</a:rPr>
              <a:t>Use more sophisticated data representation or </a:t>
            </a:r>
            <a:r>
              <a:rPr lang="he-IL" kern="0" dirty="0" smtClean="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</a:rPr>
              <a:t>discard information to reduce data size.</a:t>
            </a:r>
          </a:p>
          <a:p>
            <a:pPr lvl="0" fontAlgn="base">
              <a:spcAft>
                <a:spcPct val="0"/>
              </a:spcAft>
              <a:buFontTx/>
              <a:buChar char="•"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</a:rPr>
              <a:t>Effectiveness of compression will depend on </a:t>
            </a:r>
            <a:r>
              <a:rPr lang="he-IL" kern="0" dirty="0" smtClean="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</a:rPr>
              <a:t>actual image data.</a:t>
            </a:r>
          </a:p>
          <a:p>
            <a:pPr lvl="0" fontAlgn="base">
              <a:spcAft>
                <a:spcPct val="0"/>
              </a:spcAft>
              <a:buFontTx/>
              <a:buChar char="•"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</a:rPr>
              <a:t>For any compression scheme, there will always   be some data for which 'compressed' version is </a:t>
            </a:r>
            <a:r>
              <a:rPr lang="he-IL" kern="0" dirty="0" smtClean="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</a:rPr>
              <a:t>actually bigger than the original.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Quantization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fi-FI" dirty="0" smtClean="0"/>
              <a:t>Quantization in JPEG aims at reducing the total number of bits in the compressed image</a:t>
            </a:r>
          </a:p>
          <a:p>
            <a:pPr lvl="1" eaLnBrk="1" hangingPunct="1"/>
            <a:r>
              <a:rPr lang="en-US" altLang="fi-FI" dirty="0" smtClean="0"/>
              <a:t>Divide each entry in the frequency space block by an integer, then round</a:t>
            </a:r>
          </a:p>
          <a:p>
            <a:pPr lvl="1" eaLnBrk="1" hangingPunct="1"/>
            <a:r>
              <a:rPr lang="en-US" altLang="fi-FI" dirty="0" smtClean="0"/>
              <a:t>Use a quantization matrix </a:t>
            </a:r>
            <a:r>
              <a:rPr lang="en-US" altLang="fi-FI" i="1" dirty="0" smtClean="0"/>
              <a:t>Q</a:t>
            </a:r>
            <a:r>
              <a:rPr lang="en-US" altLang="fi-FI" dirty="0" smtClean="0"/>
              <a:t>(</a:t>
            </a:r>
            <a:r>
              <a:rPr lang="en-US" altLang="fi-FI" i="1" dirty="0" smtClean="0"/>
              <a:t>u</a:t>
            </a:r>
            <a:r>
              <a:rPr lang="en-US" altLang="fi-FI" dirty="0" smtClean="0"/>
              <a:t>, </a:t>
            </a:r>
            <a:r>
              <a:rPr lang="en-US" altLang="fi-FI" i="1" dirty="0" smtClean="0"/>
              <a:t>v</a:t>
            </a:r>
            <a:r>
              <a:rPr lang="en-US" altLang="fi-FI" dirty="0" smtClean="0"/>
              <a:t>)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5029200"/>
            <a:ext cx="30988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Quantization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fi-FI" smtClean="0"/>
              <a:t>Use larger entries in </a:t>
            </a:r>
            <a:r>
              <a:rPr lang="en-US" altLang="fi-FI" i="1" smtClean="0"/>
              <a:t>Q </a:t>
            </a:r>
            <a:r>
              <a:rPr lang="en-US" altLang="fi-FI" smtClean="0"/>
              <a:t>for the higher spatial frequencies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smtClean="0"/>
              <a:t>These are entries to the lower right part of the matrix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smtClean="0"/>
              <a:t>The following slide shows the default </a:t>
            </a:r>
            <a:r>
              <a:rPr lang="en-US" altLang="fi-FI" i="1" smtClean="0"/>
              <a:t>Q</a:t>
            </a:r>
            <a:r>
              <a:rPr lang="en-US" altLang="fi-FI" smtClean="0"/>
              <a:t>(</a:t>
            </a:r>
            <a:r>
              <a:rPr lang="en-US" altLang="fi-FI" i="1" smtClean="0"/>
              <a:t>u</a:t>
            </a:r>
            <a:r>
              <a:rPr lang="en-US" altLang="fi-FI" smtClean="0"/>
              <a:t>, </a:t>
            </a:r>
            <a:r>
              <a:rPr lang="en-US" altLang="fi-FI" i="1" smtClean="0"/>
              <a:t>v</a:t>
            </a:r>
            <a:r>
              <a:rPr lang="en-US" altLang="fi-FI" smtClean="0"/>
              <a:t>) values for luminance and chrominance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fi-FI" smtClean="0"/>
              <a:t>Based on </a:t>
            </a:r>
            <a:r>
              <a:rPr lang="en-US" altLang="fi-FI" b="1" smtClean="0"/>
              <a:t>psychophysical studies </a:t>
            </a:r>
            <a:r>
              <a:rPr lang="en-US" altLang="fi-FI" smtClean="0"/>
              <a:t>intended to maximize compression ratios while minimizing perceptual distortion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fi-FI" smtClean="0"/>
              <a:t>Since after division the entries are smaller, we can </a:t>
            </a:r>
            <a:r>
              <a:rPr lang="en-US" altLang="fi-FI" b="1" smtClean="0"/>
              <a:t>use fewer bits </a:t>
            </a:r>
            <a:r>
              <a:rPr lang="en-US" altLang="fi-FI" smtClean="0"/>
              <a:t>to encode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Original and DCT coded block</a:t>
            </a:r>
          </a:p>
        </p:txBody>
      </p:sp>
      <p:pic>
        <p:nvPicPr>
          <p:cNvPr id="1873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905000"/>
            <a:ext cx="594270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Quantized and Reconstructed Blocks</a:t>
            </a:r>
          </a:p>
        </p:txBody>
      </p:sp>
      <p:pic>
        <p:nvPicPr>
          <p:cNvPr id="1741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784475"/>
            <a:ext cx="8229600" cy="27066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After IDCT and Difference from Original</a:t>
            </a:r>
          </a:p>
        </p:txBody>
      </p:sp>
      <p:pic>
        <p:nvPicPr>
          <p:cNvPr id="1843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874963"/>
            <a:ext cx="8229600" cy="25257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Same steps on a less homogeneous block</a:t>
            </a:r>
          </a:p>
        </p:txBody>
      </p:sp>
      <p:pic>
        <p:nvPicPr>
          <p:cNvPr id="1945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874838"/>
            <a:ext cx="7659687" cy="45259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IDCT and Difference</a:t>
            </a:r>
          </a:p>
        </p:txBody>
      </p:sp>
      <p:pic>
        <p:nvPicPr>
          <p:cNvPr id="2150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763838"/>
            <a:ext cx="8229600" cy="27479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Preparation for Entropy Coding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fi-FI" dirty="0" smtClean="0"/>
              <a:t>We have seen two main steps in JPEG coding: DCT and quantization</a:t>
            </a:r>
          </a:p>
          <a:p>
            <a:pPr eaLnBrk="1" hangingPunct="1"/>
            <a:r>
              <a:rPr lang="en-US" altLang="fi-FI" dirty="0" smtClean="0"/>
              <a:t>The remaining steps all lead up to </a:t>
            </a:r>
            <a:r>
              <a:rPr lang="en-US" altLang="fi-FI" dirty="0" smtClean="0">
                <a:solidFill>
                  <a:srgbClr val="FF0000"/>
                </a:solidFill>
              </a:rPr>
              <a:t>entropy coding</a:t>
            </a:r>
            <a:r>
              <a:rPr lang="en-US" altLang="fi-FI" dirty="0" smtClean="0"/>
              <a:t> of the quantized DCT coefficients</a:t>
            </a:r>
          </a:p>
          <a:p>
            <a:pPr lvl="1" eaLnBrk="1" hangingPunct="1"/>
            <a:r>
              <a:rPr lang="en-US" altLang="fi-FI" dirty="0" smtClean="0"/>
              <a:t>These additional data compression steps are lossless</a:t>
            </a:r>
          </a:p>
          <a:p>
            <a:pPr lvl="1" eaLnBrk="1" hangingPunct="1"/>
            <a:r>
              <a:rPr lang="en-US" altLang="fi-FI" dirty="0" smtClean="0"/>
              <a:t>Most of the </a:t>
            </a:r>
            <a:r>
              <a:rPr lang="en-US" altLang="fi-FI" dirty="0" err="1" smtClean="0"/>
              <a:t>lossiness</a:t>
            </a:r>
            <a:r>
              <a:rPr lang="en-US" altLang="fi-FI" dirty="0" smtClean="0"/>
              <a:t> is in the quantization step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Run-Length Coding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fi-FI" dirty="0" smtClean="0"/>
              <a:t>We now do run-length coding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dirty="0" smtClean="0"/>
              <a:t>The AC and DC components are treated differently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dirty="0" smtClean="0"/>
              <a:t>Since after quantization we have many 0 AC components, RLC is a good idea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dirty="0" smtClean="0"/>
              <a:t>Note that most of the zero components are towards the lower right corner (high spatial frequencies)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dirty="0" smtClean="0"/>
              <a:t>To take advantage of this, use </a:t>
            </a:r>
            <a:r>
              <a:rPr lang="en-US" altLang="fi-FI" dirty="0" smtClean="0">
                <a:solidFill>
                  <a:srgbClr val="FF0000"/>
                </a:solidFill>
              </a:rPr>
              <a:t>zigzag scanning</a:t>
            </a:r>
            <a:r>
              <a:rPr lang="en-US" altLang="fi-FI" dirty="0" smtClean="0"/>
              <a:t> to create a </a:t>
            </a:r>
            <a:r>
              <a:rPr lang="en-US" altLang="fi-FI" dirty="0" smtClean="0">
                <a:solidFill>
                  <a:srgbClr val="FF0000"/>
                </a:solidFill>
              </a:rPr>
              <a:t>64-vector</a:t>
            </a:r>
            <a:endParaRPr lang="en-US" alt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Zigzag Scan in JPEG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133600"/>
            <a:ext cx="5029200" cy="3992563"/>
          </a:xfrm>
        </p:spPr>
        <p:txBody>
          <a:bodyPr/>
          <a:lstStyle/>
          <a:p>
            <a:pPr eaLnBrk="1" hangingPunct="1">
              <a:buNone/>
            </a:pPr>
            <a:endParaRPr lang="fi-FI" altLang="fi-FI" dirty="0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133600"/>
            <a:ext cx="4876800" cy="401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Redundancy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365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400" dirty="0" smtClean="0">
                <a:latin typeface="Arial" charset="0"/>
              </a:rPr>
              <a:t>Compression algorithms are developed by taking advantage of the redundancy that is inherent in image data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400" dirty="0" smtClean="0">
                <a:latin typeface="Arial" charset="0"/>
              </a:rPr>
              <a:t>Four primary types of redundancy that can be found in images are: 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i="1" dirty="0" smtClean="0">
                <a:latin typeface="Arial" charset="0"/>
              </a:rPr>
              <a:t>Data redundancy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i="1" dirty="0" smtClean="0">
                <a:latin typeface="Arial" charset="0"/>
              </a:rPr>
              <a:t>Coding redundancy 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i="1" dirty="0" err="1" smtClean="0">
                <a:latin typeface="Arial" charset="0"/>
              </a:rPr>
              <a:t>Interpixel</a:t>
            </a:r>
            <a:r>
              <a:rPr lang="en-US" sz="2400" i="1" dirty="0" smtClean="0">
                <a:latin typeface="Arial" charset="0"/>
              </a:rPr>
              <a:t> redundancy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2400" i="1" dirty="0" smtClean="0">
              <a:latin typeface="Arial" charset="0"/>
            </a:endParaRP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i="1" dirty="0" err="1" smtClean="0">
                <a:latin typeface="Arial" charset="0"/>
              </a:rPr>
              <a:t>Psychovisual</a:t>
            </a:r>
            <a:r>
              <a:rPr lang="en-US" sz="2400" i="1" dirty="0" smtClean="0">
                <a:latin typeface="Arial" charset="0"/>
              </a:rPr>
              <a:t> redundancy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>
              <a:buFont typeface="Arial" charset="0"/>
              <a:buNone/>
            </a:pPr>
            <a:endParaRPr lang="en-US" sz="2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Run-Length Coding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fi-FI" sz="2800" smtClean="0"/>
              <a:t>Now the RLC step replaces values in a 64-vector (previously an 8x8 block) by a pair (RUNLENGTH, VALUE), where RUNLENGTH is the number of zeroes in the run and VALUE is the next non-zero value</a:t>
            </a:r>
          </a:p>
          <a:p>
            <a:pPr lvl="1" eaLnBrk="1" hangingPunct="1"/>
            <a:r>
              <a:rPr lang="en-US" altLang="fi-FI" sz="2400" smtClean="0"/>
              <a:t>From the first example we have (32, 6, -1, -1, 0, -1, 0, 0, 0, -1, 0, 0, 1, 0, 0, …, 0)</a:t>
            </a:r>
          </a:p>
          <a:p>
            <a:pPr lvl="1" eaLnBrk="1" hangingPunct="1"/>
            <a:r>
              <a:rPr lang="en-US" altLang="fi-FI" sz="2400" smtClean="0"/>
              <a:t>This becomes (0,6) (0,-1)(1,-1)(3,-1)(2,1)(0,0) - Note that DC coefficient is ignored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Coding of DC Coefficients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fi-FI" smtClean="0"/>
              <a:t>Now we handle the DC coefficients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smtClean="0"/>
              <a:t>1 DC per block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smtClean="0"/>
              <a:t>DC coefficients may vary greatly over the whole image, but slowly from one block to its neighbor (once again, zigzag order)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smtClean="0"/>
              <a:t>So apply </a:t>
            </a:r>
            <a:r>
              <a:rPr lang="en-US" altLang="fi-FI" smtClean="0">
                <a:solidFill>
                  <a:srgbClr val="FF0000"/>
                </a:solidFill>
              </a:rPr>
              <a:t>Differential Pulse Code Modulation</a:t>
            </a:r>
            <a:r>
              <a:rPr lang="en-US" altLang="fi-FI" smtClean="0"/>
              <a:t> (DPCM) for the DC coefficients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smtClean="0"/>
              <a:t>If the first five DC coefficients are 150, 155, 149, 152, 144, we come up with DPCM code- 150, 5, -6, 3, -8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Entropy Coding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fi-FI" sz="2800" smtClean="0"/>
              <a:t>Now we apply entropy coding to the RLC coded AC coefficients and the DPCM coded DC coefficients</a:t>
            </a:r>
          </a:p>
          <a:p>
            <a:pPr lvl="1" eaLnBrk="1" hangingPunct="1"/>
            <a:r>
              <a:rPr lang="en-US" altLang="fi-FI" sz="2400" smtClean="0"/>
              <a:t>The baseline entropy coding method uses Huffman coding on images with 8-bit components</a:t>
            </a:r>
          </a:p>
          <a:p>
            <a:pPr lvl="1" eaLnBrk="1" hangingPunct="1"/>
            <a:r>
              <a:rPr lang="en-US" altLang="fi-FI" sz="2400" smtClean="0"/>
              <a:t>DPCM-coded DC coefficients are represented by a pair of symbols (SIZE, AMPLITUDE) </a:t>
            </a:r>
          </a:p>
          <a:p>
            <a:pPr lvl="2" eaLnBrk="1" hangingPunct="1"/>
            <a:r>
              <a:rPr lang="en-US" altLang="fi-FI" sz="2000" smtClean="0"/>
              <a:t>SIZE = number of bits to represent coefficient</a:t>
            </a:r>
          </a:p>
          <a:p>
            <a:pPr lvl="2" eaLnBrk="1" hangingPunct="1"/>
            <a:r>
              <a:rPr lang="en-US" altLang="fi-FI" sz="2000" smtClean="0"/>
              <a:t>AMPLITUDE = the actual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Entropy Coding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fi-FI" smtClean="0"/>
              <a:t>The size category for the different possible amplitudes is shown below</a:t>
            </a:r>
          </a:p>
          <a:p>
            <a:pPr lvl="1" eaLnBrk="1" hangingPunct="1"/>
            <a:r>
              <a:rPr lang="en-US" altLang="fi-FI" smtClean="0"/>
              <a:t>DPCM values might require more than 8 bits and might be negative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810000"/>
            <a:ext cx="41021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Entropy Coding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fi-FI" smtClean="0"/>
              <a:t>One’s complement is used for negative numbers</a:t>
            </a:r>
          </a:p>
          <a:p>
            <a:pPr lvl="1" eaLnBrk="1" hangingPunct="1"/>
            <a:r>
              <a:rPr lang="en-US" altLang="fi-FI" smtClean="0"/>
              <a:t>Codes 150, 5, -6, 3, -8 become</a:t>
            </a:r>
          </a:p>
          <a:p>
            <a:pPr lvl="1" eaLnBrk="1" hangingPunct="1"/>
            <a:r>
              <a:rPr lang="en-US" altLang="fi-FI" smtClean="0"/>
              <a:t>(8, 10010110), (3, 101), (2, 11), (4, 0111)</a:t>
            </a:r>
          </a:p>
          <a:p>
            <a:pPr lvl="1" eaLnBrk="1" hangingPunct="1"/>
            <a:r>
              <a:rPr lang="en-US" altLang="fi-FI" smtClean="0"/>
              <a:t>Now the SIZE is Huffman coded</a:t>
            </a:r>
          </a:p>
          <a:p>
            <a:pPr lvl="2" eaLnBrk="1" hangingPunct="1"/>
            <a:r>
              <a:rPr lang="en-US" altLang="fi-FI" smtClean="0"/>
              <a:t>Expect lots of small SIZEs</a:t>
            </a:r>
          </a:p>
          <a:p>
            <a:pPr lvl="1" eaLnBrk="1" hangingPunct="1"/>
            <a:r>
              <a:rPr lang="en-US" altLang="fi-FI" smtClean="0"/>
              <a:t>AMPLITUDE is not Huffman coded</a:t>
            </a:r>
          </a:p>
          <a:p>
            <a:pPr lvl="2" eaLnBrk="1" hangingPunct="1"/>
            <a:r>
              <a:rPr lang="en-US" altLang="fi-FI" smtClean="0"/>
              <a:t>Pretty uniform distribution expected, so probably not worth while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Huffman Coding for AC Coefficients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fi-FI" smtClean="0"/>
              <a:t>AC coefficients have been RL coded and represented by symbol pairs (RUNLENGTH, VALUE)</a:t>
            </a:r>
          </a:p>
          <a:p>
            <a:pPr lvl="1" eaLnBrk="1" hangingPunct="1"/>
            <a:r>
              <a:rPr lang="en-US" altLang="fi-FI" smtClean="0"/>
              <a:t>VALUE is really a (SIZE, AMPLITUDE) pair</a:t>
            </a:r>
          </a:p>
          <a:p>
            <a:pPr lvl="2" eaLnBrk="1" hangingPunct="1"/>
            <a:r>
              <a:rPr lang="en-US" altLang="fi-FI" smtClean="0"/>
              <a:t>RUNLENGTH and SIZE are each 4-bit values stored in a single byte - </a:t>
            </a:r>
            <a:r>
              <a:rPr lang="en-US" altLang="fi-FI" i="1" smtClean="0"/>
              <a:t>Symbol1</a:t>
            </a:r>
          </a:p>
          <a:p>
            <a:pPr lvl="3" eaLnBrk="1" hangingPunct="1"/>
            <a:r>
              <a:rPr lang="en-US" altLang="fi-FI" smtClean="0"/>
              <a:t>For runs greater than 15, special code (15, 0) is used</a:t>
            </a:r>
          </a:p>
          <a:p>
            <a:pPr lvl="2" eaLnBrk="1" hangingPunct="1"/>
            <a:r>
              <a:rPr lang="en-US" altLang="fi-FI" i="1" smtClean="0"/>
              <a:t>Symbol2 </a:t>
            </a:r>
            <a:r>
              <a:rPr lang="en-US" altLang="fi-FI" smtClean="0"/>
              <a:t>is the AMPLITUDE</a:t>
            </a:r>
          </a:p>
          <a:p>
            <a:pPr lvl="2" eaLnBrk="1" hangingPunct="1"/>
            <a:r>
              <a:rPr lang="en-US" altLang="fi-FI" i="1" smtClean="0"/>
              <a:t>Symbol1 </a:t>
            </a:r>
            <a:r>
              <a:rPr lang="en-US" altLang="fi-FI" smtClean="0"/>
              <a:t>is run-length coded, </a:t>
            </a:r>
            <a:r>
              <a:rPr lang="en-US" altLang="fi-FI" i="1" smtClean="0"/>
              <a:t>Symbol 2 </a:t>
            </a:r>
            <a:r>
              <a:rPr lang="en-US" altLang="fi-FI" smtClean="0"/>
              <a:t>is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>
                <a:solidFill>
                  <a:srgbClr val="FF0000"/>
                </a:solidFill>
              </a:rPr>
              <a:t>JPEG Modes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fi-FI" dirty="0" smtClean="0"/>
              <a:t>JPEG supports several different modes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dirty="0" smtClean="0"/>
              <a:t>Sequential Mode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dirty="0" smtClean="0"/>
              <a:t>Progressive Mode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dirty="0" smtClean="0"/>
              <a:t>Hierarchical Mode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i-FI" dirty="0" smtClean="0"/>
              <a:t>Lossless 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66800"/>
            <a:ext cx="77724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n-US" sz="3600" b="1" dirty="0"/>
              <a:t>Data Redundancy</a:t>
            </a:r>
          </a:p>
        </p:txBody>
      </p:sp>
      <p:sp>
        <p:nvSpPr>
          <p:cNvPr id="4433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sz="2400" dirty="0"/>
              <a:t>Let </a:t>
            </a:r>
            <a:r>
              <a:rPr lang="en-US" sz="2400" i="1" dirty="0"/>
              <a:t>n</a:t>
            </a:r>
            <a:r>
              <a:rPr lang="en-US" sz="2400" i="1" baseline="-25000" dirty="0"/>
              <a:t>1</a:t>
            </a:r>
            <a:r>
              <a:rPr lang="en-US" sz="2400" i="1" dirty="0"/>
              <a:t> </a:t>
            </a:r>
            <a:r>
              <a:rPr lang="en-US" sz="2400" dirty="0"/>
              <a:t>and</a:t>
            </a:r>
            <a:r>
              <a:rPr lang="en-US" sz="2400" i="1" dirty="0"/>
              <a:t> n</a:t>
            </a:r>
            <a:r>
              <a:rPr lang="en-US" sz="2400" i="1" baseline="-25000" dirty="0"/>
              <a:t>2</a:t>
            </a:r>
            <a:r>
              <a:rPr lang="en-US" sz="2400" dirty="0"/>
              <a:t> denote the number of information carrying units in two data sets that represent the same information</a:t>
            </a:r>
          </a:p>
          <a:p>
            <a:r>
              <a:rPr lang="en-US" sz="2400" dirty="0"/>
              <a:t>The relative redundancy </a:t>
            </a:r>
            <a:r>
              <a:rPr lang="en-US" sz="2400" i="1" dirty="0"/>
              <a:t>R</a:t>
            </a:r>
            <a:r>
              <a:rPr lang="en-US" sz="2400" i="1" baseline="-25000" dirty="0"/>
              <a:t>D</a:t>
            </a:r>
            <a:r>
              <a:rPr lang="en-US" sz="2400" dirty="0"/>
              <a:t> is define as 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where </a:t>
            </a:r>
            <a:r>
              <a:rPr lang="en-US" sz="2400" i="1" dirty="0"/>
              <a:t>C</a:t>
            </a:r>
            <a:r>
              <a:rPr lang="en-US" sz="2400" i="1" baseline="-25000" dirty="0"/>
              <a:t>R</a:t>
            </a:r>
            <a:r>
              <a:rPr lang="en-US" sz="2400" dirty="0"/>
              <a:t>, commonly called the compression ratio, is</a:t>
            </a:r>
          </a:p>
          <a:p>
            <a:pPr>
              <a:buFontTx/>
              <a:buNone/>
            </a:pPr>
            <a:endParaRPr lang="en-US" sz="2400" dirty="0"/>
          </a:p>
        </p:txBody>
      </p:sp>
      <p:graphicFrame>
        <p:nvGraphicFramePr>
          <p:cNvPr id="443396" name="Object 1028"/>
          <p:cNvGraphicFramePr>
            <a:graphicFrameLocks noChangeAspect="1"/>
          </p:cNvGraphicFramePr>
          <p:nvPr/>
        </p:nvGraphicFramePr>
        <p:xfrm>
          <a:off x="3738563" y="3067050"/>
          <a:ext cx="1593850" cy="2647950"/>
        </p:xfrm>
        <a:graphic>
          <a:graphicData uri="http://schemas.openxmlformats.org/presentationml/2006/ole">
            <p:oleObj spid="_x0000_s183298" name="Equation" r:id="rId3" imgW="761760" imgH="11048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9" name="Rectangle 5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>
              <a:buClr>
                <a:schemeClr val="tx1"/>
              </a:buClr>
              <a:buNone/>
            </a:pPr>
            <a:r>
              <a:rPr lang="en-US" b="1" i="1" dirty="0" smtClean="0">
                <a:latin typeface="Arial" charset="0"/>
              </a:rPr>
              <a:t>Coding redundancy</a:t>
            </a:r>
            <a:r>
              <a:rPr lang="en-US" b="1" dirty="0" smtClean="0">
                <a:latin typeface="Arial" charset="0"/>
              </a:rPr>
              <a:t> 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600" dirty="0" smtClean="0">
                <a:latin typeface="Arial" charset="0"/>
              </a:rPr>
              <a:t>Occurs when the data used to represent the image is not utilized in an optimal manner 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Char char="ü"/>
            </a:pPr>
            <a:endParaRPr lang="en-US" i="1" dirty="0" smtClean="0">
              <a:latin typeface="Arial" charset="0"/>
            </a:endParaRPr>
          </a:p>
          <a:p>
            <a:pPr marL="533400" indent="-533400">
              <a:buClr>
                <a:schemeClr val="tx1"/>
              </a:buClr>
              <a:buNone/>
            </a:pPr>
            <a:r>
              <a:rPr lang="en-US" b="1" i="1" dirty="0" err="1" smtClean="0">
                <a:latin typeface="Arial" charset="0"/>
              </a:rPr>
              <a:t>Interpixel</a:t>
            </a:r>
            <a:r>
              <a:rPr lang="en-US" b="1" i="1" dirty="0" smtClean="0">
                <a:latin typeface="Arial" charset="0"/>
              </a:rPr>
              <a:t> redundancy</a:t>
            </a:r>
            <a:r>
              <a:rPr lang="en-US" b="1" dirty="0" smtClean="0">
                <a:latin typeface="Arial" charset="0"/>
              </a:rPr>
              <a:t> 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400" dirty="0" smtClean="0">
                <a:latin typeface="Arial" charset="0"/>
              </a:rPr>
              <a:t>Occurs because adjacent pixels tend to be highly correlated, in most images the brightness levels do not change rapidly, but change gradually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None/>
            </a:pPr>
            <a:r>
              <a:rPr lang="en-US" sz="3600" b="1" i="1" dirty="0" smtClean="0"/>
              <a:t>Psycho-visual Redundancy</a:t>
            </a:r>
          </a:p>
          <a:p>
            <a:pPr>
              <a:buFont typeface="Arial" charset="0"/>
              <a:buNone/>
            </a:pPr>
            <a:endParaRPr lang="en-US" sz="2400" dirty="0">
              <a:effectLst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2813" y="1943100"/>
            <a:ext cx="3352800" cy="402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The human visual system is more </a:t>
            </a:r>
          </a:p>
          <a:p>
            <a:r>
              <a:rPr lang="en-US" sz="1800" dirty="0"/>
              <a:t>sensitive to edges</a:t>
            </a:r>
          </a:p>
          <a:p>
            <a:endParaRPr lang="en-US" sz="1800" dirty="0"/>
          </a:p>
          <a:p>
            <a:r>
              <a:rPr lang="en-US" sz="1800" u="sng" dirty="0"/>
              <a:t>Middle Picture:</a:t>
            </a:r>
            <a:r>
              <a:rPr lang="en-US" sz="1800" dirty="0"/>
              <a:t> </a:t>
            </a:r>
          </a:p>
          <a:p>
            <a:r>
              <a:rPr lang="en-US" sz="1800" dirty="0"/>
              <a:t>Uniform quantization from 256 to </a:t>
            </a:r>
          </a:p>
          <a:p>
            <a:r>
              <a:rPr lang="en-US" sz="1800" dirty="0"/>
              <a:t>16 gray levels</a:t>
            </a:r>
          </a:p>
          <a:p>
            <a:r>
              <a:rPr lang="en-US" sz="1800" dirty="0"/>
              <a:t>C</a:t>
            </a:r>
            <a:r>
              <a:rPr lang="en-US" sz="1800" baseline="-25000" dirty="0"/>
              <a:t>R</a:t>
            </a:r>
            <a:r>
              <a:rPr lang="en-US" sz="1800" dirty="0"/>
              <a:t>= 2</a:t>
            </a:r>
          </a:p>
          <a:p>
            <a:endParaRPr lang="en-US" sz="1800" dirty="0"/>
          </a:p>
          <a:p>
            <a:r>
              <a:rPr lang="en-US" sz="1800" u="sng" dirty="0"/>
              <a:t>Right picture:</a:t>
            </a:r>
            <a:r>
              <a:rPr lang="en-US" sz="1800" dirty="0"/>
              <a:t> </a:t>
            </a:r>
          </a:p>
          <a:p>
            <a:r>
              <a:rPr lang="en-US" sz="1800" dirty="0"/>
              <a:t>Improved gray level quantization</a:t>
            </a:r>
          </a:p>
          <a:p>
            <a:r>
              <a:rPr lang="en-US" sz="1800" dirty="0"/>
              <a:t>(IGS)</a:t>
            </a:r>
          </a:p>
          <a:p>
            <a:r>
              <a:rPr lang="en-US" sz="1800" dirty="0"/>
              <a:t>C</a:t>
            </a:r>
            <a:r>
              <a:rPr lang="en-US" sz="1800" baseline="-25000" dirty="0"/>
              <a:t>R</a:t>
            </a:r>
            <a:r>
              <a:rPr lang="en-US" sz="1800" dirty="0"/>
              <a:t>= 2</a:t>
            </a:r>
          </a:p>
          <a:p>
            <a:endParaRPr lang="en-US" sz="1800" dirty="0"/>
          </a:p>
          <a:p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 l="19595" t="826"/>
          <a:stretch>
            <a:fillRect/>
          </a:stretch>
        </p:blipFill>
        <p:spPr bwMode="auto">
          <a:xfrm>
            <a:off x="4213225" y="1866900"/>
            <a:ext cx="4822825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Compression Model</a:t>
            </a:r>
            <a:endParaRPr lang="en-US" sz="40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365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source encoder is responsible for removing redundancy</a:t>
            </a:r>
          </a:p>
          <a:p>
            <a:r>
              <a:rPr lang="en-US" sz="2400" dirty="0" smtClean="0"/>
              <a:t>(coding, inter-pixel, psycho-visual)</a:t>
            </a:r>
          </a:p>
          <a:p>
            <a:endParaRPr lang="en-US" sz="2400" dirty="0" smtClean="0"/>
          </a:p>
          <a:p>
            <a:r>
              <a:rPr lang="en-US" sz="2400" dirty="0" smtClean="0"/>
              <a:t>The channel encoder ensures robustness against channel noise</a:t>
            </a:r>
            <a:endParaRPr lang="en-US" sz="2400" dirty="0">
              <a:effectLst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 r="19511"/>
          <a:stretch>
            <a:fillRect/>
          </a:stretch>
        </p:blipFill>
        <p:spPr bwMode="auto">
          <a:xfrm>
            <a:off x="857250" y="1847850"/>
            <a:ext cx="769461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36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Compression Types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365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3600" dirty="0" smtClean="0"/>
          </a:p>
          <a:p>
            <a:r>
              <a:rPr lang="en-US" sz="3600" dirty="0" smtClean="0"/>
              <a:t>Error-Free Compression (Loss-less)</a:t>
            </a:r>
          </a:p>
          <a:p>
            <a:endParaRPr lang="en-US" sz="3600" dirty="0" smtClean="0"/>
          </a:p>
          <a:p>
            <a:r>
              <a:rPr lang="en-US" sz="3600" dirty="0" err="1" smtClean="0"/>
              <a:t>Lossy</a:t>
            </a:r>
            <a:r>
              <a:rPr lang="en-US" sz="3600" dirty="0" smtClean="0"/>
              <a:t> Compression</a:t>
            </a:r>
          </a:p>
          <a:p>
            <a:pPr algn="ctr"/>
            <a:endParaRPr lang="en-US" sz="2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Error-Free Compression</a:t>
            </a:r>
          </a:p>
        </p:txBody>
      </p:sp>
      <p:sp>
        <p:nvSpPr>
          <p:cNvPr id="2365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Some applications require no error in compression (medical, business documents, etc..)</a:t>
            </a:r>
          </a:p>
          <a:p>
            <a:r>
              <a:rPr lang="en-US" sz="2400" dirty="0" smtClean="0"/>
              <a:t>C</a:t>
            </a:r>
            <a:r>
              <a:rPr lang="en-US" sz="2400" baseline="-25000" dirty="0" smtClean="0"/>
              <a:t>R</a:t>
            </a:r>
            <a:r>
              <a:rPr lang="en-US" sz="2400" dirty="0" smtClean="0"/>
              <a:t>=2 to 10 can be expected.</a:t>
            </a:r>
          </a:p>
          <a:p>
            <a:r>
              <a:rPr lang="en-US" sz="2400" dirty="0" smtClean="0"/>
              <a:t>Make use of coding redundancy and inter-pixel redundancy. </a:t>
            </a:r>
          </a:p>
          <a:p>
            <a:r>
              <a:rPr lang="en-US" sz="2400" dirty="0" smtClean="0"/>
              <a:t>Ex: Huffman codes, LZW, Arithmetic coding, 1D and 2D run-length encoding, Loss-less Predictive Coding, and Bit-Plane Coding.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1329</Words>
  <Application>Microsoft Office PowerPoint</Application>
  <PresentationFormat>On-screen Show (4:3)</PresentationFormat>
  <Paragraphs>172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Equation</vt:lpstr>
      <vt:lpstr>DIGITAL IMAGE PROCESSING UNIT-V Image Compression </vt:lpstr>
      <vt:lpstr>Image Compression</vt:lpstr>
      <vt:lpstr>Redundancy</vt:lpstr>
      <vt:lpstr>Data Redundancy</vt:lpstr>
      <vt:lpstr>Slide 5</vt:lpstr>
      <vt:lpstr>Slide 6</vt:lpstr>
      <vt:lpstr>Compression Model</vt:lpstr>
      <vt:lpstr>Compression Types</vt:lpstr>
      <vt:lpstr>Error-Free Compression</vt:lpstr>
      <vt:lpstr>Bit-Plane Coding</vt:lpstr>
      <vt:lpstr>Slide 11</vt:lpstr>
      <vt:lpstr>Slide 12</vt:lpstr>
      <vt:lpstr>Transform Coding</vt:lpstr>
      <vt:lpstr>Slide 14</vt:lpstr>
      <vt:lpstr>Discrete Cosine Transform</vt:lpstr>
      <vt:lpstr>The JPEG Standard</vt:lpstr>
      <vt:lpstr>The Image compression Standard</vt:lpstr>
      <vt:lpstr>JPEG Encoding Overview</vt:lpstr>
      <vt:lpstr>DCT on Image Blocks</vt:lpstr>
      <vt:lpstr>Quantization</vt:lpstr>
      <vt:lpstr>Quantization</vt:lpstr>
      <vt:lpstr>Original and DCT coded block</vt:lpstr>
      <vt:lpstr>Quantized and Reconstructed Blocks</vt:lpstr>
      <vt:lpstr>After IDCT and Difference from Original</vt:lpstr>
      <vt:lpstr>Same steps on a less homogeneous block</vt:lpstr>
      <vt:lpstr>IDCT and Difference</vt:lpstr>
      <vt:lpstr>Preparation for Entropy Coding</vt:lpstr>
      <vt:lpstr>Run-Length Coding</vt:lpstr>
      <vt:lpstr>Zigzag Scan in JPEG</vt:lpstr>
      <vt:lpstr>Run-Length Coding</vt:lpstr>
      <vt:lpstr>Coding of DC Coefficients</vt:lpstr>
      <vt:lpstr>Entropy Coding</vt:lpstr>
      <vt:lpstr>Entropy Coding</vt:lpstr>
      <vt:lpstr>Entropy Coding</vt:lpstr>
      <vt:lpstr>Huffman Coding for AC Coefficients</vt:lpstr>
      <vt:lpstr>JPEG Modes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Hands-on session on Image transformations</dc:title>
  <dc:creator>HP</dc:creator>
  <cp:lastModifiedBy>admin</cp:lastModifiedBy>
  <cp:revision>41</cp:revision>
  <dcterms:created xsi:type="dcterms:W3CDTF">2017-12-18T05:48:59Z</dcterms:created>
  <dcterms:modified xsi:type="dcterms:W3CDTF">2023-11-13T11:26:57Z</dcterms:modified>
</cp:coreProperties>
</file>