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0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0E25-68BA-4764-8E50-292EE4D5B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EE07B-C555-42F9-B754-DD1B03D50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AFDE8-81A1-4E1F-9078-BD75A7DE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E05B-8BB0-437A-A901-CEBE3EF23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E79DB-FC93-4FE8-B141-6F00E6DD3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679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DD7A8-D761-4CDC-8820-5DA6272D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80E56-B040-447F-8139-07D8B85E9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57B5C-AC3C-4F80-8C14-317979A23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C9941-49A3-43F2-97F7-2FD78C51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85402-0E67-4DD5-B6E8-D2BB37E7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891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CC89FD-F043-447B-904C-7230AD399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522FC-80A3-46EC-B6CC-C2D6E7893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0717B-9AAD-4723-8D2B-9EECF761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1C9AB-E144-4609-81A2-1AE7BA57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20A23-5366-4CD4-9BF6-990B0E55E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706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FB09-C8F2-4AAE-98D0-B2AF0F3C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78FB1-B7D0-4506-A029-F036B3338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6E389-FDFE-4ACF-B2DE-6B77242D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7E033-B347-4CB2-A8E1-E4C49AE7A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9385D-D72D-4F4F-840F-5543D4E3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886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193FB-009B-494A-A372-F0C567718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B9464-FEFF-4150-81E2-299BB1E16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78623-61F2-4052-90EE-67F638B37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FD3A2-0740-439E-BFE2-E258C7D00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0FC37-1157-4590-9427-1E4D74B18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13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BDFA-576A-448D-847B-35CE8A148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8C83E-6646-4E9F-B6E1-7631E4BDA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F94A0-6F6C-426B-BCE7-C0022FCE0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FEDEE-B852-4915-986C-AA729FC7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4A637-DE9C-4652-891E-FC5543BA4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A7E8C-B7C4-4EF4-9474-7BE11ED4C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463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4BB61-8DA0-49D9-AF3E-6CA431026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5969B-0901-4A87-847E-78A5456D2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C871E-AFBD-4772-ACFE-B1CF3F5AA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990E19-7EA2-4C9F-B775-18C895212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DEA778-897C-4DCB-B819-359BB7F94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64C59-9ECF-4B1C-AEAD-E0EE9DA8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D6C93-1DC2-45CE-BDCB-13110B7CC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857ADA-49D3-4E7F-A2B1-AE2A8FD2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173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3328-6D6E-462E-9201-3BC311AB9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57D1B9-82ED-4A7A-91A3-7658868B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231DD-4F65-4DC2-8577-22B47C7B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B21F0-E2EB-490D-9105-0D07E3C7E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609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DA8058-D18B-4484-BFBB-91B167A1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77E55A-26B0-4C28-8AA8-9D49E0A7D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3D05A-4189-45AD-9BD5-22DF6FCC1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90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EAEE8-3814-485A-9336-6D1A704B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ABE0A-EAF1-46DE-93D3-8A2EBA5E4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6145B-7FCB-4826-A079-9EEB4A95F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AEF1E-B89D-4723-9682-8E6C94062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F03CC-9ADA-43D7-AFA7-5A2F90367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FCDD8-2B50-408D-AEB1-1FD2B572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912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D3802-272E-474B-9BBB-FAFDF76D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E8ED44-CCFE-42FD-8AF2-BB435B810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C33C6-3204-45A1-A090-EF581A06A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02F41-1948-4293-AF04-8E33CF7F1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4B958-652A-4FB5-A544-53FF4FDC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BCF55-14E0-43C9-B0AD-03DBCC76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1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66C12-A638-4E25-ABED-69809BC6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163D3-4487-4691-BBD3-876EB0D3C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36A1D-3386-410B-B0A8-6A6D0A26C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93E0-E378-44B6-AF23-F7B100404B1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51660-E9B4-4616-BAF4-8E4B2520A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0520F-58B6-4B6C-A812-AFF2A8365F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3B171-76A2-445F-922A-0666C962E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89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3FA59-5BA7-42FD-80E9-443702164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6312"/>
            <a:ext cx="9144000" cy="865375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Algerian" panose="04020705040A02060702" pitchFamily="82" charset="0"/>
              </a:rPr>
              <a:t>Presentation layer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CDCE0C8-EDB6-4498-9300-28420352723C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709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C0B92-1508-4B94-B12D-3F463FCA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Internationalization and Localization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B3F15-E0FC-447A-8C7B-72D43A59D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1507"/>
            <a:ext cx="10515600" cy="4351338"/>
          </a:xfrm>
        </p:spPr>
        <p:txBody>
          <a:bodyPr>
            <a:normAutofit/>
          </a:bodyPr>
          <a:lstStyle/>
          <a:p>
            <a:r>
              <a:rPr lang="en-IN" sz="2400" dirty="0"/>
              <a:t> </a:t>
            </a:r>
            <a:r>
              <a:rPr lang="en-IN" sz="2400" b="1" dirty="0"/>
              <a:t>Internationalization (i18n): </a:t>
            </a:r>
            <a:r>
              <a:rPr lang="en-IN" sz="2400" dirty="0"/>
              <a:t>Designs software to support multiple languages and regions without modification.</a:t>
            </a:r>
          </a:p>
          <a:p>
            <a:r>
              <a:rPr lang="en-IN" sz="2400" b="1" dirty="0"/>
              <a:t>Localization (l10n): </a:t>
            </a:r>
            <a:r>
              <a:rPr lang="en-IN" sz="2400" dirty="0"/>
              <a:t>Adapts software for specific languages, regions, and cultural conventions.</a:t>
            </a:r>
          </a:p>
          <a:p>
            <a:r>
              <a:rPr lang="en-IN" sz="2400" b="1" dirty="0"/>
              <a:t>Language Packs: </a:t>
            </a:r>
            <a:r>
              <a:rPr lang="en-IN" sz="2400" dirty="0"/>
              <a:t>Bundles of translated resources for different languages.</a:t>
            </a:r>
          </a:p>
          <a:p>
            <a:r>
              <a:rPr lang="en-IN" sz="2400" b="1" dirty="0"/>
              <a:t>Cultural Sensitivity: </a:t>
            </a:r>
            <a:r>
              <a:rPr lang="en-IN" sz="2400" dirty="0"/>
              <a:t>Involves adapting date formats, number systems, and text direction based on cultural norms.</a:t>
            </a:r>
          </a:p>
          <a:p>
            <a:r>
              <a:rPr lang="en-IN" sz="2400" b="1" dirty="0"/>
              <a:t>Unicode Support: </a:t>
            </a:r>
            <a:r>
              <a:rPr lang="en-IN" sz="2400" dirty="0"/>
              <a:t>Essential for handling diverse character sets used in different languages.</a:t>
            </a:r>
          </a:p>
          <a:p>
            <a:r>
              <a:rPr lang="en-IN" sz="2400" b="1" dirty="0"/>
              <a:t>Time Zone Considerations: </a:t>
            </a:r>
            <a:r>
              <a:rPr lang="en-IN" sz="2400" dirty="0"/>
              <a:t>Addressing variations in time zones for global user bases.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7395F-231D-4D7B-8F3C-8D82A12980F0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4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6BAEF-9398-442F-8276-DC7FB0E20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Emerging Trends in Presentation Layer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44E81-D20A-4223-B6BF-4BFF4ABFC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719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b="1" dirty="0" err="1"/>
              <a:t>WebAssembly</a:t>
            </a:r>
            <a:r>
              <a:rPr lang="en-US" sz="2400" b="1" dirty="0"/>
              <a:t> (</a:t>
            </a:r>
            <a:r>
              <a:rPr lang="en-US" sz="2400" b="1" dirty="0" err="1"/>
              <a:t>Wasm</a:t>
            </a:r>
            <a:r>
              <a:rPr lang="en-US" sz="2400" b="1" dirty="0"/>
              <a:t>): </a:t>
            </a:r>
            <a:r>
              <a:rPr lang="en-US" sz="2400" dirty="0"/>
              <a:t>Enables high-performance execution of code in web browsers, expanding capabilities for web applications.</a:t>
            </a:r>
          </a:p>
          <a:p>
            <a:r>
              <a:rPr lang="en-US" sz="2400" b="1" dirty="0"/>
              <a:t>Augmented Reality (AR) and Virtual Reality (VR): </a:t>
            </a:r>
            <a:r>
              <a:rPr lang="en-US" sz="2400" dirty="0"/>
              <a:t>Require advanced presentation layer technologies for immersive user experiences.</a:t>
            </a:r>
          </a:p>
          <a:p>
            <a:r>
              <a:rPr lang="en-US" sz="2400" b="1" dirty="0"/>
              <a:t>AI-Driven Image and Speech Recognition: </a:t>
            </a:r>
            <a:r>
              <a:rPr lang="en-US" sz="2400" dirty="0"/>
              <a:t>Utilizes advanced algorithms for enhanced image and speech processing.</a:t>
            </a:r>
          </a:p>
          <a:p>
            <a:r>
              <a:rPr lang="en-US" sz="2400" b="1" dirty="0"/>
              <a:t>Adaptive Streaming Technologies: </a:t>
            </a:r>
            <a:r>
              <a:rPr lang="en-US" sz="2400" dirty="0"/>
              <a:t>Optimize multimedia presentation based on network conditions for seamless playback.</a:t>
            </a:r>
          </a:p>
          <a:p>
            <a:r>
              <a:rPr lang="en-US" sz="2400" b="1" dirty="0"/>
              <a:t>Interactive User Interfaces: </a:t>
            </a:r>
            <a:r>
              <a:rPr lang="en-US" sz="2400" dirty="0"/>
              <a:t>Evolving interfaces that respond to user gestures, voice commands, and sensory inputs.</a:t>
            </a:r>
          </a:p>
          <a:p>
            <a:r>
              <a:rPr lang="en-US" sz="2400" b="1" dirty="0"/>
              <a:t>Blockchain and Data Security: </a:t>
            </a:r>
            <a:r>
              <a:rPr lang="en-US" sz="2400" dirty="0"/>
              <a:t>Presentation layer considerations for secure and transparent data presentation in blockchain applications.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D1EEC-4A29-4AED-985A-86A2AAD30EAA}"/>
              </a:ext>
            </a:extLst>
          </p:cNvPr>
          <p:cNvSpPr>
            <a:spLocks noGrp="1"/>
          </p:cNvSpPr>
          <p:nvPr/>
        </p:nvSpPr>
        <p:spPr>
          <a:xfrm>
            <a:off x="416859" y="641097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17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4CD59-1B37-4D5D-B608-D33944A31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Document Object Model (DOM) in Web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3B78F-4F56-4A60-8350-C71036C45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Definition: </a:t>
            </a:r>
            <a:r>
              <a:rPr lang="en-US" sz="2400" dirty="0"/>
              <a:t>DOM represents the structure of a document as a tree of objects, enabling dynamic manipulation of web page content.</a:t>
            </a:r>
          </a:p>
          <a:p>
            <a:r>
              <a:rPr lang="en-US" sz="2400" b="1" dirty="0"/>
              <a:t>JavaScript Interaction: </a:t>
            </a:r>
            <a:r>
              <a:rPr lang="en-US" sz="2400" dirty="0"/>
              <a:t>Allows scripts to dynamically update and change the content, structure, and style of web pages.</a:t>
            </a:r>
          </a:p>
          <a:p>
            <a:r>
              <a:rPr lang="en-US" sz="2400" b="1" dirty="0"/>
              <a:t>Event Handling: </a:t>
            </a:r>
            <a:r>
              <a:rPr lang="en-US" sz="2400" dirty="0"/>
              <a:t>DOM enables the handling of user interactions (clicks, keypresses) through event listeners.</a:t>
            </a:r>
          </a:p>
          <a:p>
            <a:r>
              <a:rPr lang="en-US" sz="2400" b="1" dirty="0"/>
              <a:t>Cross-Browser Compatibility: </a:t>
            </a:r>
            <a:r>
              <a:rPr lang="en-US" sz="2400" dirty="0"/>
              <a:t>Ensures consistent interactions across different web browsers.</a:t>
            </a:r>
          </a:p>
          <a:p>
            <a:r>
              <a:rPr lang="en-US" sz="2400" b="1" dirty="0"/>
              <a:t>Tree Structure: </a:t>
            </a:r>
            <a:r>
              <a:rPr lang="en-US" sz="2400" dirty="0"/>
              <a:t>DOM organizes elements in a hierarchical structure, facilitating traversal and manipulation.</a:t>
            </a:r>
          </a:p>
          <a:p>
            <a:r>
              <a:rPr lang="en-US" sz="2400" b="1" dirty="0"/>
              <a:t>Responsive Web Design: </a:t>
            </a:r>
            <a:r>
              <a:rPr lang="en-US" sz="2400" dirty="0"/>
              <a:t>DOM manipulation is crucial for creating responsive and interactive user interfaces.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A37D9-A41A-4872-B762-2ADCF849F79B}"/>
              </a:ext>
            </a:extLst>
          </p:cNvPr>
          <p:cNvSpPr>
            <a:spLocks noGrp="1"/>
          </p:cNvSpPr>
          <p:nvPr/>
        </p:nvSpPr>
        <p:spPr>
          <a:xfrm>
            <a:off x="416859" y="6482697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38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CDDCA-1DA9-4681-8758-1B156056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Web Accessibility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D8B6B-1CF4-4C3A-9B7B-D5F2FC3B9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Definition: </a:t>
            </a:r>
            <a:r>
              <a:rPr lang="en-US" sz="2400" dirty="0"/>
              <a:t>Ensures that digital content is accessible to people with disabilities.</a:t>
            </a:r>
          </a:p>
          <a:p>
            <a:r>
              <a:rPr lang="en-US" sz="2400" b="1" dirty="0"/>
              <a:t>Semantic HTML: </a:t>
            </a:r>
            <a:r>
              <a:rPr lang="en-US" sz="2400" dirty="0"/>
              <a:t>Use of semantic tags to provide meaningful structure to web content.</a:t>
            </a:r>
          </a:p>
          <a:p>
            <a:r>
              <a:rPr lang="en-US" sz="2400" b="1" dirty="0"/>
              <a:t>Alt Text for Images: </a:t>
            </a:r>
            <a:r>
              <a:rPr lang="en-US" sz="2400" dirty="0"/>
              <a:t>Descriptive alternative text for images to assist visually impaired users.</a:t>
            </a:r>
          </a:p>
          <a:p>
            <a:r>
              <a:rPr lang="en-US" sz="2400" b="1" dirty="0"/>
              <a:t>Keyboard Navigation: </a:t>
            </a:r>
            <a:r>
              <a:rPr lang="en-US" sz="2400" dirty="0"/>
              <a:t>Design interfaces that can be easily navigated using a keyboard.</a:t>
            </a:r>
          </a:p>
          <a:p>
            <a:r>
              <a:rPr lang="en-US" sz="2400" b="1" dirty="0"/>
              <a:t>Screen Reader Compatibility: </a:t>
            </a:r>
            <a:r>
              <a:rPr lang="en-US" sz="2400" dirty="0"/>
              <a:t>Compatibility with screen readers for text-to-speech translation.</a:t>
            </a:r>
          </a:p>
          <a:p>
            <a:r>
              <a:rPr lang="en-US" sz="2400" b="1" dirty="0"/>
              <a:t>Color Contrast and Font Accessibility: </a:t>
            </a:r>
            <a:r>
              <a:rPr lang="en-US" sz="2400" dirty="0"/>
              <a:t>Considerations to enhance readability and visibility.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ADB886-FCD3-471E-9868-404E208245DE}"/>
              </a:ext>
            </a:extLst>
          </p:cNvPr>
          <p:cNvSpPr>
            <a:spLocks noGrp="1"/>
          </p:cNvSpPr>
          <p:nvPr/>
        </p:nvSpPr>
        <p:spPr>
          <a:xfrm>
            <a:off x="416859" y="6204790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959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FAAF0-9598-44D5-9852-61AFB3059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Responsive Design and Adaptive Layouts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20C44-8DDE-467E-8EE3-668093BD0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b="1" dirty="0"/>
              <a:t>Responsive Web Design: </a:t>
            </a:r>
            <a:r>
              <a:rPr lang="en-IN" sz="2400" dirty="0"/>
              <a:t>Ensures web pages adapt to various screen sizes and devices.</a:t>
            </a:r>
          </a:p>
          <a:p>
            <a:r>
              <a:rPr lang="en-IN" sz="2400" b="1" dirty="0"/>
              <a:t>Media Queries: </a:t>
            </a:r>
            <a:r>
              <a:rPr lang="en-IN" sz="2400" dirty="0"/>
              <a:t>CSS techniques for applying styles based on device characteristics.</a:t>
            </a:r>
          </a:p>
          <a:p>
            <a:r>
              <a:rPr lang="en-IN" sz="2400" b="1" dirty="0"/>
              <a:t>Fluid Grids and Flexible Images: </a:t>
            </a:r>
            <a:r>
              <a:rPr lang="en-IN" sz="2400" dirty="0"/>
              <a:t>Components adjust proportionally to screen dimensions.</a:t>
            </a:r>
          </a:p>
          <a:p>
            <a:r>
              <a:rPr lang="en-IN" sz="2400" b="1" dirty="0"/>
              <a:t>Mobile-First Design: </a:t>
            </a:r>
            <a:r>
              <a:rPr lang="en-IN" sz="2400" dirty="0"/>
              <a:t>Prioritizing design considerations for mobile devices and scaling up.</a:t>
            </a:r>
          </a:p>
          <a:p>
            <a:r>
              <a:rPr lang="en-IN" sz="2400" b="1" dirty="0"/>
              <a:t>Viewport Meta Tag: </a:t>
            </a:r>
            <a:r>
              <a:rPr lang="en-IN" sz="2400" dirty="0"/>
              <a:t>Defines how a webpage should be displayed on a mobile device.</a:t>
            </a:r>
          </a:p>
          <a:p>
            <a:r>
              <a:rPr lang="en-IN" sz="2400" b="1" dirty="0"/>
              <a:t>Adaptive Images: </a:t>
            </a:r>
            <a:r>
              <a:rPr lang="en-IN" sz="2400" dirty="0"/>
              <a:t>Serving images of different resolutions based on device capabilities.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4D6FB0-DDA5-435D-A418-00E0BC61BD87}"/>
              </a:ext>
            </a:extLst>
          </p:cNvPr>
          <p:cNvSpPr>
            <a:spLocks noGrp="1"/>
          </p:cNvSpPr>
          <p:nvPr/>
        </p:nvSpPr>
        <p:spPr>
          <a:xfrm>
            <a:off x="389964" y="6428908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068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B747D-181C-44C1-B4F2-94D4F4B54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Web Components and Modularization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5F861-4752-4227-B8F9-727DC38EF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Web Components: </a:t>
            </a:r>
            <a:r>
              <a:rPr lang="en-US" sz="2400" dirty="0"/>
              <a:t>Encapsulated and reusable UI elements that can be customized and shared.</a:t>
            </a:r>
          </a:p>
          <a:p>
            <a:r>
              <a:rPr lang="en-US" sz="2400" b="1" dirty="0"/>
              <a:t>Custom Elements: </a:t>
            </a:r>
            <a:r>
              <a:rPr lang="en-US" sz="2400" dirty="0"/>
              <a:t>Allows developers to define new HTML elements.</a:t>
            </a:r>
          </a:p>
          <a:p>
            <a:r>
              <a:rPr lang="en-US" sz="2400" b="1" dirty="0"/>
              <a:t>Shadow DOM: </a:t>
            </a:r>
            <a:r>
              <a:rPr lang="en-US" sz="2400" dirty="0"/>
              <a:t>Isolates the internal structure and styles of a component from the rest of the document.</a:t>
            </a:r>
          </a:p>
          <a:p>
            <a:r>
              <a:rPr lang="en-US" sz="2400" b="1" dirty="0"/>
              <a:t>Encapsulation and Reusability: </a:t>
            </a:r>
            <a:r>
              <a:rPr lang="en-US" sz="2400" dirty="0"/>
              <a:t>Promotes modular development for maintainable and scalable applications.</a:t>
            </a:r>
          </a:p>
          <a:p>
            <a:r>
              <a:rPr lang="en-US" sz="2400" b="1" dirty="0"/>
              <a:t>Polymer and </a:t>
            </a:r>
            <a:r>
              <a:rPr lang="en-US" sz="2400" b="1" dirty="0" err="1"/>
              <a:t>LitElement</a:t>
            </a:r>
            <a:r>
              <a:rPr lang="en-US" sz="2400" b="1" dirty="0"/>
              <a:t>: </a:t>
            </a:r>
            <a:r>
              <a:rPr lang="en-US" sz="2400" dirty="0"/>
              <a:t>Libraries/frameworks for building web components.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B7006-EB19-4639-8633-3A4B330F83F5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524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2DD0-F941-44BA-AF28-AEED9538F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Interactive Data Visualization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EC11A-1A0E-49E1-B076-5B63F2A22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b="1" dirty="0"/>
              <a:t>SVG (Scalable Vector Graphics): </a:t>
            </a:r>
            <a:r>
              <a:rPr lang="en-IN" sz="2400" dirty="0"/>
              <a:t>XML-based format for creating vector graphics on the web.</a:t>
            </a:r>
          </a:p>
          <a:p>
            <a:r>
              <a:rPr lang="en-IN" sz="2400" b="1" dirty="0"/>
              <a:t>Canvas API: </a:t>
            </a:r>
            <a:r>
              <a:rPr lang="en-IN" sz="2400" dirty="0"/>
              <a:t>Provides a drawing surface for dynamic rendering of graphics using JavaScript.</a:t>
            </a:r>
          </a:p>
          <a:p>
            <a:r>
              <a:rPr lang="en-IN" sz="2400" b="1" dirty="0"/>
              <a:t>D3.js (Data-Driven Documents): </a:t>
            </a:r>
            <a:r>
              <a:rPr lang="en-IN" sz="2400" dirty="0"/>
              <a:t>JavaScript library for creating interactive data visualizations.</a:t>
            </a:r>
          </a:p>
          <a:p>
            <a:r>
              <a:rPr lang="en-IN" sz="2400" b="1" dirty="0"/>
              <a:t>Charting Libraries: </a:t>
            </a:r>
            <a:r>
              <a:rPr lang="en-IN" sz="2400" dirty="0"/>
              <a:t>Integration of libraries like Chart.js or </a:t>
            </a:r>
            <a:r>
              <a:rPr lang="en-IN" sz="2400" dirty="0" err="1"/>
              <a:t>Highcharts</a:t>
            </a:r>
            <a:r>
              <a:rPr lang="en-IN" sz="2400" dirty="0"/>
              <a:t> for streamlined chart creation.</a:t>
            </a:r>
          </a:p>
          <a:p>
            <a:r>
              <a:rPr lang="en-IN" sz="2400" b="1" dirty="0" err="1"/>
              <a:t>GeoJSON</a:t>
            </a:r>
            <a:r>
              <a:rPr lang="en-IN" sz="2400" b="1" dirty="0"/>
              <a:t> and Maps: </a:t>
            </a:r>
            <a:r>
              <a:rPr lang="en-IN" sz="2400" dirty="0"/>
              <a:t>Displaying geographic data and maps through web applications.</a:t>
            </a:r>
          </a:p>
          <a:p>
            <a:r>
              <a:rPr lang="en-IN" sz="2400" b="1" dirty="0"/>
              <a:t>Real-Time Dashboards: </a:t>
            </a:r>
            <a:r>
              <a:rPr lang="en-IN" sz="2400" dirty="0"/>
              <a:t>Utilizing presentation layer technologies for real-time data visualization.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BB82AF-A079-4672-AFEC-0AD3E0302260}"/>
              </a:ext>
            </a:extLst>
          </p:cNvPr>
          <p:cNvSpPr>
            <a:spLocks noGrp="1"/>
          </p:cNvSpPr>
          <p:nvPr/>
        </p:nvSpPr>
        <p:spPr>
          <a:xfrm>
            <a:off x="416859" y="6204791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565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3CD3A-9B56-48E9-95E8-CE2A671A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Security Considerations in Presentation Layer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A0495-2FFD-4D65-9487-B9E4A4607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Content Security Policy (CSP): </a:t>
            </a:r>
            <a:r>
              <a:rPr lang="en-US" sz="2400" dirty="0"/>
              <a:t>Mitigates XSS (Cross-Site Scripting) attacks by defining and enforcing security policies.</a:t>
            </a:r>
          </a:p>
          <a:p>
            <a:r>
              <a:rPr lang="en-US" sz="2400" b="1" dirty="0"/>
              <a:t>HTTPS and Secure Connections: </a:t>
            </a:r>
            <a:r>
              <a:rPr lang="en-US" sz="2400" dirty="0"/>
              <a:t>Ensures encrypted communication between the client and server.</a:t>
            </a:r>
          </a:p>
          <a:p>
            <a:r>
              <a:rPr lang="en-US" sz="2400" b="1" dirty="0"/>
              <a:t>Cross-Origin Resource Sharing (CORS): </a:t>
            </a:r>
            <a:r>
              <a:rPr lang="en-US" sz="2400" dirty="0"/>
              <a:t>Controls access to resources on different domains.</a:t>
            </a:r>
          </a:p>
          <a:p>
            <a:r>
              <a:rPr lang="en-US" sz="2400" b="1" dirty="0"/>
              <a:t>Secure Cookies: </a:t>
            </a:r>
            <a:r>
              <a:rPr lang="en-US" sz="2400" dirty="0"/>
              <a:t>Implementation of secure and HTTP-only flags for cookies.</a:t>
            </a:r>
          </a:p>
          <a:p>
            <a:r>
              <a:rPr lang="en-US" sz="2400" b="1" dirty="0"/>
              <a:t>Client-Side Validation: </a:t>
            </a:r>
            <a:r>
              <a:rPr lang="en-US" sz="2400" dirty="0"/>
              <a:t>Validates user input on the client side to prevent malicious data submission.</a:t>
            </a:r>
          </a:p>
          <a:p>
            <a:r>
              <a:rPr lang="en-US" sz="2400" b="1" dirty="0"/>
              <a:t>Web Application Firewalls (WAF): </a:t>
            </a:r>
            <a:r>
              <a:rPr lang="en-US" sz="2400" dirty="0"/>
              <a:t>Provides an additional layer of security against various web application attacks.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F440B3-E347-4E5F-AAE2-6574FD5C2453}"/>
              </a:ext>
            </a:extLst>
          </p:cNvPr>
          <p:cNvSpPr>
            <a:spLocks noGrp="1"/>
          </p:cNvSpPr>
          <p:nvPr/>
        </p:nvSpPr>
        <p:spPr>
          <a:xfrm>
            <a:off x="416859" y="6186864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4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D37F-FF00-4374-A06F-2AB1E1C53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11" y="365125"/>
            <a:ext cx="4316507" cy="1325563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/>
              <a:t>Introduction to Presentation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9B5C0-2E32-461D-8488-A365C7298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7989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/>
              <a:t>Definition: </a:t>
            </a:r>
            <a:r>
              <a:rPr lang="en-US" sz="2400" dirty="0"/>
              <a:t>The Presentation Layer, Layer 6 of the OSI model, focuses on data formatting, encryption, and translation to ensure interoperability between different systems.</a:t>
            </a:r>
          </a:p>
          <a:p>
            <a:r>
              <a:rPr lang="en-US" sz="2400" b="1" dirty="0"/>
              <a:t>Functions: </a:t>
            </a:r>
            <a:r>
              <a:rPr lang="en-US" sz="2400" dirty="0"/>
              <a:t>Manages data syntax, format translation, and encryption/decryption.</a:t>
            </a:r>
          </a:p>
          <a:p>
            <a:r>
              <a:rPr lang="en-US" sz="2400" b="1" dirty="0"/>
              <a:t>Role: </a:t>
            </a:r>
            <a:r>
              <a:rPr lang="en-US" sz="2400" dirty="0"/>
              <a:t>Acts as a translator, converting data from the Application Layer into a format suitable for transmission.</a:t>
            </a:r>
          </a:p>
          <a:p>
            <a:r>
              <a:rPr lang="en-US" sz="2400" b="1" dirty="0"/>
              <a:t>Protocols: </a:t>
            </a:r>
            <a:r>
              <a:rPr lang="en-US" sz="2400" dirty="0"/>
              <a:t>Common presentation layer protocols include JPEG, GIF, and ASCII.</a:t>
            </a:r>
          </a:p>
          <a:p>
            <a:r>
              <a:rPr lang="en-US" sz="2400" b="1" dirty="0"/>
              <a:t>Error Handling: </a:t>
            </a:r>
            <a:r>
              <a:rPr lang="en-US" sz="2400" dirty="0"/>
              <a:t>Provides error checking and correction mechanisms for data integrity.</a:t>
            </a:r>
          </a:p>
          <a:p>
            <a:r>
              <a:rPr lang="en-US" sz="2400" b="1" dirty="0"/>
              <a:t>Compression: </a:t>
            </a:r>
            <a:r>
              <a:rPr lang="en-US" sz="2400" dirty="0"/>
              <a:t>Reduces the size of data for efficient transmission.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92C78-E82A-4190-A4AB-A2DC703434D6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  <p:pic>
        <p:nvPicPr>
          <p:cNvPr id="1026" name="Picture 2" descr="Presentation Layer Is also known by other names such as Data Presentation  Layer, Data Provisional Layer, and Syntax Layer">
            <a:extLst>
              <a:ext uri="{FF2B5EF4-FFF2-40B4-BE49-F238E27FC236}">
                <a16:creationId xmlns:a16="http://schemas.microsoft.com/office/drawing/2014/main" id="{57640F2B-168F-4017-BEB9-8974EDBF42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19224" r="5647" b="8682"/>
          <a:stretch/>
        </p:blipFill>
        <p:spPr bwMode="auto">
          <a:xfrm>
            <a:off x="5818094" y="2043953"/>
            <a:ext cx="6122895" cy="309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85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1089-B9B8-47D4-95DC-42B3A635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Data Encryption and Decryption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54BA3-904D-498A-AC76-60955C03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/>
              <a:t>Purpose: </a:t>
            </a:r>
            <a:r>
              <a:rPr lang="en-IN" sz="2400" dirty="0"/>
              <a:t>Ensures secure communication by encrypting sensitive data during transmission.</a:t>
            </a:r>
          </a:p>
          <a:p>
            <a:r>
              <a:rPr lang="en-IN" sz="2400" b="1" dirty="0"/>
              <a:t>Symmetric Encryption: </a:t>
            </a:r>
            <a:r>
              <a:rPr lang="en-IN" sz="2400" dirty="0"/>
              <a:t>Uses a single key for both encryption and decryption.</a:t>
            </a:r>
          </a:p>
          <a:p>
            <a:r>
              <a:rPr lang="en-IN" sz="2400" b="1" dirty="0"/>
              <a:t>Asymmetric Encryption: </a:t>
            </a:r>
            <a:r>
              <a:rPr lang="en-IN" sz="2400" dirty="0"/>
              <a:t>Involves a pair of public and private keys for secure data exchange.</a:t>
            </a:r>
          </a:p>
          <a:p>
            <a:r>
              <a:rPr lang="en-IN" sz="2400" b="1" dirty="0"/>
              <a:t>SSL/TLS Protocols: </a:t>
            </a:r>
            <a:r>
              <a:rPr lang="en-IN" sz="2400" dirty="0"/>
              <a:t>Employed for secure communication over the internet.</a:t>
            </a:r>
          </a:p>
          <a:p>
            <a:r>
              <a:rPr lang="en-IN" sz="2400" b="1" dirty="0"/>
              <a:t>Secure Data Transmission: </a:t>
            </a:r>
            <a:r>
              <a:rPr lang="en-IN" sz="2400" dirty="0"/>
              <a:t>Prevents unauthorized access to data during transmission.</a:t>
            </a:r>
          </a:p>
          <a:p>
            <a:r>
              <a:rPr lang="en-IN" sz="2400" b="1" dirty="0"/>
              <a:t>Digital Signatures: </a:t>
            </a:r>
            <a:r>
              <a:rPr lang="en-IN" sz="2400" dirty="0"/>
              <a:t>Authenticate the sender and ensure data integrity.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1522AA-F33B-411F-BB39-77058B45992B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1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B31BC-BEB4-40BA-AF67-D1FC5C90D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Data Compression in Presentation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DBE64-E281-464A-BCC8-4BC2E74C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 Objective:</a:t>
            </a:r>
            <a:r>
              <a:rPr lang="en-US" sz="2400" dirty="0"/>
              <a:t> Reduces the size of data for efficient storage and transmission.</a:t>
            </a:r>
          </a:p>
          <a:p>
            <a:r>
              <a:rPr lang="en-US" sz="2400" b="1" dirty="0"/>
              <a:t>Lossless Compression: </a:t>
            </a:r>
            <a:r>
              <a:rPr lang="en-US" sz="2400" dirty="0"/>
              <a:t>Preserves original data quality during compression and decompression.</a:t>
            </a:r>
          </a:p>
          <a:p>
            <a:r>
              <a:rPr lang="en-US" sz="2400" b="1" dirty="0"/>
              <a:t>Lossy Compression: </a:t>
            </a:r>
            <a:r>
              <a:rPr lang="en-US" sz="2400" dirty="0"/>
              <a:t>Sacrifices some data quality to achieve higher compression ratios.</a:t>
            </a:r>
          </a:p>
          <a:p>
            <a:r>
              <a:rPr lang="en-US" sz="2400" b="1" dirty="0"/>
              <a:t>Common Compression Algorithms: </a:t>
            </a:r>
            <a:r>
              <a:rPr lang="en-US" sz="2400" dirty="0"/>
              <a:t>ZIP, </a:t>
            </a:r>
            <a:r>
              <a:rPr lang="en-US" sz="2400" dirty="0" err="1"/>
              <a:t>gzip</a:t>
            </a:r>
            <a:r>
              <a:rPr lang="en-US" sz="2400" dirty="0"/>
              <a:t>, and JPEG for images.</a:t>
            </a:r>
          </a:p>
          <a:p>
            <a:r>
              <a:rPr lang="en-US" sz="2400" b="1" dirty="0"/>
              <a:t>Bandwidth Optimization: </a:t>
            </a:r>
            <a:r>
              <a:rPr lang="en-US" sz="2400" dirty="0"/>
              <a:t>Minimizes the amount of data transmitted over the network.</a:t>
            </a:r>
          </a:p>
          <a:p>
            <a:r>
              <a:rPr lang="en-US" sz="2400" b="1" dirty="0"/>
              <a:t>Decompression at the Receiver: </a:t>
            </a:r>
            <a:r>
              <a:rPr lang="en-US" sz="2400" dirty="0"/>
              <a:t>Ensures the original data is reconstructed accurately.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DE5EBE-1495-4A1B-8512-5316648D5248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9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8D697-411E-4D8B-93B6-7D1AD70F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Common Data Formats and Syntax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17C1B-D986-4C2B-B0CE-9322C827C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/>
              <a:t>ASCII (American Standard Code for Information Interchange): </a:t>
            </a:r>
            <a:r>
              <a:rPr lang="en-IN" sz="2400" dirty="0"/>
              <a:t>Represents text characters using 7 or 8 bits.</a:t>
            </a:r>
          </a:p>
          <a:p>
            <a:r>
              <a:rPr lang="en-IN" sz="2400" b="1" dirty="0"/>
              <a:t>Unicode: </a:t>
            </a:r>
            <a:r>
              <a:rPr lang="en-IN" sz="2400" dirty="0"/>
              <a:t>A character encoding standard supporting a broad range of characters from various writing systems.</a:t>
            </a:r>
          </a:p>
          <a:p>
            <a:r>
              <a:rPr lang="en-IN" sz="2400" b="1" dirty="0"/>
              <a:t>JSON (JavaScript Object Notation): </a:t>
            </a:r>
            <a:r>
              <a:rPr lang="en-IN" sz="2400" dirty="0"/>
              <a:t>Lightweight data interchange format commonly used for web applications.</a:t>
            </a:r>
          </a:p>
          <a:p>
            <a:r>
              <a:rPr lang="en-IN" sz="2400" b="1" dirty="0"/>
              <a:t>XML (</a:t>
            </a:r>
            <a:r>
              <a:rPr lang="en-IN" sz="2400" b="1" dirty="0" err="1"/>
              <a:t>eXtensible</a:t>
            </a:r>
            <a:r>
              <a:rPr lang="en-IN" sz="2400" b="1" dirty="0"/>
              <a:t> Markup Language): </a:t>
            </a:r>
            <a:r>
              <a:rPr lang="en-IN" sz="2400" dirty="0"/>
              <a:t>Facilitates structured data representation using tags.</a:t>
            </a:r>
          </a:p>
          <a:p>
            <a:r>
              <a:rPr lang="en-IN" sz="2400" b="1" dirty="0"/>
              <a:t>Images Formats: </a:t>
            </a:r>
            <a:r>
              <a:rPr lang="en-IN" sz="2400" dirty="0"/>
              <a:t>GIF, JPEG, PNG for visual data representation.</a:t>
            </a:r>
          </a:p>
          <a:p>
            <a:r>
              <a:rPr lang="en-IN" sz="2400" b="1" dirty="0"/>
              <a:t>Audio/Video Formats: </a:t>
            </a:r>
            <a:r>
              <a:rPr lang="en-IN" sz="2400" dirty="0"/>
              <a:t>MP3, MP4, AVI for multimedia data.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47690-DED1-43A6-A8A8-9629B67BA6B5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53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1339A-0D28-4ECE-A2EE-78FE2098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1" dirty="0"/>
              <a:t>MIME (Multipurpose Internet Mail Extensions)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D3FC3-0498-416A-9D9B-EA0869438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Definition: </a:t>
            </a:r>
            <a:r>
              <a:rPr lang="en-US" sz="2400" dirty="0"/>
              <a:t>Extends the format of email messages to support text in character sets other than ASCII.</a:t>
            </a:r>
          </a:p>
          <a:p>
            <a:r>
              <a:rPr lang="en-US" sz="2400" b="1" dirty="0"/>
              <a:t>Content Types: </a:t>
            </a:r>
            <a:r>
              <a:rPr lang="en-US" sz="2400" dirty="0"/>
              <a:t>Defines various content types such as text, audio, video, and application.</a:t>
            </a:r>
          </a:p>
          <a:p>
            <a:r>
              <a:rPr lang="en-US" sz="2400" b="1" dirty="0"/>
              <a:t>Email Attachments: </a:t>
            </a:r>
            <a:r>
              <a:rPr lang="en-US" sz="2400" dirty="0"/>
              <a:t>MIME enables the attachment and transmission of binary files via email.</a:t>
            </a:r>
          </a:p>
          <a:p>
            <a:r>
              <a:rPr lang="en-US" sz="2400" b="1" dirty="0"/>
              <a:t>Header Fields: </a:t>
            </a:r>
            <a:r>
              <a:rPr lang="en-US" sz="2400" dirty="0"/>
              <a:t>MIME headers provide information about the type and structure of the data.</a:t>
            </a:r>
          </a:p>
          <a:p>
            <a:r>
              <a:rPr lang="en-US" sz="2400" b="1" dirty="0"/>
              <a:t>Inline Images: </a:t>
            </a:r>
            <a:r>
              <a:rPr lang="en-US" sz="2400" dirty="0"/>
              <a:t>Allows embedding images within the body of an email.</a:t>
            </a:r>
          </a:p>
          <a:p>
            <a:r>
              <a:rPr lang="en-US" sz="2400" b="1" dirty="0"/>
              <a:t>Compatibility: </a:t>
            </a:r>
            <a:r>
              <a:rPr lang="en-US" sz="2400" dirty="0"/>
              <a:t>MIME is widely adopted for email and web communication.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FBFF2A-E3D9-4CFA-9F45-2901344B85E8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08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8F114-646A-4922-8C41-6379FFCD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Graphics and Image Handling in Presentation Layer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C5222-BB81-4EFB-BF0D-26E2FE90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3248"/>
            <a:ext cx="10515600" cy="4351338"/>
          </a:xfrm>
        </p:spPr>
        <p:txBody>
          <a:bodyPr>
            <a:noAutofit/>
          </a:bodyPr>
          <a:lstStyle/>
          <a:p>
            <a:r>
              <a:rPr lang="en-IN" sz="2400" b="1" dirty="0"/>
              <a:t>JPEG (Joint Photographic Experts Group):</a:t>
            </a:r>
            <a:r>
              <a:rPr lang="en-IN" sz="2400" dirty="0"/>
              <a:t> Commonly used for photographic images with lossy compression.</a:t>
            </a:r>
          </a:p>
          <a:p>
            <a:r>
              <a:rPr lang="en-IN" sz="2400" b="1" dirty="0"/>
              <a:t>GIF (Graphics Interchange Format): </a:t>
            </a:r>
            <a:r>
              <a:rPr lang="en-IN" sz="2400" dirty="0"/>
              <a:t>Supports animated images and uses lossless compression.</a:t>
            </a:r>
          </a:p>
          <a:p>
            <a:r>
              <a:rPr lang="en-IN" sz="2400" b="1" dirty="0"/>
              <a:t>PNG (Portable Network Graphics): </a:t>
            </a:r>
            <a:r>
              <a:rPr lang="en-IN" sz="2400" dirty="0"/>
              <a:t>Employs lossless compression and supports transparent backgrounds.</a:t>
            </a:r>
          </a:p>
          <a:p>
            <a:r>
              <a:rPr lang="en-IN" sz="2400" b="1" dirty="0" err="1"/>
              <a:t>Color</a:t>
            </a:r>
            <a:r>
              <a:rPr lang="en-IN" sz="2400" b="1" dirty="0"/>
              <a:t> Depth: </a:t>
            </a:r>
            <a:r>
              <a:rPr lang="en-IN" sz="2400" dirty="0"/>
              <a:t>The number of bits used to represent a pixel's </a:t>
            </a:r>
            <a:r>
              <a:rPr lang="en-IN" sz="2400" dirty="0" err="1"/>
              <a:t>color</a:t>
            </a:r>
            <a:r>
              <a:rPr lang="en-IN" sz="2400" dirty="0"/>
              <a:t>, influencing image quality.</a:t>
            </a:r>
          </a:p>
          <a:p>
            <a:r>
              <a:rPr lang="en-IN" sz="2400" b="1" dirty="0"/>
              <a:t>Image Resolution: </a:t>
            </a:r>
            <a:r>
              <a:rPr lang="en-IN" sz="2400" dirty="0"/>
              <a:t>Determines the clarity and detail of an image, measured in pixels per inch (PPI).</a:t>
            </a:r>
          </a:p>
          <a:p>
            <a:r>
              <a:rPr lang="en-IN" sz="2400" b="1" dirty="0"/>
              <a:t>Image Editing Standards: </a:t>
            </a:r>
            <a:r>
              <a:rPr lang="en-IN" sz="2400" dirty="0"/>
              <a:t>PSD (Photoshop Document), SVG (Scalable Vector Graphics),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A47E9-CF48-4E17-81CA-9D27578749FE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67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F4621-F5F9-4906-B5AD-86449B40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Character Sets and Encoding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4CEEB-E123-4998-AC00-FC8E5DCD5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 dirty="0"/>
              <a:t>ASCII vs. Unicode: </a:t>
            </a:r>
            <a:r>
              <a:rPr lang="en-IN" sz="2400" dirty="0"/>
              <a:t>ASCII uses 7 or 8 bits per character, while Unicode provides a broader character set.</a:t>
            </a:r>
          </a:p>
          <a:p>
            <a:r>
              <a:rPr lang="en-IN" sz="2400" b="1" dirty="0"/>
              <a:t>UTF-8, UTF-16, UTF-32: </a:t>
            </a:r>
            <a:r>
              <a:rPr lang="en-IN" sz="2400" dirty="0"/>
              <a:t>Different encoding schemes under Unicode, varying in the number of bits used.</a:t>
            </a:r>
          </a:p>
          <a:p>
            <a:r>
              <a:rPr lang="en-IN" sz="2400" b="1" dirty="0"/>
              <a:t>Character Encoding Standards: </a:t>
            </a:r>
            <a:r>
              <a:rPr lang="en-IN" sz="2400" dirty="0"/>
              <a:t>ISO-8859, Windows-1252, and others define character sets and encoding rules.</a:t>
            </a:r>
          </a:p>
          <a:p>
            <a:r>
              <a:rPr lang="en-IN" sz="2400" b="1" dirty="0"/>
              <a:t>HTML Entities: </a:t>
            </a:r>
            <a:r>
              <a:rPr lang="en-IN" sz="2400" dirty="0"/>
              <a:t>Represent special characters in HTML using predefined codes.</a:t>
            </a:r>
          </a:p>
          <a:p>
            <a:r>
              <a:rPr lang="en-IN" sz="2400" b="1" dirty="0"/>
              <a:t>URL Encoding: </a:t>
            </a:r>
            <a:r>
              <a:rPr lang="en-IN" sz="2400" dirty="0"/>
              <a:t>Converts special characters into a URL-friendly format.</a:t>
            </a:r>
          </a:p>
          <a:p>
            <a:r>
              <a:rPr lang="en-IN" sz="2400" b="1" dirty="0"/>
              <a:t>Base64 Encoding: </a:t>
            </a:r>
            <a:r>
              <a:rPr lang="en-IN" sz="2400" dirty="0"/>
              <a:t>Used for encoding binary data into ASCII characters.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C1813-9AD9-47F0-97EB-AB95101C44C6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5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04964-02BA-49F5-9F9D-2120A6E7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Data Translation and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3463C-A07A-4CDB-9BE3-483BD3CE0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97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b="1" dirty="0"/>
              <a:t>EBCDIC (Extended Binary Coded Decimal Interchange Code): </a:t>
            </a:r>
            <a:r>
              <a:rPr lang="en-US" sz="2400" dirty="0"/>
              <a:t>Used in IBM mainframes, representing characters in 8 bits.</a:t>
            </a:r>
          </a:p>
          <a:p>
            <a:r>
              <a:rPr lang="en-US" sz="2400" b="1" dirty="0"/>
              <a:t>Data Translation: </a:t>
            </a:r>
            <a:r>
              <a:rPr lang="en-US" sz="2400" dirty="0"/>
              <a:t>Converts data between different character sets and formats.</a:t>
            </a:r>
          </a:p>
          <a:p>
            <a:r>
              <a:rPr lang="en-US" sz="2400" b="1" dirty="0"/>
              <a:t>Binary to ASCII Conversion: </a:t>
            </a:r>
            <a:r>
              <a:rPr lang="en-US" sz="2400" dirty="0"/>
              <a:t>Necessary for data transmission between systems using different character encodings.</a:t>
            </a:r>
          </a:p>
          <a:p>
            <a:r>
              <a:rPr lang="en-US" sz="2400" b="1" dirty="0"/>
              <a:t>Hexadecimal Representation: </a:t>
            </a:r>
            <a:r>
              <a:rPr lang="en-US" sz="2400" dirty="0"/>
              <a:t>Represents binary data in a human-readable form using the base-16 numbering system.</a:t>
            </a:r>
          </a:p>
          <a:p>
            <a:r>
              <a:rPr lang="en-US" sz="2400" b="1" dirty="0"/>
              <a:t>Date and Time Representation: </a:t>
            </a:r>
            <a:r>
              <a:rPr lang="en-US" sz="2400" dirty="0"/>
              <a:t>Standard formats for expressing date and time information.</a:t>
            </a:r>
          </a:p>
          <a:p>
            <a:r>
              <a:rPr lang="en-US" sz="2400" b="1" dirty="0"/>
              <a:t>Data Integrity Checks: </a:t>
            </a:r>
            <a:r>
              <a:rPr lang="en-US" sz="2400" dirty="0"/>
              <a:t>Include checksums or hash functions to detect errors in translated data.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400B04-3C02-46DD-ACDE-31580D115B3D}"/>
              </a:ext>
            </a:extLst>
          </p:cNvPr>
          <p:cNvSpPr>
            <a:spLocks noGrp="1"/>
          </p:cNvSpPr>
          <p:nvPr/>
        </p:nvSpPr>
        <p:spPr>
          <a:xfrm>
            <a:off x="416859" y="6088249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65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1613</Words>
  <Application>Microsoft Office PowerPoint</Application>
  <PresentationFormat>Widescreen</PresentationFormat>
  <Paragraphs>129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Calisto MT</vt:lpstr>
      <vt:lpstr>Office Theme</vt:lpstr>
      <vt:lpstr>Presentation layer</vt:lpstr>
      <vt:lpstr>Introduction to Presentation Layer</vt:lpstr>
      <vt:lpstr>Data Encryption and Decryption</vt:lpstr>
      <vt:lpstr>Data Compression in Presentation Layer</vt:lpstr>
      <vt:lpstr>Common Data Formats and Syntax</vt:lpstr>
      <vt:lpstr>MIME (Multipurpose Internet Mail Extensions)</vt:lpstr>
      <vt:lpstr>Graphics and Image Handling in Presentation Layer</vt:lpstr>
      <vt:lpstr>Character Sets and Encoding</vt:lpstr>
      <vt:lpstr>Data Translation and Representation</vt:lpstr>
      <vt:lpstr>Internationalization and Localization</vt:lpstr>
      <vt:lpstr>Emerging Trends in Presentation Layer Technologies</vt:lpstr>
      <vt:lpstr>Document Object Model (DOM) in Web Presentation</vt:lpstr>
      <vt:lpstr>Web Accessibility Considerations</vt:lpstr>
      <vt:lpstr>Responsive Design and Adaptive Layouts</vt:lpstr>
      <vt:lpstr>Web Components and Modularization</vt:lpstr>
      <vt:lpstr>Interactive Data Visualization</vt:lpstr>
      <vt:lpstr>Security Considerations in Presentation Layer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layer</dc:title>
  <dc:creator>Manoj Reddy Ch</dc:creator>
  <cp:lastModifiedBy>Manoj Reddy Ch</cp:lastModifiedBy>
  <cp:revision>3</cp:revision>
  <dcterms:created xsi:type="dcterms:W3CDTF">2023-11-22T23:41:45Z</dcterms:created>
  <dcterms:modified xsi:type="dcterms:W3CDTF">2023-11-23T00:01:16Z</dcterms:modified>
</cp:coreProperties>
</file>