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56" r:id="rId3"/>
    <p:sldId id="259"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4" autoAdjust="0"/>
    <p:restoredTop sz="94660"/>
  </p:normalViewPr>
  <p:slideViewPr>
    <p:cSldViewPr snapToGrid="0">
      <p:cViewPr varScale="1">
        <p:scale>
          <a:sx n="83" d="100"/>
          <a:sy n="83" d="100"/>
        </p:scale>
        <p:origin x="-600" y="-77"/>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DE8EBB-826E-4B14-B0A5-BACF8CC09493}" type="datetimeFigureOut">
              <a:rPr lang="en-IN" smtClean="0"/>
              <a:pPr/>
              <a:t>13-11-2023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F31A25-D6A5-46E2-BABA-F6F94DC36D6D}" type="slidenum">
              <a:rPr lang="en-IN" smtClean="0"/>
              <a:pPr/>
              <a:t>‹#›</a:t>
            </a:fld>
            <a:endParaRPr lang="en-IN"/>
          </a:p>
        </p:txBody>
      </p:sp>
    </p:spTree>
    <p:extLst>
      <p:ext uri="{BB962C8B-B14F-4D97-AF65-F5344CB8AC3E}">
        <p14:creationId xmlns:p14="http://schemas.microsoft.com/office/powerpoint/2010/main" xmlns="" val="569241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xmlns="" id="{1A574F48-15B8-448F-8E5C-9A4B8F383E23}"/>
              </a:ext>
            </a:extLst>
          </p:cNvPr>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C6DB83F-5185-4F0A-9D2F-C318667B1978}" type="slidenum">
              <a:rPr lang="ar-SA" altLang="en-US" smtClean="0"/>
              <a:pPr>
                <a:spcBef>
                  <a:spcPct val="0"/>
                </a:spcBef>
              </a:pPr>
              <a:t>1</a:t>
            </a:fld>
            <a:endParaRPr lang="en-US" altLang="en-US"/>
          </a:p>
        </p:txBody>
      </p:sp>
      <p:sp>
        <p:nvSpPr>
          <p:cNvPr id="7171" name="Rectangle 2">
            <a:extLst>
              <a:ext uri="{FF2B5EF4-FFF2-40B4-BE49-F238E27FC236}">
                <a16:creationId xmlns:a16="http://schemas.microsoft.com/office/drawing/2014/main" xmlns="" id="{24E04A18-593B-4FC1-AB05-80BB87FE0D33}"/>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xmlns="" id="{0B6A707B-CEE1-4B2B-8884-CF0A3176F4CE}"/>
              </a:ext>
            </a:extLst>
          </p:cNvPr>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xmlns="" val="2774104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863C6E-75D5-4AA0-81BA-755E6FF9A9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CCFAE523-852A-436B-983C-A3B13063B8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DEABA419-01DB-4B74-B72E-15F98E835AB6}"/>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5" name="Footer Placeholder 4">
            <a:extLst>
              <a:ext uri="{FF2B5EF4-FFF2-40B4-BE49-F238E27FC236}">
                <a16:creationId xmlns:a16="http://schemas.microsoft.com/office/drawing/2014/main" xmlns="" id="{43557939-6C98-4F7A-8008-DBB5E7CA06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B5C3C2EB-167D-4C74-8BC2-89AC131FB1A0}"/>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774136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EEA149-809E-4BB9-BB5E-E7AA320D504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4D5DDDFB-9FCE-4C2D-8BA3-0533C29BEF8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45A248C-593E-40A6-90C8-A47728AFF97B}"/>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5" name="Footer Placeholder 4">
            <a:extLst>
              <a:ext uri="{FF2B5EF4-FFF2-40B4-BE49-F238E27FC236}">
                <a16:creationId xmlns:a16="http://schemas.microsoft.com/office/drawing/2014/main" xmlns="" id="{4499B446-5BBC-451C-AD64-25A2D3333AD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11F0F9E-0A71-4EF5-97A5-B70A1EE05B8D}"/>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88093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4475DDA-D562-480A-B54C-5811FB2D7E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19B8A245-11DF-4E01-9EF3-F7B75D59FB9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FE35B0F-F917-4193-8569-3F5C1816C39D}"/>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5" name="Footer Placeholder 4">
            <a:extLst>
              <a:ext uri="{FF2B5EF4-FFF2-40B4-BE49-F238E27FC236}">
                <a16:creationId xmlns:a16="http://schemas.microsoft.com/office/drawing/2014/main" xmlns="" id="{921FA9BA-1A6F-4F39-8316-27FF79E3758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79E9F25-57EB-4CB7-9524-C4BF39657468}"/>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877086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F73A28-27F7-456F-AB36-947479880AF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90E5EAB-29DA-44D1-A47D-054CCE38CFE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1F8E1CC-7465-4BC9-A765-0BBB3FEBA843}"/>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5" name="Footer Placeholder 4">
            <a:extLst>
              <a:ext uri="{FF2B5EF4-FFF2-40B4-BE49-F238E27FC236}">
                <a16:creationId xmlns:a16="http://schemas.microsoft.com/office/drawing/2014/main" xmlns="" id="{1CE286DD-E1DE-4A11-8C60-D510105D66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BE0B99B1-E954-4F60-B0C1-96566B61552F}"/>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21698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2C2C98-DAAF-4B87-89C6-B197AB2CCE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3C4323BF-01FD-4016-AE5A-2BC1715612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9BB8100-A497-4CB5-8408-B5025C67B9A9}"/>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5" name="Footer Placeholder 4">
            <a:extLst>
              <a:ext uri="{FF2B5EF4-FFF2-40B4-BE49-F238E27FC236}">
                <a16:creationId xmlns:a16="http://schemas.microsoft.com/office/drawing/2014/main" xmlns="" id="{7D321C4D-29A3-4CC7-86AB-FCFDA1BCE8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3A052DF-C5CE-4729-A810-9BC998782279}"/>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2398584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401D64-12F6-4C94-ACE6-E46E8B8D0E8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819CAC9F-0BAA-4CEF-8822-1A314AD542B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938DECD7-DF9B-4826-9925-B9E9BFD9F9A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0D9B159B-0D1F-4BC0-8BD8-C8C00844697E}"/>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6" name="Footer Placeholder 5">
            <a:extLst>
              <a:ext uri="{FF2B5EF4-FFF2-40B4-BE49-F238E27FC236}">
                <a16:creationId xmlns:a16="http://schemas.microsoft.com/office/drawing/2014/main" xmlns="" id="{109DC038-20F4-4272-9889-0A058C11D31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66C1D2C8-8E40-48F5-A4C0-8B6A699AE964}"/>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2222460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8B9BF4-C97B-4053-A2D9-4AF32F676C3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C5EDED76-A5B3-4A8A-B267-B3D94BFBEE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0657C9E8-AD28-4497-9005-E59097E6BF4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CD61FEFF-4E0C-4D01-80B9-960A5565B6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E19D093D-34A8-4DE1-AE11-F7461B13D76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43D2A536-15DF-48D9-9A8E-FE6879DB93CF}"/>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8" name="Footer Placeholder 7">
            <a:extLst>
              <a:ext uri="{FF2B5EF4-FFF2-40B4-BE49-F238E27FC236}">
                <a16:creationId xmlns:a16="http://schemas.microsoft.com/office/drawing/2014/main" xmlns="" id="{44E4C2E6-619E-4F2C-A898-B6F6284B024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2F921A2E-B047-4CD6-9253-17F83D0F4F81}"/>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3933379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8A7C8A-945D-46D6-B079-6EC88AEF0EF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C56BD50B-C70E-4B8E-84CC-9FA0FE8E8BFC}"/>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4" name="Footer Placeholder 3">
            <a:extLst>
              <a:ext uri="{FF2B5EF4-FFF2-40B4-BE49-F238E27FC236}">
                <a16:creationId xmlns:a16="http://schemas.microsoft.com/office/drawing/2014/main" xmlns="" id="{17AD4C16-043E-49F9-BD92-8BF5A5BCB4E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54ACF8E2-BAA8-4B15-A028-983999E54A2D}"/>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29737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9F8B879-3A14-45C6-8821-4C9998DE38FC}"/>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3" name="Footer Placeholder 2">
            <a:extLst>
              <a:ext uri="{FF2B5EF4-FFF2-40B4-BE49-F238E27FC236}">
                <a16:creationId xmlns:a16="http://schemas.microsoft.com/office/drawing/2014/main" xmlns="" id="{EC7164B7-4A54-476E-89AB-80144B4E4C9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6F26BAB0-CCB6-4323-95D9-6AC899962554}"/>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315610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3FF713-E21B-41E2-845F-D03800858C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3346AB6-3A97-43DD-9A1F-A1A5C6D337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926096E9-A510-4562-8FD1-46B92BCCB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D370E60-7D26-4ACF-934F-A2F2C631C8DF}"/>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6" name="Footer Placeholder 5">
            <a:extLst>
              <a:ext uri="{FF2B5EF4-FFF2-40B4-BE49-F238E27FC236}">
                <a16:creationId xmlns:a16="http://schemas.microsoft.com/office/drawing/2014/main" xmlns="" id="{A5E216B6-F564-4DC6-BCBC-6EF8C3BB049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9E47FC8D-DED5-4E74-8C68-E48347019394}"/>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260056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207970-7300-4447-8A42-34FD6E29B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06F623EF-1139-486E-8B5F-73EE3DC4AC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B052A8A0-095B-46B2-8BE0-FC1015CC7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99BFD8B-75C2-4C21-A44A-DD5AF7D7BBC9}"/>
              </a:ext>
            </a:extLst>
          </p:cNvPr>
          <p:cNvSpPr>
            <a:spLocks noGrp="1"/>
          </p:cNvSpPr>
          <p:nvPr>
            <p:ph type="dt" sz="half" idx="10"/>
          </p:nvPr>
        </p:nvSpPr>
        <p:spPr/>
        <p:txBody>
          <a:bodyPr/>
          <a:lstStyle/>
          <a:p>
            <a:fld id="{32A7DB4A-7DC5-46F4-BB04-AD286C4FF001}" type="datetimeFigureOut">
              <a:rPr lang="en-IN" smtClean="0"/>
              <a:pPr/>
              <a:t>13-11-2023</a:t>
            </a:fld>
            <a:endParaRPr lang="en-IN"/>
          </a:p>
        </p:txBody>
      </p:sp>
      <p:sp>
        <p:nvSpPr>
          <p:cNvPr id="6" name="Footer Placeholder 5">
            <a:extLst>
              <a:ext uri="{FF2B5EF4-FFF2-40B4-BE49-F238E27FC236}">
                <a16:creationId xmlns:a16="http://schemas.microsoft.com/office/drawing/2014/main" xmlns="" id="{CBB55F79-9FED-4565-AE88-F8CFFB69FF3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02D6FC47-6890-4A08-B95E-A97604B34E31}"/>
              </a:ext>
            </a:extLst>
          </p:cNvPr>
          <p:cNvSpPr>
            <a:spLocks noGrp="1"/>
          </p:cNvSpPr>
          <p:nvPr>
            <p:ph type="sldNum" sz="quarter" idx="12"/>
          </p:nvPr>
        </p:nvSpPr>
        <p:spPr/>
        <p:txBody>
          <a:body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941535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A9912E5-7156-4AB8-9B6A-6C94C67919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AE31303-3DCF-4515-9455-F31469A0B8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E2F8961D-D2B2-4EEC-8B67-0608DBC091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A7DB4A-7DC5-46F4-BB04-AD286C4FF001}" type="datetimeFigureOut">
              <a:rPr lang="en-IN" smtClean="0"/>
              <a:pPr/>
              <a:t>13-11-2023</a:t>
            </a:fld>
            <a:endParaRPr lang="en-IN"/>
          </a:p>
        </p:txBody>
      </p:sp>
      <p:sp>
        <p:nvSpPr>
          <p:cNvPr id="5" name="Footer Placeholder 4">
            <a:extLst>
              <a:ext uri="{FF2B5EF4-FFF2-40B4-BE49-F238E27FC236}">
                <a16:creationId xmlns:a16="http://schemas.microsoft.com/office/drawing/2014/main" xmlns="" id="{73352E3C-B026-450A-8B17-E98AE32BC0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70B27710-F3A1-4B00-80D2-E0B3F993B7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B4B290-3C40-4A15-8777-DAC655A8122C}" type="slidenum">
              <a:rPr lang="en-IN" smtClean="0"/>
              <a:pPr/>
              <a:t>‹#›</a:t>
            </a:fld>
            <a:endParaRPr lang="en-IN"/>
          </a:p>
        </p:txBody>
      </p:sp>
    </p:spTree>
    <p:extLst>
      <p:ext uri="{BB962C8B-B14F-4D97-AF65-F5344CB8AC3E}">
        <p14:creationId xmlns:p14="http://schemas.microsoft.com/office/powerpoint/2010/main" xmlns="" val="2623857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4" Type="http://schemas.openxmlformats.org/officeDocument/2006/relationships/image" Target="../media/image48.png"/></Relationships>
</file>

<file path=ppt/slides/_rels/slide13.xml.rels><?xml version="1.0" encoding="UTF-8" standalone="yes"?>
<Relationships xmlns="http://schemas.openxmlformats.org/package/2006/relationships"><Relationship Id="rId3" Type="http://schemas.openxmlformats.org/officeDocument/2006/relationships/image" Target="../media/image50.png"/><Relationship Id="rId7" Type="http://schemas.openxmlformats.org/officeDocument/2006/relationships/image" Target="../media/image54.png"/><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53.png"/><Relationship Id="rId5" Type="http://schemas.openxmlformats.org/officeDocument/2006/relationships/image" Target="../media/image52.png"/><Relationship Id="rId4" Type="http://schemas.openxmlformats.org/officeDocument/2006/relationships/image" Target="../media/image51.png"/></Relationships>
</file>

<file path=ppt/slides/_rels/slide14.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2.xml"/><Relationship Id="rId4" Type="http://schemas.openxmlformats.org/officeDocument/2006/relationships/image" Target="../media/image5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8.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9.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CC2DB144-292E-4831-9158-31D322930DE6}"/>
              </a:ext>
            </a:extLst>
          </p:cNvPr>
          <p:cNvSpPr>
            <a:spLocks noGrp="1" noChangeArrowheads="1"/>
          </p:cNvSpPr>
          <p:nvPr>
            <p:ph type="ctrTitle"/>
          </p:nvPr>
        </p:nvSpPr>
        <p:spPr>
          <a:xfrm>
            <a:off x="2209800" y="1839914"/>
            <a:ext cx="7772400" cy="1470025"/>
          </a:xfrm>
        </p:spPr>
        <p:txBody>
          <a:bodyPr>
            <a:normAutofit/>
          </a:bodyPr>
          <a:lstStyle/>
          <a:p>
            <a:pPr eaLnBrk="1" hangingPunct="1"/>
            <a:r>
              <a:rPr lang="en-US" altLang="en-US" dirty="0">
                <a:solidFill>
                  <a:srgbClr val="FF0000"/>
                </a:solidFill>
              </a:rPr>
              <a:t>Classification of systems</a:t>
            </a:r>
          </a:p>
        </p:txBody>
      </p:sp>
      <p:sp>
        <p:nvSpPr>
          <p:cNvPr id="6147" name="TextBox 1">
            <a:extLst>
              <a:ext uri="{FF2B5EF4-FFF2-40B4-BE49-F238E27FC236}">
                <a16:creationId xmlns:a16="http://schemas.microsoft.com/office/drawing/2014/main" xmlns="" id="{BD7BDB4B-51CB-4EBF-8872-37B31A6C05CA}"/>
              </a:ext>
            </a:extLst>
          </p:cNvPr>
          <p:cNvSpPr txBox="1">
            <a:spLocks noChangeArrowheads="1"/>
          </p:cNvSpPr>
          <p:nvPr/>
        </p:nvSpPr>
        <p:spPr bwMode="auto">
          <a:xfrm>
            <a:off x="5067300" y="1066800"/>
            <a:ext cx="2057400"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4400" dirty="0" smtClean="0">
                <a:solidFill>
                  <a:srgbClr val="FF0000"/>
                </a:solidFill>
              </a:rPr>
              <a:t>Unit-1</a:t>
            </a:r>
            <a:endParaRPr lang="en-US" altLang="en-US" sz="4400" dirty="0">
              <a:solidFill>
                <a:srgbClr val="FF0000"/>
              </a:solidFill>
            </a:endParaRPr>
          </a:p>
        </p:txBody>
      </p:sp>
      <p:sp>
        <p:nvSpPr>
          <p:cNvPr id="6148" name="TextBox 4">
            <a:extLst>
              <a:ext uri="{FF2B5EF4-FFF2-40B4-BE49-F238E27FC236}">
                <a16:creationId xmlns:a16="http://schemas.microsoft.com/office/drawing/2014/main" xmlns="" id="{07A50F19-81D3-42E1-95E6-899746BA27E1}"/>
              </a:ext>
            </a:extLst>
          </p:cNvPr>
          <p:cNvSpPr txBox="1">
            <a:spLocks noChangeArrowheads="1"/>
          </p:cNvSpPr>
          <p:nvPr/>
        </p:nvSpPr>
        <p:spPr bwMode="auto">
          <a:xfrm>
            <a:off x="1828800" y="4343400"/>
            <a:ext cx="8534400" cy="261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400" dirty="0">
                <a:solidFill>
                  <a:srgbClr val="FF0000"/>
                </a:solidFill>
              </a:rPr>
              <a:t>Mallikarjuna Rao. Y</a:t>
            </a:r>
          </a:p>
          <a:p>
            <a:pPr algn="ctr" eaLnBrk="1" hangingPunct="1">
              <a:spcBef>
                <a:spcPct val="0"/>
              </a:spcBef>
              <a:buFontTx/>
              <a:buNone/>
            </a:pPr>
            <a:r>
              <a:rPr lang="en-US" altLang="en-US" sz="2400" dirty="0" err="1" smtClean="0"/>
              <a:t>AssociateProfessor</a:t>
            </a:r>
            <a:r>
              <a:rPr lang="en-US" altLang="en-US" sz="2400" dirty="0" smtClean="0"/>
              <a:t> </a:t>
            </a:r>
            <a:r>
              <a:rPr lang="en-US" altLang="en-US" sz="2400" dirty="0"/>
              <a:t>&amp; HOD</a:t>
            </a:r>
          </a:p>
          <a:p>
            <a:pPr algn="ctr" eaLnBrk="1" hangingPunct="1">
              <a:spcBef>
                <a:spcPct val="0"/>
              </a:spcBef>
              <a:buFontTx/>
              <a:buNone/>
            </a:pPr>
            <a:r>
              <a:rPr lang="en-US" altLang="en-US" sz="2400" dirty="0"/>
              <a:t>     Electronics &amp; Communication Engineering</a:t>
            </a:r>
          </a:p>
          <a:p>
            <a:pPr algn="ctr" eaLnBrk="1" hangingPunct="1">
              <a:spcBef>
                <a:spcPct val="0"/>
              </a:spcBef>
              <a:buFontTx/>
              <a:buNone/>
            </a:pPr>
            <a:r>
              <a:rPr lang="en-US" altLang="en-US" sz="2400" dirty="0"/>
              <a:t>     </a:t>
            </a:r>
            <a:r>
              <a:rPr lang="en-US" altLang="en-US" sz="2400" dirty="0" err="1"/>
              <a:t>Santhiram</a:t>
            </a:r>
            <a:r>
              <a:rPr lang="en-US" altLang="en-US" sz="2400" dirty="0"/>
              <a:t> Engineering College, </a:t>
            </a:r>
            <a:r>
              <a:rPr lang="en-US" altLang="en-US" sz="2400" dirty="0" err="1"/>
              <a:t>Nandyal</a:t>
            </a:r>
            <a:r>
              <a:rPr lang="en-US" altLang="en-US" sz="2400" dirty="0"/>
              <a:t>, A.P</a:t>
            </a:r>
          </a:p>
          <a:p>
            <a:pPr algn="ctr" eaLnBrk="1" hangingPunct="1">
              <a:spcBef>
                <a:spcPct val="0"/>
              </a:spcBef>
              <a:buFontTx/>
              <a:buNone/>
            </a:pPr>
            <a:r>
              <a:rPr lang="en-US" altLang="en-US" sz="2400" dirty="0">
                <a:solidFill>
                  <a:srgbClr val="FF0000"/>
                </a:solidFill>
              </a:rPr>
              <a:t>Email: hod.ece@srecnandyal.edu.in</a:t>
            </a:r>
          </a:p>
          <a:p>
            <a:pPr algn="ctr" eaLnBrk="1" hangingPunct="1">
              <a:spcBef>
                <a:spcPct val="0"/>
              </a:spcBef>
              <a:buFontTx/>
              <a:buNone/>
            </a:pPr>
            <a:endParaRPr lang="en-IN" altLang="en-US" sz="4400" dirty="0"/>
          </a:p>
        </p:txBody>
      </p:sp>
    </p:spTree>
    <p:extLst>
      <p:ext uri="{BB962C8B-B14F-4D97-AF65-F5344CB8AC3E}">
        <p14:creationId xmlns:p14="http://schemas.microsoft.com/office/powerpoint/2010/main" xmlns="" val="3794849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D07E2E-BB93-43FD-83FA-7CAD840A94D4}"/>
              </a:ext>
            </a:extLst>
          </p:cNvPr>
          <p:cNvSpPr>
            <a:spLocks noGrp="1"/>
          </p:cNvSpPr>
          <p:nvPr>
            <p:ph type="title"/>
          </p:nvPr>
        </p:nvSpPr>
        <p:spPr>
          <a:xfrm>
            <a:off x="705465" y="18255"/>
            <a:ext cx="10515600" cy="1325563"/>
          </a:xfrm>
        </p:spPr>
        <p:txBody>
          <a:bodyPr>
            <a:normAutofit/>
          </a:bodyPr>
          <a:lstStyle/>
          <a:p>
            <a:r>
              <a:rPr lang="en-IN" sz="4800" dirty="0">
                <a:solidFill>
                  <a:srgbClr val="FF0000"/>
                </a:solidFill>
              </a:rPr>
              <a:t>Static or dynamic systems</a:t>
            </a:r>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9DB1349A-476D-42EF-9EF7-28553CB90819}"/>
                  </a:ext>
                </a:extLst>
              </p:cNvPr>
              <p:cNvSpPr>
                <a:spLocks noGrp="1"/>
              </p:cNvSpPr>
              <p:nvPr>
                <p:ph idx="1"/>
              </p:nvPr>
            </p:nvSpPr>
            <p:spPr>
              <a:xfrm>
                <a:off x="838200" y="1343817"/>
                <a:ext cx="10515600" cy="4938995"/>
              </a:xfrm>
            </p:spPr>
            <p:txBody>
              <a:bodyPr>
                <a:normAutofit lnSpcReduction="10000"/>
              </a:bodyPr>
              <a:lstStyle/>
              <a:p>
                <a:r>
                  <a:rPr lang="en-IN" dirty="0"/>
                  <a:t>The system is said to be static if the present values of output depends only on the present values of input. They are also called systems without memory.</a:t>
                </a:r>
              </a:p>
              <a:p>
                <a:endParaRPr lang="en-IN" dirty="0"/>
              </a:p>
              <a:p>
                <a:r>
                  <a:rPr lang="en-IN" dirty="0"/>
                  <a:t>Ex: </a:t>
                </a:r>
                <a14:m>
                  <m:oMath xmlns:m="http://schemas.openxmlformats.org/officeDocument/2006/math">
                    <m:r>
                      <a:rPr lang="en-IN" b="0" i="1" smtClean="0">
                        <a:latin typeface="Cambria Math" panose="02040503050406030204" pitchFamily="18" charset="0"/>
                      </a:rPr>
                      <m:t>𝑦</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=3 </m:t>
                    </m:r>
                    <m:r>
                      <a:rPr lang="en-IN" b="0" i="1" smtClean="0">
                        <a:latin typeface="Cambria Math" panose="02040503050406030204" pitchFamily="18" charset="0"/>
                      </a:rPr>
                      <m:t>𝑥</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+4</m:t>
                    </m:r>
                  </m:oMath>
                </a14:m>
                <a:r>
                  <a:rPr lang="en-IN" dirty="0"/>
                  <a:t>;   </a:t>
                </a:r>
                <a14:m>
                  <m:oMath xmlns:m="http://schemas.openxmlformats.org/officeDocument/2006/math">
                    <m:r>
                      <a:rPr lang="en-IN" b="0" i="1" smtClean="0">
                        <a:latin typeface="Cambria Math" panose="02040503050406030204" pitchFamily="18" charset="0"/>
                      </a:rPr>
                      <m:t>𝑦</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m:t>
                    </m:r>
                    <m:func>
                      <m:funcPr>
                        <m:ctrlPr>
                          <a:rPr lang="en-IN" b="0" i="1" smtClean="0">
                            <a:latin typeface="Cambria Math" panose="02040503050406030204" pitchFamily="18" charset="0"/>
                          </a:rPr>
                        </m:ctrlPr>
                      </m:funcPr>
                      <m:fName>
                        <m:r>
                          <m:rPr>
                            <m:sty m:val="p"/>
                          </m:rPr>
                          <a:rPr lang="en-IN" b="0" i="0" smtClean="0">
                            <a:latin typeface="Cambria Math" panose="02040503050406030204" pitchFamily="18" charset="0"/>
                          </a:rPr>
                          <m:t>sin</m:t>
                        </m:r>
                      </m:fName>
                      <m:e>
                        <m:r>
                          <a:rPr lang="en-IN" b="0" i="1" smtClean="0">
                            <a:latin typeface="Cambria Math" panose="02040503050406030204" pitchFamily="18" charset="0"/>
                          </a:rPr>
                          <m:t>𝑥</m:t>
                        </m:r>
                        <m:r>
                          <a:rPr lang="en-IN" b="0" i="1" smtClean="0">
                            <a:latin typeface="Cambria Math" panose="02040503050406030204" pitchFamily="18" charset="0"/>
                          </a:rPr>
                          <m:t>(</m:t>
                        </m:r>
                        <m:r>
                          <a:rPr lang="en-IN" b="0" i="1" smtClean="0">
                            <a:latin typeface="Cambria Math" panose="02040503050406030204" pitchFamily="18" charset="0"/>
                          </a:rPr>
                          <m:t>𝑡</m:t>
                        </m:r>
                        <m:r>
                          <a:rPr lang="en-IN" b="0" i="1" smtClean="0">
                            <a:latin typeface="Cambria Math" panose="02040503050406030204" pitchFamily="18" charset="0"/>
                          </a:rPr>
                          <m:t>)</m:t>
                        </m:r>
                      </m:e>
                    </m:func>
                  </m:oMath>
                </a14:m>
                <a:endParaRPr lang="en-IN" dirty="0"/>
              </a:p>
              <a:p>
                <a:endParaRPr lang="en-IN" dirty="0"/>
              </a:p>
              <a:p>
                <a:r>
                  <a:rPr lang="en-IN" dirty="0"/>
                  <a:t>The system is said to be dynamic if the present values of output depends on the past values of input or future values of input. They are also called systems with memory.</a:t>
                </a:r>
              </a:p>
              <a:p>
                <a:endParaRPr lang="en-IN" dirty="0"/>
              </a:p>
              <a:p>
                <a:r>
                  <a:rPr lang="en-IN" dirty="0"/>
                  <a:t>Ex: </a:t>
                </a:r>
                <a14:m>
                  <m:oMath xmlns:m="http://schemas.openxmlformats.org/officeDocument/2006/math">
                    <m:r>
                      <a:rPr lang="en-IN" i="1">
                        <a:latin typeface="Cambria Math" panose="02040503050406030204" pitchFamily="18" charset="0"/>
                      </a:rPr>
                      <m:t>𝑦</m:t>
                    </m:r>
                    <m:d>
                      <m:dPr>
                        <m:ctrlPr>
                          <a:rPr lang="en-IN" i="1">
                            <a:latin typeface="Cambria Math" panose="02040503050406030204" pitchFamily="18" charset="0"/>
                          </a:rPr>
                        </m:ctrlPr>
                      </m:dPr>
                      <m:e>
                        <m:r>
                          <a:rPr lang="en-IN" i="1">
                            <a:latin typeface="Cambria Math" panose="02040503050406030204" pitchFamily="18" charset="0"/>
                          </a:rPr>
                          <m:t>𝑡</m:t>
                        </m:r>
                      </m:e>
                    </m:d>
                    <m:r>
                      <a:rPr lang="en-IN" i="1">
                        <a:latin typeface="Cambria Math" panose="02040503050406030204" pitchFamily="18" charset="0"/>
                      </a:rPr>
                      <m:t>= </m:t>
                    </m:r>
                    <m:sSup>
                      <m:sSupPr>
                        <m:ctrlPr>
                          <a:rPr lang="en-IN" i="1" smtClean="0">
                            <a:latin typeface="Cambria Math" panose="02040503050406030204" pitchFamily="18" charset="0"/>
                          </a:rPr>
                        </m:ctrlPr>
                      </m:sSupPr>
                      <m:e>
                        <m:r>
                          <a:rPr lang="en-IN" b="0" i="1" smtClean="0">
                            <a:latin typeface="Cambria Math" panose="02040503050406030204" pitchFamily="18" charset="0"/>
                          </a:rPr>
                          <m:t>𝑒</m:t>
                        </m:r>
                      </m:e>
                      <m:sup>
                        <m:r>
                          <a:rPr lang="en-IN" b="0" i="1" smtClean="0">
                            <a:latin typeface="Cambria Math" panose="02040503050406030204" pitchFamily="18" charset="0"/>
                          </a:rPr>
                          <m:t>𝑥</m:t>
                        </m:r>
                        <m:r>
                          <a:rPr lang="en-IN" b="0" i="1" smtClean="0">
                            <a:latin typeface="Cambria Math" panose="02040503050406030204" pitchFamily="18" charset="0"/>
                          </a:rPr>
                          <m:t>(</m:t>
                        </m:r>
                        <m:r>
                          <a:rPr lang="en-IN" b="0" i="1" smtClean="0">
                            <a:latin typeface="Cambria Math" panose="02040503050406030204" pitchFamily="18" charset="0"/>
                          </a:rPr>
                          <m:t>𝑡</m:t>
                        </m:r>
                        <m:r>
                          <a:rPr lang="en-IN" b="0" i="1" smtClean="0">
                            <a:latin typeface="Cambria Math" panose="02040503050406030204" pitchFamily="18" charset="0"/>
                          </a:rPr>
                          <m:t>−3)</m:t>
                        </m:r>
                      </m:sup>
                    </m:sSup>
                    <m:r>
                      <a:rPr lang="en-IN" i="1">
                        <a:latin typeface="Cambria Math" panose="02040503050406030204" pitchFamily="18" charset="0"/>
                      </a:rPr>
                      <m:t>+4</m:t>
                    </m:r>
                  </m:oMath>
                </a14:m>
                <a:r>
                  <a:rPr lang="en-IN" dirty="0"/>
                  <a:t>;   </a:t>
                </a:r>
                <a14:m>
                  <m:oMath xmlns:m="http://schemas.openxmlformats.org/officeDocument/2006/math">
                    <m:r>
                      <a:rPr lang="en-IN" i="1">
                        <a:latin typeface="Cambria Math" panose="02040503050406030204" pitchFamily="18" charset="0"/>
                      </a:rPr>
                      <m:t>𝑦</m:t>
                    </m:r>
                    <m:d>
                      <m:dPr>
                        <m:ctrlPr>
                          <a:rPr lang="en-IN" i="1">
                            <a:latin typeface="Cambria Math" panose="02040503050406030204" pitchFamily="18" charset="0"/>
                          </a:rPr>
                        </m:ctrlPr>
                      </m:dPr>
                      <m:e>
                        <m:r>
                          <a:rPr lang="en-IN" i="1">
                            <a:latin typeface="Cambria Math" panose="02040503050406030204" pitchFamily="18" charset="0"/>
                          </a:rPr>
                          <m:t>𝑡</m:t>
                        </m:r>
                      </m:e>
                    </m:d>
                    <m:r>
                      <a:rPr lang="en-IN" i="1">
                        <a:latin typeface="Cambria Math" panose="02040503050406030204" pitchFamily="18" charset="0"/>
                      </a:rPr>
                      <m:t>=</m:t>
                    </m:r>
                    <m:r>
                      <a:rPr lang="en-IN" b="0" i="1" smtClean="0">
                        <a:latin typeface="Cambria Math" panose="02040503050406030204" pitchFamily="18" charset="0"/>
                      </a:rPr>
                      <m:t>𝑥</m:t>
                    </m:r>
                    <m:r>
                      <a:rPr lang="en-IN" b="0" i="1" smtClean="0">
                        <a:latin typeface="Cambria Math" panose="02040503050406030204" pitchFamily="18" charset="0"/>
                      </a:rPr>
                      <m:t>(</m:t>
                    </m:r>
                    <m:r>
                      <a:rPr lang="en-IN" b="0" i="1" smtClean="0">
                        <a:latin typeface="Cambria Math" panose="02040503050406030204" pitchFamily="18" charset="0"/>
                      </a:rPr>
                      <m:t>𝑡</m:t>
                    </m:r>
                    <m:r>
                      <a:rPr lang="en-IN" b="0" i="1" smtClean="0">
                        <a:latin typeface="Cambria Math" panose="02040503050406030204" pitchFamily="18" charset="0"/>
                      </a:rPr>
                      <m:t>+4)</m:t>
                    </m:r>
                  </m:oMath>
                </a14:m>
                <a:endParaRPr lang="en-IN" dirty="0"/>
              </a:p>
            </p:txBody>
          </p:sp>
        </mc:Choice>
        <mc:Fallback>
          <p:sp>
            <p:nvSpPr>
              <p:cNvPr id="3" name="Content Placeholder 2">
                <a:extLst>
                  <a:ext uri="{FF2B5EF4-FFF2-40B4-BE49-F238E27FC236}">
                    <a16:creationId xmlns:a16="http://schemas.microsoft.com/office/drawing/2014/main" xmlns="" xmlns:a14="http://schemas.microsoft.com/office/drawing/2010/main" id="{9DB1349A-476D-42EF-9EF7-28553CB90819}"/>
                  </a:ext>
                </a:extLst>
              </p:cNvPr>
              <p:cNvSpPr>
                <a:spLocks noGrp="1" noRot="1" noChangeAspect="1" noMove="1" noResize="1" noEditPoints="1" noAdjustHandles="1" noChangeArrowheads="1" noChangeShapeType="1" noTextEdit="1"/>
              </p:cNvSpPr>
              <p:nvPr>
                <p:ph idx="1"/>
              </p:nvPr>
            </p:nvSpPr>
            <p:spPr>
              <a:xfrm>
                <a:off x="838200" y="1343817"/>
                <a:ext cx="10515600" cy="4938995"/>
              </a:xfrm>
              <a:blipFill>
                <a:blip r:embed="rId2"/>
                <a:stretch>
                  <a:fillRect l="-1043" t="-2713" r="-1275"/>
                </a:stretch>
              </a:blipFill>
            </p:spPr>
            <p:txBody>
              <a:bodyPr/>
              <a:lstStyle/>
              <a:p>
                <a:r>
                  <a:rPr lang="en-IN">
                    <a:noFill/>
                  </a:rPr>
                  <a:t> </a:t>
                </a:r>
              </a:p>
            </p:txBody>
          </p:sp>
        </mc:Fallback>
      </mc:AlternateContent>
    </p:spTree>
    <p:extLst>
      <p:ext uri="{BB962C8B-B14F-4D97-AF65-F5344CB8AC3E}">
        <p14:creationId xmlns:p14="http://schemas.microsoft.com/office/powerpoint/2010/main" xmlns="" val="3015943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D07E2E-BB93-43FD-83FA-7CAD840A94D4}"/>
              </a:ext>
            </a:extLst>
          </p:cNvPr>
          <p:cNvSpPr>
            <a:spLocks noGrp="1"/>
          </p:cNvSpPr>
          <p:nvPr>
            <p:ph type="title"/>
          </p:nvPr>
        </p:nvSpPr>
        <p:spPr>
          <a:xfrm>
            <a:off x="705465" y="18255"/>
            <a:ext cx="10515600" cy="1325563"/>
          </a:xfrm>
        </p:spPr>
        <p:txBody>
          <a:bodyPr>
            <a:normAutofit/>
          </a:bodyPr>
          <a:lstStyle/>
          <a:p>
            <a:r>
              <a:rPr lang="en-IN" sz="4800" dirty="0">
                <a:solidFill>
                  <a:srgbClr val="FF0000"/>
                </a:solidFill>
              </a:rPr>
              <a:t>Causal or Non causal systems</a:t>
            </a:r>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9DB1349A-476D-42EF-9EF7-28553CB90819}"/>
                  </a:ext>
                </a:extLst>
              </p:cNvPr>
              <p:cNvSpPr>
                <a:spLocks noGrp="1"/>
              </p:cNvSpPr>
              <p:nvPr>
                <p:ph idx="1"/>
              </p:nvPr>
            </p:nvSpPr>
            <p:spPr>
              <a:xfrm>
                <a:off x="838200" y="1343818"/>
                <a:ext cx="10515600" cy="4351338"/>
              </a:xfrm>
            </p:spPr>
            <p:txBody>
              <a:bodyPr>
                <a:normAutofit fontScale="92500" lnSpcReduction="20000"/>
              </a:bodyPr>
              <a:lstStyle/>
              <a:p>
                <a:r>
                  <a:rPr lang="en-IN" dirty="0"/>
                  <a:t>The system is said to be causal if the present values of output depends only on the present values of input or past values of input but not on future values of input. They are also called non anticipatory or physically realizable systems.</a:t>
                </a:r>
              </a:p>
              <a:p>
                <a:endParaRPr lang="en-IN" dirty="0"/>
              </a:p>
              <a:p>
                <a:r>
                  <a:rPr lang="en-IN" dirty="0"/>
                  <a:t>Ex: </a:t>
                </a:r>
                <a14:m>
                  <m:oMath xmlns:m="http://schemas.openxmlformats.org/officeDocument/2006/math">
                    <m:r>
                      <a:rPr lang="en-IN" b="0" i="1" smtClean="0">
                        <a:latin typeface="Cambria Math" panose="02040503050406030204" pitchFamily="18" charset="0"/>
                      </a:rPr>
                      <m:t>𝑦</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=3 </m:t>
                    </m:r>
                    <m:r>
                      <a:rPr lang="en-IN" b="0" i="1" smtClean="0">
                        <a:latin typeface="Cambria Math" panose="02040503050406030204" pitchFamily="18" charset="0"/>
                      </a:rPr>
                      <m:t>𝑥</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r>
                          <a:rPr lang="en-IN" b="0" i="1" smtClean="0">
                            <a:latin typeface="Cambria Math" panose="02040503050406030204" pitchFamily="18" charset="0"/>
                          </a:rPr>
                          <m:t>−2</m:t>
                        </m:r>
                      </m:e>
                    </m:d>
                    <m:r>
                      <a:rPr lang="en-IN" b="0" i="1" smtClean="0">
                        <a:latin typeface="Cambria Math" panose="02040503050406030204" pitchFamily="18" charset="0"/>
                      </a:rPr>
                      <m:t>+4</m:t>
                    </m:r>
                  </m:oMath>
                </a14:m>
                <a:r>
                  <a:rPr lang="en-IN" dirty="0"/>
                  <a:t>;   </a:t>
                </a:r>
                <a14:m>
                  <m:oMath xmlns:m="http://schemas.openxmlformats.org/officeDocument/2006/math">
                    <m:r>
                      <a:rPr lang="en-IN" b="0" i="1" smtClean="0">
                        <a:latin typeface="Cambria Math" panose="02040503050406030204" pitchFamily="18" charset="0"/>
                      </a:rPr>
                      <m:t>𝑦</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m:t>
                    </m:r>
                    <m:func>
                      <m:funcPr>
                        <m:ctrlPr>
                          <a:rPr lang="en-IN" b="0" i="1" smtClean="0">
                            <a:latin typeface="Cambria Math" panose="02040503050406030204" pitchFamily="18" charset="0"/>
                          </a:rPr>
                        </m:ctrlPr>
                      </m:funcPr>
                      <m:fName>
                        <m:r>
                          <m:rPr>
                            <m:sty m:val="p"/>
                          </m:rPr>
                          <a:rPr lang="en-IN" b="0" i="0" smtClean="0">
                            <a:latin typeface="Cambria Math" panose="02040503050406030204" pitchFamily="18" charset="0"/>
                          </a:rPr>
                          <m:t>sin</m:t>
                        </m:r>
                      </m:fName>
                      <m:e>
                        <m:r>
                          <a:rPr lang="en-IN" b="0" i="1" smtClean="0">
                            <a:latin typeface="Cambria Math" panose="02040503050406030204" pitchFamily="18" charset="0"/>
                          </a:rPr>
                          <m:t>𝑥</m:t>
                        </m:r>
                        <m:r>
                          <a:rPr lang="en-IN" b="0" i="1" smtClean="0">
                            <a:latin typeface="Cambria Math" panose="02040503050406030204" pitchFamily="18" charset="0"/>
                          </a:rPr>
                          <m:t>(</m:t>
                        </m:r>
                        <m:r>
                          <a:rPr lang="en-IN" b="0" i="1" smtClean="0">
                            <a:latin typeface="Cambria Math" panose="02040503050406030204" pitchFamily="18" charset="0"/>
                          </a:rPr>
                          <m:t>𝑡</m:t>
                        </m:r>
                        <m:r>
                          <a:rPr lang="en-IN" b="0" i="1" smtClean="0">
                            <a:latin typeface="Cambria Math" panose="02040503050406030204" pitchFamily="18" charset="0"/>
                          </a:rPr>
                          <m:t>−3)</m:t>
                        </m:r>
                      </m:e>
                    </m:func>
                  </m:oMath>
                </a14:m>
                <a:endParaRPr lang="en-IN" dirty="0"/>
              </a:p>
              <a:p>
                <a:endParaRPr lang="en-IN" dirty="0"/>
              </a:p>
              <a:p>
                <a:r>
                  <a:rPr lang="en-IN" dirty="0"/>
                  <a:t>The system is said to be Non causal if the present values of output depends on the future values of input. They are also called anticipatory or physically not realizable systems.</a:t>
                </a:r>
              </a:p>
              <a:p>
                <a:endParaRPr lang="en-IN" dirty="0"/>
              </a:p>
              <a:p>
                <a:r>
                  <a:rPr lang="en-IN" dirty="0"/>
                  <a:t>Ex: </a:t>
                </a:r>
                <a14:m>
                  <m:oMath xmlns:m="http://schemas.openxmlformats.org/officeDocument/2006/math">
                    <m:r>
                      <a:rPr lang="en-IN" i="1">
                        <a:latin typeface="Cambria Math" panose="02040503050406030204" pitchFamily="18" charset="0"/>
                      </a:rPr>
                      <m:t>𝑦</m:t>
                    </m:r>
                    <m:d>
                      <m:dPr>
                        <m:ctrlPr>
                          <a:rPr lang="en-IN" i="1">
                            <a:latin typeface="Cambria Math" panose="02040503050406030204" pitchFamily="18" charset="0"/>
                          </a:rPr>
                        </m:ctrlPr>
                      </m:dPr>
                      <m:e>
                        <m:r>
                          <a:rPr lang="en-IN" i="1">
                            <a:latin typeface="Cambria Math" panose="02040503050406030204" pitchFamily="18" charset="0"/>
                          </a:rPr>
                          <m:t>𝑡</m:t>
                        </m:r>
                      </m:e>
                    </m:d>
                    <m:r>
                      <a:rPr lang="en-IN" i="1">
                        <a:latin typeface="Cambria Math" panose="02040503050406030204" pitchFamily="18" charset="0"/>
                      </a:rPr>
                      <m:t>= </m:t>
                    </m:r>
                    <m:sSup>
                      <m:sSupPr>
                        <m:ctrlPr>
                          <a:rPr lang="en-IN" i="1" smtClean="0">
                            <a:latin typeface="Cambria Math" panose="02040503050406030204" pitchFamily="18" charset="0"/>
                          </a:rPr>
                        </m:ctrlPr>
                      </m:sSupPr>
                      <m:e>
                        <m:r>
                          <a:rPr lang="en-IN" b="0" i="1" smtClean="0">
                            <a:latin typeface="Cambria Math" panose="02040503050406030204" pitchFamily="18" charset="0"/>
                          </a:rPr>
                          <m:t>𝑒</m:t>
                        </m:r>
                      </m:e>
                      <m:sup>
                        <m:r>
                          <a:rPr lang="en-IN" b="0" i="1" smtClean="0">
                            <a:latin typeface="Cambria Math" panose="02040503050406030204" pitchFamily="18" charset="0"/>
                          </a:rPr>
                          <m:t>𝑥</m:t>
                        </m:r>
                        <m:r>
                          <a:rPr lang="en-IN" b="0" i="1" smtClean="0">
                            <a:latin typeface="Cambria Math" panose="02040503050406030204" pitchFamily="18" charset="0"/>
                          </a:rPr>
                          <m:t>(</m:t>
                        </m:r>
                        <m:r>
                          <a:rPr lang="en-IN" b="0" i="1" smtClean="0">
                            <a:latin typeface="Cambria Math" panose="02040503050406030204" pitchFamily="18" charset="0"/>
                          </a:rPr>
                          <m:t>𝑡</m:t>
                        </m:r>
                        <m:r>
                          <a:rPr lang="en-IN" b="0" i="1" smtClean="0">
                            <a:latin typeface="Cambria Math" panose="02040503050406030204" pitchFamily="18" charset="0"/>
                          </a:rPr>
                          <m:t>+3)</m:t>
                        </m:r>
                      </m:sup>
                    </m:sSup>
                    <m:r>
                      <a:rPr lang="en-IN" i="1">
                        <a:latin typeface="Cambria Math" panose="02040503050406030204" pitchFamily="18" charset="0"/>
                      </a:rPr>
                      <m:t>+4</m:t>
                    </m:r>
                  </m:oMath>
                </a14:m>
                <a:r>
                  <a:rPr lang="en-IN" dirty="0"/>
                  <a:t>;   </a:t>
                </a:r>
                <a14:m>
                  <m:oMath xmlns:m="http://schemas.openxmlformats.org/officeDocument/2006/math">
                    <m:r>
                      <a:rPr lang="en-IN" i="1">
                        <a:latin typeface="Cambria Math" panose="02040503050406030204" pitchFamily="18" charset="0"/>
                      </a:rPr>
                      <m:t>𝑦</m:t>
                    </m:r>
                    <m:d>
                      <m:dPr>
                        <m:ctrlPr>
                          <a:rPr lang="en-IN" i="1">
                            <a:latin typeface="Cambria Math" panose="02040503050406030204" pitchFamily="18" charset="0"/>
                          </a:rPr>
                        </m:ctrlPr>
                      </m:dPr>
                      <m:e>
                        <m:r>
                          <a:rPr lang="en-IN" i="1">
                            <a:latin typeface="Cambria Math" panose="02040503050406030204" pitchFamily="18" charset="0"/>
                          </a:rPr>
                          <m:t>𝑡</m:t>
                        </m:r>
                      </m:e>
                    </m:d>
                    <m:r>
                      <a:rPr lang="en-IN" i="1">
                        <a:latin typeface="Cambria Math" panose="02040503050406030204" pitchFamily="18" charset="0"/>
                      </a:rPr>
                      <m:t>=</m:t>
                    </m:r>
                    <m:r>
                      <a:rPr lang="en-IN" b="0" i="1" smtClean="0">
                        <a:latin typeface="Cambria Math" panose="02040503050406030204" pitchFamily="18" charset="0"/>
                      </a:rPr>
                      <m:t>𝑥</m:t>
                    </m:r>
                    <m:r>
                      <a:rPr lang="en-IN" b="0" i="1" smtClean="0">
                        <a:latin typeface="Cambria Math" panose="02040503050406030204" pitchFamily="18" charset="0"/>
                      </a:rPr>
                      <m:t>(</m:t>
                    </m:r>
                    <m:r>
                      <a:rPr lang="en-IN" b="0" i="1" smtClean="0">
                        <a:latin typeface="Cambria Math" panose="02040503050406030204" pitchFamily="18" charset="0"/>
                      </a:rPr>
                      <m:t>𝑡</m:t>
                    </m:r>
                    <m:r>
                      <a:rPr lang="en-IN" b="0" i="1" smtClean="0">
                        <a:latin typeface="Cambria Math" panose="02040503050406030204" pitchFamily="18" charset="0"/>
                      </a:rPr>
                      <m:t>+4)</m:t>
                    </m:r>
                  </m:oMath>
                </a14:m>
                <a:endParaRPr lang="en-IN" dirty="0"/>
              </a:p>
            </p:txBody>
          </p:sp>
        </mc:Choice>
        <mc:Fallback>
          <p:sp>
            <p:nvSpPr>
              <p:cNvPr id="3" name="Content Placeholder 2">
                <a:extLst>
                  <a:ext uri="{FF2B5EF4-FFF2-40B4-BE49-F238E27FC236}">
                    <a16:creationId xmlns:a16="http://schemas.microsoft.com/office/drawing/2014/main" xmlns="" xmlns:a14="http://schemas.microsoft.com/office/drawing/2010/main" id="{9DB1349A-476D-42EF-9EF7-28553CB90819}"/>
                  </a:ext>
                </a:extLst>
              </p:cNvPr>
              <p:cNvSpPr>
                <a:spLocks noGrp="1" noRot="1" noChangeAspect="1" noMove="1" noResize="1" noEditPoints="1" noAdjustHandles="1" noChangeArrowheads="1" noChangeShapeType="1" noTextEdit="1"/>
              </p:cNvSpPr>
              <p:nvPr>
                <p:ph idx="1"/>
              </p:nvPr>
            </p:nvSpPr>
            <p:spPr>
              <a:xfrm>
                <a:off x="838200" y="1343818"/>
                <a:ext cx="10515600" cy="4351338"/>
              </a:xfrm>
              <a:blipFill>
                <a:blip r:embed="rId2"/>
                <a:stretch>
                  <a:fillRect l="-928" t="-3501" r="-1333" b="-420"/>
                </a:stretch>
              </a:blipFill>
            </p:spPr>
            <p:txBody>
              <a:bodyPr/>
              <a:lstStyle/>
              <a:p>
                <a:r>
                  <a:rPr lang="en-IN">
                    <a:noFill/>
                  </a:rPr>
                  <a:t> </a:t>
                </a:r>
              </a:p>
            </p:txBody>
          </p:sp>
        </mc:Fallback>
      </mc:AlternateContent>
    </p:spTree>
    <p:extLst>
      <p:ext uri="{BB962C8B-B14F-4D97-AF65-F5344CB8AC3E}">
        <p14:creationId xmlns:p14="http://schemas.microsoft.com/office/powerpoint/2010/main" xmlns="" val="2452196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D07E2E-BB93-43FD-83FA-7CAD840A94D4}"/>
              </a:ext>
            </a:extLst>
          </p:cNvPr>
          <p:cNvSpPr>
            <a:spLocks noGrp="1"/>
          </p:cNvSpPr>
          <p:nvPr>
            <p:ph type="title"/>
          </p:nvPr>
        </p:nvSpPr>
        <p:spPr>
          <a:xfrm>
            <a:off x="705465" y="18255"/>
            <a:ext cx="10515600" cy="1325563"/>
          </a:xfrm>
        </p:spPr>
        <p:txBody>
          <a:bodyPr>
            <a:normAutofit/>
          </a:bodyPr>
          <a:lstStyle/>
          <a:p>
            <a:r>
              <a:rPr lang="en-IN" sz="4800" dirty="0">
                <a:solidFill>
                  <a:srgbClr val="FF0000"/>
                </a:solidFill>
              </a:rPr>
              <a:t>Invertible systems</a:t>
            </a:r>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9DB1349A-476D-42EF-9EF7-28553CB90819}"/>
                  </a:ext>
                </a:extLst>
              </p:cNvPr>
              <p:cNvSpPr>
                <a:spLocks noGrp="1"/>
              </p:cNvSpPr>
              <p:nvPr>
                <p:ph idx="1"/>
              </p:nvPr>
            </p:nvSpPr>
            <p:spPr>
              <a:xfrm>
                <a:off x="838200" y="1343818"/>
                <a:ext cx="10515600" cy="5278208"/>
              </a:xfrm>
            </p:spPr>
            <p:txBody>
              <a:bodyPr>
                <a:normAutofit lnSpcReduction="10000"/>
              </a:bodyPr>
              <a:lstStyle/>
              <a:p>
                <a:r>
                  <a:rPr lang="en-IN" dirty="0"/>
                  <a:t>The system is said to be invertible system if unique input produces unique outputs.</a:t>
                </a:r>
              </a:p>
              <a:p>
                <a:r>
                  <a:rPr lang="en-IN" dirty="0"/>
                  <a:t>No two inputs should produce the same output.</a:t>
                </a:r>
              </a:p>
              <a:p>
                <a:endParaRPr lang="en-IN" dirty="0"/>
              </a:p>
              <a:p>
                <a:endParaRPr lang="en-IN" dirty="0"/>
              </a:p>
              <a:p>
                <a:endParaRPr lang="en-IN" dirty="0"/>
              </a:p>
              <a:p>
                <a:endParaRPr lang="en-IN" dirty="0"/>
              </a:p>
              <a:p>
                <a:r>
                  <a:rPr lang="en-IN" dirty="0"/>
                  <a:t>For </a:t>
                </a:r>
                <a14:m>
                  <m:oMath xmlns:m="http://schemas.openxmlformats.org/officeDocument/2006/math">
                    <m:r>
                      <a:rPr lang="en-IN" b="0" i="1" smtClean="0">
                        <a:latin typeface="Cambria Math" panose="02040503050406030204" pitchFamily="18" charset="0"/>
                      </a:rPr>
                      <m:t>𝑥</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=0;</m:t>
                    </m:r>
                    <m:r>
                      <a:rPr lang="en-IN" b="0" i="1" smtClean="0">
                        <a:latin typeface="Cambria Math" panose="02040503050406030204" pitchFamily="18" charset="0"/>
                      </a:rPr>
                      <m:t>𝑦</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m:t>
                    </m:r>
                    <m:func>
                      <m:funcPr>
                        <m:ctrlPr>
                          <a:rPr lang="en-IN" b="0" i="1" smtClean="0">
                            <a:latin typeface="Cambria Math" panose="02040503050406030204" pitchFamily="18" charset="0"/>
                          </a:rPr>
                        </m:ctrlPr>
                      </m:funcPr>
                      <m:fName>
                        <m:r>
                          <m:rPr>
                            <m:sty m:val="p"/>
                          </m:rPr>
                          <a:rPr lang="en-IN" b="0" i="0" smtClean="0">
                            <a:latin typeface="Cambria Math" panose="02040503050406030204" pitchFamily="18" charset="0"/>
                          </a:rPr>
                          <m:t>sin</m:t>
                        </m:r>
                      </m:fName>
                      <m:e>
                        <m:r>
                          <a:rPr lang="en-IN" b="0" i="1" smtClean="0">
                            <a:latin typeface="Cambria Math" panose="02040503050406030204" pitchFamily="18" charset="0"/>
                          </a:rPr>
                          <m:t>0</m:t>
                        </m:r>
                      </m:e>
                    </m:func>
                    <m:r>
                      <a:rPr lang="en-IN" b="0" i="1" smtClean="0">
                        <a:latin typeface="Cambria Math" panose="02040503050406030204" pitchFamily="18" charset="0"/>
                      </a:rPr>
                      <m:t>=0</m:t>
                    </m:r>
                  </m:oMath>
                </a14:m>
                <a:endParaRPr lang="en-IN" b="0" dirty="0"/>
              </a:p>
              <a:p>
                <a:r>
                  <a:rPr lang="en-IN" dirty="0"/>
                  <a:t>For </a:t>
                </a:r>
                <a14:m>
                  <m:oMath xmlns:m="http://schemas.openxmlformats.org/officeDocument/2006/math">
                    <m:r>
                      <a:rPr lang="en-IN" b="0" i="1" smtClean="0">
                        <a:latin typeface="Cambria Math" panose="02040503050406030204" pitchFamily="18" charset="0"/>
                      </a:rPr>
                      <m:t>𝑥</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𝜋</m:t>
                    </m:r>
                    <m:r>
                      <a:rPr lang="en-IN" b="0" i="1" smtClean="0">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𝑦</m:t>
                    </m:r>
                    <m:d>
                      <m:dPr>
                        <m:ctrlPr>
                          <a:rPr lang="en-IN" b="0" i="1" smtClean="0">
                            <a:latin typeface="Cambria Math" panose="02040503050406030204" pitchFamily="18" charset="0"/>
                            <a:ea typeface="Cambria Math" panose="02040503050406030204" pitchFamily="18" charset="0"/>
                          </a:rPr>
                        </m:ctrlPr>
                      </m:dPr>
                      <m:e>
                        <m:r>
                          <a:rPr lang="en-IN" b="0" i="1" smtClean="0">
                            <a:latin typeface="Cambria Math" panose="02040503050406030204" pitchFamily="18" charset="0"/>
                            <a:ea typeface="Cambria Math" panose="02040503050406030204" pitchFamily="18" charset="0"/>
                          </a:rPr>
                          <m:t>𝑡</m:t>
                        </m:r>
                      </m:e>
                    </m:d>
                    <m:r>
                      <a:rPr lang="en-IN" b="0" i="1" smtClean="0">
                        <a:latin typeface="Cambria Math" panose="02040503050406030204" pitchFamily="18" charset="0"/>
                        <a:ea typeface="Cambria Math" panose="02040503050406030204" pitchFamily="18" charset="0"/>
                      </a:rPr>
                      <m:t>=</m:t>
                    </m:r>
                    <m:func>
                      <m:funcPr>
                        <m:ctrlPr>
                          <a:rPr lang="en-IN" b="0" i="1" smtClean="0">
                            <a:latin typeface="Cambria Math" panose="02040503050406030204" pitchFamily="18" charset="0"/>
                            <a:ea typeface="Cambria Math" panose="02040503050406030204" pitchFamily="18" charset="0"/>
                          </a:rPr>
                        </m:ctrlPr>
                      </m:funcPr>
                      <m:fName>
                        <m:r>
                          <m:rPr>
                            <m:sty m:val="p"/>
                          </m:rPr>
                          <a:rPr lang="en-IN" b="0" i="0" smtClean="0">
                            <a:latin typeface="Cambria Math" panose="02040503050406030204" pitchFamily="18" charset="0"/>
                            <a:ea typeface="Cambria Math" panose="02040503050406030204" pitchFamily="18" charset="0"/>
                          </a:rPr>
                          <m:t>sin</m:t>
                        </m:r>
                      </m:fName>
                      <m:e>
                        <m:r>
                          <a:rPr lang="en-IN" b="0" i="1" smtClean="0">
                            <a:latin typeface="Cambria Math" panose="02040503050406030204" pitchFamily="18" charset="0"/>
                            <a:ea typeface="Cambria Math" panose="02040503050406030204" pitchFamily="18" charset="0"/>
                          </a:rPr>
                          <m:t>𝜋</m:t>
                        </m:r>
                      </m:e>
                    </m:func>
                    <m:r>
                      <a:rPr lang="en-IN" b="0" i="1" smtClean="0">
                        <a:latin typeface="Cambria Math" panose="02040503050406030204" pitchFamily="18" charset="0"/>
                        <a:ea typeface="Cambria Math" panose="02040503050406030204" pitchFamily="18" charset="0"/>
                      </a:rPr>
                      <m:t>=0</m:t>
                    </m:r>
                  </m:oMath>
                </a14:m>
                <a:endParaRPr lang="en-IN" dirty="0"/>
              </a:p>
              <a:p>
                <a:r>
                  <a:rPr lang="en-IN" dirty="0"/>
                  <a:t>Two different inputs produce the same output. So, the given system is non invertible system. </a:t>
                </a:r>
              </a:p>
            </p:txBody>
          </p:sp>
        </mc:Choice>
        <mc:Fallback>
          <p:sp>
            <p:nvSpPr>
              <p:cNvPr id="3" name="Content Placeholder 2">
                <a:extLst>
                  <a:ext uri="{FF2B5EF4-FFF2-40B4-BE49-F238E27FC236}">
                    <a16:creationId xmlns:a16="http://schemas.microsoft.com/office/drawing/2014/main" xmlns="" xmlns:a14="http://schemas.microsoft.com/office/drawing/2010/main" id="{9DB1349A-476D-42EF-9EF7-28553CB90819}"/>
                  </a:ext>
                </a:extLst>
              </p:cNvPr>
              <p:cNvSpPr>
                <a:spLocks noGrp="1" noRot="1" noChangeAspect="1" noMove="1" noResize="1" noEditPoints="1" noAdjustHandles="1" noChangeArrowheads="1" noChangeShapeType="1" noTextEdit="1"/>
              </p:cNvSpPr>
              <p:nvPr>
                <p:ph idx="1"/>
              </p:nvPr>
            </p:nvSpPr>
            <p:spPr>
              <a:xfrm>
                <a:off x="838200" y="1343818"/>
                <a:ext cx="10515600" cy="5278208"/>
              </a:xfrm>
              <a:blipFill>
                <a:blip r:embed="rId2"/>
                <a:stretch>
                  <a:fillRect l="-1043" t="-2540" r="-1623"/>
                </a:stretch>
              </a:blipFill>
            </p:spPr>
            <p:txBody>
              <a:bodyPr/>
              <a:lstStyle/>
              <a:p>
                <a:r>
                  <a:rPr lang="en-IN">
                    <a:noFill/>
                  </a:rPr>
                  <a:t> </a:t>
                </a:r>
              </a:p>
            </p:txBody>
          </p:sp>
        </mc:Fallback>
      </mc:AlternateContent>
      <p:grpSp>
        <p:nvGrpSpPr>
          <p:cNvPr id="4" name="Group 3">
            <a:extLst>
              <a:ext uri="{FF2B5EF4-FFF2-40B4-BE49-F238E27FC236}">
                <a16:creationId xmlns:a16="http://schemas.microsoft.com/office/drawing/2014/main" xmlns="" id="{2ACCE797-83E1-4ED8-9890-B15DCFF7353B}"/>
              </a:ext>
            </a:extLst>
          </p:cNvPr>
          <p:cNvGrpSpPr/>
          <p:nvPr/>
        </p:nvGrpSpPr>
        <p:grpSpPr>
          <a:xfrm>
            <a:off x="1762430" y="3091784"/>
            <a:ext cx="8932612" cy="855406"/>
            <a:chOff x="1581767" y="3227575"/>
            <a:chExt cx="8932612" cy="855406"/>
          </a:xfrm>
        </p:grpSpPr>
        <p:sp>
          <p:nvSpPr>
            <p:cNvPr id="5" name="Rectangle 4">
              <a:extLst>
                <a:ext uri="{FF2B5EF4-FFF2-40B4-BE49-F238E27FC236}">
                  <a16:creationId xmlns:a16="http://schemas.microsoft.com/office/drawing/2014/main" xmlns="" id="{E299A927-CE7D-4EF1-971C-51B89251CFC8}"/>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6" name="Arrow: Right 5">
              <a:extLst>
                <a:ext uri="{FF2B5EF4-FFF2-40B4-BE49-F238E27FC236}">
                  <a16:creationId xmlns:a16="http://schemas.microsoft.com/office/drawing/2014/main" xmlns="" id="{BC31AC36-1650-4434-864C-B27D69BFE81E}"/>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7" name="Arrow: Right 6">
              <a:extLst>
                <a:ext uri="{FF2B5EF4-FFF2-40B4-BE49-F238E27FC236}">
                  <a16:creationId xmlns:a16="http://schemas.microsoft.com/office/drawing/2014/main" xmlns="" id="{560CA16C-5D26-42D2-9F52-6E6C470E4721}"/>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8" name="TextBox 7">
                  <a:extLst>
                    <a:ext uri="{FF2B5EF4-FFF2-40B4-BE49-F238E27FC236}">
                      <a16:creationId xmlns:a16="http://schemas.microsoft.com/office/drawing/2014/main" id="{D5E6B846-BD87-4E96-AC4B-2C64952CFAD9}"/>
                    </a:ext>
                  </a:extLst>
                </p:cNvPr>
                <p:cNvSpPr txBox="1"/>
                <p:nvPr/>
              </p:nvSpPr>
              <p:spPr>
                <a:xfrm>
                  <a:off x="1581767" y="3259205"/>
                  <a:ext cx="1146684"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r>
                          <a:rPr lang="en-IN" sz="2000" b="0" i="0" dirty="0" smtClean="0">
                            <a:latin typeface="Cambria Math" panose="02040503050406030204" pitchFamily="18" charset="0"/>
                          </a:rPr>
                          <m:t>  </m:t>
                        </m:r>
                        <m:r>
                          <a:rPr lang="en-IN" sz="2000" b="0" i="1" dirty="0" smtClean="0">
                            <a:latin typeface="Cambria Math" panose="02040503050406030204" pitchFamily="18" charset="0"/>
                          </a:rPr>
                          <m:t>𝑥</m:t>
                        </m:r>
                        <m:r>
                          <a:rPr lang="en-IN" sz="2000" b="0" i="1" dirty="0" smtClean="0">
                            <a:latin typeface="Cambria Math" panose="02040503050406030204" pitchFamily="18" charset="0"/>
                          </a:rPr>
                          <m:t>(</m:t>
                        </m:r>
                        <m:r>
                          <a:rPr lang="en-IN" sz="2000" b="0" i="1" dirty="0" smtClean="0">
                            <a:latin typeface="Cambria Math" panose="02040503050406030204" pitchFamily="18" charset="0"/>
                          </a:rPr>
                          <m:t>𝑡</m:t>
                        </m:r>
                        <m:r>
                          <a:rPr lang="en-IN" sz="2000" b="0" i="1" dirty="0" smtClean="0">
                            <a:latin typeface="Cambria Math" panose="02040503050406030204" pitchFamily="18" charset="0"/>
                          </a:rPr>
                          <m:t>)</m:t>
                        </m:r>
                      </m:oMath>
                    </m:oMathPara>
                  </a14:m>
                  <a:endParaRPr lang="en-IN" sz="2000" dirty="0"/>
                </a:p>
              </p:txBody>
            </p:sp>
          </mc:Choice>
          <mc:Fallback>
            <p:sp>
              <p:nvSpPr>
                <p:cNvPr id="8" name="TextBox 7">
                  <a:extLst>
                    <a:ext uri="{FF2B5EF4-FFF2-40B4-BE49-F238E27FC236}">
                      <a16:creationId xmlns:a16="http://schemas.microsoft.com/office/drawing/2014/main" xmlns="" xmlns:a14="http://schemas.microsoft.com/office/drawing/2010/main" id="{D5E6B846-BD87-4E96-AC4B-2C64952CFAD9}"/>
                    </a:ext>
                  </a:extLst>
                </p:cNvPr>
                <p:cNvSpPr txBox="1">
                  <a:spLocks noRot="1" noChangeAspect="1" noMove="1" noResize="1" noEditPoints="1" noAdjustHandles="1" noChangeArrowheads="1" noChangeShapeType="1" noTextEdit="1"/>
                </p:cNvSpPr>
                <p:nvPr/>
              </p:nvSpPr>
              <p:spPr>
                <a:xfrm>
                  <a:off x="1581767" y="3259205"/>
                  <a:ext cx="1146684" cy="707886"/>
                </a:xfrm>
                <a:prstGeom prst="rect">
                  <a:avLst/>
                </a:prstGeom>
                <a:blipFill>
                  <a:blip r:embed="rId3"/>
                  <a:stretch>
                    <a:fillRect t="-4310" b="-8621"/>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9" name="TextBox 8">
                  <a:extLst>
                    <a:ext uri="{FF2B5EF4-FFF2-40B4-BE49-F238E27FC236}">
                      <a16:creationId xmlns:a16="http://schemas.microsoft.com/office/drawing/2014/main" id="{0533E0C4-AE39-4E07-81DD-7BC589BF1163}"/>
                    </a:ext>
                  </a:extLst>
                </p:cNvPr>
                <p:cNvSpPr txBox="1"/>
                <p:nvPr/>
              </p:nvSpPr>
              <p:spPr>
                <a:xfrm>
                  <a:off x="7667940" y="3227575"/>
                  <a:ext cx="2846439" cy="707886"/>
                </a:xfrm>
                <a:prstGeom prst="rect">
                  <a:avLst/>
                </a:prstGeom>
                <a:noFill/>
              </p:spPr>
              <p:txBody>
                <a:bodyPr wrap="square" rtlCol="0">
                  <a:spAutoFit/>
                </a:bodyPr>
                <a:lstStyle/>
                <a:p>
                  <a:r>
                    <a:rPr lang="en-IN" sz="2000" dirty="0"/>
                    <a:t>             Output </a:t>
                  </a:r>
                  <a:endParaRPr lang="en-IN" sz="20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2000" b="0" i="1" dirty="0" smtClean="0">
                            <a:latin typeface="Cambria Math" panose="02040503050406030204" pitchFamily="18" charset="0"/>
                          </a:rPr>
                          <m:t>𝑦</m:t>
                        </m:r>
                        <m:d>
                          <m:dPr>
                            <m:ctrlPr>
                              <a:rPr lang="en-IN" sz="2000" b="0" i="1" dirty="0" smtClean="0">
                                <a:latin typeface="Cambria Math" panose="02040503050406030204" pitchFamily="18" charset="0"/>
                              </a:rPr>
                            </m:ctrlPr>
                          </m:dPr>
                          <m:e>
                            <m:r>
                              <a:rPr lang="en-IN" sz="2000" b="0" i="1" dirty="0" smtClean="0">
                                <a:latin typeface="Cambria Math" panose="02040503050406030204" pitchFamily="18" charset="0"/>
                              </a:rPr>
                              <m:t>𝑡</m:t>
                            </m:r>
                          </m:e>
                        </m:d>
                        <m:r>
                          <a:rPr lang="en-IN" sz="2000" b="0" i="1" dirty="0" smtClean="0">
                            <a:latin typeface="Cambria Math" panose="02040503050406030204" pitchFamily="18" charset="0"/>
                          </a:rPr>
                          <m:t>=</m:t>
                        </m:r>
                        <m:func>
                          <m:funcPr>
                            <m:ctrlPr>
                              <a:rPr lang="en-IN" sz="2000" b="0" i="1" dirty="0" smtClean="0">
                                <a:latin typeface="Cambria Math" panose="02040503050406030204" pitchFamily="18" charset="0"/>
                              </a:rPr>
                            </m:ctrlPr>
                          </m:funcPr>
                          <m:fName>
                            <m:r>
                              <m:rPr>
                                <m:sty m:val="p"/>
                              </m:rPr>
                              <a:rPr lang="en-IN" sz="2000" b="0" i="0" dirty="0" smtClean="0">
                                <a:latin typeface="Cambria Math" panose="02040503050406030204" pitchFamily="18" charset="0"/>
                              </a:rPr>
                              <m:t>sin</m:t>
                            </m:r>
                          </m:fName>
                          <m:e>
                            <m:r>
                              <a:rPr lang="en-IN" sz="2000" b="0" i="1" dirty="0" smtClean="0">
                                <a:latin typeface="Cambria Math" panose="02040503050406030204" pitchFamily="18" charset="0"/>
                              </a:rPr>
                              <m:t>𝑥</m:t>
                            </m:r>
                            <m:r>
                              <a:rPr lang="en-IN" sz="2000" b="0" i="1" dirty="0" smtClean="0">
                                <a:latin typeface="Cambria Math" panose="02040503050406030204" pitchFamily="18" charset="0"/>
                              </a:rPr>
                              <m:t>(</m:t>
                            </m:r>
                            <m:r>
                              <a:rPr lang="en-IN" sz="2000" b="0" i="1" dirty="0" smtClean="0">
                                <a:latin typeface="Cambria Math" panose="02040503050406030204" pitchFamily="18" charset="0"/>
                              </a:rPr>
                              <m:t>𝑡</m:t>
                            </m:r>
                            <m:r>
                              <a:rPr lang="en-IN" sz="2000" b="0" i="1" dirty="0" smtClean="0">
                                <a:latin typeface="Cambria Math" panose="02040503050406030204" pitchFamily="18" charset="0"/>
                              </a:rPr>
                              <m:t>)</m:t>
                            </m:r>
                          </m:e>
                        </m:func>
                      </m:oMath>
                    </m:oMathPara>
                  </a14:m>
                  <a:endParaRPr lang="en-IN" sz="2000" dirty="0"/>
                </a:p>
              </p:txBody>
            </p:sp>
          </mc:Choice>
          <mc:Fallback>
            <p:sp>
              <p:nvSpPr>
                <p:cNvPr id="9" name="TextBox 8">
                  <a:extLst>
                    <a:ext uri="{FF2B5EF4-FFF2-40B4-BE49-F238E27FC236}">
                      <a16:creationId xmlns:a16="http://schemas.microsoft.com/office/drawing/2014/main" xmlns="" xmlns:a14="http://schemas.microsoft.com/office/drawing/2010/main" id="{0533E0C4-AE39-4E07-81DD-7BC589BF1163}"/>
                    </a:ext>
                  </a:extLst>
                </p:cNvPr>
                <p:cNvSpPr txBox="1">
                  <a:spLocks noRot="1" noChangeAspect="1" noMove="1" noResize="1" noEditPoints="1" noAdjustHandles="1" noChangeArrowheads="1" noChangeShapeType="1" noTextEdit="1"/>
                </p:cNvSpPr>
                <p:nvPr/>
              </p:nvSpPr>
              <p:spPr>
                <a:xfrm>
                  <a:off x="7667940" y="3227575"/>
                  <a:ext cx="2846439" cy="707886"/>
                </a:xfrm>
                <a:prstGeom prst="rect">
                  <a:avLst/>
                </a:prstGeom>
                <a:blipFill>
                  <a:blip r:embed="rId4"/>
                  <a:stretch>
                    <a:fillRect t="-4310" b="-8621"/>
                  </a:stretch>
                </a:blipFill>
              </p:spPr>
              <p:txBody>
                <a:bodyPr/>
                <a:lstStyle/>
                <a:p>
                  <a:r>
                    <a:rPr lang="en-IN">
                      <a:noFill/>
                    </a:rPr>
                    <a:t> </a:t>
                  </a:r>
                </a:p>
              </p:txBody>
            </p:sp>
          </mc:Fallback>
        </mc:AlternateContent>
      </p:grpSp>
    </p:spTree>
    <p:extLst>
      <p:ext uri="{BB962C8B-B14F-4D97-AF65-F5344CB8AC3E}">
        <p14:creationId xmlns:p14="http://schemas.microsoft.com/office/powerpoint/2010/main" xmlns="" val="1358688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D07E2E-BB93-43FD-83FA-7CAD840A94D4}"/>
              </a:ext>
            </a:extLst>
          </p:cNvPr>
          <p:cNvSpPr>
            <a:spLocks noGrp="1"/>
          </p:cNvSpPr>
          <p:nvPr>
            <p:ph type="title"/>
          </p:nvPr>
        </p:nvSpPr>
        <p:spPr>
          <a:xfrm>
            <a:off x="705465" y="18255"/>
            <a:ext cx="10515600" cy="1325563"/>
          </a:xfrm>
        </p:spPr>
        <p:txBody>
          <a:bodyPr>
            <a:normAutofit/>
          </a:bodyPr>
          <a:lstStyle/>
          <a:p>
            <a:r>
              <a:rPr lang="en-IN" sz="4800" dirty="0">
                <a:solidFill>
                  <a:srgbClr val="FF0000"/>
                </a:solidFill>
              </a:rPr>
              <a:t>Identity systems</a:t>
            </a:r>
          </a:p>
        </p:txBody>
      </p:sp>
      <p:sp>
        <p:nvSpPr>
          <p:cNvPr id="3" name="Content Placeholder 2">
            <a:extLst>
              <a:ext uri="{FF2B5EF4-FFF2-40B4-BE49-F238E27FC236}">
                <a16:creationId xmlns:a16="http://schemas.microsoft.com/office/drawing/2014/main" xmlns="" id="{9DB1349A-476D-42EF-9EF7-28553CB90819}"/>
              </a:ext>
            </a:extLst>
          </p:cNvPr>
          <p:cNvSpPr>
            <a:spLocks noGrp="1"/>
          </p:cNvSpPr>
          <p:nvPr>
            <p:ph idx="1"/>
          </p:nvPr>
        </p:nvSpPr>
        <p:spPr>
          <a:xfrm>
            <a:off x="838200" y="1343818"/>
            <a:ext cx="10515600" cy="5278208"/>
          </a:xfrm>
        </p:spPr>
        <p:txBody>
          <a:bodyPr>
            <a:normAutofit/>
          </a:bodyPr>
          <a:lstStyle/>
          <a:p>
            <a:endParaRPr lang="en-IN" dirty="0"/>
          </a:p>
          <a:p>
            <a:endParaRPr lang="en-IN" dirty="0"/>
          </a:p>
          <a:p>
            <a:endParaRPr lang="en-IN" dirty="0"/>
          </a:p>
          <a:p>
            <a:endParaRPr lang="en-IN" dirty="0"/>
          </a:p>
          <a:p>
            <a:r>
              <a:rPr lang="en-IN" dirty="0"/>
              <a:t>A cascade connection of invertible and inverse system results identity system</a:t>
            </a:r>
          </a:p>
          <a:p>
            <a:endParaRPr lang="en-IN" dirty="0"/>
          </a:p>
          <a:p>
            <a:r>
              <a:rPr lang="en-IN" dirty="0"/>
              <a:t>EX: </a:t>
            </a:r>
          </a:p>
          <a:p>
            <a:endParaRPr lang="en-IN" dirty="0"/>
          </a:p>
        </p:txBody>
      </p:sp>
      <p:grpSp>
        <p:nvGrpSpPr>
          <p:cNvPr id="10" name="Group 9">
            <a:extLst>
              <a:ext uri="{FF2B5EF4-FFF2-40B4-BE49-F238E27FC236}">
                <a16:creationId xmlns:a16="http://schemas.microsoft.com/office/drawing/2014/main" xmlns="" id="{8D68BD7D-FCDF-43C2-B286-B88D1BC878EE}"/>
              </a:ext>
            </a:extLst>
          </p:cNvPr>
          <p:cNvGrpSpPr/>
          <p:nvPr/>
        </p:nvGrpSpPr>
        <p:grpSpPr>
          <a:xfrm>
            <a:off x="579790" y="1628251"/>
            <a:ext cx="11716139" cy="1384995"/>
            <a:chOff x="228599" y="1218194"/>
            <a:chExt cx="11716139" cy="1384995"/>
          </a:xfrm>
        </p:grpSpPr>
        <p:sp>
          <p:nvSpPr>
            <p:cNvPr id="11" name="Rectangle 10">
              <a:extLst>
                <a:ext uri="{FF2B5EF4-FFF2-40B4-BE49-F238E27FC236}">
                  <a16:creationId xmlns:a16="http://schemas.microsoft.com/office/drawing/2014/main" xmlns="" id="{94E44BBD-DA6A-4F4B-883B-B760E956B76D}"/>
                </a:ext>
              </a:extLst>
            </p:cNvPr>
            <p:cNvSpPr/>
            <p:nvPr/>
          </p:nvSpPr>
          <p:spPr>
            <a:xfrm>
              <a:off x="3039394" y="1596902"/>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Invertible</a:t>
              </a:r>
            </a:p>
            <a:p>
              <a:pPr algn="ctr"/>
              <a:r>
                <a:rPr lang="en-IN" sz="2400" dirty="0"/>
                <a:t>System</a:t>
              </a:r>
            </a:p>
          </p:txBody>
        </p:sp>
        <p:sp>
          <p:nvSpPr>
            <p:cNvPr id="12" name="Arrow: Right 11">
              <a:extLst>
                <a:ext uri="{FF2B5EF4-FFF2-40B4-BE49-F238E27FC236}">
                  <a16:creationId xmlns:a16="http://schemas.microsoft.com/office/drawing/2014/main" xmlns="" id="{485B677B-7FBA-4254-AFDC-2D0865A981D2}"/>
                </a:ext>
              </a:extLst>
            </p:cNvPr>
            <p:cNvSpPr/>
            <p:nvPr/>
          </p:nvSpPr>
          <p:spPr>
            <a:xfrm>
              <a:off x="1508018" y="1908940"/>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3" name="Arrow: Right 12">
              <a:extLst>
                <a:ext uri="{FF2B5EF4-FFF2-40B4-BE49-F238E27FC236}">
                  <a16:creationId xmlns:a16="http://schemas.microsoft.com/office/drawing/2014/main" xmlns="" id="{7583244F-9BDC-4523-945A-74D2946A7362}"/>
                </a:ext>
              </a:extLst>
            </p:cNvPr>
            <p:cNvSpPr/>
            <p:nvPr/>
          </p:nvSpPr>
          <p:spPr>
            <a:xfrm>
              <a:off x="8421333" y="1858761"/>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14" name="TextBox 13">
                  <a:extLst>
                    <a:ext uri="{FF2B5EF4-FFF2-40B4-BE49-F238E27FC236}">
                      <a16:creationId xmlns:a16="http://schemas.microsoft.com/office/drawing/2014/main" id="{C3380427-7646-4E35-97C9-26C4DAB88735}"/>
                    </a:ext>
                  </a:extLst>
                </p:cNvPr>
                <p:cNvSpPr txBox="1"/>
                <p:nvPr/>
              </p:nvSpPr>
              <p:spPr>
                <a:xfrm>
                  <a:off x="228599" y="1628532"/>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14" name="TextBox 13">
                  <a:extLst>
                    <a:ext uri="{FF2B5EF4-FFF2-40B4-BE49-F238E27FC236}">
                      <a16:creationId xmlns:a16="http://schemas.microsoft.com/office/drawing/2014/main" xmlns="" xmlns:a14="http://schemas.microsoft.com/office/drawing/2010/main" id="{C3380427-7646-4E35-97C9-26C4DAB88735}"/>
                    </a:ext>
                  </a:extLst>
                </p:cNvPr>
                <p:cNvSpPr txBox="1">
                  <a:spLocks noRot="1" noChangeAspect="1" noMove="1" noResize="1" noEditPoints="1" noAdjustHandles="1" noChangeArrowheads="1" noChangeShapeType="1" noTextEdit="1"/>
                </p:cNvSpPr>
                <p:nvPr/>
              </p:nvSpPr>
              <p:spPr>
                <a:xfrm>
                  <a:off x="228599" y="1628532"/>
                  <a:ext cx="1146684" cy="954107"/>
                </a:xfrm>
                <a:prstGeom prst="rect">
                  <a:avLst/>
                </a:prstGeom>
                <a:blipFill>
                  <a:blip r:embed="rId2"/>
                  <a:stretch>
                    <a:fillRect l="-10638" t="-5732"/>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15" name="TextBox 14">
                  <a:extLst>
                    <a:ext uri="{FF2B5EF4-FFF2-40B4-BE49-F238E27FC236}">
                      <a16:creationId xmlns:a16="http://schemas.microsoft.com/office/drawing/2014/main" id="{6A6475AE-A998-42A1-987B-60D32FF5EC36}"/>
                    </a:ext>
                  </a:extLst>
                </p:cNvPr>
                <p:cNvSpPr txBox="1"/>
                <p:nvPr/>
              </p:nvSpPr>
              <p:spPr>
                <a:xfrm>
                  <a:off x="9313374" y="1218194"/>
                  <a:ext cx="2631364" cy="1384995"/>
                </a:xfrm>
                <a:prstGeom prst="rect">
                  <a:avLst/>
                </a:prstGeom>
                <a:noFill/>
              </p:spPr>
              <p:txBody>
                <a:bodyPr wrap="square" rtlCol="0">
                  <a:spAutoFit/>
                </a:bodyPr>
                <a:lstStyle/>
                <a:p>
                  <a:r>
                    <a:rPr lang="en-IN" sz="2800" dirty="0">
                      <a:solidFill>
                        <a:schemeClr val="tx1"/>
                      </a:solidFill>
                    </a:rPr>
                    <a:t>       Output </a:t>
                  </a:r>
                  <a14:m>
                    <m:oMath xmlns:m="http://schemas.openxmlformats.org/officeDocument/2006/math">
                      <m:r>
                        <a:rPr lang="en-IN" sz="2800" b="0" i="0" dirty="0" smtClean="0">
                          <a:solidFill>
                            <a:schemeClr val="tx1"/>
                          </a:solidFill>
                          <a:latin typeface="Cambria Math" panose="02040503050406030204" pitchFamily="18" charset="0"/>
                        </a:rPr>
                        <m:t> </m:t>
                      </m:r>
                    </m:oMath>
                  </a14:m>
                  <a:endParaRPr lang="en-IN" sz="2800" b="0" dirty="0">
                    <a:solidFill>
                      <a:schemeClr val="tx1"/>
                    </a:solidFill>
                  </a:endParaRPr>
                </a:p>
                <a:p>
                  <a:endParaRPr lang="en-IN" sz="2800" b="0" dirty="0">
                    <a:solidFill>
                      <a:schemeClr val="tx1"/>
                    </a:solidFill>
                  </a:endParaRPr>
                </a:p>
                <a:p>
                  <a:pPr/>
                  <a14:m>
                    <m:oMathPara xmlns:m="http://schemas.openxmlformats.org/officeDocument/2006/math">
                      <m:oMathParaPr>
                        <m:jc m:val="centerGroup"/>
                      </m:oMathParaPr>
                      <m:oMath xmlns:m="http://schemas.openxmlformats.org/officeDocument/2006/math">
                        <m:r>
                          <a:rPr lang="en-IN" sz="2800" b="0" i="1" smtClean="0">
                            <a:solidFill>
                              <a:schemeClr val="tx1"/>
                            </a:solidFill>
                            <a:latin typeface="Cambria Math" panose="02040503050406030204" pitchFamily="18" charset="0"/>
                          </a:rPr>
                          <m:t>=</m:t>
                        </m:r>
                        <m:r>
                          <a:rPr lang="en-IN" sz="2800" b="0" i="1" smtClean="0">
                            <a:solidFill>
                              <a:schemeClr val="tx1"/>
                            </a:solidFill>
                            <a:latin typeface="Cambria Math" panose="02040503050406030204" pitchFamily="18" charset="0"/>
                          </a:rPr>
                          <m:t>𝑥</m:t>
                        </m:r>
                        <m:r>
                          <a:rPr lang="en-IN" sz="2800" b="0" i="1" smtClean="0">
                            <a:solidFill>
                              <a:schemeClr val="tx1"/>
                            </a:solidFill>
                            <a:latin typeface="Cambria Math" panose="02040503050406030204" pitchFamily="18" charset="0"/>
                          </a:rPr>
                          <m:t>(</m:t>
                        </m:r>
                        <m:r>
                          <a:rPr lang="en-IN" sz="2800" b="0" i="1" smtClean="0">
                            <a:solidFill>
                              <a:schemeClr val="tx1"/>
                            </a:solidFill>
                            <a:latin typeface="Cambria Math" panose="02040503050406030204" pitchFamily="18" charset="0"/>
                          </a:rPr>
                          <m:t>𝑡</m:t>
                        </m:r>
                        <m:r>
                          <a:rPr lang="en-IN" sz="2800" b="0" i="1" smtClean="0">
                            <a:solidFill>
                              <a:schemeClr val="tx1"/>
                            </a:solidFill>
                            <a:latin typeface="Cambria Math" panose="02040503050406030204" pitchFamily="18" charset="0"/>
                          </a:rPr>
                          <m:t>)</m:t>
                        </m:r>
                      </m:oMath>
                    </m:oMathPara>
                  </a14:m>
                  <a:endParaRPr lang="en-IN" sz="2800" dirty="0">
                    <a:solidFill>
                      <a:schemeClr val="tx1"/>
                    </a:solidFill>
                  </a:endParaRPr>
                </a:p>
              </p:txBody>
            </p:sp>
          </mc:Choice>
          <mc:Fallback>
            <p:sp>
              <p:nvSpPr>
                <p:cNvPr id="15" name="TextBox 14">
                  <a:extLst>
                    <a:ext uri="{FF2B5EF4-FFF2-40B4-BE49-F238E27FC236}">
                      <a16:creationId xmlns:a16="http://schemas.microsoft.com/office/drawing/2014/main" xmlns="" xmlns:a14="http://schemas.microsoft.com/office/drawing/2010/main" id="{6A6475AE-A998-42A1-987B-60D32FF5EC36}"/>
                    </a:ext>
                  </a:extLst>
                </p:cNvPr>
                <p:cNvSpPr txBox="1">
                  <a:spLocks noRot="1" noChangeAspect="1" noMove="1" noResize="1" noEditPoints="1" noAdjustHandles="1" noChangeArrowheads="1" noChangeShapeType="1" noTextEdit="1"/>
                </p:cNvSpPr>
                <p:nvPr/>
              </p:nvSpPr>
              <p:spPr>
                <a:xfrm>
                  <a:off x="9313374" y="1218194"/>
                  <a:ext cx="2631364" cy="1384995"/>
                </a:xfrm>
                <a:prstGeom prst="rect">
                  <a:avLst/>
                </a:prstGeom>
                <a:blipFill>
                  <a:blip r:embed="rId3"/>
                  <a:stretch>
                    <a:fillRect t="-3965"/>
                  </a:stretch>
                </a:blipFill>
              </p:spPr>
              <p:txBody>
                <a:bodyPr/>
                <a:lstStyle/>
                <a:p>
                  <a:r>
                    <a:rPr lang="en-IN">
                      <a:noFill/>
                    </a:rPr>
                    <a:t> </a:t>
                  </a:r>
                </a:p>
              </p:txBody>
            </p:sp>
          </mc:Fallback>
        </mc:AlternateContent>
        <p:sp>
          <p:nvSpPr>
            <p:cNvPr id="16" name="Rectangle 15">
              <a:extLst>
                <a:ext uri="{FF2B5EF4-FFF2-40B4-BE49-F238E27FC236}">
                  <a16:creationId xmlns:a16="http://schemas.microsoft.com/office/drawing/2014/main" xmlns="" id="{A83FAF7F-4C25-442B-84C9-E147374BBB21}"/>
                </a:ext>
              </a:extLst>
            </p:cNvPr>
            <p:cNvSpPr/>
            <p:nvPr/>
          </p:nvSpPr>
          <p:spPr>
            <a:xfrm>
              <a:off x="6125494" y="1652440"/>
              <a:ext cx="2286000"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Inverse System</a:t>
              </a:r>
            </a:p>
          </p:txBody>
        </p:sp>
        <p:sp>
          <p:nvSpPr>
            <p:cNvPr id="17" name="Arrow: Right 16">
              <a:extLst>
                <a:ext uri="{FF2B5EF4-FFF2-40B4-BE49-F238E27FC236}">
                  <a16:creationId xmlns:a16="http://schemas.microsoft.com/office/drawing/2014/main" xmlns="" id="{DD504077-3CE5-4E2E-B736-6ED1C25295E9}"/>
                </a:ext>
              </a:extLst>
            </p:cNvPr>
            <p:cNvSpPr/>
            <p:nvPr/>
          </p:nvSpPr>
          <p:spPr>
            <a:xfrm>
              <a:off x="5201109" y="1898153"/>
              <a:ext cx="915935"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grpSp>
        <p:nvGrpSpPr>
          <p:cNvPr id="18" name="Group 17">
            <a:extLst>
              <a:ext uri="{FF2B5EF4-FFF2-40B4-BE49-F238E27FC236}">
                <a16:creationId xmlns:a16="http://schemas.microsoft.com/office/drawing/2014/main" xmlns="" id="{0B8513AD-7E99-48F3-9DC9-2858E2D08F99}"/>
              </a:ext>
            </a:extLst>
          </p:cNvPr>
          <p:cNvGrpSpPr/>
          <p:nvPr/>
        </p:nvGrpSpPr>
        <p:grpSpPr>
          <a:xfrm>
            <a:off x="838200" y="4966302"/>
            <a:ext cx="11093245" cy="1384995"/>
            <a:chOff x="228599" y="1218194"/>
            <a:chExt cx="11716139" cy="1384995"/>
          </a:xfrm>
        </p:grpSpPr>
        <mc:AlternateContent xmlns:mc="http://schemas.openxmlformats.org/markup-compatibility/2006">
          <mc:Choice xmlns:a14="http://schemas.microsoft.com/office/drawing/2010/main" xmlns="" Requires="a14">
            <p:sp>
              <p:nvSpPr>
                <p:cNvPr id="19" name="Rectangle 18">
                  <a:extLst>
                    <a:ext uri="{FF2B5EF4-FFF2-40B4-BE49-F238E27FC236}">
                      <a16:creationId xmlns:a16="http://schemas.microsoft.com/office/drawing/2014/main" id="{7555121E-02C7-4479-9B0C-0E9281FED7EC}"/>
                    </a:ext>
                  </a:extLst>
                </p:cNvPr>
                <p:cNvSpPr/>
                <p:nvPr/>
              </p:nvSpPr>
              <p:spPr>
                <a:xfrm>
                  <a:off x="3039394" y="1596902"/>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Delay </a:t>
                  </a:r>
                </a:p>
                <a:p>
                  <a:pPr algn="ctr"/>
                  <a14:m>
                    <m:oMathPara xmlns:m="http://schemas.openxmlformats.org/officeDocument/2006/math">
                      <m:oMathParaPr>
                        <m:jc m:val="centerGroup"/>
                      </m:oMathParaPr>
                      <m:oMath xmlns:m="http://schemas.openxmlformats.org/officeDocument/2006/math">
                        <m:r>
                          <a:rPr lang="en-IN" sz="2400" b="0" i="0" smtClean="0">
                            <a:latin typeface="Cambria Math" panose="02040503050406030204" pitchFamily="18" charset="0"/>
                          </a:rPr>
                          <m:t>′</m:t>
                        </m:r>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𝑡</m:t>
                            </m:r>
                          </m:e>
                          <m:sub>
                            <m:r>
                              <a:rPr lang="en-IN" sz="2400" b="0" i="1" smtClean="0">
                                <a:latin typeface="Cambria Math" panose="02040503050406030204" pitchFamily="18" charset="0"/>
                              </a:rPr>
                              <m:t>0</m:t>
                            </m:r>
                          </m:sub>
                        </m:sSub>
                        <m:r>
                          <a:rPr lang="en-IN" sz="2400" b="0" i="1" smtClean="0">
                            <a:latin typeface="Cambria Math" panose="02040503050406030204" pitchFamily="18" charset="0"/>
                          </a:rPr>
                          <m:t>′</m:t>
                        </m:r>
                      </m:oMath>
                    </m:oMathPara>
                  </a14:m>
                  <a:endParaRPr lang="en-IN" sz="2400" dirty="0"/>
                </a:p>
              </p:txBody>
            </p:sp>
          </mc:Choice>
          <mc:Fallback>
            <p:sp>
              <p:nvSpPr>
                <p:cNvPr id="19" name="Rectangle 18">
                  <a:extLst>
                    <a:ext uri="{FF2B5EF4-FFF2-40B4-BE49-F238E27FC236}">
                      <a16:creationId xmlns:a16="http://schemas.microsoft.com/office/drawing/2014/main" xmlns="" xmlns:a14="http://schemas.microsoft.com/office/drawing/2010/main" id="{7555121E-02C7-4479-9B0C-0E9281FED7EC}"/>
                    </a:ext>
                  </a:extLst>
                </p:cNvPr>
                <p:cNvSpPr>
                  <a:spLocks noRot="1" noChangeAspect="1" noMove="1" noResize="1" noEditPoints="1" noAdjustHandles="1" noChangeArrowheads="1" noChangeShapeType="1" noTextEdit="1"/>
                </p:cNvSpPr>
                <p:nvPr/>
              </p:nvSpPr>
              <p:spPr>
                <a:xfrm>
                  <a:off x="3039394" y="1596902"/>
                  <a:ext cx="2153265" cy="855406"/>
                </a:xfrm>
                <a:prstGeom prst="rect">
                  <a:avLst/>
                </a:prstGeom>
                <a:blipFill>
                  <a:blip r:embed="rId4"/>
                  <a:stretch>
                    <a:fillRect t="-2759"/>
                  </a:stretch>
                </a:blipFill>
                <a:ln w="28575">
                  <a:solidFill>
                    <a:schemeClr val="tx1"/>
                  </a:solidFill>
                </a:ln>
              </p:spPr>
              <p:txBody>
                <a:bodyPr/>
                <a:lstStyle/>
                <a:p>
                  <a:r>
                    <a:rPr lang="en-IN">
                      <a:noFill/>
                    </a:rPr>
                    <a:t> </a:t>
                  </a:r>
                </a:p>
              </p:txBody>
            </p:sp>
          </mc:Fallback>
        </mc:AlternateContent>
        <p:sp>
          <p:nvSpPr>
            <p:cNvPr id="20" name="Arrow: Right 19">
              <a:extLst>
                <a:ext uri="{FF2B5EF4-FFF2-40B4-BE49-F238E27FC236}">
                  <a16:creationId xmlns:a16="http://schemas.microsoft.com/office/drawing/2014/main" xmlns="" id="{A8230D0D-B358-42FE-9FF7-39E6EBF29881}"/>
                </a:ext>
              </a:extLst>
            </p:cNvPr>
            <p:cNvSpPr/>
            <p:nvPr/>
          </p:nvSpPr>
          <p:spPr>
            <a:xfrm>
              <a:off x="1508018" y="1908940"/>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21" name="Arrow: Right 20">
              <a:extLst>
                <a:ext uri="{FF2B5EF4-FFF2-40B4-BE49-F238E27FC236}">
                  <a16:creationId xmlns:a16="http://schemas.microsoft.com/office/drawing/2014/main" xmlns="" id="{32C0C70F-F680-4B6C-834A-61DF15C52DEA}"/>
                </a:ext>
              </a:extLst>
            </p:cNvPr>
            <p:cNvSpPr/>
            <p:nvPr/>
          </p:nvSpPr>
          <p:spPr>
            <a:xfrm>
              <a:off x="8421333" y="1858761"/>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22" name="TextBox 21">
                  <a:extLst>
                    <a:ext uri="{FF2B5EF4-FFF2-40B4-BE49-F238E27FC236}">
                      <a16:creationId xmlns:a16="http://schemas.microsoft.com/office/drawing/2014/main" id="{1B9B2925-AF0B-4B33-9195-DCED8AFEF111}"/>
                    </a:ext>
                  </a:extLst>
                </p:cNvPr>
                <p:cNvSpPr txBox="1"/>
                <p:nvPr/>
              </p:nvSpPr>
              <p:spPr>
                <a:xfrm>
                  <a:off x="228599" y="1628532"/>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22" name="TextBox 21">
                  <a:extLst>
                    <a:ext uri="{FF2B5EF4-FFF2-40B4-BE49-F238E27FC236}">
                      <a16:creationId xmlns:a16="http://schemas.microsoft.com/office/drawing/2014/main" xmlns="" xmlns:a14="http://schemas.microsoft.com/office/drawing/2010/main" id="{1B9B2925-AF0B-4B33-9195-DCED8AFEF111}"/>
                    </a:ext>
                  </a:extLst>
                </p:cNvPr>
                <p:cNvSpPr txBox="1">
                  <a:spLocks noRot="1" noChangeAspect="1" noMove="1" noResize="1" noEditPoints="1" noAdjustHandles="1" noChangeArrowheads="1" noChangeShapeType="1" noTextEdit="1"/>
                </p:cNvSpPr>
                <p:nvPr/>
              </p:nvSpPr>
              <p:spPr>
                <a:xfrm>
                  <a:off x="228599" y="1628532"/>
                  <a:ext cx="1146684" cy="954107"/>
                </a:xfrm>
                <a:prstGeom prst="rect">
                  <a:avLst/>
                </a:prstGeom>
                <a:blipFill>
                  <a:blip r:embed="rId5"/>
                  <a:stretch>
                    <a:fillRect l="-11798" t="-6369"/>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23" name="TextBox 22">
                  <a:extLst>
                    <a:ext uri="{FF2B5EF4-FFF2-40B4-BE49-F238E27FC236}">
                      <a16:creationId xmlns:a16="http://schemas.microsoft.com/office/drawing/2014/main" id="{4AA564B1-E8F4-46E7-9862-411C885F08C0}"/>
                    </a:ext>
                  </a:extLst>
                </p:cNvPr>
                <p:cNvSpPr txBox="1"/>
                <p:nvPr/>
              </p:nvSpPr>
              <p:spPr>
                <a:xfrm>
                  <a:off x="9313374" y="1218194"/>
                  <a:ext cx="2631364" cy="1384995"/>
                </a:xfrm>
                <a:prstGeom prst="rect">
                  <a:avLst/>
                </a:prstGeom>
                <a:noFill/>
              </p:spPr>
              <p:txBody>
                <a:bodyPr wrap="square" rtlCol="0">
                  <a:spAutoFit/>
                </a:bodyPr>
                <a:lstStyle/>
                <a:p>
                  <a:r>
                    <a:rPr lang="en-IN" sz="2800" dirty="0">
                      <a:solidFill>
                        <a:schemeClr val="tx1"/>
                      </a:solidFill>
                    </a:rPr>
                    <a:t>       Output </a:t>
                  </a:r>
                  <a14:m>
                    <m:oMath xmlns:m="http://schemas.openxmlformats.org/officeDocument/2006/math">
                      <m:r>
                        <a:rPr lang="en-IN" sz="2800" b="0" i="0" dirty="0" smtClean="0">
                          <a:solidFill>
                            <a:schemeClr val="tx1"/>
                          </a:solidFill>
                          <a:latin typeface="Cambria Math" panose="02040503050406030204" pitchFamily="18" charset="0"/>
                        </a:rPr>
                        <m:t> </m:t>
                      </m:r>
                    </m:oMath>
                  </a14:m>
                  <a:endParaRPr lang="en-IN" sz="2800" b="0" dirty="0">
                    <a:solidFill>
                      <a:schemeClr val="tx1"/>
                    </a:solidFill>
                  </a:endParaRPr>
                </a:p>
                <a:p>
                  <a:endParaRPr lang="en-IN" sz="2800" b="0" dirty="0">
                    <a:solidFill>
                      <a:schemeClr val="tx1"/>
                    </a:solidFill>
                  </a:endParaRPr>
                </a:p>
                <a:p>
                  <a:pPr/>
                  <a14:m>
                    <m:oMathPara xmlns:m="http://schemas.openxmlformats.org/officeDocument/2006/math">
                      <m:oMathParaPr>
                        <m:jc m:val="centerGroup"/>
                      </m:oMathParaPr>
                      <m:oMath xmlns:m="http://schemas.openxmlformats.org/officeDocument/2006/math">
                        <m:r>
                          <a:rPr lang="en-IN" sz="2800" b="0" i="1" smtClean="0">
                            <a:solidFill>
                              <a:schemeClr val="tx1"/>
                            </a:solidFill>
                            <a:latin typeface="Cambria Math" panose="02040503050406030204" pitchFamily="18" charset="0"/>
                          </a:rPr>
                          <m:t>=</m:t>
                        </m:r>
                        <m:r>
                          <a:rPr lang="en-IN" sz="2800" b="0" i="1" smtClean="0">
                            <a:solidFill>
                              <a:schemeClr val="tx1"/>
                            </a:solidFill>
                            <a:latin typeface="Cambria Math" panose="02040503050406030204" pitchFamily="18" charset="0"/>
                          </a:rPr>
                          <m:t>𝑥</m:t>
                        </m:r>
                        <m:r>
                          <a:rPr lang="en-IN" sz="2800" b="0" i="1" smtClean="0">
                            <a:solidFill>
                              <a:schemeClr val="tx1"/>
                            </a:solidFill>
                            <a:latin typeface="Cambria Math" panose="02040503050406030204" pitchFamily="18" charset="0"/>
                          </a:rPr>
                          <m:t>(</m:t>
                        </m:r>
                        <m:r>
                          <a:rPr lang="en-IN" sz="2800" b="0" i="1" smtClean="0">
                            <a:solidFill>
                              <a:schemeClr val="tx1"/>
                            </a:solidFill>
                            <a:latin typeface="Cambria Math" panose="02040503050406030204" pitchFamily="18" charset="0"/>
                          </a:rPr>
                          <m:t>𝑡</m:t>
                        </m:r>
                        <m:r>
                          <a:rPr lang="en-IN" sz="2800" b="0" i="1" smtClean="0">
                            <a:solidFill>
                              <a:schemeClr val="tx1"/>
                            </a:solidFill>
                            <a:latin typeface="Cambria Math" panose="02040503050406030204" pitchFamily="18" charset="0"/>
                          </a:rPr>
                          <m:t>)</m:t>
                        </m:r>
                      </m:oMath>
                    </m:oMathPara>
                  </a14:m>
                  <a:endParaRPr lang="en-IN" sz="2800" dirty="0">
                    <a:solidFill>
                      <a:schemeClr val="tx1"/>
                    </a:solidFill>
                  </a:endParaRPr>
                </a:p>
              </p:txBody>
            </p:sp>
          </mc:Choice>
          <mc:Fallback>
            <p:sp>
              <p:nvSpPr>
                <p:cNvPr id="23" name="TextBox 22">
                  <a:extLst>
                    <a:ext uri="{FF2B5EF4-FFF2-40B4-BE49-F238E27FC236}">
                      <a16:creationId xmlns:a16="http://schemas.microsoft.com/office/drawing/2014/main" xmlns="" xmlns:a14="http://schemas.microsoft.com/office/drawing/2010/main" id="{4AA564B1-E8F4-46E7-9862-411C885F08C0}"/>
                    </a:ext>
                  </a:extLst>
                </p:cNvPr>
                <p:cNvSpPr txBox="1">
                  <a:spLocks noRot="1" noChangeAspect="1" noMove="1" noResize="1" noEditPoints="1" noAdjustHandles="1" noChangeArrowheads="1" noChangeShapeType="1" noTextEdit="1"/>
                </p:cNvSpPr>
                <p:nvPr/>
              </p:nvSpPr>
              <p:spPr>
                <a:xfrm>
                  <a:off x="9313374" y="1218194"/>
                  <a:ext cx="2631364" cy="1384995"/>
                </a:xfrm>
                <a:prstGeom prst="rect">
                  <a:avLst/>
                </a:prstGeom>
                <a:blipFill>
                  <a:blip r:embed="rId6"/>
                  <a:stretch>
                    <a:fillRect t="-4405"/>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24" name="Rectangle 23">
                  <a:extLst>
                    <a:ext uri="{FF2B5EF4-FFF2-40B4-BE49-F238E27FC236}">
                      <a16:creationId xmlns:a16="http://schemas.microsoft.com/office/drawing/2014/main" id="{7979AF4D-2A72-440C-BAB6-4AE1F1BCFCAA}"/>
                    </a:ext>
                  </a:extLst>
                </p:cNvPr>
                <p:cNvSpPr/>
                <p:nvPr/>
              </p:nvSpPr>
              <p:spPr>
                <a:xfrm>
                  <a:off x="6125494" y="1652440"/>
                  <a:ext cx="2286000"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advance </a:t>
                  </a:r>
                </a:p>
                <a:p>
                  <a:pPr algn="ctr"/>
                  <a14:m>
                    <m:oMathPara xmlns:m="http://schemas.openxmlformats.org/officeDocument/2006/math">
                      <m:oMathParaPr>
                        <m:jc m:val="centerGroup"/>
                      </m:oMathParaPr>
                      <m:oMath xmlns:m="http://schemas.openxmlformats.org/officeDocument/2006/math">
                        <m:r>
                          <a:rPr lang="en-IN" sz="2400">
                            <a:latin typeface="Cambria Math" panose="02040503050406030204" pitchFamily="18" charset="0"/>
                          </a:rPr>
                          <m:t>′</m:t>
                        </m:r>
                        <m:sSub>
                          <m:sSubPr>
                            <m:ctrlPr>
                              <a:rPr lang="en-IN" sz="2400" i="1">
                                <a:latin typeface="Cambria Math" panose="02040503050406030204" pitchFamily="18" charset="0"/>
                              </a:rPr>
                            </m:ctrlPr>
                          </m:sSubPr>
                          <m:e>
                            <m:r>
                              <a:rPr lang="en-IN" sz="2400" i="1">
                                <a:latin typeface="Cambria Math" panose="02040503050406030204" pitchFamily="18" charset="0"/>
                              </a:rPr>
                              <m:t>𝑡</m:t>
                            </m:r>
                          </m:e>
                          <m:sub>
                            <m:r>
                              <a:rPr lang="en-IN" sz="2400" i="1">
                                <a:latin typeface="Cambria Math" panose="02040503050406030204" pitchFamily="18" charset="0"/>
                              </a:rPr>
                              <m:t>0</m:t>
                            </m:r>
                          </m:sub>
                        </m:sSub>
                        <m:r>
                          <a:rPr lang="en-IN" sz="2400" i="1">
                            <a:latin typeface="Cambria Math" panose="02040503050406030204" pitchFamily="18" charset="0"/>
                          </a:rPr>
                          <m:t>′</m:t>
                        </m:r>
                      </m:oMath>
                    </m:oMathPara>
                  </a14:m>
                  <a:endParaRPr lang="en-IN" sz="2400" dirty="0"/>
                </a:p>
              </p:txBody>
            </p:sp>
          </mc:Choice>
          <mc:Fallback>
            <p:sp>
              <p:nvSpPr>
                <p:cNvPr id="24" name="Rectangle 23">
                  <a:extLst>
                    <a:ext uri="{FF2B5EF4-FFF2-40B4-BE49-F238E27FC236}">
                      <a16:creationId xmlns:a16="http://schemas.microsoft.com/office/drawing/2014/main" xmlns="" xmlns:a14="http://schemas.microsoft.com/office/drawing/2010/main" id="{7979AF4D-2A72-440C-BAB6-4AE1F1BCFCAA}"/>
                    </a:ext>
                  </a:extLst>
                </p:cNvPr>
                <p:cNvSpPr>
                  <a:spLocks noRot="1" noChangeAspect="1" noMove="1" noResize="1" noEditPoints="1" noAdjustHandles="1" noChangeArrowheads="1" noChangeShapeType="1" noTextEdit="1"/>
                </p:cNvSpPr>
                <p:nvPr/>
              </p:nvSpPr>
              <p:spPr>
                <a:xfrm>
                  <a:off x="6125494" y="1652440"/>
                  <a:ext cx="2286000" cy="855406"/>
                </a:xfrm>
                <a:prstGeom prst="rect">
                  <a:avLst/>
                </a:prstGeom>
                <a:blipFill>
                  <a:blip r:embed="rId7"/>
                  <a:stretch>
                    <a:fillRect t="-2069"/>
                  </a:stretch>
                </a:blipFill>
                <a:ln w="28575">
                  <a:solidFill>
                    <a:schemeClr val="tx1"/>
                  </a:solidFill>
                </a:ln>
              </p:spPr>
              <p:txBody>
                <a:bodyPr/>
                <a:lstStyle/>
                <a:p>
                  <a:r>
                    <a:rPr lang="en-IN">
                      <a:noFill/>
                    </a:rPr>
                    <a:t> </a:t>
                  </a:r>
                </a:p>
              </p:txBody>
            </p:sp>
          </mc:Fallback>
        </mc:AlternateContent>
        <p:sp>
          <p:nvSpPr>
            <p:cNvPr id="25" name="Arrow: Right 24">
              <a:extLst>
                <a:ext uri="{FF2B5EF4-FFF2-40B4-BE49-F238E27FC236}">
                  <a16:creationId xmlns:a16="http://schemas.microsoft.com/office/drawing/2014/main" xmlns="" id="{3822A47E-95D9-4E47-BBD0-9C82BE013F14}"/>
                </a:ext>
              </a:extLst>
            </p:cNvPr>
            <p:cNvSpPr/>
            <p:nvPr/>
          </p:nvSpPr>
          <p:spPr>
            <a:xfrm>
              <a:off x="5201109" y="1898153"/>
              <a:ext cx="915935"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spTree>
    <p:extLst>
      <p:ext uri="{BB962C8B-B14F-4D97-AF65-F5344CB8AC3E}">
        <p14:creationId xmlns:p14="http://schemas.microsoft.com/office/powerpoint/2010/main" xmlns="" val="3544847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D07E2E-BB93-43FD-83FA-7CAD840A94D4}"/>
              </a:ext>
            </a:extLst>
          </p:cNvPr>
          <p:cNvSpPr>
            <a:spLocks noGrp="1"/>
          </p:cNvSpPr>
          <p:nvPr>
            <p:ph type="title"/>
          </p:nvPr>
        </p:nvSpPr>
        <p:spPr>
          <a:xfrm>
            <a:off x="705465" y="18255"/>
            <a:ext cx="10515600" cy="1325563"/>
          </a:xfrm>
        </p:spPr>
        <p:txBody>
          <a:bodyPr>
            <a:normAutofit/>
          </a:bodyPr>
          <a:lstStyle/>
          <a:p>
            <a:r>
              <a:rPr lang="en-IN" sz="4800" dirty="0">
                <a:solidFill>
                  <a:srgbClr val="FF0000"/>
                </a:solidFill>
              </a:rPr>
              <a:t>Stable or Unstable systems</a:t>
            </a:r>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9DB1349A-476D-42EF-9EF7-28553CB90819}"/>
                  </a:ext>
                </a:extLst>
              </p:cNvPr>
              <p:cNvSpPr>
                <a:spLocks noGrp="1"/>
              </p:cNvSpPr>
              <p:nvPr>
                <p:ph idx="1"/>
              </p:nvPr>
            </p:nvSpPr>
            <p:spPr>
              <a:xfrm>
                <a:off x="838200" y="1343817"/>
                <a:ext cx="10515600" cy="5292957"/>
              </a:xfrm>
            </p:spPr>
            <p:txBody>
              <a:bodyPr>
                <a:normAutofit/>
              </a:bodyPr>
              <a:lstStyle/>
              <a:p>
                <a:r>
                  <a:rPr lang="en-IN" dirty="0"/>
                  <a:t>The system is said to be stable if it produce a bounded output for a bounded input (BIBO criteria)</a:t>
                </a:r>
              </a:p>
              <a:p>
                <a:r>
                  <a:rPr lang="en-IN" dirty="0"/>
                  <a:t>A signal </a:t>
                </a:r>
                <a14:m>
                  <m:oMath xmlns:m="http://schemas.openxmlformats.org/officeDocument/2006/math">
                    <m:r>
                      <a:rPr lang="en-IN" b="0" i="1" smtClean="0">
                        <a:latin typeface="Cambria Math" panose="02040503050406030204" pitchFamily="18" charset="0"/>
                      </a:rPr>
                      <m:t>𝑥</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oMath>
                </a14:m>
                <a:r>
                  <a:rPr lang="en-IN" dirty="0"/>
                  <a:t> is said to bounded if </a:t>
                </a:r>
                <a14:m>
                  <m:oMath xmlns:m="http://schemas.openxmlformats.org/officeDocument/2006/math">
                    <m:d>
                      <m:dPr>
                        <m:begChr m:val="|"/>
                        <m:endChr m:val="|"/>
                        <m:ctrlPr>
                          <a:rPr lang="en-IN" i="1" smtClean="0">
                            <a:latin typeface="Cambria Math" panose="02040503050406030204" pitchFamily="18" charset="0"/>
                          </a:rPr>
                        </m:ctrlPr>
                      </m:dPr>
                      <m:e>
                        <m:r>
                          <a:rPr lang="en-IN" b="0" i="1" smtClean="0">
                            <a:latin typeface="Cambria Math" panose="02040503050406030204" pitchFamily="18" charset="0"/>
                          </a:rPr>
                          <m:t>𝑥</m:t>
                        </m:r>
                        <m:r>
                          <a:rPr lang="en-IN" b="0" i="1" smtClean="0">
                            <a:latin typeface="Cambria Math" panose="02040503050406030204" pitchFamily="18" charset="0"/>
                          </a:rPr>
                          <m:t>(</m:t>
                        </m:r>
                        <m:r>
                          <a:rPr lang="en-IN" b="0" i="1" smtClean="0">
                            <a:latin typeface="Cambria Math" panose="02040503050406030204" pitchFamily="18" charset="0"/>
                          </a:rPr>
                          <m:t>𝑡</m:t>
                        </m:r>
                        <m:r>
                          <a:rPr lang="en-IN" b="0" i="1" smtClean="0">
                            <a:latin typeface="Cambria Math" panose="02040503050406030204" pitchFamily="18" charset="0"/>
                          </a:rPr>
                          <m:t>)</m:t>
                        </m:r>
                      </m:e>
                    </m:d>
                    <m:r>
                      <a:rPr lang="en-IN" i="1">
                        <a:latin typeface="Cambria Math" panose="02040503050406030204" pitchFamily="18" charset="0"/>
                        <a:ea typeface="Cambria Math" panose="02040503050406030204" pitchFamily="18" charset="0"/>
                      </a:rPr>
                      <m:t>≤</m:t>
                    </m:r>
                    <m:r>
                      <a:rPr lang="en-IN" b="0" i="1" smtClean="0">
                        <a:latin typeface="Cambria Math" panose="02040503050406030204" pitchFamily="18" charset="0"/>
                        <a:ea typeface="Cambria Math" panose="02040503050406030204" pitchFamily="18" charset="0"/>
                      </a:rPr>
                      <m:t>𝐶</m:t>
                    </m:r>
                    <m:r>
                      <a:rPr lang="en-IN" b="0" i="1" smtClean="0">
                        <a:latin typeface="Cambria Math" panose="02040503050406030204" pitchFamily="18" charset="0"/>
                        <a:ea typeface="Cambria Math" panose="02040503050406030204" pitchFamily="18" charset="0"/>
                      </a:rPr>
                      <m:t>&lt;∞</m:t>
                    </m:r>
                  </m:oMath>
                </a14:m>
                <a:endParaRPr lang="en-IN" dirty="0"/>
              </a:p>
              <a:p>
                <a:endParaRPr lang="en-IN" dirty="0"/>
              </a:p>
              <a:p>
                <a:endParaRPr lang="en-IN" dirty="0"/>
              </a:p>
              <a:p>
                <a:endParaRPr lang="en-IN" dirty="0"/>
              </a:p>
              <a:p>
                <a:r>
                  <a:rPr lang="en-IN" dirty="0"/>
                  <a:t>Ex: </a:t>
                </a:r>
                <a14:m>
                  <m:oMath xmlns:m="http://schemas.openxmlformats.org/officeDocument/2006/math">
                    <m:r>
                      <a:rPr lang="en-IN" b="0" i="1" smtClean="0">
                        <a:latin typeface="Cambria Math" panose="02040503050406030204" pitchFamily="18" charset="0"/>
                      </a:rPr>
                      <m:t>𝑦</m:t>
                    </m:r>
                    <m:d>
                      <m:dPr>
                        <m:ctrlPr>
                          <a:rPr lang="en-IN" b="0" i="1" smtClean="0">
                            <a:latin typeface="Cambria Math" panose="02040503050406030204" pitchFamily="18" charset="0"/>
                          </a:rPr>
                        </m:ctrlPr>
                      </m:dPr>
                      <m:e>
                        <m:r>
                          <a:rPr lang="en-IN" b="0" i="1" smtClean="0">
                            <a:latin typeface="Cambria Math" panose="02040503050406030204" pitchFamily="18" charset="0"/>
                          </a:rPr>
                          <m:t>𝑡</m:t>
                        </m:r>
                      </m:e>
                    </m:d>
                    <m:r>
                      <a:rPr lang="en-IN" b="0" i="1" smtClean="0">
                        <a:latin typeface="Cambria Math" panose="02040503050406030204" pitchFamily="18" charset="0"/>
                      </a:rPr>
                      <m:t>=</m:t>
                    </m:r>
                    <m:sSup>
                      <m:sSupPr>
                        <m:ctrlPr>
                          <a:rPr lang="en-IN" b="0" i="1" smtClean="0">
                            <a:latin typeface="Cambria Math" panose="02040503050406030204" pitchFamily="18" charset="0"/>
                          </a:rPr>
                        </m:ctrlPr>
                      </m:sSupPr>
                      <m:e>
                        <m:r>
                          <a:rPr lang="en-IN" b="0" i="1" smtClean="0">
                            <a:latin typeface="Cambria Math" panose="02040503050406030204" pitchFamily="18" charset="0"/>
                          </a:rPr>
                          <m:t>𝑒</m:t>
                        </m:r>
                      </m:e>
                      <m:sup>
                        <m:r>
                          <a:rPr lang="en-IN" b="0" i="1" smtClean="0">
                            <a:latin typeface="Cambria Math" panose="02040503050406030204" pitchFamily="18" charset="0"/>
                          </a:rPr>
                          <m:t>𝑥</m:t>
                        </m:r>
                        <m:r>
                          <a:rPr lang="en-IN" b="0" i="1" smtClean="0">
                            <a:latin typeface="Cambria Math" panose="02040503050406030204" pitchFamily="18" charset="0"/>
                          </a:rPr>
                          <m:t>(</m:t>
                        </m:r>
                        <m:r>
                          <a:rPr lang="en-IN" b="0" i="1" smtClean="0">
                            <a:latin typeface="Cambria Math" panose="02040503050406030204" pitchFamily="18" charset="0"/>
                          </a:rPr>
                          <m:t>𝑡</m:t>
                        </m:r>
                        <m:r>
                          <a:rPr lang="en-IN" b="0" i="1" smtClean="0">
                            <a:latin typeface="Cambria Math" panose="02040503050406030204" pitchFamily="18" charset="0"/>
                          </a:rPr>
                          <m:t>)</m:t>
                        </m:r>
                      </m:sup>
                    </m:sSup>
                  </m:oMath>
                </a14:m>
                <a:endParaRPr lang="en-IN" b="0" dirty="0"/>
              </a:p>
              <a:p>
                <a:pPr marL="0" indent="0">
                  <a:buNone/>
                </a:pPr>
                <a:r>
                  <a:rPr lang="en-IN" dirty="0"/>
                  <a:t>The system is said to be unstable if it produce unbounded output for a bounded input.</a:t>
                </a:r>
              </a:p>
              <a:p>
                <a:pPr marL="0" indent="0">
                  <a:buNone/>
                </a:pPr>
                <a:r>
                  <a:rPr lang="en-IN" dirty="0"/>
                  <a:t> Ex: </a:t>
                </a:r>
                <a14:m>
                  <m:oMath xmlns:m="http://schemas.openxmlformats.org/officeDocument/2006/math">
                    <m:r>
                      <a:rPr lang="en-IN" i="1">
                        <a:latin typeface="Cambria Math" panose="02040503050406030204" pitchFamily="18" charset="0"/>
                      </a:rPr>
                      <m:t>𝑦</m:t>
                    </m:r>
                    <m:d>
                      <m:dPr>
                        <m:ctrlPr>
                          <a:rPr lang="en-IN" i="1">
                            <a:latin typeface="Cambria Math" panose="02040503050406030204" pitchFamily="18" charset="0"/>
                          </a:rPr>
                        </m:ctrlPr>
                      </m:dPr>
                      <m:e>
                        <m:r>
                          <a:rPr lang="en-IN" i="1">
                            <a:latin typeface="Cambria Math" panose="02040503050406030204" pitchFamily="18" charset="0"/>
                          </a:rPr>
                          <m:t>𝑡</m:t>
                        </m:r>
                      </m:e>
                    </m:d>
                    <m:r>
                      <a:rPr lang="en-IN" i="1">
                        <a:latin typeface="Cambria Math" panose="02040503050406030204" pitchFamily="18" charset="0"/>
                      </a:rPr>
                      <m:t>=</m:t>
                    </m:r>
                    <m:r>
                      <a:rPr lang="en-IN" b="0" i="1" smtClean="0">
                        <a:latin typeface="Cambria Math" panose="02040503050406030204" pitchFamily="18" charset="0"/>
                      </a:rPr>
                      <m:t>𝑡</m:t>
                    </m:r>
                    <m:sSup>
                      <m:sSupPr>
                        <m:ctrlPr>
                          <a:rPr lang="en-IN" i="1">
                            <a:latin typeface="Cambria Math" panose="02040503050406030204" pitchFamily="18" charset="0"/>
                          </a:rPr>
                        </m:ctrlPr>
                      </m:sSupPr>
                      <m:e>
                        <m:r>
                          <a:rPr lang="en-IN" i="1">
                            <a:latin typeface="Cambria Math" panose="02040503050406030204" pitchFamily="18" charset="0"/>
                          </a:rPr>
                          <m:t>𝑒</m:t>
                        </m:r>
                      </m:e>
                      <m:sup>
                        <m:r>
                          <a:rPr lang="en-IN" i="1">
                            <a:latin typeface="Cambria Math" panose="02040503050406030204" pitchFamily="18" charset="0"/>
                          </a:rPr>
                          <m:t>𝑥</m:t>
                        </m:r>
                        <m:r>
                          <a:rPr lang="en-IN" i="1">
                            <a:latin typeface="Cambria Math" panose="02040503050406030204" pitchFamily="18" charset="0"/>
                          </a:rPr>
                          <m:t>(</m:t>
                        </m:r>
                        <m:r>
                          <a:rPr lang="en-IN" i="1">
                            <a:latin typeface="Cambria Math" panose="02040503050406030204" pitchFamily="18" charset="0"/>
                          </a:rPr>
                          <m:t>𝑡</m:t>
                        </m:r>
                        <m:r>
                          <a:rPr lang="en-IN" i="1">
                            <a:latin typeface="Cambria Math" panose="02040503050406030204" pitchFamily="18" charset="0"/>
                          </a:rPr>
                          <m:t>)</m:t>
                        </m:r>
                      </m:sup>
                    </m:sSup>
                    <m:r>
                      <a:rPr lang="en-IN" i="1">
                        <a:latin typeface="Cambria Math" panose="02040503050406030204" pitchFamily="18" charset="0"/>
                      </a:rPr>
                      <m:t> </m:t>
                    </m:r>
                  </m:oMath>
                </a14:m>
                <a:endParaRPr lang="en-IN" dirty="0"/>
              </a:p>
            </p:txBody>
          </p:sp>
        </mc:Choice>
        <mc:Fallback>
          <p:sp>
            <p:nvSpPr>
              <p:cNvPr id="3" name="Content Placeholder 2">
                <a:extLst>
                  <a:ext uri="{FF2B5EF4-FFF2-40B4-BE49-F238E27FC236}">
                    <a16:creationId xmlns:a16="http://schemas.microsoft.com/office/drawing/2014/main" xmlns="" xmlns:a14="http://schemas.microsoft.com/office/drawing/2010/main" id="{9DB1349A-476D-42EF-9EF7-28553CB90819}"/>
                  </a:ext>
                </a:extLst>
              </p:cNvPr>
              <p:cNvSpPr>
                <a:spLocks noGrp="1" noRot="1" noChangeAspect="1" noMove="1" noResize="1" noEditPoints="1" noAdjustHandles="1" noChangeArrowheads="1" noChangeShapeType="1" noTextEdit="1"/>
              </p:cNvSpPr>
              <p:nvPr>
                <p:ph idx="1"/>
              </p:nvPr>
            </p:nvSpPr>
            <p:spPr>
              <a:xfrm>
                <a:off x="838200" y="1343817"/>
                <a:ext cx="10515600" cy="5292957"/>
              </a:xfrm>
              <a:blipFill>
                <a:blip r:embed="rId2"/>
                <a:stretch>
                  <a:fillRect l="-1217" t="-1841"/>
                </a:stretch>
              </a:blipFill>
            </p:spPr>
            <p:txBody>
              <a:bodyPr/>
              <a:lstStyle/>
              <a:p>
                <a:r>
                  <a:rPr lang="en-IN">
                    <a:noFill/>
                  </a:rPr>
                  <a:t> </a:t>
                </a:r>
              </a:p>
            </p:txBody>
          </p:sp>
        </mc:Fallback>
      </mc:AlternateContent>
      <p:grpSp>
        <p:nvGrpSpPr>
          <p:cNvPr id="4" name="Group 3">
            <a:extLst>
              <a:ext uri="{FF2B5EF4-FFF2-40B4-BE49-F238E27FC236}">
                <a16:creationId xmlns:a16="http://schemas.microsoft.com/office/drawing/2014/main" xmlns="" id="{C0C034B2-4F75-4675-9BDC-BBC01DE1CF56}"/>
              </a:ext>
            </a:extLst>
          </p:cNvPr>
          <p:cNvGrpSpPr/>
          <p:nvPr/>
        </p:nvGrpSpPr>
        <p:grpSpPr>
          <a:xfrm>
            <a:off x="1390030" y="3091784"/>
            <a:ext cx="9305012" cy="855406"/>
            <a:chOff x="1209367" y="3227575"/>
            <a:chExt cx="9305012" cy="855406"/>
          </a:xfrm>
        </p:grpSpPr>
        <p:sp>
          <p:nvSpPr>
            <p:cNvPr id="5" name="Rectangle 4">
              <a:extLst>
                <a:ext uri="{FF2B5EF4-FFF2-40B4-BE49-F238E27FC236}">
                  <a16:creationId xmlns:a16="http://schemas.microsoft.com/office/drawing/2014/main" xmlns="" id="{32B6FCDA-B7CF-4D1C-BDE7-90C3C56D8FF5}"/>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6" name="Arrow: Right 5">
              <a:extLst>
                <a:ext uri="{FF2B5EF4-FFF2-40B4-BE49-F238E27FC236}">
                  <a16:creationId xmlns:a16="http://schemas.microsoft.com/office/drawing/2014/main" xmlns="" id="{1603329A-E384-4F36-95FC-EA9543E7F700}"/>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7" name="Arrow: Right 6">
              <a:extLst>
                <a:ext uri="{FF2B5EF4-FFF2-40B4-BE49-F238E27FC236}">
                  <a16:creationId xmlns:a16="http://schemas.microsoft.com/office/drawing/2014/main" xmlns="" id="{2E167E77-B4DA-40D0-A773-7B7467F57945}"/>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8" name="TextBox 7">
                  <a:extLst>
                    <a:ext uri="{FF2B5EF4-FFF2-40B4-BE49-F238E27FC236}">
                      <a16:creationId xmlns:a16="http://schemas.microsoft.com/office/drawing/2014/main" id="{D2A57FBC-E9C1-4AF6-8DE4-D595E78649D7}"/>
                    </a:ext>
                  </a:extLst>
                </p:cNvPr>
                <p:cNvSpPr txBox="1"/>
                <p:nvPr/>
              </p:nvSpPr>
              <p:spPr>
                <a:xfrm>
                  <a:off x="1209367" y="3259205"/>
                  <a:ext cx="1519084"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r>
                          <a:rPr lang="en-IN" sz="2000" b="0" i="0" dirty="0" smtClean="0">
                            <a:latin typeface="Cambria Math" panose="02040503050406030204" pitchFamily="18" charset="0"/>
                          </a:rPr>
                          <m:t>  </m:t>
                        </m:r>
                        <m:d>
                          <m:dPr>
                            <m:begChr m:val="|"/>
                            <m:endChr m:val="|"/>
                            <m:ctrlPr>
                              <a:rPr lang="en-IN" sz="2000" b="0" i="1" dirty="0" smtClean="0">
                                <a:latin typeface="Cambria Math" panose="02040503050406030204" pitchFamily="18" charset="0"/>
                              </a:rPr>
                            </m:ctrlPr>
                          </m:dPr>
                          <m:e>
                            <m:r>
                              <a:rPr lang="en-IN" sz="2000" i="1" dirty="0">
                                <a:latin typeface="Cambria Math" panose="02040503050406030204" pitchFamily="18" charset="0"/>
                              </a:rPr>
                              <m:t>𝑥</m:t>
                            </m:r>
                            <m:r>
                              <a:rPr lang="en-IN" sz="2000" i="1" dirty="0">
                                <a:latin typeface="Cambria Math" panose="02040503050406030204" pitchFamily="18" charset="0"/>
                              </a:rPr>
                              <m:t>(</m:t>
                            </m:r>
                            <m:r>
                              <a:rPr lang="en-IN" sz="2000" i="1" dirty="0">
                                <a:latin typeface="Cambria Math" panose="02040503050406030204" pitchFamily="18" charset="0"/>
                              </a:rPr>
                              <m:t>𝑡</m:t>
                            </m:r>
                            <m:r>
                              <a:rPr lang="en-IN" sz="2000" i="1" dirty="0">
                                <a:latin typeface="Cambria Math" panose="02040503050406030204" pitchFamily="18" charset="0"/>
                              </a:rPr>
                              <m:t>)</m:t>
                            </m:r>
                          </m:e>
                        </m:d>
                        <m:r>
                          <a:rPr lang="en-IN" sz="2000" b="0" i="1" dirty="0" smtClean="0">
                            <a:latin typeface="Cambria Math" panose="02040503050406030204" pitchFamily="18" charset="0"/>
                          </a:rPr>
                          <m:t>&lt;</m:t>
                        </m:r>
                        <m:r>
                          <a:rPr lang="en-IN" sz="2000" b="0" i="1" dirty="0" smtClean="0">
                            <a:latin typeface="Cambria Math" panose="02040503050406030204" pitchFamily="18" charset="0"/>
                            <a:ea typeface="Cambria Math" panose="02040503050406030204" pitchFamily="18" charset="0"/>
                          </a:rPr>
                          <m:t>∞</m:t>
                        </m:r>
                      </m:oMath>
                    </m:oMathPara>
                  </a14:m>
                  <a:endParaRPr lang="en-IN" sz="2000" dirty="0"/>
                </a:p>
              </p:txBody>
            </p:sp>
          </mc:Choice>
          <mc:Fallback>
            <p:sp>
              <p:nvSpPr>
                <p:cNvPr id="8" name="TextBox 7">
                  <a:extLst>
                    <a:ext uri="{FF2B5EF4-FFF2-40B4-BE49-F238E27FC236}">
                      <a16:creationId xmlns:a16="http://schemas.microsoft.com/office/drawing/2014/main" xmlns="" xmlns:a14="http://schemas.microsoft.com/office/drawing/2010/main" id="{D2A57FBC-E9C1-4AF6-8DE4-D595E78649D7}"/>
                    </a:ext>
                  </a:extLst>
                </p:cNvPr>
                <p:cNvSpPr txBox="1">
                  <a:spLocks noRot="1" noChangeAspect="1" noMove="1" noResize="1" noEditPoints="1" noAdjustHandles="1" noChangeArrowheads="1" noChangeShapeType="1" noTextEdit="1"/>
                </p:cNvSpPr>
                <p:nvPr/>
              </p:nvSpPr>
              <p:spPr>
                <a:xfrm>
                  <a:off x="1209367" y="3259205"/>
                  <a:ext cx="1519084" cy="707886"/>
                </a:xfrm>
                <a:prstGeom prst="rect">
                  <a:avLst/>
                </a:prstGeom>
                <a:blipFill>
                  <a:blip r:embed="rId3"/>
                  <a:stretch>
                    <a:fillRect t="-4310" b="-8621"/>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9" name="TextBox 8">
                  <a:extLst>
                    <a:ext uri="{FF2B5EF4-FFF2-40B4-BE49-F238E27FC236}">
                      <a16:creationId xmlns:a16="http://schemas.microsoft.com/office/drawing/2014/main" id="{5CF0BFFF-2DD2-4BAC-888D-D3C27B9295BD}"/>
                    </a:ext>
                  </a:extLst>
                </p:cNvPr>
                <p:cNvSpPr txBox="1"/>
                <p:nvPr/>
              </p:nvSpPr>
              <p:spPr>
                <a:xfrm>
                  <a:off x="7667940" y="3227575"/>
                  <a:ext cx="2846439" cy="707886"/>
                </a:xfrm>
                <a:prstGeom prst="rect">
                  <a:avLst/>
                </a:prstGeom>
                <a:noFill/>
              </p:spPr>
              <p:txBody>
                <a:bodyPr wrap="square" rtlCol="0">
                  <a:spAutoFit/>
                </a:bodyPr>
                <a:lstStyle/>
                <a:p>
                  <a:r>
                    <a:rPr lang="en-IN" sz="2000" dirty="0"/>
                    <a:t>             Output </a:t>
                  </a:r>
                  <a:endParaRPr lang="en-IN" sz="20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d>
                          <m:dPr>
                            <m:begChr m:val="|"/>
                            <m:endChr m:val="|"/>
                            <m:ctrlPr>
                              <a:rPr lang="en-IN" sz="2000" b="0" i="1" dirty="0" smtClean="0">
                                <a:latin typeface="Cambria Math" panose="02040503050406030204" pitchFamily="18" charset="0"/>
                              </a:rPr>
                            </m:ctrlPr>
                          </m:dPr>
                          <m:e>
                            <m:r>
                              <a:rPr lang="en-IN" sz="2000" b="0" i="1" dirty="0" smtClean="0">
                                <a:latin typeface="Cambria Math" panose="02040503050406030204" pitchFamily="18" charset="0"/>
                              </a:rPr>
                              <m:t>𝑦</m:t>
                            </m:r>
                            <m:r>
                              <a:rPr lang="en-IN" sz="2000" b="0" i="1" dirty="0" smtClean="0">
                                <a:latin typeface="Cambria Math" panose="02040503050406030204" pitchFamily="18" charset="0"/>
                              </a:rPr>
                              <m:t>(</m:t>
                            </m:r>
                            <m:r>
                              <a:rPr lang="en-IN" sz="2000" b="0" i="1" dirty="0" smtClean="0">
                                <a:latin typeface="Cambria Math" panose="02040503050406030204" pitchFamily="18" charset="0"/>
                              </a:rPr>
                              <m:t>𝑡</m:t>
                            </m:r>
                            <m:r>
                              <a:rPr lang="en-IN" sz="2000" b="0" i="1" dirty="0" smtClean="0">
                                <a:latin typeface="Cambria Math" panose="02040503050406030204" pitchFamily="18" charset="0"/>
                              </a:rPr>
                              <m:t>)</m:t>
                            </m:r>
                          </m:e>
                        </m:d>
                        <m:r>
                          <a:rPr lang="en-IN" sz="2000" b="0" i="1" dirty="0" smtClean="0">
                            <a:latin typeface="Cambria Math" panose="02040503050406030204" pitchFamily="18" charset="0"/>
                            <a:ea typeface="Cambria Math" panose="02040503050406030204" pitchFamily="18" charset="0"/>
                          </a:rPr>
                          <m:t>&lt;∞</m:t>
                        </m:r>
                      </m:oMath>
                    </m:oMathPara>
                  </a14:m>
                  <a:endParaRPr lang="en-IN" sz="2000" dirty="0"/>
                </a:p>
              </p:txBody>
            </p:sp>
          </mc:Choice>
          <mc:Fallback>
            <p:sp>
              <p:nvSpPr>
                <p:cNvPr id="9" name="TextBox 8">
                  <a:extLst>
                    <a:ext uri="{FF2B5EF4-FFF2-40B4-BE49-F238E27FC236}">
                      <a16:creationId xmlns:a16="http://schemas.microsoft.com/office/drawing/2014/main" xmlns="" xmlns:a14="http://schemas.microsoft.com/office/drawing/2010/main" id="{5CF0BFFF-2DD2-4BAC-888D-D3C27B9295BD}"/>
                    </a:ext>
                  </a:extLst>
                </p:cNvPr>
                <p:cNvSpPr txBox="1">
                  <a:spLocks noRot="1" noChangeAspect="1" noMove="1" noResize="1" noEditPoints="1" noAdjustHandles="1" noChangeArrowheads="1" noChangeShapeType="1" noTextEdit="1"/>
                </p:cNvSpPr>
                <p:nvPr/>
              </p:nvSpPr>
              <p:spPr>
                <a:xfrm>
                  <a:off x="7667940" y="3227575"/>
                  <a:ext cx="2846439" cy="707886"/>
                </a:xfrm>
                <a:prstGeom prst="rect">
                  <a:avLst/>
                </a:prstGeom>
                <a:blipFill>
                  <a:blip r:embed="rId4"/>
                  <a:stretch>
                    <a:fillRect t="-4310" b="-8621"/>
                  </a:stretch>
                </a:blipFill>
              </p:spPr>
              <p:txBody>
                <a:bodyPr/>
                <a:lstStyle/>
                <a:p>
                  <a:r>
                    <a:rPr lang="en-IN">
                      <a:noFill/>
                    </a:rPr>
                    <a:t> </a:t>
                  </a:r>
                </a:p>
              </p:txBody>
            </p:sp>
          </mc:Fallback>
        </mc:AlternateContent>
      </p:grpSp>
    </p:spTree>
    <p:extLst>
      <p:ext uri="{BB962C8B-B14F-4D97-AF65-F5344CB8AC3E}">
        <p14:creationId xmlns:p14="http://schemas.microsoft.com/office/powerpoint/2010/main" xmlns="" val="1732369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E9C48D-B60A-4BC3-9BFE-C261AD8A7638}"/>
              </a:ext>
            </a:extLst>
          </p:cNvPr>
          <p:cNvSpPr>
            <a:spLocks noGrp="1"/>
          </p:cNvSpPr>
          <p:nvPr>
            <p:ph type="ctrTitle"/>
          </p:nvPr>
        </p:nvSpPr>
        <p:spPr>
          <a:xfrm>
            <a:off x="1273278" y="355449"/>
            <a:ext cx="9144000" cy="1001404"/>
          </a:xfrm>
        </p:spPr>
        <p:txBody>
          <a:bodyPr/>
          <a:lstStyle/>
          <a:p>
            <a:pPr algn="l"/>
            <a:r>
              <a:rPr lang="en-IN" dirty="0">
                <a:solidFill>
                  <a:srgbClr val="FF0000"/>
                </a:solidFill>
              </a:rPr>
              <a:t>Contents</a:t>
            </a:r>
          </a:p>
        </p:txBody>
      </p:sp>
      <p:sp>
        <p:nvSpPr>
          <p:cNvPr id="3" name="Subtitle 2">
            <a:extLst>
              <a:ext uri="{FF2B5EF4-FFF2-40B4-BE49-F238E27FC236}">
                <a16:creationId xmlns:a16="http://schemas.microsoft.com/office/drawing/2014/main" xmlns="" id="{4B47E2A1-AC9B-404F-A5AB-D7867EDFD3D7}"/>
              </a:ext>
            </a:extLst>
          </p:cNvPr>
          <p:cNvSpPr>
            <a:spLocks noGrp="1"/>
          </p:cNvSpPr>
          <p:nvPr>
            <p:ph type="subTitle" idx="1"/>
          </p:nvPr>
        </p:nvSpPr>
        <p:spPr>
          <a:xfrm>
            <a:off x="1273278" y="1598229"/>
            <a:ext cx="9144000" cy="3460468"/>
          </a:xfrm>
        </p:spPr>
        <p:txBody>
          <a:bodyPr>
            <a:normAutofit/>
          </a:bodyPr>
          <a:lstStyle/>
          <a:p>
            <a:pPr algn="l"/>
            <a:r>
              <a:rPr lang="en-IN" dirty="0">
                <a:solidFill>
                  <a:srgbClr val="FF0000"/>
                </a:solidFill>
              </a:rPr>
              <a:t>Classification of systems</a:t>
            </a:r>
          </a:p>
          <a:p>
            <a:pPr marL="457200" indent="-457200" algn="l">
              <a:buAutoNum type="arabicPeriod"/>
            </a:pPr>
            <a:r>
              <a:rPr lang="en-IN" dirty="0"/>
              <a:t>Linear systems or Non linear systems</a:t>
            </a:r>
          </a:p>
          <a:p>
            <a:pPr marL="457200" indent="-457200" algn="l">
              <a:buAutoNum type="arabicPeriod"/>
            </a:pPr>
            <a:r>
              <a:rPr lang="en-IN" dirty="0"/>
              <a:t>Time invariant systems or time variant</a:t>
            </a:r>
          </a:p>
          <a:p>
            <a:pPr marL="457200" indent="-457200" algn="l">
              <a:buAutoNum type="arabicPeriod"/>
            </a:pPr>
            <a:r>
              <a:rPr lang="en-IN" dirty="0"/>
              <a:t>Static systems or dynamic systems</a:t>
            </a:r>
          </a:p>
          <a:p>
            <a:pPr marL="457200" indent="-457200" algn="l">
              <a:buAutoNum type="arabicPeriod"/>
            </a:pPr>
            <a:r>
              <a:rPr lang="en-IN" dirty="0"/>
              <a:t>Causal systems or non causal systems</a:t>
            </a:r>
          </a:p>
          <a:p>
            <a:pPr marL="457200" indent="-457200" algn="l">
              <a:buAutoNum type="arabicPeriod"/>
            </a:pPr>
            <a:r>
              <a:rPr lang="en-IN" dirty="0"/>
              <a:t>Invertible systems or non invertible systems</a:t>
            </a:r>
          </a:p>
          <a:p>
            <a:pPr marL="457200" indent="-457200" algn="l">
              <a:buAutoNum type="arabicPeriod"/>
            </a:pPr>
            <a:r>
              <a:rPr lang="en-IN" dirty="0"/>
              <a:t>Stable systems or unstable systems</a:t>
            </a:r>
          </a:p>
        </p:txBody>
      </p:sp>
    </p:spTree>
    <p:extLst>
      <p:ext uri="{BB962C8B-B14F-4D97-AF65-F5344CB8AC3E}">
        <p14:creationId xmlns:p14="http://schemas.microsoft.com/office/powerpoint/2010/main" xmlns="" val="2002609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F3072-BCDC-4AEB-8BB9-23FB5D546C18}"/>
              </a:ext>
            </a:extLst>
          </p:cNvPr>
          <p:cNvSpPr>
            <a:spLocks noGrp="1"/>
          </p:cNvSpPr>
          <p:nvPr>
            <p:ph type="title"/>
          </p:nvPr>
        </p:nvSpPr>
        <p:spPr>
          <a:xfrm>
            <a:off x="838200" y="73474"/>
            <a:ext cx="10515600" cy="1325563"/>
          </a:xfrm>
        </p:spPr>
        <p:txBody>
          <a:bodyPr>
            <a:normAutofit/>
          </a:bodyPr>
          <a:lstStyle/>
          <a:p>
            <a:r>
              <a:rPr lang="en-IN" sz="4800" dirty="0">
                <a:solidFill>
                  <a:srgbClr val="FF0000"/>
                </a:solidFill>
              </a:rPr>
              <a:t>Linear systems and Non linear systems</a:t>
            </a:r>
          </a:p>
        </p:txBody>
      </p:sp>
      <p:sp>
        <p:nvSpPr>
          <p:cNvPr id="3" name="Content Placeholder 2">
            <a:extLst>
              <a:ext uri="{FF2B5EF4-FFF2-40B4-BE49-F238E27FC236}">
                <a16:creationId xmlns:a16="http://schemas.microsoft.com/office/drawing/2014/main" xmlns="" id="{FC15CE93-1FA2-40E6-A1AB-F3E1C985D1CE}"/>
              </a:ext>
            </a:extLst>
          </p:cNvPr>
          <p:cNvSpPr>
            <a:spLocks noGrp="1"/>
          </p:cNvSpPr>
          <p:nvPr>
            <p:ph idx="1"/>
          </p:nvPr>
        </p:nvSpPr>
        <p:spPr>
          <a:xfrm>
            <a:off x="368709" y="1055610"/>
            <a:ext cx="11594691" cy="5438576"/>
          </a:xfrm>
        </p:spPr>
        <p:txBody>
          <a:bodyPr>
            <a:normAutofit lnSpcReduction="10000"/>
          </a:bodyPr>
          <a:lstStyle/>
          <a:p>
            <a:r>
              <a:rPr lang="en-IN" dirty="0"/>
              <a:t>A system is said to be linear system if it obeys both homogeneity property and additivity property.</a:t>
            </a:r>
          </a:p>
          <a:p>
            <a:r>
              <a:rPr lang="en-IN" dirty="0">
                <a:solidFill>
                  <a:srgbClr val="FF0000"/>
                </a:solidFill>
              </a:rPr>
              <a:t>Homogeneity property:</a:t>
            </a:r>
          </a:p>
          <a:p>
            <a:endParaRPr lang="en-IN" dirty="0"/>
          </a:p>
          <a:p>
            <a:endParaRPr lang="en-IN" dirty="0"/>
          </a:p>
          <a:p>
            <a:r>
              <a:rPr lang="en-IN" dirty="0"/>
              <a:t>If input is scaled by some constant then output should also scaled by same constant.</a:t>
            </a:r>
          </a:p>
          <a:p>
            <a:r>
              <a:rPr lang="en-IN" dirty="0">
                <a:solidFill>
                  <a:srgbClr val="FF0000"/>
                </a:solidFill>
              </a:rPr>
              <a:t>Additivity property:</a:t>
            </a:r>
          </a:p>
          <a:p>
            <a:endParaRPr lang="en-IN" dirty="0"/>
          </a:p>
          <a:p>
            <a:endParaRPr lang="en-IN" dirty="0"/>
          </a:p>
          <a:p>
            <a:r>
              <a:rPr lang="en-IN" dirty="0"/>
              <a:t>The total response of the system is sum of individual response.</a:t>
            </a:r>
          </a:p>
          <a:p>
            <a:r>
              <a:rPr lang="en-IN" dirty="0"/>
              <a:t>A system which is not linear is called Non linear system</a:t>
            </a:r>
          </a:p>
          <a:p>
            <a:endParaRPr lang="en-IN" dirty="0"/>
          </a:p>
          <a:p>
            <a:endParaRPr lang="en-IN" dirty="0"/>
          </a:p>
        </p:txBody>
      </p:sp>
      <p:grpSp>
        <p:nvGrpSpPr>
          <p:cNvPr id="10" name="Group 9">
            <a:extLst>
              <a:ext uri="{FF2B5EF4-FFF2-40B4-BE49-F238E27FC236}">
                <a16:creationId xmlns:a16="http://schemas.microsoft.com/office/drawing/2014/main" xmlns="" id="{886C2B36-7113-4C20-97F3-1E7772EC8A16}"/>
              </a:ext>
            </a:extLst>
          </p:cNvPr>
          <p:cNvGrpSpPr/>
          <p:nvPr/>
        </p:nvGrpSpPr>
        <p:grpSpPr>
          <a:xfrm>
            <a:off x="1743999" y="2278126"/>
            <a:ext cx="8004683" cy="985737"/>
            <a:chOff x="1581767" y="3227575"/>
            <a:chExt cx="8004683" cy="985737"/>
          </a:xfrm>
        </p:grpSpPr>
        <p:sp>
          <p:nvSpPr>
            <p:cNvPr id="11" name="Rectangle 10">
              <a:extLst>
                <a:ext uri="{FF2B5EF4-FFF2-40B4-BE49-F238E27FC236}">
                  <a16:creationId xmlns:a16="http://schemas.microsoft.com/office/drawing/2014/main" xmlns="" id="{444B7725-F99A-4F72-B69B-0B2D9076936E}"/>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12" name="Arrow: Right 11">
              <a:extLst>
                <a:ext uri="{FF2B5EF4-FFF2-40B4-BE49-F238E27FC236}">
                  <a16:creationId xmlns:a16="http://schemas.microsoft.com/office/drawing/2014/main" xmlns="" id="{8FD14252-C870-4973-9CAF-CAE49731A4FD}"/>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3" name="Arrow: Right 12">
              <a:extLst>
                <a:ext uri="{FF2B5EF4-FFF2-40B4-BE49-F238E27FC236}">
                  <a16:creationId xmlns:a16="http://schemas.microsoft.com/office/drawing/2014/main" xmlns="" id="{4CDDA8D0-C481-461C-9D26-8069623BCDF3}"/>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14" name="TextBox 13">
                  <a:extLst>
                    <a:ext uri="{FF2B5EF4-FFF2-40B4-BE49-F238E27FC236}">
                      <a16:creationId xmlns:a16="http://schemas.microsoft.com/office/drawing/2014/main" id="{80E05280-0F90-47D3-B19B-BC58BA8CF48F}"/>
                    </a:ext>
                  </a:extLst>
                </p:cNvPr>
                <p:cNvSpPr txBox="1"/>
                <p:nvPr/>
              </p:nvSpPr>
              <p:spPr>
                <a:xfrm>
                  <a:off x="1581767" y="3259205"/>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m:rPr>
                            <m:sty m:val="p"/>
                          </m:rPr>
                          <a:rPr lang="en-IN" sz="2800" b="0" i="0" dirty="0" smtClean="0">
                            <a:latin typeface="Cambria Math" panose="02040503050406030204" pitchFamily="18" charset="0"/>
                          </a:rPr>
                          <m:t>A</m:t>
                        </m:r>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14" name="TextBox 13">
                  <a:extLst>
                    <a:ext uri="{FF2B5EF4-FFF2-40B4-BE49-F238E27FC236}">
                      <a16:creationId xmlns:a16="http://schemas.microsoft.com/office/drawing/2014/main" xmlns="" xmlns:a14="http://schemas.microsoft.com/office/drawing/2010/main" id="{80E05280-0F90-47D3-B19B-BC58BA8CF48F}"/>
                    </a:ext>
                  </a:extLst>
                </p:cNvPr>
                <p:cNvSpPr txBox="1">
                  <a:spLocks noRot="1" noChangeAspect="1" noMove="1" noResize="1" noEditPoints="1" noAdjustHandles="1" noChangeArrowheads="1" noChangeShapeType="1" noTextEdit="1"/>
                </p:cNvSpPr>
                <p:nvPr/>
              </p:nvSpPr>
              <p:spPr>
                <a:xfrm>
                  <a:off x="1581767" y="3259205"/>
                  <a:ext cx="1146684" cy="954107"/>
                </a:xfrm>
                <a:prstGeom prst="rect">
                  <a:avLst/>
                </a:prstGeom>
                <a:blipFill>
                  <a:blip r:embed="rId2"/>
                  <a:stretch>
                    <a:fillRect l="-10638" t="-6410"/>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15" name="TextBox 14">
                  <a:extLst>
                    <a:ext uri="{FF2B5EF4-FFF2-40B4-BE49-F238E27FC236}">
                      <a16:creationId xmlns:a16="http://schemas.microsoft.com/office/drawing/2014/main" id="{3D012F02-1135-4A5B-A1FA-0C17EB7D8074}"/>
                    </a:ext>
                  </a:extLst>
                </p:cNvPr>
                <p:cNvSpPr txBox="1"/>
                <p:nvPr/>
              </p:nvSpPr>
              <p:spPr>
                <a:xfrm>
                  <a:off x="8067367" y="3227575"/>
                  <a:ext cx="1519083" cy="954107"/>
                </a:xfrm>
                <a:prstGeom prst="rect">
                  <a:avLst/>
                </a:prstGeom>
                <a:noFill/>
              </p:spPr>
              <p:txBody>
                <a:bodyPr wrap="square" rtlCol="0">
                  <a:spAutoFit/>
                </a:bodyPr>
                <a:lstStyle/>
                <a:p>
                  <a:r>
                    <a:rPr lang="en-IN" sz="2800" dirty="0"/>
                    <a:t>Output </a:t>
                  </a:r>
                  <a14:m>
                    <m:oMath xmlns:m="http://schemas.openxmlformats.org/officeDocument/2006/math">
                      <m:r>
                        <m:rPr>
                          <m:sty m:val="p"/>
                        </m:rPr>
                        <a:rPr lang="en-IN" sz="2800" b="0" i="0" dirty="0" smtClean="0">
                          <a:latin typeface="Cambria Math" panose="02040503050406030204" pitchFamily="18" charset="0"/>
                        </a:rPr>
                        <m:t>A</m:t>
                      </m:r>
                      <m:r>
                        <a:rPr lang="en-IN" sz="2800" b="0" i="0" dirty="0" smtClean="0">
                          <a:latin typeface="Cambria Math" panose="02040503050406030204" pitchFamily="18" charset="0"/>
                        </a:rPr>
                        <m:t> </m:t>
                      </m:r>
                      <m:r>
                        <m:rPr>
                          <m:sty m:val="p"/>
                        </m:rPr>
                        <a:rPr lang="en-IN" sz="2800" b="0" i="0" dirty="0" smtClean="0">
                          <a:latin typeface="Cambria Math" panose="02040503050406030204" pitchFamily="18" charset="0"/>
                        </a:rPr>
                        <m:t>y</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a14:m>
                  <a:endParaRPr lang="en-IN" sz="2800" dirty="0"/>
                </a:p>
              </p:txBody>
            </p:sp>
          </mc:Choice>
          <mc:Fallback>
            <p:sp>
              <p:nvSpPr>
                <p:cNvPr id="15" name="TextBox 14">
                  <a:extLst>
                    <a:ext uri="{FF2B5EF4-FFF2-40B4-BE49-F238E27FC236}">
                      <a16:creationId xmlns:a16="http://schemas.microsoft.com/office/drawing/2014/main" xmlns="" xmlns:a14="http://schemas.microsoft.com/office/drawing/2010/main" id="{3D012F02-1135-4A5B-A1FA-0C17EB7D8074}"/>
                    </a:ext>
                  </a:extLst>
                </p:cNvPr>
                <p:cNvSpPr txBox="1">
                  <a:spLocks noRot="1" noChangeAspect="1" noMove="1" noResize="1" noEditPoints="1" noAdjustHandles="1" noChangeArrowheads="1" noChangeShapeType="1" noTextEdit="1"/>
                </p:cNvSpPr>
                <p:nvPr/>
              </p:nvSpPr>
              <p:spPr>
                <a:xfrm>
                  <a:off x="8067367" y="3227575"/>
                  <a:ext cx="1519083" cy="954107"/>
                </a:xfrm>
                <a:prstGeom prst="rect">
                  <a:avLst/>
                </a:prstGeom>
                <a:blipFill>
                  <a:blip r:embed="rId3"/>
                  <a:stretch>
                    <a:fillRect l="-8032" t="-6410"/>
                  </a:stretch>
                </a:blipFill>
              </p:spPr>
              <p:txBody>
                <a:bodyPr/>
                <a:lstStyle/>
                <a:p>
                  <a:r>
                    <a:rPr lang="en-IN">
                      <a:noFill/>
                    </a:rPr>
                    <a:t> </a:t>
                  </a:r>
                </a:p>
              </p:txBody>
            </p:sp>
          </mc:Fallback>
        </mc:AlternateContent>
      </p:grpSp>
      <p:grpSp>
        <p:nvGrpSpPr>
          <p:cNvPr id="16" name="Group 15">
            <a:extLst>
              <a:ext uri="{FF2B5EF4-FFF2-40B4-BE49-F238E27FC236}">
                <a16:creationId xmlns:a16="http://schemas.microsoft.com/office/drawing/2014/main" xmlns="" id="{ED2B8ABD-87D1-483E-89D6-E0061E1C9BAD}"/>
              </a:ext>
            </a:extLst>
          </p:cNvPr>
          <p:cNvGrpSpPr/>
          <p:nvPr/>
        </p:nvGrpSpPr>
        <p:grpSpPr>
          <a:xfrm>
            <a:off x="228599" y="4445190"/>
            <a:ext cx="10805653" cy="985737"/>
            <a:chOff x="196031" y="3227575"/>
            <a:chExt cx="10805653" cy="985737"/>
          </a:xfrm>
        </p:grpSpPr>
        <p:sp>
          <p:nvSpPr>
            <p:cNvPr id="17" name="Rectangle 16">
              <a:extLst>
                <a:ext uri="{FF2B5EF4-FFF2-40B4-BE49-F238E27FC236}">
                  <a16:creationId xmlns:a16="http://schemas.microsoft.com/office/drawing/2014/main" xmlns="" id="{69F2129D-4C9D-4479-AB9D-FE0B3B07E069}"/>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18" name="Arrow: Right 17">
              <a:extLst>
                <a:ext uri="{FF2B5EF4-FFF2-40B4-BE49-F238E27FC236}">
                  <a16:creationId xmlns:a16="http://schemas.microsoft.com/office/drawing/2014/main" xmlns="" id="{3403020E-79AC-4289-BB45-C3CDA89337C7}"/>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9" name="Arrow: Right 18">
              <a:extLst>
                <a:ext uri="{FF2B5EF4-FFF2-40B4-BE49-F238E27FC236}">
                  <a16:creationId xmlns:a16="http://schemas.microsoft.com/office/drawing/2014/main" xmlns="" id="{31A6574F-67AE-4AA8-B223-B05468E09349}"/>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20" name="TextBox 19">
                  <a:extLst>
                    <a:ext uri="{FF2B5EF4-FFF2-40B4-BE49-F238E27FC236}">
                      <a16:creationId xmlns:a16="http://schemas.microsoft.com/office/drawing/2014/main" id="{99F92A0F-01FE-4143-8264-503079896919}"/>
                    </a:ext>
                  </a:extLst>
                </p:cNvPr>
                <p:cNvSpPr txBox="1"/>
                <p:nvPr/>
              </p:nvSpPr>
              <p:spPr>
                <a:xfrm>
                  <a:off x="196031" y="3259205"/>
                  <a:ext cx="2823085" cy="954107"/>
                </a:xfrm>
                <a:prstGeom prst="rect">
                  <a:avLst/>
                </a:prstGeom>
                <a:noFill/>
              </p:spPr>
              <p:txBody>
                <a:bodyPr wrap="square" rtlCol="0">
                  <a:spAutoFit/>
                </a:bodyPr>
                <a:lstStyle/>
                <a:p>
                  <a:r>
                    <a:rPr lang="en-IN" sz="2800" dirty="0"/>
                    <a:t>           Input</a:t>
                  </a:r>
                </a:p>
                <a:p>
                  <a14:m>
                    <m:oMath xmlns:m="http://schemas.openxmlformats.org/officeDocument/2006/math">
                      <m:r>
                        <a:rPr lang="en-IN" sz="2800" b="0" i="0" dirty="0" smtClean="0">
                          <a:latin typeface="Cambria Math" panose="02040503050406030204" pitchFamily="18" charset="0"/>
                        </a:rPr>
                        <m:t>  </m:t>
                      </m:r>
                      <m:sSub>
                        <m:sSubPr>
                          <m:ctrlPr>
                            <a:rPr lang="en-IN" sz="2800" b="0" i="1" dirty="0" smtClean="0">
                              <a:latin typeface="Cambria Math" panose="02040503050406030204" pitchFamily="18" charset="0"/>
                            </a:rPr>
                          </m:ctrlPr>
                        </m:sSubPr>
                        <m:e>
                          <m:r>
                            <a:rPr lang="en-IN" sz="2800" b="0" i="1" dirty="0" smtClean="0">
                              <a:latin typeface="Cambria Math" panose="02040503050406030204" pitchFamily="18" charset="0"/>
                            </a:rPr>
                            <m:t>𝑥</m:t>
                          </m:r>
                        </m:e>
                        <m:sub>
                          <m:r>
                            <a:rPr lang="en-IN" sz="2800" b="0" i="1" dirty="0" smtClean="0">
                              <a:latin typeface="Cambria Math" panose="02040503050406030204" pitchFamily="18" charset="0"/>
                            </a:rPr>
                            <m:t>1</m:t>
                          </m:r>
                        </m:sub>
                      </m:sSub>
                      <m:d>
                        <m:dPr>
                          <m:ctrlPr>
                            <a:rPr lang="en-IN" sz="2800" b="0" i="1" dirty="0" smtClean="0">
                              <a:latin typeface="Cambria Math" panose="02040503050406030204" pitchFamily="18" charset="0"/>
                            </a:rPr>
                          </m:ctrlPr>
                        </m:dPr>
                        <m:e>
                          <m:r>
                            <a:rPr lang="en-IN" sz="2800" b="0" i="1" dirty="0" smtClean="0">
                              <a:latin typeface="Cambria Math" panose="02040503050406030204" pitchFamily="18" charset="0"/>
                            </a:rPr>
                            <m:t>𝑡</m:t>
                          </m:r>
                        </m:e>
                      </m:d>
                      <m:r>
                        <a:rPr lang="en-IN" sz="2800" b="0" i="1" dirty="0" smtClean="0">
                          <a:latin typeface="Cambria Math" panose="02040503050406030204" pitchFamily="18" charset="0"/>
                        </a:rPr>
                        <m:t>+</m:t>
                      </m:r>
                    </m:oMath>
                  </a14:m>
                  <a:r>
                    <a:rPr lang="en-IN" sz="2800" dirty="0"/>
                    <a:t/>
                  </a:r>
                  <a14:m>
                    <m:oMath xmlns:m="http://schemas.openxmlformats.org/officeDocument/2006/math">
                      <m:sSub>
                        <m:sSubPr>
                          <m:ctrlPr>
                            <a:rPr lang="en-IN" sz="2800" i="1" dirty="0">
                              <a:latin typeface="Cambria Math" panose="02040503050406030204" pitchFamily="18" charset="0"/>
                            </a:rPr>
                          </m:ctrlPr>
                        </m:sSubPr>
                        <m:e>
                          <m:r>
                            <a:rPr lang="en-IN" sz="2800" i="1" dirty="0">
                              <a:latin typeface="Cambria Math" panose="02040503050406030204" pitchFamily="18" charset="0"/>
                            </a:rPr>
                            <m:t>𝑥</m:t>
                          </m:r>
                        </m:e>
                        <m:sub>
                          <m:r>
                            <a:rPr lang="en-IN" sz="2800" b="0" i="1" dirty="0" smtClean="0">
                              <a:latin typeface="Cambria Math" panose="02040503050406030204" pitchFamily="18" charset="0"/>
                            </a:rPr>
                            <m:t>2</m:t>
                          </m:r>
                        </m:sub>
                      </m:sSub>
                      <m:d>
                        <m:dPr>
                          <m:ctrlPr>
                            <a:rPr lang="en-IN" sz="2800" i="1" dirty="0">
                              <a:latin typeface="Cambria Math" panose="02040503050406030204" pitchFamily="18" charset="0"/>
                            </a:rPr>
                          </m:ctrlPr>
                        </m:dPr>
                        <m:e>
                          <m:r>
                            <a:rPr lang="en-IN" sz="2800" i="1" dirty="0">
                              <a:latin typeface="Cambria Math" panose="02040503050406030204" pitchFamily="18" charset="0"/>
                            </a:rPr>
                            <m:t>𝑡</m:t>
                          </m:r>
                        </m:e>
                      </m:d>
                    </m:oMath>
                  </a14:m>
                  <a:endParaRPr lang="en-IN" sz="2800" dirty="0"/>
                </a:p>
              </p:txBody>
            </p:sp>
          </mc:Choice>
          <mc:Fallback>
            <p:sp>
              <p:nvSpPr>
                <p:cNvPr id="20" name="TextBox 19">
                  <a:extLst>
                    <a:ext uri="{FF2B5EF4-FFF2-40B4-BE49-F238E27FC236}">
                      <a16:creationId xmlns:a16="http://schemas.microsoft.com/office/drawing/2014/main" xmlns="" xmlns:a14="http://schemas.microsoft.com/office/drawing/2010/main" id="{99F92A0F-01FE-4143-8264-503079896919}"/>
                    </a:ext>
                  </a:extLst>
                </p:cNvPr>
                <p:cNvSpPr txBox="1">
                  <a:spLocks noRot="1" noChangeAspect="1" noMove="1" noResize="1" noEditPoints="1" noAdjustHandles="1" noChangeArrowheads="1" noChangeShapeType="1" noTextEdit="1"/>
                </p:cNvSpPr>
                <p:nvPr/>
              </p:nvSpPr>
              <p:spPr>
                <a:xfrm>
                  <a:off x="196031" y="3259205"/>
                  <a:ext cx="2823085" cy="954107"/>
                </a:xfrm>
                <a:prstGeom prst="rect">
                  <a:avLst/>
                </a:prstGeom>
                <a:blipFill>
                  <a:blip r:embed="rId4"/>
                  <a:stretch>
                    <a:fillRect t="-5732"/>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21" name="TextBox 20">
                  <a:extLst>
                    <a:ext uri="{FF2B5EF4-FFF2-40B4-BE49-F238E27FC236}">
                      <a16:creationId xmlns:a16="http://schemas.microsoft.com/office/drawing/2014/main" id="{6EC4A4EB-CCB0-499C-8D07-B6263994E575}"/>
                    </a:ext>
                  </a:extLst>
                </p:cNvPr>
                <p:cNvSpPr txBox="1"/>
                <p:nvPr/>
              </p:nvSpPr>
              <p:spPr>
                <a:xfrm>
                  <a:off x="8067367" y="3227575"/>
                  <a:ext cx="2934317" cy="954107"/>
                </a:xfrm>
                <a:prstGeom prst="rect">
                  <a:avLst/>
                </a:prstGeom>
                <a:noFill/>
              </p:spPr>
              <p:txBody>
                <a:bodyPr wrap="square" rtlCol="0">
                  <a:spAutoFit/>
                </a:bodyPr>
                <a:lstStyle/>
                <a:p>
                  <a:r>
                    <a:rPr lang="en-IN" sz="2800" dirty="0"/>
                    <a:t>Output</a:t>
                  </a:r>
                </a:p>
                <a:p>
                  <a14:m>
                    <m:oMath xmlns:m="http://schemas.openxmlformats.org/officeDocument/2006/math">
                      <m:sSub>
                        <m:sSubPr>
                          <m:ctrlPr>
                            <a:rPr lang="en-IN" sz="2800" i="1" dirty="0">
                              <a:latin typeface="Cambria Math" panose="02040503050406030204" pitchFamily="18" charset="0"/>
                            </a:rPr>
                          </m:ctrlPr>
                        </m:sSubPr>
                        <m:e>
                          <m:r>
                            <a:rPr lang="en-IN" sz="2800" b="0" i="1" dirty="0" smtClean="0">
                              <a:latin typeface="Cambria Math" panose="02040503050406030204" pitchFamily="18" charset="0"/>
                            </a:rPr>
                            <m:t>𝑦</m:t>
                          </m:r>
                        </m:e>
                        <m:sub>
                          <m:r>
                            <a:rPr lang="en-IN" sz="2800" i="1" dirty="0">
                              <a:latin typeface="Cambria Math" panose="02040503050406030204" pitchFamily="18" charset="0"/>
                            </a:rPr>
                            <m:t>1</m:t>
                          </m:r>
                        </m:sub>
                      </m:sSub>
                      <m:d>
                        <m:dPr>
                          <m:ctrlPr>
                            <a:rPr lang="en-IN" sz="2800" i="1" dirty="0">
                              <a:latin typeface="Cambria Math" panose="02040503050406030204" pitchFamily="18" charset="0"/>
                            </a:rPr>
                          </m:ctrlPr>
                        </m:dPr>
                        <m:e>
                          <m:r>
                            <a:rPr lang="en-IN" sz="2800" i="1" dirty="0">
                              <a:latin typeface="Cambria Math" panose="02040503050406030204" pitchFamily="18" charset="0"/>
                            </a:rPr>
                            <m:t>𝑡</m:t>
                          </m:r>
                        </m:e>
                      </m:d>
                      <m:r>
                        <a:rPr lang="en-IN" sz="2800" i="1" dirty="0">
                          <a:latin typeface="Cambria Math" panose="02040503050406030204" pitchFamily="18" charset="0"/>
                        </a:rPr>
                        <m:t>+</m:t>
                      </m:r>
                    </m:oMath>
                  </a14:m>
                  <a:r>
                    <a:rPr lang="en-IN" sz="2800" dirty="0"/>
                    <a:t/>
                  </a:r>
                  <a14:m>
                    <m:oMath xmlns:m="http://schemas.openxmlformats.org/officeDocument/2006/math">
                      <m:sSub>
                        <m:sSubPr>
                          <m:ctrlPr>
                            <a:rPr lang="en-IN" sz="2800" i="1" dirty="0">
                              <a:latin typeface="Cambria Math" panose="02040503050406030204" pitchFamily="18" charset="0"/>
                            </a:rPr>
                          </m:ctrlPr>
                        </m:sSubPr>
                        <m:e>
                          <m:r>
                            <a:rPr lang="en-IN" sz="2800" b="0" i="1" dirty="0" smtClean="0">
                              <a:latin typeface="Cambria Math" panose="02040503050406030204" pitchFamily="18" charset="0"/>
                            </a:rPr>
                            <m:t>𝑦</m:t>
                          </m:r>
                        </m:e>
                        <m:sub>
                          <m:r>
                            <a:rPr lang="en-IN" sz="2800" i="1" dirty="0">
                              <a:latin typeface="Cambria Math" panose="02040503050406030204" pitchFamily="18" charset="0"/>
                            </a:rPr>
                            <m:t>2</m:t>
                          </m:r>
                        </m:sub>
                      </m:sSub>
                      <m:d>
                        <m:dPr>
                          <m:ctrlPr>
                            <a:rPr lang="en-IN" sz="2800" i="1" dirty="0">
                              <a:latin typeface="Cambria Math" panose="02040503050406030204" pitchFamily="18" charset="0"/>
                            </a:rPr>
                          </m:ctrlPr>
                        </m:dPr>
                        <m:e>
                          <m:r>
                            <a:rPr lang="en-IN" sz="2800" i="1" dirty="0">
                              <a:latin typeface="Cambria Math" panose="02040503050406030204" pitchFamily="18" charset="0"/>
                            </a:rPr>
                            <m:t>𝑡</m:t>
                          </m:r>
                        </m:e>
                      </m:d>
                    </m:oMath>
                  </a14:m>
                  <a:endParaRPr lang="en-IN" sz="2800" dirty="0"/>
                </a:p>
              </p:txBody>
            </p:sp>
          </mc:Choice>
          <mc:Fallback>
            <p:sp>
              <p:nvSpPr>
                <p:cNvPr id="21" name="TextBox 20">
                  <a:extLst>
                    <a:ext uri="{FF2B5EF4-FFF2-40B4-BE49-F238E27FC236}">
                      <a16:creationId xmlns:a16="http://schemas.microsoft.com/office/drawing/2014/main" xmlns="" xmlns:a14="http://schemas.microsoft.com/office/drawing/2010/main" id="{6EC4A4EB-CCB0-499C-8D07-B6263994E575}"/>
                    </a:ext>
                  </a:extLst>
                </p:cNvPr>
                <p:cNvSpPr txBox="1">
                  <a:spLocks noRot="1" noChangeAspect="1" noMove="1" noResize="1" noEditPoints="1" noAdjustHandles="1" noChangeArrowheads="1" noChangeShapeType="1" noTextEdit="1"/>
                </p:cNvSpPr>
                <p:nvPr/>
              </p:nvSpPr>
              <p:spPr>
                <a:xfrm>
                  <a:off x="8067367" y="3227575"/>
                  <a:ext cx="2934317" cy="954107"/>
                </a:xfrm>
                <a:prstGeom prst="rect">
                  <a:avLst/>
                </a:prstGeom>
                <a:blipFill>
                  <a:blip r:embed="rId5"/>
                  <a:stretch>
                    <a:fillRect l="-4366" t="-5732"/>
                  </a:stretch>
                </a:blipFill>
              </p:spPr>
              <p:txBody>
                <a:bodyPr/>
                <a:lstStyle/>
                <a:p>
                  <a:r>
                    <a:rPr lang="en-IN">
                      <a:noFill/>
                    </a:rPr>
                    <a:t> </a:t>
                  </a:r>
                </a:p>
              </p:txBody>
            </p:sp>
          </mc:Fallback>
        </mc:AlternateContent>
      </p:grpSp>
    </p:spTree>
    <p:extLst>
      <p:ext uri="{BB962C8B-B14F-4D97-AF65-F5344CB8AC3E}">
        <p14:creationId xmlns:p14="http://schemas.microsoft.com/office/powerpoint/2010/main" xmlns="" val="37358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537DD8-DEEA-4F58-A3B4-A7E3589B873D}"/>
              </a:ext>
            </a:extLst>
          </p:cNvPr>
          <p:cNvSpPr>
            <a:spLocks noGrp="1"/>
          </p:cNvSpPr>
          <p:nvPr>
            <p:ph type="title"/>
          </p:nvPr>
        </p:nvSpPr>
        <p:spPr>
          <a:xfrm>
            <a:off x="838200" y="18255"/>
            <a:ext cx="10515600" cy="1325563"/>
          </a:xfrm>
        </p:spPr>
        <p:txBody>
          <a:bodyPr>
            <a:normAutofit/>
          </a:bodyPr>
          <a:lstStyle/>
          <a:p>
            <a:r>
              <a:rPr lang="en-IN" sz="4800" dirty="0">
                <a:solidFill>
                  <a:srgbClr val="FF0000"/>
                </a:solidFill>
              </a:rPr>
              <a:t>Linear systems- Problem-1</a:t>
            </a:r>
            <a:endParaRPr lang="en-IN" sz="4800" dirty="0"/>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47800978-9DDF-4896-8DF7-1A5E15D6A120}"/>
                  </a:ext>
                </a:extLst>
              </p:cNvPr>
              <p:cNvSpPr>
                <a:spLocks noGrp="1"/>
              </p:cNvSpPr>
              <p:nvPr>
                <p:ph idx="1"/>
              </p:nvPr>
            </p:nvSpPr>
            <p:spPr>
              <a:xfrm>
                <a:off x="838199" y="1076632"/>
                <a:ext cx="11058831" cy="5545394"/>
              </a:xfrm>
            </p:spPr>
            <p:txBody>
              <a:bodyPr>
                <a:normAutofit/>
              </a:bodyPr>
              <a:lstStyle/>
              <a:p>
                <a:r>
                  <a:rPr lang="en-IN" sz="2000" dirty="0">
                    <a:solidFill>
                      <a:srgbClr val="FF0000"/>
                    </a:solidFill>
                  </a:rPr>
                  <a:t>Find the given system is linear or not whose input and output relation is given as </a:t>
                </a:r>
                <a14:m>
                  <m:oMath xmlns:m="http://schemas.openxmlformats.org/officeDocument/2006/math">
                    <m:r>
                      <a:rPr lang="en-IN" sz="2000" b="0" i="1" smtClean="0">
                        <a:solidFill>
                          <a:srgbClr val="FF0000"/>
                        </a:solidFill>
                        <a:latin typeface="Cambria Math" panose="02040503050406030204" pitchFamily="18" charset="0"/>
                      </a:rPr>
                      <m:t>𝑦</m:t>
                    </m:r>
                    <m:d>
                      <m:dPr>
                        <m:ctrlPr>
                          <a:rPr lang="en-IN" sz="2000" b="0" i="1" smtClean="0">
                            <a:solidFill>
                              <a:srgbClr val="FF0000"/>
                            </a:solidFill>
                            <a:latin typeface="Cambria Math" panose="02040503050406030204" pitchFamily="18" charset="0"/>
                          </a:rPr>
                        </m:ctrlPr>
                      </m:dPr>
                      <m:e>
                        <m:r>
                          <a:rPr lang="en-IN" sz="2000" b="0" i="1" smtClean="0">
                            <a:solidFill>
                              <a:srgbClr val="FF0000"/>
                            </a:solidFill>
                            <a:latin typeface="Cambria Math" panose="02040503050406030204" pitchFamily="18" charset="0"/>
                          </a:rPr>
                          <m:t>𝑡</m:t>
                        </m:r>
                      </m:e>
                    </m:d>
                    <m:r>
                      <a:rPr lang="en-IN" sz="2000" b="0" i="1" smtClean="0">
                        <a:solidFill>
                          <a:srgbClr val="FF0000"/>
                        </a:solidFill>
                        <a:latin typeface="Cambria Math" panose="02040503050406030204" pitchFamily="18" charset="0"/>
                      </a:rPr>
                      <m:t>=3</m:t>
                    </m:r>
                    <m:r>
                      <a:rPr lang="en-IN" sz="2000" b="0" i="1" smtClean="0">
                        <a:solidFill>
                          <a:srgbClr val="FF0000"/>
                        </a:solidFill>
                        <a:latin typeface="Cambria Math" panose="02040503050406030204" pitchFamily="18" charset="0"/>
                      </a:rPr>
                      <m:t>𝑥</m:t>
                    </m:r>
                    <m:d>
                      <m:dPr>
                        <m:ctrlPr>
                          <a:rPr lang="en-IN" sz="2000" b="0" i="1" smtClean="0">
                            <a:solidFill>
                              <a:srgbClr val="FF0000"/>
                            </a:solidFill>
                            <a:latin typeface="Cambria Math" panose="02040503050406030204" pitchFamily="18" charset="0"/>
                          </a:rPr>
                        </m:ctrlPr>
                      </m:dPr>
                      <m:e>
                        <m:r>
                          <a:rPr lang="en-IN" sz="2000" b="0" i="1" smtClean="0">
                            <a:solidFill>
                              <a:srgbClr val="FF0000"/>
                            </a:solidFill>
                            <a:latin typeface="Cambria Math" panose="02040503050406030204" pitchFamily="18" charset="0"/>
                          </a:rPr>
                          <m:t>𝑡</m:t>
                        </m:r>
                      </m:e>
                    </m:d>
                    <m:r>
                      <a:rPr lang="en-IN" sz="2000" b="0" i="1" smtClean="0">
                        <a:solidFill>
                          <a:srgbClr val="FF0000"/>
                        </a:solidFill>
                        <a:latin typeface="Cambria Math" panose="02040503050406030204" pitchFamily="18" charset="0"/>
                      </a:rPr>
                      <m:t>+4</m:t>
                    </m:r>
                  </m:oMath>
                </a14:m>
                <a:r>
                  <a:rPr lang="en-IN" sz="2000" dirty="0">
                    <a:solidFill>
                      <a:srgbClr val="FF0000"/>
                    </a:solidFill>
                  </a:rPr>
                  <a:t>?</a:t>
                </a:r>
              </a:p>
              <a:p>
                <a:r>
                  <a:rPr lang="en-IN" sz="2000" dirty="0"/>
                  <a:t>Given equation is </a:t>
                </a:r>
                <a14:m>
                  <m:oMath xmlns:m="http://schemas.openxmlformats.org/officeDocument/2006/math">
                    <m:r>
                      <a:rPr lang="en-IN" sz="2000" i="1" smtClean="0">
                        <a:solidFill>
                          <a:schemeClr val="tx1"/>
                        </a:solidFill>
                        <a:latin typeface="Cambria Math" panose="02040503050406030204" pitchFamily="18" charset="0"/>
                      </a:rPr>
                      <m:t>𝑦</m:t>
                    </m:r>
                    <m:d>
                      <m:dPr>
                        <m:ctrlPr>
                          <a:rPr lang="en-IN" sz="2000" i="1">
                            <a:solidFill>
                              <a:schemeClr val="tx1"/>
                            </a:solidFill>
                            <a:latin typeface="Cambria Math" panose="02040503050406030204" pitchFamily="18" charset="0"/>
                          </a:rPr>
                        </m:ctrlPr>
                      </m:dPr>
                      <m:e>
                        <m:r>
                          <a:rPr lang="en-IN" sz="2000" i="1">
                            <a:solidFill>
                              <a:schemeClr val="tx1"/>
                            </a:solidFill>
                            <a:latin typeface="Cambria Math" panose="02040503050406030204" pitchFamily="18" charset="0"/>
                          </a:rPr>
                          <m:t>𝑡</m:t>
                        </m:r>
                      </m:e>
                    </m:d>
                    <m:r>
                      <a:rPr lang="en-IN" sz="2000" i="1">
                        <a:solidFill>
                          <a:schemeClr val="tx1"/>
                        </a:solidFill>
                        <a:latin typeface="Cambria Math" panose="02040503050406030204" pitchFamily="18" charset="0"/>
                      </a:rPr>
                      <m:t>=3</m:t>
                    </m:r>
                    <m:r>
                      <a:rPr lang="en-IN" sz="2000" i="1">
                        <a:solidFill>
                          <a:schemeClr val="tx1"/>
                        </a:solidFill>
                        <a:latin typeface="Cambria Math" panose="02040503050406030204" pitchFamily="18" charset="0"/>
                      </a:rPr>
                      <m:t>𝑥</m:t>
                    </m:r>
                    <m:d>
                      <m:dPr>
                        <m:ctrlPr>
                          <a:rPr lang="en-IN" sz="2000" i="1">
                            <a:solidFill>
                              <a:schemeClr val="tx1"/>
                            </a:solidFill>
                            <a:latin typeface="Cambria Math" panose="02040503050406030204" pitchFamily="18" charset="0"/>
                          </a:rPr>
                        </m:ctrlPr>
                      </m:dPr>
                      <m:e>
                        <m:r>
                          <a:rPr lang="en-IN" sz="2000" i="1">
                            <a:solidFill>
                              <a:schemeClr val="tx1"/>
                            </a:solidFill>
                            <a:latin typeface="Cambria Math" panose="02040503050406030204" pitchFamily="18" charset="0"/>
                          </a:rPr>
                          <m:t>𝑡</m:t>
                        </m:r>
                      </m:e>
                    </m:d>
                    <m:r>
                      <a:rPr lang="en-IN" sz="2000" i="1">
                        <a:solidFill>
                          <a:schemeClr val="tx1"/>
                        </a:solidFill>
                        <a:latin typeface="Cambria Math" panose="02040503050406030204" pitchFamily="18" charset="0"/>
                      </a:rPr>
                      <m:t>+4</m:t>
                    </m:r>
                  </m:oMath>
                </a14:m>
                <a:endParaRPr lang="en-IN" sz="2000" dirty="0"/>
              </a:p>
              <a:p>
                <a:endParaRPr lang="en-IN" sz="2000" dirty="0"/>
              </a:p>
              <a:p>
                <a:endParaRPr lang="en-IN" sz="2000" dirty="0"/>
              </a:p>
              <a:p>
                <a:endParaRPr lang="en-IN" sz="2000" dirty="0"/>
              </a:p>
              <a:p>
                <a:r>
                  <a:rPr lang="en-IN" sz="2000" dirty="0">
                    <a:solidFill>
                      <a:srgbClr val="FF0000"/>
                    </a:solidFill>
                  </a:rPr>
                  <a:t>Step1: Check for homogeneity: </a:t>
                </a:r>
              </a:p>
              <a:p>
                <a:r>
                  <a:rPr lang="en-IN" sz="2000" dirty="0"/>
                  <a:t>If input is scaled by input by a constant 10, then </a:t>
                </a:r>
              </a:p>
              <a:p>
                <a:endParaRPr lang="en-IN" sz="2000" dirty="0"/>
              </a:p>
              <a:p>
                <a:endParaRPr lang="en-IN" sz="2000" dirty="0"/>
              </a:p>
              <a:p>
                <a:endParaRPr lang="en-IN" sz="2000" dirty="0"/>
              </a:p>
              <a:p>
                <a:endParaRPr lang="en-IN" sz="2000" dirty="0"/>
              </a:p>
              <a:p>
                <a:r>
                  <a:rPr lang="en-IN" sz="2000" dirty="0"/>
                  <a:t>The above system doesn’t follow the homogeneity property. So, the given system is non linear.</a:t>
                </a:r>
              </a:p>
            </p:txBody>
          </p:sp>
        </mc:Choice>
        <mc:Fallback>
          <p:sp>
            <p:nvSpPr>
              <p:cNvPr id="3" name="Content Placeholder 2">
                <a:extLst>
                  <a:ext uri="{FF2B5EF4-FFF2-40B4-BE49-F238E27FC236}">
                    <a16:creationId xmlns:a16="http://schemas.microsoft.com/office/drawing/2014/main" xmlns="" xmlns:a14="http://schemas.microsoft.com/office/drawing/2010/main" id="{47800978-9DDF-4896-8DF7-1A5E15D6A120}"/>
                  </a:ext>
                </a:extLst>
              </p:cNvPr>
              <p:cNvSpPr>
                <a:spLocks noGrp="1" noRot="1" noChangeAspect="1" noMove="1" noResize="1" noEditPoints="1" noAdjustHandles="1" noChangeArrowheads="1" noChangeShapeType="1" noTextEdit="1"/>
              </p:cNvSpPr>
              <p:nvPr>
                <p:ph idx="1"/>
              </p:nvPr>
            </p:nvSpPr>
            <p:spPr>
              <a:xfrm>
                <a:off x="838199" y="1076632"/>
                <a:ext cx="11058831" cy="5545394"/>
              </a:xfrm>
              <a:blipFill>
                <a:blip r:embed="rId2"/>
                <a:stretch>
                  <a:fillRect l="-441" t="-1210"/>
                </a:stretch>
              </a:blipFill>
            </p:spPr>
            <p:txBody>
              <a:bodyPr/>
              <a:lstStyle/>
              <a:p>
                <a:r>
                  <a:rPr lang="en-IN">
                    <a:noFill/>
                  </a:rPr>
                  <a:t> </a:t>
                </a:r>
              </a:p>
            </p:txBody>
          </p:sp>
        </mc:Fallback>
      </mc:AlternateContent>
      <p:grpSp>
        <p:nvGrpSpPr>
          <p:cNvPr id="4" name="Group 3">
            <a:extLst>
              <a:ext uri="{FF2B5EF4-FFF2-40B4-BE49-F238E27FC236}">
                <a16:creationId xmlns:a16="http://schemas.microsoft.com/office/drawing/2014/main" xmlns="" id="{09A40C0D-7076-4632-A0CB-F4FD32156022}"/>
              </a:ext>
            </a:extLst>
          </p:cNvPr>
          <p:cNvGrpSpPr/>
          <p:nvPr/>
        </p:nvGrpSpPr>
        <p:grpSpPr>
          <a:xfrm>
            <a:off x="1701594" y="1938425"/>
            <a:ext cx="8932612" cy="855406"/>
            <a:chOff x="1581767" y="3227575"/>
            <a:chExt cx="8932612" cy="855406"/>
          </a:xfrm>
        </p:grpSpPr>
        <p:sp>
          <p:nvSpPr>
            <p:cNvPr id="5" name="Rectangle 4">
              <a:extLst>
                <a:ext uri="{FF2B5EF4-FFF2-40B4-BE49-F238E27FC236}">
                  <a16:creationId xmlns:a16="http://schemas.microsoft.com/office/drawing/2014/main" xmlns="" id="{C5B6A489-A726-4246-9377-E7B8D1BB30B2}"/>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6" name="Arrow: Right 5">
              <a:extLst>
                <a:ext uri="{FF2B5EF4-FFF2-40B4-BE49-F238E27FC236}">
                  <a16:creationId xmlns:a16="http://schemas.microsoft.com/office/drawing/2014/main" xmlns="" id="{57F72AC8-12A2-4F8A-81CB-8BEDA5EFB644}"/>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7" name="Arrow: Right 6">
              <a:extLst>
                <a:ext uri="{FF2B5EF4-FFF2-40B4-BE49-F238E27FC236}">
                  <a16:creationId xmlns:a16="http://schemas.microsoft.com/office/drawing/2014/main" xmlns="" id="{FE239C7E-7FE5-43C3-AAF7-0BF916BD539E}"/>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8" name="TextBox 7">
                  <a:extLst>
                    <a:ext uri="{FF2B5EF4-FFF2-40B4-BE49-F238E27FC236}">
                      <a16:creationId xmlns:a16="http://schemas.microsoft.com/office/drawing/2014/main" id="{CC1A9165-266F-462C-A71E-B4F640743357}"/>
                    </a:ext>
                  </a:extLst>
                </p:cNvPr>
                <p:cNvSpPr txBox="1"/>
                <p:nvPr/>
              </p:nvSpPr>
              <p:spPr>
                <a:xfrm>
                  <a:off x="1581767" y="3259205"/>
                  <a:ext cx="1146684"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r>
                          <a:rPr lang="en-IN" sz="2000" b="0" i="0" dirty="0" smtClean="0">
                            <a:latin typeface="Cambria Math" panose="02040503050406030204" pitchFamily="18" charset="0"/>
                          </a:rPr>
                          <m:t>  </m:t>
                        </m:r>
                        <m:r>
                          <a:rPr lang="en-IN" sz="2000" b="0" i="1" dirty="0" smtClean="0">
                            <a:latin typeface="Cambria Math" panose="02040503050406030204" pitchFamily="18" charset="0"/>
                          </a:rPr>
                          <m:t>𝑥</m:t>
                        </m:r>
                        <m:r>
                          <a:rPr lang="en-IN" sz="2000" b="0" i="1" dirty="0" smtClean="0">
                            <a:latin typeface="Cambria Math" panose="02040503050406030204" pitchFamily="18" charset="0"/>
                          </a:rPr>
                          <m:t>(</m:t>
                        </m:r>
                        <m:r>
                          <a:rPr lang="en-IN" sz="2000" b="0" i="1" dirty="0" smtClean="0">
                            <a:latin typeface="Cambria Math" panose="02040503050406030204" pitchFamily="18" charset="0"/>
                          </a:rPr>
                          <m:t>𝑡</m:t>
                        </m:r>
                        <m:r>
                          <a:rPr lang="en-IN" sz="2000" b="0" i="1" dirty="0" smtClean="0">
                            <a:latin typeface="Cambria Math" panose="02040503050406030204" pitchFamily="18" charset="0"/>
                          </a:rPr>
                          <m:t>)</m:t>
                        </m:r>
                      </m:oMath>
                    </m:oMathPara>
                  </a14:m>
                  <a:endParaRPr lang="en-IN" sz="2000" dirty="0"/>
                </a:p>
              </p:txBody>
            </p:sp>
          </mc:Choice>
          <mc:Fallback>
            <p:sp>
              <p:nvSpPr>
                <p:cNvPr id="8" name="TextBox 7">
                  <a:extLst>
                    <a:ext uri="{FF2B5EF4-FFF2-40B4-BE49-F238E27FC236}">
                      <a16:creationId xmlns:a16="http://schemas.microsoft.com/office/drawing/2014/main" xmlns="" xmlns:a14="http://schemas.microsoft.com/office/drawing/2010/main" id="{CC1A9165-266F-462C-A71E-B4F640743357}"/>
                    </a:ext>
                  </a:extLst>
                </p:cNvPr>
                <p:cNvSpPr txBox="1">
                  <a:spLocks noRot="1" noChangeAspect="1" noMove="1" noResize="1" noEditPoints="1" noAdjustHandles="1" noChangeArrowheads="1" noChangeShapeType="1" noTextEdit="1"/>
                </p:cNvSpPr>
                <p:nvPr/>
              </p:nvSpPr>
              <p:spPr>
                <a:xfrm>
                  <a:off x="1581767" y="3259205"/>
                  <a:ext cx="1146684" cy="707886"/>
                </a:xfrm>
                <a:prstGeom prst="rect">
                  <a:avLst/>
                </a:prstGeom>
                <a:blipFill>
                  <a:blip r:embed="rId3"/>
                  <a:stretch>
                    <a:fillRect t="-4310" b="-8621"/>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9" name="TextBox 8">
                  <a:extLst>
                    <a:ext uri="{FF2B5EF4-FFF2-40B4-BE49-F238E27FC236}">
                      <a16:creationId xmlns:a16="http://schemas.microsoft.com/office/drawing/2014/main" id="{61D23650-0B9E-4514-AE69-096B52CCCBF3}"/>
                    </a:ext>
                  </a:extLst>
                </p:cNvPr>
                <p:cNvSpPr txBox="1"/>
                <p:nvPr/>
              </p:nvSpPr>
              <p:spPr>
                <a:xfrm>
                  <a:off x="7667940" y="3227575"/>
                  <a:ext cx="2846439" cy="707886"/>
                </a:xfrm>
                <a:prstGeom prst="rect">
                  <a:avLst/>
                </a:prstGeom>
                <a:noFill/>
              </p:spPr>
              <p:txBody>
                <a:bodyPr wrap="square" rtlCol="0">
                  <a:spAutoFit/>
                </a:bodyPr>
                <a:lstStyle/>
                <a:p>
                  <a:r>
                    <a:rPr lang="en-IN" sz="2000" dirty="0"/>
                    <a:t>             Output </a:t>
                  </a:r>
                  <a:endParaRPr lang="en-IN" sz="20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IN" sz="2000" b="0" i="0" dirty="0" smtClean="0">
                            <a:latin typeface="Cambria Math" panose="02040503050406030204" pitchFamily="18" charset="0"/>
                          </a:rPr>
                          <m:t>y</m:t>
                        </m:r>
                        <m:d>
                          <m:dPr>
                            <m:ctrlPr>
                              <a:rPr lang="en-IN" sz="2000" b="0" i="1" dirty="0" smtClean="0">
                                <a:latin typeface="Cambria Math" panose="02040503050406030204" pitchFamily="18" charset="0"/>
                              </a:rPr>
                            </m:ctrlPr>
                          </m:dPr>
                          <m:e>
                            <m:r>
                              <a:rPr lang="en-IN" sz="2000" b="0" i="1" dirty="0" smtClean="0">
                                <a:latin typeface="Cambria Math" panose="02040503050406030204" pitchFamily="18" charset="0"/>
                              </a:rPr>
                              <m:t>𝑡</m:t>
                            </m:r>
                          </m:e>
                        </m:d>
                        <m:r>
                          <a:rPr lang="en-IN" sz="2000" b="0" i="1" dirty="0" smtClean="0">
                            <a:latin typeface="Cambria Math" panose="02040503050406030204" pitchFamily="18" charset="0"/>
                          </a:rPr>
                          <m:t>=</m:t>
                        </m:r>
                        <m:r>
                          <a:rPr lang="en-IN" sz="2000" i="1">
                            <a:latin typeface="Cambria Math" panose="02040503050406030204" pitchFamily="18" charset="0"/>
                          </a:rPr>
                          <m:t>3</m:t>
                        </m:r>
                        <m:r>
                          <a:rPr lang="en-IN" sz="2000" i="1">
                            <a:latin typeface="Cambria Math" panose="02040503050406030204" pitchFamily="18" charset="0"/>
                          </a:rPr>
                          <m:t>𝑥</m:t>
                        </m:r>
                        <m:d>
                          <m:dPr>
                            <m:ctrlPr>
                              <a:rPr lang="en-IN" sz="2000" i="1">
                                <a:latin typeface="Cambria Math" panose="02040503050406030204" pitchFamily="18" charset="0"/>
                              </a:rPr>
                            </m:ctrlPr>
                          </m:dPr>
                          <m:e>
                            <m:r>
                              <a:rPr lang="en-IN" sz="2000" i="1">
                                <a:latin typeface="Cambria Math" panose="02040503050406030204" pitchFamily="18" charset="0"/>
                              </a:rPr>
                              <m:t>𝑡</m:t>
                            </m:r>
                          </m:e>
                        </m:d>
                        <m:r>
                          <a:rPr lang="en-IN" sz="2000" i="1">
                            <a:latin typeface="Cambria Math" panose="02040503050406030204" pitchFamily="18" charset="0"/>
                          </a:rPr>
                          <m:t>+4</m:t>
                        </m:r>
                      </m:oMath>
                    </m:oMathPara>
                  </a14:m>
                  <a:endParaRPr lang="en-IN" sz="2000" dirty="0"/>
                </a:p>
              </p:txBody>
            </p:sp>
          </mc:Choice>
          <mc:Fallback>
            <p:sp>
              <p:nvSpPr>
                <p:cNvPr id="9" name="TextBox 8">
                  <a:extLst>
                    <a:ext uri="{FF2B5EF4-FFF2-40B4-BE49-F238E27FC236}">
                      <a16:creationId xmlns:a16="http://schemas.microsoft.com/office/drawing/2014/main" xmlns="" xmlns:a14="http://schemas.microsoft.com/office/drawing/2010/main" id="{61D23650-0B9E-4514-AE69-096B52CCCBF3}"/>
                    </a:ext>
                  </a:extLst>
                </p:cNvPr>
                <p:cNvSpPr txBox="1">
                  <a:spLocks noRot="1" noChangeAspect="1" noMove="1" noResize="1" noEditPoints="1" noAdjustHandles="1" noChangeArrowheads="1" noChangeShapeType="1" noTextEdit="1"/>
                </p:cNvSpPr>
                <p:nvPr/>
              </p:nvSpPr>
              <p:spPr>
                <a:xfrm>
                  <a:off x="7667940" y="3227575"/>
                  <a:ext cx="2846439" cy="707886"/>
                </a:xfrm>
                <a:prstGeom prst="rect">
                  <a:avLst/>
                </a:prstGeom>
                <a:blipFill>
                  <a:blip r:embed="rId4"/>
                  <a:stretch>
                    <a:fillRect t="-5172" b="-3448"/>
                  </a:stretch>
                </a:blipFill>
              </p:spPr>
              <p:txBody>
                <a:bodyPr/>
                <a:lstStyle/>
                <a:p>
                  <a:r>
                    <a:rPr lang="en-IN">
                      <a:noFill/>
                    </a:rPr>
                    <a:t> </a:t>
                  </a:r>
                </a:p>
              </p:txBody>
            </p:sp>
          </mc:Fallback>
        </mc:AlternateContent>
      </p:grpSp>
      <p:grpSp>
        <p:nvGrpSpPr>
          <p:cNvPr id="10" name="Group 9">
            <a:extLst>
              <a:ext uri="{FF2B5EF4-FFF2-40B4-BE49-F238E27FC236}">
                <a16:creationId xmlns:a16="http://schemas.microsoft.com/office/drawing/2014/main" xmlns="" id="{4F6D64CB-E7F1-42A2-8C4A-55C7FF5B4929}"/>
              </a:ext>
            </a:extLst>
          </p:cNvPr>
          <p:cNvGrpSpPr/>
          <p:nvPr/>
        </p:nvGrpSpPr>
        <p:grpSpPr>
          <a:xfrm>
            <a:off x="1680086" y="3598059"/>
            <a:ext cx="9971135" cy="1754326"/>
            <a:chOff x="1581767" y="2757276"/>
            <a:chExt cx="9971135" cy="1754326"/>
          </a:xfrm>
        </p:grpSpPr>
        <p:sp>
          <p:nvSpPr>
            <p:cNvPr id="11" name="Rectangle 10">
              <a:extLst>
                <a:ext uri="{FF2B5EF4-FFF2-40B4-BE49-F238E27FC236}">
                  <a16:creationId xmlns:a16="http://schemas.microsoft.com/office/drawing/2014/main" xmlns="" id="{9B5F8FE5-F281-4AB2-AB01-EB0B8E7F2A8C}"/>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12" name="Arrow: Right 11">
              <a:extLst>
                <a:ext uri="{FF2B5EF4-FFF2-40B4-BE49-F238E27FC236}">
                  <a16:creationId xmlns:a16="http://schemas.microsoft.com/office/drawing/2014/main" xmlns="" id="{DF88FA35-D037-40AA-98BB-8DCCC3C573D3}"/>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3" name="Arrow: Right 12">
              <a:extLst>
                <a:ext uri="{FF2B5EF4-FFF2-40B4-BE49-F238E27FC236}">
                  <a16:creationId xmlns:a16="http://schemas.microsoft.com/office/drawing/2014/main" xmlns="" id="{6327EA88-5CCE-417C-A169-DFC775FAB6FC}"/>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14" name="TextBox 13">
                  <a:extLst>
                    <a:ext uri="{FF2B5EF4-FFF2-40B4-BE49-F238E27FC236}">
                      <a16:creationId xmlns:a16="http://schemas.microsoft.com/office/drawing/2014/main" id="{B816FB0D-8868-43F5-8DDD-46B8AEE4B993}"/>
                    </a:ext>
                  </a:extLst>
                </p:cNvPr>
                <p:cNvSpPr txBox="1"/>
                <p:nvPr/>
              </p:nvSpPr>
              <p:spPr>
                <a:xfrm>
                  <a:off x="1581767" y="3259205"/>
                  <a:ext cx="1146684"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r>
                          <a:rPr lang="en-IN" sz="2000" b="0" i="0" dirty="0" smtClean="0">
                            <a:latin typeface="Cambria Math" panose="02040503050406030204" pitchFamily="18" charset="0"/>
                          </a:rPr>
                          <m:t> 10 </m:t>
                        </m:r>
                        <m:r>
                          <a:rPr lang="en-IN" sz="2000" b="0" i="1" dirty="0" smtClean="0">
                            <a:latin typeface="Cambria Math" panose="02040503050406030204" pitchFamily="18" charset="0"/>
                          </a:rPr>
                          <m:t>𝑥</m:t>
                        </m:r>
                        <m:r>
                          <a:rPr lang="en-IN" sz="2000" b="0" i="1" dirty="0" smtClean="0">
                            <a:latin typeface="Cambria Math" panose="02040503050406030204" pitchFamily="18" charset="0"/>
                          </a:rPr>
                          <m:t>(</m:t>
                        </m:r>
                        <m:r>
                          <a:rPr lang="en-IN" sz="2000" b="0" i="1" dirty="0" smtClean="0">
                            <a:latin typeface="Cambria Math" panose="02040503050406030204" pitchFamily="18" charset="0"/>
                          </a:rPr>
                          <m:t>𝑡</m:t>
                        </m:r>
                        <m:r>
                          <a:rPr lang="en-IN" sz="2000" b="0" i="1" dirty="0" smtClean="0">
                            <a:latin typeface="Cambria Math" panose="02040503050406030204" pitchFamily="18" charset="0"/>
                          </a:rPr>
                          <m:t>)</m:t>
                        </m:r>
                      </m:oMath>
                    </m:oMathPara>
                  </a14:m>
                  <a:endParaRPr lang="en-IN" sz="2000" dirty="0"/>
                </a:p>
              </p:txBody>
            </p:sp>
          </mc:Choice>
          <mc:Fallback>
            <p:sp>
              <p:nvSpPr>
                <p:cNvPr id="14" name="TextBox 13">
                  <a:extLst>
                    <a:ext uri="{FF2B5EF4-FFF2-40B4-BE49-F238E27FC236}">
                      <a16:creationId xmlns:a16="http://schemas.microsoft.com/office/drawing/2014/main" xmlns="" xmlns:a14="http://schemas.microsoft.com/office/drawing/2010/main" id="{B816FB0D-8868-43F5-8DDD-46B8AEE4B993}"/>
                    </a:ext>
                  </a:extLst>
                </p:cNvPr>
                <p:cNvSpPr txBox="1">
                  <a:spLocks noRot="1" noChangeAspect="1" noMove="1" noResize="1" noEditPoints="1" noAdjustHandles="1" noChangeArrowheads="1" noChangeShapeType="1" noTextEdit="1"/>
                </p:cNvSpPr>
                <p:nvPr/>
              </p:nvSpPr>
              <p:spPr>
                <a:xfrm>
                  <a:off x="1581767" y="3259205"/>
                  <a:ext cx="1146684" cy="707886"/>
                </a:xfrm>
                <a:prstGeom prst="rect">
                  <a:avLst/>
                </a:prstGeom>
                <a:blipFill>
                  <a:blip r:embed="rId5"/>
                  <a:stretch>
                    <a:fillRect t="-5172" b="-7759"/>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15" name="TextBox 14">
                  <a:extLst>
                    <a:ext uri="{FF2B5EF4-FFF2-40B4-BE49-F238E27FC236}">
                      <a16:creationId xmlns:a16="http://schemas.microsoft.com/office/drawing/2014/main" id="{889F6B26-31CB-4D2A-9883-9CCFB7019A6C}"/>
                    </a:ext>
                  </a:extLst>
                </p:cNvPr>
                <p:cNvSpPr txBox="1"/>
                <p:nvPr/>
              </p:nvSpPr>
              <p:spPr>
                <a:xfrm>
                  <a:off x="8067367" y="2757276"/>
                  <a:ext cx="3485535" cy="1754326"/>
                </a:xfrm>
                <a:prstGeom prst="rect">
                  <a:avLst/>
                </a:prstGeom>
                <a:noFill/>
              </p:spPr>
              <p:txBody>
                <a:bodyPr wrap="square" rtlCol="0">
                  <a:spAutoFit/>
                </a:bodyPr>
                <a:lstStyle/>
                <a:p>
                  <a:r>
                    <a:rPr lang="en-IN" sz="2000" dirty="0"/>
                    <a:t>Output </a:t>
                  </a:r>
                  <a14:m>
                    <m:oMath xmlns:m="http://schemas.openxmlformats.org/officeDocument/2006/math">
                      <m:r>
                        <a:rPr lang="en-IN" sz="2000" dirty="0">
                          <a:latin typeface="Cambria Math" panose="02040503050406030204" pitchFamily="18" charset="0"/>
                        </a:rPr>
                        <m:t>=</m:t>
                      </m:r>
                      <m:r>
                        <m:rPr>
                          <m:sty m:val="p"/>
                        </m:rPr>
                        <a:rPr lang="en-IN" sz="2000" b="0" i="0" dirty="0" smtClean="0">
                          <a:latin typeface="Cambria Math" panose="02040503050406030204" pitchFamily="18" charset="0"/>
                        </a:rPr>
                        <m:t>y</m:t>
                      </m:r>
                      <m:d>
                        <m:dPr>
                          <m:ctrlPr>
                            <a:rPr lang="en-IN" sz="2000" b="0" i="1" dirty="0" smtClean="0">
                              <a:latin typeface="Cambria Math" panose="02040503050406030204" pitchFamily="18" charset="0"/>
                            </a:rPr>
                          </m:ctrlPr>
                        </m:dPr>
                        <m:e>
                          <m:r>
                            <a:rPr lang="en-IN" sz="2000" b="0" i="1" dirty="0" smtClean="0">
                              <a:latin typeface="Cambria Math" panose="02040503050406030204" pitchFamily="18" charset="0"/>
                            </a:rPr>
                            <m:t>𝑡</m:t>
                          </m:r>
                        </m:e>
                      </m:d>
                    </m:oMath>
                  </a14:m>
                  <a:endParaRPr lang="en-IN" sz="2000" b="0" i="1" dirty="0">
                    <a:latin typeface="Cambria Math" panose="02040503050406030204" pitchFamily="18" charset="0"/>
                  </a:endParaRPr>
                </a:p>
                <a:p>
                  <a:r>
                    <a:rPr lang="en-IN" sz="2000" b="0" dirty="0"/>
                    <a:t/>
                  </a:r>
                  <a14:m>
                    <m:oMath xmlns:m="http://schemas.openxmlformats.org/officeDocument/2006/math">
                      <m:r>
                        <a:rPr lang="en-IN" sz="2000" b="0" i="1" dirty="0" smtClean="0">
                          <a:latin typeface="Cambria Math" panose="02040503050406030204" pitchFamily="18" charset="0"/>
                        </a:rPr>
                        <m:t>=</m:t>
                      </m:r>
                      <m:r>
                        <a:rPr lang="en-IN" sz="2000" i="1">
                          <a:latin typeface="Cambria Math" panose="02040503050406030204" pitchFamily="18" charset="0"/>
                        </a:rPr>
                        <m:t>3</m:t>
                      </m:r>
                      <m:r>
                        <a:rPr lang="en-IN" sz="2000" b="0" i="1" smtClean="0">
                          <a:latin typeface="Cambria Math" panose="02040503050406030204" pitchFamily="18" charset="0"/>
                        </a:rPr>
                        <m:t> </m:t>
                      </m:r>
                      <m:d>
                        <m:dPr>
                          <m:begChr m:val="["/>
                          <m:endChr m:val="]"/>
                          <m:ctrlPr>
                            <a:rPr lang="en-IN" sz="2000" b="0" i="1" smtClean="0">
                              <a:latin typeface="Cambria Math" panose="02040503050406030204" pitchFamily="18" charset="0"/>
                            </a:rPr>
                          </m:ctrlPr>
                        </m:dPr>
                        <m:e>
                          <m:d>
                            <m:dPr>
                              <m:ctrlPr>
                                <a:rPr lang="en-IN" sz="2000" b="0" i="1" smtClean="0">
                                  <a:latin typeface="Cambria Math" panose="02040503050406030204" pitchFamily="18" charset="0"/>
                                </a:rPr>
                              </m:ctrlPr>
                            </m:dPr>
                            <m:e>
                              <m:r>
                                <a:rPr lang="en-IN" sz="2000" b="0" i="1" smtClean="0">
                                  <a:latin typeface="Cambria Math" panose="02040503050406030204" pitchFamily="18" charset="0"/>
                                </a:rPr>
                                <m:t>10</m:t>
                              </m:r>
                            </m:e>
                          </m:d>
                          <m:r>
                            <a:rPr lang="en-IN" sz="2000" i="1">
                              <a:latin typeface="Cambria Math" panose="02040503050406030204" pitchFamily="18" charset="0"/>
                            </a:rPr>
                            <m:t>𝑥</m:t>
                          </m:r>
                          <m:d>
                            <m:dPr>
                              <m:ctrlPr>
                                <a:rPr lang="en-IN" sz="2000" i="1">
                                  <a:latin typeface="Cambria Math" panose="02040503050406030204" pitchFamily="18" charset="0"/>
                                </a:rPr>
                              </m:ctrlPr>
                            </m:dPr>
                            <m:e>
                              <m:r>
                                <a:rPr lang="en-IN" sz="2000" i="1">
                                  <a:latin typeface="Cambria Math" panose="02040503050406030204" pitchFamily="18" charset="0"/>
                                </a:rPr>
                                <m:t>𝑡</m:t>
                              </m:r>
                            </m:e>
                          </m:d>
                        </m:e>
                      </m:d>
                      <m:r>
                        <a:rPr lang="en-IN" sz="2000" i="1">
                          <a:latin typeface="Cambria Math" panose="02040503050406030204" pitchFamily="18" charset="0"/>
                        </a:rPr>
                        <m:t>+4</m:t>
                      </m:r>
                    </m:oMath>
                  </a14:m>
                  <a:endParaRPr lang="en-IN" sz="20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2000" b="0" i="1" smtClean="0">
                            <a:latin typeface="Cambria Math" panose="02040503050406030204" pitchFamily="18" charset="0"/>
                          </a:rPr>
                          <m:t>=30 </m:t>
                        </m:r>
                        <m:r>
                          <a:rPr lang="en-IN" sz="2000" b="0" i="1" smtClean="0">
                            <a:latin typeface="Cambria Math" panose="02040503050406030204" pitchFamily="18" charset="0"/>
                          </a:rPr>
                          <m:t>𝑥</m:t>
                        </m:r>
                        <m:d>
                          <m:dPr>
                            <m:ctrlPr>
                              <a:rPr lang="en-IN" sz="2000" b="0" i="1" smtClean="0">
                                <a:latin typeface="Cambria Math" panose="02040503050406030204" pitchFamily="18" charset="0"/>
                              </a:rPr>
                            </m:ctrlPr>
                          </m:dPr>
                          <m:e>
                            <m:r>
                              <a:rPr lang="en-IN" sz="2000" b="0" i="1" smtClean="0">
                                <a:latin typeface="Cambria Math" panose="02040503050406030204" pitchFamily="18" charset="0"/>
                              </a:rPr>
                              <m:t>𝑡</m:t>
                            </m:r>
                          </m:e>
                        </m:d>
                        <m:r>
                          <a:rPr lang="en-IN" sz="2000" b="0" i="1" smtClean="0">
                            <a:latin typeface="Cambria Math" panose="02040503050406030204" pitchFamily="18" charset="0"/>
                          </a:rPr>
                          <m:t>+4</m:t>
                        </m:r>
                      </m:oMath>
                    </m:oMathPara>
                  </a14:m>
                  <a:endParaRPr lang="en-IN" sz="2000" dirty="0"/>
                </a:p>
                <a:p>
                  <a:r>
                    <a:rPr lang="en-IN" sz="2000" dirty="0"/>
                    <a:t/>
                  </a:r>
                  <a14:m>
                    <m:oMath xmlns:m="http://schemas.openxmlformats.org/officeDocument/2006/math">
                      <m:r>
                        <a:rPr lang="en-IN" sz="2000" i="1" smtClean="0">
                          <a:latin typeface="Cambria Math" panose="02040503050406030204" pitchFamily="18" charset="0"/>
                          <a:ea typeface="Cambria Math" panose="02040503050406030204" pitchFamily="18" charset="0"/>
                        </a:rPr>
                        <m:t>≠</m:t>
                      </m:r>
                      <m:r>
                        <a:rPr lang="en-IN" sz="2000" b="0" i="1" smtClean="0">
                          <a:latin typeface="Cambria Math" panose="02040503050406030204" pitchFamily="18" charset="0"/>
                          <a:ea typeface="Cambria Math" panose="02040503050406030204" pitchFamily="18" charset="0"/>
                        </a:rPr>
                        <m:t>10 </m:t>
                      </m:r>
                      <m:r>
                        <a:rPr lang="en-IN" sz="2000" b="0" i="1" smtClean="0">
                          <a:latin typeface="Cambria Math" panose="02040503050406030204" pitchFamily="18" charset="0"/>
                          <a:ea typeface="Cambria Math" panose="02040503050406030204" pitchFamily="18" charset="0"/>
                        </a:rPr>
                        <m:t>𝑦</m:t>
                      </m:r>
                      <m:r>
                        <a:rPr lang="en-IN" sz="2000" b="0" i="1" smtClean="0">
                          <a:latin typeface="Cambria Math" panose="02040503050406030204" pitchFamily="18" charset="0"/>
                          <a:ea typeface="Cambria Math" panose="02040503050406030204" pitchFamily="18" charset="0"/>
                        </a:rPr>
                        <m:t>(</m:t>
                      </m:r>
                      <m:r>
                        <a:rPr lang="en-IN" sz="2000" b="0" i="1" smtClean="0">
                          <a:latin typeface="Cambria Math" panose="02040503050406030204" pitchFamily="18" charset="0"/>
                          <a:ea typeface="Cambria Math" panose="02040503050406030204" pitchFamily="18" charset="0"/>
                        </a:rPr>
                        <m:t>𝑡</m:t>
                      </m:r>
                      <m:r>
                        <a:rPr lang="en-IN" sz="2000" b="0" i="1" smtClean="0">
                          <a:latin typeface="Cambria Math" panose="02040503050406030204" pitchFamily="18" charset="0"/>
                          <a:ea typeface="Cambria Math" panose="02040503050406030204" pitchFamily="18" charset="0"/>
                        </a:rPr>
                        <m:t>)</m:t>
                      </m:r>
                    </m:oMath>
                  </a14:m>
                  <a:endParaRPr lang="en-IN" sz="2000" dirty="0"/>
                </a:p>
                <a:p>
                  <a:endParaRPr lang="en-IN" sz="2800" dirty="0"/>
                </a:p>
              </p:txBody>
            </p:sp>
          </mc:Choice>
          <mc:Fallback>
            <p:sp>
              <p:nvSpPr>
                <p:cNvPr id="15" name="TextBox 14">
                  <a:extLst>
                    <a:ext uri="{FF2B5EF4-FFF2-40B4-BE49-F238E27FC236}">
                      <a16:creationId xmlns:a16="http://schemas.microsoft.com/office/drawing/2014/main" xmlns="" xmlns:a14="http://schemas.microsoft.com/office/drawing/2010/main" id="{889F6B26-31CB-4D2A-9883-9CCFB7019A6C}"/>
                    </a:ext>
                  </a:extLst>
                </p:cNvPr>
                <p:cNvSpPr txBox="1">
                  <a:spLocks noRot="1" noChangeAspect="1" noMove="1" noResize="1" noEditPoints="1" noAdjustHandles="1" noChangeArrowheads="1" noChangeShapeType="1" noTextEdit="1"/>
                </p:cNvSpPr>
                <p:nvPr/>
              </p:nvSpPr>
              <p:spPr>
                <a:xfrm>
                  <a:off x="8067367" y="2757276"/>
                  <a:ext cx="3485535" cy="1754326"/>
                </a:xfrm>
                <a:prstGeom prst="rect">
                  <a:avLst/>
                </a:prstGeom>
                <a:blipFill>
                  <a:blip r:embed="rId6"/>
                  <a:stretch>
                    <a:fillRect l="-1926" t="-1736"/>
                  </a:stretch>
                </a:blipFill>
              </p:spPr>
              <p:txBody>
                <a:bodyPr/>
                <a:lstStyle/>
                <a:p>
                  <a:r>
                    <a:rPr lang="en-IN">
                      <a:noFill/>
                    </a:rPr>
                    <a:t> </a:t>
                  </a:r>
                </a:p>
              </p:txBody>
            </p:sp>
          </mc:Fallback>
        </mc:AlternateContent>
      </p:grpSp>
    </p:spTree>
    <p:extLst>
      <p:ext uri="{BB962C8B-B14F-4D97-AF65-F5344CB8AC3E}">
        <p14:creationId xmlns:p14="http://schemas.microsoft.com/office/powerpoint/2010/main" xmlns="" val="3642983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537DD8-DEEA-4F58-A3B4-A7E3589B873D}"/>
              </a:ext>
            </a:extLst>
          </p:cNvPr>
          <p:cNvSpPr>
            <a:spLocks noGrp="1"/>
          </p:cNvSpPr>
          <p:nvPr>
            <p:ph type="title"/>
          </p:nvPr>
        </p:nvSpPr>
        <p:spPr>
          <a:xfrm>
            <a:off x="838200" y="18255"/>
            <a:ext cx="10515600" cy="1325563"/>
          </a:xfrm>
        </p:spPr>
        <p:txBody>
          <a:bodyPr>
            <a:normAutofit/>
          </a:bodyPr>
          <a:lstStyle/>
          <a:p>
            <a:r>
              <a:rPr lang="en-IN" sz="4800" dirty="0">
                <a:solidFill>
                  <a:srgbClr val="FF0000"/>
                </a:solidFill>
              </a:rPr>
              <a:t>Linear systems- Problem-2</a:t>
            </a:r>
            <a:endParaRPr lang="en-IN" sz="4800" dirty="0"/>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47800978-9DDF-4896-8DF7-1A5E15D6A120}"/>
                  </a:ext>
                </a:extLst>
              </p:cNvPr>
              <p:cNvSpPr>
                <a:spLocks noGrp="1"/>
              </p:cNvSpPr>
              <p:nvPr>
                <p:ph idx="1"/>
              </p:nvPr>
            </p:nvSpPr>
            <p:spPr>
              <a:xfrm>
                <a:off x="838199" y="1076632"/>
                <a:ext cx="11058831" cy="5545394"/>
              </a:xfrm>
            </p:spPr>
            <p:txBody>
              <a:bodyPr>
                <a:normAutofit/>
              </a:bodyPr>
              <a:lstStyle/>
              <a:p>
                <a:r>
                  <a:rPr lang="en-IN" sz="2000" dirty="0">
                    <a:solidFill>
                      <a:srgbClr val="FF0000"/>
                    </a:solidFill>
                  </a:rPr>
                  <a:t>Find the given system is linear or not whose input and output relation is given as </a:t>
                </a:r>
                <a14:m>
                  <m:oMath xmlns:m="http://schemas.openxmlformats.org/officeDocument/2006/math">
                    <m:r>
                      <a:rPr lang="en-IN" sz="2000" b="0" i="1" smtClean="0">
                        <a:solidFill>
                          <a:srgbClr val="FF0000"/>
                        </a:solidFill>
                        <a:latin typeface="Cambria Math" panose="02040503050406030204" pitchFamily="18" charset="0"/>
                      </a:rPr>
                      <m:t>𝑦</m:t>
                    </m:r>
                    <m:d>
                      <m:dPr>
                        <m:ctrlPr>
                          <a:rPr lang="en-IN" sz="2000" b="0" i="1" smtClean="0">
                            <a:solidFill>
                              <a:srgbClr val="FF0000"/>
                            </a:solidFill>
                            <a:latin typeface="Cambria Math" panose="02040503050406030204" pitchFamily="18" charset="0"/>
                          </a:rPr>
                        </m:ctrlPr>
                      </m:dPr>
                      <m:e>
                        <m:r>
                          <a:rPr lang="en-IN" sz="2000" b="0" i="1" smtClean="0">
                            <a:solidFill>
                              <a:srgbClr val="FF0000"/>
                            </a:solidFill>
                            <a:latin typeface="Cambria Math" panose="02040503050406030204" pitchFamily="18" charset="0"/>
                          </a:rPr>
                          <m:t>𝑡</m:t>
                        </m:r>
                      </m:e>
                    </m:d>
                    <m:r>
                      <a:rPr lang="en-IN" sz="2000" b="0" i="1" smtClean="0">
                        <a:solidFill>
                          <a:srgbClr val="FF0000"/>
                        </a:solidFill>
                        <a:latin typeface="Cambria Math" panose="02040503050406030204" pitchFamily="18" charset="0"/>
                      </a:rPr>
                      <m:t>=3</m:t>
                    </m:r>
                    <m:f>
                      <m:fPr>
                        <m:ctrlPr>
                          <a:rPr lang="en-IN" sz="2000" b="0" i="1" smtClean="0">
                            <a:solidFill>
                              <a:srgbClr val="FF0000"/>
                            </a:solidFill>
                            <a:latin typeface="Cambria Math" panose="02040503050406030204" pitchFamily="18" charset="0"/>
                          </a:rPr>
                        </m:ctrlPr>
                      </m:fPr>
                      <m:num>
                        <m:r>
                          <a:rPr lang="en-IN" sz="2000" b="0" i="1" smtClean="0">
                            <a:solidFill>
                              <a:srgbClr val="FF0000"/>
                            </a:solidFill>
                            <a:latin typeface="Cambria Math" panose="02040503050406030204" pitchFamily="18" charset="0"/>
                          </a:rPr>
                          <m:t>𝑑𝑥</m:t>
                        </m:r>
                        <m:r>
                          <a:rPr lang="en-IN" sz="2000" b="0" i="1" smtClean="0">
                            <a:solidFill>
                              <a:srgbClr val="FF0000"/>
                            </a:solidFill>
                            <a:latin typeface="Cambria Math" panose="02040503050406030204" pitchFamily="18" charset="0"/>
                          </a:rPr>
                          <m:t>(</m:t>
                        </m:r>
                        <m:r>
                          <a:rPr lang="en-IN" sz="2000" b="0" i="1" smtClean="0">
                            <a:solidFill>
                              <a:srgbClr val="FF0000"/>
                            </a:solidFill>
                            <a:latin typeface="Cambria Math" panose="02040503050406030204" pitchFamily="18" charset="0"/>
                          </a:rPr>
                          <m:t>𝑡</m:t>
                        </m:r>
                        <m:r>
                          <a:rPr lang="en-IN" sz="2000" b="0" i="1" smtClean="0">
                            <a:solidFill>
                              <a:srgbClr val="FF0000"/>
                            </a:solidFill>
                            <a:latin typeface="Cambria Math" panose="02040503050406030204" pitchFamily="18" charset="0"/>
                          </a:rPr>
                          <m:t>)</m:t>
                        </m:r>
                      </m:num>
                      <m:den>
                        <m:r>
                          <a:rPr lang="en-IN" sz="2000" b="0" i="1" smtClean="0">
                            <a:solidFill>
                              <a:srgbClr val="FF0000"/>
                            </a:solidFill>
                            <a:latin typeface="Cambria Math" panose="02040503050406030204" pitchFamily="18" charset="0"/>
                          </a:rPr>
                          <m:t>𝑑𝑡</m:t>
                        </m:r>
                      </m:den>
                    </m:f>
                  </m:oMath>
                </a14:m>
                <a:endParaRPr lang="en-IN" sz="2000" dirty="0">
                  <a:solidFill>
                    <a:srgbClr val="FF0000"/>
                  </a:solidFill>
                </a:endParaRPr>
              </a:p>
              <a:p>
                <a:r>
                  <a:rPr lang="en-IN" sz="2000" dirty="0"/>
                  <a:t>Given equation is </a:t>
                </a:r>
                <a14:m>
                  <m:oMath xmlns:m="http://schemas.openxmlformats.org/officeDocument/2006/math">
                    <m:r>
                      <a:rPr lang="en-IN" sz="2000" i="1" smtClean="0">
                        <a:solidFill>
                          <a:schemeClr val="tx1"/>
                        </a:solidFill>
                        <a:latin typeface="Cambria Math" panose="02040503050406030204" pitchFamily="18" charset="0"/>
                      </a:rPr>
                      <m:t>𝑦</m:t>
                    </m:r>
                    <m:d>
                      <m:dPr>
                        <m:ctrlPr>
                          <a:rPr lang="en-IN" sz="2000" i="1">
                            <a:solidFill>
                              <a:schemeClr val="tx1"/>
                            </a:solidFill>
                            <a:latin typeface="Cambria Math" panose="02040503050406030204" pitchFamily="18" charset="0"/>
                          </a:rPr>
                        </m:ctrlPr>
                      </m:dPr>
                      <m:e>
                        <m:r>
                          <a:rPr lang="en-IN" sz="2000" i="1">
                            <a:solidFill>
                              <a:schemeClr val="tx1"/>
                            </a:solidFill>
                            <a:latin typeface="Cambria Math" panose="02040503050406030204" pitchFamily="18" charset="0"/>
                          </a:rPr>
                          <m:t>𝑡</m:t>
                        </m:r>
                      </m:e>
                    </m:d>
                    <m:r>
                      <a:rPr lang="en-IN" sz="2000" i="1">
                        <a:solidFill>
                          <a:schemeClr val="tx1"/>
                        </a:solidFill>
                        <a:latin typeface="Cambria Math" panose="02040503050406030204" pitchFamily="18" charset="0"/>
                      </a:rPr>
                      <m:t>=</m:t>
                    </m:r>
                    <m:r>
                      <a:rPr lang="en-IN" sz="2000" i="1" smtClean="0">
                        <a:solidFill>
                          <a:schemeClr val="tx1"/>
                        </a:solidFill>
                        <a:latin typeface="Cambria Math" panose="02040503050406030204" pitchFamily="18" charset="0"/>
                      </a:rPr>
                      <m:t>3</m:t>
                    </m:r>
                    <m:f>
                      <m:fPr>
                        <m:ctrlPr>
                          <a:rPr lang="en-IN" sz="2000" i="1">
                            <a:solidFill>
                              <a:schemeClr val="tx1"/>
                            </a:solidFill>
                            <a:latin typeface="Cambria Math" panose="02040503050406030204" pitchFamily="18" charset="0"/>
                          </a:rPr>
                        </m:ctrlPr>
                      </m:fPr>
                      <m:num>
                        <m:r>
                          <a:rPr lang="en-IN" sz="2000" i="1">
                            <a:solidFill>
                              <a:schemeClr val="tx1"/>
                            </a:solidFill>
                            <a:latin typeface="Cambria Math" panose="02040503050406030204" pitchFamily="18" charset="0"/>
                          </a:rPr>
                          <m:t>𝑑𝑥</m:t>
                        </m:r>
                        <m:r>
                          <a:rPr lang="en-IN" sz="2000" i="1">
                            <a:solidFill>
                              <a:schemeClr val="tx1"/>
                            </a:solidFill>
                            <a:latin typeface="Cambria Math" panose="02040503050406030204" pitchFamily="18" charset="0"/>
                          </a:rPr>
                          <m:t>(</m:t>
                        </m:r>
                        <m:r>
                          <a:rPr lang="en-IN" sz="2000" i="1">
                            <a:solidFill>
                              <a:schemeClr val="tx1"/>
                            </a:solidFill>
                            <a:latin typeface="Cambria Math" panose="02040503050406030204" pitchFamily="18" charset="0"/>
                          </a:rPr>
                          <m:t>𝑡</m:t>
                        </m:r>
                        <m:r>
                          <a:rPr lang="en-IN" sz="2000" i="1">
                            <a:solidFill>
                              <a:schemeClr val="tx1"/>
                            </a:solidFill>
                            <a:latin typeface="Cambria Math" panose="02040503050406030204" pitchFamily="18" charset="0"/>
                          </a:rPr>
                          <m:t>)</m:t>
                        </m:r>
                      </m:num>
                      <m:den>
                        <m:r>
                          <a:rPr lang="en-IN" sz="2000" i="1">
                            <a:solidFill>
                              <a:schemeClr val="tx1"/>
                            </a:solidFill>
                            <a:latin typeface="Cambria Math" panose="02040503050406030204" pitchFamily="18" charset="0"/>
                          </a:rPr>
                          <m:t>𝑑𝑡</m:t>
                        </m:r>
                      </m:den>
                    </m:f>
                  </m:oMath>
                </a14:m>
                <a:endParaRPr lang="en-IN" sz="2000" dirty="0"/>
              </a:p>
              <a:p>
                <a:endParaRPr lang="en-IN" sz="2000" dirty="0"/>
              </a:p>
              <a:p>
                <a:endParaRPr lang="en-IN" sz="2000" dirty="0"/>
              </a:p>
              <a:p>
                <a:r>
                  <a:rPr lang="en-IN" sz="2000" dirty="0">
                    <a:solidFill>
                      <a:srgbClr val="FF0000"/>
                    </a:solidFill>
                  </a:rPr>
                  <a:t>Step1: Check for homogeneity: </a:t>
                </a:r>
              </a:p>
              <a:p>
                <a:r>
                  <a:rPr lang="en-IN" sz="2000" dirty="0"/>
                  <a:t>If input is scaled by input by a constant 10, then </a:t>
                </a:r>
              </a:p>
              <a:p>
                <a:endParaRPr lang="en-IN" sz="2000" dirty="0"/>
              </a:p>
              <a:p>
                <a:endParaRPr lang="en-IN" sz="2000" dirty="0"/>
              </a:p>
              <a:p>
                <a:endParaRPr lang="en-IN" sz="2000" dirty="0"/>
              </a:p>
              <a:p>
                <a:endParaRPr lang="en-IN" sz="2000" dirty="0"/>
              </a:p>
              <a:p>
                <a:endParaRPr lang="en-IN" sz="2000" dirty="0"/>
              </a:p>
              <a:p>
                <a:r>
                  <a:rPr lang="en-IN" sz="2000" dirty="0"/>
                  <a:t>The above system obeys the homogeneity property. Then check for additivity property.</a:t>
                </a:r>
              </a:p>
            </p:txBody>
          </p:sp>
        </mc:Choice>
        <mc:Fallback>
          <p:sp>
            <p:nvSpPr>
              <p:cNvPr id="3" name="Content Placeholder 2">
                <a:extLst>
                  <a:ext uri="{FF2B5EF4-FFF2-40B4-BE49-F238E27FC236}">
                    <a16:creationId xmlns:a16="http://schemas.microsoft.com/office/drawing/2014/main" xmlns="" xmlns:a14="http://schemas.microsoft.com/office/drawing/2010/main" id="{47800978-9DDF-4896-8DF7-1A5E15D6A120}"/>
                  </a:ext>
                </a:extLst>
              </p:cNvPr>
              <p:cNvSpPr>
                <a:spLocks noGrp="1" noRot="1" noChangeAspect="1" noMove="1" noResize="1" noEditPoints="1" noAdjustHandles="1" noChangeArrowheads="1" noChangeShapeType="1" noTextEdit="1"/>
              </p:cNvSpPr>
              <p:nvPr>
                <p:ph idx="1"/>
              </p:nvPr>
            </p:nvSpPr>
            <p:spPr>
              <a:xfrm>
                <a:off x="838199" y="1076632"/>
                <a:ext cx="11058831" cy="5545394"/>
              </a:xfrm>
              <a:blipFill>
                <a:blip r:embed="rId2"/>
                <a:stretch>
                  <a:fillRect l="-441"/>
                </a:stretch>
              </a:blipFill>
            </p:spPr>
            <p:txBody>
              <a:bodyPr/>
              <a:lstStyle/>
              <a:p>
                <a:r>
                  <a:rPr lang="en-IN">
                    <a:noFill/>
                  </a:rPr>
                  <a:t> </a:t>
                </a:r>
              </a:p>
            </p:txBody>
          </p:sp>
        </mc:Fallback>
      </mc:AlternateContent>
      <p:grpSp>
        <p:nvGrpSpPr>
          <p:cNvPr id="4" name="Group 3">
            <a:extLst>
              <a:ext uri="{FF2B5EF4-FFF2-40B4-BE49-F238E27FC236}">
                <a16:creationId xmlns:a16="http://schemas.microsoft.com/office/drawing/2014/main" xmlns="" id="{09A40C0D-7076-4632-A0CB-F4FD32156022}"/>
              </a:ext>
            </a:extLst>
          </p:cNvPr>
          <p:cNvGrpSpPr/>
          <p:nvPr/>
        </p:nvGrpSpPr>
        <p:grpSpPr>
          <a:xfrm>
            <a:off x="1680086" y="2153326"/>
            <a:ext cx="8932612" cy="986296"/>
            <a:chOff x="1581767" y="3227575"/>
            <a:chExt cx="8932612" cy="986296"/>
          </a:xfrm>
        </p:grpSpPr>
        <p:sp>
          <p:nvSpPr>
            <p:cNvPr id="5" name="Rectangle 4">
              <a:extLst>
                <a:ext uri="{FF2B5EF4-FFF2-40B4-BE49-F238E27FC236}">
                  <a16:creationId xmlns:a16="http://schemas.microsoft.com/office/drawing/2014/main" xmlns="" id="{C5B6A489-A726-4246-9377-E7B8D1BB30B2}"/>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6" name="Arrow: Right 5">
              <a:extLst>
                <a:ext uri="{FF2B5EF4-FFF2-40B4-BE49-F238E27FC236}">
                  <a16:creationId xmlns:a16="http://schemas.microsoft.com/office/drawing/2014/main" xmlns="" id="{57F72AC8-12A2-4F8A-81CB-8BEDA5EFB644}"/>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7" name="Arrow: Right 6">
              <a:extLst>
                <a:ext uri="{FF2B5EF4-FFF2-40B4-BE49-F238E27FC236}">
                  <a16:creationId xmlns:a16="http://schemas.microsoft.com/office/drawing/2014/main" xmlns="" id="{FE239C7E-7FE5-43C3-AAF7-0BF916BD539E}"/>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8" name="TextBox 7">
                  <a:extLst>
                    <a:ext uri="{FF2B5EF4-FFF2-40B4-BE49-F238E27FC236}">
                      <a16:creationId xmlns:a16="http://schemas.microsoft.com/office/drawing/2014/main" id="{CC1A9165-266F-462C-A71E-B4F640743357}"/>
                    </a:ext>
                  </a:extLst>
                </p:cNvPr>
                <p:cNvSpPr txBox="1"/>
                <p:nvPr/>
              </p:nvSpPr>
              <p:spPr>
                <a:xfrm>
                  <a:off x="1581767" y="3259205"/>
                  <a:ext cx="1146684"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r>
                          <a:rPr lang="en-IN" sz="2000" b="0" i="0" dirty="0" smtClean="0">
                            <a:latin typeface="Cambria Math" panose="02040503050406030204" pitchFamily="18" charset="0"/>
                          </a:rPr>
                          <m:t>  </m:t>
                        </m:r>
                        <m:r>
                          <a:rPr lang="en-IN" sz="2000" b="0" i="1" dirty="0" smtClean="0">
                            <a:latin typeface="Cambria Math" panose="02040503050406030204" pitchFamily="18" charset="0"/>
                          </a:rPr>
                          <m:t>𝑥</m:t>
                        </m:r>
                        <m:r>
                          <a:rPr lang="en-IN" sz="2000" b="0" i="1" dirty="0" smtClean="0">
                            <a:latin typeface="Cambria Math" panose="02040503050406030204" pitchFamily="18" charset="0"/>
                          </a:rPr>
                          <m:t>(</m:t>
                        </m:r>
                        <m:r>
                          <a:rPr lang="en-IN" sz="2000" b="0" i="1" dirty="0" smtClean="0">
                            <a:latin typeface="Cambria Math" panose="02040503050406030204" pitchFamily="18" charset="0"/>
                          </a:rPr>
                          <m:t>𝑡</m:t>
                        </m:r>
                        <m:r>
                          <a:rPr lang="en-IN" sz="2000" b="0" i="1" dirty="0" smtClean="0">
                            <a:latin typeface="Cambria Math" panose="02040503050406030204" pitchFamily="18" charset="0"/>
                          </a:rPr>
                          <m:t>)</m:t>
                        </m:r>
                      </m:oMath>
                    </m:oMathPara>
                  </a14:m>
                  <a:endParaRPr lang="en-IN" sz="2000" dirty="0"/>
                </a:p>
              </p:txBody>
            </p:sp>
          </mc:Choice>
          <mc:Fallback>
            <p:sp>
              <p:nvSpPr>
                <p:cNvPr id="8" name="TextBox 7">
                  <a:extLst>
                    <a:ext uri="{FF2B5EF4-FFF2-40B4-BE49-F238E27FC236}">
                      <a16:creationId xmlns:a16="http://schemas.microsoft.com/office/drawing/2014/main" xmlns="" xmlns:a14="http://schemas.microsoft.com/office/drawing/2010/main" id="{CC1A9165-266F-462C-A71E-B4F640743357}"/>
                    </a:ext>
                  </a:extLst>
                </p:cNvPr>
                <p:cNvSpPr txBox="1">
                  <a:spLocks noRot="1" noChangeAspect="1" noMove="1" noResize="1" noEditPoints="1" noAdjustHandles="1" noChangeArrowheads="1" noChangeShapeType="1" noTextEdit="1"/>
                </p:cNvSpPr>
                <p:nvPr/>
              </p:nvSpPr>
              <p:spPr>
                <a:xfrm>
                  <a:off x="1581767" y="3259205"/>
                  <a:ext cx="1146684" cy="707886"/>
                </a:xfrm>
                <a:prstGeom prst="rect">
                  <a:avLst/>
                </a:prstGeom>
                <a:blipFill>
                  <a:blip r:embed="rId3"/>
                  <a:stretch>
                    <a:fillRect t="-4274" b="-7692"/>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9" name="TextBox 8">
                  <a:extLst>
                    <a:ext uri="{FF2B5EF4-FFF2-40B4-BE49-F238E27FC236}">
                      <a16:creationId xmlns:a16="http://schemas.microsoft.com/office/drawing/2014/main" id="{61D23650-0B9E-4514-AE69-096B52CCCBF3}"/>
                    </a:ext>
                  </a:extLst>
                </p:cNvPr>
                <p:cNvSpPr txBox="1"/>
                <p:nvPr/>
              </p:nvSpPr>
              <p:spPr>
                <a:xfrm>
                  <a:off x="7667940" y="3227575"/>
                  <a:ext cx="2846439" cy="986296"/>
                </a:xfrm>
                <a:prstGeom prst="rect">
                  <a:avLst/>
                </a:prstGeom>
                <a:noFill/>
              </p:spPr>
              <p:txBody>
                <a:bodyPr wrap="square" rtlCol="0">
                  <a:spAutoFit/>
                </a:bodyPr>
                <a:lstStyle/>
                <a:p>
                  <a:r>
                    <a:rPr lang="en-IN" sz="2000" dirty="0"/>
                    <a:t>             Output </a:t>
                  </a:r>
                  <a:endParaRPr lang="en-IN" sz="20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sty m:val="p"/>
                          </m:rPr>
                          <a:rPr lang="en-IN" sz="2000" b="0" i="0" dirty="0" smtClean="0">
                            <a:latin typeface="Cambria Math" panose="02040503050406030204" pitchFamily="18" charset="0"/>
                          </a:rPr>
                          <m:t>y</m:t>
                        </m:r>
                        <m:d>
                          <m:dPr>
                            <m:ctrlPr>
                              <a:rPr lang="en-IN" sz="2000" b="0" i="1" dirty="0" smtClean="0">
                                <a:latin typeface="Cambria Math" panose="02040503050406030204" pitchFamily="18" charset="0"/>
                              </a:rPr>
                            </m:ctrlPr>
                          </m:dPr>
                          <m:e>
                            <m:r>
                              <a:rPr lang="en-IN" sz="2000" b="0" i="1" dirty="0" smtClean="0">
                                <a:latin typeface="Cambria Math" panose="02040503050406030204" pitchFamily="18" charset="0"/>
                              </a:rPr>
                              <m:t>𝑡</m:t>
                            </m:r>
                          </m:e>
                        </m:d>
                        <m:r>
                          <a:rPr lang="en-IN" sz="2000" b="0" i="1" dirty="0" smtClean="0">
                            <a:latin typeface="Cambria Math" panose="02040503050406030204" pitchFamily="18" charset="0"/>
                          </a:rPr>
                          <m:t>=</m:t>
                        </m:r>
                        <m:r>
                          <a:rPr lang="en-IN" sz="2000" i="1" smtClean="0">
                            <a:solidFill>
                              <a:schemeClr val="tx1"/>
                            </a:solidFill>
                            <a:latin typeface="Cambria Math" panose="02040503050406030204" pitchFamily="18" charset="0"/>
                          </a:rPr>
                          <m:t>3</m:t>
                        </m:r>
                        <m:f>
                          <m:fPr>
                            <m:ctrlPr>
                              <a:rPr lang="en-IN" sz="2000" i="1">
                                <a:solidFill>
                                  <a:schemeClr val="tx1"/>
                                </a:solidFill>
                                <a:latin typeface="Cambria Math" panose="02040503050406030204" pitchFamily="18" charset="0"/>
                              </a:rPr>
                            </m:ctrlPr>
                          </m:fPr>
                          <m:num>
                            <m:r>
                              <a:rPr lang="en-IN" sz="2000" i="1">
                                <a:solidFill>
                                  <a:schemeClr val="tx1"/>
                                </a:solidFill>
                                <a:latin typeface="Cambria Math" panose="02040503050406030204" pitchFamily="18" charset="0"/>
                              </a:rPr>
                              <m:t>𝑑𝑥</m:t>
                            </m:r>
                            <m:r>
                              <a:rPr lang="en-IN" sz="2000" i="1">
                                <a:solidFill>
                                  <a:schemeClr val="tx1"/>
                                </a:solidFill>
                                <a:latin typeface="Cambria Math" panose="02040503050406030204" pitchFamily="18" charset="0"/>
                              </a:rPr>
                              <m:t>(</m:t>
                            </m:r>
                            <m:r>
                              <a:rPr lang="en-IN" sz="2000" i="1">
                                <a:solidFill>
                                  <a:schemeClr val="tx1"/>
                                </a:solidFill>
                                <a:latin typeface="Cambria Math" panose="02040503050406030204" pitchFamily="18" charset="0"/>
                              </a:rPr>
                              <m:t>𝑡</m:t>
                            </m:r>
                            <m:r>
                              <a:rPr lang="en-IN" sz="2000" i="1">
                                <a:solidFill>
                                  <a:schemeClr val="tx1"/>
                                </a:solidFill>
                                <a:latin typeface="Cambria Math" panose="02040503050406030204" pitchFamily="18" charset="0"/>
                              </a:rPr>
                              <m:t>)</m:t>
                            </m:r>
                          </m:num>
                          <m:den>
                            <m:r>
                              <a:rPr lang="en-IN" sz="2000" i="1">
                                <a:solidFill>
                                  <a:schemeClr val="tx1"/>
                                </a:solidFill>
                                <a:latin typeface="Cambria Math" panose="02040503050406030204" pitchFamily="18" charset="0"/>
                              </a:rPr>
                              <m:t>𝑑𝑡</m:t>
                            </m:r>
                          </m:den>
                        </m:f>
                      </m:oMath>
                    </m:oMathPara>
                  </a14:m>
                  <a:endParaRPr lang="en-IN" sz="2000" dirty="0"/>
                </a:p>
              </p:txBody>
            </p:sp>
          </mc:Choice>
          <mc:Fallback>
            <p:sp>
              <p:nvSpPr>
                <p:cNvPr id="9" name="TextBox 8">
                  <a:extLst>
                    <a:ext uri="{FF2B5EF4-FFF2-40B4-BE49-F238E27FC236}">
                      <a16:creationId xmlns:a16="http://schemas.microsoft.com/office/drawing/2014/main" xmlns="" xmlns:a14="http://schemas.microsoft.com/office/drawing/2010/main" id="{61D23650-0B9E-4514-AE69-096B52CCCBF3}"/>
                    </a:ext>
                  </a:extLst>
                </p:cNvPr>
                <p:cNvSpPr txBox="1">
                  <a:spLocks noRot="1" noChangeAspect="1" noMove="1" noResize="1" noEditPoints="1" noAdjustHandles="1" noChangeArrowheads="1" noChangeShapeType="1" noTextEdit="1"/>
                </p:cNvSpPr>
                <p:nvPr/>
              </p:nvSpPr>
              <p:spPr>
                <a:xfrm>
                  <a:off x="7667940" y="3227575"/>
                  <a:ext cx="2846439" cy="986296"/>
                </a:xfrm>
                <a:prstGeom prst="rect">
                  <a:avLst/>
                </a:prstGeom>
                <a:blipFill>
                  <a:blip r:embed="rId4"/>
                  <a:stretch>
                    <a:fillRect t="-3086"/>
                  </a:stretch>
                </a:blipFill>
              </p:spPr>
              <p:txBody>
                <a:bodyPr/>
                <a:lstStyle/>
                <a:p>
                  <a:r>
                    <a:rPr lang="en-IN">
                      <a:noFill/>
                    </a:rPr>
                    <a:t> </a:t>
                  </a:r>
                </a:p>
              </p:txBody>
            </p:sp>
          </mc:Fallback>
        </mc:AlternateContent>
      </p:grpSp>
      <p:grpSp>
        <p:nvGrpSpPr>
          <p:cNvPr id="10" name="Group 9">
            <a:extLst>
              <a:ext uri="{FF2B5EF4-FFF2-40B4-BE49-F238E27FC236}">
                <a16:creationId xmlns:a16="http://schemas.microsoft.com/office/drawing/2014/main" xmlns="" id="{4F6D64CB-E7F1-42A2-8C4A-55C7FF5B4929}"/>
              </a:ext>
            </a:extLst>
          </p:cNvPr>
          <p:cNvGrpSpPr/>
          <p:nvPr/>
        </p:nvGrpSpPr>
        <p:grpSpPr>
          <a:xfrm>
            <a:off x="1680086" y="3847901"/>
            <a:ext cx="9971135" cy="2183355"/>
            <a:chOff x="1581767" y="2757276"/>
            <a:chExt cx="9971135" cy="2183355"/>
          </a:xfrm>
        </p:grpSpPr>
        <p:sp>
          <p:nvSpPr>
            <p:cNvPr id="11" name="Rectangle 10">
              <a:extLst>
                <a:ext uri="{FF2B5EF4-FFF2-40B4-BE49-F238E27FC236}">
                  <a16:creationId xmlns:a16="http://schemas.microsoft.com/office/drawing/2014/main" xmlns="" id="{9B5F8FE5-F281-4AB2-AB01-EB0B8E7F2A8C}"/>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12" name="Arrow: Right 11">
              <a:extLst>
                <a:ext uri="{FF2B5EF4-FFF2-40B4-BE49-F238E27FC236}">
                  <a16:creationId xmlns:a16="http://schemas.microsoft.com/office/drawing/2014/main" xmlns="" id="{DF88FA35-D037-40AA-98BB-8DCCC3C573D3}"/>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3" name="Arrow: Right 12">
              <a:extLst>
                <a:ext uri="{FF2B5EF4-FFF2-40B4-BE49-F238E27FC236}">
                  <a16:creationId xmlns:a16="http://schemas.microsoft.com/office/drawing/2014/main" xmlns="" id="{6327EA88-5CCE-417C-A169-DFC775FAB6FC}"/>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14" name="TextBox 13">
                  <a:extLst>
                    <a:ext uri="{FF2B5EF4-FFF2-40B4-BE49-F238E27FC236}">
                      <a16:creationId xmlns:a16="http://schemas.microsoft.com/office/drawing/2014/main" id="{B816FB0D-8868-43F5-8DDD-46B8AEE4B993}"/>
                    </a:ext>
                  </a:extLst>
                </p:cNvPr>
                <p:cNvSpPr txBox="1"/>
                <p:nvPr/>
              </p:nvSpPr>
              <p:spPr>
                <a:xfrm>
                  <a:off x="1581767" y="3259205"/>
                  <a:ext cx="1146684"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r>
                          <a:rPr lang="en-IN" sz="2000" b="0" i="0" dirty="0" smtClean="0">
                            <a:latin typeface="Cambria Math" panose="02040503050406030204" pitchFamily="18" charset="0"/>
                          </a:rPr>
                          <m:t> 10 </m:t>
                        </m:r>
                        <m:r>
                          <a:rPr lang="en-IN" sz="2000" b="0" i="1" dirty="0" smtClean="0">
                            <a:latin typeface="Cambria Math" panose="02040503050406030204" pitchFamily="18" charset="0"/>
                          </a:rPr>
                          <m:t>𝑥</m:t>
                        </m:r>
                        <m:r>
                          <a:rPr lang="en-IN" sz="2000" b="0" i="1" dirty="0" smtClean="0">
                            <a:latin typeface="Cambria Math" panose="02040503050406030204" pitchFamily="18" charset="0"/>
                          </a:rPr>
                          <m:t>(</m:t>
                        </m:r>
                        <m:r>
                          <a:rPr lang="en-IN" sz="2000" b="0" i="1" dirty="0" smtClean="0">
                            <a:latin typeface="Cambria Math" panose="02040503050406030204" pitchFamily="18" charset="0"/>
                          </a:rPr>
                          <m:t>𝑡</m:t>
                        </m:r>
                        <m:r>
                          <a:rPr lang="en-IN" sz="2000" b="0" i="1" dirty="0" smtClean="0">
                            <a:latin typeface="Cambria Math" panose="02040503050406030204" pitchFamily="18" charset="0"/>
                          </a:rPr>
                          <m:t>)</m:t>
                        </m:r>
                      </m:oMath>
                    </m:oMathPara>
                  </a14:m>
                  <a:endParaRPr lang="en-IN" sz="2000" dirty="0"/>
                </a:p>
              </p:txBody>
            </p:sp>
          </mc:Choice>
          <mc:Fallback>
            <p:sp>
              <p:nvSpPr>
                <p:cNvPr id="14" name="TextBox 13">
                  <a:extLst>
                    <a:ext uri="{FF2B5EF4-FFF2-40B4-BE49-F238E27FC236}">
                      <a16:creationId xmlns:a16="http://schemas.microsoft.com/office/drawing/2014/main" xmlns="" xmlns:a14="http://schemas.microsoft.com/office/drawing/2010/main" id="{B816FB0D-8868-43F5-8DDD-46B8AEE4B993}"/>
                    </a:ext>
                  </a:extLst>
                </p:cNvPr>
                <p:cNvSpPr txBox="1">
                  <a:spLocks noRot="1" noChangeAspect="1" noMove="1" noResize="1" noEditPoints="1" noAdjustHandles="1" noChangeArrowheads="1" noChangeShapeType="1" noTextEdit="1"/>
                </p:cNvSpPr>
                <p:nvPr/>
              </p:nvSpPr>
              <p:spPr>
                <a:xfrm>
                  <a:off x="1581767" y="3259205"/>
                  <a:ext cx="1146684" cy="707886"/>
                </a:xfrm>
                <a:prstGeom prst="rect">
                  <a:avLst/>
                </a:prstGeom>
                <a:blipFill>
                  <a:blip r:embed="rId5"/>
                  <a:stretch>
                    <a:fillRect t="-5172" b="-7759"/>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15" name="TextBox 14">
                  <a:extLst>
                    <a:ext uri="{FF2B5EF4-FFF2-40B4-BE49-F238E27FC236}">
                      <a16:creationId xmlns:a16="http://schemas.microsoft.com/office/drawing/2014/main" id="{889F6B26-31CB-4D2A-9883-9CCFB7019A6C}"/>
                    </a:ext>
                  </a:extLst>
                </p:cNvPr>
                <p:cNvSpPr txBox="1"/>
                <p:nvPr/>
              </p:nvSpPr>
              <p:spPr>
                <a:xfrm>
                  <a:off x="8067367" y="2757276"/>
                  <a:ext cx="3485535" cy="2183355"/>
                </a:xfrm>
                <a:prstGeom prst="rect">
                  <a:avLst/>
                </a:prstGeom>
                <a:noFill/>
              </p:spPr>
              <p:txBody>
                <a:bodyPr wrap="square" rtlCol="0">
                  <a:spAutoFit/>
                </a:bodyPr>
                <a:lstStyle/>
                <a:p>
                  <a:r>
                    <a:rPr lang="en-IN" sz="2000" dirty="0"/>
                    <a:t>Output </a:t>
                  </a:r>
                  <a14:m>
                    <m:oMath xmlns:m="http://schemas.openxmlformats.org/officeDocument/2006/math">
                      <m:r>
                        <a:rPr lang="en-IN" sz="2000" dirty="0">
                          <a:latin typeface="Cambria Math" panose="02040503050406030204" pitchFamily="18" charset="0"/>
                        </a:rPr>
                        <m:t>=</m:t>
                      </m:r>
                      <m:r>
                        <m:rPr>
                          <m:sty m:val="p"/>
                        </m:rPr>
                        <a:rPr lang="en-IN" sz="2000" b="0" i="0" dirty="0" smtClean="0">
                          <a:latin typeface="Cambria Math" panose="02040503050406030204" pitchFamily="18" charset="0"/>
                        </a:rPr>
                        <m:t>y</m:t>
                      </m:r>
                      <m:d>
                        <m:dPr>
                          <m:ctrlPr>
                            <a:rPr lang="en-IN" sz="2000" b="0" i="1" dirty="0" smtClean="0">
                              <a:latin typeface="Cambria Math" panose="02040503050406030204" pitchFamily="18" charset="0"/>
                            </a:rPr>
                          </m:ctrlPr>
                        </m:dPr>
                        <m:e>
                          <m:r>
                            <a:rPr lang="en-IN" sz="2000" b="0" i="1" dirty="0" smtClean="0">
                              <a:latin typeface="Cambria Math" panose="02040503050406030204" pitchFamily="18" charset="0"/>
                            </a:rPr>
                            <m:t>𝑡</m:t>
                          </m:r>
                        </m:e>
                      </m:d>
                    </m:oMath>
                  </a14:m>
                  <a:endParaRPr lang="en-IN" sz="2000" b="0" i="1" dirty="0">
                    <a:latin typeface="Cambria Math" panose="02040503050406030204" pitchFamily="18" charset="0"/>
                  </a:endParaRPr>
                </a:p>
                <a:p>
                  <a:r>
                    <a:rPr lang="en-IN" sz="2000" b="0" dirty="0"/>
                    <a:t/>
                  </a:r>
                  <a14:m>
                    <m:oMath xmlns:m="http://schemas.openxmlformats.org/officeDocument/2006/math">
                      <m:r>
                        <a:rPr lang="en-IN" sz="2000" b="0" i="1" dirty="0" smtClean="0">
                          <a:latin typeface="Cambria Math" panose="02040503050406030204" pitchFamily="18" charset="0"/>
                        </a:rPr>
                        <m:t>=</m:t>
                      </m:r>
                      <m:r>
                        <a:rPr lang="en-IN" sz="2000" b="0" i="1" smtClean="0">
                          <a:solidFill>
                            <a:schemeClr val="tx1"/>
                          </a:solidFill>
                          <a:latin typeface="Cambria Math" panose="02040503050406030204" pitchFamily="18" charset="0"/>
                        </a:rPr>
                        <m:t> </m:t>
                      </m:r>
                      <m:d>
                        <m:dPr>
                          <m:begChr m:val="["/>
                          <m:endChr m:val="]"/>
                          <m:ctrlPr>
                            <a:rPr lang="en-IN" sz="2000" b="0" i="1" smtClean="0">
                              <a:solidFill>
                                <a:schemeClr val="tx1"/>
                              </a:solidFill>
                              <a:latin typeface="Cambria Math" panose="02040503050406030204" pitchFamily="18" charset="0"/>
                            </a:rPr>
                          </m:ctrlPr>
                        </m:dPr>
                        <m:e>
                          <m:r>
                            <a:rPr lang="en-IN" sz="2000" i="1">
                              <a:solidFill>
                                <a:schemeClr val="tx1"/>
                              </a:solidFill>
                              <a:latin typeface="Cambria Math" panose="02040503050406030204" pitchFamily="18" charset="0"/>
                            </a:rPr>
                            <m:t>3</m:t>
                          </m:r>
                          <m:f>
                            <m:fPr>
                              <m:ctrlPr>
                                <a:rPr lang="en-IN" sz="2000" i="1">
                                  <a:solidFill>
                                    <a:schemeClr val="tx1"/>
                                  </a:solidFill>
                                  <a:latin typeface="Cambria Math" panose="02040503050406030204" pitchFamily="18" charset="0"/>
                                </a:rPr>
                              </m:ctrlPr>
                            </m:fPr>
                            <m:num>
                              <m:r>
                                <a:rPr lang="en-IN" sz="2000" i="1">
                                  <a:solidFill>
                                    <a:schemeClr val="tx1"/>
                                  </a:solidFill>
                                  <a:latin typeface="Cambria Math" panose="02040503050406030204" pitchFamily="18" charset="0"/>
                                </a:rPr>
                                <m:t>𝑑</m:t>
                              </m:r>
                              <m:r>
                                <a:rPr lang="en-IN" sz="2000" b="0" i="1" smtClean="0">
                                  <a:solidFill>
                                    <a:schemeClr val="tx1"/>
                                  </a:solidFill>
                                  <a:latin typeface="Cambria Math" panose="02040503050406030204" pitchFamily="18" charset="0"/>
                                </a:rPr>
                                <m:t> 10 </m:t>
                              </m:r>
                              <m:r>
                                <a:rPr lang="en-IN" sz="2000" i="1">
                                  <a:solidFill>
                                    <a:schemeClr val="tx1"/>
                                  </a:solidFill>
                                  <a:latin typeface="Cambria Math" panose="02040503050406030204" pitchFamily="18" charset="0"/>
                                </a:rPr>
                                <m:t>𝑥</m:t>
                              </m:r>
                              <m:r>
                                <a:rPr lang="en-IN" sz="2000" i="1">
                                  <a:solidFill>
                                    <a:schemeClr val="tx1"/>
                                  </a:solidFill>
                                  <a:latin typeface="Cambria Math" panose="02040503050406030204" pitchFamily="18" charset="0"/>
                                </a:rPr>
                                <m:t>(</m:t>
                              </m:r>
                              <m:r>
                                <a:rPr lang="en-IN" sz="2000" i="1">
                                  <a:solidFill>
                                    <a:schemeClr val="tx1"/>
                                  </a:solidFill>
                                  <a:latin typeface="Cambria Math" panose="02040503050406030204" pitchFamily="18" charset="0"/>
                                </a:rPr>
                                <m:t>𝑡</m:t>
                              </m:r>
                              <m:r>
                                <a:rPr lang="en-IN" sz="2000" i="1">
                                  <a:solidFill>
                                    <a:schemeClr val="tx1"/>
                                  </a:solidFill>
                                  <a:latin typeface="Cambria Math" panose="02040503050406030204" pitchFamily="18" charset="0"/>
                                </a:rPr>
                                <m:t>)</m:t>
                              </m:r>
                            </m:num>
                            <m:den>
                              <m:r>
                                <a:rPr lang="en-IN" sz="2000" i="1">
                                  <a:solidFill>
                                    <a:schemeClr val="tx1"/>
                                  </a:solidFill>
                                  <a:latin typeface="Cambria Math" panose="02040503050406030204" pitchFamily="18" charset="0"/>
                                </a:rPr>
                                <m:t>𝑑𝑡</m:t>
                              </m:r>
                            </m:den>
                          </m:f>
                        </m:e>
                      </m:d>
                    </m:oMath>
                  </a14:m>
                  <a:endParaRPr lang="en-IN" sz="20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2000" b="0" i="1" smtClean="0">
                            <a:latin typeface="Cambria Math" panose="02040503050406030204" pitchFamily="18" charset="0"/>
                          </a:rPr>
                          <m:t>=30</m:t>
                        </m:r>
                        <m:f>
                          <m:fPr>
                            <m:ctrlPr>
                              <a:rPr lang="en-IN" sz="2000" i="1" smtClean="0">
                                <a:solidFill>
                                  <a:schemeClr val="tx1"/>
                                </a:solidFill>
                                <a:latin typeface="Cambria Math" panose="02040503050406030204" pitchFamily="18" charset="0"/>
                              </a:rPr>
                            </m:ctrlPr>
                          </m:fPr>
                          <m:num>
                            <m:r>
                              <a:rPr lang="en-IN" sz="2000" i="1">
                                <a:solidFill>
                                  <a:schemeClr val="tx1"/>
                                </a:solidFill>
                                <a:latin typeface="Cambria Math" panose="02040503050406030204" pitchFamily="18" charset="0"/>
                              </a:rPr>
                              <m:t>𝑑𝑥</m:t>
                            </m:r>
                            <m:r>
                              <a:rPr lang="en-IN" sz="2000" i="1">
                                <a:solidFill>
                                  <a:schemeClr val="tx1"/>
                                </a:solidFill>
                                <a:latin typeface="Cambria Math" panose="02040503050406030204" pitchFamily="18" charset="0"/>
                              </a:rPr>
                              <m:t>(</m:t>
                            </m:r>
                            <m:r>
                              <a:rPr lang="en-IN" sz="2000" i="1">
                                <a:solidFill>
                                  <a:schemeClr val="tx1"/>
                                </a:solidFill>
                                <a:latin typeface="Cambria Math" panose="02040503050406030204" pitchFamily="18" charset="0"/>
                              </a:rPr>
                              <m:t>𝑡</m:t>
                            </m:r>
                            <m:r>
                              <a:rPr lang="en-IN" sz="2000" i="1">
                                <a:solidFill>
                                  <a:schemeClr val="tx1"/>
                                </a:solidFill>
                                <a:latin typeface="Cambria Math" panose="02040503050406030204" pitchFamily="18" charset="0"/>
                              </a:rPr>
                              <m:t>)</m:t>
                            </m:r>
                          </m:num>
                          <m:den>
                            <m:r>
                              <a:rPr lang="en-IN" sz="2000" i="1">
                                <a:solidFill>
                                  <a:schemeClr val="tx1"/>
                                </a:solidFill>
                                <a:latin typeface="Cambria Math" panose="02040503050406030204" pitchFamily="18" charset="0"/>
                              </a:rPr>
                              <m:t>𝑑𝑡</m:t>
                            </m:r>
                          </m:den>
                        </m:f>
                      </m:oMath>
                    </m:oMathPara>
                  </a14:m>
                  <a:endParaRPr lang="en-IN" sz="2000" dirty="0">
                    <a:solidFill>
                      <a:schemeClr val="tx1"/>
                    </a:solidFill>
                  </a:endParaRPr>
                </a:p>
                <a:p>
                  <a:r>
                    <a:rPr lang="en-IN" sz="2000" dirty="0">
                      <a:solidFill>
                        <a:schemeClr val="tx1"/>
                      </a:solidFill>
                    </a:rPr>
                    <a:t/>
                  </a:r>
                  <a14:m>
                    <m:oMath xmlns:m="http://schemas.openxmlformats.org/officeDocument/2006/math">
                      <m:r>
                        <a:rPr lang="en-IN" sz="2000" i="1">
                          <a:solidFill>
                            <a:schemeClr val="tx1"/>
                          </a:solidFill>
                          <a:latin typeface="Cambria Math" panose="02040503050406030204" pitchFamily="18" charset="0"/>
                          <a:ea typeface="Cambria Math" panose="02040503050406030204" pitchFamily="18" charset="0"/>
                        </a:rPr>
                        <m:t>=</m:t>
                      </m:r>
                      <m:r>
                        <a:rPr lang="en-IN" sz="2000" b="0" i="1" smtClean="0">
                          <a:solidFill>
                            <a:schemeClr val="tx1"/>
                          </a:solidFill>
                          <a:latin typeface="Cambria Math" panose="02040503050406030204" pitchFamily="18" charset="0"/>
                          <a:ea typeface="Cambria Math" panose="02040503050406030204" pitchFamily="18" charset="0"/>
                        </a:rPr>
                        <m:t>10 </m:t>
                      </m:r>
                      <m:r>
                        <a:rPr lang="en-IN" sz="2000" b="0" i="1" smtClean="0">
                          <a:solidFill>
                            <a:schemeClr val="tx1"/>
                          </a:solidFill>
                          <a:latin typeface="Cambria Math" panose="02040503050406030204" pitchFamily="18" charset="0"/>
                          <a:ea typeface="Cambria Math" panose="02040503050406030204" pitchFamily="18" charset="0"/>
                        </a:rPr>
                        <m:t>𝑦</m:t>
                      </m:r>
                      <m:r>
                        <a:rPr lang="en-IN" sz="2000" b="0" i="1" smtClean="0">
                          <a:solidFill>
                            <a:schemeClr val="tx1"/>
                          </a:solidFill>
                          <a:latin typeface="Cambria Math" panose="02040503050406030204" pitchFamily="18" charset="0"/>
                          <a:ea typeface="Cambria Math" panose="02040503050406030204" pitchFamily="18" charset="0"/>
                        </a:rPr>
                        <m:t>(</m:t>
                      </m:r>
                      <m:r>
                        <a:rPr lang="en-IN" sz="2000" b="0" i="1" smtClean="0">
                          <a:solidFill>
                            <a:schemeClr val="tx1"/>
                          </a:solidFill>
                          <a:latin typeface="Cambria Math" panose="02040503050406030204" pitchFamily="18" charset="0"/>
                          <a:ea typeface="Cambria Math" panose="02040503050406030204" pitchFamily="18" charset="0"/>
                        </a:rPr>
                        <m:t>𝑡</m:t>
                      </m:r>
                      <m:r>
                        <a:rPr lang="en-IN" sz="2000" b="0" i="1" smtClean="0">
                          <a:solidFill>
                            <a:schemeClr val="tx1"/>
                          </a:solidFill>
                          <a:latin typeface="Cambria Math" panose="02040503050406030204" pitchFamily="18" charset="0"/>
                          <a:ea typeface="Cambria Math" panose="02040503050406030204" pitchFamily="18" charset="0"/>
                        </a:rPr>
                        <m:t>)</m:t>
                      </m:r>
                    </m:oMath>
                  </a14:m>
                  <a:endParaRPr lang="en-IN" sz="2000" dirty="0">
                    <a:solidFill>
                      <a:schemeClr val="tx1"/>
                    </a:solidFill>
                  </a:endParaRPr>
                </a:p>
                <a:p>
                  <a:endParaRPr lang="en-IN" sz="2800" dirty="0"/>
                </a:p>
              </p:txBody>
            </p:sp>
          </mc:Choice>
          <mc:Fallback>
            <p:sp>
              <p:nvSpPr>
                <p:cNvPr id="15" name="TextBox 14">
                  <a:extLst>
                    <a:ext uri="{FF2B5EF4-FFF2-40B4-BE49-F238E27FC236}">
                      <a16:creationId xmlns:a16="http://schemas.microsoft.com/office/drawing/2014/main" xmlns="" xmlns:a14="http://schemas.microsoft.com/office/drawing/2010/main" id="{889F6B26-31CB-4D2A-9883-9CCFB7019A6C}"/>
                    </a:ext>
                  </a:extLst>
                </p:cNvPr>
                <p:cNvSpPr txBox="1">
                  <a:spLocks noRot="1" noChangeAspect="1" noMove="1" noResize="1" noEditPoints="1" noAdjustHandles="1" noChangeArrowheads="1" noChangeShapeType="1" noTextEdit="1"/>
                </p:cNvSpPr>
                <p:nvPr/>
              </p:nvSpPr>
              <p:spPr>
                <a:xfrm>
                  <a:off x="8067367" y="2757276"/>
                  <a:ext cx="3485535" cy="2183355"/>
                </a:xfrm>
                <a:prstGeom prst="rect">
                  <a:avLst/>
                </a:prstGeom>
                <a:blipFill>
                  <a:blip r:embed="rId6"/>
                  <a:stretch>
                    <a:fillRect l="-1926" t="-1397"/>
                  </a:stretch>
                </a:blipFill>
              </p:spPr>
              <p:txBody>
                <a:bodyPr/>
                <a:lstStyle/>
                <a:p>
                  <a:r>
                    <a:rPr lang="en-IN">
                      <a:noFill/>
                    </a:rPr>
                    <a:t> </a:t>
                  </a:r>
                </a:p>
              </p:txBody>
            </p:sp>
          </mc:Fallback>
        </mc:AlternateContent>
      </p:grpSp>
    </p:spTree>
    <p:extLst>
      <p:ext uri="{BB962C8B-B14F-4D97-AF65-F5344CB8AC3E}">
        <p14:creationId xmlns:p14="http://schemas.microsoft.com/office/powerpoint/2010/main" xmlns="" val="363374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537DD8-DEEA-4F58-A3B4-A7E3589B873D}"/>
              </a:ext>
            </a:extLst>
          </p:cNvPr>
          <p:cNvSpPr>
            <a:spLocks noGrp="1"/>
          </p:cNvSpPr>
          <p:nvPr>
            <p:ph type="title"/>
          </p:nvPr>
        </p:nvSpPr>
        <p:spPr>
          <a:xfrm>
            <a:off x="838200" y="18255"/>
            <a:ext cx="10515600" cy="1325563"/>
          </a:xfrm>
        </p:spPr>
        <p:txBody>
          <a:bodyPr>
            <a:normAutofit/>
          </a:bodyPr>
          <a:lstStyle/>
          <a:p>
            <a:r>
              <a:rPr lang="en-IN" sz="4800" dirty="0">
                <a:solidFill>
                  <a:srgbClr val="FF0000"/>
                </a:solidFill>
              </a:rPr>
              <a:t>Linear systems- Problem-2 (Contd.)</a:t>
            </a:r>
            <a:endParaRPr lang="en-IN" sz="4800" dirty="0"/>
          </a:p>
        </p:txBody>
      </p:sp>
      <p:sp>
        <p:nvSpPr>
          <p:cNvPr id="3" name="Content Placeholder 2">
            <a:extLst>
              <a:ext uri="{FF2B5EF4-FFF2-40B4-BE49-F238E27FC236}">
                <a16:creationId xmlns:a16="http://schemas.microsoft.com/office/drawing/2014/main" xmlns="" id="{47800978-9DDF-4896-8DF7-1A5E15D6A120}"/>
              </a:ext>
            </a:extLst>
          </p:cNvPr>
          <p:cNvSpPr>
            <a:spLocks noGrp="1"/>
          </p:cNvSpPr>
          <p:nvPr>
            <p:ph idx="1"/>
          </p:nvPr>
        </p:nvSpPr>
        <p:spPr>
          <a:xfrm>
            <a:off x="471949" y="1076632"/>
            <a:ext cx="11425082" cy="5545394"/>
          </a:xfrm>
        </p:spPr>
        <p:txBody>
          <a:bodyPr>
            <a:normAutofit lnSpcReduction="10000"/>
          </a:bodyPr>
          <a:lstStyle/>
          <a:p>
            <a:r>
              <a:rPr lang="en-IN" sz="2000" dirty="0">
                <a:solidFill>
                  <a:srgbClr val="FF0000"/>
                </a:solidFill>
              </a:rPr>
              <a:t>Step2: Check for Additivity Property:</a:t>
            </a:r>
            <a:endParaRPr lang="en-IN" sz="2000" dirty="0"/>
          </a:p>
          <a:p>
            <a:endParaRPr lang="en-IN" sz="2000" dirty="0"/>
          </a:p>
          <a:p>
            <a:r>
              <a:rPr lang="en-IN" sz="2000" dirty="0"/>
              <a:t>    If</a:t>
            </a:r>
          </a:p>
          <a:p>
            <a:endParaRPr lang="en-IN" sz="2000" dirty="0"/>
          </a:p>
          <a:p>
            <a:endParaRPr lang="en-IN" sz="2000" dirty="0"/>
          </a:p>
          <a:p>
            <a:r>
              <a:rPr lang="en-IN" sz="2000" dirty="0"/>
              <a:t>and </a:t>
            </a:r>
          </a:p>
          <a:p>
            <a:pPr marL="0" indent="0">
              <a:buNone/>
            </a:pPr>
            <a:endParaRPr lang="en-IN" sz="2000" dirty="0"/>
          </a:p>
          <a:p>
            <a:endParaRPr lang="en-IN" sz="2000" dirty="0"/>
          </a:p>
          <a:p>
            <a:pPr marL="0" indent="0">
              <a:buNone/>
            </a:pPr>
            <a:endParaRPr lang="en-IN" sz="2000" dirty="0"/>
          </a:p>
          <a:p>
            <a:endParaRPr lang="en-IN" sz="2000" dirty="0"/>
          </a:p>
          <a:p>
            <a:endParaRPr lang="en-IN" sz="2000" dirty="0"/>
          </a:p>
          <a:p>
            <a:endParaRPr lang="en-IN" sz="2000" dirty="0"/>
          </a:p>
          <a:p>
            <a:endParaRPr lang="en-IN" sz="2000" dirty="0"/>
          </a:p>
          <a:p>
            <a:endParaRPr lang="en-IN" sz="2000" dirty="0"/>
          </a:p>
          <a:p>
            <a:r>
              <a:rPr lang="en-IN" sz="2000" dirty="0"/>
              <a:t>The system obeys both homogeneity and additivity properties. So, the system is Linear system.</a:t>
            </a:r>
          </a:p>
          <a:p>
            <a:endParaRPr lang="en-IN" sz="2000" dirty="0"/>
          </a:p>
          <a:p>
            <a:endParaRPr lang="en-IN" sz="2000" dirty="0"/>
          </a:p>
          <a:p>
            <a:pPr marL="0" indent="0">
              <a:buNone/>
            </a:pPr>
            <a:endParaRPr lang="en-IN" sz="2000" dirty="0"/>
          </a:p>
        </p:txBody>
      </p:sp>
      <p:grpSp>
        <p:nvGrpSpPr>
          <p:cNvPr id="4" name="Group 3">
            <a:extLst>
              <a:ext uri="{FF2B5EF4-FFF2-40B4-BE49-F238E27FC236}">
                <a16:creationId xmlns:a16="http://schemas.microsoft.com/office/drawing/2014/main" xmlns="" id="{09A40C0D-7076-4632-A0CB-F4FD32156022}"/>
              </a:ext>
            </a:extLst>
          </p:cNvPr>
          <p:cNvGrpSpPr/>
          <p:nvPr/>
        </p:nvGrpSpPr>
        <p:grpSpPr>
          <a:xfrm>
            <a:off x="252621" y="3815106"/>
            <a:ext cx="11863738" cy="3133550"/>
            <a:chOff x="971554" y="3227575"/>
            <a:chExt cx="9542825" cy="3133550"/>
          </a:xfrm>
        </p:grpSpPr>
        <p:sp>
          <p:nvSpPr>
            <p:cNvPr id="5" name="Rectangle 4">
              <a:extLst>
                <a:ext uri="{FF2B5EF4-FFF2-40B4-BE49-F238E27FC236}">
                  <a16:creationId xmlns:a16="http://schemas.microsoft.com/office/drawing/2014/main" xmlns="" id="{C5B6A489-A726-4246-9377-E7B8D1BB30B2}"/>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6" name="Arrow: Right 5">
              <a:extLst>
                <a:ext uri="{FF2B5EF4-FFF2-40B4-BE49-F238E27FC236}">
                  <a16:creationId xmlns:a16="http://schemas.microsoft.com/office/drawing/2014/main" xmlns="" id="{57F72AC8-12A2-4F8A-81CB-8BEDA5EFB644}"/>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7" name="Arrow: Right 6">
              <a:extLst>
                <a:ext uri="{FF2B5EF4-FFF2-40B4-BE49-F238E27FC236}">
                  <a16:creationId xmlns:a16="http://schemas.microsoft.com/office/drawing/2014/main" xmlns="" id="{FE239C7E-7FE5-43C3-AAF7-0BF916BD539E}"/>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8" name="TextBox 7">
                  <a:extLst>
                    <a:ext uri="{FF2B5EF4-FFF2-40B4-BE49-F238E27FC236}">
                      <a16:creationId xmlns:a16="http://schemas.microsoft.com/office/drawing/2014/main" id="{CC1A9165-266F-462C-A71E-B4F640743357}"/>
                    </a:ext>
                  </a:extLst>
                </p:cNvPr>
                <p:cNvSpPr txBox="1"/>
                <p:nvPr/>
              </p:nvSpPr>
              <p:spPr>
                <a:xfrm>
                  <a:off x="971554" y="3259205"/>
                  <a:ext cx="1756897"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sSub>
                          <m:sSubPr>
                            <m:ctrlPr>
                              <a:rPr lang="en-IN" sz="2000" i="1" dirty="0">
                                <a:latin typeface="Cambria Math" panose="02040503050406030204" pitchFamily="18" charset="0"/>
                              </a:rPr>
                            </m:ctrlPr>
                          </m:sSubPr>
                          <m:e>
                            <m:r>
                              <a:rPr lang="en-IN" sz="2000" i="1" dirty="0">
                                <a:latin typeface="Cambria Math" panose="02040503050406030204" pitchFamily="18" charset="0"/>
                              </a:rPr>
                              <m:t>𝑥</m:t>
                            </m:r>
                          </m:e>
                          <m:sub>
                            <m:r>
                              <a:rPr lang="en-IN" sz="2000" i="1" dirty="0">
                                <a:latin typeface="Cambria Math" panose="02040503050406030204" pitchFamily="18" charset="0"/>
                              </a:rPr>
                              <m:t>1</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r>
                          <a:rPr lang="en-IN" sz="2000" i="1" dirty="0">
                            <a:latin typeface="Cambria Math" panose="02040503050406030204" pitchFamily="18" charset="0"/>
                          </a:rPr>
                          <m:t>+</m:t>
                        </m:r>
                        <m:r>
                          <m:rPr>
                            <m:nor/>
                          </m:rPr>
                          <a:rPr lang="en-IN" sz="2000" dirty="0"/>
                          <m:t> </m:t>
                        </m:r>
                        <m:sSub>
                          <m:sSubPr>
                            <m:ctrlPr>
                              <a:rPr lang="en-IN" sz="2000" i="1" dirty="0">
                                <a:latin typeface="Cambria Math" panose="02040503050406030204" pitchFamily="18" charset="0"/>
                              </a:rPr>
                            </m:ctrlPr>
                          </m:sSubPr>
                          <m:e>
                            <m:r>
                              <a:rPr lang="en-IN" sz="2000" i="1" dirty="0">
                                <a:latin typeface="Cambria Math" panose="02040503050406030204" pitchFamily="18" charset="0"/>
                              </a:rPr>
                              <m:t>𝑥</m:t>
                            </m:r>
                          </m:e>
                          <m:sub>
                            <m:r>
                              <a:rPr lang="en-IN" sz="2000" i="1" dirty="0">
                                <a:latin typeface="Cambria Math" panose="02040503050406030204" pitchFamily="18" charset="0"/>
                              </a:rPr>
                              <m:t>2</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oMath>
                    </m:oMathPara>
                  </a14:m>
                  <a:endParaRPr lang="en-IN" sz="2000" dirty="0"/>
                </a:p>
              </p:txBody>
            </p:sp>
          </mc:Choice>
          <mc:Fallback>
            <p:sp>
              <p:nvSpPr>
                <p:cNvPr id="8" name="TextBox 7">
                  <a:extLst>
                    <a:ext uri="{FF2B5EF4-FFF2-40B4-BE49-F238E27FC236}">
                      <a16:creationId xmlns:a16="http://schemas.microsoft.com/office/drawing/2014/main" xmlns="" xmlns:a14="http://schemas.microsoft.com/office/drawing/2010/main" id="{CC1A9165-266F-462C-A71E-B4F640743357}"/>
                    </a:ext>
                  </a:extLst>
                </p:cNvPr>
                <p:cNvSpPr txBox="1">
                  <a:spLocks noRot="1" noChangeAspect="1" noMove="1" noResize="1" noEditPoints="1" noAdjustHandles="1" noChangeArrowheads="1" noChangeShapeType="1" noTextEdit="1"/>
                </p:cNvSpPr>
                <p:nvPr/>
              </p:nvSpPr>
              <p:spPr>
                <a:xfrm>
                  <a:off x="971554" y="3259205"/>
                  <a:ext cx="1756897" cy="707886"/>
                </a:xfrm>
                <a:prstGeom prst="rect">
                  <a:avLst/>
                </a:prstGeom>
                <a:blipFill>
                  <a:blip r:embed="rId2"/>
                  <a:stretch>
                    <a:fillRect t="-4310"/>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9" name="TextBox 8">
                  <a:extLst>
                    <a:ext uri="{FF2B5EF4-FFF2-40B4-BE49-F238E27FC236}">
                      <a16:creationId xmlns:a16="http://schemas.microsoft.com/office/drawing/2014/main" id="{61D23650-0B9E-4514-AE69-096B52CCCBF3}"/>
                    </a:ext>
                  </a:extLst>
                </p:cNvPr>
                <p:cNvSpPr txBox="1"/>
                <p:nvPr/>
              </p:nvSpPr>
              <p:spPr>
                <a:xfrm>
                  <a:off x="7667940" y="3227575"/>
                  <a:ext cx="2846439" cy="3133550"/>
                </a:xfrm>
                <a:prstGeom prst="rect">
                  <a:avLst/>
                </a:prstGeom>
                <a:noFill/>
              </p:spPr>
              <p:txBody>
                <a:bodyPr wrap="square" rtlCol="0">
                  <a:spAutoFit/>
                </a:bodyPr>
                <a:lstStyle/>
                <a:p>
                  <a:r>
                    <a:rPr lang="en-IN" sz="2000" dirty="0"/>
                    <a:t>                    Output </a:t>
                  </a:r>
                  <a:endParaRPr lang="en-IN" sz="20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2000" b="0" i="0" dirty="0" smtClean="0">
                            <a:latin typeface="Cambria Math" panose="02040503050406030204" pitchFamily="18" charset="0"/>
                          </a:rPr>
                          <m:t>       </m:t>
                        </m:r>
                        <m:r>
                          <m:rPr>
                            <m:sty m:val="p"/>
                          </m:rPr>
                          <a:rPr lang="en-IN" sz="2000" b="0" i="0" dirty="0" smtClean="0">
                            <a:latin typeface="Cambria Math" panose="02040503050406030204" pitchFamily="18" charset="0"/>
                          </a:rPr>
                          <m:t>y</m:t>
                        </m:r>
                        <m:d>
                          <m:dPr>
                            <m:ctrlPr>
                              <a:rPr lang="en-IN" sz="2000" b="0" i="1" dirty="0" smtClean="0">
                                <a:latin typeface="Cambria Math" panose="02040503050406030204" pitchFamily="18" charset="0"/>
                              </a:rPr>
                            </m:ctrlPr>
                          </m:dPr>
                          <m:e>
                            <m:r>
                              <a:rPr lang="en-IN" sz="2000" b="0" i="1" dirty="0" smtClean="0">
                                <a:latin typeface="Cambria Math" panose="02040503050406030204" pitchFamily="18" charset="0"/>
                              </a:rPr>
                              <m:t>𝑡</m:t>
                            </m:r>
                          </m:e>
                        </m:d>
                        <m:r>
                          <a:rPr lang="en-IN" sz="2000" b="0" i="1" dirty="0" smtClean="0">
                            <a:latin typeface="Cambria Math" panose="02040503050406030204" pitchFamily="18" charset="0"/>
                          </a:rPr>
                          <m:t>=</m:t>
                        </m:r>
                        <m:r>
                          <a:rPr lang="en-IN" sz="2000" i="1" smtClean="0">
                            <a:solidFill>
                              <a:schemeClr val="tx1"/>
                            </a:solidFill>
                            <a:latin typeface="Cambria Math" panose="02040503050406030204" pitchFamily="18" charset="0"/>
                          </a:rPr>
                          <m:t>3</m:t>
                        </m:r>
                        <m:r>
                          <a:rPr lang="en-IN" sz="2000" b="0" i="1" smtClean="0">
                            <a:solidFill>
                              <a:schemeClr val="tx1"/>
                            </a:solidFill>
                            <a:latin typeface="Cambria Math" panose="02040503050406030204" pitchFamily="18" charset="0"/>
                          </a:rPr>
                          <m:t>[</m:t>
                        </m:r>
                        <m:f>
                          <m:fPr>
                            <m:ctrlPr>
                              <a:rPr lang="en-IN" sz="2000" i="1">
                                <a:solidFill>
                                  <a:schemeClr val="tx1"/>
                                </a:solidFill>
                                <a:latin typeface="Cambria Math" panose="02040503050406030204" pitchFamily="18" charset="0"/>
                              </a:rPr>
                            </m:ctrlPr>
                          </m:fPr>
                          <m:num>
                            <m:r>
                              <a:rPr lang="en-IN" sz="2000" i="1">
                                <a:solidFill>
                                  <a:schemeClr val="tx1"/>
                                </a:solidFill>
                                <a:latin typeface="Cambria Math" panose="02040503050406030204" pitchFamily="18" charset="0"/>
                              </a:rPr>
                              <m:t>𝑑</m:t>
                            </m:r>
                            <m:sSub>
                              <m:sSubPr>
                                <m:ctrlPr>
                                  <a:rPr lang="en-IN" sz="2000" i="1" dirty="0">
                                    <a:latin typeface="Cambria Math" panose="02040503050406030204" pitchFamily="18" charset="0"/>
                                  </a:rPr>
                                </m:ctrlPr>
                              </m:sSubPr>
                              <m:e>
                                <m:r>
                                  <a:rPr lang="en-IN" sz="2000" b="0" i="1" dirty="0" smtClean="0">
                                    <a:latin typeface="Cambria Math" panose="02040503050406030204" pitchFamily="18" charset="0"/>
                                  </a:rPr>
                                  <m:t>[</m:t>
                                </m:r>
                                <m:r>
                                  <a:rPr lang="en-IN" sz="2000" i="1" dirty="0">
                                    <a:latin typeface="Cambria Math" panose="02040503050406030204" pitchFamily="18" charset="0"/>
                                  </a:rPr>
                                  <m:t>𝑥</m:t>
                                </m:r>
                              </m:e>
                              <m:sub>
                                <m:r>
                                  <a:rPr lang="en-IN" sz="2000" i="1" dirty="0">
                                    <a:latin typeface="Cambria Math" panose="02040503050406030204" pitchFamily="18" charset="0"/>
                                  </a:rPr>
                                  <m:t>1</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r>
                              <a:rPr lang="en-IN" sz="2000" i="1" dirty="0">
                                <a:latin typeface="Cambria Math" panose="02040503050406030204" pitchFamily="18" charset="0"/>
                              </a:rPr>
                              <m:t>+</m:t>
                            </m:r>
                            <m:r>
                              <m:rPr>
                                <m:nor/>
                              </m:rPr>
                              <a:rPr lang="en-IN" sz="2000" dirty="0"/>
                              <m:t> </m:t>
                            </m:r>
                            <m:sSub>
                              <m:sSubPr>
                                <m:ctrlPr>
                                  <a:rPr lang="en-IN" sz="2000" i="1" dirty="0">
                                    <a:latin typeface="Cambria Math" panose="02040503050406030204" pitchFamily="18" charset="0"/>
                                  </a:rPr>
                                </m:ctrlPr>
                              </m:sSubPr>
                              <m:e>
                                <m:r>
                                  <a:rPr lang="en-IN" sz="2000" i="1" dirty="0">
                                    <a:latin typeface="Cambria Math" panose="02040503050406030204" pitchFamily="18" charset="0"/>
                                  </a:rPr>
                                  <m:t>𝑥</m:t>
                                </m:r>
                              </m:e>
                              <m:sub>
                                <m:r>
                                  <a:rPr lang="en-IN" sz="2000" i="1" dirty="0">
                                    <a:latin typeface="Cambria Math" panose="02040503050406030204" pitchFamily="18" charset="0"/>
                                  </a:rPr>
                                  <m:t>2</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r>
                              <a:rPr lang="en-IN" sz="2000" b="0" i="1" dirty="0" smtClean="0">
                                <a:latin typeface="Cambria Math" panose="02040503050406030204" pitchFamily="18" charset="0"/>
                              </a:rPr>
                              <m:t>]</m:t>
                            </m:r>
                          </m:num>
                          <m:den>
                            <m:r>
                              <a:rPr lang="en-IN" sz="2000" i="1">
                                <a:solidFill>
                                  <a:schemeClr val="tx1"/>
                                </a:solidFill>
                                <a:latin typeface="Cambria Math" panose="02040503050406030204" pitchFamily="18" charset="0"/>
                              </a:rPr>
                              <m:t>𝑑𝑡</m:t>
                            </m:r>
                          </m:den>
                        </m:f>
                        <m:r>
                          <a:rPr lang="en-IN" sz="2000" b="0" i="1" smtClean="0">
                            <a:solidFill>
                              <a:schemeClr val="tx1"/>
                            </a:solidFill>
                            <a:latin typeface="Cambria Math" panose="02040503050406030204" pitchFamily="18" charset="0"/>
                          </a:rPr>
                          <m:t>]</m:t>
                        </m:r>
                      </m:oMath>
                    </m:oMathPara>
                  </a14:m>
                  <a:endParaRPr lang="en-IN" sz="2000" dirty="0"/>
                </a:p>
                <a:p>
                  <a:endParaRPr lang="en-IN" sz="2000" dirty="0"/>
                </a:p>
                <a:p>
                  <a:pPr/>
                  <a14:m>
                    <m:oMathPara xmlns:m="http://schemas.openxmlformats.org/officeDocument/2006/math">
                      <m:oMathParaPr>
                        <m:jc m:val="centerGroup"/>
                      </m:oMathParaPr>
                      <m:oMath xmlns:m="http://schemas.openxmlformats.org/officeDocument/2006/math">
                        <m:r>
                          <a:rPr lang="en-IN" sz="2000" b="0" i="1" smtClean="0">
                            <a:latin typeface="Cambria Math" panose="02040503050406030204" pitchFamily="18" charset="0"/>
                          </a:rPr>
                          <m:t>𝑦</m:t>
                        </m:r>
                        <m:d>
                          <m:dPr>
                            <m:ctrlPr>
                              <a:rPr lang="en-IN" sz="2000" b="0" i="1" smtClean="0">
                                <a:latin typeface="Cambria Math" panose="02040503050406030204" pitchFamily="18" charset="0"/>
                              </a:rPr>
                            </m:ctrlPr>
                          </m:dPr>
                          <m:e>
                            <m:r>
                              <a:rPr lang="en-IN" sz="2000" b="0" i="1" smtClean="0">
                                <a:latin typeface="Cambria Math" panose="02040503050406030204" pitchFamily="18" charset="0"/>
                              </a:rPr>
                              <m:t>𝑡</m:t>
                            </m:r>
                          </m:e>
                        </m:d>
                        <m:r>
                          <a:rPr lang="en-IN" sz="2000" b="0" i="1" smtClean="0">
                            <a:latin typeface="Cambria Math" panose="02040503050406030204" pitchFamily="18" charset="0"/>
                          </a:rPr>
                          <m:t>=</m:t>
                        </m:r>
                        <m:r>
                          <a:rPr lang="en-IN" sz="2000" i="1">
                            <a:latin typeface="Cambria Math" panose="02040503050406030204" pitchFamily="18" charset="0"/>
                          </a:rPr>
                          <m:t>3</m:t>
                        </m:r>
                        <m:f>
                          <m:fPr>
                            <m:ctrlPr>
                              <a:rPr lang="en-IN" sz="2000" i="1">
                                <a:latin typeface="Cambria Math" panose="02040503050406030204" pitchFamily="18" charset="0"/>
                              </a:rPr>
                            </m:ctrlPr>
                          </m:fPr>
                          <m:num>
                            <m:r>
                              <a:rPr lang="en-IN" sz="2000" i="1">
                                <a:latin typeface="Cambria Math" panose="02040503050406030204" pitchFamily="18" charset="0"/>
                              </a:rPr>
                              <m:t>𝑑</m:t>
                            </m:r>
                            <m:sSub>
                              <m:sSubPr>
                                <m:ctrlPr>
                                  <a:rPr lang="en-IN" sz="2000" i="1" dirty="0">
                                    <a:latin typeface="Cambria Math" panose="02040503050406030204" pitchFamily="18" charset="0"/>
                                  </a:rPr>
                                </m:ctrlPr>
                              </m:sSubPr>
                              <m:e>
                                <m:r>
                                  <a:rPr lang="en-IN" sz="2000" i="1" dirty="0">
                                    <a:latin typeface="Cambria Math" panose="02040503050406030204" pitchFamily="18" charset="0"/>
                                  </a:rPr>
                                  <m:t>𝑥</m:t>
                                </m:r>
                              </m:e>
                              <m:sub>
                                <m:r>
                                  <a:rPr lang="en-IN" sz="2000" i="1" dirty="0">
                                    <a:latin typeface="Cambria Math" panose="02040503050406030204" pitchFamily="18" charset="0"/>
                                  </a:rPr>
                                  <m:t>1</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num>
                          <m:den>
                            <m:r>
                              <a:rPr lang="en-IN" sz="2000" i="1">
                                <a:latin typeface="Cambria Math" panose="02040503050406030204" pitchFamily="18" charset="0"/>
                              </a:rPr>
                              <m:t>𝑑𝑡</m:t>
                            </m:r>
                          </m:den>
                        </m:f>
                        <m:r>
                          <a:rPr lang="en-IN" sz="2000" b="0" i="1" smtClean="0">
                            <a:latin typeface="Cambria Math" panose="02040503050406030204" pitchFamily="18" charset="0"/>
                          </a:rPr>
                          <m:t>+</m:t>
                        </m:r>
                        <m:r>
                          <a:rPr lang="en-IN" sz="2000" i="1">
                            <a:latin typeface="Cambria Math" panose="02040503050406030204" pitchFamily="18" charset="0"/>
                          </a:rPr>
                          <m:t>3</m:t>
                        </m:r>
                        <m:f>
                          <m:fPr>
                            <m:ctrlPr>
                              <a:rPr lang="en-IN" sz="2000" i="1">
                                <a:latin typeface="Cambria Math" panose="02040503050406030204" pitchFamily="18" charset="0"/>
                              </a:rPr>
                            </m:ctrlPr>
                          </m:fPr>
                          <m:num>
                            <m:r>
                              <a:rPr lang="en-IN" sz="2000" i="1">
                                <a:latin typeface="Cambria Math" panose="02040503050406030204" pitchFamily="18" charset="0"/>
                              </a:rPr>
                              <m:t>𝑑</m:t>
                            </m:r>
                            <m:sSub>
                              <m:sSubPr>
                                <m:ctrlPr>
                                  <a:rPr lang="en-IN" sz="2000" i="1" dirty="0">
                                    <a:latin typeface="Cambria Math" panose="02040503050406030204" pitchFamily="18" charset="0"/>
                                  </a:rPr>
                                </m:ctrlPr>
                              </m:sSubPr>
                              <m:e>
                                <m:r>
                                  <a:rPr lang="en-IN" sz="2000" i="1" dirty="0">
                                    <a:latin typeface="Cambria Math" panose="02040503050406030204" pitchFamily="18" charset="0"/>
                                  </a:rPr>
                                  <m:t>𝑥</m:t>
                                </m:r>
                              </m:e>
                              <m:sub>
                                <m:r>
                                  <a:rPr lang="en-IN" sz="2000" b="0" i="1" dirty="0" smtClean="0">
                                    <a:latin typeface="Cambria Math" panose="02040503050406030204" pitchFamily="18" charset="0"/>
                                  </a:rPr>
                                  <m:t>2</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num>
                          <m:den>
                            <m:r>
                              <a:rPr lang="en-IN" sz="2000" i="1">
                                <a:latin typeface="Cambria Math" panose="02040503050406030204" pitchFamily="18" charset="0"/>
                              </a:rPr>
                              <m:t>𝑑𝑡</m:t>
                            </m:r>
                          </m:den>
                        </m:f>
                      </m:oMath>
                    </m:oMathPara>
                  </a14:m>
                  <a:endParaRPr lang="en-IN" sz="2000" dirty="0"/>
                </a:p>
                <a:p>
                  <a:endParaRPr lang="en-IN" sz="2000" dirty="0"/>
                </a:p>
                <a:p>
                  <a:pPr/>
                  <a14:m>
                    <m:oMathPara xmlns:m="http://schemas.openxmlformats.org/officeDocument/2006/math">
                      <m:oMathParaPr>
                        <m:jc m:val="centerGroup"/>
                      </m:oMathParaPr>
                      <m:oMath xmlns:m="http://schemas.openxmlformats.org/officeDocument/2006/math">
                        <m:r>
                          <a:rPr lang="en-IN" sz="2000" i="1">
                            <a:latin typeface="Cambria Math" panose="02040503050406030204" pitchFamily="18" charset="0"/>
                          </a:rPr>
                          <m:t>𝑦</m:t>
                        </m:r>
                        <m:d>
                          <m:dPr>
                            <m:ctrlPr>
                              <a:rPr lang="en-IN" sz="2000" i="1">
                                <a:latin typeface="Cambria Math" panose="02040503050406030204" pitchFamily="18" charset="0"/>
                              </a:rPr>
                            </m:ctrlPr>
                          </m:dPr>
                          <m:e>
                            <m:r>
                              <a:rPr lang="en-IN" sz="2000" i="1">
                                <a:latin typeface="Cambria Math" panose="02040503050406030204" pitchFamily="18" charset="0"/>
                              </a:rPr>
                              <m:t>𝑡</m:t>
                            </m:r>
                          </m:e>
                        </m:d>
                        <m:r>
                          <a:rPr lang="en-IN" sz="2000" i="1">
                            <a:latin typeface="Cambria Math" panose="02040503050406030204" pitchFamily="18" charset="0"/>
                          </a:rPr>
                          <m:t>=</m:t>
                        </m:r>
                        <m:sSub>
                          <m:sSubPr>
                            <m:ctrlPr>
                              <a:rPr lang="en-IN" sz="2000" i="1" dirty="0">
                                <a:latin typeface="Cambria Math" panose="02040503050406030204" pitchFamily="18" charset="0"/>
                              </a:rPr>
                            </m:ctrlPr>
                          </m:sSubPr>
                          <m:e>
                            <m:r>
                              <a:rPr lang="en-IN" sz="2000" i="1" dirty="0">
                                <a:latin typeface="Cambria Math" panose="02040503050406030204" pitchFamily="18" charset="0"/>
                              </a:rPr>
                              <m:t>𝑦</m:t>
                            </m:r>
                          </m:e>
                          <m:sub>
                            <m:r>
                              <a:rPr lang="en-IN" sz="2000" i="1" dirty="0">
                                <a:latin typeface="Cambria Math" panose="02040503050406030204" pitchFamily="18" charset="0"/>
                              </a:rPr>
                              <m:t>1</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r>
                          <a:rPr lang="en-IN" sz="2000" i="1">
                            <a:latin typeface="Cambria Math" panose="02040503050406030204" pitchFamily="18" charset="0"/>
                          </a:rPr>
                          <m:t>+</m:t>
                        </m:r>
                        <m:sSub>
                          <m:sSubPr>
                            <m:ctrlPr>
                              <a:rPr lang="en-IN" sz="2000" i="1" dirty="0">
                                <a:latin typeface="Cambria Math" panose="02040503050406030204" pitchFamily="18" charset="0"/>
                              </a:rPr>
                            </m:ctrlPr>
                          </m:sSubPr>
                          <m:e>
                            <m:r>
                              <a:rPr lang="en-IN" sz="2000" i="1" dirty="0">
                                <a:latin typeface="Cambria Math" panose="02040503050406030204" pitchFamily="18" charset="0"/>
                              </a:rPr>
                              <m:t>𝑦</m:t>
                            </m:r>
                          </m:e>
                          <m:sub>
                            <m:r>
                              <a:rPr lang="en-IN" sz="2000" b="0" i="1" dirty="0" smtClean="0">
                                <a:latin typeface="Cambria Math" panose="02040503050406030204" pitchFamily="18" charset="0"/>
                              </a:rPr>
                              <m:t>2</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oMath>
                    </m:oMathPara>
                  </a14:m>
                  <a:endParaRPr lang="en-IN" sz="2000" dirty="0"/>
                </a:p>
                <a:p>
                  <a:endParaRPr lang="en-IN" sz="2000" dirty="0"/>
                </a:p>
                <a:p>
                  <a:endParaRPr lang="en-IN" sz="2000" dirty="0"/>
                </a:p>
              </p:txBody>
            </p:sp>
          </mc:Choice>
          <mc:Fallback>
            <p:sp>
              <p:nvSpPr>
                <p:cNvPr id="9" name="TextBox 8">
                  <a:extLst>
                    <a:ext uri="{FF2B5EF4-FFF2-40B4-BE49-F238E27FC236}">
                      <a16:creationId xmlns:a16="http://schemas.microsoft.com/office/drawing/2014/main" xmlns="" xmlns:a14="http://schemas.microsoft.com/office/drawing/2010/main" id="{61D23650-0B9E-4514-AE69-096B52CCCBF3}"/>
                    </a:ext>
                  </a:extLst>
                </p:cNvPr>
                <p:cNvSpPr txBox="1">
                  <a:spLocks noRot="1" noChangeAspect="1" noMove="1" noResize="1" noEditPoints="1" noAdjustHandles="1" noChangeArrowheads="1" noChangeShapeType="1" noTextEdit="1"/>
                </p:cNvSpPr>
                <p:nvPr/>
              </p:nvSpPr>
              <p:spPr>
                <a:xfrm>
                  <a:off x="7667940" y="3227575"/>
                  <a:ext cx="2846439" cy="3133550"/>
                </a:xfrm>
                <a:prstGeom prst="rect">
                  <a:avLst/>
                </a:prstGeom>
                <a:blipFill>
                  <a:blip r:embed="rId3"/>
                  <a:stretch>
                    <a:fillRect t="-1167"/>
                  </a:stretch>
                </a:blipFill>
              </p:spPr>
              <p:txBody>
                <a:bodyPr/>
                <a:lstStyle/>
                <a:p>
                  <a:r>
                    <a:rPr lang="en-IN">
                      <a:noFill/>
                    </a:rPr>
                    <a:t> </a:t>
                  </a:r>
                </a:p>
              </p:txBody>
            </p:sp>
          </mc:Fallback>
        </mc:AlternateContent>
      </p:grpSp>
      <p:grpSp>
        <p:nvGrpSpPr>
          <p:cNvPr id="16" name="Group 15">
            <a:extLst>
              <a:ext uri="{FF2B5EF4-FFF2-40B4-BE49-F238E27FC236}">
                <a16:creationId xmlns:a16="http://schemas.microsoft.com/office/drawing/2014/main" xmlns="" id="{851FCC49-AB1C-4365-AB51-4FD3420155B8}"/>
              </a:ext>
            </a:extLst>
          </p:cNvPr>
          <p:cNvGrpSpPr/>
          <p:nvPr/>
        </p:nvGrpSpPr>
        <p:grpSpPr>
          <a:xfrm>
            <a:off x="1924662" y="1415899"/>
            <a:ext cx="8932612" cy="1004827"/>
            <a:chOff x="1581767" y="3227575"/>
            <a:chExt cx="8932612" cy="1004827"/>
          </a:xfrm>
        </p:grpSpPr>
        <p:sp>
          <p:nvSpPr>
            <p:cNvPr id="17" name="Rectangle 16">
              <a:extLst>
                <a:ext uri="{FF2B5EF4-FFF2-40B4-BE49-F238E27FC236}">
                  <a16:creationId xmlns:a16="http://schemas.microsoft.com/office/drawing/2014/main" xmlns="" id="{A92976B3-2216-4B55-9F8B-A8314F7E5CB0}"/>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18" name="Arrow: Right 17">
              <a:extLst>
                <a:ext uri="{FF2B5EF4-FFF2-40B4-BE49-F238E27FC236}">
                  <a16:creationId xmlns:a16="http://schemas.microsoft.com/office/drawing/2014/main" xmlns="" id="{043623BF-1BBC-4170-AA3A-3F958A46BF54}"/>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9" name="Arrow: Right 18">
              <a:extLst>
                <a:ext uri="{FF2B5EF4-FFF2-40B4-BE49-F238E27FC236}">
                  <a16:creationId xmlns:a16="http://schemas.microsoft.com/office/drawing/2014/main" xmlns="" id="{1D384895-8B3D-49A5-86E1-65BE132B0E5A}"/>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20" name="TextBox 19">
                  <a:extLst>
                    <a:ext uri="{FF2B5EF4-FFF2-40B4-BE49-F238E27FC236}">
                      <a16:creationId xmlns:a16="http://schemas.microsoft.com/office/drawing/2014/main" id="{BBA21CEA-605A-43E3-91C5-70F52C21D764}"/>
                    </a:ext>
                  </a:extLst>
                </p:cNvPr>
                <p:cNvSpPr txBox="1"/>
                <p:nvPr/>
              </p:nvSpPr>
              <p:spPr>
                <a:xfrm>
                  <a:off x="1581767" y="3259205"/>
                  <a:ext cx="1146684"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r>
                          <a:rPr lang="en-IN" sz="2000" b="0" i="0" dirty="0" smtClean="0">
                            <a:latin typeface="Cambria Math" panose="02040503050406030204" pitchFamily="18" charset="0"/>
                          </a:rPr>
                          <m:t>  </m:t>
                        </m:r>
                        <m:sSub>
                          <m:sSubPr>
                            <m:ctrlPr>
                              <a:rPr lang="en-IN" sz="2000" b="0" i="1" dirty="0" smtClean="0">
                                <a:latin typeface="Cambria Math" panose="02040503050406030204" pitchFamily="18" charset="0"/>
                              </a:rPr>
                            </m:ctrlPr>
                          </m:sSubPr>
                          <m:e>
                            <m:r>
                              <a:rPr lang="en-IN" sz="2000" b="0" i="1" dirty="0" smtClean="0">
                                <a:latin typeface="Cambria Math" panose="02040503050406030204" pitchFamily="18" charset="0"/>
                              </a:rPr>
                              <m:t>𝑥</m:t>
                            </m:r>
                          </m:e>
                          <m:sub>
                            <m:r>
                              <a:rPr lang="en-IN" sz="2000" b="0" i="1" dirty="0" smtClean="0">
                                <a:latin typeface="Cambria Math" panose="02040503050406030204" pitchFamily="18" charset="0"/>
                              </a:rPr>
                              <m:t>1</m:t>
                            </m:r>
                          </m:sub>
                        </m:sSub>
                        <m:r>
                          <a:rPr lang="en-IN" sz="2000" b="0" i="1" dirty="0" smtClean="0">
                            <a:latin typeface="Cambria Math" panose="02040503050406030204" pitchFamily="18" charset="0"/>
                          </a:rPr>
                          <m:t>(</m:t>
                        </m:r>
                        <m:r>
                          <a:rPr lang="en-IN" sz="2000" b="0" i="1" dirty="0" smtClean="0">
                            <a:latin typeface="Cambria Math" panose="02040503050406030204" pitchFamily="18" charset="0"/>
                          </a:rPr>
                          <m:t>𝑡</m:t>
                        </m:r>
                        <m:r>
                          <a:rPr lang="en-IN" sz="2000" b="0" i="1" dirty="0" smtClean="0">
                            <a:latin typeface="Cambria Math" panose="02040503050406030204" pitchFamily="18" charset="0"/>
                          </a:rPr>
                          <m:t>)</m:t>
                        </m:r>
                      </m:oMath>
                    </m:oMathPara>
                  </a14:m>
                  <a:endParaRPr lang="en-IN" sz="2000" dirty="0"/>
                </a:p>
              </p:txBody>
            </p:sp>
          </mc:Choice>
          <mc:Fallback>
            <p:sp>
              <p:nvSpPr>
                <p:cNvPr id="20" name="TextBox 19">
                  <a:extLst>
                    <a:ext uri="{FF2B5EF4-FFF2-40B4-BE49-F238E27FC236}">
                      <a16:creationId xmlns:a16="http://schemas.microsoft.com/office/drawing/2014/main" xmlns="" xmlns:a14="http://schemas.microsoft.com/office/drawing/2010/main" id="{BBA21CEA-605A-43E3-91C5-70F52C21D764}"/>
                    </a:ext>
                  </a:extLst>
                </p:cNvPr>
                <p:cNvSpPr txBox="1">
                  <a:spLocks noRot="1" noChangeAspect="1" noMove="1" noResize="1" noEditPoints="1" noAdjustHandles="1" noChangeArrowheads="1" noChangeShapeType="1" noTextEdit="1"/>
                </p:cNvSpPr>
                <p:nvPr/>
              </p:nvSpPr>
              <p:spPr>
                <a:xfrm>
                  <a:off x="1581767" y="3259205"/>
                  <a:ext cx="1146684" cy="707886"/>
                </a:xfrm>
                <a:prstGeom prst="rect">
                  <a:avLst/>
                </a:prstGeom>
                <a:blipFill>
                  <a:blip r:embed="rId4"/>
                  <a:stretch>
                    <a:fillRect t="-4274" b="-7692"/>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21" name="TextBox 20">
                  <a:extLst>
                    <a:ext uri="{FF2B5EF4-FFF2-40B4-BE49-F238E27FC236}">
                      <a16:creationId xmlns:a16="http://schemas.microsoft.com/office/drawing/2014/main" id="{95C3736C-E2B9-4C6B-8D9B-78D97E4A84DC}"/>
                    </a:ext>
                  </a:extLst>
                </p:cNvPr>
                <p:cNvSpPr txBox="1"/>
                <p:nvPr/>
              </p:nvSpPr>
              <p:spPr>
                <a:xfrm>
                  <a:off x="7667940" y="3227575"/>
                  <a:ext cx="2846439" cy="1004827"/>
                </a:xfrm>
                <a:prstGeom prst="rect">
                  <a:avLst/>
                </a:prstGeom>
                <a:noFill/>
              </p:spPr>
              <p:txBody>
                <a:bodyPr wrap="square" rtlCol="0">
                  <a:spAutoFit/>
                </a:bodyPr>
                <a:lstStyle/>
                <a:p>
                  <a:r>
                    <a:rPr lang="en-IN" sz="2000" dirty="0"/>
                    <a:t>             Output </a:t>
                  </a:r>
                  <a:endParaRPr lang="en-IN" sz="20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en-IN" sz="2000" b="0" i="1" dirty="0" smtClean="0">
                                <a:latin typeface="Cambria Math" panose="02040503050406030204" pitchFamily="18" charset="0"/>
                              </a:rPr>
                            </m:ctrlPr>
                          </m:sSubPr>
                          <m:e>
                            <m:r>
                              <a:rPr lang="en-IN" sz="2000" b="0" i="1" dirty="0" smtClean="0">
                                <a:latin typeface="Cambria Math" panose="02040503050406030204" pitchFamily="18" charset="0"/>
                              </a:rPr>
                              <m:t>𝑦</m:t>
                            </m:r>
                          </m:e>
                          <m:sub>
                            <m:r>
                              <a:rPr lang="en-IN" sz="2000" b="0" i="1" dirty="0" smtClean="0">
                                <a:latin typeface="Cambria Math" panose="02040503050406030204" pitchFamily="18" charset="0"/>
                              </a:rPr>
                              <m:t>1</m:t>
                            </m:r>
                          </m:sub>
                        </m:sSub>
                        <m:d>
                          <m:dPr>
                            <m:ctrlPr>
                              <a:rPr lang="en-IN" sz="2000" b="0" i="1" dirty="0" smtClean="0">
                                <a:latin typeface="Cambria Math" panose="02040503050406030204" pitchFamily="18" charset="0"/>
                              </a:rPr>
                            </m:ctrlPr>
                          </m:dPr>
                          <m:e>
                            <m:r>
                              <a:rPr lang="en-IN" sz="2000" b="0" i="1" dirty="0" smtClean="0">
                                <a:latin typeface="Cambria Math" panose="02040503050406030204" pitchFamily="18" charset="0"/>
                              </a:rPr>
                              <m:t>𝑡</m:t>
                            </m:r>
                          </m:e>
                        </m:d>
                        <m:r>
                          <a:rPr lang="en-IN" sz="2000" b="0" i="1" dirty="0" smtClean="0">
                            <a:latin typeface="Cambria Math" panose="02040503050406030204" pitchFamily="18" charset="0"/>
                          </a:rPr>
                          <m:t>=</m:t>
                        </m:r>
                        <m:r>
                          <a:rPr lang="en-IN" sz="2000" i="1" smtClean="0">
                            <a:solidFill>
                              <a:schemeClr val="tx1"/>
                            </a:solidFill>
                            <a:latin typeface="Cambria Math" panose="02040503050406030204" pitchFamily="18" charset="0"/>
                          </a:rPr>
                          <m:t>3</m:t>
                        </m:r>
                        <m:f>
                          <m:fPr>
                            <m:ctrlPr>
                              <a:rPr lang="en-IN" sz="2000" i="1">
                                <a:solidFill>
                                  <a:schemeClr val="tx1"/>
                                </a:solidFill>
                                <a:latin typeface="Cambria Math" panose="02040503050406030204" pitchFamily="18" charset="0"/>
                              </a:rPr>
                            </m:ctrlPr>
                          </m:fPr>
                          <m:num>
                            <m:r>
                              <a:rPr lang="en-IN" sz="2000" i="1">
                                <a:solidFill>
                                  <a:schemeClr val="tx1"/>
                                </a:solidFill>
                                <a:latin typeface="Cambria Math" panose="02040503050406030204" pitchFamily="18" charset="0"/>
                              </a:rPr>
                              <m:t>𝑑</m:t>
                            </m:r>
                            <m:sSub>
                              <m:sSubPr>
                                <m:ctrlPr>
                                  <a:rPr lang="en-IN" sz="2000" i="1" smtClean="0">
                                    <a:solidFill>
                                      <a:schemeClr val="tx1"/>
                                    </a:solidFill>
                                    <a:latin typeface="Cambria Math" panose="02040503050406030204" pitchFamily="18" charset="0"/>
                                  </a:rPr>
                                </m:ctrlPr>
                              </m:sSubPr>
                              <m:e>
                                <m:r>
                                  <a:rPr lang="en-IN" sz="2000" b="0" i="1" smtClean="0">
                                    <a:solidFill>
                                      <a:schemeClr val="tx1"/>
                                    </a:solidFill>
                                    <a:latin typeface="Cambria Math" panose="02040503050406030204" pitchFamily="18" charset="0"/>
                                  </a:rPr>
                                  <m:t>𝑥</m:t>
                                </m:r>
                              </m:e>
                              <m:sub>
                                <m:r>
                                  <a:rPr lang="en-IN" sz="2000" b="0" i="1" smtClean="0">
                                    <a:solidFill>
                                      <a:schemeClr val="tx1"/>
                                    </a:solidFill>
                                    <a:latin typeface="Cambria Math" panose="02040503050406030204" pitchFamily="18" charset="0"/>
                                  </a:rPr>
                                  <m:t>1</m:t>
                                </m:r>
                              </m:sub>
                            </m:sSub>
                            <m:r>
                              <a:rPr lang="en-IN" sz="2000" i="1">
                                <a:solidFill>
                                  <a:schemeClr val="tx1"/>
                                </a:solidFill>
                                <a:latin typeface="Cambria Math" panose="02040503050406030204" pitchFamily="18" charset="0"/>
                              </a:rPr>
                              <m:t>(</m:t>
                            </m:r>
                            <m:r>
                              <a:rPr lang="en-IN" sz="2000" i="1">
                                <a:solidFill>
                                  <a:schemeClr val="tx1"/>
                                </a:solidFill>
                                <a:latin typeface="Cambria Math" panose="02040503050406030204" pitchFamily="18" charset="0"/>
                              </a:rPr>
                              <m:t>𝑡</m:t>
                            </m:r>
                            <m:r>
                              <a:rPr lang="en-IN" sz="2000" i="1">
                                <a:solidFill>
                                  <a:schemeClr val="tx1"/>
                                </a:solidFill>
                                <a:latin typeface="Cambria Math" panose="02040503050406030204" pitchFamily="18" charset="0"/>
                              </a:rPr>
                              <m:t>)</m:t>
                            </m:r>
                          </m:num>
                          <m:den>
                            <m:r>
                              <a:rPr lang="en-IN" sz="2000" i="1">
                                <a:solidFill>
                                  <a:schemeClr val="tx1"/>
                                </a:solidFill>
                                <a:latin typeface="Cambria Math" panose="02040503050406030204" pitchFamily="18" charset="0"/>
                              </a:rPr>
                              <m:t>𝑑𝑡</m:t>
                            </m:r>
                          </m:den>
                        </m:f>
                      </m:oMath>
                    </m:oMathPara>
                  </a14:m>
                  <a:endParaRPr lang="en-IN" sz="2000" dirty="0"/>
                </a:p>
              </p:txBody>
            </p:sp>
          </mc:Choice>
          <mc:Fallback>
            <p:sp>
              <p:nvSpPr>
                <p:cNvPr id="21" name="TextBox 20">
                  <a:extLst>
                    <a:ext uri="{FF2B5EF4-FFF2-40B4-BE49-F238E27FC236}">
                      <a16:creationId xmlns:a16="http://schemas.microsoft.com/office/drawing/2014/main" xmlns="" xmlns:a14="http://schemas.microsoft.com/office/drawing/2010/main" id="{95C3736C-E2B9-4C6B-8D9B-78D97E4A84DC}"/>
                    </a:ext>
                  </a:extLst>
                </p:cNvPr>
                <p:cNvSpPr txBox="1">
                  <a:spLocks noRot="1" noChangeAspect="1" noMove="1" noResize="1" noEditPoints="1" noAdjustHandles="1" noChangeArrowheads="1" noChangeShapeType="1" noTextEdit="1"/>
                </p:cNvSpPr>
                <p:nvPr/>
              </p:nvSpPr>
              <p:spPr>
                <a:xfrm>
                  <a:off x="7667940" y="3227575"/>
                  <a:ext cx="2846439" cy="1004827"/>
                </a:xfrm>
                <a:prstGeom prst="rect">
                  <a:avLst/>
                </a:prstGeom>
                <a:blipFill>
                  <a:blip r:embed="rId5"/>
                  <a:stretch>
                    <a:fillRect t="-3030"/>
                  </a:stretch>
                </a:blipFill>
              </p:spPr>
              <p:txBody>
                <a:bodyPr/>
                <a:lstStyle/>
                <a:p>
                  <a:r>
                    <a:rPr lang="en-IN">
                      <a:noFill/>
                    </a:rPr>
                    <a:t> </a:t>
                  </a:r>
                </a:p>
              </p:txBody>
            </p:sp>
          </mc:Fallback>
        </mc:AlternateContent>
      </p:grpSp>
      <p:grpSp>
        <p:nvGrpSpPr>
          <p:cNvPr id="22" name="Group 21">
            <a:extLst>
              <a:ext uri="{FF2B5EF4-FFF2-40B4-BE49-F238E27FC236}">
                <a16:creationId xmlns:a16="http://schemas.microsoft.com/office/drawing/2014/main" xmlns="" id="{F2DF62F1-EBB1-4672-BE8B-4A5994DCB640}"/>
              </a:ext>
            </a:extLst>
          </p:cNvPr>
          <p:cNvGrpSpPr/>
          <p:nvPr/>
        </p:nvGrpSpPr>
        <p:grpSpPr>
          <a:xfrm>
            <a:off x="1924662" y="2611170"/>
            <a:ext cx="8932612" cy="986296"/>
            <a:chOff x="1581767" y="3227575"/>
            <a:chExt cx="8932612" cy="986296"/>
          </a:xfrm>
        </p:grpSpPr>
        <p:sp>
          <p:nvSpPr>
            <p:cNvPr id="23" name="Rectangle 22">
              <a:extLst>
                <a:ext uri="{FF2B5EF4-FFF2-40B4-BE49-F238E27FC236}">
                  <a16:creationId xmlns:a16="http://schemas.microsoft.com/office/drawing/2014/main" xmlns="" id="{B0DC5BFE-FCE1-415D-855D-040562DCFA4A}"/>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24" name="Arrow: Right 23">
              <a:extLst>
                <a:ext uri="{FF2B5EF4-FFF2-40B4-BE49-F238E27FC236}">
                  <a16:creationId xmlns:a16="http://schemas.microsoft.com/office/drawing/2014/main" xmlns="" id="{CC439463-14BE-4079-86C1-99F91EBA3FF6}"/>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25" name="Arrow: Right 24">
              <a:extLst>
                <a:ext uri="{FF2B5EF4-FFF2-40B4-BE49-F238E27FC236}">
                  <a16:creationId xmlns:a16="http://schemas.microsoft.com/office/drawing/2014/main" xmlns="" id="{21FDE939-A56B-4416-8BA2-4FB113A9587F}"/>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26" name="TextBox 25">
                  <a:extLst>
                    <a:ext uri="{FF2B5EF4-FFF2-40B4-BE49-F238E27FC236}">
                      <a16:creationId xmlns:a16="http://schemas.microsoft.com/office/drawing/2014/main" id="{A115C135-5D40-4343-BE2D-BC723E1091E0}"/>
                    </a:ext>
                  </a:extLst>
                </p:cNvPr>
                <p:cNvSpPr txBox="1"/>
                <p:nvPr/>
              </p:nvSpPr>
              <p:spPr>
                <a:xfrm>
                  <a:off x="1581767" y="3259205"/>
                  <a:ext cx="1146684" cy="707886"/>
                </a:xfrm>
                <a:prstGeom prst="rect">
                  <a:avLst/>
                </a:prstGeom>
                <a:noFill/>
              </p:spPr>
              <p:txBody>
                <a:bodyPr wrap="square" rtlCol="0">
                  <a:spAutoFit/>
                </a:bodyPr>
                <a:lstStyle/>
                <a:p>
                  <a:r>
                    <a:rPr lang="en-IN" sz="2000" dirty="0"/>
                    <a:t>    Input</a:t>
                  </a:r>
                </a:p>
                <a:p>
                  <a:pPr/>
                  <a14:m>
                    <m:oMathPara xmlns:m="http://schemas.openxmlformats.org/officeDocument/2006/math">
                      <m:oMathParaPr>
                        <m:jc m:val="centerGroup"/>
                      </m:oMathParaPr>
                      <m:oMath xmlns:m="http://schemas.openxmlformats.org/officeDocument/2006/math">
                        <m:sSub>
                          <m:sSubPr>
                            <m:ctrlPr>
                              <a:rPr lang="en-IN" sz="2000" i="1" dirty="0">
                                <a:latin typeface="Cambria Math" panose="02040503050406030204" pitchFamily="18" charset="0"/>
                              </a:rPr>
                            </m:ctrlPr>
                          </m:sSubPr>
                          <m:e>
                            <m:r>
                              <a:rPr lang="en-IN" sz="2000" i="1" dirty="0">
                                <a:latin typeface="Cambria Math" panose="02040503050406030204" pitchFamily="18" charset="0"/>
                              </a:rPr>
                              <m:t>𝑥</m:t>
                            </m:r>
                          </m:e>
                          <m:sub>
                            <m:r>
                              <a:rPr lang="en-IN" sz="2000" b="0" i="1" dirty="0" smtClean="0">
                                <a:latin typeface="Cambria Math" panose="02040503050406030204" pitchFamily="18" charset="0"/>
                              </a:rPr>
                              <m:t>2</m:t>
                            </m:r>
                          </m:sub>
                        </m:sSub>
                        <m:r>
                          <a:rPr lang="en-IN" sz="2000" i="1" dirty="0">
                            <a:latin typeface="Cambria Math" panose="02040503050406030204" pitchFamily="18" charset="0"/>
                          </a:rPr>
                          <m:t>(</m:t>
                        </m:r>
                        <m:r>
                          <a:rPr lang="en-IN" sz="2000" i="1" dirty="0">
                            <a:latin typeface="Cambria Math" panose="02040503050406030204" pitchFamily="18" charset="0"/>
                          </a:rPr>
                          <m:t>𝑡</m:t>
                        </m:r>
                        <m:r>
                          <a:rPr lang="en-IN" sz="2000" i="1" dirty="0">
                            <a:latin typeface="Cambria Math" panose="02040503050406030204" pitchFamily="18" charset="0"/>
                          </a:rPr>
                          <m:t>)</m:t>
                        </m:r>
                      </m:oMath>
                    </m:oMathPara>
                  </a14:m>
                  <a:endParaRPr lang="en-IN" sz="2000" dirty="0"/>
                </a:p>
              </p:txBody>
            </p:sp>
          </mc:Choice>
          <mc:Fallback>
            <p:sp>
              <p:nvSpPr>
                <p:cNvPr id="26" name="TextBox 25">
                  <a:extLst>
                    <a:ext uri="{FF2B5EF4-FFF2-40B4-BE49-F238E27FC236}">
                      <a16:creationId xmlns:a16="http://schemas.microsoft.com/office/drawing/2014/main" xmlns="" xmlns:a14="http://schemas.microsoft.com/office/drawing/2010/main" id="{A115C135-5D40-4343-BE2D-BC723E1091E0}"/>
                    </a:ext>
                  </a:extLst>
                </p:cNvPr>
                <p:cNvSpPr txBox="1">
                  <a:spLocks noRot="1" noChangeAspect="1" noMove="1" noResize="1" noEditPoints="1" noAdjustHandles="1" noChangeArrowheads="1" noChangeShapeType="1" noTextEdit="1"/>
                </p:cNvSpPr>
                <p:nvPr/>
              </p:nvSpPr>
              <p:spPr>
                <a:xfrm>
                  <a:off x="1581767" y="3259205"/>
                  <a:ext cx="1146684" cy="707886"/>
                </a:xfrm>
                <a:prstGeom prst="rect">
                  <a:avLst/>
                </a:prstGeom>
                <a:blipFill>
                  <a:blip r:embed="rId6"/>
                  <a:stretch>
                    <a:fillRect t="-5172" b="-7759"/>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27" name="TextBox 26">
                  <a:extLst>
                    <a:ext uri="{FF2B5EF4-FFF2-40B4-BE49-F238E27FC236}">
                      <a16:creationId xmlns:a16="http://schemas.microsoft.com/office/drawing/2014/main" id="{7A79005F-0642-47F0-A7AA-0A9C6DD44690}"/>
                    </a:ext>
                  </a:extLst>
                </p:cNvPr>
                <p:cNvSpPr txBox="1"/>
                <p:nvPr/>
              </p:nvSpPr>
              <p:spPr>
                <a:xfrm>
                  <a:off x="7667940" y="3227575"/>
                  <a:ext cx="2846439" cy="986296"/>
                </a:xfrm>
                <a:prstGeom prst="rect">
                  <a:avLst/>
                </a:prstGeom>
                <a:noFill/>
              </p:spPr>
              <p:txBody>
                <a:bodyPr wrap="square" rtlCol="0">
                  <a:spAutoFit/>
                </a:bodyPr>
                <a:lstStyle/>
                <a:p>
                  <a:r>
                    <a:rPr lang="en-IN" sz="2000" dirty="0"/>
                    <a:t>             Output </a:t>
                  </a:r>
                  <a:endParaRPr lang="en-IN" sz="20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en-IN" sz="2000" i="1" dirty="0" smtClean="0">
                                <a:latin typeface="Cambria Math" panose="02040503050406030204" pitchFamily="18" charset="0"/>
                              </a:rPr>
                            </m:ctrlPr>
                          </m:sSubPr>
                          <m:e>
                            <m:r>
                              <a:rPr lang="en-IN" sz="2000" i="1" dirty="0">
                                <a:latin typeface="Cambria Math" panose="02040503050406030204" pitchFamily="18" charset="0"/>
                              </a:rPr>
                              <m:t>𝑦</m:t>
                            </m:r>
                          </m:e>
                          <m:sub>
                            <m:r>
                              <a:rPr lang="en-IN" sz="2000" b="0" i="1" dirty="0" smtClean="0">
                                <a:latin typeface="Cambria Math" panose="02040503050406030204" pitchFamily="18" charset="0"/>
                              </a:rPr>
                              <m:t>2</m:t>
                            </m:r>
                          </m:sub>
                        </m:sSub>
                        <m:d>
                          <m:dPr>
                            <m:ctrlPr>
                              <a:rPr lang="en-IN" sz="2000" i="1" dirty="0">
                                <a:latin typeface="Cambria Math" panose="02040503050406030204" pitchFamily="18" charset="0"/>
                              </a:rPr>
                            </m:ctrlPr>
                          </m:dPr>
                          <m:e>
                            <m:r>
                              <a:rPr lang="en-IN" sz="2000" i="1" dirty="0">
                                <a:latin typeface="Cambria Math" panose="02040503050406030204" pitchFamily="18" charset="0"/>
                              </a:rPr>
                              <m:t>𝑡</m:t>
                            </m:r>
                          </m:e>
                        </m:d>
                        <m:r>
                          <a:rPr lang="en-IN" sz="2000" i="1" dirty="0">
                            <a:latin typeface="Cambria Math" panose="02040503050406030204" pitchFamily="18" charset="0"/>
                          </a:rPr>
                          <m:t>=</m:t>
                        </m:r>
                        <m:r>
                          <a:rPr lang="en-IN" sz="2000" i="1">
                            <a:latin typeface="Cambria Math" panose="02040503050406030204" pitchFamily="18" charset="0"/>
                          </a:rPr>
                          <m:t>3</m:t>
                        </m:r>
                        <m:f>
                          <m:fPr>
                            <m:ctrlPr>
                              <a:rPr lang="en-IN" sz="2000" i="1">
                                <a:latin typeface="Cambria Math" panose="02040503050406030204" pitchFamily="18" charset="0"/>
                              </a:rPr>
                            </m:ctrlPr>
                          </m:fPr>
                          <m:num>
                            <m:r>
                              <a:rPr lang="en-IN" sz="2000" i="1">
                                <a:latin typeface="Cambria Math" panose="02040503050406030204" pitchFamily="18" charset="0"/>
                              </a:rPr>
                              <m:t>𝑑</m:t>
                            </m:r>
                            <m:sSub>
                              <m:sSubPr>
                                <m:ctrlPr>
                                  <a:rPr lang="en-IN" sz="2000" i="1">
                                    <a:latin typeface="Cambria Math" panose="02040503050406030204" pitchFamily="18" charset="0"/>
                                  </a:rPr>
                                </m:ctrlPr>
                              </m:sSubPr>
                              <m:e>
                                <m:r>
                                  <a:rPr lang="en-IN" sz="2000" i="1">
                                    <a:latin typeface="Cambria Math" panose="02040503050406030204" pitchFamily="18" charset="0"/>
                                  </a:rPr>
                                  <m:t>𝑥</m:t>
                                </m:r>
                              </m:e>
                              <m:sub>
                                <m:r>
                                  <a:rPr lang="en-IN" sz="2000" b="0" i="1" smtClean="0">
                                    <a:latin typeface="Cambria Math" panose="02040503050406030204" pitchFamily="18" charset="0"/>
                                  </a:rPr>
                                  <m:t>2</m:t>
                                </m:r>
                              </m:sub>
                            </m:sSub>
                            <m:r>
                              <a:rPr lang="en-IN" sz="2000" i="1">
                                <a:latin typeface="Cambria Math" panose="02040503050406030204" pitchFamily="18" charset="0"/>
                              </a:rPr>
                              <m:t>(</m:t>
                            </m:r>
                            <m:r>
                              <a:rPr lang="en-IN" sz="2000" i="1">
                                <a:latin typeface="Cambria Math" panose="02040503050406030204" pitchFamily="18" charset="0"/>
                              </a:rPr>
                              <m:t>𝑡</m:t>
                            </m:r>
                            <m:r>
                              <a:rPr lang="en-IN" sz="2000" i="1">
                                <a:latin typeface="Cambria Math" panose="02040503050406030204" pitchFamily="18" charset="0"/>
                              </a:rPr>
                              <m:t>)</m:t>
                            </m:r>
                          </m:num>
                          <m:den>
                            <m:r>
                              <a:rPr lang="en-IN" sz="2000" i="1">
                                <a:latin typeface="Cambria Math" panose="02040503050406030204" pitchFamily="18" charset="0"/>
                              </a:rPr>
                              <m:t>𝑑𝑡</m:t>
                            </m:r>
                          </m:den>
                        </m:f>
                      </m:oMath>
                    </m:oMathPara>
                  </a14:m>
                  <a:endParaRPr lang="en-IN" sz="2000" dirty="0"/>
                </a:p>
              </p:txBody>
            </p:sp>
          </mc:Choice>
          <mc:Fallback>
            <p:sp>
              <p:nvSpPr>
                <p:cNvPr id="27" name="TextBox 26">
                  <a:extLst>
                    <a:ext uri="{FF2B5EF4-FFF2-40B4-BE49-F238E27FC236}">
                      <a16:creationId xmlns:a16="http://schemas.microsoft.com/office/drawing/2014/main" xmlns="" xmlns:a14="http://schemas.microsoft.com/office/drawing/2010/main" id="{7A79005F-0642-47F0-A7AA-0A9C6DD44690}"/>
                    </a:ext>
                  </a:extLst>
                </p:cNvPr>
                <p:cNvSpPr txBox="1">
                  <a:spLocks noRot="1" noChangeAspect="1" noMove="1" noResize="1" noEditPoints="1" noAdjustHandles="1" noChangeArrowheads="1" noChangeShapeType="1" noTextEdit="1"/>
                </p:cNvSpPr>
                <p:nvPr/>
              </p:nvSpPr>
              <p:spPr>
                <a:xfrm>
                  <a:off x="7667940" y="3227575"/>
                  <a:ext cx="2846439" cy="986296"/>
                </a:xfrm>
                <a:prstGeom prst="rect">
                  <a:avLst/>
                </a:prstGeom>
                <a:blipFill>
                  <a:blip r:embed="rId7"/>
                  <a:stretch>
                    <a:fillRect t="-3086"/>
                  </a:stretch>
                </a:blipFill>
              </p:spPr>
              <p:txBody>
                <a:bodyPr/>
                <a:lstStyle/>
                <a:p>
                  <a:r>
                    <a:rPr lang="en-IN">
                      <a:noFill/>
                    </a:rPr>
                    <a:t> </a:t>
                  </a:r>
                </a:p>
              </p:txBody>
            </p:sp>
          </mc:Fallback>
        </mc:AlternateContent>
      </p:grpSp>
    </p:spTree>
    <p:extLst>
      <p:ext uri="{BB962C8B-B14F-4D97-AF65-F5344CB8AC3E}">
        <p14:creationId xmlns:p14="http://schemas.microsoft.com/office/powerpoint/2010/main" xmlns="" val="1130534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F3072-BCDC-4AEB-8BB9-23FB5D546C18}"/>
              </a:ext>
            </a:extLst>
          </p:cNvPr>
          <p:cNvSpPr>
            <a:spLocks noGrp="1"/>
          </p:cNvSpPr>
          <p:nvPr>
            <p:ph type="title"/>
          </p:nvPr>
        </p:nvSpPr>
        <p:spPr>
          <a:xfrm>
            <a:off x="380375" y="123760"/>
            <a:ext cx="10515600" cy="1325563"/>
          </a:xfrm>
        </p:spPr>
        <p:txBody>
          <a:bodyPr>
            <a:normAutofit/>
          </a:bodyPr>
          <a:lstStyle/>
          <a:p>
            <a:r>
              <a:rPr lang="en-IN" sz="4800" dirty="0">
                <a:solidFill>
                  <a:srgbClr val="FF0000"/>
                </a:solidFill>
              </a:rPr>
              <a:t>Time invariant systems</a:t>
            </a:r>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FC15CE93-1FA2-40E6-A1AB-F3E1C985D1CE}"/>
                  </a:ext>
                </a:extLst>
              </p:cNvPr>
              <p:cNvSpPr>
                <a:spLocks noGrp="1"/>
              </p:cNvSpPr>
              <p:nvPr>
                <p:ph idx="1"/>
              </p:nvPr>
            </p:nvSpPr>
            <p:spPr>
              <a:xfrm>
                <a:off x="216934" y="1295664"/>
                <a:ext cx="11594691" cy="5438576"/>
              </a:xfrm>
            </p:spPr>
            <p:txBody>
              <a:bodyPr>
                <a:normAutofit fontScale="85000" lnSpcReduction="20000"/>
              </a:bodyPr>
              <a:lstStyle/>
              <a:p>
                <a:r>
                  <a:rPr lang="en-IN" dirty="0"/>
                  <a:t>A system is said to be linear system if shift in input results identical shift in output.</a:t>
                </a:r>
              </a:p>
              <a:p>
                <a:endParaRPr lang="en-IN" dirty="0"/>
              </a:p>
              <a:p>
                <a:endParaRPr lang="en-IN" dirty="0"/>
              </a:p>
              <a:p>
                <a:endParaRPr lang="en-IN" dirty="0"/>
              </a:p>
              <a:p>
                <a:pPr marL="0" indent="0">
                  <a:buNone/>
                </a:pPr>
                <a:endParaRPr lang="en-IN"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IN" i="1" dirty="0">
                          <a:latin typeface="Cambria Math" panose="02040503050406030204" pitchFamily="18" charset="0"/>
                        </a:rPr>
                        <m:t>𝑥</m:t>
                      </m:r>
                      <m:r>
                        <a:rPr lang="en-IN" i="1" dirty="0">
                          <a:latin typeface="Cambria Math" panose="02040503050406030204" pitchFamily="18" charset="0"/>
                        </a:rPr>
                        <m:t>(</m:t>
                      </m:r>
                      <m:r>
                        <a:rPr lang="en-IN" i="1" dirty="0">
                          <a:latin typeface="Cambria Math" panose="02040503050406030204" pitchFamily="18" charset="0"/>
                        </a:rPr>
                        <m:t>𝑡</m:t>
                      </m:r>
                      <m:r>
                        <a:rPr lang="en-IN" i="1" dirty="0">
                          <a:latin typeface="Cambria Math" panose="02040503050406030204" pitchFamily="18" charset="0"/>
                        </a:rPr>
                        <m:t>−</m:t>
                      </m:r>
                      <m:sSub>
                        <m:sSubPr>
                          <m:ctrlPr>
                            <a:rPr lang="en-IN" i="1" dirty="0">
                              <a:latin typeface="Cambria Math" panose="02040503050406030204" pitchFamily="18" charset="0"/>
                            </a:rPr>
                          </m:ctrlPr>
                        </m:sSubPr>
                        <m:e>
                          <m:r>
                            <a:rPr lang="en-IN" i="1" dirty="0">
                              <a:latin typeface="Cambria Math" panose="02040503050406030204" pitchFamily="18" charset="0"/>
                            </a:rPr>
                            <m:t>𝑡</m:t>
                          </m:r>
                        </m:e>
                        <m:sub>
                          <m:r>
                            <a:rPr lang="en-IN" i="1" dirty="0">
                              <a:latin typeface="Cambria Math" panose="02040503050406030204" pitchFamily="18" charset="0"/>
                            </a:rPr>
                            <m:t>0</m:t>
                          </m:r>
                        </m:sub>
                      </m:sSub>
                      <m:r>
                        <a:rPr lang="en-IN" i="1" dirty="0">
                          <a:latin typeface="Cambria Math" panose="02040503050406030204" pitchFamily="18" charset="0"/>
                        </a:rPr>
                        <m:t>)</m:t>
                      </m:r>
                    </m:oMath>
                  </m:oMathPara>
                </a14:m>
                <a:endParaRPr lang="en-IN" dirty="0"/>
              </a:p>
              <a:p>
                <a:pPr marL="0" indent="0">
                  <a:buNone/>
                </a:pPr>
                <a:endParaRPr lang="en-IN" b="0" i="1" dirty="0">
                  <a:latin typeface="Cambria Math" panose="02040503050406030204" pitchFamily="18" charset="0"/>
                </a:endParaRPr>
              </a:p>
              <a:p>
                <a:pPr marL="0" indent="0">
                  <a:buNone/>
                </a:pPr>
                <a:endParaRPr lang="en-IN" b="0" i="1" dirty="0">
                  <a:latin typeface="Cambria Math" panose="02040503050406030204" pitchFamily="18" charset="0"/>
                </a:endParaRPr>
              </a:p>
              <a:p>
                <a:pPr marL="0" indent="0">
                  <a:buNone/>
                </a:pPr>
                <a:endParaRPr lang="en-IN"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IN" b="0" i="1" dirty="0" smtClean="0">
                          <a:latin typeface="Cambria Math" panose="02040503050406030204" pitchFamily="18" charset="0"/>
                        </a:rPr>
                        <m:t>𝑦</m:t>
                      </m:r>
                      <m:r>
                        <a:rPr lang="en-IN" i="1" dirty="0">
                          <a:latin typeface="Cambria Math" panose="02040503050406030204" pitchFamily="18" charset="0"/>
                        </a:rPr>
                        <m:t>(</m:t>
                      </m:r>
                      <m:r>
                        <a:rPr lang="en-IN" i="1" dirty="0">
                          <a:latin typeface="Cambria Math" panose="02040503050406030204" pitchFamily="18" charset="0"/>
                        </a:rPr>
                        <m:t>𝑡</m:t>
                      </m:r>
                      <m:r>
                        <a:rPr lang="en-IN" i="1" dirty="0">
                          <a:latin typeface="Cambria Math" panose="02040503050406030204" pitchFamily="18" charset="0"/>
                        </a:rPr>
                        <m:t>)</m:t>
                      </m:r>
                    </m:oMath>
                  </m:oMathPara>
                </a14:m>
                <a:endParaRPr lang="en-IN" dirty="0"/>
              </a:p>
              <a:p>
                <a:endParaRPr lang="en-IN" dirty="0"/>
              </a:p>
              <a:p>
                <a:endParaRPr lang="en-IN" dirty="0"/>
              </a:p>
              <a:p>
                <a:endParaRPr lang="en-IN" dirty="0"/>
              </a:p>
              <a:p>
                <a:r>
                  <a:rPr lang="en-IN" dirty="0"/>
                  <a:t>A system is said to be Time variant system if it is not time invariant.</a:t>
                </a:r>
              </a:p>
              <a:p>
                <a:endParaRPr lang="en-IN" dirty="0"/>
              </a:p>
              <a:p>
                <a:endParaRPr lang="en-IN" dirty="0"/>
              </a:p>
            </p:txBody>
          </p:sp>
        </mc:Choice>
        <mc:Fallback>
          <p:sp>
            <p:nvSpPr>
              <p:cNvPr id="3" name="Content Placeholder 2">
                <a:extLst>
                  <a:ext uri="{FF2B5EF4-FFF2-40B4-BE49-F238E27FC236}">
                    <a16:creationId xmlns:a16="http://schemas.microsoft.com/office/drawing/2014/main" xmlns="" xmlns:a14="http://schemas.microsoft.com/office/drawing/2010/main" id="{FC15CE93-1FA2-40E6-A1AB-F3E1C985D1CE}"/>
                  </a:ext>
                </a:extLst>
              </p:cNvPr>
              <p:cNvSpPr>
                <a:spLocks noGrp="1" noRot="1" noChangeAspect="1" noMove="1" noResize="1" noEditPoints="1" noAdjustHandles="1" noChangeArrowheads="1" noChangeShapeType="1" noTextEdit="1"/>
              </p:cNvSpPr>
              <p:nvPr>
                <p:ph idx="1"/>
              </p:nvPr>
            </p:nvSpPr>
            <p:spPr>
              <a:xfrm>
                <a:off x="216934" y="1295664"/>
                <a:ext cx="11594691" cy="5438576"/>
              </a:xfrm>
              <a:blipFill>
                <a:blip r:embed="rId2"/>
                <a:stretch>
                  <a:fillRect l="-736" t="-2578"/>
                </a:stretch>
              </a:blipFill>
            </p:spPr>
            <p:txBody>
              <a:bodyPr/>
              <a:lstStyle/>
              <a:p>
                <a:r>
                  <a:rPr lang="en-IN">
                    <a:noFill/>
                  </a:rPr>
                  <a:t> </a:t>
                </a:r>
              </a:p>
            </p:txBody>
          </p:sp>
        </mc:Fallback>
      </mc:AlternateContent>
      <p:grpSp>
        <p:nvGrpSpPr>
          <p:cNvPr id="4" name="Group 3">
            <a:extLst>
              <a:ext uri="{FF2B5EF4-FFF2-40B4-BE49-F238E27FC236}">
                <a16:creationId xmlns:a16="http://schemas.microsoft.com/office/drawing/2014/main" xmlns="" id="{51FFE08E-9783-40B0-B9AE-F5E49705EFAB}"/>
              </a:ext>
            </a:extLst>
          </p:cNvPr>
          <p:cNvGrpSpPr/>
          <p:nvPr/>
        </p:nvGrpSpPr>
        <p:grpSpPr>
          <a:xfrm>
            <a:off x="834512" y="3488337"/>
            <a:ext cx="11525876" cy="1084438"/>
            <a:chOff x="228599" y="1498201"/>
            <a:chExt cx="11525876" cy="1084438"/>
          </a:xfrm>
        </p:grpSpPr>
        <mc:AlternateContent xmlns:mc="http://schemas.openxmlformats.org/markup-compatibility/2006">
          <mc:Choice xmlns:a14="http://schemas.microsoft.com/office/drawing/2010/main" xmlns="" Requires="a14">
            <p:sp>
              <p:nvSpPr>
                <p:cNvPr id="11" name="Rectangle 10">
                  <a:extLst>
                    <a:ext uri="{FF2B5EF4-FFF2-40B4-BE49-F238E27FC236}">
                      <a16:creationId xmlns:a16="http://schemas.microsoft.com/office/drawing/2014/main" id="{444B7725-F99A-4F72-B69B-0B2D9076936E}"/>
                    </a:ext>
                  </a:extLst>
                </p:cNvPr>
                <p:cNvSpPr/>
                <p:nvPr/>
              </p:nvSpPr>
              <p:spPr>
                <a:xfrm>
                  <a:off x="3039394" y="1596902"/>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Delay</a:t>
                  </a:r>
                </a:p>
                <a:p>
                  <a:pPr algn="ctr"/>
                  <a:r>
                    <a:rPr lang="en-IN" sz="2400" dirty="0"/>
                    <a:t>“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𝑡</m:t>
                          </m:r>
                        </m:e>
                        <m:sub>
                          <m:r>
                            <a:rPr lang="en-IN" sz="2400" b="0" i="1" smtClean="0">
                              <a:latin typeface="Cambria Math" panose="02040503050406030204" pitchFamily="18" charset="0"/>
                            </a:rPr>
                            <m:t>0</m:t>
                          </m:r>
                        </m:sub>
                      </m:sSub>
                    </m:oMath>
                  </a14:m>
                  <a:r>
                    <a:rPr lang="en-IN" sz="2400" dirty="0"/>
                    <a:t>”</a:t>
                  </a:r>
                </a:p>
              </p:txBody>
            </p:sp>
          </mc:Choice>
          <mc:Fallback>
            <p:sp>
              <p:nvSpPr>
                <p:cNvPr id="11" name="Rectangle 10">
                  <a:extLst>
                    <a:ext uri="{FF2B5EF4-FFF2-40B4-BE49-F238E27FC236}">
                      <a16:creationId xmlns:a16="http://schemas.microsoft.com/office/drawing/2014/main" xmlns="" xmlns:a14="http://schemas.microsoft.com/office/drawing/2010/main" id="{444B7725-F99A-4F72-B69B-0B2D9076936E}"/>
                    </a:ext>
                  </a:extLst>
                </p:cNvPr>
                <p:cNvSpPr>
                  <a:spLocks noRot="1" noChangeAspect="1" noMove="1" noResize="1" noEditPoints="1" noAdjustHandles="1" noChangeArrowheads="1" noChangeShapeType="1" noTextEdit="1"/>
                </p:cNvSpPr>
                <p:nvPr/>
              </p:nvSpPr>
              <p:spPr>
                <a:xfrm>
                  <a:off x="3039394" y="1596902"/>
                  <a:ext cx="2153265" cy="855406"/>
                </a:xfrm>
                <a:prstGeom prst="rect">
                  <a:avLst/>
                </a:prstGeom>
                <a:blipFill>
                  <a:blip r:embed="rId3"/>
                  <a:stretch>
                    <a:fillRect t="-2055" b="-11644"/>
                  </a:stretch>
                </a:blipFill>
                <a:ln w="28575">
                  <a:solidFill>
                    <a:schemeClr val="tx1"/>
                  </a:solidFill>
                </a:ln>
              </p:spPr>
              <p:txBody>
                <a:bodyPr/>
                <a:lstStyle/>
                <a:p>
                  <a:r>
                    <a:rPr lang="en-IN">
                      <a:noFill/>
                    </a:rPr>
                    <a:t> </a:t>
                  </a:r>
                </a:p>
              </p:txBody>
            </p:sp>
          </mc:Fallback>
        </mc:AlternateContent>
        <p:sp>
          <p:nvSpPr>
            <p:cNvPr id="12" name="Arrow: Right 11">
              <a:extLst>
                <a:ext uri="{FF2B5EF4-FFF2-40B4-BE49-F238E27FC236}">
                  <a16:creationId xmlns:a16="http://schemas.microsoft.com/office/drawing/2014/main" xmlns="" id="{8FD14252-C870-4973-9CAF-CAE49731A4FD}"/>
                </a:ext>
              </a:extLst>
            </p:cNvPr>
            <p:cNvSpPr/>
            <p:nvPr/>
          </p:nvSpPr>
          <p:spPr>
            <a:xfrm>
              <a:off x="1508018" y="1908940"/>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3" name="Arrow: Right 12">
              <a:extLst>
                <a:ext uri="{FF2B5EF4-FFF2-40B4-BE49-F238E27FC236}">
                  <a16:creationId xmlns:a16="http://schemas.microsoft.com/office/drawing/2014/main" xmlns="" id="{4CDDA8D0-C481-461C-9D26-8069623BCDF3}"/>
                </a:ext>
              </a:extLst>
            </p:cNvPr>
            <p:cNvSpPr/>
            <p:nvPr/>
          </p:nvSpPr>
          <p:spPr>
            <a:xfrm>
              <a:off x="8421333" y="1858761"/>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14" name="TextBox 13">
                  <a:extLst>
                    <a:ext uri="{FF2B5EF4-FFF2-40B4-BE49-F238E27FC236}">
                      <a16:creationId xmlns:a16="http://schemas.microsoft.com/office/drawing/2014/main" id="{80E05280-0F90-47D3-B19B-BC58BA8CF48F}"/>
                    </a:ext>
                  </a:extLst>
                </p:cNvPr>
                <p:cNvSpPr txBox="1"/>
                <p:nvPr/>
              </p:nvSpPr>
              <p:spPr>
                <a:xfrm>
                  <a:off x="228599" y="1628532"/>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14" name="TextBox 13">
                  <a:extLst>
                    <a:ext uri="{FF2B5EF4-FFF2-40B4-BE49-F238E27FC236}">
                      <a16:creationId xmlns:a16="http://schemas.microsoft.com/office/drawing/2014/main" xmlns="" xmlns:a14="http://schemas.microsoft.com/office/drawing/2010/main" id="{80E05280-0F90-47D3-B19B-BC58BA8CF48F}"/>
                    </a:ext>
                  </a:extLst>
                </p:cNvPr>
                <p:cNvSpPr txBox="1">
                  <a:spLocks noRot="1" noChangeAspect="1" noMove="1" noResize="1" noEditPoints="1" noAdjustHandles="1" noChangeArrowheads="1" noChangeShapeType="1" noTextEdit="1"/>
                </p:cNvSpPr>
                <p:nvPr/>
              </p:nvSpPr>
              <p:spPr>
                <a:xfrm>
                  <a:off x="228599" y="1628532"/>
                  <a:ext cx="1146684" cy="954107"/>
                </a:xfrm>
                <a:prstGeom prst="rect">
                  <a:avLst/>
                </a:prstGeom>
                <a:blipFill>
                  <a:blip r:embed="rId4"/>
                  <a:stretch>
                    <a:fillRect l="-11170" t="-6410"/>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15" name="TextBox 14">
                  <a:extLst>
                    <a:ext uri="{FF2B5EF4-FFF2-40B4-BE49-F238E27FC236}">
                      <a16:creationId xmlns:a16="http://schemas.microsoft.com/office/drawing/2014/main" id="{3D012F02-1135-4A5B-A1FA-0C17EB7D8074}"/>
                    </a:ext>
                  </a:extLst>
                </p:cNvPr>
                <p:cNvSpPr txBox="1"/>
                <p:nvPr/>
              </p:nvSpPr>
              <p:spPr>
                <a:xfrm>
                  <a:off x="9950256" y="1498201"/>
                  <a:ext cx="1804219" cy="954107"/>
                </a:xfrm>
                <a:prstGeom prst="rect">
                  <a:avLst/>
                </a:prstGeom>
                <a:noFill/>
              </p:spPr>
              <p:txBody>
                <a:bodyPr wrap="square" rtlCol="0">
                  <a:spAutoFit/>
                </a:bodyPr>
                <a:lstStyle/>
                <a:p>
                  <a:r>
                    <a:rPr lang="en-IN" sz="2800" dirty="0"/>
                    <a:t>Output </a:t>
                  </a:r>
                  <a14:m>
                    <m:oMath xmlns:m="http://schemas.openxmlformats.org/officeDocument/2006/math">
                      <m:r>
                        <a:rPr lang="en-IN" sz="2800" b="0" i="0" dirty="0" smtClean="0">
                          <a:latin typeface="Cambria Math" panose="02040503050406030204" pitchFamily="18" charset="0"/>
                        </a:rPr>
                        <m:t> </m:t>
                      </m:r>
                      <m:r>
                        <m:rPr>
                          <m:sty m:val="p"/>
                        </m:rPr>
                        <a:rPr lang="en-IN" sz="2800" b="0" i="0" dirty="0" smtClean="0">
                          <a:latin typeface="Cambria Math" panose="02040503050406030204" pitchFamily="18" charset="0"/>
                        </a:rPr>
                        <m:t>y</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sSub>
                        <m:sSubPr>
                          <m:ctrlPr>
                            <a:rPr lang="en-IN" sz="2800" b="0" i="1" dirty="0" smtClean="0">
                              <a:latin typeface="Cambria Math" panose="02040503050406030204" pitchFamily="18" charset="0"/>
                            </a:rPr>
                          </m:ctrlPr>
                        </m:sSubPr>
                        <m:e>
                          <m:r>
                            <a:rPr lang="en-IN" sz="2800" b="0" i="1" dirty="0" smtClean="0">
                              <a:latin typeface="Cambria Math" panose="02040503050406030204" pitchFamily="18" charset="0"/>
                            </a:rPr>
                            <m:t>𝑡</m:t>
                          </m:r>
                        </m:e>
                        <m:sub>
                          <m:r>
                            <a:rPr lang="en-IN" sz="2800" b="0" i="1" dirty="0" smtClean="0">
                              <a:latin typeface="Cambria Math" panose="02040503050406030204" pitchFamily="18" charset="0"/>
                            </a:rPr>
                            <m:t>0</m:t>
                          </m:r>
                        </m:sub>
                      </m:sSub>
                      <m:r>
                        <a:rPr lang="en-IN" sz="2800" b="0" i="1" dirty="0" smtClean="0">
                          <a:latin typeface="Cambria Math" panose="02040503050406030204" pitchFamily="18" charset="0"/>
                        </a:rPr>
                        <m:t>)</m:t>
                      </m:r>
                    </m:oMath>
                  </a14:m>
                  <a:endParaRPr lang="en-IN" sz="2800" dirty="0"/>
                </a:p>
              </p:txBody>
            </p:sp>
          </mc:Choice>
          <mc:Fallback>
            <p:sp>
              <p:nvSpPr>
                <p:cNvPr id="15" name="TextBox 14">
                  <a:extLst>
                    <a:ext uri="{FF2B5EF4-FFF2-40B4-BE49-F238E27FC236}">
                      <a16:creationId xmlns:a16="http://schemas.microsoft.com/office/drawing/2014/main" xmlns="" xmlns:a14="http://schemas.microsoft.com/office/drawing/2010/main" id="{3D012F02-1135-4A5B-A1FA-0C17EB7D8074}"/>
                    </a:ext>
                  </a:extLst>
                </p:cNvPr>
                <p:cNvSpPr txBox="1">
                  <a:spLocks noRot="1" noChangeAspect="1" noMove="1" noResize="1" noEditPoints="1" noAdjustHandles="1" noChangeArrowheads="1" noChangeShapeType="1" noTextEdit="1"/>
                </p:cNvSpPr>
                <p:nvPr/>
              </p:nvSpPr>
              <p:spPr>
                <a:xfrm>
                  <a:off x="9950256" y="1498201"/>
                  <a:ext cx="1804219" cy="954107"/>
                </a:xfrm>
                <a:prstGeom prst="rect">
                  <a:avLst/>
                </a:prstGeom>
                <a:blipFill>
                  <a:blip r:embed="rId5"/>
                  <a:stretch>
                    <a:fillRect l="-7095" t="-5732"/>
                  </a:stretch>
                </a:blipFill>
              </p:spPr>
              <p:txBody>
                <a:bodyPr/>
                <a:lstStyle/>
                <a:p>
                  <a:r>
                    <a:rPr lang="en-IN">
                      <a:noFill/>
                    </a:rPr>
                    <a:t> </a:t>
                  </a:r>
                </a:p>
              </p:txBody>
            </p:sp>
          </mc:Fallback>
        </mc:AlternateContent>
        <p:sp>
          <p:nvSpPr>
            <p:cNvPr id="22" name="Rectangle 21">
              <a:extLst>
                <a:ext uri="{FF2B5EF4-FFF2-40B4-BE49-F238E27FC236}">
                  <a16:creationId xmlns:a16="http://schemas.microsoft.com/office/drawing/2014/main" xmlns="" id="{675FF996-920A-4089-A9EF-B2395D30F32F}"/>
                </a:ext>
              </a:extLst>
            </p:cNvPr>
            <p:cNvSpPr/>
            <p:nvPr/>
          </p:nvSpPr>
          <p:spPr>
            <a:xfrm>
              <a:off x="6125494" y="1652440"/>
              <a:ext cx="2286000"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23" name="Arrow: Right 22">
              <a:extLst>
                <a:ext uri="{FF2B5EF4-FFF2-40B4-BE49-F238E27FC236}">
                  <a16:creationId xmlns:a16="http://schemas.microsoft.com/office/drawing/2014/main" xmlns="" id="{6807FB87-F256-4BBF-8AE9-969FD4BFB445}"/>
                </a:ext>
              </a:extLst>
            </p:cNvPr>
            <p:cNvSpPr/>
            <p:nvPr/>
          </p:nvSpPr>
          <p:spPr>
            <a:xfrm>
              <a:off x="5201109" y="1898153"/>
              <a:ext cx="915935"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grpSp>
        <p:nvGrpSpPr>
          <p:cNvPr id="24" name="Group 23">
            <a:extLst>
              <a:ext uri="{FF2B5EF4-FFF2-40B4-BE49-F238E27FC236}">
                <a16:creationId xmlns:a16="http://schemas.microsoft.com/office/drawing/2014/main" xmlns="" id="{13C0F5DA-F5B8-4A7A-97A0-128E0FAEE022}"/>
              </a:ext>
            </a:extLst>
          </p:cNvPr>
          <p:cNvGrpSpPr/>
          <p:nvPr/>
        </p:nvGrpSpPr>
        <p:grpSpPr>
          <a:xfrm>
            <a:off x="834512" y="4811339"/>
            <a:ext cx="11436156" cy="1053448"/>
            <a:chOff x="228599" y="1529191"/>
            <a:chExt cx="11436156" cy="1053448"/>
          </a:xfrm>
        </p:grpSpPr>
        <p:sp>
          <p:nvSpPr>
            <p:cNvPr id="25" name="Rectangle 24">
              <a:extLst>
                <a:ext uri="{FF2B5EF4-FFF2-40B4-BE49-F238E27FC236}">
                  <a16:creationId xmlns:a16="http://schemas.microsoft.com/office/drawing/2014/main" xmlns="" id="{783E989E-527C-43F3-8AEF-D2FEB13A3CC8}"/>
                </a:ext>
              </a:extLst>
            </p:cNvPr>
            <p:cNvSpPr/>
            <p:nvPr/>
          </p:nvSpPr>
          <p:spPr>
            <a:xfrm>
              <a:off x="3039394" y="166974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26" name="Arrow: Right 25">
              <a:extLst>
                <a:ext uri="{FF2B5EF4-FFF2-40B4-BE49-F238E27FC236}">
                  <a16:creationId xmlns:a16="http://schemas.microsoft.com/office/drawing/2014/main" xmlns="" id="{EC4BDA8F-E384-497A-AB3B-248ECE416273}"/>
                </a:ext>
              </a:extLst>
            </p:cNvPr>
            <p:cNvSpPr/>
            <p:nvPr/>
          </p:nvSpPr>
          <p:spPr>
            <a:xfrm>
              <a:off x="1508018" y="1908940"/>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27" name="Arrow: Right 26">
              <a:extLst>
                <a:ext uri="{FF2B5EF4-FFF2-40B4-BE49-F238E27FC236}">
                  <a16:creationId xmlns:a16="http://schemas.microsoft.com/office/drawing/2014/main" xmlns="" id="{F6118570-7FBA-492B-961E-3F8285338ABD}"/>
                </a:ext>
              </a:extLst>
            </p:cNvPr>
            <p:cNvSpPr/>
            <p:nvPr/>
          </p:nvSpPr>
          <p:spPr>
            <a:xfrm>
              <a:off x="8421333" y="1858761"/>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28" name="TextBox 27">
                  <a:extLst>
                    <a:ext uri="{FF2B5EF4-FFF2-40B4-BE49-F238E27FC236}">
                      <a16:creationId xmlns:a16="http://schemas.microsoft.com/office/drawing/2014/main" id="{2A0330E3-4D5B-4327-A75A-3D6E1845D0C8}"/>
                    </a:ext>
                  </a:extLst>
                </p:cNvPr>
                <p:cNvSpPr txBox="1"/>
                <p:nvPr/>
              </p:nvSpPr>
              <p:spPr>
                <a:xfrm>
                  <a:off x="228599" y="1628532"/>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28" name="TextBox 27">
                  <a:extLst>
                    <a:ext uri="{FF2B5EF4-FFF2-40B4-BE49-F238E27FC236}">
                      <a16:creationId xmlns:a16="http://schemas.microsoft.com/office/drawing/2014/main" xmlns="" xmlns:a14="http://schemas.microsoft.com/office/drawing/2010/main" id="{2A0330E3-4D5B-4327-A75A-3D6E1845D0C8}"/>
                    </a:ext>
                  </a:extLst>
                </p:cNvPr>
                <p:cNvSpPr txBox="1">
                  <a:spLocks noRot="1" noChangeAspect="1" noMove="1" noResize="1" noEditPoints="1" noAdjustHandles="1" noChangeArrowheads="1" noChangeShapeType="1" noTextEdit="1"/>
                </p:cNvSpPr>
                <p:nvPr/>
              </p:nvSpPr>
              <p:spPr>
                <a:xfrm>
                  <a:off x="228599" y="1628532"/>
                  <a:ext cx="1146684" cy="954107"/>
                </a:xfrm>
                <a:prstGeom prst="rect">
                  <a:avLst/>
                </a:prstGeom>
                <a:blipFill>
                  <a:blip r:embed="rId6"/>
                  <a:stretch>
                    <a:fillRect l="-11170" t="-6410"/>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29" name="TextBox 28">
                  <a:extLst>
                    <a:ext uri="{FF2B5EF4-FFF2-40B4-BE49-F238E27FC236}">
                      <a16:creationId xmlns:a16="http://schemas.microsoft.com/office/drawing/2014/main" id="{013BE4E1-0FE1-4585-ABD4-58F7749B9514}"/>
                    </a:ext>
                  </a:extLst>
                </p:cNvPr>
                <p:cNvSpPr txBox="1"/>
                <p:nvPr/>
              </p:nvSpPr>
              <p:spPr>
                <a:xfrm>
                  <a:off x="9860536" y="1529191"/>
                  <a:ext cx="1804219" cy="954107"/>
                </a:xfrm>
                <a:prstGeom prst="rect">
                  <a:avLst/>
                </a:prstGeom>
                <a:noFill/>
              </p:spPr>
              <p:txBody>
                <a:bodyPr wrap="square" rtlCol="0">
                  <a:spAutoFit/>
                </a:bodyPr>
                <a:lstStyle/>
                <a:p>
                  <a:r>
                    <a:rPr lang="en-IN" sz="2800" dirty="0"/>
                    <a:t>Output </a:t>
                  </a:r>
                  <a14:m>
                    <m:oMath xmlns:m="http://schemas.openxmlformats.org/officeDocument/2006/math">
                      <m:r>
                        <a:rPr lang="en-IN" sz="2800" b="0" i="0" dirty="0" smtClean="0">
                          <a:latin typeface="Cambria Math" panose="02040503050406030204" pitchFamily="18" charset="0"/>
                        </a:rPr>
                        <m:t> </m:t>
                      </m:r>
                      <m:r>
                        <m:rPr>
                          <m:sty m:val="p"/>
                        </m:rPr>
                        <a:rPr lang="en-IN" sz="2800" b="0" i="0" dirty="0" smtClean="0">
                          <a:latin typeface="Cambria Math" panose="02040503050406030204" pitchFamily="18" charset="0"/>
                        </a:rPr>
                        <m:t>y</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sSub>
                        <m:sSubPr>
                          <m:ctrlPr>
                            <a:rPr lang="en-IN" sz="2800" b="0" i="1" dirty="0" smtClean="0">
                              <a:latin typeface="Cambria Math" panose="02040503050406030204" pitchFamily="18" charset="0"/>
                            </a:rPr>
                          </m:ctrlPr>
                        </m:sSubPr>
                        <m:e>
                          <m:r>
                            <a:rPr lang="en-IN" sz="2800" b="0" i="1" dirty="0" smtClean="0">
                              <a:latin typeface="Cambria Math" panose="02040503050406030204" pitchFamily="18" charset="0"/>
                            </a:rPr>
                            <m:t>𝑡</m:t>
                          </m:r>
                        </m:e>
                        <m:sub>
                          <m:r>
                            <a:rPr lang="en-IN" sz="2800" b="0" i="1" dirty="0" smtClean="0">
                              <a:latin typeface="Cambria Math" panose="02040503050406030204" pitchFamily="18" charset="0"/>
                            </a:rPr>
                            <m:t>0</m:t>
                          </m:r>
                        </m:sub>
                      </m:sSub>
                      <m:r>
                        <a:rPr lang="en-IN" sz="2800" b="0" i="1" dirty="0" smtClean="0">
                          <a:latin typeface="Cambria Math" panose="02040503050406030204" pitchFamily="18" charset="0"/>
                        </a:rPr>
                        <m:t>)</m:t>
                      </m:r>
                    </m:oMath>
                  </a14:m>
                  <a:endParaRPr lang="en-IN" sz="2800" dirty="0"/>
                </a:p>
              </p:txBody>
            </p:sp>
          </mc:Choice>
          <mc:Fallback>
            <p:sp>
              <p:nvSpPr>
                <p:cNvPr id="29" name="TextBox 28">
                  <a:extLst>
                    <a:ext uri="{FF2B5EF4-FFF2-40B4-BE49-F238E27FC236}">
                      <a16:creationId xmlns:a16="http://schemas.microsoft.com/office/drawing/2014/main" xmlns="" xmlns:a14="http://schemas.microsoft.com/office/drawing/2010/main" id="{013BE4E1-0FE1-4585-ABD4-58F7749B9514}"/>
                    </a:ext>
                  </a:extLst>
                </p:cNvPr>
                <p:cNvSpPr txBox="1">
                  <a:spLocks noRot="1" noChangeAspect="1" noMove="1" noResize="1" noEditPoints="1" noAdjustHandles="1" noChangeArrowheads="1" noChangeShapeType="1" noTextEdit="1"/>
                </p:cNvSpPr>
                <p:nvPr/>
              </p:nvSpPr>
              <p:spPr>
                <a:xfrm>
                  <a:off x="9860536" y="1529191"/>
                  <a:ext cx="1804219" cy="954107"/>
                </a:xfrm>
                <a:prstGeom prst="rect">
                  <a:avLst/>
                </a:prstGeom>
                <a:blipFill>
                  <a:blip r:embed="rId7"/>
                  <a:stretch>
                    <a:fillRect l="-7095" t="-5732"/>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30" name="Rectangle 29">
                  <a:extLst>
                    <a:ext uri="{FF2B5EF4-FFF2-40B4-BE49-F238E27FC236}">
                      <a16:creationId xmlns:a16="http://schemas.microsoft.com/office/drawing/2014/main" id="{A560BA1A-3D14-4994-AC8F-F208CF32DBFC}"/>
                    </a:ext>
                  </a:extLst>
                </p:cNvPr>
                <p:cNvSpPr/>
                <p:nvPr/>
              </p:nvSpPr>
              <p:spPr>
                <a:xfrm>
                  <a:off x="6110746" y="1652440"/>
                  <a:ext cx="2286000"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400" dirty="0"/>
                </a:p>
                <a:p>
                  <a:pPr algn="ctr"/>
                  <a:r>
                    <a:rPr lang="en-IN" sz="2400" dirty="0"/>
                    <a:t>Delay</a:t>
                  </a:r>
                </a:p>
                <a:p>
                  <a:pPr algn="ctr"/>
                  <a:r>
                    <a:rPr lang="en-IN" sz="2400" dirty="0"/>
                    <a:t>“ </a:t>
                  </a:r>
                  <a14:m>
                    <m:oMath xmlns:m="http://schemas.openxmlformats.org/officeDocument/2006/math">
                      <m:sSub>
                        <m:sSubPr>
                          <m:ctrlPr>
                            <a:rPr lang="en-IN" sz="2400" i="1">
                              <a:latin typeface="Cambria Math" panose="02040503050406030204" pitchFamily="18" charset="0"/>
                            </a:rPr>
                          </m:ctrlPr>
                        </m:sSubPr>
                        <m:e>
                          <m:r>
                            <a:rPr lang="en-IN" sz="2400" i="1">
                              <a:latin typeface="Cambria Math" panose="02040503050406030204" pitchFamily="18" charset="0"/>
                            </a:rPr>
                            <m:t>𝑡</m:t>
                          </m:r>
                        </m:e>
                        <m:sub>
                          <m:r>
                            <a:rPr lang="en-IN" sz="2400" i="1">
                              <a:latin typeface="Cambria Math" panose="02040503050406030204" pitchFamily="18" charset="0"/>
                            </a:rPr>
                            <m:t>0</m:t>
                          </m:r>
                        </m:sub>
                      </m:sSub>
                    </m:oMath>
                  </a14:m>
                  <a:r>
                    <a:rPr lang="en-IN" sz="2400" dirty="0"/>
                    <a:t>”</a:t>
                  </a:r>
                </a:p>
                <a:p>
                  <a:pPr algn="ctr"/>
                  <a:endParaRPr lang="en-IN" sz="2400" dirty="0"/>
                </a:p>
              </p:txBody>
            </p:sp>
          </mc:Choice>
          <mc:Fallback>
            <p:sp>
              <p:nvSpPr>
                <p:cNvPr id="30" name="Rectangle 29">
                  <a:extLst>
                    <a:ext uri="{FF2B5EF4-FFF2-40B4-BE49-F238E27FC236}">
                      <a16:creationId xmlns:a16="http://schemas.microsoft.com/office/drawing/2014/main" xmlns="" xmlns:a14="http://schemas.microsoft.com/office/drawing/2010/main" id="{A560BA1A-3D14-4994-AC8F-F208CF32DBFC}"/>
                    </a:ext>
                  </a:extLst>
                </p:cNvPr>
                <p:cNvSpPr>
                  <a:spLocks noRot="1" noChangeAspect="1" noMove="1" noResize="1" noEditPoints="1" noAdjustHandles="1" noChangeArrowheads="1" noChangeShapeType="1" noTextEdit="1"/>
                </p:cNvSpPr>
                <p:nvPr/>
              </p:nvSpPr>
              <p:spPr>
                <a:xfrm>
                  <a:off x="6110746" y="1652440"/>
                  <a:ext cx="2286000" cy="855406"/>
                </a:xfrm>
                <a:prstGeom prst="rect">
                  <a:avLst/>
                </a:prstGeom>
                <a:blipFill>
                  <a:blip r:embed="rId8"/>
                  <a:stretch>
                    <a:fillRect t="-2055" b="-11644"/>
                  </a:stretch>
                </a:blipFill>
                <a:ln w="28575">
                  <a:solidFill>
                    <a:schemeClr val="tx1"/>
                  </a:solidFill>
                </a:ln>
              </p:spPr>
              <p:txBody>
                <a:bodyPr/>
                <a:lstStyle/>
                <a:p>
                  <a:r>
                    <a:rPr lang="en-IN">
                      <a:noFill/>
                    </a:rPr>
                    <a:t> </a:t>
                  </a:r>
                </a:p>
              </p:txBody>
            </p:sp>
          </mc:Fallback>
        </mc:AlternateContent>
        <p:sp>
          <p:nvSpPr>
            <p:cNvPr id="31" name="Arrow: Right 30">
              <a:extLst>
                <a:ext uri="{FF2B5EF4-FFF2-40B4-BE49-F238E27FC236}">
                  <a16:creationId xmlns:a16="http://schemas.microsoft.com/office/drawing/2014/main" xmlns="" id="{72FACDDA-6ED5-4902-BA7A-923993E7C801}"/>
                </a:ext>
              </a:extLst>
            </p:cNvPr>
            <p:cNvSpPr/>
            <p:nvPr/>
          </p:nvSpPr>
          <p:spPr>
            <a:xfrm>
              <a:off x="5201109" y="1898153"/>
              <a:ext cx="915935"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grpSp>
        <p:nvGrpSpPr>
          <p:cNvPr id="33" name="Group 32">
            <a:extLst>
              <a:ext uri="{FF2B5EF4-FFF2-40B4-BE49-F238E27FC236}">
                <a16:creationId xmlns:a16="http://schemas.microsoft.com/office/drawing/2014/main" xmlns="" id="{DC0C49CC-E920-4FAA-9693-B4BAA04734CB}"/>
              </a:ext>
            </a:extLst>
          </p:cNvPr>
          <p:cNvGrpSpPr/>
          <p:nvPr/>
        </p:nvGrpSpPr>
        <p:grpSpPr>
          <a:xfrm>
            <a:off x="1742151" y="1880188"/>
            <a:ext cx="8004683" cy="985737"/>
            <a:chOff x="1581767" y="3227575"/>
            <a:chExt cx="8004683" cy="985737"/>
          </a:xfrm>
        </p:grpSpPr>
        <p:sp>
          <p:nvSpPr>
            <p:cNvPr id="34" name="Rectangle 33">
              <a:extLst>
                <a:ext uri="{FF2B5EF4-FFF2-40B4-BE49-F238E27FC236}">
                  <a16:creationId xmlns:a16="http://schemas.microsoft.com/office/drawing/2014/main" xmlns="" id="{303DB2FD-A3AA-4AAF-91DE-6B07CE50E780}"/>
                </a:ext>
              </a:extLst>
            </p:cNvPr>
            <p:cNvSpPr/>
            <p:nvPr/>
          </p:nvSpPr>
          <p:spPr>
            <a:xfrm>
              <a:off x="4392562" y="322757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35" name="Arrow: Right 34">
              <a:extLst>
                <a:ext uri="{FF2B5EF4-FFF2-40B4-BE49-F238E27FC236}">
                  <a16:creationId xmlns:a16="http://schemas.microsoft.com/office/drawing/2014/main" xmlns="" id="{85BAC096-5340-4ED3-9B38-E9EFA165999D}"/>
                </a:ext>
              </a:extLst>
            </p:cNvPr>
            <p:cNvSpPr/>
            <p:nvPr/>
          </p:nvSpPr>
          <p:spPr>
            <a:xfrm>
              <a:off x="2861186"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36" name="Arrow: Right 35">
              <a:extLst>
                <a:ext uri="{FF2B5EF4-FFF2-40B4-BE49-F238E27FC236}">
                  <a16:creationId xmlns:a16="http://schemas.microsoft.com/office/drawing/2014/main" xmlns="" id="{701DA63D-5F9D-49CD-9EFF-6EDCBE3B69F0}"/>
                </a:ext>
              </a:extLst>
            </p:cNvPr>
            <p:cNvSpPr/>
            <p:nvPr/>
          </p:nvSpPr>
          <p:spPr>
            <a:xfrm>
              <a:off x="6548283" y="3539613"/>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37" name="TextBox 36">
                  <a:extLst>
                    <a:ext uri="{FF2B5EF4-FFF2-40B4-BE49-F238E27FC236}">
                      <a16:creationId xmlns:a16="http://schemas.microsoft.com/office/drawing/2014/main" id="{7C3660AD-5210-420F-A522-68F07F2C9095}"/>
                    </a:ext>
                  </a:extLst>
                </p:cNvPr>
                <p:cNvSpPr txBox="1"/>
                <p:nvPr/>
              </p:nvSpPr>
              <p:spPr>
                <a:xfrm>
                  <a:off x="1581767" y="3259205"/>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37" name="TextBox 36">
                  <a:extLst>
                    <a:ext uri="{FF2B5EF4-FFF2-40B4-BE49-F238E27FC236}">
                      <a16:creationId xmlns:a16="http://schemas.microsoft.com/office/drawing/2014/main" xmlns="" xmlns:a14="http://schemas.microsoft.com/office/drawing/2010/main" id="{7C3660AD-5210-420F-A522-68F07F2C9095}"/>
                    </a:ext>
                  </a:extLst>
                </p:cNvPr>
                <p:cNvSpPr txBox="1">
                  <a:spLocks noRot="1" noChangeAspect="1" noMove="1" noResize="1" noEditPoints="1" noAdjustHandles="1" noChangeArrowheads="1" noChangeShapeType="1" noTextEdit="1"/>
                </p:cNvSpPr>
                <p:nvPr/>
              </p:nvSpPr>
              <p:spPr>
                <a:xfrm>
                  <a:off x="1581767" y="3259205"/>
                  <a:ext cx="1146684" cy="954107"/>
                </a:xfrm>
                <a:prstGeom prst="rect">
                  <a:avLst/>
                </a:prstGeom>
                <a:blipFill>
                  <a:blip r:embed="rId9"/>
                  <a:stretch>
                    <a:fillRect l="-11170" t="-6410"/>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38" name="TextBox 37">
                  <a:extLst>
                    <a:ext uri="{FF2B5EF4-FFF2-40B4-BE49-F238E27FC236}">
                      <a16:creationId xmlns:a16="http://schemas.microsoft.com/office/drawing/2014/main" id="{0E96C35D-125B-47CE-A394-38228E5CD5CF}"/>
                    </a:ext>
                  </a:extLst>
                </p:cNvPr>
                <p:cNvSpPr txBox="1"/>
                <p:nvPr/>
              </p:nvSpPr>
              <p:spPr>
                <a:xfrm>
                  <a:off x="8067367" y="3227575"/>
                  <a:ext cx="1519083" cy="954107"/>
                </a:xfrm>
                <a:prstGeom prst="rect">
                  <a:avLst/>
                </a:prstGeom>
                <a:noFill/>
              </p:spPr>
              <p:txBody>
                <a:bodyPr wrap="square" rtlCol="0">
                  <a:spAutoFit/>
                </a:bodyPr>
                <a:lstStyle/>
                <a:p>
                  <a:r>
                    <a:rPr lang="en-IN" sz="2800" dirty="0"/>
                    <a:t>Output </a:t>
                  </a:r>
                  <a14:m>
                    <m:oMath xmlns:m="http://schemas.openxmlformats.org/officeDocument/2006/math">
                      <m:r>
                        <m:rPr>
                          <m:sty m:val="p"/>
                        </m:rPr>
                        <a:rPr lang="en-IN" sz="2800" b="0" i="0" dirty="0" smtClean="0">
                          <a:latin typeface="Cambria Math" panose="02040503050406030204" pitchFamily="18" charset="0"/>
                        </a:rPr>
                        <m:t>y</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a14:m>
                  <a:endParaRPr lang="en-IN" sz="2800" dirty="0"/>
                </a:p>
              </p:txBody>
            </p:sp>
          </mc:Choice>
          <mc:Fallback>
            <p:sp>
              <p:nvSpPr>
                <p:cNvPr id="38" name="TextBox 37">
                  <a:extLst>
                    <a:ext uri="{FF2B5EF4-FFF2-40B4-BE49-F238E27FC236}">
                      <a16:creationId xmlns:a16="http://schemas.microsoft.com/office/drawing/2014/main" xmlns="" xmlns:a14="http://schemas.microsoft.com/office/drawing/2010/main" id="{0E96C35D-125B-47CE-A394-38228E5CD5CF}"/>
                    </a:ext>
                  </a:extLst>
                </p:cNvPr>
                <p:cNvSpPr txBox="1">
                  <a:spLocks noRot="1" noChangeAspect="1" noMove="1" noResize="1" noEditPoints="1" noAdjustHandles="1" noChangeArrowheads="1" noChangeShapeType="1" noTextEdit="1"/>
                </p:cNvSpPr>
                <p:nvPr/>
              </p:nvSpPr>
              <p:spPr>
                <a:xfrm>
                  <a:off x="8067367" y="3227575"/>
                  <a:ext cx="1519083" cy="954107"/>
                </a:xfrm>
                <a:prstGeom prst="rect">
                  <a:avLst/>
                </a:prstGeom>
                <a:blipFill>
                  <a:blip r:embed="rId10"/>
                  <a:stretch>
                    <a:fillRect l="-8434" t="-5732"/>
                  </a:stretch>
                </a:blipFill>
              </p:spPr>
              <p:txBody>
                <a:bodyPr/>
                <a:lstStyle/>
                <a:p>
                  <a:r>
                    <a:rPr lang="en-IN">
                      <a:noFill/>
                    </a:rPr>
                    <a:t> </a:t>
                  </a:r>
                </a:p>
              </p:txBody>
            </p:sp>
          </mc:Fallback>
        </mc:AlternateContent>
      </p:grpSp>
    </p:spTree>
    <p:extLst>
      <p:ext uri="{BB962C8B-B14F-4D97-AF65-F5344CB8AC3E}">
        <p14:creationId xmlns:p14="http://schemas.microsoft.com/office/powerpoint/2010/main" xmlns="" val="352524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F3072-BCDC-4AEB-8BB9-23FB5D546C18}"/>
              </a:ext>
            </a:extLst>
          </p:cNvPr>
          <p:cNvSpPr>
            <a:spLocks noGrp="1"/>
          </p:cNvSpPr>
          <p:nvPr>
            <p:ph type="title"/>
          </p:nvPr>
        </p:nvSpPr>
        <p:spPr>
          <a:xfrm>
            <a:off x="838200" y="73474"/>
            <a:ext cx="10515600" cy="1325563"/>
          </a:xfrm>
        </p:spPr>
        <p:txBody>
          <a:bodyPr>
            <a:normAutofit/>
          </a:bodyPr>
          <a:lstStyle/>
          <a:p>
            <a:r>
              <a:rPr lang="en-IN" sz="4800" dirty="0">
                <a:solidFill>
                  <a:srgbClr val="FF0000"/>
                </a:solidFill>
              </a:rPr>
              <a:t>Time invariant system – problem-1</a:t>
            </a:r>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FC15CE93-1FA2-40E6-A1AB-F3E1C985D1CE}"/>
                  </a:ext>
                </a:extLst>
              </p:cNvPr>
              <p:cNvSpPr>
                <a:spLocks noGrp="1"/>
              </p:cNvSpPr>
              <p:nvPr>
                <p:ph idx="1"/>
              </p:nvPr>
            </p:nvSpPr>
            <p:spPr>
              <a:xfrm>
                <a:off x="368709" y="1055610"/>
                <a:ext cx="11594691" cy="5438576"/>
              </a:xfrm>
            </p:spPr>
            <p:txBody>
              <a:bodyPr>
                <a:normAutofit/>
              </a:bodyPr>
              <a:lstStyle/>
              <a:p>
                <a:r>
                  <a:rPr lang="en-IN" dirty="0">
                    <a:solidFill>
                      <a:srgbClr val="FF0000"/>
                    </a:solidFill>
                  </a:rPr>
                  <a:t>Determine the system </a:t>
                </a:r>
                <a14:m>
                  <m:oMath xmlns:m="http://schemas.openxmlformats.org/officeDocument/2006/math">
                    <m:r>
                      <a:rPr lang="en-IN" b="0" i="1" smtClean="0">
                        <a:solidFill>
                          <a:srgbClr val="FF0000"/>
                        </a:solidFill>
                        <a:latin typeface="Cambria Math" panose="02040503050406030204" pitchFamily="18" charset="0"/>
                      </a:rPr>
                      <m:t>𝑦</m:t>
                    </m:r>
                    <m:d>
                      <m:dPr>
                        <m:ctrlPr>
                          <a:rPr lang="en-IN" b="0" i="1" smtClean="0">
                            <a:solidFill>
                              <a:srgbClr val="FF0000"/>
                            </a:solidFill>
                            <a:latin typeface="Cambria Math" panose="02040503050406030204" pitchFamily="18" charset="0"/>
                          </a:rPr>
                        </m:ctrlPr>
                      </m:dPr>
                      <m:e>
                        <m:r>
                          <a:rPr lang="en-IN" b="0" i="1" smtClean="0">
                            <a:solidFill>
                              <a:srgbClr val="FF0000"/>
                            </a:solidFill>
                            <a:latin typeface="Cambria Math" panose="02040503050406030204" pitchFamily="18" charset="0"/>
                          </a:rPr>
                          <m:t>𝑡</m:t>
                        </m:r>
                      </m:e>
                    </m:d>
                    <m:r>
                      <a:rPr lang="en-IN" b="0" i="1" smtClean="0">
                        <a:solidFill>
                          <a:srgbClr val="FF0000"/>
                        </a:solidFill>
                        <a:latin typeface="Cambria Math" panose="02040503050406030204" pitchFamily="18" charset="0"/>
                      </a:rPr>
                      <m:t>= </m:t>
                    </m:r>
                    <m:sSup>
                      <m:sSupPr>
                        <m:ctrlPr>
                          <a:rPr lang="en-IN" b="0" i="1" smtClean="0">
                            <a:solidFill>
                              <a:srgbClr val="FF0000"/>
                            </a:solidFill>
                            <a:latin typeface="Cambria Math" panose="02040503050406030204" pitchFamily="18" charset="0"/>
                          </a:rPr>
                        </m:ctrlPr>
                      </m:sSupPr>
                      <m:e>
                        <m:r>
                          <a:rPr lang="en-IN" b="0" i="1" smtClean="0">
                            <a:solidFill>
                              <a:srgbClr val="FF0000"/>
                            </a:solidFill>
                            <a:latin typeface="Cambria Math" panose="02040503050406030204" pitchFamily="18" charset="0"/>
                          </a:rPr>
                          <m:t>𝑒</m:t>
                        </m:r>
                      </m:e>
                      <m:sup>
                        <m:r>
                          <a:rPr lang="en-IN" b="0" i="1" smtClean="0">
                            <a:solidFill>
                              <a:srgbClr val="FF0000"/>
                            </a:solidFill>
                            <a:latin typeface="Cambria Math" panose="02040503050406030204" pitchFamily="18" charset="0"/>
                          </a:rPr>
                          <m:t>𝑥</m:t>
                        </m:r>
                        <m:r>
                          <a:rPr lang="en-IN" b="0" i="1" smtClean="0">
                            <a:solidFill>
                              <a:srgbClr val="FF0000"/>
                            </a:solidFill>
                            <a:latin typeface="Cambria Math" panose="02040503050406030204" pitchFamily="18" charset="0"/>
                          </a:rPr>
                          <m:t>(</m:t>
                        </m:r>
                        <m:r>
                          <a:rPr lang="en-IN" b="0" i="1" smtClean="0">
                            <a:solidFill>
                              <a:srgbClr val="FF0000"/>
                            </a:solidFill>
                            <a:latin typeface="Cambria Math" panose="02040503050406030204" pitchFamily="18" charset="0"/>
                          </a:rPr>
                          <m:t>𝑡</m:t>
                        </m:r>
                        <m:r>
                          <a:rPr lang="en-IN" b="0" i="1" smtClean="0">
                            <a:solidFill>
                              <a:srgbClr val="FF0000"/>
                            </a:solidFill>
                            <a:latin typeface="Cambria Math" panose="02040503050406030204" pitchFamily="18" charset="0"/>
                          </a:rPr>
                          <m:t>)</m:t>
                        </m:r>
                      </m:sup>
                    </m:sSup>
                  </m:oMath>
                </a14:m>
                <a:r>
                  <a:rPr lang="en-IN" dirty="0">
                    <a:solidFill>
                      <a:srgbClr val="FF0000"/>
                    </a:solidFill>
                  </a:rPr>
                  <a:t> is time invariant or not?</a:t>
                </a:r>
              </a:p>
              <a:p>
                <a:pPr marL="0" indent="0">
                  <a:buNone/>
                </a:pPr>
                <a14:m>
                  <m:oMathPara xmlns:m="http://schemas.openxmlformats.org/officeDocument/2006/math">
                    <m:oMathParaPr>
                      <m:jc m:val="centerGroup"/>
                    </m:oMathParaPr>
                    <m:oMath xmlns:m="http://schemas.openxmlformats.org/officeDocument/2006/math">
                      <m:r>
                        <a:rPr lang="en-IN" i="1" dirty="0" smtClean="0">
                          <a:latin typeface="Cambria Math" panose="02040503050406030204" pitchFamily="18" charset="0"/>
                        </a:rPr>
                        <m:t>𝑥</m:t>
                      </m:r>
                      <m:r>
                        <a:rPr lang="en-IN" b="0" i="1" dirty="0" smtClean="0">
                          <a:latin typeface="Cambria Math" panose="02040503050406030204" pitchFamily="18" charset="0"/>
                        </a:rPr>
                        <m:t>(</m:t>
                      </m:r>
                      <m:r>
                        <a:rPr lang="en-IN" b="0" i="1" dirty="0" smtClean="0">
                          <a:latin typeface="Cambria Math" panose="02040503050406030204" pitchFamily="18" charset="0"/>
                        </a:rPr>
                        <m:t>𝑡</m:t>
                      </m:r>
                      <m:r>
                        <a:rPr lang="en-IN" b="0" i="1" dirty="0" smtClean="0">
                          <a:latin typeface="Cambria Math" panose="02040503050406030204" pitchFamily="18" charset="0"/>
                        </a:rPr>
                        <m:t>−</m:t>
                      </m:r>
                      <m:sSub>
                        <m:sSubPr>
                          <m:ctrlPr>
                            <a:rPr lang="en-IN" b="0" i="1" dirty="0" smtClean="0">
                              <a:latin typeface="Cambria Math" panose="02040503050406030204" pitchFamily="18" charset="0"/>
                            </a:rPr>
                          </m:ctrlPr>
                        </m:sSubPr>
                        <m:e>
                          <m:r>
                            <a:rPr lang="en-IN" b="0" i="1" dirty="0" smtClean="0">
                              <a:latin typeface="Cambria Math" panose="02040503050406030204" pitchFamily="18" charset="0"/>
                            </a:rPr>
                            <m:t>𝑡</m:t>
                          </m:r>
                        </m:e>
                        <m:sub>
                          <m:r>
                            <a:rPr lang="en-IN" b="0" i="1" dirty="0" smtClean="0">
                              <a:latin typeface="Cambria Math" panose="02040503050406030204" pitchFamily="18" charset="0"/>
                            </a:rPr>
                            <m:t>0</m:t>
                          </m:r>
                        </m:sub>
                      </m:sSub>
                      <m:r>
                        <a:rPr lang="en-IN" b="0" i="1" dirty="0" smtClean="0">
                          <a:latin typeface="Cambria Math" panose="02040503050406030204" pitchFamily="18" charset="0"/>
                        </a:rPr>
                        <m:t>)</m:t>
                      </m:r>
                    </m:oMath>
                  </m:oMathPara>
                </a14:m>
                <a:endParaRPr lang="en-IN" dirty="0"/>
              </a:p>
              <a:p>
                <a:endParaRPr lang="en-IN" dirty="0"/>
              </a:p>
              <a:p>
                <a:endParaRPr lang="en-IN" dirty="0"/>
              </a:p>
              <a:p>
                <a:endParaRPr lang="en-IN" dirty="0"/>
              </a:p>
              <a:p>
                <a:pPr marL="0" indent="0">
                  <a:buNone/>
                </a:pPr>
                <a14:m>
                  <m:oMathPara xmlns:m="http://schemas.openxmlformats.org/officeDocument/2006/math">
                    <m:oMathParaPr>
                      <m:jc m:val="centerGroup"/>
                    </m:oMathParaPr>
                    <m:oMath xmlns:m="http://schemas.openxmlformats.org/officeDocument/2006/math">
                      <m:r>
                        <a:rPr lang="en-IN" b="0" i="1" dirty="0" smtClean="0">
                          <a:latin typeface="Cambria Math" panose="02040503050406030204" pitchFamily="18" charset="0"/>
                        </a:rPr>
                        <m:t>𝑦</m:t>
                      </m:r>
                      <m:d>
                        <m:dPr>
                          <m:ctrlPr>
                            <a:rPr lang="en-IN" b="0" i="1" dirty="0" smtClean="0">
                              <a:latin typeface="Cambria Math" panose="02040503050406030204" pitchFamily="18" charset="0"/>
                            </a:rPr>
                          </m:ctrlPr>
                        </m:dPr>
                        <m:e>
                          <m:r>
                            <a:rPr lang="en-IN" i="1" dirty="0">
                              <a:latin typeface="Cambria Math" panose="02040503050406030204" pitchFamily="18" charset="0"/>
                            </a:rPr>
                            <m:t>𝑡</m:t>
                          </m:r>
                        </m:e>
                      </m:d>
                      <m:r>
                        <a:rPr lang="en-IN" b="0" i="1" dirty="0" smtClean="0">
                          <a:latin typeface="Cambria Math" panose="02040503050406030204" pitchFamily="18" charset="0"/>
                        </a:rPr>
                        <m:t>=</m:t>
                      </m:r>
                      <m:sSup>
                        <m:sSupPr>
                          <m:ctrlPr>
                            <a:rPr lang="en-IN" b="0" i="1" dirty="0" smtClean="0">
                              <a:latin typeface="Cambria Math" panose="02040503050406030204" pitchFamily="18" charset="0"/>
                            </a:rPr>
                          </m:ctrlPr>
                        </m:sSupPr>
                        <m:e>
                          <m:r>
                            <a:rPr lang="en-IN" b="0" i="1" dirty="0" smtClean="0">
                              <a:latin typeface="Cambria Math" panose="02040503050406030204" pitchFamily="18" charset="0"/>
                            </a:rPr>
                            <m:t>𝑒</m:t>
                          </m:r>
                        </m:e>
                        <m:sup>
                          <m:r>
                            <a:rPr lang="en-IN" b="0" i="1" dirty="0" smtClean="0">
                              <a:latin typeface="Cambria Math" panose="02040503050406030204" pitchFamily="18" charset="0"/>
                            </a:rPr>
                            <m:t>𝑥</m:t>
                          </m:r>
                          <m:r>
                            <a:rPr lang="en-IN" b="0" i="1" dirty="0" smtClean="0">
                              <a:latin typeface="Cambria Math" panose="02040503050406030204" pitchFamily="18" charset="0"/>
                            </a:rPr>
                            <m:t>(</m:t>
                          </m:r>
                          <m:r>
                            <a:rPr lang="en-IN" b="0" i="1" dirty="0" smtClean="0">
                              <a:latin typeface="Cambria Math" panose="02040503050406030204" pitchFamily="18" charset="0"/>
                            </a:rPr>
                            <m:t>𝑡</m:t>
                          </m:r>
                          <m:r>
                            <a:rPr lang="en-IN" b="0" i="1" dirty="0" smtClean="0">
                              <a:latin typeface="Cambria Math" panose="02040503050406030204" pitchFamily="18" charset="0"/>
                            </a:rPr>
                            <m:t>)</m:t>
                          </m:r>
                        </m:sup>
                      </m:sSup>
                    </m:oMath>
                  </m:oMathPara>
                </a14:m>
                <a:endParaRPr lang="en-IN" dirty="0"/>
              </a:p>
              <a:p>
                <a:pPr marL="0" indent="0">
                  <a:buNone/>
                </a:pPr>
                <a:endParaRPr lang="en-IN" dirty="0"/>
              </a:p>
              <a:p>
                <a:pPr marL="0" indent="0">
                  <a:buNone/>
                </a:pPr>
                <a:endParaRPr lang="en-IN" dirty="0"/>
              </a:p>
              <a:p>
                <a:pPr marL="0" indent="0">
                  <a:buNone/>
                </a:pPr>
                <a:endParaRPr lang="en-IN" dirty="0"/>
              </a:p>
              <a:p>
                <a:r>
                  <a:rPr lang="en-IN" dirty="0"/>
                  <a:t>The above system is time invariant system.</a:t>
                </a:r>
              </a:p>
              <a:p>
                <a:endParaRPr lang="en-IN" dirty="0"/>
              </a:p>
            </p:txBody>
          </p:sp>
        </mc:Choice>
        <mc:Fallback>
          <p:sp>
            <p:nvSpPr>
              <p:cNvPr id="3" name="Content Placeholder 2">
                <a:extLst>
                  <a:ext uri="{FF2B5EF4-FFF2-40B4-BE49-F238E27FC236}">
                    <a16:creationId xmlns:a16="http://schemas.microsoft.com/office/drawing/2014/main" xmlns="" xmlns:a14="http://schemas.microsoft.com/office/drawing/2010/main" id="{FC15CE93-1FA2-40E6-A1AB-F3E1C985D1CE}"/>
                  </a:ext>
                </a:extLst>
              </p:cNvPr>
              <p:cNvSpPr>
                <a:spLocks noGrp="1" noRot="1" noChangeAspect="1" noMove="1" noResize="1" noEditPoints="1" noAdjustHandles="1" noChangeArrowheads="1" noChangeShapeType="1" noTextEdit="1"/>
              </p:cNvSpPr>
              <p:nvPr>
                <p:ph idx="1"/>
              </p:nvPr>
            </p:nvSpPr>
            <p:spPr>
              <a:xfrm>
                <a:off x="368709" y="1055610"/>
                <a:ext cx="11594691" cy="5438576"/>
              </a:xfrm>
              <a:blipFill>
                <a:blip r:embed="rId2"/>
                <a:stretch>
                  <a:fillRect l="-946" t="-1457"/>
                </a:stretch>
              </a:blipFill>
            </p:spPr>
            <p:txBody>
              <a:bodyPr/>
              <a:lstStyle/>
              <a:p>
                <a:r>
                  <a:rPr lang="en-IN">
                    <a:noFill/>
                  </a:rPr>
                  <a:t> </a:t>
                </a:r>
              </a:p>
            </p:txBody>
          </p:sp>
        </mc:Fallback>
      </mc:AlternateContent>
      <p:grpSp>
        <p:nvGrpSpPr>
          <p:cNvPr id="4" name="Group 3">
            <a:extLst>
              <a:ext uri="{FF2B5EF4-FFF2-40B4-BE49-F238E27FC236}">
                <a16:creationId xmlns:a16="http://schemas.microsoft.com/office/drawing/2014/main" xmlns="" id="{51FFE08E-9783-40B0-B9AE-F5E49705EFAB}"/>
              </a:ext>
            </a:extLst>
          </p:cNvPr>
          <p:cNvGrpSpPr/>
          <p:nvPr/>
        </p:nvGrpSpPr>
        <p:grpSpPr>
          <a:xfrm>
            <a:off x="610209" y="1700099"/>
            <a:ext cx="11747094" cy="1402885"/>
            <a:chOff x="228599" y="1404142"/>
            <a:chExt cx="11747094" cy="1402885"/>
          </a:xfrm>
        </p:grpSpPr>
        <mc:AlternateContent xmlns:mc="http://schemas.openxmlformats.org/markup-compatibility/2006">
          <mc:Choice xmlns:a14="http://schemas.microsoft.com/office/drawing/2010/main" xmlns="" Requires="a14">
            <p:sp>
              <p:nvSpPr>
                <p:cNvPr id="11" name="Rectangle 10">
                  <a:extLst>
                    <a:ext uri="{FF2B5EF4-FFF2-40B4-BE49-F238E27FC236}">
                      <a16:creationId xmlns:a16="http://schemas.microsoft.com/office/drawing/2014/main" id="{444B7725-F99A-4F72-B69B-0B2D9076936E}"/>
                    </a:ext>
                  </a:extLst>
                </p:cNvPr>
                <p:cNvSpPr/>
                <p:nvPr/>
              </p:nvSpPr>
              <p:spPr>
                <a:xfrm>
                  <a:off x="3039394" y="1596902"/>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Delay</a:t>
                  </a:r>
                </a:p>
                <a:p>
                  <a:pPr algn="ctr"/>
                  <a:r>
                    <a:rPr lang="en-IN" sz="2400" dirty="0"/>
                    <a:t>“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𝑡</m:t>
                          </m:r>
                        </m:e>
                        <m:sub>
                          <m:r>
                            <a:rPr lang="en-IN" sz="2400" b="0" i="1" smtClean="0">
                              <a:latin typeface="Cambria Math" panose="02040503050406030204" pitchFamily="18" charset="0"/>
                            </a:rPr>
                            <m:t>0</m:t>
                          </m:r>
                        </m:sub>
                      </m:sSub>
                    </m:oMath>
                  </a14:m>
                  <a:r>
                    <a:rPr lang="en-IN" sz="2400" dirty="0"/>
                    <a:t>”</a:t>
                  </a:r>
                </a:p>
              </p:txBody>
            </p:sp>
          </mc:Choice>
          <mc:Fallback>
            <p:sp>
              <p:nvSpPr>
                <p:cNvPr id="11" name="Rectangle 10">
                  <a:extLst>
                    <a:ext uri="{FF2B5EF4-FFF2-40B4-BE49-F238E27FC236}">
                      <a16:creationId xmlns:a16="http://schemas.microsoft.com/office/drawing/2014/main" xmlns="" xmlns:a14="http://schemas.microsoft.com/office/drawing/2010/main" id="{444B7725-F99A-4F72-B69B-0B2D9076936E}"/>
                    </a:ext>
                  </a:extLst>
                </p:cNvPr>
                <p:cNvSpPr>
                  <a:spLocks noRot="1" noChangeAspect="1" noMove="1" noResize="1" noEditPoints="1" noAdjustHandles="1" noChangeArrowheads="1" noChangeShapeType="1" noTextEdit="1"/>
                </p:cNvSpPr>
                <p:nvPr/>
              </p:nvSpPr>
              <p:spPr>
                <a:xfrm>
                  <a:off x="3039394" y="1596902"/>
                  <a:ext cx="2153265" cy="855406"/>
                </a:xfrm>
                <a:prstGeom prst="rect">
                  <a:avLst/>
                </a:prstGeom>
                <a:blipFill>
                  <a:blip r:embed="rId3"/>
                  <a:stretch>
                    <a:fillRect t="-2759" b="-11724"/>
                  </a:stretch>
                </a:blipFill>
                <a:ln w="28575">
                  <a:solidFill>
                    <a:schemeClr val="tx1"/>
                  </a:solidFill>
                </a:ln>
              </p:spPr>
              <p:txBody>
                <a:bodyPr/>
                <a:lstStyle/>
                <a:p>
                  <a:r>
                    <a:rPr lang="en-IN">
                      <a:noFill/>
                    </a:rPr>
                    <a:t> </a:t>
                  </a:r>
                </a:p>
              </p:txBody>
            </p:sp>
          </mc:Fallback>
        </mc:AlternateContent>
        <p:sp>
          <p:nvSpPr>
            <p:cNvPr id="12" name="Arrow: Right 11">
              <a:extLst>
                <a:ext uri="{FF2B5EF4-FFF2-40B4-BE49-F238E27FC236}">
                  <a16:creationId xmlns:a16="http://schemas.microsoft.com/office/drawing/2014/main" xmlns="" id="{8FD14252-C870-4973-9CAF-CAE49731A4FD}"/>
                </a:ext>
              </a:extLst>
            </p:cNvPr>
            <p:cNvSpPr/>
            <p:nvPr/>
          </p:nvSpPr>
          <p:spPr>
            <a:xfrm>
              <a:off x="1508018" y="1908940"/>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3" name="Arrow: Right 12">
              <a:extLst>
                <a:ext uri="{FF2B5EF4-FFF2-40B4-BE49-F238E27FC236}">
                  <a16:creationId xmlns:a16="http://schemas.microsoft.com/office/drawing/2014/main" xmlns="" id="{4CDDA8D0-C481-461C-9D26-8069623BCDF3}"/>
                </a:ext>
              </a:extLst>
            </p:cNvPr>
            <p:cNvSpPr/>
            <p:nvPr/>
          </p:nvSpPr>
          <p:spPr>
            <a:xfrm>
              <a:off x="8421333" y="1858761"/>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14" name="TextBox 13">
                  <a:extLst>
                    <a:ext uri="{FF2B5EF4-FFF2-40B4-BE49-F238E27FC236}">
                      <a16:creationId xmlns:a16="http://schemas.microsoft.com/office/drawing/2014/main" id="{80E05280-0F90-47D3-B19B-BC58BA8CF48F}"/>
                    </a:ext>
                  </a:extLst>
                </p:cNvPr>
                <p:cNvSpPr txBox="1"/>
                <p:nvPr/>
              </p:nvSpPr>
              <p:spPr>
                <a:xfrm>
                  <a:off x="228599" y="1628532"/>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14" name="TextBox 13">
                  <a:extLst>
                    <a:ext uri="{FF2B5EF4-FFF2-40B4-BE49-F238E27FC236}">
                      <a16:creationId xmlns:a16="http://schemas.microsoft.com/office/drawing/2014/main" xmlns="" xmlns:a14="http://schemas.microsoft.com/office/drawing/2010/main" id="{80E05280-0F90-47D3-B19B-BC58BA8CF48F}"/>
                    </a:ext>
                  </a:extLst>
                </p:cNvPr>
                <p:cNvSpPr txBox="1">
                  <a:spLocks noRot="1" noChangeAspect="1" noMove="1" noResize="1" noEditPoints="1" noAdjustHandles="1" noChangeArrowheads="1" noChangeShapeType="1" noTextEdit="1"/>
                </p:cNvSpPr>
                <p:nvPr/>
              </p:nvSpPr>
              <p:spPr>
                <a:xfrm>
                  <a:off x="228599" y="1628532"/>
                  <a:ext cx="1146684" cy="954107"/>
                </a:xfrm>
                <a:prstGeom prst="rect">
                  <a:avLst/>
                </a:prstGeom>
                <a:blipFill>
                  <a:blip r:embed="rId4"/>
                  <a:stretch>
                    <a:fillRect l="-10638" t="-6410"/>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15" name="TextBox 14">
                  <a:extLst>
                    <a:ext uri="{FF2B5EF4-FFF2-40B4-BE49-F238E27FC236}">
                      <a16:creationId xmlns:a16="http://schemas.microsoft.com/office/drawing/2014/main" id="{3D012F02-1135-4A5B-A1FA-0C17EB7D8074}"/>
                    </a:ext>
                  </a:extLst>
                </p:cNvPr>
                <p:cNvSpPr txBox="1"/>
                <p:nvPr/>
              </p:nvSpPr>
              <p:spPr>
                <a:xfrm>
                  <a:off x="9344329" y="1404142"/>
                  <a:ext cx="2631364" cy="1402885"/>
                </a:xfrm>
                <a:prstGeom prst="rect">
                  <a:avLst/>
                </a:prstGeom>
                <a:noFill/>
              </p:spPr>
              <p:txBody>
                <a:bodyPr wrap="square" rtlCol="0">
                  <a:spAutoFit/>
                </a:bodyPr>
                <a:lstStyle/>
                <a:p>
                  <a:r>
                    <a:rPr lang="en-IN" sz="2800" dirty="0"/>
                    <a:t>Output </a:t>
                  </a:r>
                  <a14:m>
                    <m:oMath xmlns:m="http://schemas.openxmlformats.org/officeDocument/2006/math">
                      <m:r>
                        <a:rPr lang="en-IN" sz="2800" b="0" i="0" dirty="0" smtClean="0">
                          <a:latin typeface="Cambria Math" panose="02040503050406030204" pitchFamily="18" charset="0"/>
                        </a:rPr>
                        <m:t> </m:t>
                      </m:r>
                    </m:oMath>
                  </a14:m>
                  <a:endParaRPr lang="en-IN" sz="2800" b="0" dirty="0"/>
                </a:p>
                <a:p>
                  <a:endParaRPr lang="en-IN" sz="2800" b="0" dirty="0"/>
                </a:p>
                <a:p>
                  <a:pPr/>
                  <a14:m>
                    <m:oMathPara xmlns:m="http://schemas.openxmlformats.org/officeDocument/2006/math">
                      <m:oMathParaPr>
                        <m:jc m:val="centerGroup"/>
                      </m:oMathParaPr>
                      <m:oMath xmlns:m="http://schemas.openxmlformats.org/officeDocument/2006/math">
                        <m:r>
                          <a:rPr lang="en-IN" sz="2800" b="0" i="1" smtClean="0">
                            <a:latin typeface="Cambria Math" panose="02040503050406030204" pitchFamily="18" charset="0"/>
                          </a:rPr>
                          <m:t>=</m:t>
                        </m:r>
                        <m:sSup>
                          <m:sSupPr>
                            <m:ctrlPr>
                              <a:rPr lang="en-IN" sz="2800" b="0" i="1" smtClean="0">
                                <a:latin typeface="Cambria Math" panose="02040503050406030204" pitchFamily="18" charset="0"/>
                              </a:rPr>
                            </m:ctrlPr>
                          </m:sSupPr>
                          <m:e>
                            <m:r>
                              <a:rPr lang="en-IN" sz="2800" b="0" i="1" smtClean="0">
                                <a:latin typeface="Cambria Math" panose="02040503050406030204" pitchFamily="18" charset="0"/>
                              </a:rPr>
                              <m:t>𝑒</m:t>
                            </m:r>
                          </m:e>
                          <m:sup>
                            <m:r>
                              <a:rPr lang="en-IN" sz="2800" i="1" dirty="0">
                                <a:latin typeface="Cambria Math" panose="02040503050406030204" pitchFamily="18" charset="0"/>
                              </a:rPr>
                              <m:t>𝑥</m:t>
                            </m:r>
                            <m:r>
                              <a:rPr lang="en-IN" sz="2800" i="1" dirty="0">
                                <a:latin typeface="Cambria Math" panose="02040503050406030204" pitchFamily="18" charset="0"/>
                              </a:rPr>
                              <m:t>(</m:t>
                            </m:r>
                            <m:r>
                              <a:rPr lang="en-IN" sz="2800" i="1" dirty="0">
                                <a:latin typeface="Cambria Math" panose="02040503050406030204" pitchFamily="18" charset="0"/>
                              </a:rPr>
                              <m:t>𝑡</m:t>
                            </m:r>
                            <m:r>
                              <a:rPr lang="en-IN" sz="2800" i="1" dirty="0">
                                <a:latin typeface="Cambria Math" panose="02040503050406030204" pitchFamily="18" charset="0"/>
                              </a:rPr>
                              <m:t>−</m:t>
                            </m:r>
                            <m:sSub>
                              <m:sSubPr>
                                <m:ctrlPr>
                                  <a:rPr lang="en-IN" sz="2800" i="1" dirty="0">
                                    <a:latin typeface="Cambria Math" panose="02040503050406030204" pitchFamily="18" charset="0"/>
                                  </a:rPr>
                                </m:ctrlPr>
                              </m:sSubPr>
                              <m:e>
                                <m:r>
                                  <a:rPr lang="en-IN" sz="2800" i="1" dirty="0">
                                    <a:latin typeface="Cambria Math" panose="02040503050406030204" pitchFamily="18" charset="0"/>
                                  </a:rPr>
                                  <m:t>𝑡</m:t>
                                </m:r>
                              </m:e>
                              <m:sub>
                                <m:r>
                                  <a:rPr lang="en-IN" sz="2800" i="1" dirty="0">
                                    <a:latin typeface="Cambria Math" panose="02040503050406030204" pitchFamily="18" charset="0"/>
                                  </a:rPr>
                                  <m:t>0</m:t>
                                </m:r>
                              </m:sub>
                            </m:sSub>
                            <m:r>
                              <a:rPr lang="en-IN" sz="2800" i="1" dirty="0">
                                <a:latin typeface="Cambria Math" panose="02040503050406030204" pitchFamily="18" charset="0"/>
                              </a:rPr>
                              <m:t>)</m:t>
                            </m:r>
                            <m:r>
                              <m:rPr>
                                <m:nor/>
                              </m:rPr>
                              <a:rPr lang="en-IN" sz="2800" dirty="0"/>
                              <m:t>  </m:t>
                            </m:r>
                          </m:sup>
                        </m:sSup>
                      </m:oMath>
                    </m:oMathPara>
                  </a14:m>
                  <a:endParaRPr lang="en-IN" sz="2800" dirty="0"/>
                </a:p>
              </p:txBody>
            </p:sp>
          </mc:Choice>
          <mc:Fallback>
            <p:sp>
              <p:nvSpPr>
                <p:cNvPr id="15" name="TextBox 14">
                  <a:extLst>
                    <a:ext uri="{FF2B5EF4-FFF2-40B4-BE49-F238E27FC236}">
                      <a16:creationId xmlns:a16="http://schemas.microsoft.com/office/drawing/2014/main" xmlns="" xmlns:a14="http://schemas.microsoft.com/office/drawing/2010/main" id="{3D012F02-1135-4A5B-A1FA-0C17EB7D8074}"/>
                    </a:ext>
                  </a:extLst>
                </p:cNvPr>
                <p:cNvSpPr txBox="1">
                  <a:spLocks noRot="1" noChangeAspect="1" noMove="1" noResize="1" noEditPoints="1" noAdjustHandles="1" noChangeArrowheads="1" noChangeShapeType="1" noTextEdit="1"/>
                </p:cNvSpPr>
                <p:nvPr/>
              </p:nvSpPr>
              <p:spPr>
                <a:xfrm>
                  <a:off x="9344329" y="1404142"/>
                  <a:ext cx="2631364" cy="1402885"/>
                </a:xfrm>
                <a:prstGeom prst="rect">
                  <a:avLst/>
                </a:prstGeom>
                <a:blipFill>
                  <a:blip r:embed="rId5"/>
                  <a:stretch>
                    <a:fillRect l="-4630" t="-4348"/>
                  </a:stretch>
                </a:blipFill>
              </p:spPr>
              <p:txBody>
                <a:bodyPr/>
                <a:lstStyle/>
                <a:p>
                  <a:r>
                    <a:rPr lang="en-IN">
                      <a:noFill/>
                    </a:rPr>
                    <a:t> </a:t>
                  </a:r>
                </a:p>
              </p:txBody>
            </p:sp>
          </mc:Fallback>
        </mc:AlternateContent>
        <p:sp>
          <p:nvSpPr>
            <p:cNvPr id="22" name="Rectangle 21">
              <a:extLst>
                <a:ext uri="{FF2B5EF4-FFF2-40B4-BE49-F238E27FC236}">
                  <a16:creationId xmlns:a16="http://schemas.microsoft.com/office/drawing/2014/main" xmlns="" id="{675FF996-920A-4089-A9EF-B2395D30F32F}"/>
                </a:ext>
              </a:extLst>
            </p:cNvPr>
            <p:cNvSpPr/>
            <p:nvPr/>
          </p:nvSpPr>
          <p:spPr>
            <a:xfrm>
              <a:off x="6125494" y="1652440"/>
              <a:ext cx="2286000"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23" name="Arrow: Right 22">
              <a:extLst>
                <a:ext uri="{FF2B5EF4-FFF2-40B4-BE49-F238E27FC236}">
                  <a16:creationId xmlns:a16="http://schemas.microsoft.com/office/drawing/2014/main" xmlns="" id="{6807FB87-F256-4BBF-8AE9-969FD4BFB445}"/>
                </a:ext>
              </a:extLst>
            </p:cNvPr>
            <p:cNvSpPr/>
            <p:nvPr/>
          </p:nvSpPr>
          <p:spPr>
            <a:xfrm>
              <a:off x="5201109" y="1898153"/>
              <a:ext cx="915935"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grpSp>
        <p:nvGrpSpPr>
          <p:cNvPr id="24" name="Group 23">
            <a:extLst>
              <a:ext uri="{FF2B5EF4-FFF2-40B4-BE49-F238E27FC236}">
                <a16:creationId xmlns:a16="http://schemas.microsoft.com/office/drawing/2014/main" xmlns="" id="{13C0F5DA-F5B8-4A7A-97A0-128E0FAEE022}"/>
              </a:ext>
            </a:extLst>
          </p:cNvPr>
          <p:cNvGrpSpPr/>
          <p:nvPr/>
        </p:nvGrpSpPr>
        <p:grpSpPr>
          <a:xfrm>
            <a:off x="633557" y="3568964"/>
            <a:ext cx="11663830" cy="1402885"/>
            <a:chOff x="228599" y="1345247"/>
            <a:chExt cx="11663830" cy="1402885"/>
          </a:xfrm>
        </p:grpSpPr>
        <p:sp>
          <p:nvSpPr>
            <p:cNvPr id="25" name="Rectangle 24">
              <a:extLst>
                <a:ext uri="{FF2B5EF4-FFF2-40B4-BE49-F238E27FC236}">
                  <a16:creationId xmlns:a16="http://schemas.microsoft.com/office/drawing/2014/main" xmlns="" id="{783E989E-527C-43F3-8AEF-D2FEB13A3CC8}"/>
                </a:ext>
              </a:extLst>
            </p:cNvPr>
            <p:cNvSpPr/>
            <p:nvPr/>
          </p:nvSpPr>
          <p:spPr>
            <a:xfrm>
              <a:off x="3039394" y="166974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26" name="Arrow: Right 25">
              <a:extLst>
                <a:ext uri="{FF2B5EF4-FFF2-40B4-BE49-F238E27FC236}">
                  <a16:creationId xmlns:a16="http://schemas.microsoft.com/office/drawing/2014/main" xmlns="" id="{EC4BDA8F-E384-497A-AB3B-248ECE416273}"/>
                </a:ext>
              </a:extLst>
            </p:cNvPr>
            <p:cNvSpPr/>
            <p:nvPr/>
          </p:nvSpPr>
          <p:spPr>
            <a:xfrm>
              <a:off x="1508018" y="1908940"/>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27" name="Arrow: Right 26">
              <a:extLst>
                <a:ext uri="{FF2B5EF4-FFF2-40B4-BE49-F238E27FC236}">
                  <a16:creationId xmlns:a16="http://schemas.microsoft.com/office/drawing/2014/main" xmlns="" id="{F6118570-7FBA-492B-961E-3F8285338ABD}"/>
                </a:ext>
              </a:extLst>
            </p:cNvPr>
            <p:cNvSpPr/>
            <p:nvPr/>
          </p:nvSpPr>
          <p:spPr>
            <a:xfrm>
              <a:off x="8421333" y="1858761"/>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28" name="TextBox 27">
                  <a:extLst>
                    <a:ext uri="{FF2B5EF4-FFF2-40B4-BE49-F238E27FC236}">
                      <a16:creationId xmlns:a16="http://schemas.microsoft.com/office/drawing/2014/main" id="{2A0330E3-4D5B-4327-A75A-3D6E1845D0C8}"/>
                    </a:ext>
                  </a:extLst>
                </p:cNvPr>
                <p:cNvSpPr txBox="1"/>
                <p:nvPr/>
              </p:nvSpPr>
              <p:spPr>
                <a:xfrm>
                  <a:off x="228599" y="1628532"/>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28" name="TextBox 27">
                  <a:extLst>
                    <a:ext uri="{FF2B5EF4-FFF2-40B4-BE49-F238E27FC236}">
                      <a16:creationId xmlns:a16="http://schemas.microsoft.com/office/drawing/2014/main" xmlns="" xmlns:a14="http://schemas.microsoft.com/office/drawing/2010/main" id="{2A0330E3-4D5B-4327-A75A-3D6E1845D0C8}"/>
                    </a:ext>
                  </a:extLst>
                </p:cNvPr>
                <p:cNvSpPr txBox="1">
                  <a:spLocks noRot="1" noChangeAspect="1" noMove="1" noResize="1" noEditPoints="1" noAdjustHandles="1" noChangeArrowheads="1" noChangeShapeType="1" noTextEdit="1"/>
                </p:cNvSpPr>
                <p:nvPr/>
              </p:nvSpPr>
              <p:spPr>
                <a:xfrm>
                  <a:off x="228599" y="1628532"/>
                  <a:ext cx="1146684" cy="954107"/>
                </a:xfrm>
                <a:prstGeom prst="rect">
                  <a:avLst/>
                </a:prstGeom>
                <a:blipFill>
                  <a:blip r:embed="rId6"/>
                  <a:stretch>
                    <a:fillRect l="-11170" t="-6410"/>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29" name="TextBox 28">
                  <a:extLst>
                    <a:ext uri="{FF2B5EF4-FFF2-40B4-BE49-F238E27FC236}">
                      <a16:creationId xmlns:a16="http://schemas.microsoft.com/office/drawing/2014/main" id="{013BE4E1-0FE1-4585-ABD4-58F7749B9514}"/>
                    </a:ext>
                  </a:extLst>
                </p:cNvPr>
                <p:cNvSpPr txBox="1"/>
                <p:nvPr/>
              </p:nvSpPr>
              <p:spPr>
                <a:xfrm>
                  <a:off x="8901274" y="1345247"/>
                  <a:ext cx="2991155" cy="1402885"/>
                </a:xfrm>
                <a:prstGeom prst="rect">
                  <a:avLst/>
                </a:prstGeom>
                <a:noFill/>
              </p:spPr>
              <p:txBody>
                <a:bodyPr wrap="square" rtlCol="0">
                  <a:spAutoFit/>
                </a:bodyPr>
                <a:lstStyle/>
                <a:p>
                  <a:r>
                    <a:rPr lang="en-IN" sz="2800" dirty="0"/>
                    <a:t>Output </a:t>
                  </a:r>
                </a:p>
                <a:p>
                  <a:endParaRPr lang="en-IN" sz="2800" dirty="0">
                    <a:latin typeface="Cambria Math" panose="02040503050406030204" pitchFamily="18" charset="0"/>
                  </a:endParaRPr>
                </a:p>
                <a:p>
                  <a14:m>
                    <m:oMath xmlns:m="http://schemas.openxmlformats.org/officeDocument/2006/math">
                      <m:r>
                        <a:rPr lang="en-IN" sz="2800" b="0" i="1" dirty="0" smtClean="0">
                          <a:latin typeface="Cambria Math" panose="02040503050406030204" pitchFamily="18" charset="0"/>
                        </a:rPr>
                        <m:t>=</m:t>
                      </m:r>
                    </m:oMath>
                  </a14:m>
                  <a:r>
                    <a:rPr lang="en-IN" sz="2800" dirty="0"/>
                    <a:t/>
                  </a:r>
                  <a14:m>
                    <m:oMath xmlns:m="http://schemas.openxmlformats.org/officeDocument/2006/math">
                      <m:sSup>
                        <m:sSupPr>
                          <m:ctrlPr>
                            <a:rPr lang="en-IN" sz="2800" i="1">
                              <a:latin typeface="Cambria Math" panose="02040503050406030204" pitchFamily="18" charset="0"/>
                            </a:rPr>
                          </m:ctrlPr>
                        </m:sSupPr>
                        <m:e>
                          <m:r>
                            <a:rPr lang="en-IN" sz="2800" i="1">
                              <a:latin typeface="Cambria Math" panose="02040503050406030204" pitchFamily="18" charset="0"/>
                            </a:rPr>
                            <m:t>𝑒</m:t>
                          </m:r>
                        </m:e>
                        <m:sup>
                          <m:r>
                            <a:rPr lang="en-IN" sz="2800" i="1" dirty="0">
                              <a:latin typeface="Cambria Math" panose="02040503050406030204" pitchFamily="18" charset="0"/>
                            </a:rPr>
                            <m:t>𝑥</m:t>
                          </m:r>
                          <m:r>
                            <a:rPr lang="en-IN" sz="2800" i="1" dirty="0">
                              <a:latin typeface="Cambria Math" panose="02040503050406030204" pitchFamily="18" charset="0"/>
                            </a:rPr>
                            <m:t>(</m:t>
                          </m:r>
                          <m:r>
                            <a:rPr lang="en-IN" sz="2800" i="1" dirty="0">
                              <a:latin typeface="Cambria Math" panose="02040503050406030204" pitchFamily="18" charset="0"/>
                            </a:rPr>
                            <m:t>𝑡</m:t>
                          </m:r>
                          <m:r>
                            <a:rPr lang="en-IN" sz="2800" i="1" dirty="0">
                              <a:latin typeface="Cambria Math" panose="02040503050406030204" pitchFamily="18" charset="0"/>
                            </a:rPr>
                            <m:t>−</m:t>
                          </m:r>
                          <m:sSub>
                            <m:sSubPr>
                              <m:ctrlPr>
                                <a:rPr lang="en-IN" sz="2800" i="1" dirty="0">
                                  <a:latin typeface="Cambria Math" panose="02040503050406030204" pitchFamily="18" charset="0"/>
                                </a:rPr>
                              </m:ctrlPr>
                            </m:sSubPr>
                            <m:e>
                              <m:r>
                                <a:rPr lang="en-IN" sz="2800" i="1" dirty="0">
                                  <a:latin typeface="Cambria Math" panose="02040503050406030204" pitchFamily="18" charset="0"/>
                                </a:rPr>
                                <m:t>𝑡</m:t>
                              </m:r>
                            </m:e>
                            <m:sub>
                              <m:r>
                                <a:rPr lang="en-IN" sz="2800" i="1" dirty="0">
                                  <a:latin typeface="Cambria Math" panose="02040503050406030204" pitchFamily="18" charset="0"/>
                                </a:rPr>
                                <m:t>0</m:t>
                              </m:r>
                            </m:sub>
                          </m:sSub>
                          <m:r>
                            <a:rPr lang="en-IN" sz="2800" i="1" dirty="0">
                              <a:latin typeface="Cambria Math" panose="02040503050406030204" pitchFamily="18" charset="0"/>
                            </a:rPr>
                            <m:t>)</m:t>
                          </m:r>
                          <m:r>
                            <m:rPr>
                              <m:nor/>
                            </m:rPr>
                            <a:rPr lang="en-IN" sz="2800" dirty="0"/>
                            <m:t>  </m:t>
                          </m:r>
                        </m:sup>
                      </m:sSup>
                    </m:oMath>
                  </a14:m>
                  <a:endParaRPr lang="en-IN" sz="2800" dirty="0"/>
                </a:p>
              </p:txBody>
            </p:sp>
          </mc:Choice>
          <mc:Fallback>
            <p:sp>
              <p:nvSpPr>
                <p:cNvPr id="29" name="TextBox 28">
                  <a:extLst>
                    <a:ext uri="{FF2B5EF4-FFF2-40B4-BE49-F238E27FC236}">
                      <a16:creationId xmlns:a16="http://schemas.microsoft.com/office/drawing/2014/main" xmlns="" xmlns:a14="http://schemas.microsoft.com/office/drawing/2010/main" id="{013BE4E1-0FE1-4585-ABD4-58F7749B9514}"/>
                    </a:ext>
                  </a:extLst>
                </p:cNvPr>
                <p:cNvSpPr txBox="1">
                  <a:spLocks noRot="1" noChangeAspect="1" noMove="1" noResize="1" noEditPoints="1" noAdjustHandles="1" noChangeArrowheads="1" noChangeShapeType="1" noTextEdit="1"/>
                </p:cNvSpPr>
                <p:nvPr/>
              </p:nvSpPr>
              <p:spPr>
                <a:xfrm>
                  <a:off x="8901274" y="1345247"/>
                  <a:ext cx="2991155" cy="1402885"/>
                </a:xfrm>
                <a:prstGeom prst="rect">
                  <a:avLst/>
                </a:prstGeom>
                <a:blipFill>
                  <a:blip r:embed="rId7"/>
                  <a:stretch>
                    <a:fillRect l="-4286" t="-3896"/>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30" name="Rectangle 29">
                  <a:extLst>
                    <a:ext uri="{FF2B5EF4-FFF2-40B4-BE49-F238E27FC236}">
                      <a16:creationId xmlns:a16="http://schemas.microsoft.com/office/drawing/2014/main" id="{A560BA1A-3D14-4994-AC8F-F208CF32DBFC}"/>
                    </a:ext>
                  </a:extLst>
                </p:cNvPr>
                <p:cNvSpPr/>
                <p:nvPr/>
              </p:nvSpPr>
              <p:spPr>
                <a:xfrm>
                  <a:off x="6110746" y="1652440"/>
                  <a:ext cx="2286000"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400" dirty="0"/>
                </a:p>
                <a:p>
                  <a:pPr algn="ctr"/>
                  <a:r>
                    <a:rPr lang="en-IN" sz="2400" dirty="0"/>
                    <a:t>Delay</a:t>
                  </a:r>
                </a:p>
                <a:p>
                  <a:pPr algn="ctr"/>
                  <a:r>
                    <a:rPr lang="en-IN" sz="2400" dirty="0"/>
                    <a:t>“ </a:t>
                  </a:r>
                  <a14:m>
                    <m:oMath xmlns:m="http://schemas.openxmlformats.org/officeDocument/2006/math">
                      <m:sSub>
                        <m:sSubPr>
                          <m:ctrlPr>
                            <a:rPr lang="en-IN" sz="2400" i="1">
                              <a:latin typeface="Cambria Math" panose="02040503050406030204" pitchFamily="18" charset="0"/>
                            </a:rPr>
                          </m:ctrlPr>
                        </m:sSubPr>
                        <m:e>
                          <m:r>
                            <a:rPr lang="en-IN" sz="2400" i="1">
                              <a:latin typeface="Cambria Math" panose="02040503050406030204" pitchFamily="18" charset="0"/>
                            </a:rPr>
                            <m:t>𝑡</m:t>
                          </m:r>
                        </m:e>
                        <m:sub>
                          <m:r>
                            <a:rPr lang="en-IN" sz="2400" i="1">
                              <a:latin typeface="Cambria Math" panose="02040503050406030204" pitchFamily="18" charset="0"/>
                            </a:rPr>
                            <m:t>0</m:t>
                          </m:r>
                        </m:sub>
                      </m:sSub>
                    </m:oMath>
                  </a14:m>
                  <a:r>
                    <a:rPr lang="en-IN" sz="2400" dirty="0"/>
                    <a:t>”</a:t>
                  </a:r>
                </a:p>
                <a:p>
                  <a:pPr algn="ctr"/>
                  <a:endParaRPr lang="en-IN" sz="2400" dirty="0"/>
                </a:p>
              </p:txBody>
            </p:sp>
          </mc:Choice>
          <mc:Fallback>
            <p:sp>
              <p:nvSpPr>
                <p:cNvPr id="30" name="Rectangle 29">
                  <a:extLst>
                    <a:ext uri="{FF2B5EF4-FFF2-40B4-BE49-F238E27FC236}">
                      <a16:creationId xmlns:a16="http://schemas.microsoft.com/office/drawing/2014/main" xmlns="" xmlns:a14="http://schemas.microsoft.com/office/drawing/2010/main" id="{A560BA1A-3D14-4994-AC8F-F208CF32DBFC}"/>
                    </a:ext>
                  </a:extLst>
                </p:cNvPr>
                <p:cNvSpPr>
                  <a:spLocks noRot="1" noChangeAspect="1" noMove="1" noResize="1" noEditPoints="1" noAdjustHandles="1" noChangeArrowheads="1" noChangeShapeType="1" noTextEdit="1"/>
                </p:cNvSpPr>
                <p:nvPr/>
              </p:nvSpPr>
              <p:spPr>
                <a:xfrm>
                  <a:off x="6110746" y="1652440"/>
                  <a:ext cx="2286000" cy="855406"/>
                </a:xfrm>
                <a:prstGeom prst="rect">
                  <a:avLst/>
                </a:prstGeom>
                <a:blipFill>
                  <a:blip r:embed="rId8"/>
                  <a:stretch>
                    <a:fillRect t="-2069" b="-12414"/>
                  </a:stretch>
                </a:blipFill>
                <a:ln w="28575">
                  <a:solidFill>
                    <a:schemeClr val="tx1"/>
                  </a:solidFill>
                </a:ln>
              </p:spPr>
              <p:txBody>
                <a:bodyPr/>
                <a:lstStyle/>
                <a:p>
                  <a:r>
                    <a:rPr lang="en-IN">
                      <a:noFill/>
                    </a:rPr>
                    <a:t> </a:t>
                  </a:r>
                </a:p>
              </p:txBody>
            </p:sp>
          </mc:Fallback>
        </mc:AlternateContent>
        <p:sp>
          <p:nvSpPr>
            <p:cNvPr id="31" name="Arrow: Right 30">
              <a:extLst>
                <a:ext uri="{FF2B5EF4-FFF2-40B4-BE49-F238E27FC236}">
                  <a16:creationId xmlns:a16="http://schemas.microsoft.com/office/drawing/2014/main" xmlns="" id="{72FACDDA-6ED5-4902-BA7A-923993E7C801}"/>
                </a:ext>
              </a:extLst>
            </p:cNvPr>
            <p:cNvSpPr/>
            <p:nvPr/>
          </p:nvSpPr>
          <p:spPr>
            <a:xfrm>
              <a:off x="5201109" y="1898153"/>
              <a:ext cx="915935"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spTree>
    <p:extLst>
      <p:ext uri="{BB962C8B-B14F-4D97-AF65-F5344CB8AC3E}">
        <p14:creationId xmlns:p14="http://schemas.microsoft.com/office/powerpoint/2010/main" xmlns="" val="4238627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F3072-BCDC-4AEB-8BB9-23FB5D546C18}"/>
              </a:ext>
            </a:extLst>
          </p:cNvPr>
          <p:cNvSpPr>
            <a:spLocks noGrp="1"/>
          </p:cNvSpPr>
          <p:nvPr>
            <p:ph type="title"/>
          </p:nvPr>
        </p:nvSpPr>
        <p:spPr>
          <a:xfrm>
            <a:off x="838200" y="73474"/>
            <a:ext cx="10515600" cy="1325563"/>
          </a:xfrm>
        </p:spPr>
        <p:txBody>
          <a:bodyPr>
            <a:normAutofit/>
          </a:bodyPr>
          <a:lstStyle/>
          <a:p>
            <a:r>
              <a:rPr lang="en-IN" sz="4800" dirty="0">
                <a:solidFill>
                  <a:srgbClr val="FF0000"/>
                </a:solidFill>
              </a:rPr>
              <a:t>Time invariant system – problem-2</a:t>
            </a:r>
          </a:p>
        </p:txBody>
      </p:sp>
      <mc:AlternateContent xmlns:mc="http://schemas.openxmlformats.org/markup-compatibility/2006">
        <mc:Choice xmlns:a14="http://schemas.microsoft.com/office/drawing/2010/main" xmlns="" Requires="a14">
          <p:sp>
            <p:nvSpPr>
              <p:cNvPr id="3" name="Content Placeholder 2">
                <a:extLst>
                  <a:ext uri="{FF2B5EF4-FFF2-40B4-BE49-F238E27FC236}">
                    <a16:creationId xmlns:a16="http://schemas.microsoft.com/office/drawing/2014/main" id="{FC15CE93-1FA2-40E6-A1AB-F3E1C985D1CE}"/>
                  </a:ext>
                </a:extLst>
              </p:cNvPr>
              <p:cNvSpPr>
                <a:spLocks noGrp="1"/>
              </p:cNvSpPr>
              <p:nvPr>
                <p:ph idx="1"/>
              </p:nvPr>
            </p:nvSpPr>
            <p:spPr>
              <a:xfrm>
                <a:off x="368709" y="1055610"/>
                <a:ext cx="11594691" cy="5438576"/>
              </a:xfrm>
            </p:spPr>
            <p:txBody>
              <a:bodyPr>
                <a:normAutofit/>
              </a:bodyPr>
              <a:lstStyle/>
              <a:p>
                <a:r>
                  <a:rPr lang="en-IN" dirty="0">
                    <a:solidFill>
                      <a:srgbClr val="FF0000"/>
                    </a:solidFill>
                  </a:rPr>
                  <a:t>Determine the system </a:t>
                </a:r>
                <a14:m>
                  <m:oMath xmlns:m="http://schemas.openxmlformats.org/officeDocument/2006/math">
                    <m:r>
                      <a:rPr lang="en-IN" b="0" i="1" smtClean="0">
                        <a:solidFill>
                          <a:srgbClr val="FF0000"/>
                        </a:solidFill>
                        <a:latin typeface="Cambria Math" panose="02040503050406030204" pitchFamily="18" charset="0"/>
                      </a:rPr>
                      <m:t>𝑦</m:t>
                    </m:r>
                    <m:d>
                      <m:dPr>
                        <m:ctrlPr>
                          <a:rPr lang="en-IN" b="0" i="1" smtClean="0">
                            <a:solidFill>
                              <a:srgbClr val="FF0000"/>
                            </a:solidFill>
                            <a:latin typeface="Cambria Math" panose="02040503050406030204" pitchFamily="18" charset="0"/>
                          </a:rPr>
                        </m:ctrlPr>
                      </m:dPr>
                      <m:e>
                        <m:r>
                          <a:rPr lang="en-IN" b="0" i="1" smtClean="0">
                            <a:solidFill>
                              <a:srgbClr val="FF0000"/>
                            </a:solidFill>
                            <a:latin typeface="Cambria Math" panose="02040503050406030204" pitchFamily="18" charset="0"/>
                          </a:rPr>
                          <m:t>𝑡</m:t>
                        </m:r>
                      </m:e>
                    </m:d>
                    <m:r>
                      <a:rPr lang="en-IN" b="0" i="1" smtClean="0">
                        <a:solidFill>
                          <a:srgbClr val="FF0000"/>
                        </a:solidFill>
                        <a:latin typeface="Cambria Math" panose="02040503050406030204" pitchFamily="18" charset="0"/>
                      </a:rPr>
                      <m:t>=</m:t>
                    </m:r>
                    <m:r>
                      <a:rPr lang="en-IN" b="0" i="1" smtClean="0">
                        <a:solidFill>
                          <a:srgbClr val="FF0000"/>
                        </a:solidFill>
                        <a:latin typeface="Cambria Math" panose="02040503050406030204" pitchFamily="18" charset="0"/>
                      </a:rPr>
                      <m:t>𝑡</m:t>
                    </m:r>
                    <m:r>
                      <a:rPr lang="en-IN" b="0" i="1" smtClean="0">
                        <a:solidFill>
                          <a:srgbClr val="FF0000"/>
                        </a:solidFill>
                        <a:latin typeface="Cambria Math" panose="02040503050406030204" pitchFamily="18" charset="0"/>
                      </a:rPr>
                      <m:t> </m:t>
                    </m:r>
                    <m:f>
                      <m:fPr>
                        <m:ctrlPr>
                          <a:rPr lang="en-IN" b="0" i="1" smtClean="0">
                            <a:solidFill>
                              <a:srgbClr val="FF0000"/>
                            </a:solidFill>
                            <a:latin typeface="Cambria Math" panose="02040503050406030204" pitchFamily="18" charset="0"/>
                          </a:rPr>
                        </m:ctrlPr>
                      </m:fPr>
                      <m:num>
                        <m:r>
                          <a:rPr lang="en-IN" b="0" i="1" smtClean="0">
                            <a:solidFill>
                              <a:srgbClr val="FF0000"/>
                            </a:solidFill>
                            <a:latin typeface="Cambria Math" panose="02040503050406030204" pitchFamily="18" charset="0"/>
                          </a:rPr>
                          <m:t>𝑑</m:t>
                        </m:r>
                        <m:r>
                          <a:rPr lang="en-IN" b="0" i="1" smtClean="0">
                            <a:solidFill>
                              <a:srgbClr val="FF0000"/>
                            </a:solidFill>
                            <a:latin typeface="Cambria Math" panose="02040503050406030204" pitchFamily="18" charset="0"/>
                          </a:rPr>
                          <m:t> </m:t>
                        </m:r>
                        <m:r>
                          <a:rPr lang="en-IN" b="0" i="1" smtClean="0">
                            <a:solidFill>
                              <a:srgbClr val="FF0000"/>
                            </a:solidFill>
                            <a:latin typeface="Cambria Math" panose="02040503050406030204" pitchFamily="18" charset="0"/>
                          </a:rPr>
                          <m:t>𝑥</m:t>
                        </m:r>
                        <m:r>
                          <a:rPr lang="en-IN" b="0" i="1" smtClean="0">
                            <a:solidFill>
                              <a:srgbClr val="FF0000"/>
                            </a:solidFill>
                            <a:latin typeface="Cambria Math" panose="02040503050406030204" pitchFamily="18" charset="0"/>
                          </a:rPr>
                          <m:t>(</m:t>
                        </m:r>
                        <m:r>
                          <a:rPr lang="en-IN" b="0" i="1" smtClean="0">
                            <a:solidFill>
                              <a:srgbClr val="FF0000"/>
                            </a:solidFill>
                            <a:latin typeface="Cambria Math" panose="02040503050406030204" pitchFamily="18" charset="0"/>
                          </a:rPr>
                          <m:t>𝑡</m:t>
                        </m:r>
                        <m:r>
                          <a:rPr lang="en-IN" b="0" i="1" smtClean="0">
                            <a:solidFill>
                              <a:srgbClr val="FF0000"/>
                            </a:solidFill>
                            <a:latin typeface="Cambria Math" panose="02040503050406030204" pitchFamily="18" charset="0"/>
                          </a:rPr>
                          <m:t>)</m:t>
                        </m:r>
                      </m:num>
                      <m:den>
                        <m:r>
                          <a:rPr lang="en-IN" b="0" i="1" smtClean="0">
                            <a:solidFill>
                              <a:srgbClr val="FF0000"/>
                            </a:solidFill>
                            <a:latin typeface="Cambria Math" panose="02040503050406030204" pitchFamily="18" charset="0"/>
                          </a:rPr>
                          <m:t>𝑑𝑡</m:t>
                        </m:r>
                      </m:den>
                    </m:f>
                  </m:oMath>
                </a14:m>
                <a:r>
                  <a:rPr lang="en-IN" dirty="0">
                    <a:solidFill>
                      <a:srgbClr val="FF0000"/>
                    </a:solidFill>
                  </a:rPr>
                  <a:t>is time invariant or not?</a:t>
                </a:r>
              </a:p>
              <a:p>
                <a:pPr marL="0" indent="0">
                  <a:buNone/>
                </a:pPr>
                <a14:m>
                  <m:oMathPara xmlns:m="http://schemas.openxmlformats.org/officeDocument/2006/math">
                    <m:oMathParaPr>
                      <m:jc m:val="centerGroup"/>
                    </m:oMathParaPr>
                    <m:oMath xmlns:m="http://schemas.openxmlformats.org/officeDocument/2006/math">
                      <m:r>
                        <a:rPr lang="en-IN" i="1" dirty="0" smtClean="0">
                          <a:latin typeface="Cambria Math" panose="02040503050406030204" pitchFamily="18" charset="0"/>
                        </a:rPr>
                        <m:t>𝑥</m:t>
                      </m:r>
                      <m:r>
                        <a:rPr lang="en-IN" b="0" i="1" dirty="0" smtClean="0">
                          <a:latin typeface="Cambria Math" panose="02040503050406030204" pitchFamily="18" charset="0"/>
                        </a:rPr>
                        <m:t>(</m:t>
                      </m:r>
                      <m:r>
                        <a:rPr lang="en-IN" b="0" i="1" dirty="0" smtClean="0">
                          <a:latin typeface="Cambria Math" panose="02040503050406030204" pitchFamily="18" charset="0"/>
                        </a:rPr>
                        <m:t>𝑡</m:t>
                      </m:r>
                      <m:r>
                        <a:rPr lang="en-IN" b="0" i="1" dirty="0" smtClean="0">
                          <a:latin typeface="Cambria Math" panose="02040503050406030204" pitchFamily="18" charset="0"/>
                        </a:rPr>
                        <m:t>−</m:t>
                      </m:r>
                      <m:sSub>
                        <m:sSubPr>
                          <m:ctrlPr>
                            <a:rPr lang="en-IN" b="0" i="1" dirty="0" smtClean="0">
                              <a:latin typeface="Cambria Math" panose="02040503050406030204" pitchFamily="18" charset="0"/>
                            </a:rPr>
                          </m:ctrlPr>
                        </m:sSubPr>
                        <m:e>
                          <m:r>
                            <a:rPr lang="en-IN" b="0" i="1" dirty="0" smtClean="0">
                              <a:latin typeface="Cambria Math" panose="02040503050406030204" pitchFamily="18" charset="0"/>
                            </a:rPr>
                            <m:t>𝑡</m:t>
                          </m:r>
                        </m:e>
                        <m:sub>
                          <m:r>
                            <a:rPr lang="en-IN" b="0" i="1" dirty="0" smtClean="0">
                              <a:latin typeface="Cambria Math" panose="02040503050406030204" pitchFamily="18" charset="0"/>
                            </a:rPr>
                            <m:t>0</m:t>
                          </m:r>
                        </m:sub>
                      </m:sSub>
                      <m:r>
                        <a:rPr lang="en-IN" b="0" i="1" dirty="0" smtClean="0">
                          <a:latin typeface="Cambria Math" panose="02040503050406030204" pitchFamily="18" charset="0"/>
                        </a:rPr>
                        <m:t>)</m:t>
                      </m:r>
                    </m:oMath>
                  </m:oMathPara>
                </a14:m>
                <a:endParaRPr lang="en-IN" dirty="0"/>
              </a:p>
              <a:p>
                <a:endParaRPr lang="en-IN" dirty="0"/>
              </a:p>
              <a:p>
                <a:endParaRPr lang="en-IN" dirty="0"/>
              </a:p>
              <a:p>
                <a:endParaRPr lang="en-IN" dirty="0"/>
              </a:p>
              <a:p>
                <a:pPr marL="0" indent="0">
                  <a:buNone/>
                </a:pPr>
                <a14:m>
                  <m:oMathPara xmlns:m="http://schemas.openxmlformats.org/officeDocument/2006/math">
                    <m:oMathParaPr>
                      <m:jc m:val="centerGroup"/>
                    </m:oMathParaPr>
                    <m:oMath xmlns:m="http://schemas.openxmlformats.org/officeDocument/2006/math">
                      <m:r>
                        <a:rPr lang="en-IN" b="0" i="1" dirty="0" smtClean="0">
                          <a:latin typeface="Cambria Math" panose="02040503050406030204" pitchFamily="18" charset="0"/>
                        </a:rPr>
                        <m:t>𝑦</m:t>
                      </m:r>
                      <m:d>
                        <m:dPr>
                          <m:ctrlPr>
                            <a:rPr lang="en-IN" b="0" i="1" dirty="0" smtClean="0">
                              <a:latin typeface="Cambria Math" panose="02040503050406030204" pitchFamily="18" charset="0"/>
                            </a:rPr>
                          </m:ctrlPr>
                        </m:dPr>
                        <m:e>
                          <m:r>
                            <a:rPr lang="en-IN" i="1" dirty="0">
                              <a:latin typeface="Cambria Math" panose="02040503050406030204" pitchFamily="18" charset="0"/>
                            </a:rPr>
                            <m:t>𝑡</m:t>
                          </m:r>
                        </m:e>
                      </m:d>
                      <m:r>
                        <a:rPr lang="en-IN" b="0" i="1" dirty="0" smtClean="0">
                          <a:latin typeface="Cambria Math" panose="02040503050406030204" pitchFamily="18" charset="0"/>
                        </a:rPr>
                        <m:t>=</m:t>
                      </m:r>
                      <m:r>
                        <a:rPr lang="en-IN" i="1" smtClean="0">
                          <a:solidFill>
                            <a:schemeClr val="tx1"/>
                          </a:solidFill>
                          <a:latin typeface="Cambria Math" panose="02040503050406030204" pitchFamily="18" charset="0"/>
                        </a:rPr>
                        <m:t>𝑡</m:t>
                      </m:r>
                      <m:r>
                        <a:rPr lang="en-IN" i="1" smtClean="0">
                          <a:solidFill>
                            <a:schemeClr val="tx1"/>
                          </a:solidFill>
                          <a:latin typeface="Cambria Math" panose="02040503050406030204" pitchFamily="18" charset="0"/>
                        </a:rPr>
                        <m:t> </m:t>
                      </m:r>
                      <m:f>
                        <m:fPr>
                          <m:ctrlPr>
                            <a:rPr lang="en-IN" i="1">
                              <a:solidFill>
                                <a:schemeClr val="tx1"/>
                              </a:solidFill>
                              <a:latin typeface="Cambria Math" panose="02040503050406030204" pitchFamily="18" charset="0"/>
                            </a:rPr>
                          </m:ctrlPr>
                        </m:fPr>
                        <m:num>
                          <m:r>
                            <a:rPr lang="en-IN" i="1">
                              <a:solidFill>
                                <a:schemeClr val="tx1"/>
                              </a:solidFill>
                              <a:latin typeface="Cambria Math" panose="02040503050406030204" pitchFamily="18" charset="0"/>
                            </a:rPr>
                            <m:t>𝑑</m:t>
                          </m:r>
                          <m:r>
                            <a:rPr lang="en-IN" i="1">
                              <a:solidFill>
                                <a:schemeClr val="tx1"/>
                              </a:solidFill>
                              <a:latin typeface="Cambria Math" panose="02040503050406030204" pitchFamily="18" charset="0"/>
                            </a:rPr>
                            <m:t> </m:t>
                          </m:r>
                          <m:r>
                            <a:rPr lang="en-IN" i="1">
                              <a:solidFill>
                                <a:schemeClr val="tx1"/>
                              </a:solidFill>
                              <a:latin typeface="Cambria Math" panose="02040503050406030204" pitchFamily="18" charset="0"/>
                            </a:rPr>
                            <m:t>𝑥</m:t>
                          </m:r>
                          <m:r>
                            <a:rPr lang="en-IN" i="1">
                              <a:solidFill>
                                <a:schemeClr val="tx1"/>
                              </a:solidFill>
                              <a:latin typeface="Cambria Math" panose="02040503050406030204" pitchFamily="18" charset="0"/>
                            </a:rPr>
                            <m:t>(</m:t>
                          </m:r>
                          <m:r>
                            <a:rPr lang="en-IN" i="1">
                              <a:solidFill>
                                <a:schemeClr val="tx1"/>
                              </a:solidFill>
                              <a:latin typeface="Cambria Math" panose="02040503050406030204" pitchFamily="18" charset="0"/>
                            </a:rPr>
                            <m:t>𝑡</m:t>
                          </m:r>
                          <m:r>
                            <a:rPr lang="en-IN" i="1">
                              <a:solidFill>
                                <a:schemeClr val="tx1"/>
                              </a:solidFill>
                              <a:latin typeface="Cambria Math" panose="02040503050406030204" pitchFamily="18" charset="0"/>
                            </a:rPr>
                            <m:t>)</m:t>
                          </m:r>
                        </m:num>
                        <m:den>
                          <m:r>
                            <a:rPr lang="en-IN" i="1">
                              <a:solidFill>
                                <a:schemeClr val="tx1"/>
                              </a:solidFill>
                              <a:latin typeface="Cambria Math" panose="02040503050406030204" pitchFamily="18" charset="0"/>
                            </a:rPr>
                            <m:t>𝑑𝑡</m:t>
                          </m:r>
                        </m:den>
                      </m:f>
                    </m:oMath>
                  </m:oMathPara>
                </a14:m>
                <a:endParaRPr lang="en-IN" dirty="0"/>
              </a:p>
              <a:p>
                <a:pPr marL="0" indent="0">
                  <a:buNone/>
                </a:pPr>
                <a:endParaRPr lang="en-IN" dirty="0"/>
              </a:p>
              <a:p>
                <a:pPr marL="0" indent="0">
                  <a:buNone/>
                </a:pPr>
                <a:endParaRPr lang="en-IN" dirty="0"/>
              </a:p>
              <a:p>
                <a:pPr marL="0" indent="0">
                  <a:buNone/>
                </a:pPr>
                <a:endParaRPr lang="en-IN" dirty="0"/>
              </a:p>
              <a:p>
                <a:r>
                  <a:rPr lang="en-IN" dirty="0"/>
                  <a:t>The above system is time variant system.</a:t>
                </a:r>
              </a:p>
              <a:p>
                <a:endParaRPr lang="en-IN" dirty="0"/>
              </a:p>
            </p:txBody>
          </p:sp>
        </mc:Choice>
        <mc:Fallback>
          <p:sp>
            <p:nvSpPr>
              <p:cNvPr id="3" name="Content Placeholder 2">
                <a:extLst>
                  <a:ext uri="{FF2B5EF4-FFF2-40B4-BE49-F238E27FC236}">
                    <a16:creationId xmlns:a16="http://schemas.microsoft.com/office/drawing/2014/main" xmlns="" xmlns:a14="http://schemas.microsoft.com/office/drawing/2010/main" id="{FC15CE93-1FA2-40E6-A1AB-F3E1C985D1CE}"/>
                  </a:ext>
                </a:extLst>
              </p:cNvPr>
              <p:cNvSpPr>
                <a:spLocks noGrp="1" noRot="1" noChangeAspect="1" noMove="1" noResize="1" noEditPoints="1" noAdjustHandles="1" noChangeArrowheads="1" noChangeShapeType="1" noTextEdit="1"/>
              </p:cNvSpPr>
              <p:nvPr>
                <p:ph idx="1"/>
              </p:nvPr>
            </p:nvSpPr>
            <p:spPr>
              <a:xfrm>
                <a:off x="368709" y="1055610"/>
                <a:ext cx="11594691" cy="5438576"/>
              </a:xfrm>
              <a:blipFill>
                <a:blip r:embed="rId2"/>
                <a:stretch>
                  <a:fillRect l="-946" b="-1570"/>
                </a:stretch>
              </a:blipFill>
            </p:spPr>
            <p:txBody>
              <a:bodyPr/>
              <a:lstStyle/>
              <a:p>
                <a:r>
                  <a:rPr lang="en-IN">
                    <a:noFill/>
                  </a:rPr>
                  <a:t> </a:t>
                </a:r>
              </a:p>
            </p:txBody>
          </p:sp>
        </mc:Fallback>
      </mc:AlternateContent>
      <p:grpSp>
        <p:nvGrpSpPr>
          <p:cNvPr id="4" name="Group 3">
            <a:extLst>
              <a:ext uri="{FF2B5EF4-FFF2-40B4-BE49-F238E27FC236}">
                <a16:creationId xmlns:a16="http://schemas.microsoft.com/office/drawing/2014/main" xmlns="" id="{51FFE08E-9783-40B0-B9AE-F5E49705EFAB}"/>
              </a:ext>
            </a:extLst>
          </p:cNvPr>
          <p:cNvGrpSpPr/>
          <p:nvPr/>
        </p:nvGrpSpPr>
        <p:grpSpPr>
          <a:xfrm>
            <a:off x="550293" y="1695186"/>
            <a:ext cx="11716139" cy="1800749"/>
            <a:chOff x="228599" y="1218194"/>
            <a:chExt cx="11716139" cy="1800749"/>
          </a:xfrm>
        </p:grpSpPr>
        <mc:AlternateContent xmlns:mc="http://schemas.openxmlformats.org/markup-compatibility/2006">
          <mc:Choice xmlns:a14="http://schemas.microsoft.com/office/drawing/2010/main" xmlns="" Requires="a14">
            <p:sp>
              <p:nvSpPr>
                <p:cNvPr id="11" name="Rectangle 10">
                  <a:extLst>
                    <a:ext uri="{FF2B5EF4-FFF2-40B4-BE49-F238E27FC236}">
                      <a16:creationId xmlns:a16="http://schemas.microsoft.com/office/drawing/2014/main" id="{444B7725-F99A-4F72-B69B-0B2D9076936E}"/>
                    </a:ext>
                  </a:extLst>
                </p:cNvPr>
                <p:cNvSpPr/>
                <p:nvPr/>
              </p:nvSpPr>
              <p:spPr>
                <a:xfrm>
                  <a:off x="3039394" y="1596902"/>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Delay</a:t>
                  </a:r>
                </a:p>
                <a:p>
                  <a:pPr algn="ctr"/>
                  <a:r>
                    <a:rPr lang="en-IN" sz="2400" dirty="0"/>
                    <a:t>“ </a:t>
                  </a:r>
                  <a14:m>
                    <m:oMath xmlns:m="http://schemas.openxmlformats.org/officeDocument/2006/math">
                      <m:sSub>
                        <m:sSubPr>
                          <m:ctrlPr>
                            <a:rPr lang="en-IN" sz="2400" i="1" smtClean="0">
                              <a:latin typeface="Cambria Math" panose="02040503050406030204" pitchFamily="18" charset="0"/>
                            </a:rPr>
                          </m:ctrlPr>
                        </m:sSubPr>
                        <m:e>
                          <m:r>
                            <a:rPr lang="en-IN" sz="2400" b="0" i="1" smtClean="0">
                              <a:latin typeface="Cambria Math" panose="02040503050406030204" pitchFamily="18" charset="0"/>
                            </a:rPr>
                            <m:t>𝑡</m:t>
                          </m:r>
                        </m:e>
                        <m:sub>
                          <m:r>
                            <a:rPr lang="en-IN" sz="2400" b="0" i="1" smtClean="0">
                              <a:latin typeface="Cambria Math" panose="02040503050406030204" pitchFamily="18" charset="0"/>
                            </a:rPr>
                            <m:t>0</m:t>
                          </m:r>
                        </m:sub>
                      </m:sSub>
                    </m:oMath>
                  </a14:m>
                  <a:r>
                    <a:rPr lang="en-IN" sz="2400" dirty="0"/>
                    <a:t>”</a:t>
                  </a:r>
                </a:p>
              </p:txBody>
            </p:sp>
          </mc:Choice>
          <mc:Fallback>
            <p:sp>
              <p:nvSpPr>
                <p:cNvPr id="11" name="Rectangle 10">
                  <a:extLst>
                    <a:ext uri="{FF2B5EF4-FFF2-40B4-BE49-F238E27FC236}">
                      <a16:creationId xmlns:a16="http://schemas.microsoft.com/office/drawing/2014/main" xmlns="" xmlns:a14="http://schemas.microsoft.com/office/drawing/2010/main" id="{444B7725-F99A-4F72-B69B-0B2D9076936E}"/>
                    </a:ext>
                  </a:extLst>
                </p:cNvPr>
                <p:cNvSpPr>
                  <a:spLocks noRot="1" noChangeAspect="1" noMove="1" noResize="1" noEditPoints="1" noAdjustHandles="1" noChangeArrowheads="1" noChangeShapeType="1" noTextEdit="1"/>
                </p:cNvSpPr>
                <p:nvPr/>
              </p:nvSpPr>
              <p:spPr>
                <a:xfrm>
                  <a:off x="3039394" y="1596902"/>
                  <a:ext cx="2153265" cy="855406"/>
                </a:xfrm>
                <a:prstGeom prst="rect">
                  <a:avLst/>
                </a:prstGeom>
                <a:blipFill>
                  <a:blip r:embed="rId3"/>
                  <a:stretch>
                    <a:fillRect t="-2055" b="-11644"/>
                  </a:stretch>
                </a:blipFill>
                <a:ln w="28575">
                  <a:solidFill>
                    <a:schemeClr val="tx1"/>
                  </a:solidFill>
                </a:ln>
              </p:spPr>
              <p:txBody>
                <a:bodyPr/>
                <a:lstStyle/>
                <a:p>
                  <a:r>
                    <a:rPr lang="en-IN">
                      <a:noFill/>
                    </a:rPr>
                    <a:t> </a:t>
                  </a:r>
                </a:p>
              </p:txBody>
            </p:sp>
          </mc:Fallback>
        </mc:AlternateContent>
        <p:sp>
          <p:nvSpPr>
            <p:cNvPr id="12" name="Arrow: Right 11">
              <a:extLst>
                <a:ext uri="{FF2B5EF4-FFF2-40B4-BE49-F238E27FC236}">
                  <a16:creationId xmlns:a16="http://schemas.microsoft.com/office/drawing/2014/main" xmlns="" id="{8FD14252-C870-4973-9CAF-CAE49731A4FD}"/>
                </a:ext>
              </a:extLst>
            </p:cNvPr>
            <p:cNvSpPr/>
            <p:nvPr/>
          </p:nvSpPr>
          <p:spPr>
            <a:xfrm>
              <a:off x="1508018" y="1908940"/>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13" name="Arrow: Right 12">
              <a:extLst>
                <a:ext uri="{FF2B5EF4-FFF2-40B4-BE49-F238E27FC236}">
                  <a16:creationId xmlns:a16="http://schemas.microsoft.com/office/drawing/2014/main" xmlns="" id="{4CDDA8D0-C481-461C-9D26-8069623BCDF3}"/>
                </a:ext>
              </a:extLst>
            </p:cNvPr>
            <p:cNvSpPr/>
            <p:nvPr/>
          </p:nvSpPr>
          <p:spPr>
            <a:xfrm>
              <a:off x="8421333" y="1858761"/>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14" name="TextBox 13">
                  <a:extLst>
                    <a:ext uri="{FF2B5EF4-FFF2-40B4-BE49-F238E27FC236}">
                      <a16:creationId xmlns:a16="http://schemas.microsoft.com/office/drawing/2014/main" id="{80E05280-0F90-47D3-B19B-BC58BA8CF48F}"/>
                    </a:ext>
                  </a:extLst>
                </p:cNvPr>
                <p:cNvSpPr txBox="1"/>
                <p:nvPr/>
              </p:nvSpPr>
              <p:spPr>
                <a:xfrm>
                  <a:off x="228599" y="1628532"/>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14" name="TextBox 13">
                  <a:extLst>
                    <a:ext uri="{FF2B5EF4-FFF2-40B4-BE49-F238E27FC236}">
                      <a16:creationId xmlns:a16="http://schemas.microsoft.com/office/drawing/2014/main" xmlns="" xmlns:a14="http://schemas.microsoft.com/office/drawing/2010/main" id="{80E05280-0F90-47D3-B19B-BC58BA8CF48F}"/>
                    </a:ext>
                  </a:extLst>
                </p:cNvPr>
                <p:cNvSpPr txBox="1">
                  <a:spLocks noRot="1" noChangeAspect="1" noMove="1" noResize="1" noEditPoints="1" noAdjustHandles="1" noChangeArrowheads="1" noChangeShapeType="1" noTextEdit="1"/>
                </p:cNvSpPr>
                <p:nvPr/>
              </p:nvSpPr>
              <p:spPr>
                <a:xfrm>
                  <a:off x="228599" y="1628532"/>
                  <a:ext cx="1146684" cy="954107"/>
                </a:xfrm>
                <a:prstGeom prst="rect">
                  <a:avLst/>
                </a:prstGeom>
                <a:blipFill>
                  <a:blip r:embed="rId4"/>
                  <a:stretch>
                    <a:fillRect l="-10638" t="-5732"/>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15" name="TextBox 14">
                  <a:extLst>
                    <a:ext uri="{FF2B5EF4-FFF2-40B4-BE49-F238E27FC236}">
                      <a16:creationId xmlns:a16="http://schemas.microsoft.com/office/drawing/2014/main" id="{3D012F02-1135-4A5B-A1FA-0C17EB7D8074}"/>
                    </a:ext>
                  </a:extLst>
                </p:cNvPr>
                <p:cNvSpPr txBox="1"/>
                <p:nvPr/>
              </p:nvSpPr>
              <p:spPr>
                <a:xfrm>
                  <a:off x="9313374" y="1218194"/>
                  <a:ext cx="2631364" cy="1800749"/>
                </a:xfrm>
                <a:prstGeom prst="rect">
                  <a:avLst/>
                </a:prstGeom>
                <a:noFill/>
              </p:spPr>
              <p:txBody>
                <a:bodyPr wrap="square" rtlCol="0">
                  <a:spAutoFit/>
                </a:bodyPr>
                <a:lstStyle/>
                <a:p>
                  <a:r>
                    <a:rPr lang="en-IN" sz="2800" dirty="0">
                      <a:solidFill>
                        <a:schemeClr val="tx1"/>
                      </a:solidFill>
                    </a:rPr>
                    <a:t>Output </a:t>
                  </a:r>
                  <a14:m>
                    <m:oMath xmlns:m="http://schemas.openxmlformats.org/officeDocument/2006/math">
                      <m:r>
                        <a:rPr lang="en-IN" sz="2800" b="0" i="0" dirty="0" smtClean="0">
                          <a:solidFill>
                            <a:schemeClr val="tx1"/>
                          </a:solidFill>
                          <a:latin typeface="Cambria Math" panose="02040503050406030204" pitchFamily="18" charset="0"/>
                        </a:rPr>
                        <m:t> </m:t>
                      </m:r>
                    </m:oMath>
                  </a14:m>
                  <a:endParaRPr lang="en-IN" sz="2800" b="0" dirty="0">
                    <a:solidFill>
                      <a:schemeClr val="tx1"/>
                    </a:solidFill>
                  </a:endParaRPr>
                </a:p>
                <a:p>
                  <a:endParaRPr lang="en-IN" sz="2800" b="0" dirty="0">
                    <a:solidFill>
                      <a:schemeClr val="tx1"/>
                    </a:solidFill>
                  </a:endParaRPr>
                </a:p>
                <a:p>
                  <a:pPr/>
                  <a14:m>
                    <m:oMathPara xmlns:m="http://schemas.openxmlformats.org/officeDocument/2006/math">
                      <m:oMathParaPr>
                        <m:jc m:val="centerGroup"/>
                      </m:oMathParaPr>
                      <m:oMath xmlns:m="http://schemas.openxmlformats.org/officeDocument/2006/math">
                        <m:r>
                          <a:rPr lang="en-IN" sz="2800" b="0" i="1" smtClean="0">
                            <a:solidFill>
                              <a:schemeClr val="tx1"/>
                            </a:solidFill>
                            <a:latin typeface="Cambria Math" panose="02040503050406030204" pitchFamily="18" charset="0"/>
                          </a:rPr>
                          <m:t>=</m:t>
                        </m:r>
                        <m:r>
                          <a:rPr lang="en-IN" sz="2800" b="0" i="1" smtClean="0">
                            <a:solidFill>
                              <a:schemeClr val="tx1"/>
                            </a:solidFill>
                            <a:latin typeface="Cambria Math" panose="02040503050406030204" pitchFamily="18" charset="0"/>
                          </a:rPr>
                          <m:t>𝑡</m:t>
                        </m:r>
                        <m:f>
                          <m:fPr>
                            <m:ctrlPr>
                              <a:rPr lang="en-IN" sz="2800" i="1">
                                <a:solidFill>
                                  <a:schemeClr val="tx1"/>
                                </a:solidFill>
                                <a:latin typeface="Cambria Math" panose="02040503050406030204" pitchFamily="18" charset="0"/>
                              </a:rPr>
                            </m:ctrlPr>
                          </m:fPr>
                          <m:num>
                            <m:r>
                              <a:rPr lang="en-IN" sz="2800" i="1">
                                <a:solidFill>
                                  <a:schemeClr val="tx1"/>
                                </a:solidFill>
                                <a:latin typeface="Cambria Math" panose="02040503050406030204" pitchFamily="18" charset="0"/>
                              </a:rPr>
                              <m:t>𝑑</m:t>
                            </m:r>
                            <m:r>
                              <a:rPr lang="en-IN" sz="2800" i="1">
                                <a:solidFill>
                                  <a:schemeClr val="tx1"/>
                                </a:solidFill>
                                <a:latin typeface="Cambria Math" panose="02040503050406030204" pitchFamily="18" charset="0"/>
                              </a:rPr>
                              <m:t> </m:t>
                            </m:r>
                            <m:r>
                              <a:rPr lang="en-IN" sz="2800" i="1">
                                <a:solidFill>
                                  <a:schemeClr val="tx1"/>
                                </a:solidFill>
                                <a:latin typeface="Cambria Math" panose="02040503050406030204" pitchFamily="18" charset="0"/>
                              </a:rPr>
                              <m:t>𝑥</m:t>
                            </m:r>
                            <m:r>
                              <a:rPr lang="en-IN" sz="2800" i="1">
                                <a:solidFill>
                                  <a:schemeClr val="tx1"/>
                                </a:solidFill>
                                <a:latin typeface="Cambria Math" panose="02040503050406030204" pitchFamily="18" charset="0"/>
                              </a:rPr>
                              <m:t>(</m:t>
                            </m:r>
                            <m:r>
                              <a:rPr lang="en-IN" sz="2800" i="1">
                                <a:solidFill>
                                  <a:schemeClr val="tx1"/>
                                </a:solidFill>
                                <a:latin typeface="Cambria Math" panose="02040503050406030204" pitchFamily="18" charset="0"/>
                              </a:rPr>
                              <m:t>𝑡</m:t>
                            </m:r>
                            <m:r>
                              <a:rPr lang="en-IN" sz="2800" b="0" i="1" smtClean="0">
                                <a:solidFill>
                                  <a:schemeClr val="tx1"/>
                                </a:solidFill>
                                <a:latin typeface="Cambria Math" panose="02040503050406030204" pitchFamily="18" charset="0"/>
                              </a:rPr>
                              <m:t>−</m:t>
                            </m:r>
                            <m:sSub>
                              <m:sSubPr>
                                <m:ctrlPr>
                                  <a:rPr lang="en-IN" sz="2800" b="0" i="1" smtClean="0">
                                    <a:solidFill>
                                      <a:schemeClr val="tx1"/>
                                    </a:solidFill>
                                    <a:latin typeface="Cambria Math" panose="02040503050406030204" pitchFamily="18" charset="0"/>
                                  </a:rPr>
                                </m:ctrlPr>
                              </m:sSubPr>
                              <m:e>
                                <m:r>
                                  <a:rPr lang="en-IN" sz="2800" b="0" i="1" smtClean="0">
                                    <a:solidFill>
                                      <a:schemeClr val="tx1"/>
                                    </a:solidFill>
                                    <a:latin typeface="Cambria Math" panose="02040503050406030204" pitchFamily="18" charset="0"/>
                                  </a:rPr>
                                  <m:t>𝑡</m:t>
                                </m:r>
                              </m:e>
                              <m:sub>
                                <m:r>
                                  <a:rPr lang="en-IN" sz="2800" b="0" i="1" smtClean="0">
                                    <a:solidFill>
                                      <a:schemeClr val="tx1"/>
                                    </a:solidFill>
                                    <a:latin typeface="Cambria Math" panose="02040503050406030204" pitchFamily="18" charset="0"/>
                                  </a:rPr>
                                  <m:t>0</m:t>
                                </m:r>
                              </m:sub>
                            </m:sSub>
                            <m:r>
                              <a:rPr lang="en-IN" sz="2800" i="1">
                                <a:solidFill>
                                  <a:schemeClr val="tx1"/>
                                </a:solidFill>
                                <a:latin typeface="Cambria Math" panose="02040503050406030204" pitchFamily="18" charset="0"/>
                              </a:rPr>
                              <m:t>)</m:t>
                            </m:r>
                          </m:num>
                          <m:den>
                            <m:r>
                              <a:rPr lang="en-IN" sz="2800" i="1">
                                <a:solidFill>
                                  <a:schemeClr val="tx1"/>
                                </a:solidFill>
                                <a:latin typeface="Cambria Math" panose="02040503050406030204" pitchFamily="18" charset="0"/>
                              </a:rPr>
                              <m:t>𝑑𝑡</m:t>
                            </m:r>
                          </m:den>
                        </m:f>
                      </m:oMath>
                    </m:oMathPara>
                  </a14:m>
                  <a:endParaRPr lang="en-IN" sz="2800" dirty="0">
                    <a:solidFill>
                      <a:schemeClr val="tx1"/>
                    </a:solidFill>
                  </a:endParaRPr>
                </a:p>
              </p:txBody>
            </p:sp>
          </mc:Choice>
          <mc:Fallback>
            <p:sp>
              <p:nvSpPr>
                <p:cNvPr id="15" name="TextBox 14">
                  <a:extLst>
                    <a:ext uri="{FF2B5EF4-FFF2-40B4-BE49-F238E27FC236}">
                      <a16:creationId xmlns:a16="http://schemas.microsoft.com/office/drawing/2014/main" xmlns="" xmlns:a14="http://schemas.microsoft.com/office/drawing/2010/main" id="{3D012F02-1135-4A5B-A1FA-0C17EB7D8074}"/>
                    </a:ext>
                  </a:extLst>
                </p:cNvPr>
                <p:cNvSpPr txBox="1">
                  <a:spLocks noRot="1" noChangeAspect="1" noMove="1" noResize="1" noEditPoints="1" noAdjustHandles="1" noChangeArrowheads="1" noChangeShapeType="1" noTextEdit="1"/>
                </p:cNvSpPr>
                <p:nvPr/>
              </p:nvSpPr>
              <p:spPr>
                <a:xfrm>
                  <a:off x="9313374" y="1218194"/>
                  <a:ext cx="2631364" cy="1800749"/>
                </a:xfrm>
                <a:prstGeom prst="rect">
                  <a:avLst/>
                </a:prstGeom>
                <a:blipFill>
                  <a:blip r:embed="rId5"/>
                  <a:stretch>
                    <a:fillRect l="-4872" t="-3051"/>
                  </a:stretch>
                </a:blipFill>
              </p:spPr>
              <p:txBody>
                <a:bodyPr/>
                <a:lstStyle/>
                <a:p>
                  <a:r>
                    <a:rPr lang="en-IN">
                      <a:noFill/>
                    </a:rPr>
                    <a:t> </a:t>
                  </a:r>
                </a:p>
              </p:txBody>
            </p:sp>
          </mc:Fallback>
        </mc:AlternateContent>
        <p:sp>
          <p:nvSpPr>
            <p:cNvPr id="22" name="Rectangle 21">
              <a:extLst>
                <a:ext uri="{FF2B5EF4-FFF2-40B4-BE49-F238E27FC236}">
                  <a16:creationId xmlns:a16="http://schemas.microsoft.com/office/drawing/2014/main" xmlns="" id="{675FF996-920A-4089-A9EF-B2395D30F32F}"/>
                </a:ext>
              </a:extLst>
            </p:cNvPr>
            <p:cNvSpPr/>
            <p:nvPr/>
          </p:nvSpPr>
          <p:spPr>
            <a:xfrm>
              <a:off x="6125494" y="1652440"/>
              <a:ext cx="2286000"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23" name="Arrow: Right 22">
              <a:extLst>
                <a:ext uri="{FF2B5EF4-FFF2-40B4-BE49-F238E27FC236}">
                  <a16:creationId xmlns:a16="http://schemas.microsoft.com/office/drawing/2014/main" xmlns="" id="{6807FB87-F256-4BBF-8AE9-969FD4BFB445}"/>
                </a:ext>
              </a:extLst>
            </p:cNvPr>
            <p:cNvSpPr/>
            <p:nvPr/>
          </p:nvSpPr>
          <p:spPr>
            <a:xfrm>
              <a:off x="5201109" y="1898153"/>
              <a:ext cx="915935"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grpSp>
        <p:nvGrpSpPr>
          <p:cNvPr id="24" name="Group 23">
            <a:extLst>
              <a:ext uri="{FF2B5EF4-FFF2-40B4-BE49-F238E27FC236}">
                <a16:creationId xmlns:a16="http://schemas.microsoft.com/office/drawing/2014/main" xmlns="" id="{13C0F5DA-F5B8-4A7A-97A0-128E0FAEE022}"/>
              </a:ext>
            </a:extLst>
          </p:cNvPr>
          <p:cNvGrpSpPr/>
          <p:nvPr/>
        </p:nvGrpSpPr>
        <p:grpSpPr>
          <a:xfrm>
            <a:off x="550293" y="4135511"/>
            <a:ext cx="11663830" cy="1774781"/>
            <a:chOff x="228599" y="1351320"/>
            <a:chExt cx="11663830" cy="1774781"/>
          </a:xfrm>
        </p:grpSpPr>
        <p:sp>
          <p:nvSpPr>
            <p:cNvPr id="25" name="Rectangle 24">
              <a:extLst>
                <a:ext uri="{FF2B5EF4-FFF2-40B4-BE49-F238E27FC236}">
                  <a16:creationId xmlns:a16="http://schemas.microsoft.com/office/drawing/2014/main" xmlns="" id="{783E989E-527C-43F3-8AEF-D2FEB13A3CC8}"/>
                </a:ext>
              </a:extLst>
            </p:cNvPr>
            <p:cNvSpPr/>
            <p:nvPr/>
          </p:nvSpPr>
          <p:spPr>
            <a:xfrm>
              <a:off x="3039394" y="1669745"/>
              <a:ext cx="2153265"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2400" dirty="0"/>
                <a:t>System</a:t>
              </a:r>
            </a:p>
          </p:txBody>
        </p:sp>
        <p:sp>
          <p:nvSpPr>
            <p:cNvPr id="26" name="Arrow: Right 25">
              <a:extLst>
                <a:ext uri="{FF2B5EF4-FFF2-40B4-BE49-F238E27FC236}">
                  <a16:creationId xmlns:a16="http://schemas.microsoft.com/office/drawing/2014/main" xmlns="" id="{EC4BDA8F-E384-497A-AB3B-248ECE416273}"/>
                </a:ext>
              </a:extLst>
            </p:cNvPr>
            <p:cNvSpPr/>
            <p:nvPr/>
          </p:nvSpPr>
          <p:spPr>
            <a:xfrm>
              <a:off x="1508018" y="1908940"/>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p:sp>
          <p:nvSpPr>
            <p:cNvPr id="27" name="Arrow: Right 26">
              <a:extLst>
                <a:ext uri="{FF2B5EF4-FFF2-40B4-BE49-F238E27FC236}">
                  <a16:creationId xmlns:a16="http://schemas.microsoft.com/office/drawing/2014/main" xmlns="" id="{F6118570-7FBA-492B-961E-3F8285338ABD}"/>
                </a:ext>
              </a:extLst>
            </p:cNvPr>
            <p:cNvSpPr/>
            <p:nvPr/>
          </p:nvSpPr>
          <p:spPr>
            <a:xfrm>
              <a:off x="8421333" y="1858761"/>
              <a:ext cx="1519084"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p>
          </p:txBody>
        </p:sp>
        <mc:AlternateContent xmlns:mc="http://schemas.openxmlformats.org/markup-compatibility/2006">
          <mc:Choice xmlns:a14="http://schemas.microsoft.com/office/drawing/2010/main" xmlns="" Requires="a14">
            <p:sp>
              <p:nvSpPr>
                <p:cNvPr id="28" name="TextBox 27">
                  <a:extLst>
                    <a:ext uri="{FF2B5EF4-FFF2-40B4-BE49-F238E27FC236}">
                      <a16:creationId xmlns:a16="http://schemas.microsoft.com/office/drawing/2014/main" id="{2A0330E3-4D5B-4327-A75A-3D6E1845D0C8}"/>
                    </a:ext>
                  </a:extLst>
                </p:cNvPr>
                <p:cNvSpPr txBox="1"/>
                <p:nvPr/>
              </p:nvSpPr>
              <p:spPr>
                <a:xfrm>
                  <a:off x="228599" y="1628532"/>
                  <a:ext cx="1146684" cy="954107"/>
                </a:xfrm>
                <a:prstGeom prst="rect">
                  <a:avLst/>
                </a:prstGeom>
                <a:noFill/>
              </p:spPr>
              <p:txBody>
                <a:bodyPr wrap="square" rtlCol="0">
                  <a:spAutoFit/>
                </a:bodyPr>
                <a:lstStyle/>
                <a:p>
                  <a:r>
                    <a:rPr lang="en-IN" sz="2800" dirty="0"/>
                    <a:t>Input</a:t>
                  </a:r>
                </a:p>
                <a:p>
                  <a:pPr/>
                  <a14:m>
                    <m:oMathPara xmlns:m="http://schemas.openxmlformats.org/officeDocument/2006/math">
                      <m:oMathParaPr>
                        <m:jc m:val="centerGroup"/>
                      </m:oMathParaPr>
                      <m:oMath xmlns:m="http://schemas.openxmlformats.org/officeDocument/2006/math">
                        <m:r>
                          <a:rPr lang="en-IN" sz="2800" b="0" i="0" dirty="0" smtClean="0">
                            <a:latin typeface="Cambria Math" panose="02040503050406030204" pitchFamily="18" charset="0"/>
                          </a:rPr>
                          <m:t>  </m:t>
                        </m:r>
                        <m:r>
                          <a:rPr lang="en-IN" sz="2800" b="0" i="1" dirty="0" smtClean="0">
                            <a:latin typeface="Cambria Math" panose="02040503050406030204" pitchFamily="18" charset="0"/>
                          </a:rPr>
                          <m:t>𝑥</m:t>
                        </m:r>
                        <m:r>
                          <a:rPr lang="en-IN" sz="2800" b="0" i="1" dirty="0" smtClean="0">
                            <a:latin typeface="Cambria Math" panose="02040503050406030204" pitchFamily="18" charset="0"/>
                          </a:rPr>
                          <m:t>(</m:t>
                        </m:r>
                        <m:r>
                          <a:rPr lang="en-IN" sz="2800" b="0" i="1" dirty="0" smtClean="0">
                            <a:latin typeface="Cambria Math" panose="02040503050406030204" pitchFamily="18" charset="0"/>
                          </a:rPr>
                          <m:t>𝑡</m:t>
                        </m:r>
                        <m:r>
                          <a:rPr lang="en-IN" sz="2800" b="0" i="1" dirty="0" smtClean="0">
                            <a:latin typeface="Cambria Math" panose="02040503050406030204" pitchFamily="18" charset="0"/>
                          </a:rPr>
                          <m:t>)</m:t>
                        </m:r>
                      </m:oMath>
                    </m:oMathPara>
                  </a14:m>
                  <a:endParaRPr lang="en-IN" sz="2800" dirty="0"/>
                </a:p>
              </p:txBody>
            </p:sp>
          </mc:Choice>
          <mc:Fallback>
            <p:sp>
              <p:nvSpPr>
                <p:cNvPr id="28" name="TextBox 27">
                  <a:extLst>
                    <a:ext uri="{FF2B5EF4-FFF2-40B4-BE49-F238E27FC236}">
                      <a16:creationId xmlns:a16="http://schemas.microsoft.com/office/drawing/2014/main" xmlns="" xmlns:a14="http://schemas.microsoft.com/office/drawing/2010/main" id="{2A0330E3-4D5B-4327-A75A-3D6E1845D0C8}"/>
                    </a:ext>
                  </a:extLst>
                </p:cNvPr>
                <p:cNvSpPr txBox="1">
                  <a:spLocks noRot="1" noChangeAspect="1" noMove="1" noResize="1" noEditPoints="1" noAdjustHandles="1" noChangeArrowheads="1" noChangeShapeType="1" noTextEdit="1"/>
                </p:cNvSpPr>
                <p:nvPr/>
              </p:nvSpPr>
              <p:spPr>
                <a:xfrm>
                  <a:off x="228599" y="1628532"/>
                  <a:ext cx="1146684" cy="954107"/>
                </a:xfrm>
                <a:prstGeom prst="rect">
                  <a:avLst/>
                </a:prstGeom>
                <a:blipFill>
                  <a:blip r:embed="rId6"/>
                  <a:stretch>
                    <a:fillRect l="-10638" t="-6410"/>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29" name="TextBox 28">
                  <a:extLst>
                    <a:ext uri="{FF2B5EF4-FFF2-40B4-BE49-F238E27FC236}">
                      <a16:creationId xmlns:a16="http://schemas.microsoft.com/office/drawing/2014/main" id="{013BE4E1-0FE1-4585-ABD4-58F7749B9514}"/>
                    </a:ext>
                  </a:extLst>
                </p:cNvPr>
                <p:cNvSpPr txBox="1"/>
                <p:nvPr/>
              </p:nvSpPr>
              <p:spPr>
                <a:xfrm>
                  <a:off x="8396746" y="1351320"/>
                  <a:ext cx="3495683" cy="1774781"/>
                </a:xfrm>
                <a:prstGeom prst="rect">
                  <a:avLst/>
                </a:prstGeom>
                <a:noFill/>
              </p:spPr>
              <p:txBody>
                <a:bodyPr wrap="square" rtlCol="0">
                  <a:spAutoFit/>
                </a:bodyPr>
                <a:lstStyle/>
                <a:p>
                  <a:r>
                    <a:rPr lang="en-IN" sz="2800" dirty="0"/>
                    <a:t>Output </a:t>
                  </a:r>
                </a:p>
                <a:p>
                  <a:endParaRPr lang="en-IN" sz="28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IN" sz="2800" b="0" i="1" dirty="0" smtClean="0">
                            <a:latin typeface="Cambria Math" panose="02040503050406030204" pitchFamily="18" charset="0"/>
                          </a:rPr>
                          <m:t>=(</m:t>
                        </m:r>
                        <m:r>
                          <a:rPr lang="en-IN" sz="2800" i="1">
                            <a:latin typeface="Cambria Math" panose="02040503050406030204" pitchFamily="18" charset="0"/>
                          </a:rPr>
                          <m:t>𝑡</m:t>
                        </m:r>
                        <m:r>
                          <a:rPr lang="en-IN" sz="2800" b="0" i="1" smtClean="0">
                            <a:latin typeface="Cambria Math" panose="02040503050406030204" pitchFamily="18" charset="0"/>
                          </a:rPr>
                          <m:t>−</m:t>
                        </m:r>
                        <m:sSub>
                          <m:sSubPr>
                            <m:ctrlPr>
                              <a:rPr lang="en-IN" sz="2800" i="1">
                                <a:latin typeface="Cambria Math" panose="02040503050406030204" pitchFamily="18" charset="0"/>
                              </a:rPr>
                            </m:ctrlPr>
                          </m:sSubPr>
                          <m:e>
                            <m:r>
                              <a:rPr lang="en-IN" sz="2800" i="1">
                                <a:latin typeface="Cambria Math" panose="02040503050406030204" pitchFamily="18" charset="0"/>
                              </a:rPr>
                              <m:t>𝑡</m:t>
                            </m:r>
                          </m:e>
                          <m:sub>
                            <m:r>
                              <a:rPr lang="en-IN" sz="2800" i="1">
                                <a:latin typeface="Cambria Math" panose="02040503050406030204" pitchFamily="18" charset="0"/>
                              </a:rPr>
                              <m:t>0</m:t>
                            </m:r>
                          </m:sub>
                        </m:sSub>
                        <m:r>
                          <a:rPr lang="en-IN" sz="2800" b="0" i="1" smtClean="0">
                            <a:latin typeface="Cambria Math" panose="02040503050406030204" pitchFamily="18" charset="0"/>
                          </a:rPr>
                          <m:t>)</m:t>
                        </m:r>
                        <m:f>
                          <m:fPr>
                            <m:ctrlPr>
                              <a:rPr lang="en-IN" sz="2800" i="1">
                                <a:latin typeface="Cambria Math" panose="02040503050406030204" pitchFamily="18" charset="0"/>
                              </a:rPr>
                            </m:ctrlPr>
                          </m:fPr>
                          <m:num>
                            <m:r>
                              <a:rPr lang="en-IN" sz="2800" i="1">
                                <a:latin typeface="Cambria Math" panose="02040503050406030204" pitchFamily="18" charset="0"/>
                              </a:rPr>
                              <m:t>𝑑</m:t>
                            </m:r>
                            <m:r>
                              <a:rPr lang="en-IN" sz="2800" i="1">
                                <a:latin typeface="Cambria Math" panose="02040503050406030204" pitchFamily="18" charset="0"/>
                              </a:rPr>
                              <m:t> </m:t>
                            </m:r>
                            <m:r>
                              <a:rPr lang="en-IN" sz="2800" i="1">
                                <a:latin typeface="Cambria Math" panose="02040503050406030204" pitchFamily="18" charset="0"/>
                              </a:rPr>
                              <m:t>𝑥</m:t>
                            </m:r>
                            <m:r>
                              <a:rPr lang="en-IN" sz="2800" i="1">
                                <a:latin typeface="Cambria Math" panose="02040503050406030204" pitchFamily="18" charset="0"/>
                              </a:rPr>
                              <m:t>(</m:t>
                            </m:r>
                            <m:r>
                              <a:rPr lang="en-IN" sz="2800" i="1">
                                <a:latin typeface="Cambria Math" panose="02040503050406030204" pitchFamily="18" charset="0"/>
                              </a:rPr>
                              <m:t>𝑡</m:t>
                            </m:r>
                            <m:r>
                              <a:rPr lang="en-IN" sz="2800" i="1">
                                <a:latin typeface="Cambria Math" panose="02040503050406030204" pitchFamily="18" charset="0"/>
                              </a:rPr>
                              <m:t>−</m:t>
                            </m:r>
                            <m:sSub>
                              <m:sSubPr>
                                <m:ctrlPr>
                                  <a:rPr lang="en-IN" sz="2800" i="1">
                                    <a:latin typeface="Cambria Math" panose="02040503050406030204" pitchFamily="18" charset="0"/>
                                  </a:rPr>
                                </m:ctrlPr>
                              </m:sSubPr>
                              <m:e>
                                <m:r>
                                  <a:rPr lang="en-IN" sz="2800" i="1">
                                    <a:latin typeface="Cambria Math" panose="02040503050406030204" pitchFamily="18" charset="0"/>
                                  </a:rPr>
                                  <m:t>𝑡</m:t>
                                </m:r>
                              </m:e>
                              <m:sub>
                                <m:r>
                                  <a:rPr lang="en-IN" sz="2800" i="1">
                                    <a:latin typeface="Cambria Math" panose="02040503050406030204" pitchFamily="18" charset="0"/>
                                  </a:rPr>
                                  <m:t>0</m:t>
                                </m:r>
                              </m:sub>
                            </m:sSub>
                            <m:r>
                              <a:rPr lang="en-IN" sz="2800" i="1">
                                <a:latin typeface="Cambria Math" panose="02040503050406030204" pitchFamily="18" charset="0"/>
                              </a:rPr>
                              <m:t>)</m:t>
                            </m:r>
                          </m:num>
                          <m:den>
                            <m:r>
                              <a:rPr lang="en-IN" sz="2800" i="1">
                                <a:latin typeface="Cambria Math" panose="02040503050406030204" pitchFamily="18" charset="0"/>
                              </a:rPr>
                              <m:t>𝑑𝑡</m:t>
                            </m:r>
                          </m:den>
                        </m:f>
                      </m:oMath>
                    </m:oMathPara>
                  </a14:m>
                  <a:endParaRPr lang="en-IN" sz="2800" dirty="0"/>
                </a:p>
              </p:txBody>
            </p:sp>
          </mc:Choice>
          <mc:Fallback>
            <p:sp>
              <p:nvSpPr>
                <p:cNvPr id="29" name="TextBox 28">
                  <a:extLst>
                    <a:ext uri="{FF2B5EF4-FFF2-40B4-BE49-F238E27FC236}">
                      <a16:creationId xmlns:a16="http://schemas.microsoft.com/office/drawing/2014/main" xmlns="" xmlns:a14="http://schemas.microsoft.com/office/drawing/2010/main" id="{013BE4E1-0FE1-4585-ABD4-58F7749B9514}"/>
                    </a:ext>
                  </a:extLst>
                </p:cNvPr>
                <p:cNvSpPr txBox="1">
                  <a:spLocks noRot="1" noChangeAspect="1" noMove="1" noResize="1" noEditPoints="1" noAdjustHandles="1" noChangeArrowheads="1" noChangeShapeType="1" noTextEdit="1"/>
                </p:cNvSpPr>
                <p:nvPr/>
              </p:nvSpPr>
              <p:spPr>
                <a:xfrm>
                  <a:off x="8396746" y="1351320"/>
                  <a:ext cx="3495683" cy="1774781"/>
                </a:xfrm>
                <a:prstGeom prst="rect">
                  <a:avLst/>
                </a:prstGeom>
                <a:blipFill>
                  <a:blip r:embed="rId7"/>
                  <a:stretch>
                    <a:fillRect l="-3484" t="-3082"/>
                  </a:stretch>
                </a:blipFill>
              </p:spPr>
              <p:txBody>
                <a:bodyPr/>
                <a:lstStyle/>
                <a:p>
                  <a:r>
                    <a:rPr lang="en-IN">
                      <a:noFill/>
                    </a:rPr>
                    <a:t> </a:t>
                  </a:r>
                </a:p>
              </p:txBody>
            </p:sp>
          </mc:Fallback>
        </mc:AlternateContent>
        <mc:AlternateContent xmlns:mc="http://schemas.openxmlformats.org/markup-compatibility/2006">
          <mc:Choice xmlns:a14="http://schemas.microsoft.com/office/drawing/2010/main" xmlns="" Requires="a14">
            <p:sp>
              <p:nvSpPr>
                <p:cNvPr id="30" name="Rectangle 29">
                  <a:extLst>
                    <a:ext uri="{FF2B5EF4-FFF2-40B4-BE49-F238E27FC236}">
                      <a16:creationId xmlns:a16="http://schemas.microsoft.com/office/drawing/2014/main" id="{A560BA1A-3D14-4994-AC8F-F208CF32DBFC}"/>
                    </a:ext>
                  </a:extLst>
                </p:cNvPr>
                <p:cNvSpPr/>
                <p:nvPr/>
              </p:nvSpPr>
              <p:spPr>
                <a:xfrm>
                  <a:off x="6125494" y="1652440"/>
                  <a:ext cx="2286000" cy="855406"/>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sz="2400" dirty="0"/>
                </a:p>
                <a:p>
                  <a:pPr algn="ctr"/>
                  <a:r>
                    <a:rPr lang="en-IN" sz="2400" dirty="0"/>
                    <a:t>Delay</a:t>
                  </a:r>
                </a:p>
                <a:p>
                  <a:pPr algn="ctr"/>
                  <a:r>
                    <a:rPr lang="en-IN" sz="2400" dirty="0"/>
                    <a:t>“ </a:t>
                  </a:r>
                  <a14:m>
                    <m:oMath xmlns:m="http://schemas.openxmlformats.org/officeDocument/2006/math">
                      <m:sSub>
                        <m:sSubPr>
                          <m:ctrlPr>
                            <a:rPr lang="en-IN" sz="2400" i="1">
                              <a:latin typeface="Cambria Math" panose="02040503050406030204" pitchFamily="18" charset="0"/>
                            </a:rPr>
                          </m:ctrlPr>
                        </m:sSubPr>
                        <m:e>
                          <m:r>
                            <a:rPr lang="en-IN" sz="2400" i="1">
                              <a:latin typeface="Cambria Math" panose="02040503050406030204" pitchFamily="18" charset="0"/>
                            </a:rPr>
                            <m:t>𝑡</m:t>
                          </m:r>
                        </m:e>
                        <m:sub>
                          <m:r>
                            <a:rPr lang="en-IN" sz="2400" i="1">
                              <a:latin typeface="Cambria Math" panose="02040503050406030204" pitchFamily="18" charset="0"/>
                            </a:rPr>
                            <m:t>0</m:t>
                          </m:r>
                        </m:sub>
                      </m:sSub>
                    </m:oMath>
                  </a14:m>
                  <a:r>
                    <a:rPr lang="en-IN" sz="2400" dirty="0"/>
                    <a:t>”</a:t>
                  </a:r>
                </a:p>
                <a:p>
                  <a:pPr algn="ctr"/>
                  <a:endParaRPr lang="en-IN" sz="2400" dirty="0"/>
                </a:p>
              </p:txBody>
            </p:sp>
          </mc:Choice>
          <mc:Fallback>
            <p:sp>
              <p:nvSpPr>
                <p:cNvPr id="30" name="Rectangle 29">
                  <a:extLst>
                    <a:ext uri="{FF2B5EF4-FFF2-40B4-BE49-F238E27FC236}">
                      <a16:creationId xmlns:a16="http://schemas.microsoft.com/office/drawing/2014/main" xmlns="" xmlns:a14="http://schemas.microsoft.com/office/drawing/2010/main" id="{A560BA1A-3D14-4994-AC8F-F208CF32DBFC}"/>
                    </a:ext>
                  </a:extLst>
                </p:cNvPr>
                <p:cNvSpPr>
                  <a:spLocks noRot="1" noChangeAspect="1" noMove="1" noResize="1" noEditPoints="1" noAdjustHandles="1" noChangeArrowheads="1" noChangeShapeType="1" noTextEdit="1"/>
                </p:cNvSpPr>
                <p:nvPr/>
              </p:nvSpPr>
              <p:spPr>
                <a:xfrm>
                  <a:off x="6125494" y="1652440"/>
                  <a:ext cx="2286000" cy="855406"/>
                </a:xfrm>
                <a:prstGeom prst="rect">
                  <a:avLst/>
                </a:prstGeom>
                <a:blipFill>
                  <a:blip r:embed="rId8"/>
                  <a:stretch>
                    <a:fillRect t="-2759" b="-11724"/>
                  </a:stretch>
                </a:blipFill>
                <a:ln w="28575">
                  <a:solidFill>
                    <a:schemeClr val="tx1"/>
                  </a:solidFill>
                </a:ln>
              </p:spPr>
              <p:txBody>
                <a:bodyPr/>
                <a:lstStyle/>
                <a:p>
                  <a:r>
                    <a:rPr lang="en-IN">
                      <a:noFill/>
                    </a:rPr>
                    <a:t> </a:t>
                  </a:r>
                </a:p>
              </p:txBody>
            </p:sp>
          </mc:Fallback>
        </mc:AlternateContent>
        <p:sp>
          <p:nvSpPr>
            <p:cNvPr id="31" name="Arrow: Right 30">
              <a:extLst>
                <a:ext uri="{FF2B5EF4-FFF2-40B4-BE49-F238E27FC236}">
                  <a16:creationId xmlns:a16="http://schemas.microsoft.com/office/drawing/2014/main" xmlns="" id="{72FACDDA-6ED5-4902-BA7A-923993E7C801}"/>
                </a:ext>
              </a:extLst>
            </p:cNvPr>
            <p:cNvSpPr/>
            <p:nvPr/>
          </p:nvSpPr>
          <p:spPr>
            <a:xfrm>
              <a:off x="5201109" y="1898153"/>
              <a:ext cx="915935" cy="294968"/>
            </a:xfrm>
            <a:prstGeom prst="rightArrow">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dirty="0"/>
            </a:p>
          </p:txBody>
        </p:sp>
      </p:grpSp>
    </p:spTree>
    <p:extLst>
      <p:ext uri="{BB962C8B-B14F-4D97-AF65-F5344CB8AC3E}">
        <p14:creationId xmlns:p14="http://schemas.microsoft.com/office/powerpoint/2010/main" xmlns="" val="3629988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239</Words>
  <Application>Microsoft Office PowerPoint</Application>
  <PresentationFormat>Custom</PresentationFormat>
  <Paragraphs>139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Classification of systems</vt:lpstr>
      <vt:lpstr>Contents</vt:lpstr>
      <vt:lpstr>Linear systems and Non linear systems</vt:lpstr>
      <vt:lpstr>Linear systems- Problem-1</vt:lpstr>
      <vt:lpstr>Linear systems- Problem-2</vt:lpstr>
      <vt:lpstr>Linear systems- Problem-2 (Contd.)</vt:lpstr>
      <vt:lpstr>Time invariant systems</vt:lpstr>
      <vt:lpstr>Time invariant system – problem-1</vt:lpstr>
      <vt:lpstr>Time invariant system – problem-2</vt:lpstr>
      <vt:lpstr>Static or dynamic systems</vt:lpstr>
      <vt:lpstr>Causal or Non causal systems</vt:lpstr>
      <vt:lpstr>Invertible systems</vt:lpstr>
      <vt:lpstr>Identity systems</vt:lpstr>
      <vt:lpstr>Stable or Unstable systems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Signals </dc:title>
  <dc:creator>Mallikarjuna Rao</dc:creator>
  <cp:lastModifiedBy>admin</cp:lastModifiedBy>
  <cp:revision>44</cp:revision>
  <dcterms:created xsi:type="dcterms:W3CDTF">2018-09-04T10:08:26Z</dcterms:created>
  <dcterms:modified xsi:type="dcterms:W3CDTF">2023-11-13T11:32:09Z</dcterms:modified>
</cp:coreProperties>
</file>