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82" r:id="rId5"/>
    <p:sldId id="260" r:id="rId6"/>
    <p:sldId id="274" r:id="rId7"/>
    <p:sldId id="268" r:id="rId8"/>
    <p:sldId id="269" r:id="rId9"/>
    <p:sldId id="270" r:id="rId10"/>
    <p:sldId id="261" r:id="rId11"/>
    <p:sldId id="271" r:id="rId12"/>
    <p:sldId id="272" r:id="rId13"/>
    <p:sldId id="289" r:id="rId14"/>
    <p:sldId id="273" r:id="rId15"/>
    <p:sldId id="277" r:id="rId16"/>
    <p:sldId id="290" r:id="rId17"/>
    <p:sldId id="262" r:id="rId18"/>
    <p:sldId id="291" r:id="rId19"/>
    <p:sldId id="279" r:id="rId20"/>
    <p:sldId id="280" r:id="rId21"/>
    <p:sldId id="278" r:id="rId22"/>
    <p:sldId id="281" r:id="rId23"/>
    <p:sldId id="263" r:id="rId24"/>
    <p:sldId id="283" r:id="rId25"/>
    <p:sldId id="284" r:id="rId26"/>
    <p:sldId id="294" r:id="rId27"/>
    <p:sldId id="292" r:id="rId28"/>
    <p:sldId id="293" r:id="rId29"/>
    <p:sldId id="264" r:id="rId30"/>
    <p:sldId id="299" r:id="rId31"/>
    <p:sldId id="285" r:id="rId32"/>
    <p:sldId id="286" r:id="rId33"/>
    <p:sldId id="298" r:id="rId34"/>
    <p:sldId id="265" r:id="rId35"/>
    <p:sldId id="297" r:id="rId36"/>
    <p:sldId id="266" r:id="rId37"/>
    <p:sldId id="287" r:id="rId38"/>
    <p:sldId id="296" r:id="rId39"/>
    <p:sldId id="288" r:id="rId40"/>
    <p:sldId id="267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BF4F7-8323-4137-82D6-80376D7A7F31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82B1D-69CF-4F13-8ECE-813BFCAFB2F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A574F48-15B8-448F-8E5C-9A4B8F383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6DB83F-5185-4F0A-9D2F-C318667B1978}" type="slidenum">
              <a:rPr lang="ar-SA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4E04A18-593B-4FC1-AB05-80BB87FE0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B6A707B-CEE1-4B2B-8884-CF0A3176F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9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6DD2E-7FBE-4966-B170-CFF357C05E8A}" type="datetimeFigureOut">
              <a:rPr lang="en-US" smtClean="0"/>
              <a:pPr/>
              <a:t>11/3/2021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D587-DA3B-4FD9-BABA-017B562FBCB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6.png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9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1.png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2DB144-292E-4831-9158-31D322930D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7750" y="2799471"/>
            <a:ext cx="8208499" cy="11678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DIGITAL COMMUNICATION</a:t>
            </a:r>
            <a:br>
              <a:rPr lang="en-US" altLang="en-US" sz="4400" dirty="0">
                <a:solidFill>
                  <a:srgbClr val="FF0000"/>
                </a:solidFill>
                <a:latin typeface="Amasis MT Pro Medium" panose="02040604050005020304" pitchFamily="18" charset="0"/>
              </a:rPr>
            </a:br>
            <a:r>
              <a:rPr lang="en-US" altLang="en-US" sz="32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Unit-IV: Pass Band Transmission</a:t>
            </a:r>
            <a:endParaRPr lang="en-US" altLang="en-US" sz="4400" dirty="0">
              <a:solidFill>
                <a:srgbClr val="FF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07A50F19-81D3-42E1-95E6-899746BA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647" y="4807634"/>
            <a:ext cx="640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Dr.Y</a:t>
            </a:r>
            <a:r>
              <a:rPr lang="en-US" altLang="en-US" sz="2400" dirty="0">
                <a:solidFill>
                  <a:srgbClr val="FF0000"/>
                </a:solidFill>
              </a:rPr>
              <a:t>. Mallikarjuna Rao 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M.Tech, 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Ph.D</a:t>
            </a:r>
            <a:endParaRPr lang="en-US" altLang="en-US" sz="2400" baseline="-250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Assistant Professor &amp; HOD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Electronics &amp; Communication Engineering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Santhiram Engineering College, Nandyal, A.P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Email: hod.ece@srecnandyal.edu.in</a:t>
            </a:r>
            <a:endParaRPr lang="en-IN" altLang="en-US" sz="4400" dirty="0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79E66AD-1EF8-4E30-8E19-D82B83AA7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83" y="623108"/>
            <a:ext cx="1202786" cy="16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4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Quadrature</a:t>
            </a:r>
            <a:r>
              <a:rPr lang="en-US" dirty="0">
                <a:solidFill>
                  <a:srgbClr val="FF0000"/>
                </a:solidFill>
              </a:rPr>
              <a:t> shift keying (QPSK)</a:t>
            </a:r>
            <a:br>
              <a:rPr lang="en-US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831181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Content Placeholder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31181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00034" y="857232"/>
          <a:ext cx="8215370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3314520" imgH="2641320" progId="Equation.3">
                  <p:embed/>
                </p:oleObj>
              </mc:Choice>
              <mc:Fallback>
                <p:oleObj name="Equation" r:id="rId4" imgW="3314520" imgH="2641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857232"/>
                        <a:ext cx="8215370" cy="578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6" name="Object 2"/>
              <p:cNvSpPr txBox="1"/>
              <p:nvPr/>
            </p:nvSpPr>
            <p:spPr bwMode="auto">
              <a:xfrm>
                <a:off x="1857356" y="1643050"/>
                <a:ext cx="3857652" cy="20002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:br>
                  <a:rPr lang="en-I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/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)0≤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/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/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)0≤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/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614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356" y="1643050"/>
                <a:ext cx="3857652" cy="20002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4282" y="21429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</a:t>
            </a:r>
            <a:r>
              <a:rPr lang="en-US" dirty="0" err="1"/>
              <a:t>representation,we</a:t>
            </a:r>
            <a:r>
              <a:rPr lang="en-US" dirty="0"/>
              <a:t> have some observations</a:t>
            </a:r>
          </a:p>
          <a:p>
            <a:endParaRPr lang="en-US" dirty="0"/>
          </a:p>
          <a:p>
            <a:r>
              <a:rPr lang="en-US" dirty="0"/>
              <a:t>1. There are only two </a:t>
            </a:r>
            <a:r>
              <a:rPr lang="en-US" dirty="0" err="1"/>
              <a:t>orthonormal</a:t>
            </a:r>
            <a:r>
              <a:rPr lang="en-US" dirty="0"/>
              <a:t> basis functions  </a:t>
            </a:r>
            <a:r>
              <a:rPr lang="el-GR" dirty="0"/>
              <a:t>φ</a:t>
            </a:r>
            <a:r>
              <a:rPr lang="en-US" baseline="-25000" dirty="0"/>
              <a:t>1</a:t>
            </a:r>
            <a:r>
              <a:rPr lang="en-US" dirty="0"/>
              <a:t> (t) and </a:t>
            </a:r>
            <a:r>
              <a:rPr lang="el-GR" dirty="0"/>
              <a:t>φ</a:t>
            </a:r>
            <a:r>
              <a:rPr lang="en-US" baseline="-25000" dirty="0"/>
              <a:t>2</a:t>
            </a:r>
            <a:r>
              <a:rPr lang="en-US" dirty="0"/>
              <a:t> (t) contained in the expansion of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 (t). The appropriate forms for </a:t>
            </a:r>
            <a:r>
              <a:rPr lang="el-GR" dirty="0"/>
              <a:t>φ</a:t>
            </a:r>
            <a:r>
              <a:rPr lang="en-US" baseline="-25000" dirty="0"/>
              <a:t>1</a:t>
            </a:r>
            <a:r>
              <a:rPr lang="en-US" dirty="0"/>
              <a:t> (t) and </a:t>
            </a:r>
            <a:r>
              <a:rPr lang="el-GR" dirty="0"/>
              <a:t>φ</a:t>
            </a:r>
            <a:r>
              <a:rPr lang="en-US" baseline="-25000" dirty="0"/>
              <a:t>2</a:t>
            </a:r>
            <a:r>
              <a:rPr lang="en-US" dirty="0"/>
              <a:t>(t)   are defined by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78619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There are four message points  and the associated signal vectors   are defined by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8"/>
              <p:cNvSpPr txBox="1"/>
              <p:nvPr/>
            </p:nvSpPr>
            <p:spPr bwMode="auto">
              <a:xfrm>
                <a:off x="1571625" y="4632325"/>
                <a:ext cx="5000639" cy="18081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/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rad>
                              <m:func>
                                <m:func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sub>
                            <m:sup>
                              <m:rad>
                                <m:radPr>
                                  <m:degHide m:val="on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rad>
                              <m:func>
                                <m:func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sup>
                          </m:sSubSup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=1,2,3,4</m:t>
                      </m:r>
                    </m:oMath>
                  </m:oMathPara>
                </a14:m>
                <a:br>
                  <a:rPr lang="en-IN" dirty="0">
                    <a:solidFill>
                      <a:srgbClr val="000000"/>
                    </a:solidFill>
                  </a:rPr>
                </a:br>
                <a:endParaRPr lang="en-IN" dirty="0"/>
              </a:p>
            </p:txBody>
          </p:sp>
        </mc:Choice>
        <mc:Fallback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625" y="4632325"/>
                <a:ext cx="5000639" cy="1808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50070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signal space diagram </a:t>
            </a:r>
            <a:endParaRPr lang="en-IN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28624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50" y="1000108"/>
            <a:ext cx="53578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5429264"/>
            <a:ext cx="4357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a) input binary sequence  </a:t>
            </a:r>
          </a:p>
          <a:p>
            <a:r>
              <a:rPr lang="en-US" dirty="0"/>
              <a:t> b)odd numbered of input sequence</a:t>
            </a:r>
          </a:p>
          <a:p>
            <a:r>
              <a:rPr lang="en-US" dirty="0"/>
              <a:t> c)even numbered of input sequence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5286412" cy="482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14480" y="557214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illustrating the region of correct decision and the region of erroneous decisions that the signal s</a:t>
            </a:r>
            <a:r>
              <a:rPr lang="en-US" baseline="-25000" dirty="0"/>
              <a:t>4</a:t>
            </a:r>
            <a:r>
              <a:rPr lang="en-US" dirty="0"/>
              <a:t> (t) was transmitted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To realize the decision rule for the detection of transmitted signal data sequence, we partition the signal space into four regions as</a:t>
            </a:r>
          </a:p>
          <a:p>
            <a:r>
              <a:rPr lang="en-US" sz="1800" dirty="0"/>
              <a:t>1. The set of point closest to the message point associated with signal vector to s</a:t>
            </a:r>
            <a:r>
              <a:rPr lang="en-US" sz="1800" baseline="-25000" dirty="0"/>
              <a:t>1.   </a:t>
            </a:r>
          </a:p>
          <a:p>
            <a:r>
              <a:rPr lang="en-US" sz="1800" dirty="0"/>
              <a:t>2. The set of point closest to the message point associated with signal vector to s</a:t>
            </a:r>
            <a:r>
              <a:rPr lang="en-US" sz="1800" baseline="-25000" dirty="0"/>
              <a:t>2.</a:t>
            </a:r>
          </a:p>
          <a:p>
            <a:r>
              <a:rPr lang="en-US" sz="1800" dirty="0"/>
              <a:t>3. The set of point closest to the message point associated with signal vector to s</a:t>
            </a:r>
            <a:r>
              <a:rPr lang="en-US" sz="1800" baseline="-25000" dirty="0"/>
              <a:t>3.</a:t>
            </a:r>
          </a:p>
          <a:p>
            <a:r>
              <a:rPr lang="en-US" sz="1800" dirty="0"/>
              <a:t>4. The set of point closest to the message point associated with signal vector to s</a:t>
            </a:r>
            <a:r>
              <a:rPr lang="en-US" sz="1800" baseline="-25000" dirty="0"/>
              <a:t>4.</a:t>
            </a:r>
          </a:p>
          <a:p>
            <a:endParaRPr lang="en-US" sz="1800" baseline="-25000" dirty="0"/>
          </a:p>
          <a:p>
            <a:pPr>
              <a:buNone/>
            </a:pPr>
            <a:r>
              <a:rPr lang="en-US" sz="1800" baseline="-25000" dirty="0"/>
              <a:t> </a:t>
            </a:r>
            <a:r>
              <a:rPr lang="en-US" sz="1800" dirty="0"/>
              <a:t> The received signal x(t) is defined by </a:t>
            </a:r>
          </a:p>
          <a:p>
            <a:pPr>
              <a:buNone/>
            </a:pPr>
            <a:r>
              <a:rPr lang="en-US" sz="1800" dirty="0"/>
              <a:t>                         x(t)=</a:t>
            </a:r>
            <a:r>
              <a:rPr lang="en-US" sz="1800" dirty="0" err="1"/>
              <a:t>s</a:t>
            </a:r>
            <a:r>
              <a:rPr lang="en-US" sz="1800" baseline="-25000" dirty="0" err="1"/>
              <a:t>i</a:t>
            </a:r>
            <a:r>
              <a:rPr lang="en-US" sz="1800" dirty="0"/>
              <a:t> (t)</a:t>
            </a:r>
            <a:r>
              <a:rPr lang="en-US" sz="1800" baseline="-25000" dirty="0"/>
              <a:t> </a:t>
            </a:r>
            <a:r>
              <a:rPr lang="en-US" sz="1800" dirty="0"/>
              <a:t> + w(t)              0&lt;t&lt;T,  </a:t>
            </a:r>
            <a:r>
              <a:rPr lang="en-US" sz="1800" dirty="0" err="1"/>
              <a:t>i</a:t>
            </a:r>
            <a:r>
              <a:rPr lang="en-US" sz="1800" dirty="0"/>
              <a:t>=1,2,3,4</a:t>
            </a:r>
          </a:p>
          <a:p>
            <a:pPr>
              <a:buNone/>
            </a:pPr>
            <a:r>
              <a:rPr lang="en-US" sz="1800" dirty="0"/>
              <a:t>The observation vector x of a </a:t>
            </a:r>
            <a:r>
              <a:rPr lang="en-US" sz="1800" dirty="0" err="1"/>
              <a:t>cohrent</a:t>
            </a:r>
            <a:r>
              <a:rPr lang="en-US" sz="1800" dirty="0"/>
              <a:t> QPSK receiver has two elements x</a:t>
            </a:r>
            <a:r>
              <a:rPr lang="en-US" sz="1800" baseline="-25000" dirty="0"/>
              <a:t>1</a:t>
            </a:r>
            <a:r>
              <a:rPr lang="en-US" sz="1800" dirty="0"/>
              <a:t> and x</a:t>
            </a:r>
            <a:r>
              <a:rPr lang="en-US" sz="1800" baseline="-25000" dirty="0"/>
              <a:t>2</a:t>
            </a:r>
            <a:r>
              <a:rPr lang="en-US" sz="1800" dirty="0"/>
              <a:t> are defined by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IN" sz="1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43108" y="3857628"/>
          <a:ext cx="3286148" cy="25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5" imgW="1714320" imgH="1803240" progId="Equation.3">
                  <p:embed/>
                </p:oleObj>
              </mc:Choice>
              <mc:Fallback>
                <p:oleObj name="Equation" r:id="rId5" imgW="1714320" imgH="1803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3857628"/>
                        <a:ext cx="3286148" cy="2500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28688" y="550863"/>
          <a:ext cx="6715125" cy="632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4431960" imgH="3936960" progId="Equation.3">
                  <p:embed/>
                </p:oleObj>
              </mc:Choice>
              <mc:Fallback>
                <p:oleObj name="Equation" r:id="rId3" imgW="4431960" imgH="3936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50863"/>
                        <a:ext cx="6715125" cy="632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928662" y="714356"/>
          <a:ext cx="7500990" cy="500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3" imgW="3822480" imgH="2692080" progId="Equation.3">
                  <p:embed/>
                </p:oleObj>
              </mc:Choice>
              <mc:Fallback>
                <p:oleObj name="Equation" r:id="rId3" imgW="3822480" imgH="2692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714356"/>
                        <a:ext cx="7500990" cy="5000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Binary Frequency shift keying (BFSK)</a:t>
            </a:r>
            <a:br>
              <a:rPr lang="en-US" dirty="0"/>
            </a:b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85786" y="1214422"/>
            <a:ext cx="735811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In coherent binary FSK system symbol 1 and 0 are distinguished from each other by transmitting one of two sinusoidal waves that differ in frequency by a fixed amount. A pair of sinusoidal waves is described by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28597" y="2500306"/>
          <a:ext cx="6143667" cy="435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5" imgW="3632040" imgH="3085920" progId="Equation.3">
                  <p:embed/>
                </p:oleObj>
              </mc:Choice>
              <mc:Fallback>
                <p:oleObj name="Equation" r:id="rId5" imgW="3632040" imgH="3085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7" y="2500306"/>
                        <a:ext cx="6143667" cy="435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008188" y="82550"/>
          <a:ext cx="4697412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3" imgW="1866600" imgH="1752480" progId="Equation.3">
                  <p:embed/>
                </p:oleObj>
              </mc:Choice>
              <mc:Fallback>
                <p:oleObj name="Equation" r:id="rId3" imgW="186660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82550"/>
                        <a:ext cx="4697412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143248"/>
            <a:ext cx="4410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14546" y="635795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signal space diagram for coherent BFSK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831181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Content Placeholder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31181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700213" y="571500"/>
          <a:ext cx="6316662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4" imgW="2679480" imgH="1346040" progId="Equation.3">
                  <p:embed/>
                </p:oleObj>
              </mc:Choice>
              <mc:Fallback>
                <p:oleObj name="Equation" r:id="rId4" imgW="2679480" imgH="1346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571500"/>
                        <a:ext cx="6316662" cy="345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429132"/>
            <a:ext cx="4105281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342900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Coherent FSK system is characterized by having a signal space that is two dimensional N=2 with two message points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M=2 as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5000625"/>
            <a:ext cx="7286676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Syllabus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Passband</a:t>
            </a:r>
            <a:r>
              <a:rPr lang="en-US" dirty="0"/>
              <a:t> transmission model </a:t>
            </a:r>
          </a:p>
          <a:p>
            <a:r>
              <a:rPr lang="en-US" dirty="0"/>
              <a:t>Generation and detection of binary phase shift keying (BPSK)</a:t>
            </a:r>
          </a:p>
          <a:p>
            <a:r>
              <a:rPr lang="en-US" dirty="0" err="1"/>
              <a:t>Quadrature</a:t>
            </a:r>
            <a:r>
              <a:rPr lang="en-US" dirty="0"/>
              <a:t> shift keying (QPSK)</a:t>
            </a:r>
          </a:p>
          <a:p>
            <a:r>
              <a:rPr lang="en-US" dirty="0"/>
              <a:t> Binary Frequency shift keying (BFSK)</a:t>
            </a:r>
          </a:p>
          <a:p>
            <a:r>
              <a:rPr lang="en-US" dirty="0"/>
              <a:t>M-</a:t>
            </a:r>
            <a:r>
              <a:rPr lang="en-US" dirty="0" err="1"/>
              <a:t>ary</a:t>
            </a:r>
            <a:r>
              <a:rPr lang="en-US" dirty="0"/>
              <a:t> PSK</a:t>
            </a:r>
          </a:p>
          <a:p>
            <a:r>
              <a:rPr lang="en-US" dirty="0"/>
              <a:t> M-</a:t>
            </a:r>
            <a:r>
              <a:rPr lang="en-US" dirty="0" err="1"/>
              <a:t>ary</a:t>
            </a:r>
            <a:r>
              <a:rPr lang="en-US" dirty="0"/>
              <a:t> </a:t>
            </a:r>
            <a:r>
              <a:rPr lang="en-US" dirty="0" err="1"/>
              <a:t>quadrature</a:t>
            </a:r>
            <a:r>
              <a:rPr lang="en-US" dirty="0"/>
              <a:t> amplitude modulation (M-</a:t>
            </a:r>
            <a:r>
              <a:rPr lang="en-US" dirty="0" err="1"/>
              <a:t>ary</a:t>
            </a:r>
            <a:r>
              <a:rPr lang="en-US" dirty="0"/>
              <a:t> QAM)</a:t>
            </a:r>
          </a:p>
          <a:p>
            <a:r>
              <a:rPr lang="en-US" dirty="0"/>
              <a:t>Generation and detection of non-coherent BFSK</a:t>
            </a:r>
          </a:p>
          <a:p>
            <a:r>
              <a:rPr lang="en-US" dirty="0"/>
              <a:t> DPSK - analysis of probability of error</a:t>
            </a:r>
          </a:p>
          <a:p>
            <a:r>
              <a:rPr lang="en-US" dirty="0"/>
              <a:t> Comparison of power bandwidth requirements for all the above schemes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64386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00306"/>
            <a:ext cx="750099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429000"/>
            <a:ext cx="5867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5984" y="614364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a) FSK transmitter      b) FSK Receiver</a:t>
            </a:r>
            <a:endParaRPr lang="en-IN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0043"/>
            <a:ext cx="63579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corresponding value of the conditional probability density function </a:t>
            </a:r>
            <a:r>
              <a:rPr lang="en-US" dirty="0" err="1"/>
              <a:t>function</a:t>
            </a:r>
            <a:r>
              <a:rPr lang="en-US" dirty="0"/>
              <a:t> of the random variable L equals</a:t>
            </a:r>
          </a:p>
          <a:p>
            <a:endParaRPr lang="en-US" dirty="0"/>
          </a:p>
          <a:p>
            <a:endParaRPr lang="en-IN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949450" y="1643063"/>
          <a:ext cx="9604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469800" imgH="253800" progId="Equation.3">
                  <p:embed/>
                </p:oleObj>
              </mc:Choice>
              <mc:Fallback>
                <p:oleObj name="Equation" r:id="rId3" imgW="4698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643063"/>
                        <a:ext cx="96043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357298"/>
            <a:ext cx="22145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28794" y="2285992"/>
          <a:ext cx="3429024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6" imgW="2298600" imgH="583920" progId="Equation.3">
                  <p:embed/>
                </p:oleObj>
              </mc:Choice>
              <mc:Fallback>
                <p:oleObj name="Equation" r:id="rId6" imgW="2298600" imgH="583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285992"/>
                        <a:ext cx="3429024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3357563"/>
            <a:ext cx="62865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M-</a:t>
            </a:r>
            <a:r>
              <a:rPr lang="en-US" dirty="0" err="1">
                <a:solidFill>
                  <a:srgbClr val="FF0000"/>
                </a:solidFill>
              </a:rPr>
              <a:t>ary</a:t>
            </a:r>
            <a:r>
              <a:rPr lang="en-US" dirty="0">
                <a:solidFill>
                  <a:srgbClr val="FF0000"/>
                </a:solidFill>
              </a:rPr>
              <a:t> PSK</a:t>
            </a:r>
            <a:br>
              <a:rPr lang="en-US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M-</a:t>
            </a:r>
            <a:r>
              <a:rPr lang="en-US" sz="2000" dirty="0" err="1"/>
              <a:t>ary</a:t>
            </a:r>
            <a:r>
              <a:rPr lang="en-US" sz="2000" dirty="0"/>
              <a:t> PSK the phase of the carrier takes on one of M possible values namely </a:t>
            </a:r>
            <a:r>
              <a:rPr lang="el-GR" sz="2000" dirty="0"/>
              <a:t>ϴ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   =2i</a:t>
            </a:r>
            <a:r>
              <a:rPr lang="el-GR" sz="2000" dirty="0"/>
              <a:t>π</a:t>
            </a:r>
            <a:r>
              <a:rPr lang="en-US" sz="2000" dirty="0"/>
              <a:t>/</a:t>
            </a:r>
            <a:r>
              <a:rPr lang="en-US" sz="2000" dirty="0" err="1"/>
              <a:t>M,where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=0,1,…M-1</a:t>
            </a:r>
          </a:p>
          <a:p>
            <a:r>
              <a:rPr lang="en-US" baseline="-25000" dirty="0"/>
              <a:t>During each </a:t>
            </a:r>
            <a:r>
              <a:rPr lang="en-US" baseline="-25000" dirty="0" err="1"/>
              <a:t>signalling</a:t>
            </a:r>
            <a:r>
              <a:rPr lang="en-US" baseline="-25000" dirty="0"/>
              <a:t> interval of duration T, one of the M possible signals  </a:t>
            </a:r>
            <a:endParaRPr lang="en-IN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285852" y="3500438"/>
          <a:ext cx="4214842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Equation" r:id="rId3" imgW="2260440" imgH="1549080" progId="Equation.3">
                  <p:embed/>
                </p:oleObj>
              </mc:Choice>
              <mc:Fallback>
                <p:oleObj name="Equation" r:id="rId3" imgW="2260440" imgH="1549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500438"/>
                        <a:ext cx="4214842" cy="2643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071810"/>
            <a:ext cx="2786050" cy="249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57884" y="571501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signal constellation for </a:t>
            </a:r>
            <a:r>
              <a:rPr lang="en-US" dirty="0" err="1"/>
              <a:t>octaphase</a:t>
            </a:r>
            <a:r>
              <a:rPr lang="en-US" dirty="0"/>
              <a:t> shift </a:t>
            </a:r>
            <a:r>
              <a:rPr lang="en-US" dirty="0" err="1"/>
              <a:t>keyingi.e</a:t>
            </a:r>
            <a:r>
              <a:rPr lang="en-US" dirty="0"/>
              <a:t> M=8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831181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Content Placeholder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31181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2938" y="835025"/>
          <a:ext cx="7786687" cy="547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4" imgW="3784320" imgH="3022560" progId="Equation.3">
                  <p:embed/>
                </p:oleObj>
              </mc:Choice>
              <mc:Fallback>
                <p:oleObj name="Equation" r:id="rId4" imgW="3784320" imgH="3022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835025"/>
                        <a:ext cx="7786687" cy="547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005768"/>
              </p:ext>
            </p:extLst>
          </p:nvPr>
        </p:nvGraphicFramePr>
        <p:xfrm>
          <a:off x="285750" y="87313"/>
          <a:ext cx="8072438" cy="629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3" imgW="4597200" imgH="4241520" progId="Equation.3">
                  <p:embed/>
                </p:oleObj>
              </mc:Choice>
              <mc:Fallback>
                <p:oleObj name="Equation" r:id="rId3" imgW="4597200" imgH="4241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87313"/>
                        <a:ext cx="8072438" cy="6294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285875" y="857250"/>
          <a:ext cx="6143625" cy="52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3" imgW="2831760" imgH="2425680" progId="Equation.3">
                  <p:embed/>
                </p:oleObj>
              </mc:Choice>
              <mc:Fallback>
                <p:oleObj name="Equation" r:id="rId3" imgW="2831760" imgH="2425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857250"/>
                        <a:ext cx="6143625" cy="521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50" y="1214422"/>
            <a:ext cx="6619902" cy="38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0166" y="521495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Receiver for coherent M-</a:t>
            </a:r>
            <a:r>
              <a:rPr lang="en-US" dirty="0" err="1"/>
              <a:t>ary</a:t>
            </a:r>
            <a:r>
              <a:rPr lang="en-US" dirty="0"/>
              <a:t> PSK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76044">
            <a:off x="1000100" y="1000108"/>
            <a:ext cx="6643687" cy="43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M-</a:t>
            </a:r>
            <a:r>
              <a:rPr lang="en-US" dirty="0" err="1">
                <a:solidFill>
                  <a:srgbClr val="FF0000"/>
                </a:solidFill>
              </a:rPr>
              <a:t>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quadrature</a:t>
            </a:r>
            <a:r>
              <a:rPr lang="en-US" dirty="0">
                <a:solidFill>
                  <a:srgbClr val="FF0000"/>
                </a:solidFill>
              </a:rPr>
              <a:t> amplitude modulation (M-</a:t>
            </a:r>
            <a:r>
              <a:rPr lang="en-US" dirty="0" err="1">
                <a:solidFill>
                  <a:srgbClr val="FF0000"/>
                </a:solidFill>
              </a:rPr>
              <a:t>ary</a:t>
            </a:r>
            <a:r>
              <a:rPr lang="en-US" dirty="0">
                <a:solidFill>
                  <a:srgbClr val="FF0000"/>
                </a:solidFill>
              </a:rPr>
              <a:t> QAM)</a:t>
            </a:r>
            <a:br>
              <a:rPr lang="en-US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In M-</a:t>
            </a:r>
            <a:r>
              <a:rPr lang="en-US" sz="2400" dirty="0" err="1"/>
              <a:t>ary</a:t>
            </a:r>
            <a:r>
              <a:rPr lang="en-US" sz="2400" dirty="0"/>
              <a:t> QAM </a:t>
            </a:r>
            <a:r>
              <a:rPr lang="en-US" sz="2400" dirty="0" err="1"/>
              <a:t>inphase</a:t>
            </a:r>
            <a:r>
              <a:rPr lang="en-US" sz="2400" dirty="0"/>
              <a:t> and </a:t>
            </a:r>
            <a:r>
              <a:rPr lang="en-US" sz="2400" dirty="0" err="1"/>
              <a:t>quadrature</a:t>
            </a:r>
            <a:r>
              <a:rPr lang="en-US" sz="2400" dirty="0"/>
              <a:t> components are independent ,the general form of M-</a:t>
            </a:r>
            <a:r>
              <a:rPr lang="en-US" sz="2400" dirty="0" err="1"/>
              <a:t>ary</a:t>
            </a:r>
            <a:r>
              <a:rPr lang="en-US" sz="2400" dirty="0"/>
              <a:t> QAM is defined by the transmitted signal by</a:t>
            </a:r>
          </a:p>
          <a:p>
            <a:endParaRPr lang="en-IN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071538" y="2928934"/>
          <a:ext cx="5715040" cy="334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3" imgW="2793960" imgH="1523880" progId="Equation.3">
                  <p:embed/>
                </p:oleObj>
              </mc:Choice>
              <mc:Fallback>
                <p:oleObj name="Equation" r:id="rId3" imgW="2793960" imgH="1523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928934"/>
                        <a:ext cx="5715040" cy="3344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Passband</a:t>
            </a:r>
            <a:r>
              <a:rPr lang="en-US" dirty="0">
                <a:solidFill>
                  <a:srgbClr val="FF0000"/>
                </a:solidFill>
              </a:rPr>
              <a:t> transmission model </a:t>
            </a:r>
            <a:br>
              <a:rPr lang="en-US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IN" dirty="0"/>
              <a:t>In digital </a:t>
            </a:r>
            <a:r>
              <a:rPr lang="en-IN" dirty="0" err="1"/>
              <a:t>passband</a:t>
            </a:r>
            <a:r>
              <a:rPr lang="en-IN" dirty="0"/>
              <a:t> transmission, the incoming data stream is modulated onto a carrier with fixed frequency and then transmitted over a band-pass channel.</a:t>
            </a:r>
          </a:p>
          <a:p>
            <a:pPr algn="just">
              <a:buNone/>
            </a:pPr>
            <a:endParaRPr lang="en-IN" dirty="0"/>
          </a:p>
          <a:p>
            <a:pPr algn="just">
              <a:lnSpc>
                <a:spcPct val="120000"/>
              </a:lnSpc>
            </a:pPr>
            <a:r>
              <a:rPr lang="en-IN" dirty="0" err="1"/>
              <a:t>Passband</a:t>
            </a:r>
            <a:r>
              <a:rPr lang="en-IN" dirty="0"/>
              <a:t> digital transmission allows more efficient use of the allocated RF bandwidth, and flexibility in accommodating different baseband signal formats. </a:t>
            </a:r>
          </a:p>
          <a:p>
            <a:pPr lvl="2" algn="just">
              <a:lnSpc>
                <a:spcPct val="120000"/>
              </a:lnSpc>
            </a:pPr>
            <a:r>
              <a:rPr lang="en-IN" sz="2900" dirty="0"/>
              <a:t>Example Mobile Telephone Systems GSM: GMSK modulation is used (a variation of FSK) IS-54: π/4-DQPSK modulation is used (a variation of PSK)</a:t>
            </a:r>
          </a:p>
          <a:p>
            <a:pPr algn="just">
              <a:lnSpc>
                <a:spcPct val="120000"/>
              </a:lnSpc>
              <a:buNone/>
            </a:pPr>
            <a:endParaRPr lang="en-IN" dirty="0"/>
          </a:p>
          <a:p>
            <a:pPr algn="just">
              <a:lnSpc>
                <a:spcPct val="120000"/>
              </a:lnSpc>
            </a:pPr>
            <a:r>
              <a:rPr lang="en-IN" dirty="0"/>
              <a:t>The modulation process making the transmission possible involves switching (keying) the amplitude, frequency, or phase of a sinusoidal carrier in accordance with the incoming data. There are three basic </a:t>
            </a:r>
            <a:r>
              <a:rPr lang="en-IN" dirty="0" err="1"/>
              <a:t>signaling</a:t>
            </a:r>
            <a:r>
              <a:rPr lang="en-IN" dirty="0"/>
              <a:t> schemes: Amplitude-shift keying (ASK) Frequency-shift keying (FSK) Phase-shift keying (PSK)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9711">
            <a:off x="491164" y="983055"/>
            <a:ext cx="3719524" cy="263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143380"/>
            <a:ext cx="414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signal constellation for M-</a:t>
            </a:r>
            <a:r>
              <a:rPr lang="en-US" dirty="0" err="1"/>
              <a:t>ary</a:t>
            </a:r>
            <a:r>
              <a:rPr lang="en-US" dirty="0"/>
              <a:t> QAM for M-16</a:t>
            </a:r>
            <a:endParaRPr lang="en-IN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5" y="1571612"/>
            <a:ext cx="4905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500306"/>
            <a:ext cx="22288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57620" y="5715016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Figure:  a) decomposition of signal constellation of M-</a:t>
            </a:r>
            <a:r>
              <a:rPr lang="en-US" dirty="0" err="1"/>
              <a:t>ary</a:t>
            </a:r>
            <a:r>
              <a:rPr lang="en-US" dirty="0"/>
              <a:t> QAM for M=16 into two signal space diagrams  a) </a:t>
            </a:r>
            <a:r>
              <a:rPr lang="en-US" dirty="0" err="1"/>
              <a:t>inphase</a:t>
            </a:r>
            <a:r>
              <a:rPr lang="en-US" dirty="0"/>
              <a:t> component   b) </a:t>
            </a:r>
            <a:r>
              <a:rPr lang="en-US" dirty="0" err="1"/>
              <a:t>quadrature</a:t>
            </a:r>
            <a:r>
              <a:rPr lang="en-US" dirty="0"/>
              <a:t> component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en-US" dirty="0"/>
              <a:t>The coordinates of the </a:t>
            </a:r>
            <a:r>
              <a:rPr lang="en-US" dirty="0" err="1"/>
              <a:t>ith</a:t>
            </a:r>
            <a:r>
              <a:rPr lang="en-US" dirty="0"/>
              <a:t> message points are</a:t>
            </a:r>
            <a:endParaRPr lang="en-IN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1214422"/>
          <a:ext cx="9144000" cy="5114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Equation" r:id="rId3" imgW="3873240" imgH="1993680" progId="Equation.3">
                  <p:embed/>
                </p:oleObj>
              </mc:Choice>
              <mc:Fallback>
                <p:oleObj name="Equation" r:id="rId3" imgW="3873240" imgH="1993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22"/>
                        <a:ext cx="9144000" cy="5114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7158" y="285728"/>
          <a:ext cx="8421688" cy="641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3" imgW="3987720" imgH="3759120" progId="Equation.3">
                  <p:embed/>
                </p:oleObj>
              </mc:Choice>
              <mc:Fallback>
                <p:oleObj name="Equation" r:id="rId3" imgW="3987720" imgH="3759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85728"/>
                        <a:ext cx="8421688" cy="641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071546"/>
            <a:ext cx="4953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14876" y="450057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: signal </a:t>
            </a:r>
            <a:r>
              <a:rPr lang="en-US" dirty="0" err="1"/>
              <a:t>constellationof</a:t>
            </a:r>
            <a:r>
              <a:rPr lang="en-US" dirty="0"/>
              <a:t> M-</a:t>
            </a:r>
            <a:r>
              <a:rPr lang="en-US" dirty="0" err="1"/>
              <a:t>ary</a:t>
            </a:r>
            <a:r>
              <a:rPr lang="en-US" dirty="0"/>
              <a:t> for M=4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2852">
            <a:off x="365456" y="220962"/>
            <a:ext cx="6780371" cy="263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42709">
            <a:off x="297166" y="2902395"/>
            <a:ext cx="72866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29322" y="264318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a) : M-</a:t>
            </a:r>
            <a:r>
              <a:rPr lang="en-US" dirty="0" err="1"/>
              <a:t>ary</a:t>
            </a:r>
            <a:r>
              <a:rPr lang="en-US" dirty="0"/>
              <a:t> QAM transmitter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592933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b) : M-</a:t>
            </a:r>
            <a:r>
              <a:rPr lang="en-US" dirty="0" err="1"/>
              <a:t>ary</a:t>
            </a:r>
            <a:r>
              <a:rPr lang="en-US" dirty="0"/>
              <a:t> QAM receiver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Generation and detection of non-coherent BFSK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BFSK transmitted signal is given by </a:t>
            </a:r>
          </a:p>
          <a:p>
            <a:endParaRPr lang="en-IN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87401" y="2127250"/>
          <a:ext cx="6570681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3" imgW="4025880" imgH="2844720" progId="Equation.3">
                  <p:embed/>
                </p:oleObj>
              </mc:Choice>
              <mc:Fallback>
                <p:oleObj name="Equation" r:id="rId3" imgW="4025880" imgH="2844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1" y="2127250"/>
                        <a:ext cx="6570681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03256">
            <a:off x="428597" y="785794"/>
            <a:ext cx="7548592" cy="436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571501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  non coherent receiver for detection of BFSK signals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 DPSK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en-US" sz="2800" dirty="0"/>
              <a:t>In DPSK the transmitted of 1 leaves the carrier phase unchanged and so we define s</a:t>
            </a:r>
            <a:r>
              <a:rPr lang="en-US" sz="2800" baseline="-25000" dirty="0"/>
              <a:t>1</a:t>
            </a:r>
            <a:r>
              <a:rPr lang="en-US" sz="2800" dirty="0"/>
              <a:t> (t) as</a:t>
            </a:r>
            <a:endParaRPr lang="en-IN" sz="28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500298" y="2428868"/>
          <a:ext cx="4357718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3" imgW="1638000" imgH="583920" progId="Equation.3">
                  <p:embed/>
                </p:oleObj>
              </mc:Choice>
              <mc:Fallback>
                <p:oleObj name="Equation" r:id="rId3" imgW="1638000" imgH="583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2428868"/>
                        <a:ext cx="4357718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2910" y="4000504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DPSK the transmitted of 1 leaves the carrier phase unchanged and so we define s</a:t>
            </a:r>
            <a:r>
              <a:rPr lang="en-US" sz="2800" baseline="-25000" dirty="0"/>
              <a:t>1</a:t>
            </a:r>
            <a:r>
              <a:rPr lang="en-US" sz="2800" dirty="0"/>
              <a:t> (t) as</a:t>
            </a:r>
            <a:endParaRPr lang="en-IN" sz="2800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500298" y="5143500"/>
          <a:ext cx="4643470" cy="150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5" imgW="1777680" imgH="583920" progId="Equation.3">
                  <p:embed/>
                </p:oleObj>
              </mc:Choice>
              <mc:Fallback>
                <p:oleObj name="Equation" r:id="rId5" imgW="1777680" imgH="583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5143500"/>
                        <a:ext cx="4643470" cy="1500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785786" y="538163"/>
          <a:ext cx="7215238" cy="599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5" imgW="2412720" imgH="2006280" progId="Equation.3">
                  <p:embed/>
                </p:oleObj>
              </mc:Choice>
              <mc:Fallback>
                <p:oleObj name="Equation" r:id="rId5" imgW="2412720" imgH="2006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538163"/>
                        <a:ext cx="7215238" cy="599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3094">
            <a:off x="571472" y="642919"/>
            <a:ext cx="7908061" cy="543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1670" y="635795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a) DPSK transmitter    b) DPSK  receiver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differential encoding process at the transmitter input starts with an </a:t>
            </a:r>
            <a:r>
              <a:rPr lang="en-US" sz="2000" dirty="0" err="1"/>
              <a:t>arbitary</a:t>
            </a:r>
            <a:r>
              <a:rPr lang="en-US" sz="2000" dirty="0"/>
              <a:t> first bit serving as reference and thereafter the differentially encoded sequence is generated as </a:t>
            </a:r>
            <a:endParaRPr lang="en-IN" sz="20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785918" y="1571612"/>
          <a:ext cx="42862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3" imgW="1434960" imgH="431640" progId="Equation.3">
                  <p:embed/>
                </p:oleObj>
              </mc:Choice>
              <mc:Fallback>
                <p:oleObj name="Equation" r:id="rId3" imgW="1434960" imgH="43164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1571612"/>
                        <a:ext cx="4286250" cy="128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905250"/>
            <a:ext cx="5929354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335756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b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  input is                             1     0     0     1    0     0     1     1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300037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Table: Illustrating the generation of DPSK signal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377012" cy="42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85786" y="5103674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/>
              <a:t>Unlike ASK signals, both PSK and FSK signals have a constant envelope.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 PSK and FSK are preferred to ASK signals for </a:t>
            </a:r>
            <a:r>
              <a:rPr lang="en-IN" dirty="0" err="1"/>
              <a:t>passband</a:t>
            </a:r>
            <a:r>
              <a:rPr lang="en-IN" dirty="0"/>
              <a:t> data transmission over nonlinear channel (amplitude nonlinearities) such as </a:t>
            </a:r>
            <a:r>
              <a:rPr lang="en-IN" dirty="0" err="1"/>
              <a:t>micorwave</a:t>
            </a:r>
            <a:r>
              <a:rPr lang="en-IN" dirty="0"/>
              <a:t> link and satellite channels.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2964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Comparison of power bandwidth requirements for all the above schemes</a:t>
            </a:r>
            <a:endParaRPr lang="en-IN" sz="3600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48631"/>
            <a:ext cx="688184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337">
            <a:off x="1214415" y="928670"/>
            <a:ext cx="64356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Generation and detection of binary phase shift keying (BPSK)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coherent binary PSK system pair of signals  s</a:t>
            </a:r>
            <a:r>
              <a:rPr lang="en-US" sz="2000" baseline="-25000" dirty="0"/>
              <a:t>1</a:t>
            </a:r>
            <a:r>
              <a:rPr lang="en-US" sz="2000" dirty="0"/>
              <a:t>(t) and s</a:t>
            </a:r>
            <a:r>
              <a:rPr lang="en-US" sz="2000" baseline="-25000" dirty="0"/>
              <a:t>2</a:t>
            </a:r>
            <a:r>
              <a:rPr lang="en-US" sz="2000" dirty="0"/>
              <a:t>(t) used to represent symbol 1 and 0 respectively are defined by</a:t>
            </a:r>
          </a:p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3"/>
              <p:cNvSpPr txBox="1"/>
              <p:nvPr/>
            </p:nvSpPr>
            <p:spPr bwMode="auto">
              <a:xfrm>
                <a:off x="256380" y="2428868"/>
                <a:ext cx="5643602" cy="442913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𝑜𝑛𝑒𝑏𝑎𝑠𝑖𝑠𝑓𝑢𝑛𝑐𝑡𝑖𝑜𝑛𝑜𝑓𝑢𝑛𝑖𝑡𝑒𝑛𝑒𝑟𝑔𝑦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)0≤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𝑡h𝑒𝑛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)0≤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)0≤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br>
                  <a:rPr lang="en-IN" dirty="0">
                    <a:solidFill>
                      <a:srgbClr val="000000"/>
                    </a:solidFill>
                  </a:rPr>
                </a:br>
                <a:br>
                  <a:rPr lang="en-IN" dirty="0">
                    <a:solidFill>
                      <a:srgbClr val="000000"/>
                    </a:solidFill>
                  </a:rPr>
                </a:br>
                <a:endParaRPr lang="en-IN" dirty="0"/>
              </a:p>
            </p:txBody>
          </p:sp>
        </mc:Choice>
        <mc:Fallback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380" y="2428868"/>
                <a:ext cx="5643602" cy="4429132"/>
              </a:xfrm>
              <a:prstGeom prst="rect">
                <a:avLst/>
              </a:prstGeom>
              <a:blipFill>
                <a:blip r:embed="rId2"/>
                <a:stretch>
                  <a:fillRect l="-3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248" y="2965369"/>
            <a:ext cx="3143272" cy="254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00802" y="556875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signal space diagram for coherent BPSK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37862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85794"/>
            <a:ext cx="1019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143248"/>
            <a:ext cx="58388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643182"/>
            <a:ext cx="304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5857892"/>
            <a:ext cx="2438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3"/>
              <p:cNvSpPr txBox="1"/>
              <p:nvPr/>
            </p:nvSpPr>
            <p:spPr bwMode="auto">
              <a:xfrm>
                <a:off x="1000100" y="530249"/>
                <a:ext cx="7715304" cy="63277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𝐴𝑐𝑜h𝑒𝑟𝑒𝑛𝑡𝑏𝑖𝑛𝑎𝑟𝑦𝑃𝑆𝐾𝑖𝑠h𝑎𝑣𝑖𝑛𝑔𝑠𝑖𝑔𝑛𝑎𝑙𝑠𝑝𝑎𝑐𝑒𝑖𝑠</m:t>
                      </m:r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𝑛𝑠𝑖𝑜𝑛𝑎𝑙𝑖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𝑒𝑁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𝑤𝑖𝑡h𝑡𝑤𝑜𝑚𝑒𝑠𝑠𝑎𝑔𝑒𝑝𝑜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</m:t>
                      </m:r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𝑇h𝑒𝑐𝑜𝑜𝑟𝑑𝑖𝑛𝑎𝑡𝑒𝑠𝑜𝑓𝑡h𝑒𝑚𝑒𝑠𝑠𝑎𝑔𝑒𝑝𝑜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𝑒𝑞𝑢𝑎𝑙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ra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rad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𝑇h𝑒𝑠𝑒𝑡𝑜𝑓𝑝𝑜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𝑐𝑙𝑜𝑠𝑒𝑠𝑡𝑡𝑜𝑡h𝑒𝑚𝑒𝑠𝑠𝑎𝑔𝑒𝑝𝑜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fName>
                        <m:e/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rad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𝑇h𝑒𝑠𝑒𝑡𝑜𝑓𝑝𝑜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𝑐𝑙𝑜𝑠𝑒𝑠𝑡𝑡𝑜𝑡h𝑒𝑚𝑒𝑠𝑠𝑎𝑔𝑒𝑝𝑜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fName>
                        <m:e/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br>
                  <a:rPr lang="en-IN" dirty="0">
                    <a:solidFill>
                      <a:srgbClr val="000000"/>
                    </a:solidFill>
                  </a:rPr>
                </a:br>
                <a:endParaRPr lang="en-IN" dirty="0"/>
              </a:p>
            </p:txBody>
          </p:sp>
        </mc:Choice>
        <mc:Fallback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0100" y="530249"/>
                <a:ext cx="7715304" cy="6327775"/>
              </a:xfrm>
              <a:prstGeom prst="rect">
                <a:avLst/>
              </a:prstGeom>
              <a:blipFill>
                <a:blip r:embed="rId2"/>
                <a:stretch>
                  <a:fillRect l="-2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n-US" sz="2000" dirty="0"/>
              <a:t>The decision region associated with symbol 1 or signal s</a:t>
            </a:r>
            <a:r>
              <a:rPr lang="en-US" sz="2000" baseline="-25000" dirty="0"/>
              <a:t>1</a:t>
            </a:r>
            <a:r>
              <a:rPr lang="en-US" sz="2000" dirty="0"/>
              <a:t>(t) is</a:t>
            </a:r>
          </a:p>
          <a:p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14348" y="928694"/>
          <a:ext cx="6999317" cy="600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3365280" imgH="3784320" progId="Equation.3">
                  <p:embed/>
                </p:oleObj>
              </mc:Choice>
              <mc:Fallback>
                <p:oleObj name="Equation" r:id="rId3" imgW="3365280" imgH="3784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928694"/>
                        <a:ext cx="6999317" cy="6000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8" name="Object 2"/>
              <p:cNvSpPr txBox="1"/>
              <p:nvPr/>
            </p:nvSpPr>
            <p:spPr bwMode="auto">
              <a:xfrm>
                <a:off x="1071538" y="928670"/>
                <a:ext cx="6429420" cy="47863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𝑝𝑢𝑡𝑡𝑖𝑛𝑔𝑧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e>
                      </m:ra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𝑡h𝑒𝑎𝑣𝑒𝑟𝑎𝑔𝑒𝑝𝑟𝑜𝑏𝑎𝑏𝑖𝑙𝑖𝑡𝑦𝑜𝑓𝑠𝑦𝑚𝑏𝑜𝑙𝑒𝑟𝑟𝑜𝑟𝑓𝑜𝑟</m:t>
                      </m:r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𝑐𝑜h𝑒𝑟𝑒𝑛𝑡𝐵𝑃𝑆𝐾𝑖𝑠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𝑒𝑟𝑓𝑐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IN" dirty="0">
                    <a:solidFill>
                      <a:srgbClr val="000000"/>
                    </a:solidFill>
                  </a:rPr>
                </a:br>
                <a:endParaRPr lang="en-IN" dirty="0"/>
              </a:p>
            </p:txBody>
          </p:sp>
        </mc:Choice>
        <mc:Fallback>
          <p:sp>
            <p:nvSpPr>
              <p:cNvPr id="409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38" y="928670"/>
                <a:ext cx="6429420" cy="4786346"/>
              </a:xfrm>
              <a:prstGeom prst="rect">
                <a:avLst/>
              </a:prstGeom>
              <a:blipFill>
                <a:blip r:embed="rId2"/>
                <a:stretch>
                  <a:fillRect l="-28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1276</Words>
  <Application>Microsoft Office PowerPoint</Application>
  <PresentationFormat>On-screen Show (4:3)</PresentationFormat>
  <Paragraphs>85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Amasis MT Pro Medium</vt:lpstr>
      <vt:lpstr>Arial</vt:lpstr>
      <vt:lpstr>Calibri</vt:lpstr>
      <vt:lpstr>Cambria Math</vt:lpstr>
      <vt:lpstr>Times New Roman</vt:lpstr>
      <vt:lpstr>Office Theme</vt:lpstr>
      <vt:lpstr>Equation</vt:lpstr>
      <vt:lpstr>DIGITAL COMMUNICATION Unit-IV: Pass Band Transmission</vt:lpstr>
      <vt:lpstr>Syllabus</vt:lpstr>
      <vt:lpstr>Passband transmission model  </vt:lpstr>
      <vt:lpstr>PowerPoint Presentation</vt:lpstr>
      <vt:lpstr>Generation and detection of binary phase shift keying (BPSK) </vt:lpstr>
      <vt:lpstr>PowerPoint Presentation</vt:lpstr>
      <vt:lpstr>PowerPoint Presentation</vt:lpstr>
      <vt:lpstr>PowerPoint Presentation</vt:lpstr>
      <vt:lpstr>PowerPoint Presentation</vt:lpstr>
      <vt:lpstr>Quadrature shift keying (QPSK)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Binary Frequency shift keying (BFSK)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M-ary PSK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M-ary quadrature amplitude modulation (M-ary QAM) </vt:lpstr>
      <vt:lpstr>PowerPoint Presentation</vt:lpstr>
      <vt:lpstr>PowerPoint Presentation</vt:lpstr>
      <vt:lpstr>PowerPoint Presentation</vt:lpstr>
      <vt:lpstr>PowerPoint Presentation</vt:lpstr>
      <vt:lpstr>Generation and detection of non-coherent BFSK</vt:lpstr>
      <vt:lpstr>PowerPoint Presentation</vt:lpstr>
      <vt:lpstr> DPSK</vt:lpstr>
      <vt:lpstr>PowerPoint Presentation</vt:lpstr>
      <vt:lpstr>PowerPoint Presentation</vt:lpstr>
      <vt:lpstr>The differential encoding process at the transmitter input starts with an arbitary first bit serving as reference and thereafter the differentially encoded sequence is generated as </vt:lpstr>
      <vt:lpstr>Comparison of power bandwidth requirements for all the above schemes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COMMUNICATION Unit-IV: Signal Space Analysis</dc:title>
  <dc:creator>students</dc:creator>
  <cp:lastModifiedBy>Mallikarjuna</cp:lastModifiedBy>
  <cp:revision>186</cp:revision>
  <dcterms:created xsi:type="dcterms:W3CDTF">2021-10-30T05:09:36Z</dcterms:created>
  <dcterms:modified xsi:type="dcterms:W3CDTF">2021-11-03T10:41:23Z</dcterms:modified>
</cp:coreProperties>
</file>