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42" r:id="rId23"/>
    <p:sldId id="343" r:id="rId24"/>
    <p:sldId id="337" r:id="rId25"/>
    <p:sldId id="338" r:id="rId26"/>
    <p:sldId id="344" r:id="rId27"/>
    <p:sldId id="345" r:id="rId28"/>
    <p:sldId id="339" r:id="rId29"/>
    <p:sldId id="346" r:id="rId30"/>
    <p:sldId id="349" r:id="rId31"/>
    <p:sldId id="347" r:id="rId32"/>
    <p:sldId id="348" r:id="rId33"/>
    <p:sldId id="350" r:id="rId34"/>
    <p:sldId id="341" r:id="rId35"/>
    <p:sldId id="351" r:id="rId36"/>
    <p:sldId id="352" r:id="rId37"/>
    <p:sldId id="353" r:id="rId38"/>
    <p:sldId id="354" r:id="rId39"/>
    <p:sldId id="355" r:id="rId40"/>
    <p:sldId id="356" r:id="rId41"/>
    <p:sldId id="357" r:id="rId42"/>
    <p:sldId id="35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156"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CCDAE-5C48-4AA0-AFBE-E60D4C456B62}" type="datetimeFigureOut">
              <a:rPr lang="en-US" smtClean="0"/>
              <a:t>28-Nov-23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A58E4B-66A0-426A-88FF-C801566BEAD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101B703-DD37-4625-A000-2E13D7CA7A9B}" type="datetime1">
              <a:rPr lang="en-US" smtClean="0"/>
              <a:t>28-Nov-23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Dr.S.Md.Farooq</a:t>
            </a: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396711-DE88-4096-AE58-55B965390D57}" type="datetime1">
              <a:rPr lang="en-US" smtClean="0"/>
              <a:t>28-Nov-23</a:t>
            </a:fld>
            <a:endParaRPr lang="en-US"/>
          </a:p>
        </p:txBody>
      </p:sp>
      <p:sp>
        <p:nvSpPr>
          <p:cNvPr id="5" name="Footer Placeholder 4"/>
          <p:cNvSpPr>
            <a:spLocks noGrp="1"/>
          </p:cNvSpPr>
          <p:nvPr>
            <p:ph type="ftr" sz="quarter" idx="11"/>
          </p:nvPr>
        </p:nvSpPr>
        <p:spPr/>
        <p:txBody>
          <a:bodyPr/>
          <a:lstStyle>
            <a:extLst/>
          </a:lstStyle>
          <a:p>
            <a:r>
              <a:rPr lang="en-US" smtClean="0"/>
              <a:t>Dr.S.Md.Farooq</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BDFA5B95-7655-439B-87D4-28F5A1612F74}" type="datetime1">
              <a:rPr lang="en-US" smtClean="0"/>
              <a:t>28-Nov-23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t>Dr.S.Md.Farooq</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211B73-96A5-4418-B66D-BB9954E3B59A}" type="datetime1">
              <a:rPr lang="en-US" smtClean="0"/>
              <a:t>28-Nov-23</a:t>
            </a:fld>
            <a:endParaRPr lang="en-US"/>
          </a:p>
        </p:txBody>
      </p:sp>
      <p:sp>
        <p:nvSpPr>
          <p:cNvPr id="5" name="Footer Placeholder 4"/>
          <p:cNvSpPr>
            <a:spLocks noGrp="1"/>
          </p:cNvSpPr>
          <p:nvPr>
            <p:ph type="ftr" sz="quarter" idx="11"/>
          </p:nvPr>
        </p:nvSpPr>
        <p:spPr/>
        <p:txBody>
          <a:bodyPr/>
          <a:lstStyle>
            <a:extLst/>
          </a:lstStyle>
          <a:p>
            <a:r>
              <a:rPr lang="en-US" smtClean="0"/>
              <a:t>Dr.S.Md.Farooq</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48DE5F5-7947-4D11-8107-7A7AC4FEB984}" type="datetime1">
              <a:rPr lang="en-US" smtClean="0"/>
              <a:t>28-Nov-23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t>Dr.S.Md.Farooq</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FC054E2-47B3-4D76-91BF-917C648454C1}" type="datetime1">
              <a:rPr lang="en-US" smtClean="0"/>
              <a:t>28-Nov-23</a:t>
            </a:fld>
            <a:endParaRPr lang="en-US"/>
          </a:p>
        </p:txBody>
      </p:sp>
      <p:sp>
        <p:nvSpPr>
          <p:cNvPr id="6" name="Footer Placeholder 5"/>
          <p:cNvSpPr>
            <a:spLocks noGrp="1"/>
          </p:cNvSpPr>
          <p:nvPr>
            <p:ph type="ftr" sz="quarter" idx="11"/>
          </p:nvPr>
        </p:nvSpPr>
        <p:spPr/>
        <p:txBody>
          <a:bodyPr/>
          <a:lstStyle>
            <a:extLst/>
          </a:lstStyle>
          <a:p>
            <a:r>
              <a:rPr lang="en-US" smtClean="0"/>
              <a:t>Dr.S.Md.Farooq</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FE4FC5E-B997-4F83-B08A-CA10405647D1}" type="datetime1">
              <a:rPr lang="en-US" smtClean="0"/>
              <a:t>28-Nov-23</a:t>
            </a:fld>
            <a:endParaRPr lang="en-US"/>
          </a:p>
        </p:txBody>
      </p:sp>
      <p:sp>
        <p:nvSpPr>
          <p:cNvPr id="8" name="Footer Placeholder 7"/>
          <p:cNvSpPr>
            <a:spLocks noGrp="1"/>
          </p:cNvSpPr>
          <p:nvPr>
            <p:ph type="ftr" sz="quarter" idx="11"/>
          </p:nvPr>
        </p:nvSpPr>
        <p:spPr/>
        <p:txBody>
          <a:bodyPr/>
          <a:lstStyle>
            <a:extLst/>
          </a:lstStyle>
          <a:p>
            <a:r>
              <a:rPr lang="en-US" smtClean="0"/>
              <a:t>Dr.S.Md.Farooq</a:t>
            </a:r>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3BF99C4-FA21-40C4-B77A-DF7901732260}" type="datetime1">
              <a:rPr lang="en-US" smtClean="0"/>
              <a:t>28-Nov-23</a:t>
            </a:fld>
            <a:endParaRPr lang="en-US"/>
          </a:p>
        </p:txBody>
      </p:sp>
      <p:sp>
        <p:nvSpPr>
          <p:cNvPr id="4" name="Footer Placeholder 3"/>
          <p:cNvSpPr>
            <a:spLocks noGrp="1"/>
          </p:cNvSpPr>
          <p:nvPr>
            <p:ph type="ftr" sz="quarter" idx="11"/>
          </p:nvPr>
        </p:nvSpPr>
        <p:spPr/>
        <p:txBody>
          <a:bodyPr/>
          <a:lstStyle>
            <a:extLst/>
          </a:lstStyle>
          <a:p>
            <a:r>
              <a:rPr lang="en-US" smtClean="0"/>
              <a:t>Dr.S.Md.Farooq</a:t>
            </a:r>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12DAB05-537E-4D60-9CA8-454F86DE0519}" type="datetime1">
              <a:rPr lang="en-US" smtClean="0"/>
              <a:t>28-Nov-23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t>Dr.S.Md.Farooq</a:t>
            </a:r>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E1B762-0560-42CB-8E7D-FDF4E1B426B9}" type="datetime1">
              <a:rPr lang="en-US" smtClean="0"/>
              <a:t>28-Nov-23</a:t>
            </a:fld>
            <a:endParaRPr lang="en-US"/>
          </a:p>
        </p:txBody>
      </p:sp>
      <p:sp>
        <p:nvSpPr>
          <p:cNvPr id="6" name="Footer Placeholder 5"/>
          <p:cNvSpPr>
            <a:spLocks noGrp="1"/>
          </p:cNvSpPr>
          <p:nvPr>
            <p:ph type="ftr" sz="quarter" idx="11"/>
          </p:nvPr>
        </p:nvSpPr>
        <p:spPr/>
        <p:txBody>
          <a:bodyPr/>
          <a:lstStyle>
            <a:extLst/>
          </a:lstStyle>
          <a:p>
            <a:r>
              <a:rPr lang="en-US" smtClean="0"/>
              <a:t>Dr.S.Md.Farooq</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41F0B0B-8297-49C4-9A2A-FA5229624B12}" type="datetime1">
              <a:rPr lang="en-US" smtClean="0"/>
              <a:t>28-Nov-23</a:t>
            </a:fld>
            <a:endParaRPr lang="en-US"/>
          </a:p>
        </p:txBody>
      </p:sp>
      <p:sp>
        <p:nvSpPr>
          <p:cNvPr id="6" name="Footer Placeholder 5"/>
          <p:cNvSpPr>
            <a:spLocks noGrp="1"/>
          </p:cNvSpPr>
          <p:nvPr>
            <p:ph type="ftr" sz="quarter" idx="11"/>
          </p:nvPr>
        </p:nvSpPr>
        <p:spPr/>
        <p:txBody>
          <a:bodyPr/>
          <a:lstStyle>
            <a:extLst/>
          </a:lstStyle>
          <a:p>
            <a:r>
              <a:rPr lang="en-US" smtClean="0"/>
              <a:t>Dr.S.Md.Farooq</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B87F96E-E8F5-4FA3-A5B7-046DFB528278}" type="datetime1">
              <a:rPr lang="en-US" smtClean="0"/>
              <a:t>28-Nov-23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t>Dr.S.Md.Farooq</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838200"/>
            <a:ext cx="5195668" cy="3172968"/>
          </a:xfrm>
        </p:spPr>
        <p:txBody>
          <a:bodyPr/>
          <a:lstStyle/>
          <a:p>
            <a:pPr algn="just"/>
            <a:r>
              <a:rPr lang="en-IN" sz="2000" dirty="0" smtClean="0"/>
              <a:t>Graph matrices and Applications</a:t>
            </a:r>
            <a:br>
              <a:rPr lang="en-IN" sz="2000" dirty="0" smtClean="0"/>
            </a:br>
            <a:r>
              <a:rPr lang="en-IN" sz="2000" dirty="0" smtClean="0"/>
              <a:t>   Motivational Overview, Matrix of Graph, Relations, Power of a Matrix, Node reduction Algorithm,</a:t>
            </a:r>
            <a:r>
              <a:rPr lang="en-US" sz="2000" dirty="0" smtClean="0"/>
              <a:t>Building Tools</a:t>
            </a:r>
            <a:r>
              <a:rPr lang="en-IN" sz="2000" dirty="0" smtClean="0"/>
              <a:t/>
            </a:r>
            <a:br>
              <a:rPr lang="en-IN" sz="2000" dirty="0" smtClean="0"/>
            </a:br>
            <a:r>
              <a:rPr lang="en-US" sz="2800" dirty="0" smtClean="0"/>
              <a:t/>
            </a:r>
            <a:br>
              <a:rPr lang="en-US" sz="2800" dirty="0" smtClean="0"/>
            </a:br>
            <a:endParaRPr lang="en-US" sz="2800" dirty="0"/>
          </a:p>
        </p:txBody>
      </p:sp>
      <p:sp>
        <p:nvSpPr>
          <p:cNvPr id="3" name="Subtitle 2"/>
          <p:cNvSpPr>
            <a:spLocks noGrp="1"/>
          </p:cNvSpPr>
          <p:nvPr>
            <p:ph type="subTitle" idx="1"/>
          </p:nvPr>
        </p:nvSpPr>
        <p:spPr/>
        <p:txBody>
          <a:bodyPr/>
          <a:lstStyle/>
          <a:p>
            <a:r>
              <a:rPr lang="en-IN" dirty="0" smtClean="0"/>
              <a:t>By: </a:t>
            </a:r>
            <a:r>
              <a:rPr lang="en-IN" dirty="0" err="1" smtClean="0"/>
              <a:t>S.Md.Farooq</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2.PNG"/>
          <p:cNvPicPr>
            <a:picLocks noGrp="1" noChangeAspect="1"/>
          </p:cNvPicPr>
          <p:nvPr>
            <p:ph idx="1"/>
          </p:nvPr>
        </p:nvPicPr>
        <p:blipFill>
          <a:blip r:embed="rId2"/>
          <a:stretch>
            <a:fillRect/>
          </a:stretch>
        </p:blipFill>
        <p:spPr>
          <a:xfrm>
            <a:off x="990600" y="2133600"/>
            <a:ext cx="6248399" cy="2871044"/>
          </a:xfrm>
        </p:spPr>
      </p:pic>
      <p:sp>
        <p:nvSpPr>
          <p:cNvPr id="3" name="Footer Placeholder 2"/>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Simple weight</a:t>
            </a:r>
            <a:endParaRPr lang="en-US" dirty="0"/>
          </a:p>
        </p:txBody>
      </p:sp>
      <p:sp>
        <p:nvSpPr>
          <p:cNvPr id="3" name="Content Placeholder 2"/>
          <p:cNvSpPr>
            <a:spLocks noGrp="1"/>
          </p:cNvSpPr>
          <p:nvPr>
            <p:ph idx="1"/>
          </p:nvPr>
        </p:nvSpPr>
        <p:spPr/>
        <p:txBody>
          <a:bodyPr>
            <a:normAutofit lnSpcReduction="10000"/>
          </a:bodyPr>
          <a:lstStyle/>
          <a:p>
            <a:pPr algn="just"/>
            <a:r>
              <a:rPr lang="en-IN" dirty="0" smtClean="0"/>
              <a:t>The simplest weight to represent whether the connection exist or does not exist between two nodes in the binary weights i.e., it is represented as “1” if link exists otherwise it is represented as “0”.</a:t>
            </a:r>
          </a:p>
          <a:p>
            <a:pPr>
              <a:lnSpc>
                <a:spcPct val="90000"/>
              </a:lnSpc>
              <a:buNone/>
            </a:pPr>
            <a:r>
              <a:rPr lang="en-US" sz="2400" dirty="0" smtClean="0"/>
              <a:t>The arithmetic rules are:</a:t>
            </a:r>
          </a:p>
          <a:p>
            <a:pPr>
              <a:lnSpc>
                <a:spcPct val="90000"/>
              </a:lnSpc>
            </a:pPr>
            <a:r>
              <a:rPr lang="en-US" sz="2400" dirty="0" smtClean="0"/>
              <a:t>1+1=1		1*1=1</a:t>
            </a:r>
          </a:p>
          <a:p>
            <a:pPr>
              <a:lnSpc>
                <a:spcPct val="90000"/>
              </a:lnSpc>
            </a:pPr>
            <a:r>
              <a:rPr lang="en-US" sz="2400" dirty="0" smtClean="0"/>
              <a:t>1+0=1		1*0=0</a:t>
            </a:r>
          </a:p>
          <a:p>
            <a:pPr>
              <a:lnSpc>
                <a:spcPct val="90000"/>
              </a:lnSpc>
            </a:pPr>
            <a:r>
              <a:rPr lang="en-US" sz="2400" dirty="0" smtClean="0"/>
              <a:t>0+0=0		0*0=0</a:t>
            </a:r>
          </a:p>
          <a:p>
            <a:pPr algn="just">
              <a:buNone/>
            </a:pPr>
            <a:r>
              <a:rPr lang="en-US" sz="2400" dirty="0" smtClean="0"/>
              <a:t>A matrix defined like this is called </a:t>
            </a:r>
            <a:r>
              <a:rPr lang="en-US" sz="2400" dirty="0" smtClean="0">
                <a:solidFill>
                  <a:srgbClr val="FF0000"/>
                </a:solidFill>
              </a:rPr>
              <a:t>connection matrix. i.e., represented a matrix with 0’s and 1’s</a:t>
            </a:r>
          </a:p>
          <a:p>
            <a:pPr algn="just">
              <a:buNone/>
            </a:pP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Connection matrix</a:t>
            </a:r>
            <a:endParaRPr lang="en-US" dirty="0"/>
          </a:p>
        </p:txBody>
      </p:sp>
      <p:sp>
        <p:nvSpPr>
          <p:cNvPr id="3" name="Content Placeholder 2"/>
          <p:cNvSpPr>
            <a:spLocks noGrp="1"/>
          </p:cNvSpPr>
          <p:nvPr>
            <p:ph idx="1"/>
          </p:nvPr>
        </p:nvSpPr>
        <p:spPr/>
        <p:txBody>
          <a:bodyPr/>
          <a:lstStyle/>
          <a:p>
            <a:r>
              <a:rPr lang="en-US" sz="2400" dirty="0" smtClean="0"/>
              <a:t>The connection matrix is obtained by replacing each entry with 1 if there is a link and 0 if there isn’t.</a:t>
            </a:r>
          </a:p>
          <a:p>
            <a:r>
              <a:rPr lang="en-US" sz="2400" dirty="0" smtClean="0"/>
              <a:t>As usual we don’t write down 0 entries to reduce the clutter.</a:t>
            </a:r>
          </a:p>
          <a:p>
            <a:endParaRPr lang="en-US" dirty="0"/>
          </a:p>
        </p:txBody>
      </p:sp>
      <p:pic>
        <p:nvPicPr>
          <p:cNvPr id="4" name="Picture 3" descr="graph3.PNG"/>
          <p:cNvPicPr>
            <a:picLocks noChangeAspect="1"/>
          </p:cNvPicPr>
          <p:nvPr/>
        </p:nvPicPr>
        <p:blipFill>
          <a:blip r:embed="rId2"/>
          <a:stretch>
            <a:fillRect/>
          </a:stretch>
        </p:blipFill>
        <p:spPr>
          <a:xfrm>
            <a:off x="533400" y="3581400"/>
            <a:ext cx="7162800" cy="2654417"/>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Connection matrix contd..</a:t>
            </a:r>
            <a:endParaRPr lang="en-US" dirty="0"/>
          </a:p>
        </p:txBody>
      </p:sp>
      <p:sp>
        <p:nvSpPr>
          <p:cNvPr id="3" name="Content Placeholder 2"/>
          <p:cNvSpPr>
            <a:spLocks noGrp="1"/>
          </p:cNvSpPr>
          <p:nvPr>
            <p:ph idx="1"/>
          </p:nvPr>
        </p:nvSpPr>
        <p:spPr/>
        <p:txBody>
          <a:bodyPr/>
          <a:lstStyle/>
          <a:p>
            <a:pPr algn="just">
              <a:lnSpc>
                <a:spcPct val="90000"/>
              </a:lnSpc>
            </a:pPr>
            <a:r>
              <a:rPr lang="en-US" dirty="0" smtClean="0"/>
              <a:t>Each </a:t>
            </a:r>
            <a:r>
              <a:rPr lang="en-US" dirty="0" smtClean="0">
                <a:solidFill>
                  <a:srgbClr val="FF0000"/>
                </a:solidFill>
              </a:rPr>
              <a:t>row</a:t>
            </a:r>
            <a:r>
              <a:rPr lang="en-US" dirty="0" smtClean="0"/>
              <a:t> of a matrix denotes the </a:t>
            </a:r>
            <a:r>
              <a:rPr lang="en-US" dirty="0" err="1" smtClean="0">
                <a:solidFill>
                  <a:srgbClr val="FF0000"/>
                </a:solidFill>
              </a:rPr>
              <a:t>outlinks</a:t>
            </a:r>
            <a:r>
              <a:rPr lang="en-US" dirty="0" smtClean="0">
                <a:solidFill>
                  <a:srgbClr val="FF0000"/>
                </a:solidFill>
              </a:rPr>
              <a:t> </a:t>
            </a:r>
            <a:r>
              <a:rPr lang="en-US" dirty="0" smtClean="0"/>
              <a:t>of the node corresponding to that row.</a:t>
            </a:r>
          </a:p>
          <a:p>
            <a:pPr algn="just">
              <a:lnSpc>
                <a:spcPct val="90000"/>
              </a:lnSpc>
            </a:pPr>
            <a:r>
              <a:rPr lang="en-US" dirty="0" smtClean="0"/>
              <a:t>Each </a:t>
            </a:r>
            <a:r>
              <a:rPr lang="en-US" dirty="0" smtClean="0">
                <a:solidFill>
                  <a:srgbClr val="FF0000"/>
                </a:solidFill>
              </a:rPr>
              <a:t>column</a:t>
            </a:r>
            <a:r>
              <a:rPr lang="en-US" dirty="0" smtClean="0"/>
              <a:t> denotes the </a:t>
            </a:r>
            <a:r>
              <a:rPr lang="en-US" dirty="0" err="1" smtClean="0">
                <a:solidFill>
                  <a:srgbClr val="FF0000"/>
                </a:solidFill>
              </a:rPr>
              <a:t>inlinks</a:t>
            </a:r>
            <a:r>
              <a:rPr lang="en-US" dirty="0" smtClean="0"/>
              <a:t> corresponding to that node</a:t>
            </a:r>
          </a:p>
          <a:p>
            <a:pPr algn="just">
              <a:lnSpc>
                <a:spcPct val="90000"/>
              </a:lnSpc>
            </a:pPr>
            <a:r>
              <a:rPr lang="en-IN" dirty="0" smtClean="0"/>
              <a:t>The different nodes such as branch node, junction node, loop node in connection graph can be identified.</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7239000" cy="3962400"/>
          </a:xfrm>
        </p:spPr>
        <p:txBody>
          <a:bodyPr/>
          <a:lstStyle/>
          <a:p>
            <a:pPr algn="just"/>
            <a:r>
              <a:rPr lang="en-IN" dirty="0" smtClean="0">
                <a:solidFill>
                  <a:srgbClr val="FF0000"/>
                </a:solidFill>
              </a:rPr>
              <a:t>Branch Node</a:t>
            </a:r>
            <a:r>
              <a:rPr lang="en-IN" dirty="0" smtClean="0"/>
              <a:t>: If the </a:t>
            </a:r>
            <a:r>
              <a:rPr lang="en-IN" dirty="0" smtClean="0">
                <a:solidFill>
                  <a:srgbClr val="FF0000"/>
                </a:solidFill>
              </a:rPr>
              <a:t>row contains two or more 1’s then it is a branch node</a:t>
            </a:r>
            <a:r>
              <a:rPr lang="en-IN" dirty="0" smtClean="0"/>
              <a:t>. The number of decisions at a particular node can be calculated by using “n-1” formula</a:t>
            </a:r>
          </a:p>
          <a:p>
            <a:pPr algn="just"/>
            <a:r>
              <a:rPr lang="en-IN" dirty="0" smtClean="0">
                <a:solidFill>
                  <a:srgbClr val="FF0000"/>
                </a:solidFill>
              </a:rPr>
              <a:t>Junction node</a:t>
            </a:r>
            <a:r>
              <a:rPr lang="en-IN" dirty="0" smtClean="0"/>
              <a:t>: if the column contains two or more 1’s then it is a junction node</a:t>
            </a:r>
          </a:p>
          <a:p>
            <a:pPr algn="just"/>
            <a:r>
              <a:rPr lang="en-IN" dirty="0" smtClean="0"/>
              <a:t>If there is an entry “1” in the </a:t>
            </a:r>
            <a:r>
              <a:rPr lang="en-IN" dirty="0" smtClean="0">
                <a:solidFill>
                  <a:srgbClr val="FF0000"/>
                </a:solidFill>
              </a:rPr>
              <a:t>diagonal</a:t>
            </a:r>
            <a:r>
              <a:rPr lang="en-IN" dirty="0" smtClean="0"/>
              <a:t> of corresponding node then that node is a </a:t>
            </a:r>
            <a:r>
              <a:rPr lang="en-IN" dirty="0" smtClean="0">
                <a:solidFill>
                  <a:srgbClr val="FF0000"/>
                </a:solidFill>
              </a:rPr>
              <a:t>loop node.</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Cyclomatic</a:t>
            </a:r>
            <a:r>
              <a:rPr lang="en-IN" dirty="0" smtClean="0"/>
              <a:t> complexity</a:t>
            </a:r>
            <a:endParaRPr lang="en-US" dirty="0"/>
          </a:p>
        </p:txBody>
      </p:sp>
      <p:sp>
        <p:nvSpPr>
          <p:cNvPr id="3" name="Content Placeholder 2"/>
          <p:cNvSpPr>
            <a:spLocks noGrp="1"/>
          </p:cNvSpPr>
          <p:nvPr>
            <p:ph idx="1"/>
          </p:nvPr>
        </p:nvSpPr>
        <p:spPr/>
        <p:txBody>
          <a:bodyPr/>
          <a:lstStyle/>
          <a:p>
            <a:pPr algn="just"/>
            <a:r>
              <a:rPr lang="en-US" sz="2400" dirty="0" smtClean="0"/>
              <a:t>The cyclomatic complexity obtained by subtracting 1 from the total number of entries in each row and ignoring rows with no entries, we obtain the equivalent number of decisions for each row. </a:t>
            </a:r>
            <a:r>
              <a:rPr lang="en-US" sz="2400" dirty="0" smtClean="0">
                <a:solidFill>
                  <a:srgbClr val="FF0000"/>
                </a:solidFill>
              </a:rPr>
              <a:t>Adding these values and then adding 1 to the sum</a:t>
            </a:r>
            <a:r>
              <a:rPr lang="en-US" sz="2400" dirty="0" smtClean="0"/>
              <a:t> yields the graph’s cyclomatic complexity.</a:t>
            </a:r>
          </a:p>
          <a:p>
            <a:pPr algn="just"/>
            <a:endParaRPr lang="en-US" dirty="0"/>
          </a:p>
        </p:txBody>
      </p:sp>
      <p:pic>
        <p:nvPicPr>
          <p:cNvPr id="4" name="Picture 3" descr="graph4.PNG"/>
          <p:cNvPicPr>
            <a:picLocks noChangeAspect="1"/>
          </p:cNvPicPr>
          <p:nvPr/>
        </p:nvPicPr>
        <p:blipFill>
          <a:blip r:embed="rId2"/>
          <a:stretch>
            <a:fillRect/>
          </a:stretch>
        </p:blipFill>
        <p:spPr>
          <a:xfrm>
            <a:off x="381000" y="4419600"/>
            <a:ext cx="7315200" cy="19812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Further notations</a:t>
            </a:r>
            <a:endParaRPr lang="en-US" dirty="0"/>
          </a:p>
        </p:txBody>
      </p:sp>
      <p:sp>
        <p:nvSpPr>
          <p:cNvPr id="3" name="Content Placeholder 2"/>
          <p:cNvSpPr>
            <a:spLocks noGrp="1"/>
          </p:cNvSpPr>
          <p:nvPr>
            <p:ph idx="1"/>
          </p:nvPr>
        </p:nvSpPr>
        <p:spPr/>
        <p:txBody>
          <a:bodyPr/>
          <a:lstStyle/>
          <a:p>
            <a:pPr algn="just"/>
            <a:r>
              <a:rPr lang="en-IN" dirty="0" smtClean="0"/>
              <a:t>To simplify the notation of the matrix, the entry or element of the matrix which corresponds to the row </a:t>
            </a:r>
            <a:r>
              <a:rPr lang="en-IN" dirty="0" err="1" smtClean="0"/>
              <a:t>i</a:t>
            </a:r>
            <a:r>
              <a:rPr lang="en-IN" dirty="0" smtClean="0"/>
              <a:t> and column j is denoted as </a:t>
            </a:r>
            <a:r>
              <a:rPr lang="en-IN" dirty="0" err="1" smtClean="0"/>
              <a:t>k</a:t>
            </a:r>
            <a:r>
              <a:rPr lang="en-IN" baseline="-25000" dirty="0" err="1" smtClean="0"/>
              <a:t>ij</a:t>
            </a:r>
            <a:r>
              <a:rPr lang="en-IN" baseline="-25000" dirty="0" smtClean="0"/>
              <a:t>. </a:t>
            </a:r>
            <a:r>
              <a:rPr lang="en-IN" dirty="0" smtClean="0"/>
              <a:t>The self loop is denoted as </a:t>
            </a:r>
            <a:r>
              <a:rPr lang="en-IN" dirty="0" err="1" smtClean="0"/>
              <a:t>k</a:t>
            </a:r>
            <a:r>
              <a:rPr lang="en-IN" baseline="-25000" dirty="0" err="1" smtClean="0"/>
              <a:t>ii</a:t>
            </a:r>
            <a:endParaRPr lang="en-IN" baseline="-25000" dirty="0" smtClean="0"/>
          </a:p>
          <a:p>
            <a:pPr algn="just"/>
            <a:r>
              <a:rPr lang="en-IN" dirty="0" smtClean="0">
                <a:solidFill>
                  <a:srgbClr val="FF0000"/>
                </a:solidFill>
              </a:rPr>
              <a:t>Relations</a:t>
            </a:r>
            <a:r>
              <a:rPr lang="en-IN" dirty="0" smtClean="0"/>
              <a:t>:</a:t>
            </a:r>
            <a:r>
              <a:rPr lang="en-US" dirty="0" smtClean="0"/>
              <a:t>A relation is a property that exists between two objects of interest.</a:t>
            </a:r>
          </a:p>
          <a:p>
            <a:pPr algn="just"/>
            <a:r>
              <a:rPr lang="en-IN" dirty="0" smtClean="0"/>
              <a:t>If “a” and “b” are any things connected by relation R so it is said that “a” has relation R to “b”. Represented as a R b</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Diff kinds of relations</a:t>
            </a:r>
            <a:endParaRPr lang="en-US" dirty="0"/>
          </a:p>
        </p:txBody>
      </p:sp>
      <p:sp>
        <p:nvSpPr>
          <p:cNvPr id="3" name="Content Placeholder 2"/>
          <p:cNvSpPr>
            <a:spLocks noGrp="1"/>
          </p:cNvSpPr>
          <p:nvPr>
            <p:ph idx="1"/>
          </p:nvPr>
        </p:nvSpPr>
        <p:spPr/>
        <p:txBody>
          <a:bodyPr/>
          <a:lstStyle/>
          <a:p>
            <a:pPr algn="just"/>
            <a:r>
              <a:rPr lang="en-IN" dirty="0" smtClean="0"/>
              <a:t>There are different kinds of relations such as</a:t>
            </a:r>
          </a:p>
          <a:p>
            <a:pPr marL="514350" indent="-514350" algn="just">
              <a:buFont typeface="+mj-lt"/>
              <a:buAutoNum type="arabicPeriod"/>
            </a:pPr>
            <a:r>
              <a:rPr lang="en-IN" dirty="0" smtClean="0"/>
              <a:t>If it is said a R b then it means a “is connected to “ b.</a:t>
            </a:r>
          </a:p>
          <a:p>
            <a:pPr marL="514350" indent="-514350" algn="just">
              <a:buFont typeface="+mj-lt"/>
              <a:buAutoNum type="arabicPeriod"/>
            </a:pPr>
            <a:r>
              <a:rPr lang="en-IN" dirty="0" smtClean="0"/>
              <a:t>If given a&gt;=b then R here means “ greater than or equal”</a:t>
            </a:r>
          </a:p>
          <a:p>
            <a:pPr marL="514350" indent="-514350" algn="just">
              <a:buFont typeface="+mj-lt"/>
              <a:buAutoNum type="arabicPeriod"/>
            </a:pPr>
            <a:r>
              <a:rPr lang="en-IN" dirty="0" smtClean="0"/>
              <a:t>If it is given as a </a:t>
            </a:r>
            <a:r>
              <a:rPr lang="en-IN" dirty="0" err="1" smtClean="0"/>
              <a:t>aCb</a:t>
            </a:r>
            <a:r>
              <a:rPr lang="en-IN" dirty="0" smtClean="0"/>
              <a:t> then the relation here is “a subset of”</a:t>
            </a:r>
          </a:p>
          <a:p>
            <a:pPr marL="514350" indent="-514350" algn="just">
              <a:buFont typeface="+mj-lt"/>
              <a:buAutoNum type="arabicPeriod"/>
            </a:pPr>
            <a:r>
              <a:rPr lang="en-IN" dirty="0" smtClean="0"/>
              <a:t>If the data object in the program is defined and used then the relation between the nodes would be “du”</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Properties of relations-Transitive relation</a:t>
            </a:r>
            <a:endParaRPr lang="en-US" dirty="0"/>
          </a:p>
        </p:txBody>
      </p:sp>
      <p:sp>
        <p:nvSpPr>
          <p:cNvPr id="3" name="Content Placeholder 2"/>
          <p:cNvSpPr>
            <a:spLocks noGrp="1"/>
          </p:cNvSpPr>
          <p:nvPr>
            <p:ph idx="1"/>
          </p:nvPr>
        </p:nvSpPr>
        <p:spPr/>
        <p:txBody>
          <a:bodyPr>
            <a:normAutofit/>
          </a:bodyPr>
          <a:lstStyle/>
          <a:p>
            <a:pPr marL="514350" indent="-514350" algn="just">
              <a:lnSpc>
                <a:spcPct val="90000"/>
              </a:lnSpc>
              <a:buFont typeface="+mj-lt"/>
              <a:buAutoNum type="arabicPeriod"/>
            </a:pPr>
            <a:r>
              <a:rPr lang="en-US" dirty="0" smtClean="0"/>
              <a:t>A relation is transitive if </a:t>
            </a:r>
            <a:r>
              <a:rPr lang="en-US" dirty="0" err="1" smtClean="0"/>
              <a:t>aRb</a:t>
            </a:r>
            <a:r>
              <a:rPr lang="en-US" dirty="0" smtClean="0"/>
              <a:t> and </a:t>
            </a:r>
            <a:r>
              <a:rPr lang="en-US" dirty="0" err="1" smtClean="0"/>
              <a:t>bRc</a:t>
            </a:r>
            <a:r>
              <a:rPr lang="en-US" dirty="0" smtClean="0"/>
              <a:t> implies </a:t>
            </a:r>
            <a:r>
              <a:rPr lang="en-US" dirty="0" err="1" smtClean="0"/>
              <a:t>aRc</a:t>
            </a:r>
            <a:r>
              <a:rPr lang="en-US" dirty="0" smtClean="0"/>
              <a:t>.</a:t>
            </a:r>
          </a:p>
          <a:p>
            <a:pPr marL="514350" indent="-514350" algn="just">
              <a:lnSpc>
                <a:spcPct val="90000"/>
              </a:lnSpc>
              <a:buFont typeface="+mj-lt"/>
              <a:buAutoNum type="arabicPeriod"/>
            </a:pPr>
            <a:r>
              <a:rPr lang="en-US" dirty="0" smtClean="0"/>
              <a:t>Most relations used in testing are transitive.</a:t>
            </a:r>
          </a:p>
          <a:p>
            <a:pPr marL="514350" indent="-514350" algn="just">
              <a:lnSpc>
                <a:spcPct val="90000"/>
              </a:lnSpc>
              <a:buFont typeface="+mj-lt"/>
              <a:buAutoNum type="arabicPeriod"/>
            </a:pPr>
            <a:r>
              <a:rPr lang="en-US" dirty="0" smtClean="0"/>
              <a:t>Examples of transitive relations include: is connected to, is greater than or equal to, is less than or equal to, is a relative of, is faster than, is slower than, takes more time than, is a subset of, includes, shadows, is the boss of.</a:t>
            </a:r>
          </a:p>
          <a:p>
            <a:pPr algn="just"/>
            <a:endParaRPr lang="en-IN" dirty="0" smtClean="0"/>
          </a:p>
          <a:p>
            <a:pPr algn="just">
              <a:buNone/>
            </a:pP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Reflexive relation</a:t>
            </a:r>
            <a:endParaRPr lang="en-US" dirty="0"/>
          </a:p>
        </p:txBody>
      </p:sp>
      <p:sp>
        <p:nvSpPr>
          <p:cNvPr id="3" name="Content Placeholder 2"/>
          <p:cNvSpPr>
            <a:spLocks noGrp="1"/>
          </p:cNvSpPr>
          <p:nvPr>
            <p:ph idx="1"/>
          </p:nvPr>
        </p:nvSpPr>
        <p:spPr/>
        <p:txBody>
          <a:bodyPr/>
          <a:lstStyle/>
          <a:p>
            <a:pPr algn="just"/>
            <a:r>
              <a:rPr lang="en-US" dirty="0" smtClean="0"/>
              <a:t>A relation R is </a:t>
            </a:r>
            <a:r>
              <a:rPr lang="en-US" dirty="0" smtClean="0">
                <a:solidFill>
                  <a:srgbClr val="FF0000"/>
                </a:solidFill>
              </a:rPr>
              <a:t>reflexive</a:t>
            </a:r>
            <a:r>
              <a:rPr lang="en-US" dirty="0" smtClean="0"/>
              <a:t> if, for every a, </a:t>
            </a:r>
            <a:r>
              <a:rPr lang="en-US" dirty="0" err="1" smtClean="0"/>
              <a:t>aRa</a:t>
            </a:r>
            <a:r>
              <a:rPr lang="en-US" dirty="0" smtClean="0"/>
              <a:t>.</a:t>
            </a:r>
          </a:p>
          <a:p>
            <a:pPr algn="just"/>
            <a:r>
              <a:rPr lang="en-US" dirty="0" smtClean="0"/>
              <a:t>A reflexive relation is equivalent to a self loop at every node.</a:t>
            </a:r>
          </a:p>
          <a:p>
            <a:pPr algn="just"/>
            <a:r>
              <a:rPr lang="en-US" dirty="0" smtClean="0"/>
              <a:t>Examples of reflexive relations include: equals, is acquainted with, is a relative of.</a:t>
            </a:r>
          </a:p>
          <a:p>
            <a:pPr algn="just"/>
            <a:r>
              <a:rPr lang="en-US" dirty="0" smtClean="0"/>
              <a:t>Examples of </a:t>
            </a:r>
            <a:r>
              <a:rPr lang="en-US" dirty="0" err="1" smtClean="0">
                <a:solidFill>
                  <a:srgbClr val="FF0000"/>
                </a:solidFill>
              </a:rPr>
              <a:t>irreflexive</a:t>
            </a:r>
            <a:r>
              <a:rPr lang="en-US" dirty="0" smtClean="0"/>
              <a:t> relations include: not equals, is a friend of, is on top of, is under.</a:t>
            </a:r>
          </a:p>
          <a:p>
            <a:pPr algn="just"/>
            <a:r>
              <a:rPr lang="en-IN" dirty="0" smtClean="0"/>
              <a:t> a=a  // Reflexive</a:t>
            </a:r>
          </a:p>
          <a:p>
            <a:pPr algn="just"/>
            <a:r>
              <a:rPr lang="en-IN" dirty="0" smtClean="0"/>
              <a:t> a ≠a // </a:t>
            </a:r>
            <a:r>
              <a:rPr lang="en-IN" dirty="0" err="1" smtClean="0"/>
              <a:t>irreflexive</a:t>
            </a:r>
            <a:endParaRPr lang="en-US" dirty="0" smtClean="0"/>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239000" cy="6074736"/>
          </a:xfrm>
        </p:spPr>
        <p:txBody>
          <a:bodyPr/>
          <a:lstStyle/>
          <a:p>
            <a:pPr algn="just">
              <a:buNone/>
            </a:pPr>
            <a:r>
              <a:rPr lang="en-IN" dirty="0" smtClean="0"/>
              <a:t>Overview:</a:t>
            </a:r>
          </a:p>
          <a:p>
            <a:pPr algn="just"/>
            <a:r>
              <a:rPr lang="en-IN" dirty="0" smtClean="0"/>
              <a:t>The pictorial representation of the behaviour of the system is known as graph. The graph should be thoroughly traced to perform path coverage, path sensitization etc..</a:t>
            </a:r>
          </a:p>
          <a:p>
            <a:pPr algn="just"/>
            <a:r>
              <a:rPr lang="en-IN" dirty="0" smtClean="0"/>
              <a:t>The pictorial representation have many advantages but they equally have disadvantages. The problems with pictorial graphs are:</a:t>
            </a:r>
          </a:p>
          <a:p>
            <a:pPr marL="514350" indent="-514350" algn="just">
              <a:buFont typeface="+mj-lt"/>
              <a:buAutoNum type="arabicPeriod"/>
            </a:pPr>
            <a:r>
              <a:rPr lang="en-IN" dirty="0" smtClean="0"/>
              <a:t>Tracing of path is not easy</a:t>
            </a:r>
          </a:p>
          <a:p>
            <a:pPr marL="514350" indent="-514350" algn="just">
              <a:buFont typeface="+mj-lt"/>
              <a:buAutoNum type="arabicPeriod"/>
            </a:pPr>
            <a:r>
              <a:rPr lang="en-IN" dirty="0" smtClean="0"/>
              <a:t>While tracing some paths may be missed, or some may be marked twice</a:t>
            </a:r>
          </a:p>
          <a:p>
            <a:pPr marL="514350" indent="-514350" algn="just">
              <a:buFont typeface="+mj-lt"/>
              <a:buAutoNum type="arabicPeriod"/>
            </a:pPr>
            <a:r>
              <a:rPr lang="en-IN" dirty="0" smtClean="0"/>
              <a:t>The generation of test cases would also be difficult for pictorial graphs.</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Symmetric relations</a:t>
            </a:r>
            <a:endParaRPr lang="en-US" dirty="0"/>
          </a:p>
        </p:txBody>
      </p:sp>
      <p:sp>
        <p:nvSpPr>
          <p:cNvPr id="3" name="Content Placeholder 2"/>
          <p:cNvSpPr>
            <a:spLocks noGrp="1"/>
          </p:cNvSpPr>
          <p:nvPr>
            <p:ph idx="1"/>
          </p:nvPr>
        </p:nvSpPr>
        <p:spPr/>
        <p:txBody>
          <a:bodyPr/>
          <a:lstStyle/>
          <a:p>
            <a:pPr algn="just">
              <a:lnSpc>
                <a:spcPct val="90000"/>
              </a:lnSpc>
            </a:pPr>
            <a:r>
              <a:rPr lang="en-US" sz="2400" dirty="0" smtClean="0"/>
              <a:t>A relation R is </a:t>
            </a:r>
            <a:r>
              <a:rPr lang="en-US" sz="2400" dirty="0" smtClean="0">
                <a:solidFill>
                  <a:srgbClr val="FF0000"/>
                </a:solidFill>
              </a:rPr>
              <a:t>symmetric</a:t>
            </a:r>
            <a:r>
              <a:rPr lang="en-US" sz="2400" dirty="0" smtClean="0"/>
              <a:t> if for every a and b, </a:t>
            </a:r>
            <a:r>
              <a:rPr lang="en-US" sz="2400" dirty="0" err="1" smtClean="0"/>
              <a:t>aRb</a:t>
            </a:r>
            <a:r>
              <a:rPr lang="en-US" sz="2400" dirty="0" smtClean="0"/>
              <a:t> implies </a:t>
            </a:r>
            <a:r>
              <a:rPr lang="en-US" sz="2400" dirty="0" err="1" smtClean="0"/>
              <a:t>bRa</a:t>
            </a:r>
            <a:r>
              <a:rPr lang="en-US" sz="2400" dirty="0" smtClean="0"/>
              <a:t>. </a:t>
            </a:r>
          </a:p>
          <a:p>
            <a:pPr algn="just">
              <a:lnSpc>
                <a:spcPct val="90000"/>
              </a:lnSpc>
            </a:pPr>
            <a:r>
              <a:rPr lang="en-US" sz="2400" dirty="0" smtClean="0"/>
              <a:t>A </a:t>
            </a:r>
            <a:r>
              <a:rPr lang="en-US" sz="2400" dirty="0" smtClean="0">
                <a:solidFill>
                  <a:srgbClr val="FF0000"/>
                </a:solidFill>
              </a:rPr>
              <a:t>symmetric</a:t>
            </a:r>
            <a:r>
              <a:rPr lang="en-US" sz="2400" dirty="0" smtClean="0"/>
              <a:t> relation mean that if there is a link from </a:t>
            </a:r>
            <a:r>
              <a:rPr lang="en-US" sz="2400" dirty="0" smtClean="0">
                <a:solidFill>
                  <a:srgbClr val="FF0000"/>
                </a:solidFill>
              </a:rPr>
              <a:t>a to b </a:t>
            </a:r>
            <a:r>
              <a:rPr lang="en-US" sz="2400" dirty="0" smtClean="0"/>
              <a:t>then there is also a link from </a:t>
            </a:r>
            <a:r>
              <a:rPr lang="en-US" sz="2400" dirty="0" smtClean="0">
                <a:solidFill>
                  <a:srgbClr val="FF0000"/>
                </a:solidFill>
              </a:rPr>
              <a:t>b to a</a:t>
            </a:r>
            <a:r>
              <a:rPr lang="en-US" sz="2400" dirty="0" smtClean="0"/>
              <a:t>.</a:t>
            </a:r>
          </a:p>
          <a:p>
            <a:pPr algn="just">
              <a:lnSpc>
                <a:spcPct val="90000"/>
              </a:lnSpc>
            </a:pPr>
            <a:r>
              <a:rPr lang="en-US" sz="2400" dirty="0" smtClean="0"/>
              <a:t>A graph whose relations are  not symmetric are called </a:t>
            </a:r>
            <a:r>
              <a:rPr lang="en-US" sz="2400" dirty="0" smtClean="0">
                <a:solidFill>
                  <a:srgbClr val="FF0000"/>
                </a:solidFill>
              </a:rPr>
              <a:t>directed</a:t>
            </a:r>
            <a:r>
              <a:rPr lang="en-US" sz="2400" dirty="0" smtClean="0"/>
              <a:t> graph.</a:t>
            </a:r>
          </a:p>
          <a:p>
            <a:pPr algn="just">
              <a:lnSpc>
                <a:spcPct val="90000"/>
              </a:lnSpc>
            </a:pPr>
            <a:r>
              <a:rPr lang="en-US" sz="2400" dirty="0" smtClean="0"/>
              <a:t>A graph over a symmetric relation is called an </a:t>
            </a:r>
            <a:r>
              <a:rPr lang="en-US" sz="2400" dirty="0" smtClean="0">
                <a:solidFill>
                  <a:srgbClr val="FF0000"/>
                </a:solidFill>
              </a:rPr>
              <a:t>undirected</a:t>
            </a:r>
            <a:r>
              <a:rPr lang="en-US" sz="2400" dirty="0" smtClean="0"/>
              <a:t> graph.</a:t>
            </a:r>
          </a:p>
          <a:p>
            <a:pPr algn="just">
              <a:lnSpc>
                <a:spcPct val="90000"/>
              </a:lnSpc>
            </a:pPr>
            <a:r>
              <a:rPr lang="en-US" sz="2400" dirty="0" smtClean="0"/>
              <a:t>The matrix of an undirected graph is symmetric (</a:t>
            </a:r>
            <a:r>
              <a:rPr lang="en-US" sz="2400" dirty="0" err="1" smtClean="0"/>
              <a:t>a</a:t>
            </a:r>
            <a:r>
              <a:rPr lang="en-US" sz="2400" baseline="-25000" dirty="0" err="1" smtClean="0"/>
              <a:t>ij</a:t>
            </a:r>
            <a:r>
              <a:rPr lang="en-US" sz="2400" dirty="0" smtClean="0"/>
              <a:t>=</a:t>
            </a:r>
            <a:r>
              <a:rPr lang="en-US" sz="2400" dirty="0" err="1" smtClean="0"/>
              <a:t>a</a:t>
            </a:r>
            <a:r>
              <a:rPr lang="en-US" sz="2400" baseline="-25000" dirty="0" err="1" smtClean="0"/>
              <a:t>ji</a:t>
            </a:r>
            <a:r>
              <a:rPr lang="en-US" sz="2400" dirty="0" smtClean="0"/>
              <a:t>) for all </a:t>
            </a:r>
            <a:r>
              <a:rPr lang="en-US" sz="2400" dirty="0" err="1" smtClean="0"/>
              <a:t>i,j</a:t>
            </a:r>
            <a:r>
              <a:rPr lang="en-US" sz="2400" dirty="0" smtClean="0"/>
              <a:t>)</a:t>
            </a:r>
          </a:p>
          <a:p>
            <a:pPr algn="just"/>
            <a:r>
              <a:rPr lang="en-IN" dirty="0" smtClean="0"/>
              <a:t>Examples: equal, is brother of, is similar to etc..</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Antisymmetric</a:t>
            </a:r>
            <a:r>
              <a:rPr lang="en-IN" dirty="0" smtClean="0"/>
              <a:t> relations</a:t>
            </a:r>
            <a:endParaRPr lang="en-US" dirty="0"/>
          </a:p>
        </p:txBody>
      </p:sp>
      <p:sp>
        <p:nvSpPr>
          <p:cNvPr id="3" name="Content Placeholder 2"/>
          <p:cNvSpPr>
            <a:spLocks noGrp="1"/>
          </p:cNvSpPr>
          <p:nvPr>
            <p:ph idx="1"/>
          </p:nvPr>
        </p:nvSpPr>
        <p:spPr/>
        <p:txBody>
          <a:bodyPr/>
          <a:lstStyle/>
          <a:p>
            <a:pPr algn="just">
              <a:lnSpc>
                <a:spcPct val="90000"/>
              </a:lnSpc>
            </a:pPr>
            <a:r>
              <a:rPr lang="en-US" dirty="0" smtClean="0"/>
              <a:t>A relation R is </a:t>
            </a:r>
            <a:r>
              <a:rPr lang="en-US" dirty="0" err="1" smtClean="0">
                <a:solidFill>
                  <a:srgbClr val="FF0000"/>
                </a:solidFill>
              </a:rPr>
              <a:t>antisymmetric</a:t>
            </a:r>
            <a:r>
              <a:rPr lang="en-US" dirty="0" smtClean="0"/>
              <a:t> if for every a and b, if </a:t>
            </a:r>
            <a:r>
              <a:rPr lang="en-US" dirty="0" err="1" smtClean="0"/>
              <a:t>aRb</a:t>
            </a:r>
            <a:r>
              <a:rPr lang="en-US" dirty="0" smtClean="0"/>
              <a:t> and </a:t>
            </a:r>
            <a:r>
              <a:rPr lang="en-US" dirty="0" err="1" smtClean="0"/>
              <a:t>bRa</a:t>
            </a:r>
            <a:r>
              <a:rPr lang="en-US" dirty="0" smtClean="0"/>
              <a:t>, then a=b, or they are the same elements.</a:t>
            </a:r>
          </a:p>
          <a:p>
            <a:pPr algn="just">
              <a:lnSpc>
                <a:spcPct val="90000"/>
              </a:lnSpc>
            </a:pPr>
            <a:r>
              <a:rPr lang="en-US" dirty="0" smtClean="0"/>
              <a:t>Examples of </a:t>
            </a:r>
            <a:r>
              <a:rPr lang="en-US" dirty="0" err="1" smtClean="0">
                <a:solidFill>
                  <a:srgbClr val="FF0000"/>
                </a:solidFill>
              </a:rPr>
              <a:t>antisymmetric</a:t>
            </a:r>
            <a:r>
              <a:rPr lang="en-US" dirty="0" smtClean="0"/>
              <a:t> relations: is greater than or equal to, is a subset of, time.</a:t>
            </a:r>
          </a:p>
          <a:p>
            <a:pPr algn="just">
              <a:lnSpc>
                <a:spcPct val="90000"/>
              </a:lnSpc>
            </a:pPr>
            <a:r>
              <a:rPr lang="en-US" dirty="0" smtClean="0"/>
              <a:t>Examples of </a:t>
            </a:r>
            <a:r>
              <a:rPr lang="en-US" dirty="0" smtClean="0">
                <a:solidFill>
                  <a:srgbClr val="FF0000"/>
                </a:solidFill>
              </a:rPr>
              <a:t>non </a:t>
            </a:r>
            <a:r>
              <a:rPr lang="en-US" dirty="0" err="1" smtClean="0">
                <a:solidFill>
                  <a:srgbClr val="FF0000"/>
                </a:solidFill>
              </a:rPr>
              <a:t>antisymmetric</a:t>
            </a:r>
            <a:r>
              <a:rPr lang="en-US" dirty="0" smtClean="0"/>
              <a:t> relations: is connected to, can be reached from, is greater than, is a relative of, is a friend of</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Equivalance</a:t>
            </a:r>
            <a:r>
              <a:rPr lang="en-IN" dirty="0" smtClean="0"/>
              <a:t> relations</a:t>
            </a:r>
            <a:endParaRPr lang="en-US" dirty="0"/>
          </a:p>
        </p:txBody>
      </p:sp>
      <p:sp>
        <p:nvSpPr>
          <p:cNvPr id="3" name="Content Placeholder 2"/>
          <p:cNvSpPr>
            <a:spLocks noGrp="1"/>
          </p:cNvSpPr>
          <p:nvPr>
            <p:ph idx="1"/>
          </p:nvPr>
        </p:nvSpPr>
        <p:spPr/>
        <p:txBody>
          <a:bodyPr/>
          <a:lstStyle/>
          <a:p>
            <a:pPr algn="just"/>
            <a:r>
              <a:rPr lang="en-IN" dirty="0" smtClean="0"/>
              <a:t>An equivalence relation is a relation that satisfies the </a:t>
            </a:r>
            <a:r>
              <a:rPr lang="en-IN" dirty="0" smtClean="0">
                <a:solidFill>
                  <a:srgbClr val="FF0000"/>
                </a:solidFill>
              </a:rPr>
              <a:t>reflexive, transitive and symmetric properties.</a:t>
            </a:r>
          </a:p>
          <a:p>
            <a:pPr algn="just"/>
            <a:r>
              <a:rPr lang="en-IN" dirty="0" smtClean="0"/>
              <a:t>If a set of objects satisfy an equivalence relation we say that they form an “Equivalence class” over that relation.</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Partial ordering relations</a:t>
            </a:r>
            <a:endParaRPr lang="en-US" dirty="0"/>
          </a:p>
        </p:txBody>
      </p:sp>
      <p:sp>
        <p:nvSpPr>
          <p:cNvPr id="3" name="Content Placeholder 2"/>
          <p:cNvSpPr>
            <a:spLocks noGrp="1"/>
          </p:cNvSpPr>
          <p:nvPr>
            <p:ph idx="1"/>
          </p:nvPr>
        </p:nvSpPr>
        <p:spPr/>
        <p:txBody>
          <a:bodyPr>
            <a:normAutofit/>
          </a:bodyPr>
          <a:lstStyle/>
          <a:p>
            <a:pPr algn="just"/>
            <a:r>
              <a:rPr lang="en-IN" dirty="0" smtClean="0"/>
              <a:t>A partial ordering relation satisfies the </a:t>
            </a:r>
            <a:r>
              <a:rPr lang="en-IN" dirty="0" smtClean="0">
                <a:solidFill>
                  <a:srgbClr val="FF0000"/>
                </a:solidFill>
              </a:rPr>
              <a:t>reflexive, transitive, and anti symmetric properties.</a:t>
            </a:r>
          </a:p>
          <a:p>
            <a:pPr algn="just"/>
            <a:r>
              <a:rPr lang="en-IN" dirty="0" smtClean="0"/>
              <a:t>Partial ordering graphs: have several important properties: </a:t>
            </a:r>
          </a:p>
          <a:p>
            <a:pPr algn="just"/>
            <a:r>
              <a:rPr lang="en-IN" dirty="0" smtClean="0"/>
              <a:t>they are loop-free, there is at least one maximum element, there is at least one minimum element, and if you reverse all the arrows, the resulting graph is also partly ordered.</a:t>
            </a:r>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Power of a matrix</a:t>
            </a:r>
            <a:endParaRPr lang="en-US" dirty="0"/>
          </a:p>
        </p:txBody>
      </p:sp>
      <p:sp>
        <p:nvSpPr>
          <p:cNvPr id="3" name="Content Placeholder 2"/>
          <p:cNvSpPr>
            <a:spLocks noGrp="1"/>
          </p:cNvSpPr>
          <p:nvPr>
            <p:ph idx="1"/>
          </p:nvPr>
        </p:nvSpPr>
        <p:spPr/>
        <p:txBody>
          <a:bodyPr/>
          <a:lstStyle/>
          <a:p>
            <a:pPr algn="just"/>
            <a:r>
              <a:rPr lang="en-US" dirty="0" smtClean="0"/>
              <a:t>There exists a direct relation between the pair of nodes.</a:t>
            </a:r>
          </a:p>
          <a:p>
            <a:pPr algn="just"/>
            <a:r>
              <a:rPr lang="en-IN" dirty="0" smtClean="0"/>
              <a:t>But the relation between only two nodes is not important. It is also important to know the relation of two nodes with the intermediate nodes between them. This is nothing but </a:t>
            </a:r>
            <a:r>
              <a:rPr lang="en-IN" b="1" dirty="0" smtClean="0"/>
              <a:t>indirect relation </a:t>
            </a:r>
            <a:r>
              <a:rPr lang="en-IN" dirty="0" smtClean="0"/>
              <a:t>between nodes.</a:t>
            </a:r>
          </a:p>
          <a:p>
            <a:pPr algn="just"/>
            <a:r>
              <a:rPr lang="en-IN" dirty="0" smtClean="0"/>
              <a:t>The indirect relation between nodes is obtained by squaring the matrix  with appropriate weight arithmetic.</a:t>
            </a:r>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Power of matrix contd..</a:t>
            </a:r>
            <a:endParaRPr lang="en-US" dirty="0"/>
          </a:p>
        </p:txBody>
      </p:sp>
      <p:sp>
        <p:nvSpPr>
          <p:cNvPr id="3" name="Content Placeholder 2"/>
          <p:cNvSpPr>
            <a:spLocks noGrp="1"/>
          </p:cNvSpPr>
          <p:nvPr>
            <p:ph idx="1"/>
          </p:nvPr>
        </p:nvSpPr>
        <p:spPr/>
        <p:txBody>
          <a:bodyPr/>
          <a:lstStyle/>
          <a:p>
            <a:pPr algn="just">
              <a:lnSpc>
                <a:spcPct val="80000"/>
              </a:lnSpc>
            </a:pPr>
            <a:r>
              <a:rPr lang="en-US" dirty="0" smtClean="0"/>
              <a:t>The </a:t>
            </a:r>
            <a:r>
              <a:rPr lang="en-US" dirty="0" smtClean="0">
                <a:solidFill>
                  <a:srgbClr val="FF0000"/>
                </a:solidFill>
              </a:rPr>
              <a:t>square</a:t>
            </a:r>
            <a:r>
              <a:rPr lang="en-US" dirty="0" smtClean="0"/>
              <a:t> of the matrix represents all path segments that are of </a:t>
            </a:r>
            <a:r>
              <a:rPr lang="en-US" dirty="0" smtClean="0">
                <a:solidFill>
                  <a:srgbClr val="FF0000"/>
                </a:solidFill>
              </a:rPr>
              <a:t>two links </a:t>
            </a:r>
            <a:r>
              <a:rPr lang="en-US" dirty="0" smtClean="0"/>
              <a:t>weight.</a:t>
            </a:r>
          </a:p>
          <a:p>
            <a:pPr algn="just">
              <a:lnSpc>
                <a:spcPct val="80000"/>
              </a:lnSpc>
            </a:pPr>
            <a:r>
              <a:rPr lang="en-US" dirty="0" smtClean="0"/>
              <a:t>The </a:t>
            </a:r>
            <a:r>
              <a:rPr lang="en-US" dirty="0" smtClean="0">
                <a:solidFill>
                  <a:srgbClr val="FF0000"/>
                </a:solidFill>
              </a:rPr>
              <a:t>third power </a:t>
            </a:r>
            <a:r>
              <a:rPr lang="en-US" dirty="0" smtClean="0"/>
              <a:t>represents all path segments </a:t>
            </a:r>
            <a:r>
              <a:rPr lang="en-US" dirty="0" smtClean="0">
                <a:solidFill>
                  <a:srgbClr val="FF0000"/>
                </a:solidFill>
              </a:rPr>
              <a:t>three links </a:t>
            </a:r>
            <a:r>
              <a:rPr lang="en-US" dirty="0" smtClean="0"/>
              <a:t>long.</a:t>
            </a:r>
          </a:p>
          <a:p>
            <a:pPr algn="just">
              <a:lnSpc>
                <a:spcPct val="80000"/>
              </a:lnSpc>
            </a:pPr>
            <a:r>
              <a:rPr lang="en-IN" dirty="0" smtClean="0"/>
              <a:t>The </a:t>
            </a:r>
            <a:r>
              <a:rPr lang="en-IN" dirty="0" err="1" smtClean="0">
                <a:solidFill>
                  <a:srgbClr val="FF0000"/>
                </a:solidFill>
              </a:rPr>
              <a:t>kth</a:t>
            </a:r>
            <a:r>
              <a:rPr lang="en-IN" dirty="0" smtClean="0"/>
              <a:t> power of matrix will give the paths of </a:t>
            </a:r>
            <a:r>
              <a:rPr lang="en-IN" dirty="0" smtClean="0">
                <a:solidFill>
                  <a:srgbClr val="FF0000"/>
                </a:solidFill>
              </a:rPr>
              <a:t>k link </a:t>
            </a:r>
            <a:r>
              <a:rPr lang="en-IN" dirty="0" smtClean="0"/>
              <a:t>weights</a:t>
            </a:r>
            <a:endParaRPr lang="en-US" dirty="0" smtClean="0"/>
          </a:p>
          <a:p>
            <a:pPr algn="just">
              <a:lnSpc>
                <a:spcPct val="80000"/>
              </a:lnSpc>
            </a:pPr>
            <a:r>
              <a:rPr lang="en-IN" dirty="0" smtClean="0"/>
              <a:t>If the matrix is of order </a:t>
            </a:r>
            <a:r>
              <a:rPr lang="en-IN" dirty="0" err="1" smtClean="0"/>
              <a:t>nxn</a:t>
            </a:r>
            <a:r>
              <a:rPr lang="en-IN" dirty="0" smtClean="0"/>
              <a:t> i.e., ‘n’ nodes there could be no path of length greater than (n-1). So the maximum power of matrix would be (n-1).</a:t>
            </a:r>
          </a:p>
          <a:p>
            <a:pPr algn="just">
              <a:lnSpc>
                <a:spcPct val="80000"/>
              </a:lnSpc>
            </a:pPr>
            <a:r>
              <a:rPr lang="en-IN" dirty="0" smtClean="0"/>
              <a:t>Let A be a matrix whose entries are </a:t>
            </a:r>
            <a:r>
              <a:rPr lang="en-IN" dirty="0" err="1" smtClean="0"/>
              <a:t>a</a:t>
            </a:r>
            <a:r>
              <a:rPr lang="en-IN" baseline="-25000" dirty="0" err="1" smtClean="0"/>
              <a:t>ij</a:t>
            </a:r>
            <a:r>
              <a:rPr lang="en-IN" dirty="0" smtClean="0"/>
              <a:t>. The set of all paths between any node </a:t>
            </a:r>
            <a:r>
              <a:rPr lang="en-IN" dirty="0" err="1" smtClean="0"/>
              <a:t>i</a:t>
            </a:r>
            <a:r>
              <a:rPr lang="en-IN" dirty="0" smtClean="0"/>
              <a:t> and any other node j, via all possible intermediate nodes, is given by</a:t>
            </a:r>
          </a:p>
          <a:p>
            <a:pPr algn="just">
              <a:lnSpc>
                <a:spcPct val="80000"/>
              </a:lnSpc>
            </a:pPr>
            <a:endParaRPr lang="en-US" dirty="0" smtClean="0"/>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_20170420_110303.jpg"/>
          <p:cNvPicPr>
            <a:picLocks noGrp="1" noChangeAspect="1"/>
          </p:cNvPicPr>
          <p:nvPr>
            <p:ph idx="1"/>
          </p:nvPr>
        </p:nvPicPr>
        <p:blipFill>
          <a:blip r:embed="rId2" cstate="print"/>
          <a:stretch>
            <a:fillRect/>
          </a:stretch>
        </p:blipFill>
        <p:spPr>
          <a:xfrm>
            <a:off x="457200" y="2286000"/>
            <a:ext cx="7620000" cy="2573573"/>
          </a:xfrm>
          <a:prstGeom prst="rect">
            <a:avLst/>
          </a:prstGeom>
        </p:spPr>
      </p:pic>
      <p:sp>
        <p:nvSpPr>
          <p:cNvPr id="3" name="Footer Placeholder 2"/>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smtClean="0"/>
              <a:t>1.</a:t>
            </a:r>
            <a:r>
              <a:rPr lang="en-US" dirty="0" smtClean="0"/>
              <a:t> Consider the relation between every node and its neighbor. </a:t>
            </a:r>
          </a:p>
          <a:p>
            <a:pPr algn="just"/>
            <a:r>
              <a:rPr lang="en-US" b="1" dirty="0" smtClean="0"/>
              <a:t>2.</a:t>
            </a:r>
            <a:r>
              <a:rPr lang="en-US" dirty="0" smtClean="0"/>
              <a:t> Extend that relation by considering each neighbor as an intermediate node. </a:t>
            </a:r>
          </a:p>
          <a:p>
            <a:pPr algn="just"/>
            <a:r>
              <a:rPr lang="en-US" b="1" dirty="0" smtClean="0"/>
              <a:t>3.</a:t>
            </a:r>
            <a:r>
              <a:rPr lang="en-US" dirty="0" smtClean="0"/>
              <a:t> Extend further by considering each neighbor’s neighbor as an intermediate node. </a:t>
            </a:r>
          </a:p>
          <a:p>
            <a:pPr algn="just"/>
            <a:r>
              <a:rPr lang="en-US" b="1" dirty="0" smtClean="0"/>
              <a:t>4.</a:t>
            </a:r>
            <a:r>
              <a:rPr lang="en-US" dirty="0" smtClean="0"/>
              <a:t> Continue until the longest </a:t>
            </a:r>
            <a:r>
              <a:rPr lang="en-US" smtClean="0"/>
              <a:t>possible non repeating </a:t>
            </a:r>
            <a:r>
              <a:rPr lang="en-US" dirty="0" smtClean="0"/>
              <a:t>path has been established. </a:t>
            </a:r>
          </a:p>
          <a:p>
            <a:pPr algn="just"/>
            <a:r>
              <a:rPr lang="en-US" b="1" dirty="0" smtClean="0"/>
              <a:t>5.</a:t>
            </a:r>
            <a:r>
              <a:rPr lang="en-US" dirty="0" smtClean="0"/>
              <a:t> Do this for every pair of nodes in the graph. </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Matrix powers and products</a:t>
            </a:r>
            <a:endParaRPr lang="en-US" dirty="0"/>
          </a:p>
        </p:txBody>
      </p:sp>
      <p:sp>
        <p:nvSpPr>
          <p:cNvPr id="3" name="Content Placeholder 2"/>
          <p:cNvSpPr>
            <a:spLocks noGrp="1"/>
          </p:cNvSpPr>
          <p:nvPr>
            <p:ph idx="1"/>
          </p:nvPr>
        </p:nvSpPr>
        <p:spPr/>
        <p:txBody>
          <a:bodyPr>
            <a:normAutofit/>
          </a:bodyPr>
          <a:lstStyle/>
          <a:p>
            <a:pPr algn="just"/>
            <a:r>
              <a:rPr lang="en-IN" dirty="0" smtClean="0"/>
              <a:t>Power of matrices: the graph is an array of node representation and their relationship. The entry at the intersection of a row and a column is a weight of the link that links two nodes.</a:t>
            </a:r>
            <a:endParaRPr lang="en-US" dirty="0" smtClean="0"/>
          </a:p>
          <a:p>
            <a:pPr algn="just">
              <a:lnSpc>
                <a:spcPct val="90000"/>
              </a:lnSpc>
            </a:pPr>
            <a:r>
              <a:rPr lang="en-US" sz="2400" dirty="0" smtClean="0"/>
              <a:t>Given a matrix whose entries are </a:t>
            </a:r>
            <a:r>
              <a:rPr lang="en-US" sz="2400" dirty="0" err="1" smtClean="0"/>
              <a:t>aij</a:t>
            </a:r>
            <a:r>
              <a:rPr lang="en-US" sz="2400" dirty="0" smtClean="0"/>
              <a:t>, the square of that matrix is obtained by replacing every entry with </a:t>
            </a:r>
          </a:p>
          <a:p>
            <a:pPr algn="just">
              <a:lnSpc>
                <a:spcPct val="50000"/>
              </a:lnSpc>
              <a:buFont typeface="Wingdings" pitchFamily="2" charset="2"/>
              <a:buNone/>
            </a:pPr>
            <a:r>
              <a:rPr lang="en-US" sz="2400" dirty="0" smtClean="0"/>
              <a:t>			      </a:t>
            </a:r>
            <a:r>
              <a:rPr lang="en-US" sz="1600" dirty="0" smtClean="0"/>
              <a:t>n</a:t>
            </a:r>
          </a:p>
          <a:p>
            <a:pPr algn="just">
              <a:lnSpc>
                <a:spcPct val="50000"/>
              </a:lnSpc>
              <a:buFont typeface="Wingdings" pitchFamily="2" charset="2"/>
              <a:buNone/>
            </a:pPr>
            <a:r>
              <a:rPr lang="en-US" sz="2400" dirty="0" smtClean="0"/>
              <a:t>			</a:t>
            </a:r>
            <a:r>
              <a:rPr lang="en-US" sz="2400" dirty="0" err="1" smtClean="0"/>
              <a:t>a</a:t>
            </a:r>
            <a:r>
              <a:rPr lang="en-US" sz="2400" baseline="-25000" dirty="0" err="1" smtClean="0"/>
              <a:t>ij</a:t>
            </a:r>
            <a:r>
              <a:rPr lang="en-US" sz="2400" dirty="0" smtClean="0"/>
              <a:t>=</a:t>
            </a:r>
            <a:r>
              <a:rPr lang="el-GR" sz="2400" dirty="0" smtClean="0"/>
              <a:t>Σ</a:t>
            </a:r>
            <a:r>
              <a:rPr lang="en-US" sz="2400" dirty="0" smtClean="0"/>
              <a:t> </a:t>
            </a:r>
            <a:r>
              <a:rPr lang="en-US" sz="2400" dirty="0" err="1" smtClean="0"/>
              <a:t>a</a:t>
            </a:r>
            <a:r>
              <a:rPr lang="en-US" sz="2400" baseline="-25000" dirty="0" err="1" smtClean="0"/>
              <a:t>ik</a:t>
            </a:r>
            <a:r>
              <a:rPr lang="en-US" sz="2400" dirty="0" smtClean="0"/>
              <a:t> </a:t>
            </a:r>
            <a:r>
              <a:rPr lang="en-US" sz="2400" dirty="0" err="1" smtClean="0"/>
              <a:t>a</a:t>
            </a:r>
            <a:r>
              <a:rPr lang="en-US" sz="2400" baseline="-25000" dirty="0" err="1" smtClean="0"/>
              <a:t>kj</a:t>
            </a:r>
            <a:endParaRPr lang="en-US" sz="2400" baseline="-25000" dirty="0" smtClean="0"/>
          </a:p>
          <a:p>
            <a:pPr algn="just">
              <a:lnSpc>
                <a:spcPct val="50000"/>
              </a:lnSpc>
              <a:buFont typeface="Wingdings" pitchFamily="2" charset="2"/>
              <a:buNone/>
            </a:pPr>
            <a:r>
              <a:rPr lang="en-US" sz="2400" baseline="-25000" dirty="0" smtClean="0"/>
              <a:t>			       k=1	</a:t>
            </a:r>
          </a:p>
          <a:p>
            <a:pPr algn="just">
              <a:buNone/>
            </a:pP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239000" cy="5388936"/>
          </a:xfrm>
        </p:spPr>
        <p:txBody>
          <a:bodyPr/>
          <a:lstStyle/>
          <a:p>
            <a:r>
              <a:rPr lang="en-IN" dirty="0" smtClean="0"/>
              <a:t>Given two matrices A and B, with entries </a:t>
            </a:r>
            <a:r>
              <a:rPr lang="en-IN" dirty="0" err="1" smtClean="0"/>
              <a:t>a</a:t>
            </a:r>
            <a:r>
              <a:rPr lang="en-IN" baseline="-25000" dirty="0" err="1" smtClean="0"/>
              <a:t>ik</a:t>
            </a:r>
            <a:r>
              <a:rPr lang="en-IN" dirty="0" smtClean="0"/>
              <a:t> and </a:t>
            </a:r>
            <a:r>
              <a:rPr lang="en-IN" dirty="0" err="1" smtClean="0"/>
              <a:t>b</a:t>
            </a:r>
            <a:r>
              <a:rPr lang="en-IN" baseline="-25000" dirty="0" err="1" smtClean="0"/>
              <a:t>kj</a:t>
            </a:r>
            <a:r>
              <a:rPr lang="en-IN" baseline="-25000" dirty="0" smtClean="0"/>
              <a:t> </a:t>
            </a:r>
            <a:r>
              <a:rPr lang="en-IN" dirty="0" smtClean="0"/>
              <a:t> respectively. Their product is a new matrix C, whose entries are </a:t>
            </a:r>
            <a:r>
              <a:rPr lang="en-IN" dirty="0" err="1" smtClean="0"/>
              <a:t>c</a:t>
            </a:r>
            <a:r>
              <a:rPr lang="en-IN" baseline="-25000" dirty="0" err="1" smtClean="0"/>
              <a:t>ij</a:t>
            </a:r>
            <a:r>
              <a:rPr lang="en-IN" dirty="0" smtClean="0"/>
              <a:t> where </a:t>
            </a:r>
          </a:p>
          <a:p>
            <a:pPr>
              <a:buNone/>
            </a:pPr>
            <a:endParaRPr lang="en-US" baseline="-25000" dirty="0"/>
          </a:p>
        </p:txBody>
      </p:sp>
      <p:pic>
        <p:nvPicPr>
          <p:cNvPr id="4" name="Picture 3" descr="P_20170420_110316.jpg"/>
          <p:cNvPicPr>
            <a:picLocks noChangeAspect="1"/>
          </p:cNvPicPr>
          <p:nvPr/>
        </p:nvPicPr>
        <p:blipFill>
          <a:blip r:embed="rId2" cstate="print"/>
          <a:stretch>
            <a:fillRect/>
          </a:stretch>
        </p:blipFill>
        <p:spPr>
          <a:xfrm>
            <a:off x="762000" y="2133600"/>
            <a:ext cx="6899866" cy="44958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22336"/>
          </a:xfrm>
        </p:spPr>
        <p:txBody>
          <a:bodyPr/>
          <a:lstStyle/>
          <a:p>
            <a:pPr algn="just"/>
            <a:r>
              <a:rPr lang="en-IN" dirty="0" smtClean="0"/>
              <a:t>Solution:</a:t>
            </a:r>
          </a:p>
          <a:p>
            <a:pPr algn="just"/>
            <a:endParaRPr lang="en-IN" dirty="0" smtClean="0"/>
          </a:p>
          <a:p>
            <a:pPr algn="just">
              <a:buNone/>
            </a:pPr>
            <a:r>
              <a:rPr lang="en-IN" dirty="0" smtClean="0"/>
              <a:t>  The solution would be representation of the pictorial graphs in the form of </a:t>
            </a:r>
            <a:r>
              <a:rPr lang="en-IN" b="1" dirty="0" smtClean="0"/>
              <a:t> Matrices.</a:t>
            </a:r>
            <a:endParaRPr lang="en-IN" dirty="0" smtClean="0"/>
          </a:p>
          <a:p>
            <a:pPr algn="just">
              <a:buNone/>
            </a:pPr>
            <a:r>
              <a:rPr lang="en-IN" dirty="0" smtClean="0"/>
              <a:t>  And these matrix and matrix operations are used for tracing the paths.</a:t>
            </a:r>
          </a:p>
          <a:p>
            <a:pPr algn="just">
              <a:buNone/>
            </a:pPr>
            <a:r>
              <a:rPr lang="en-IN" dirty="0" smtClean="0"/>
              <a:t>  These operations and methods are also not very simple but they are more mechanical and they are not dependent on “ ability to see “ the path.</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IN" dirty="0" smtClean="0"/>
              <a:t>The indexes of the product ex.C32, the row of the first matrix and the column of the second matrix that will be combined to yield the entry for that product in the product matrix.</a:t>
            </a:r>
          </a:p>
          <a:p>
            <a:pPr algn="just"/>
            <a:r>
              <a:rPr lang="en-IN" dirty="0" smtClean="0"/>
              <a:t>The C32 is obtained by combining, element by element, the entries in the third row of the A matrix with the corresponding elements in the second column of the B matrix.</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Grp="1" noChangeArrowheads="1"/>
          </p:cNvSpPr>
          <p:nvPr>
            <p:ph idx="1"/>
          </p:nvPr>
        </p:nvSpPr>
        <p:spPr bwMode="auto">
          <a:xfrm>
            <a:off x="914400" y="1828800"/>
            <a:ext cx="762000" cy="741363"/>
          </a:xfrm>
          <a:prstGeom prst="ellipse">
            <a:avLst/>
          </a:prstGeom>
          <a:solidFill>
            <a:srgbClr val="FFFF00"/>
          </a:solidFill>
          <a:ln w="9525" algn="ctr">
            <a:solidFill>
              <a:schemeClr val="tx1"/>
            </a:solidFill>
            <a:round/>
            <a:headEnd/>
            <a:tailEnd/>
          </a:ln>
          <a:effectLst/>
        </p:spPr>
        <p:txBody>
          <a:bodyPr wrap="none" anchor="ctr"/>
          <a:lstStyle/>
          <a:p>
            <a:pPr algn="ctr">
              <a:buNone/>
            </a:pPr>
            <a:r>
              <a:rPr lang="en-IN" dirty="0" smtClean="0"/>
              <a:t>1</a:t>
            </a:r>
            <a:endParaRPr lang="en-US" dirty="0"/>
          </a:p>
        </p:txBody>
      </p:sp>
      <p:sp>
        <p:nvSpPr>
          <p:cNvPr id="6" name="Oval 5"/>
          <p:cNvSpPr txBox="1">
            <a:spLocks noChangeArrowheads="1"/>
          </p:cNvSpPr>
          <p:nvPr/>
        </p:nvSpPr>
        <p:spPr bwMode="auto">
          <a:xfrm>
            <a:off x="4038600" y="3733800"/>
            <a:ext cx="762000" cy="741363"/>
          </a:xfrm>
          <a:prstGeom prst="ellipse">
            <a:avLst/>
          </a:prstGeom>
          <a:solidFill>
            <a:srgbClr val="FFFF00"/>
          </a:solidFill>
          <a:ln w="9525" algn="ctr">
            <a:solidFill>
              <a:schemeClr val="tx1"/>
            </a:solidFill>
            <a:round/>
            <a:headEnd/>
            <a:tailEnd/>
          </a:ln>
          <a:effectLst/>
        </p:spPr>
        <p:txBody>
          <a:bodyPr vert="horz" wrap="none" anchor="ct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IN" sz="2600" dirty="0" smtClean="0"/>
              <a:t>5</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Oval 5"/>
          <p:cNvSpPr txBox="1">
            <a:spLocks noChangeArrowheads="1"/>
          </p:cNvSpPr>
          <p:nvPr/>
        </p:nvSpPr>
        <p:spPr bwMode="auto">
          <a:xfrm>
            <a:off x="2971800" y="1828800"/>
            <a:ext cx="762000" cy="741363"/>
          </a:xfrm>
          <a:prstGeom prst="ellipse">
            <a:avLst/>
          </a:prstGeom>
          <a:solidFill>
            <a:srgbClr val="FFFF00"/>
          </a:solidFill>
          <a:ln w="9525" algn="ctr">
            <a:solidFill>
              <a:schemeClr val="tx1"/>
            </a:solidFill>
            <a:round/>
            <a:headEnd/>
            <a:tailEnd/>
          </a:ln>
          <a:effectLst/>
        </p:spPr>
        <p:txBody>
          <a:bodyPr vert="horz" wrap="none" anchor="ct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IN" sz="2600" dirty="0" smtClean="0"/>
              <a:t>3</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Oval 5"/>
          <p:cNvSpPr txBox="1">
            <a:spLocks noChangeArrowheads="1"/>
          </p:cNvSpPr>
          <p:nvPr/>
        </p:nvSpPr>
        <p:spPr bwMode="auto">
          <a:xfrm>
            <a:off x="4800600" y="1752600"/>
            <a:ext cx="762000" cy="741363"/>
          </a:xfrm>
          <a:prstGeom prst="ellipse">
            <a:avLst/>
          </a:prstGeom>
          <a:solidFill>
            <a:srgbClr val="FFFF00"/>
          </a:solidFill>
          <a:ln w="9525" algn="ctr">
            <a:solidFill>
              <a:schemeClr val="tx1"/>
            </a:solidFill>
            <a:round/>
            <a:headEnd/>
            <a:tailEnd/>
          </a:ln>
          <a:effectLst/>
        </p:spPr>
        <p:txBody>
          <a:bodyPr vert="horz" wrap="none" anchor="ct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4</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Oval 5"/>
          <p:cNvSpPr txBox="1">
            <a:spLocks noChangeArrowheads="1"/>
          </p:cNvSpPr>
          <p:nvPr/>
        </p:nvSpPr>
        <p:spPr bwMode="auto">
          <a:xfrm>
            <a:off x="6858000" y="1752600"/>
            <a:ext cx="762000" cy="741363"/>
          </a:xfrm>
          <a:prstGeom prst="ellipse">
            <a:avLst/>
          </a:prstGeom>
          <a:solidFill>
            <a:srgbClr val="FFFF00"/>
          </a:solidFill>
          <a:ln w="9525" algn="ctr">
            <a:solidFill>
              <a:schemeClr val="tx1"/>
            </a:solidFill>
            <a:round/>
            <a:headEnd/>
            <a:tailEnd/>
          </a:ln>
          <a:effectLst/>
        </p:spPr>
        <p:txBody>
          <a:bodyPr vert="horz" wrap="none" anchor="ct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IN" sz="2600" dirty="0" smtClean="0"/>
              <a:t>2</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1" name="Straight Arrow Connector 10"/>
          <p:cNvCxnSpPr>
            <a:stCxn id="4" idx="6"/>
            <a:endCxn id="7" idx="2"/>
          </p:cNvCxnSpPr>
          <p:nvPr/>
        </p:nvCxnSpPr>
        <p:spPr>
          <a:xfrm>
            <a:off x="1676400" y="2199482"/>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6"/>
          </p:cNvCxnSpPr>
          <p:nvPr/>
        </p:nvCxnSpPr>
        <p:spPr>
          <a:xfrm>
            <a:off x="3733800" y="2199482"/>
            <a:ext cx="1295400" cy="10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62600" y="2199482"/>
            <a:ext cx="1447800" cy="10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p:cNvCxnSpPr>
          <p:nvPr/>
        </p:nvCxnSpPr>
        <p:spPr>
          <a:xfrm rot="10800000">
            <a:off x="3200400" y="2514600"/>
            <a:ext cx="838200" cy="15898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4114800" y="2743200"/>
            <a:ext cx="1524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6"/>
            <a:endCxn id="9" idx="3"/>
          </p:cNvCxnSpPr>
          <p:nvPr/>
        </p:nvCxnSpPr>
        <p:spPr>
          <a:xfrm flipV="1">
            <a:off x="4800600" y="2385393"/>
            <a:ext cx="2168992" cy="17190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AutoShape 72"/>
          <p:cNvCxnSpPr>
            <a:cxnSpLocks noChangeShapeType="1"/>
          </p:cNvCxnSpPr>
          <p:nvPr/>
        </p:nvCxnSpPr>
        <p:spPr bwMode="auto">
          <a:xfrm rot="5400000" flipV="1">
            <a:off x="4455319" y="3621881"/>
            <a:ext cx="1587" cy="377825"/>
          </a:xfrm>
          <a:prstGeom prst="curvedConnector3">
            <a:avLst>
              <a:gd name="adj1" fmla="val -18600000"/>
            </a:avLst>
          </a:prstGeom>
          <a:ln>
            <a:headEn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133600" y="1828800"/>
            <a:ext cx="306494" cy="369332"/>
          </a:xfrm>
          <a:prstGeom prst="rect">
            <a:avLst/>
          </a:prstGeom>
          <a:noFill/>
        </p:spPr>
        <p:txBody>
          <a:bodyPr wrap="none" rtlCol="0">
            <a:spAutoFit/>
          </a:bodyPr>
          <a:lstStyle/>
          <a:p>
            <a:r>
              <a:rPr lang="en-IN" dirty="0" smtClean="0"/>
              <a:t>a</a:t>
            </a:r>
            <a:endParaRPr lang="en-US" dirty="0"/>
          </a:p>
        </p:txBody>
      </p:sp>
      <p:sp>
        <p:nvSpPr>
          <p:cNvPr id="41" name="TextBox 40"/>
          <p:cNvSpPr txBox="1"/>
          <p:nvPr/>
        </p:nvSpPr>
        <p:spPr>
          <a:xfrm>
            <a:off x="3962400" y="1828800"/>
            <a:ext cx="312906" cy="369332"/>
          </a:xfrm>
          <a:prstGeom prst="rect">
            <a:avLst/>
          </a:prstGeom>
          <a:noFill/>
        </p:spPr>
        <p:txBody>
          <a:bodyPr wrap="none" rtlCol="0">
            <a:spAutoFit/>
          </a:bodyPr>
          <a:lstStyle/>
          <a:p>
            <a:r>
              <a:rPr lang="en-IN" dirty="0" smtClean="0"/>
              <a:t>b</a:t>
            </a:r>
            <a:endParaRPr lang="en-US" dirty="0"/>
          </a:p>
        </p:txBody>
      </p:sp>
      <p:cxnSp>
        <p:nvCxnSpPr>
          <p:cNvPr id="46" name="Shape 45"/>
          <p:cNvCxnSpPr>
            <a:stCxn id="7" idx="0"/>
            <a:endCxn id="9" idx="0"/>
          </p:cNvCxnSpPr>
          <p:nvPr/>
        </p:nvCxnSpPr>
        <p:spPr>
          <a:xfrm rot="5400000" flipH="1" flipV="1">
            <a:off x="5257800" y="-152400"/>
            <a:ext cx="76200" cy="3886200"/>
          </a:xfrm>
          <a:prstGeom prst="curvedConnector3">
            <a:avLst>
              <a:gd name="adj1" fmla="val 400000"/>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172200" y="1828800"/>
            <a:ext cx="298480" cy="369332"/>
          </a:xfrm>
          <a:prstGeom prst="rect">
            <a:avLst/>
          </a:prstGeom>
          <a:noFill/>
        </p:spPr>
        <p:txBody>
          <a:bodyPr wrap="none" rtlCol="0">
            <a:spAutoFit/>
          </a:bodyPr>
          <a:lstStyle/>
          <a:p>
            <a:r>
              <a:rPr lang="en-IN" dirty="0" smtClean="0"/>
              <a:t>c</a:t>
            </a:r>
            <a:endParaRPr lang="en-US" dirty="0"/>
          </a:p>
        </p:txBody>
      </p:sp>
      <p:sp>
        <p:nvSpPr>
          <p:cNvPr id="50" name="TextBox 49"/>
          <p:cNvSpPr txBox="1"/>
          <p:nvPr/>
        </p:nvSpPr>
        <p:spPr>
          <a:xfrm>
            <a:off x="4191000" y="1219200"/>
            <a:ext cx="312906" cy="369332"/>
          </a:xfrm>
          <a:prstGeom prst="rect">
            <a:avLst/>
          </a:prstGeom>
          <a:noFill/>
        </p:spPr>
        <p:txBody>
          <a:bodyPr wrap="none" rtlCol="0">
            <a:spAutoFit/>
          </a:bodyPr>
          <a:lstStyle/>
          <a:p>
            <a:r>
              <a:rPr lang="en-IN" dirty="0" smtClean="0"/>
              <a:t>d</a:t>
            </a:r>
            <a:endParaRPr lang="en-US" dirty="0"/>
          </a:p>
        </p:txBody>
      </p:sp>
      <p:sp>
        <p:nvSpPr>
          <p:cNvPr id="51" name="TextBox 50"/>
          <p:cNvSpPr txBox="1"/>
          <p:nvPr/>
        </p:nvSpPr>
        <p:spPr>
          <a:xfrm>
            <a:off x="2895600" y="3200400"/>
            <a:ext cx="311304" cy="369332"/>
          </a:xfrm>
          <a:prstGeom prst="rect">
            <a:avLst/>
          </a:prstGeom>
          <a:noFill/>
        </p:spPr>
        <p:txBody>
          <a:bodyPr wrap="none" rtlCol="0">
            <a:spAutoFit/>
          </a:bodyPr>
          <a:lstStyle/>
          <a:p>
            <a:r>
              <a:rPr lang="en-IN" dirty="0" smtClean="0"/>
              <a:t>e</a:t>
            </a:r>
            <a:endParaRPr lang="en-US" dirty="0"/>
          </a:p>
        </p:txBody>
      </p:sp>
      <p:sp>
        <p:nvSpPr>
          <p:cNvPr id="52" name="TextBox 51"/>
          <p:cNvSpPr txBox="1"/>
          <p:nvPr/>
        </p:nvSpPr>
        <p:spPr>
          <a:xfrm>
            <a:off x="5334000" y="3276600"/>
            <a:ext cx="300082" cy="369332"/>
          </a:xfrm>
          <a:prstGeom prst="rect">
            <a:avLst/>
          </a:prstGeom>
          <a:noFill/>
        </p:spPr>
        <p:txBody>
          <a:bodyPr wrap="none" rtlCol="0">
            <a:spAutoFit/>
          </a:bodyPr>
          <a:lstStyle/>
          <a:p>
            <a:r>
              <a:rPr lang="en-IN" dirty="0" smtClean="0"/>
              <a:t>g</a:t>
            </a:r>
            <a:endParaRPr lang="en-US" dirty="0"/>
          </a:p>
        </p:txBody>
      </p:sp>
      <p:sp>
        <p:nvSpPr>
          <p:cNvPr id="53" name="TextBox 52"/>
          <p:cNvSpPr txBox="1"/>
          <p:nvPr/>
        </p:nvSpPr>
        <p:spPr>
          <a:xfrm>
            <a:off x="4648200" y="2743200"/>
            <a:ext cx="269626" cy="369332"/>
          </a:xfrm>
          <a:prstGeom prst="rect">
            <a:avLst/>
          </a:prstGeom>
          <a:noFill/>
        </p:spPr>
        <p:txBody>
          <a:bodyPr wrap="none" rtlCol="0">
            <a:spAutoFit/>
          </a:bodyPr>
          <a:lstStyle/>
          <a:p>
            <a:r>
              <a:rPr lang="en-IN" dirty="0" smtClean="0"/>
              <a:t>f</a:t>
            </a:r>
            <a:endParaRPr lang="en-US" dirty="0"/>
          </a:p>
        </p:txBody>
      </p:sp>
      <p:sp>
        <p:nvSpPr>
          <p:cNvPr id="54" name="TextBox 53"/>
          <p:cNvSpPr txBox="1"/>
          <p:nvPr/>
        </p:nvSpPr>
        <p:spPr>
          <a:xfrm>
            <a:off x="4114800" y="3124200"/>
            <a:ext cx="311304" cy="369332"/>
          </a:xfrm>
          <a:prstGeom prst="rect">
            <a:avLst/>
          </a:prstGeom>
          <a:noFill/>
        </p:spPr>
        <p:txBody>
          <a:bodyPr wrap="none" rtlCol="0">
            <a:spAutoFit/>
          </a:bodyPr>
          <a:lstStyle/>
          <a:p>
            <a:r>
              <a:rPr lang="en-IN" dirty="0" smtClean="0"/>
              <a:t>h</a:t>
            </a:r>
            <a:endParaRPr lang="en-US" dirty="0"/>
          </a:p>
        </p:txBody>
      </p:sp>
      <p:graphicFrame>
        <p:nvGraphicFramePr>
          <p:cNvPr id="56" name="Table 55"/>
          <p:cNvGraphicFramePr>
            <a:graphicFrameLocks noGrp="1"/>
          </p:cNvGraphicFramePr>
          <p:nvPr/>
        </p:nvGraphicFramePr>
        <p:xfrm>
          <a:off x="533400" y="4038600"/>
          <a:ext cx="2914650" cy="2463800"/>
        </p:xfrm>
        <a:graphic>
          <a:graphicData uri="http://schemas.openxmlformats.org/drawingml/2006/table">
            <a:tbl>
              <a:tblPr/>
              <a:tblGrid>
                <a:gridCol w="476250"/>
                <a:gridCol w="533400"/>
                <a:gridCol w="571500"/>
                <a:gridCol w="673100"/>
                <a:gridCol w="660400"/>
              </a:tblGrid>
              <a:tr h="387350">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a</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050">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d</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b</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c</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f</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g</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e</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a:latin typeface="Times New Roman"/>
                          <a:ea typeface="Calibri"/>
                          <a:cs typeface="Times New Roman"/>
                        </a:rPr>
                        <a:t>h</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 name="Footer Placeholder 2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_20170420_112739.jpg"/>
          <p:cNvPicPr>
            <a:picLocks noGrp="1" noChangeAspect="1"/>
          </p:cNvPicPr>
          <p:nvPr>
            <p:ph idx="1"/>
          </p:nvPr>
        </p:nvPicPr>
        <p:blipFill>
          <a:blip r:embed="rId2"/>
          <a:stretch>
            <a:fillRect/>
          </a:stretch>
        </p:blipFill>
        <p:spPr>
          <a:xfrm>
            <a:off x="381000" y="914400"/>
            <a:ext cx="7620000" cy="4495800"/>
          </a:xfrm>
        </p:spPr>
      </p:pic>
      <p:sp>
        <p:nvSpPr>
          <p:cNvPr id="3" name="Footer Placeholder 2"/>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smtClean="0"/>
              <a:t>A</a:t>
            </a:r>
            <a:r>
              <a:rPr lang="en-IN" baseline="30000" dirty="0" smtClean="0"/>
              <a:t>2</a:t>
            </a:r>
            <a:r>
              <a:rPr lang="en-IN" dirty="0" smtClean="0"/>
              <a:t>A=AA</a:t>
            </a:r>
            <a:r>
              <a:rPr lang="en-IN" baseline="30000" dirty="0" smtClean="0"/>
              <a:t>2</a:t>
            </a:r>
            <a:r>
              <a:rPr lang="en-IN" dirty="0" smtClean="0"/>
              <a:t>, that is the matrix multiplication is associative, if the underlying relation arithmetic is associative.</a:t>
            </a:r>
          </a:p>
          <a:p>
            <a:pPr algn="just"/>
            <a:r>
              <a:rPr lang="en-IN" dirty="0" smtClean="0"/>
              <a:t>Loop terms are important. These are the terms that appear along the principal diagonal</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Set of all paths</a:t>
            </a:r>
            <a:endParaRPr lang="en-US" dirty="0"/>
          </a:p>
        </p:txBody>
      </p:sp>
      <p:sp>
        <p:nvSpPr>
          <p:cNvPr id="3" name="Content Placeholder 2"/>
          <p:cNvSpPr>
            <a:spLocks noGrp="1"/>
          </p:cNvSpPr>
          <p:nvPr>
            <p:ph idx="1"/>
          </p:nvPr>
        </p:nvSpPr>
        <p:spPr/>
        <p:txBody>
          <a:bodyPr/>
          <a:lstStyle/>
          <a:p>
            <a:pPr algn="just"/>
            <a:r>
              <a:rPr lang="en-IN" dirty="0" smtClean="0"/>
              <a:t>The main goal here is to find the set of all paths using matrix operations. The set of all paths include all the possible paths from every node to every other node. It can be easily expressed in matrix form or in terms of matrix operation.</a:t>
            </a:r>
          </a:p>
          <a:p>
            <a:pPr algn="just"/>
            <a:endParaRPr lang="en-US" dirty="0"/>
          </a:p>
        </p:txBody>
      </p:sp>
      <p:pic>
        <p:nvPicPr>
          <p:cNvPr id="4" name="Picture 3" descr="P_20170420_114138 - Copy.jpg"/>
          <p:cNvPicPr>
            <a:picLocks noChangeAspect="1"/>
          </p:cNvPicPr>
          <p:nvPr/>
        </p:nvPicPr>
        <p:blipFill>
          <a:blip r:embed="rId2"/>
          <a:stretch>
            <a:fillRect/>
          </a:stretch>
        </p:blipFill>
        <p:spPr>
          <a:xfrm>
            <a:off x="685800" y="4191000"/>
            <a:ext cx="7391400" cy="2461846"/>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7239000" cy="4846320"/>
          </a:xfrm>
        </p:spPr>
        <p:txBody>
          <a:bodyPr/>
          <a:lstStyle/>
          <a:p>
            <a:r>
              <a:rPr lang="en-IN" dirty="0" smtClean="0"/>
              <a:t>If it is considered as n X n matrix then the above expression can be considered as </a:t>
            </a:r>
          </a:p>
          <a:p>
            <a:endParaRPr lang="en-US" dirty="0"/>
          </a:p>
        </p:txBody>
      </p:sp>
      <p:pic>
        <p:nvPicPr>
          <p:cNvPr id="4" name="Picture 3" descr="P_20170420_114138.jpg"/>
          <p:cNvPicPr>
            <a:picLocks noChangeAspect="1"/>
          </p:cNvPicPr>
          <p:nvPr/>
        </p:nvPicPr>
        <p:blipFill>
          <a:blip r:embed="rId2"/>
          <a:stretch>
            <a:fillRect/>
          </a:stretch>
        </p:blipFill>
        <p:spPr>
          <a:xfrm>
            <a:off x="533400" y="1371600"/>
            <a:ext cx="6553200" cy="1309856"/>
          </a:xfrm>
          <a:prstGeom prst="rect">
            <a:avLst/>
          </a:prstGeom>
        </p:spPr>
      </p:pic>
      <p:pic>
        <p:nvPicPr>
          <p:cNvPr id="5" name="Picture 4" descr="P_20170420_114152 - Copy.jpg"/>
          <p:cNvPicPr>
            <a:picLocks noChangeAspect="1"/>
          </p:cNvPicPr>
          <p:nvPr/>
        </p:nvPicPr>
        <p:blipFill>
          <a:blip r:embed="rId3" cstate="print"/>
          <a:stretch>
            <a:fillRect/>
          </a:stretch>
        </p:blipFill>
        <p:spPr>
          <a:xfrm>
            <a:off x="609600" y="2971800"/>
            <a:ext cx="6934200" cy="2433816"/>
          </a:xfrm>
          <a:prstGeom prst="rect">
            <a:avLst/>
          </a:prstGeom>
        </p:spPr>
      </p:pic>
      <p:sp>
        <p:nvSpPr>
          <p:cNvPr id="6" name="Footer Placeholder 5"/>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7239000" cy="4846320"/>
          </a:xfrm>
        </p:spPr>
        <p:txBody>
          <a:bodyPr/>
          <a:lstStyle/>
          <a:p>
            <a:r>
              <a:rPr lang="en-IN" dirty="0" smtClean="0"/>
              <a:t>If it is restricted of paths of length n-1 then</a:t>
            </a:r>
          </a:p>
          <a:p>
            <a:pPr>
              <a:buNone/>
            </a:pPr>
            <a:endParaRPr lang="en-US" dirty="0"/>
          </a:p>
        </p:txBody>
      </p:sp>
      <p:pic>
        <p:nvPicPr>
          <p:cNvPr id="4" name="Picture 3" descr="P_20170420_114152.jpg"/>
          <p:cNvPicPr>
            <a:picLocks noChangeAspect="1"/>
          </p:cNvPicPr>
          <p:nvPr/>
        </p:nvPicPr>
        <p:blipFill>
          <a:blip r:embed="rId2"/>
          <a:stretch>
            <a:fillRect/>
          </a:stretch>
        </p:blipFill>
        <p:spPr>
          <a:xfrm>
            <a:off x="1371600" y="990600"/>
            <a:ext cx="4876800" cy="1066800"/>
          </a:xfrm>
          <a:prstGeom prst="rect">
            <a:avLst/>
          </a:prstGeom>
        </p:spPr>
      </p:pic>
      <p:sp>
        <p:nvSpPr>
          <p:cNvPr id="5" name="TextBox 4"/>
          <p:cNvSpPr txBox="1"/>
          <p:nvPr/>
        </p:nvSpPr>
        <p:spPr>
          <a:xfrm>
            <a:off x="609600" y="2133600"/>
            <a:ext cx="7467600" cy="4493538"/>
          </a:xfrm>
          <a:prstGeom prst="rect">
            <a:avLst/>
          </a:prstGeom>
          <a:noFill/>
        </p:spPr>
        <p:txBody>
          <a:bodyPr wrap="square" rtlCol="0">
            <a:spAutoFit/>
          </a:bodyPr>
          <a:lstStyle/>
          <a:p>
            <a:pPr algn="just"/>
            <a:r>
              <a:rPr lang="en-IN" sz="2600" dirty="0" smtClean="0"/>
              <a:t>The following algorithm can be considered as effective to find the set of paths</a:t>
            </a:r>
          </a:p>
          <a:p>
            <a:pPr marL="342900" indent="-342900" algn="just">
              <a:buAutoNum type="arabicPeriod"/>
            </a:pPr>
            <a:r>
              <a:rPr lang="en-IN" sz="2600" dirty="0" smtClean="0"/>
              <a:t>Express n-2 as a binary number</a:t>
            </a:r>
          </a:p>
          <a:p>
            <a:pPr marL="342900" indent="-342900" algn="just">
              <a:buAutoNum type="arabicPeriod"/>
            </a:pPr>
            <a:r>
              <a:rPr lang="en-IN" sz="2600" dirty="0" smtClean="0"/>
              <a:t>Take successive squares of (A+I), leading to (A+I)2, (A+I)4, (A+I)8, and son on..</a:t>
            </a:r>
          </a:p>
          <a:p>
            <a:pPr marL="342900" indent="-342900" algn="just">
              <a:buAutoNum type="arabicPeriod"/>
            </a:pPr>
            <a:r>
              <a:rPr lang="en-IN" sz="2600" dirty="0" smtClean="0"/>
              <a:t>Keep only those binary powers of (A+I) that correspond to a 1 value in the binary representation of n-2.</a:t>
            </a:r>
          </a:p>
          <a:p>
            <a:pPr marL="342900" indent="-342900" algn="just">
              <a:buAutoNum type="arabicPeriod"/>
            </a:pPr>
            <a:r>
              <a:rPr lang="en-IN" sz="2600" dirty="0" smtClean="0"/>
              <a:t>The set of all paths of length n-1 </a:t>
            </a:r>
            <a:r>
              <a:rPr lang="en-IN" sz="2600" smtClean="0"/>
              <a:t>or less </a:t>
            </a:r>
            <a:r>
              <a:rPr lang="en-IN" sz="2600" dirty="0" smtClean="0"/>
              <a:t>is obtained as the product of the matrices you go in step 3 with original matrix</a:t>
            </a:r>
            <a:endParaRPr lang="en-US" sz="2600" dirty="0" smtClean="0"/>
          </a:p>
        </p:txBody>
      </p:sp>
      <p:sp>
        <p:nvSpPr>
          <p:cNvPr id="6" name="Footer Placeholder 5"/>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Loops</a:t>
            </a:r>
            <a:endParaRPr lang="en-US" dirty="0"/>
          </a:p>
        </p:txBody>
      </p:sp>
      <p:sp>
        <p:nvSpPr>
          <p:cNvPr id="3" name="Content Placeholder 2"/>
          <p:cNvSpPr>
            <a:spLocks noGrp="1"/>
          </p:cNvSpPr>
          <p:nvPr>
            <p:ph idx="1"/>
          </p:nvPr>
        </p:nvSpPr>
        <p:spPr/>
        <p:txBody>
          <a:bodyPr/>
          <a:lstStyle/>
          <a:p>
            <a:pPr algn="just">
              <a:buNone/>
            </a:pPr>
            <a:r>
              <a:rPr lang="en-US" dirty="0" smtClean="0"/>
              <a:t>Loops: The collection of terms that can make the matrix to repeat infinite number of times is known as loop.</a:t>
            </a:r>
          </a:p>
          <a:p>
            <a:pPr algn="just">
              <a:buNone/>
            </a:pPr>
            <a:endParaRPr lang="en-US" dirty="0" smtClean="0"/>
          </a:p>
          <a:p>
            <a:pPr algn="just">
              <a:buNone/>
            </a:pPr>
            <a:r>
              <a:rPr lang="en-US" dirty="0" smtClean="0"/>
              <a:t>In a matrix, the loop terms are nothing but the entries at the principal diagonal</a:t>
            </a:r>
          </a:p>
          <a:p>
            <a:pPr algn="just">
              <a:buNone/>
            </a:pPr>
            <a:endParaRPr lang="en-US" dirty="0" smtClean="0"/>
          </a:p>
          <a:p>
            <a:pPr algn="just">
              <a:buNone/>
            </a:pPr>
            <a:r>
              <a:rPr lang="en-US" dirty="0" smtClean="0"/>
              <a:t>The loops can be removed by </a:t>
            </a:r>
            <a:r>
              <a:rPr lang="en-US" dirty="0" err="1" smtClean="0"/>
              <a:t>multipying</a:t>
            </a:r>
            <a:r>
              <a:rPr lang="en-US" dirty="0" smtClean="0"/>
              <a:t> the path expression of the corresponding row entries at which loop occurs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Grp="1" noChangeArrowheads="1"/>
          </p:cNvSpPr>
          <p:nvPr>
            <p:ph idx="1"/>
          </p:nvPr>
        </p:nvSpPr>
        <p:spPr bwMode="auto">
          <a:xfrm>
            <a:off x="914400" y="1828800"/>
            <a:ext cx="762000" cy="741363"/>
          </a:xfrm>
          <a:prstGeom prst="ellipse">
            <a:avLst/>
          </a:prstGeom>
          <a:solidFill>
            <a:srgbClr val="FFFF00"/>
          </a:solidFill>
          <a:ln w="9525" algn="ctr">
            <a:solidFill>
              <a:schemeClr val="tx1"/>
            </a:solidFill>
            <a:round/>
            <a:headEnd/>
            <a:tailEnd/>
          </a:ln>
          <a:effectLst/>
        </p:spPr>
        <p:txBody>
          <a:bodyPr wrap="none" anchor="ctr"/>
          <a:lstStyle/>
          <a:p>
            <a:pPr algn="ctr">
              <a:buNone/>
            </a:pPr>
            <a:r>
              <a:rPr lang="en-IN" dirty="0" smtClean="0"/>
              <a:t>1</a:t>
            </a:r>
            <a:endParaRPr lang="en-US" dirty="0"/>
          </a:p>
        </p:txBody>
      </p:sp>
      <p:sp>
        <p:nvSpPr>
          <p:cNvPr id="6" name="Oval 5"/>
          <p:cNvSpPr txBox="1">
            <a:spLocks noChangeArrowheads="1"/>
          </p:cNvSpPr>
          <p:nvPr/>
        </p:nvSpPr>
        <p:spPr bwMode="auto">
          <a:xfrm>
            <a:off x="4038600" y="3733800"/>
            <a:ext cx="762000" cy="741363"/>
          </a:xfrm>
          <a:prstGeom prst="ellipse">
            <a:avLst/>
          </a:prstGeom>
          <a:solidFill>
            <a:srgbClr val="FFFF00"/>
          </a:solidFill>
          <a:ln w="9525" algn="ctr">
            <a:solidFill>
              <a:schemeClr val="tx1"/>
            </a:solidFill>
            <a:round/>
            <a:headEnd/>
            <a:tailEnd/>
          </a:ln>
          <a:effectLst/>
        </p:spPr>
        <p:txBody>
          <a:bodyPr vert="horz" wrap="none" anchor="ct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IN" sz="2600" dirty="0" smtClean="0"/>
              <a:t>5</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Oval 5"/>
          <p:cNvSpPr txBox="1">
            <a:spLocks noChangeArrowheads="1"/>
          </p:cNvSpPr>
          <p:nvPr/>
        </p:nvSpPr>
        <p:spPr bwMode="auto">
          <a:xfrm>
            <a:off x="2971800" y="1828800"/>
            <a:ext cx="762000" cy="741363"/>
          </a:xfrm>
          <a:prstGeom prst="ellipse">
            <a:avLst/>
          </a:prstGeom>
          <a:solidFill>
            <a:srgbClr val="FFFF00"/>
          </a:solidFill>
          <a:ln w="9525" algn="ctr">
            <a:solidFill>
              <a:schemeClr val="tx1"/>
            </a:solidFill>
            <a:round/>
            <a:headEnd/>
            <a:tailEnd/>
          </a:ln>
          <a:effectLst/>
        </p:spPr>
        <p:txBody>
          <a:bodyPr vert="horz" wrap="none" anchor="ct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IN" sz="2600" dirty="0" smtClean="0"/>
              <a:t>3</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Oval 5"/>
          <p:cNvSpPr txBox="1">
            <a:spLocks noChangeArrowheads="1"/>
          </p:cNvSpPr>
          <p:nvPr/>
        </p:nvSpPr>
        <p:spPr bwMode="auto">
          <a:xfrm>
            <a:off x="4800600" y="1752600"/>
            <a:ext cx="762000" cy="741363"/>
          </a:xfrm>
          <a:prstGeom prst="ellipse">
            <a:avLst/>
          </a:prstGeom>
          <a:solidFill>
            <a:srgbClr val="FFFF00"/>
          </a:solidFill>
          <a:ln w="9525" algn="ctr">
            <a:solidFill>
              <a:schemeClr val="tx1"/>
            </a:solidFill>
            <a:round/>
            <a:headEnd/>
            <a:tailEnd/>
          </a:ln>
          <a:effectLst/>
        </p:spPr>
        <p:txBody>
          <a:bodyPr vert="horz" wrap="none" anchor="ct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4</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Oval 5"/>
          <p:cNvSpPr txBox="1">
            <a:spLocks noChangeArrowheads="1"/>
          </p:cNvSpPr>
          <p:nvPr/>
        </p:nvSpPr>
        <p:spPr bwMode="auto">
          <a:xfrm>
            <a:off x="6858000" y="1752600"/>
            <a:ext cx="762000" cy="741363"/>
          </a:xfrm>
          <a:prstGeom prst="ellipse">
            <a:avLst/>
          </a:prstGeom>
          <a:solidFill>
            <a:srgbClr val="FFFF00"/>
          </a:solidFill>
          <a:ln w="9525" algn="ctr">
            <a:solidFill>
              <a:schemeClr val="tx1"/>
            </a:solidFill>
            <a:round/>
            <a:headEnd/>
            <a:tailEnd/>
          </a:ln>
          <a:effectLst/>
        </p:spPr>
        <p:txBody>
          <a:bodyPr vert="horz" wrap="none" anchor="ct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IN" sz="2600" dirty="0" smtClean="0"/>
              <a:t>2</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1" name="Straight Arrow Connector 10"/>
          <p:cNvCxnSpPr>
            <a:stCxn id="4" idx="6"/>
            <a:endCxn id="7" idx="2"/>
          </p:cNvCxnSpPr>
          <p:nvPr/>
        </p:nvCxnSpPr>
        <p:spPr>
          <a:xfrm>
            <a:off x="1676400" y="2199482"/>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6"/>
          </p:cNvCxnSpPr>
          <p:nvPr/>
        </p:nvCxnSpPr>
        <p:spPr>
          <a:xfrm>
            <a:off x="3733800" y="2199482"/>
            <a:ext cx="1295400" cy="10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62600" y="2199482"/>
            <a:ext cx="1447800" cy="10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p:cNvCxnSpPr>
          <p:nvPr/>
        </p:nvCxnSpPr>
        <p:spPr>
          <a:xfrm rot="10800000">
            <a:off x="3200400" y="2514600"/>
            <a:ext cx="838200" cy="15898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4114800" y="2743200"/>
            <a:ext cx="1524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6"/>
            <a:endCxn id="9" idx="3"/>
          </p:cNvCxnSpPr>
          <p:nvPr/>
        </p:nvCxnSpPr>
        <p:spPr>
          <a:xfrm flipV="1">
            <a:off x="4800600" y="2385393"/>
            <a:ext cx="2168992" cy="17190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AutoShape 72"/>
          <p:cNvCxnSpPr>
            <a:cxnSpLocks noChangeShapeType="1"/>
          </p:cNvCxnSpPr>
          <p:nvPr/>
        </p:nvCxnSpPr>
        <p:spPr bwMode="auto">
          <a:xfrm rot="5400000" flipV="1">
            <a:off x="4455319" y="3621881"/>
            <a:ext cx="1587" cy="377825"/>
          </a:xfrm>
          <a:prstGeom prst="curvedConnector3">
            <a:avLst>
              <a:gd name="adj1" fmla="val -18600000"/>
            </a:avLst>
          </a:prstGeom>
          <a:ln>
            <a:headEn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133600" y="1828800"/>
            <a:ext cx="306494" cy="369332"/>
          </a:xfrm>
          <a:prstGeom prst="rect">
            <a:avLst/>
          </a:prstGeom>
          <a:noFill/>
        </p:spPr>
        <p:txBody>
          <a:bodyPr wrap="none" rtlCol="0">
            <a:spAutoFit/>
          </a:bodyPr>
          <a:lstStyle/>
          <a:p>
            <a:r>
              <a:rPr lang="en-IN" dirty="0" smtClean="0"/>
              <a:t>a</a:t>
            </a:r>
            <a:endParaRPr lang="en-US" dirty="0"/>
          </a:p>
        </p:txBody>
      </p:sp>
      <p:sp>
        <p:nvSpPr>
          <p:cNvPr id="41" name="TextBox 40"/>
          <p:cNvSpPr txBox="1"/>
          <p:nvPr/>
        </p:nvSpPr>
        <p:spPr>
          <a:xfrm>
            <a:off x="3962400" y="1828800"/>
            <a:ext cx="312906" cy="369332"/>
          </a:xfrm>
          <a:prstGeom prst="rect">
            <a:avLst/>
          </a:prstGeom>
          <a:noFill/>
        </p:spPr>
        <p:txBody>
          <a:bodyPr wrap="none" rtlCol="0">
            <a:spAutoFit/>
          </a:bodyPr>
          <a:lstStyle/>
          <a:p>
            <a:r>
              <a:rPr lang="en-IN" dirty="0" smtClean="0"/>
              <a:t>b</a:t>
            </a:r>
            <a:endParaRPr lang="en-US" dirty="0"/>
          </a:p>
        </p:txBody>
      </p:sp>
      <p:cxnSp>
        <p:nvCxnSpPr>
          <p:cNvPr id="46" name="Shape 45"/>
          <p:cNvCxnSpPr>
            <a:stCxn id="7" idx="0"/>
            <a:endCxn id="9" idx="0"/>
          </p:cNvCxnSpPr>
          <p:nvPr/>
        </p:nvCxnSpPr>
        <p:spPr>
          <a:xfrm rot="5400000" flipH="1" flipV="1">
            <a:off x="5257800" y="-152400"/>
            <a:ext cx="76200" cy="3886200"/>
          </a:xfrm>
          <a:prstGeom prst="curvedConnector3">
            <a:avLst>
              <a:gd name="adj1" fmla="val 400000"/>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172200" y="1828800"/>
            <a:ext cx="298480" cy="369332"/>
          </a:xfrm>
          <a:prstGeom prst="rect">
            <a:avLst/>
          </a:prstGeom>
          <a:noFill/>
        </p:spPr>
        <p:txBody>
          <a:bodyPr wrap="none" rtlCol="0">
            <a:spAutoFit/>
          </a:bodyPr>
          <a:lstStyle/>
          <a:p>
            <a:r>
              <a:rPr lang="en-IN" dirty="0" smtClean="0"/>
              <a:t>c</a:t>
            </a:r>
            <a:endParaRPr lang="en-US" dirty="0"/>
          </a:p>
        </p:txBody>
      </p:sp>
      <p:sp>
        <p:nvSpPr>
          <p:cNvPr id="50" name="TextBox 49"/>
          <p:cNvSpPr txBox="1"/>
          <p:nvPr/>
        </p:nvSpPr>
        <p:spPr>
          <a:xfrm>
            <a:off x="4191000" y="1219200"/>
            <a:ext cx="312906" cy="369332"/>
          </a:xfrm>
          <a:prstGeom prst="rect">
            <a:avLst/>
          </a:prstGeom>
          <a:noFill/>
        </p:spPr>
        <p:txBody>
          <a:bodyPr wrap="none" rtlCol="0">
            <a:spAutoFit/>
          </a:bodyPr>
          <a:lstStyle/>
          <a:p>
            <a:r>
              <a:rPr lang="en-IN" dirty="0" smtClean="0"/>
              <a:t>d</a:t>
            </a:r>
            <a:endParaRPr lang="en-US" dirty="0"/>
          </a:p>
        </p:txBody>
      </p:sp>
      <p:sp>
        <p:nvSpPr>
          <p:cNvPr id="51" name="TextBox 50"/>
          <p:cNvSpPr txBox="1"/>
          <p:nvPr/>
        </p:nvSpPr>
        <p:spPr>
          <a:xfrm>
            <a:off x="2895600" y="3200400"/>
            <a:ext cx="311304" cy="369332"/>
          </a:xfrm>
          <a:prstGeom prst="rect">
            <a:avLst/>
          </a:prstGeom>
          <a:noFill/>
        </p:spPr>
        <p:txBody>
          <a:bodyPr wrap="none" rtlCol="0">
            <a:spAutoFit/>
          </a:bodyPr>
          <a:lstStyle/>
          <a:p>
            <a:r>
              <a:rPr lang="en-IN" dirty="0" smtClean="0"/>
              <a:t>e</a:t>
            </a:r>
            <a:endParaRPr lang="en-US" dirty="0"/>
          </a:p>
        </p:txBody>
      </p:sp>
      <p:sp>
        <p:nvSpPr>
          <p:cNvPr id="52" name="TextBox 51"/>
          <p:cNvSpPr txBox="1"/>
          <p:nvPr/>
        </p:nvSpPr>
        <p:spPr>
          <a:xfrm>
            <a:off x="5334000" y="3276600"/>
            <a:ext cx="300082" cy="369332"/>
          </a:xfrm>
          <a:prstGeom prst="rect">
            <a:avLst/>
          </a:prstGeom>
          <a:noFill/>
        </p:spPr>
        <p:txBody>
          <a:bodyPr wrap="none" rtlCol="0">
            <a:spAutoFit/>
          </a:bodyPr>
          <a:lstStyle/>
          <a:p>
            <a:r>
              <a:rPr lang="en-IN" dirty="0" smtClean="0"/>
              <a:t>g</a:t>
            </a:r>
            <a:endParaRPr lang="en-US" dirty="0"/>
          </a:p>
        </p:txBody>
      </p:sp>
      <p:sp>
        <p:nvSpPr>
          <p:cNvPr id="53" name="TextBox 52"/>
          <p:cNvSpPr txBox="1"/>
          <p:nvPr/>
        </p:nvSpPr>
        <p:spPr>
          <a:xfrm>
            <a:off x="4648200" y="2743200"/>
            <a:ext cx="269626" cy="369332"/>
          </a:xfrm>
          <a:prstGeom prst="rect">
            <a:avLst/>
          </a:prstGeom>
          <a:noFill/>
        </p:spPr>
        <p:txBody>
          <a:bodyPr wrap="none" rtlCol="0">
            <a:spAutoFit/>
          </a:bodyPr>
          <a:lstStyle/>
          <a:p>
            <a:r>
              <a:rPr lang="en-IN" dirty="0" smtClean="0"/>
              <a:t>f</a:t>
            </a:r>
            <a:endParaRPr lang="en-US" dirty="0"/>
          </a:p>
        </p:txBody>
      </p:sp>
      <p:sp>
        <p:nvSpPr>
          <p:cNvPr id="54" name="TextBox 53"/>
          <p:cNvSpPr txBox="1"/>
          <p:nvPr/>
        </p:nvSpPr>
        <p:spPr>
          <a:xfrm>
            <a:off x="4114800" y="3124200"/>
            <a:ext cx="311304" cy="369332"/>
          </a:xfrm>
          <a:prstGeom prst="rect">
            <a:avLst/>
          </a:prstGeom>
          <a:noFill/>
        </p:spPr>
        <p:txBody>
          <a:bodyPr wrap="none" rtlCol="0">
            <a:spAutoFit/>
          </a:bodyPr>
          <a:lstStyle/>
          <a:p>
            <a:r>
              <a:rPr lang="en-IN" dirty="0" smtClean="0"/>
              <a:t>h</a:t>
            </a:r>
            <a:endParaRPr lang="en-US" dirty="0"/>
          </a:p>
        </p:txBody>
      </p:sp>
      <p:graphicFrame>
        <p:nvGraphicFramePr>
          <p:cNvPr id="56" name="Table 55"/>
          <p:cNvGraphicFramePr>
            <a:graphicFrameLocks noGrp="1"/>
          </p:cNvGraphicFramePr>
          <p:nvPr/>
        </p:nvGraphicFramePr>
        <p:xfrm>
          <a:off x="533400" y="4038600"/>
          <a:ext cx="2914650" cy="2463800"/>
        </p:xfrm>
        <a:graphic>
          <a:graphicData uri="http://schemas.openxmlformats.org/drawingml/2006/table">
            <a:tbl>
              <a:tblPr/>
              <a:tblGrid>
                <a:gridCol w="476250"/>
                <a:gridCol w="533400"/>
                <a:gridCol w="571500"/>
                <a:gridCol w="673100"/>
                <a:gridCol w="660400"/>
              </a:tblGrid>
              <a:tr h="387350">
                <a:tc>
                  <a:txBody>
                    <a:bodyPr/>
                    <a:lstStyle/>
                    <a:p>
                      <a:pPr algn="ctr">
                        <a:lnSpc>
                          <a:spcPct val="115000"/>
                        </a:lnSpc>
                        <a:spcAft>
                          <a:spcPts val="1000"/>
                        </a:spcAft>
                      </a:pP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a</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050">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d</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b</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c</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f</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g</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e</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a:latin typeface="Times New Roman"/>
                          <a:ea typeface="Calibri"/>
                          <a:cs typeface="Times New Roman"/>
                        </a:rPr>
                        <a:t>h</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 name="Footer Placeholder 2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self loop at node 5 can be removed by multiplying the weight on loop with the weights of paths emerging from it.</a:t>
            </a:r>
          </a:p>
          <a:p>
            <a:r>
              <a:rPr lang="en-US" dirty="0" smtClean="0"/>
              <a:t>Now, after removing the self loop that paths of the graph </a:t>
            </a:r>
            <a:r>
              <a:rPr lang="en-US" dirty="0" err="1" smtClean="0"/>
              <a:t>nownode</a:t>
            </a:r>
            <a:r>
              <a:rPr lang="en-US" dirty="0" smtClean="0"/>
              <a:t> 5 to 3 is eh* and node 5 to node 2 is </a:t>
            </a:r>
            <a:r>
              <a:rPr lang="en-US" dirty="0" err="1" smtClean="0"/>
              <a:t>gh</a:t>
            </a:r>
            <a:r>
              <a:rPr lang="en-US" dirty="0" smtClean="0"/>
              <a:t>*</a:t>
            </a:r>
          </a:p>
          <a:p>
            <a:r>
              <a:rPr lang="en-US" dirty="0" smtClean="0"/>
              <a:t>After removing self loop at node 5 adding I to the matrix then we get</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Graph matrices</a:t>
            </a:r>
            <a:endParaRPr lang="en-US" dirty="0"/>
          </a:p>
        </p:txBody>
      </p:sp>
      <p:sp>
        <p:nvSpPr>
          <p:cNvPr id="3" name="Content Placeholder 2"/>
          <p:cNvSpPr>
            <a:spLocks noGrp="1"/>
          </p:cNvSpPr>
          <p:nvPr>
            <p:ph idx="1"/>
          </p:nvPr>
        </p:nvSpPr>
        <p:spPr/>
        <p:txBody>
          <a:bodyPr>
            <a:normAutofit lnSpcReduction="10000"/>
          </a:bodyPr>
          <a:lstStyle/>
          <a:p>
            <a:pPr algn="just"/>
            <a:r>
              <a:rPr lang="en-IN" dirty="0" smtClean="0"/>
              <a:t>The pictorial graphs are represented using another notation known as Graph Matrices.</a:t>
            </a:r>
          </a:p>
          <a:p>
            <a:pPr algn="just"/>
            <a:r>
              <a:rPr lang="en-IN" dirty="0" smtClean="0">
                <a:solidFill>
                  <a:srgbClr val="FF0000"/>
                </a:solidFill>
              </a:rPr>
              <a:t>Each and every node of a graph is represented by a single row and a single column of a matrix which is known as Graph Matrix.</a:t>
            </a:r>
          </a:p>
          <a:p>
            <a:pPr algn="just"/>
            <a:r>
              <a:rPr lang="en-IN" dirty="0" smtClean="0"/>
              <a:t>Building of Tools: in building test tools it should be consider that how a user or tool builder would go for finding the properties of all paths. The properties of graph matrices should be considered while building the tool for testing.</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5998536"/>
          </a:xfrm>
        </p:spPr>
        <p:txBody>
          <a:bodyPr/>
          <a:lstStyle/>
          <a:p>
            <a:pPr>
              <a:buNone/>
            </a:pPr>
            <a:r>
              <a:rPr lang="en-US" dirty="0" smtClean="0"/>
              <a:t>Graph matrix of X+I</a:t>
            </a:r>
            <a:endParaRPr lang="en-US" dirty="0"/>
          </a:p>
        </p:txBody>
      </p:sp>
      <p:graphicFrame>
        <p:nvGraphicFramePr>
          <p:cNvPr id="4" name="Table 3"/>
          <p:cNvGraphicFramePr>
            <a:graphicFrameLocks noGrp="1"/>
          </p:cNvGraphicFramePr>
          <p:nvPr/>
        </p:nvGraphicFramePr>
        <p:xfrm>
          <a:off x="914400" y="1143000"/>
          <a:ext cx="4572001" cy="3276601"/>
        </p:xfrm>
        <a:graphic>
          <a:graphicData uri="http://schemas.openxmlformats.org/drawingml/2006/table">
            <a:tbl>
              <a:tblPr/>
              <a:tblGrid>
                <a:gridCol w="747059"/>
                <a:gridCol w="836706"/>
                <a:gridCol w="896471"/>
                <a:gridCol w="1055843"/>
                <a:gridCol w="1035922"/>
              </a:tblGrid>
              <a:tr h="515136">
                <a:tc>
                  <a:txBody>
                    <a:bodyPr/>
                    <a:lstStyle/>
                    <a:p>
                      <a:pPr algn="ctr">
                        <a:lnSpc>
                          <a:spcPct val="115000"/>
                        </a:lnSpc>
                        <a:spcAft>
                          <a:spcPts val="1000"/>
                        </a:spcAft>
                      </a:pPr>
                      <a:r>
                        <a:rPr lang="en-US" sz="1600" dirty="0" smtClean="0">
                          <a:latin typeface="Times New Roman"/>
                          <a:ea typeface="Calibri"/>
                          <a:cs typeface="Times New Roman"/>
                        </a:rPr>
                        <a:t>1</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a:latin typeface="Times New Roman"/>
                          <a:ea typeface="Calibri"/>
                          <a:cs typeface="Times New Roman"/>
                        </a:rPr>
                        <a:t>a</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919">
                <a:tc>
                  <a:txBody>
                    <a:bodyPr/>
                    <a:lstStyle/>
                    <a:p>
                      <a:pPr algn="ctr">
                        <a:lnSpc>
                          <a:spcPct val="115000"/>
                        </a:lnSpc>
                        <a:spcAft>
                          <a:spcPts val="1000"/>
                        </a:spcAft>
                      </a:pP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smtClean="0">
                          <a:latin typeface="Times New Roman"/>
                          <a:ea typeface="Calibri"/>
                          <a:cs typeface="Times New Roman"/>
                        </a:rPr>
                        <a:t>1</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922">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a:latin typeface="Times New Roman"/>
                          <a:ea typeface="Calibri"/>
                          <a:cs typeface="Times New Roman"/>
                        </a:rPr>
                        <a:t>d</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smtClean="0">
                          <a:latin typeface="Times New Roman"/>
                          <a:ea typeface="Calibri"/>
                          <a:cs typeface="Times New Roman"/>
                        </a:rPr>
                        <a:t>1</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b</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919">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c</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smtClean="0">
                          <a:latin typeface="Times New Roman"/>
                          <a:ea typeface="Calibri"/>
                          <a:cs typeface="Times New Roman"/>
                        </a:rPr>
                        <a:t>1</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f</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0705">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err="1" smtClean="0">
                          <a:latin typeface="Times New Roman"/>
                          <a:ea typeface="Calibri"/>
                          <a:cs typeface="Times New Roman"/>
                        </a:rPr>
                        <a:t>gh</a:t>
                      </a:r>
                      <a:r>
                        <a:rPr lang="en-US" sz="1600" dirty="0" smtClean="0">
                          <a:latin typeface="Times New Roman"/>
                          <a:ea typeface="Calibri"/>
                          <a:cs typeface="Times New Roman"/>
                        </a:rPr>
                        <a:t>*</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smtClean="0">
                          <a:latin typeface="Times New Roman"/>
                          <a:ea typeface="Calibri"/>
                          <a:cs typeface="Times New Roman"/>
                        </a:rPr>
                        <a:t>eh*</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a:latin typeface="Times New Roman"/>
                          <a:ea typeface="Calibri"/>
                          <a:cs typeface="Times New Roman"/>
                        </a:rPr>
                        <a:t>1</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239000" cy="5846136"/>
          </a:xfrm>
        </p:spPr>
        <p:txBody>
          <a:bodyPr/>
          <a:lstStyle/>
          <a:p>
            <a:pPr algn="just"/>
            <a:r>
              <a:rPr lang="en-US" dirty="0" smtClean="0"/>
              <a:t>The power if the loop must be obtained in order to find the presence of any other loop</a:t>
            </a:r>
          </a:p>
          <a:p>
            <a:pPr algn="just">
              <a:buNone/>
            </a:pPr>
            <a:r>
              <a:rPr lang="en-US" dirty="0" smtClean="0"/>
              <a:t>			Now (X+I)</a:t>
            </a:r>
            <a:r>
              <a:rPr lang="en-US" baseline="30000" dirty="0" smtClean="0"/>
              <a:t>2</a:t>
            </a:r>
            <a:endParaRPr lang="en-US" baseline="30000" dirty="0"/>
          </a:p>
        </p:txBody>
      </p:sp>
      <p:graphicFrame>
        <p:nvGraphicFramePr>
          <p:cNvPr id="4" name="Table 3"/>
          <p:cNvGraphicFramePr>
            <a:graphicFrameLocks noGrp="1"/>
          </p:cNvGraphicFramePr>
          <p:nvPr/>
        </p:nvGraphicFramePr>
        <p:xfrm>
          <a:off x="533400" y="2286000"/>
          <a:ext cx="6019799" cy="3810001"/>
        </p:xfrm>
        <a:graphic>
          <a:graphicData uri="http://schemas.openxmlformats.org/drawingml/2006/table">
            <a:tbl>
              <a:tblPr/>
              <a:tblGrid>
                <a:gridCol w="983627"/>
                <a:gridCol w="1101663"/>
                <a:gridCol w="1180353"/>
                <a:gridCol w="1390193"/>
                <a:gridCol w="1363963"/>
              </a:tblGrid>
              <a:tr h="598994">
                <a:tc>
                  <a:txBody>
                    <a:bodyPr/>
                    <a:lstStyle/>
                    <a:p>
                      <a:pPr algn="ctr">
                        <a:lnSpc>
                          <a:spcPct val="115000"/>
                        </a:lnSpc>
                        <a:spcAft>
                          <a:spcPts val="1000"/>
                        </a:spcAft>
                      </a:pPr>
                      <a:r>
                        <a:rPr lang="en-US" sz="1600" dirty="0" smtClean="0">
                          <a:latin typeface="Times New Roman"/>
                          <a:ea typeface="Calibri"/>
                          <a:cs typeface="Times New Roman"/>
                        </a:rPr>
                        <a:t>1</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smtClean="0">
                          <a:latin typeface="Times New Roman"/>
                          <a:ea typeface="Calibri"/>
                          <a:cs typeface="Times New Roman"/>
                        </a:rPr>
                        <a:t>ad</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err="1" smtClean="0">
                          <a:latin typeface="Times New Roman"/>
                          <a:ea typeface="Calibri"/>
                          <a:cs typeface="Times New Roman"/>
                        </a:rPr>
                        <a:t>ab</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650">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smtClean="0">
                          <a:latin typeface="Times New Roman"/>
                          <a:ea typeface="Calibri"/>
                          <a:cs typeface="Times New Roman"/>
                        </a:rPr>
                        <a:t>1</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5026">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err="1" smtClean="0">
                          <a:latin typeface="Times New Roman"/>
                          <a:ea typeface="Calibri"/>
                          <a:cs typeface="Times New Roman"/>
                        </a:rPr>
                        <a:t>d+bc</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smtClean="0">
                          <a:latin typeface="Times New Roman"/>
                          <a:ea typeface="Calibri"/>
                          <a:cs typeface="Times New Roman"/>
                        </a:rPr>
                        <a:t>1</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b</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smtClean="0">
                          <a:latin typeface="Times New Roman"/>
                          <a:ea typeface="Calibri"/>
                          <a:cs typeface="Times New Roman"/>
                        </a:rPr>
                        <a:t>bf</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650">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err="1" smtClean="0">
                          <a:latin typeface="Times New Roman"/>
                          <a:ea typeface="Calibri"/>
                          <a:cs typeface="Times New Roman"/>
                        </a:rPr>
                        <a:t>C+fh</a:t>
                      </a:r>
                      <a:r>
                        <a:rPr lang="en-US" sz="1600" dirty="0" smtClean="0">
                          <a:latin typeface="Times New Roman"/>
                          <a:ea typeface="Calibri"/>
                          <a:cs typeface="Times New Roman"/>
                        </a:rPr>
                        <a:t>*g</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err="1" smtClean="0">
                          <a:latin typeface="Times New Roman"/>
                          <a:ea typeface="Calibri"/>
                          <a:cs typeface="Times New Roman"/>
                        </a:rPr>
                        <a:t>Gh</a:t>
                      </a:r>
                      <a:r>
                        <a:rPr lang="en-US" sz="1600" dirty="0" smtClean="0">
                          <a:latin typeface="Times New Roman"/>
                          <a:ea typeface="Calibri"/>
                          <a:cs typeface="Times New Roman"/>
                        </a:rPr>
                        <a:t>*e</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smtClean="0">
                          <a:latin typeface="Times New Roman"/>
                          <a:ea typeface="Calibri"/>
                          <a:cs typeface="Times New Roman"/>
                        </a:rPr>
                        <a:t>1</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latin typeface="Times New Roman"/>
                          <a:ea typeface="Calibri"/>
                          <a:cs typeface="Times New Roman"/>
                        </a:rPr>
                        <a:t>f</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2681">
                <a:tc>
                  <a:txBody>
                    <a:bodyPr/>
                    <a:lstStyle/>
                    <a:p>
                      <a:pPr algn="ctr">
                        <a:lnSpc>
                          <a:spcPct val="115000"/>
                        </a:lnSpc>
                        <a:spcAft>
                          <a:spcPts val="100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smtClean="0">
                          <a:latin typeface="Times New Roman"/>
                          <a:ea typeface="Calibri"/>
                          <a:cs typeface="Times New Roman"/>
                        </a:rPr>
                        <a:t>H*</a:t>
                      </a:r>
                      <a:r>
                        <a:rPr lang="en-US" sz="1600" dirty="0" err="1" smtClean="0">
                          <a:latin typeface="Times New Roman"/>
                          <a:ea typeface="Calibri"/>
                          <a:cs typeface="Times New Roman"/>
                        </a:rPr>
                        <a:t>g+h</a:t>
                      </a:r>
                      <a:r>
                        <a:rPr lang="en-US" sz="1600" dirty="0" smtClean="0">
                          <a:latin typeface="Times New Roman"/>
                          <a:ea typeface="Calibri"/>
                          <a:cs typeface="Times New Roman"/>
                        </a:rPr>
                        <a:t>*</a:t>
                      </a:r>
                      <a:r>
                        <a:rPr lang="en-US" sz="1600" dirty="0" err="1" smtClean="0">
                          <a:latin typeface="Times New Roman"/>
                          <a:ea typeface="Calibri"/>
                          <a:cs typeface="Times New Roman"/>
                        </a:rPr>
                        <a:t>ed</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smtClean="0">
                          <a:latin typeface="Times New Roman"/>
                          <a:ea typeface="Calibri"/>
                          <a:cs typeface="Times New Roman"/>
                        </a:rPr>
                        <a:t>H*e</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smtClean="0">
                          <a:latin typeface="Times New Roman"/>
                          <a:ea typeface="Calibri"/>
                          <a:cs typeface="Times New Roman"/>
                        </a:rPr>
                        <a:t>H*</a:t>
                      </a:r>
                      <a:r>
                        <a:rPr lang="en-US" sz="1600" dirty="0" err="1" smtClean="0">
                          <a:latin typeface="Times New Roman"/>
                          <a:ea typeface="Calibri"/>
                          <a:cs typeface="Times New Roman"/>
                        </a:rPr>
                        <a:t>eb</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a:latin typeface="Times New Roman"/>
                          <a:ea typeface="Calibri"/>
                          <a:cs typeface="Times New Roman"/>
                        </a:rPr>
                        <a:t>1</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22336"/>
          </a:xfrm>
        </p:spPr>
        <p:txBody>
          <a:bodyPr/>
          <a:lstStyle/>
          <a:p>
            <a:r>
              <a:rPr lang="en-US" dirty="0" smtClean="0"/>
              <a:t>The second power </a:t>
            </a:r>
            <a:r>
              <a:rPr lang="en-US" dirty="0" err="1" smtClean="0"/>
              <a:t>doesnot</a:t>
            </a:r>
            <a:r>
              <a:rPr lang="en-US" dirty="0" smtClean="0"/>
              <a:t> show any loop. So the third power should </a:t>
            </a:r>
            <a:r>
              <a:rPr lang="en-US" smtClean="0"/>
              <a:t>be calculated.</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Basic algorithms</a:t>
            </a:r>
            <a:endParaRPr lang="en-US" dirty="0"/>
          </a:p>
        </p:txBody>
      </p:sp>
      <p:sp>
        <p:nvSpPr>
          <p:cNvPr id="3" name="Content Placeholder 2"/>
          <p:cNvSpPr>
            <a:spLocks noGrp="1"/>
          </p:cNvSpPr>
          <p:nvPr>
            <p:ph idx="1"/>
          </p:nvPr>
        </p:nvSpPr>
        <p:spPr/>
        <p:txBody>
          <a:bodyPr/>
          <a:lstStyle/>
          <a:p>
            <a:pPr algn="just"/>
            <a:r>
              <a:rPr lang="en-IN" dirty="0" smtClean="0"/>
              <a:t>The graph theory contains basic tool kit that contains three algorithms.</a:t>
            </a:r>
          </a:p>
          <a:p>
            <a:pPr marL="514350" indent="-514350" algn="just">
              <a:buFont typeface="+mj-lt"/>
              <a:buAutoNum type="arabicPeriod"/>
            </a:pPr>
            <a:r>
              <a:rPr lang="en-IN" dirty="0" smtClean="0">
                <a:solidFill>
                  <a:srgbClr val="FF0000"/>
                </a:solidFill>
              </a:rPr>
              <a:t>Matrix Multiplication</a:t>
            </a:r>
            <a:r>
              <a:rPr lang="en-IN" dirty="0" smtClean="0"/>
              <a:t>: this algorithm is used to get the path expression from one node to other node</a:t>
            </a:r>
          </a:p>
          <a:p>
            <a:pPr marL="514350" indent="-514350" algn="just">
              <a:buFont typeface="+mj-lt"/>
              <a:buAutoNum type="arabicPeriod"/>
            </a:pPr>
            <a:r>
              <a:rPr lang="en-IN" dirty="0" smtClean="0">
                <a:solidFill>
                  <a:srgbClr val="FF0000"/>
                </a:solidFill>
              </a:rPr>
              <a:t>Partitioning Algorithm</a:t>
            </a:r>
            <a:r>
              <a:rPr lang="en-IN" dirty="0" smtClean="0"/>
              <a:t>: it is used for converting loop graphs to loop free graphs</a:t>
            </a:r>
          </a:p>
          <a:p>
            <a:pPr marL="514350" indent="-514350" algn="just">
              <a:buFont typeface="+mj-lt"/>
              <a:buAutoNum type="arabicPeriod"/>
            </a:pPr>
            <a:r>
              <a:rPr lang="en-IN" dirty="0" smtClean="0">
                <a:solidFill>
                  <a:srgbClr val="FF0000"/>
                </a:solidFill>
              </a:rPr>
              <a:t>Matrix Determinant</a:t>
            </a:r>
            <a:r>
              <a:rPr lang="en-IN" dirty="0" smtClean="0"/>
              <a:t>: to find the path expression from any node to any other node.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smtClean="0"/>
              <a:t>Applicaitons</a:t>
            </a:r>
            <a:r>
              <a:rPr lang="en-IN" dirty="0" smtClean="0"/>
              <a:t> of graph matrices</a:t>
            </a:r>
            <a:endParaRPr lang="en-US" dirty="0"/>
          </a:p>
        </p:txBody>
      </p:sp>
      <p:sp>
        <p:nvSpPr>
          <p:cNvPr id="3" name="Content Placeholder 2"/>
          <p:cNvSpPr>
            <a:spLocks noGrp="1"/>
          </p:cNvSpPr>
          <p:nvPr>
            <p:ph idx="1"/>
          </p:nvPr>
        </p:nvSpPr>
        <p:spPr/>
        <p:txBody>
          <a:bodyPr>
            <a:normAutofit/>
          </a:bodyPr>
          <a:lstStyle/>
          <a:p>
            <a:pPr algn="just"/>
            <a:r>
              <a:rPr lang="en-IN" dirty="0" smtClean="0"/>
              <a:t>There are many uses  of matrices in day to day life. Matrices are used in almost all the fields such as engineering, physics, computer science. Some other applications in detail are</a:t>
            </a:r>
          </a:p>
          <a:p>
            <a:pPr marL="514350" indent="-514350" algn="just">
              <a:buFont typeface="+mj-lt"/>
              <a:buAutoNum type="arabicPeriod"/>
            </a:pPr>
            <a:r>
              <a:rPr lang="en-IN" dirty="0" smtClean="0"/>
              <a:t>Matrices used with encryption</a:t>
            </a:r>
          </a:p>
          <a:p>
            <a:pPr marL="514350" indent="-514350" algn="just">
              <a:buFont typeface="+mj-lt"/>
              <a:buAutoNum type="arabicPeriod"/>
            </a:pPr>
            <a:r>
              <a:rPr lang="en-IN" dirty="0" smtClean="0"/>
              <a:t>Geologists make use of matrices for seismic surveys</a:t>
            </a:r>
          </a:p>
          <a:p>
            <a:pPr marL="514350" indent="-514350" algn="just">
              <a:buFont typeface="+mj-lt"/>
              <a:buAutoNum type="arabicPeriod"/>
            </a:pPr>
            <a:r>
              <a:rPr lang="en-IN" dirty="0" smtClean="0"/>
              <a:t>Matrices are used to calculate GDP’s in economics</a:t>
            </a:r>
          </a:p>
          <a:p>
            <a:pPr marL="514350" indent="-514350" algn="just">
              <a:buFont typeface="+mj-lt"/>
              <a:buAutoNum type="arabicPeriod"/>
            </a:pPr>
            <a:r>
              <a:rPr lang="en-IN" dirty="0" smtClean="0"/>
              <a:t>Used in computer Animation</a:t>
            </a:r>
          </a:p>
          <a:p>
            <a:pPr marL="514350" indent="-514350" algn="just">
              <a:buNone/>
            </a:pP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5998536"/>
          </a:xfrm>
        </p:spPr>
        <p:txBody>
          <a:bodyPr>
            <a:normAutofit/>
          </a:bodyPr>
          <a:lstStyle/>
          <a:p>
            <a:pPr marL="514350" indent="-514350" algn="just">
              <a:buFont typeface="+mj-lt"/>
              <a:buAutoNum type="arabicPeriod" startAt="5"/>
            </a:pPr>
            <a:r>
              <a:rPr lang="en-IN" dirty="0" smtClean="0"/>
              <a:t>Matrices are used with computing in architecture.</a:t>
            </a:r>
          </a:p>
          <a:p>
            <a:pPr marL="514350" indent="-514350" algn="just">
              <a:buFont typeface="+mj-lt"/>
              <a:buAutoNum type="arabicPeriod" startAt="5"/>
            </a:pPr>
            <a:r>
              <a:rPr lang="en-IN" dirty="0" smtClean="0"/>
              <a:t>Math reports are recorded using matrices in engineering</a:t>
            </a:r>
          </a:p>
          <a:p>
            <a:pPr marL="514350" indent="-514350" algn="just">
              <a:buFont typeface="+mj-lt"/>
              <a:buAutoNum type="arabicPeriod" startAt="5"/>
            </a:pPr>
            <a:r>
              <a:rPr lang="en-IN" dirty="0" smtClean="0"/>
              <a:t>Text mining and automated thesaurus compilation makes use of document term </a:t>
            </a:r>
            <a:r>
              <a:rPr lang="en-IN" dirty="0" err="1" smtClean="0"/>
              <a:t>metrices</a:t>
            </a:r>
            <a:r>
              <a:rPr lang="en-IN" dirty="0" smtClean="0"/>
              <a:t>.</a:t>
            </a:r>
          </a:p>
          <a:p>
            <a:pPr marL="514350" indent="-514350" algn="just">
              <a:buNone/>
            </a:pPr>
            <a:r>
              <a:rPr lang="en-IN" b="1" dirty="0" smtClean="0"/>
              <a:t>Matrix of Graph:</a:t>
            </a:r>
          </a:p>
          <a:p>
            <a:pPr algn="just"/>
            <a:r>
              <a:rPr lang="en-IN" dirty="0" smtClean="0"/>
              <a:t>The pictorial graphs are represented using another notation known as Graph Matrices. Each and every node of a graph is represented by a single row and a single column of a matrix which is known as Graph Matrix.</a:t>
            </a:r>
            <a:endParaRPr lang="en-IN" b="1" dirty="0" smtClean="0"/>
          </a:p>
          <a:p>
            <a:pPr marL="514350" indent="-514350" algn="just">
              <a:buNone/>
            </a:pP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principles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smtClean="0"/>
              <a:t>1.</a:t>
            </a:r>
            <a:r>
              <a:rPr lang="en-US" dirty="0" smtClean="0"/>
              <a:t> The size of the matrix (i.e., the number of rows and columns) equals the number of nodes. </a:t>
            </a:r>
          </a:p>
          <a:p>
            <a:pPr algn="just"/>
            <a:r>
              <a:rPr lang="en-US" b="1" dirty="0" smtClean="0"/>
              <a:t>2.</a:t>
            </a:r>
            <a:r>
              <a:rPr lang="en-US" dirty="0" smtClean="0"/>
              <a:t> There is a place to put every possible direct connection or link between any node and any other node. </a:t>
            </a:r>
          </a:p>
          <a:p>
            <a:pPr algn="just"/>
            <a:r>
              <a:rPr lang="en-US" b="1" dirty="0" smtClean="0"/>
              <a:t>3.</a:t>
            </a:r>
            <a:r>
              <a:rPr lang="en-US" dirty="0" smtClean="0"/>
              <a:t> The entry at a row and column intersection is the link weight of the link (if any) that connects the two nodes in that direction. </a:t>
            </a:r>
          </a:p>
          <a:p>
            <a:pPr algn="just"/>
            <a:r>
              <a:rPr lang="en-US" b="1" dirty="0" smtClean="0"/>
              <a:t>4.</a:t>
            </a:r>
            <a:r>
              <a:rPr lang="en-US" dirty="0" smtClean="0"/>
              <a:t> A connection from node </a:t>
            </a:r>
            <a:r>
              <a:rPr lang="en-US" i="1" dirty="0" err="1" smtClean="0"/>
              <a:t>i</a:t>
            </a:r>
            <a:r>
              <a:rPr lang="en-US" dirty="0" smtClean="0"/>
              <a:t> to node </a:t>
            </a:r>
            <a:r>
              <a:rPr lang="en-US" i="1" dirty="0" smtClean="0"/>
              <a:t>j</a:t>
            </a:r>
            <a:r>
              <a:rPr lang="en-US" dirty="0" smtClean="0"/>
              <a:t> does not imply a connection from node </a:t>
            </a:r>
            <a:r>
              <a:rPr lang="en-US" i="1" dirty="0" smtClean="0"/>
              <a:t>j</a:t>
            </a:r>
            <a:r>
              <a:rPr lang="en-US" dirty="0" smtClean="0"/>
              <a:t> to node </a:t>
            </a:r>
            <a:r>
              <a:rPr lang="en-US" i="1" dirty="0" err="1" smtClean="0"/>
              <a:t>i</a:t>
            </a:r>
            <a:r>
              <a:rPr lang="en-US" dirty="0" smtClean="0"/>
              <a:t>. </a:t>
            </a:r>
          </a:p>
          <a:p>
            <a:pPr algn="just"/>
            <a:r>
              <a:rPr lang="en-US" b="1" dirty="0" smtClean="0"/>
              <a:t>5.</a:t>
            </a:r>
            <a:r>
              <a:rPr lang="en-US" dirty="0" smtClean="0"/>
              <a:t> If there are several links between two nodes, then the entry is a sum; the “+” sign denotes parallel links as usual. </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Some graphs and their </a:t>
            </a:r>
            <a:r>
              <a:rPr lang="en-IN" dirty="0" err="1" smtClean="0"/>
              <a:t>metrices</a:t>
            </a:r>
            <a:endParaRPr lang="en-US" dirty="0"/>
          </a:p>
        </p:txBody>
      </p:sp>
      <p:pic>
        <p:nvPicPr>
          <p:cNvPr id="4" name="Content Placeholder 3" descr="graphs1.PNG"/>
          <p:cNvPicPr>
            <a:picLocks noGrp="1" noChangeAspect="1"/>
          </p:cNvPicPr>
          <p:nvPr>
            <p:ph idx="1"/>
          </p:nvPr>
        </p:nvPicPr>
        <p:blipFill>
          <a:blip r:embed="rId2"/>
          <a:stretch>
            <a:fillRect/>
          </a:stretch>
        </p:blipFill>
        <p:spPr>
          <a:xfrm>
            <a:off x="533400" y="1600201"/>
            <a:ext cx="7086600" cy="4214110"/>
          </a:xfr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1270</TotalTime>
  <Words>2317</Words>
  <Application>Microsoft Office PowerPoint</Application>
  <PresentationFormat>On-screen Show (4:3)</PresentationFormat>
  <Paragraphs>258</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Opulent</vt:lpstr>
      <vt:lpstr>Graph matrices and Applications    Motivational Overview, Matrix of Graph, Relations, Power of a Matrix, Node reduction Algorithm,Building Tools  </vt:lpstr>
      <vt:lpstr>Slide 2</vt:lpstr>
      <vt:lpstr>Slide 3</vt:lpstr>
      <vt:lpstr>Graph matrices</vt:lpstr>
      <vt:lpstr>Basic algorithms</vt:lpstr>
      <vt:lpstr>Applicaitons of graph matrices</vt:lpstr>
      <vt:lpstr>Slide 7</vt:lpstr>
      <vt:lpstr>principles</vt:lpstr>
      <vt:lpstr>Some graphs and their metrices</vt:lpstr>
      <vt:lpstr>Slide 10</vt:lpstr>
      <vt:lpstr>Simple weight</vt:lpstr>
      <vt:lpstr>Connection matrix</vt:lpstr>
      <vt:lpstr>Connection matrix contd..</vt:lpstr>
      <vt:lpstr>Slide 14</vt:lpstr>
      <vt:lpstr>Cyclomatic complexity</vt:lpstr>
      <vt:lpstr>Further notations</vt:lpstr>
      <vt:lpstr>Diff kinds of relations</vt:lpstr>
      <vt:lpstr>Properties of relations-Transitive relation</vt:lpstr>
      <vt:lpstr>Reflexive relation</vt:lpstr>
      <vt:lpstr>Symmetric relations</vt:lpstr>
      <vt:lpstr>Antisymmetric relations</vt:lpstr>
      <vt:lpstr>Equivalance relations</vt:lpstr>
      <vt:lpstr>Partial ordering relations</vt:lpstr>
      <vt:lpstr>Power of a matrix</vt:lpstr>
      <vt:lpstr>Power of matrix contd..</vt:lpstr>
      <vt:lpstr>Slide 26</vt:lpstr>
      <vt:lpstr>Slide 27</vt:lpstr>
      <vt:lpstr>Matrix powers and products</vt:lpstr>
      <vt:lpstr>Slide 29</vt:lpstr>
      <vt:lpstr>Slide 30</vt:lpstr>
      <vt:lpstr>Slide 31</vt:lpstr>
      <vt:lpstr>Slide 32</vt:lpstr>
      <vt:lpstr>Slide 33</vt:lpstr>
      <vt:lpstr>Set of all paths</vt:lpstr>
      <vt:lpstr>Slide 35</vt:lpstr>
      <vt:lpstr>Slide 36</vt:lpstr>
      <vt:lpstr>Loops</vt:lpstr>
      <vt:lpstr>Slide 38</vt:lpstr>
      <vt:lpstr>Slide 39</vt:lpstr>
      <vt:lpstr>Slide 40</vt:lpstr>
      <vt:lpstr>Slide 41</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STATES, STATE GRAPHS, AND TRANSITION TESTING </dc:title>
  <dc:creator>S MD FAROOQ</dc:creator>
  <cp:lastModifiedBy>farook 1201</cp:lastModifiedBy>
  <cp:revision>156</cp:revision>
  <dcterms:created xsi:type="dcterms:W3CDTF">2006-08-16T00:00:00Z</dcterms:created>
  <dcterms:modified xsi:type="dcterms:W3CDTF">2023-11-28T06:26:58Z</dcterms:modified>
</cp:coreProperties>
</file>