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134960200" r:id="rId2"/>
    <p:sldId id="2134960210" r:id="rId3"/>
    <p:sldId id="2134960262" r:id="rId4"/>
    <p:sldId id="2134960201" r:id="rId5"/>
    <p:sldId id="2134960202" r:id="rId6"/>
    <p:sldId id="2134960243" r:id="rId7"/>
    <p:sldId id="2134960203" r:id="rId8"/>
    <p:sldId id="2134960205" r:id="rId9"/>
    <p:sldId id="2134960185" r:id="rId10"/>
    <p:sldId id="2134960268" r:id="rId11"/>
    <p:sldId id="2134960269" r:id="rId12"/>
    <p:sldId id="2134960275" r:id="rId13"/>
    <p:sldId id="2134960276" r:id="rId14"/>
    <p:sldId id="2134960277" r:id="rId15"/>
    <p:sldId id="2134960278" r:id="rId16"/>
    <p:sldId id="2134960281" r:id="rId17"/>
    <p:sldId id="2134960280" r:id="rId18"/>
    <p:sldId id="2134960279" r:id="rId19"/>
    <p:sldId id="2134960273" r:id="rId20"/>
    <p:sldId id="2134960274" r:id="rId21"/>
    <p:sldId id="2134960272" r:id="rId22"/>
    <p:sldId id="2134960270" r:id="rId23"/>
    <p:sldId id="2134960271" r:id="rId24"/>
    <p:sldId id="2134960187" r:id="rId25"/>
    <p:sldId id="2134960224" r:id="rId26"/>
    <p:sldId id="2134960225" r:id="rId27"/>
    <p:sldId id="2134960264" r:id="rId28"/>
    <p:sldId id="2134960265" r:id="rId29"/>
    <p:sldId id="2134960266" r:id="rId30"/>
    <p:sldId id="2134960267" r:id="rId31"/>
    <p:sldId id="2134960260" r:id="rId32"/>
    <p:sldId id="2134960257" r:id="rId33"/>
    <p:sldId id="2134960230"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4" d="100"/>
          <a:sy n="74" d="100"/>
        </p:scale>
        <p:origin x="-5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BF8E-B826-44B4-B025-896E80154D63}" type="datetimeFigureOut">
              <a:rPr lang="en-IN" smtClean="0"/>
              <a:pPr/>
              <a:t>23-02-2023</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B21E97C-A8AB-417C-AD6E-B47CABD3A8EF}" type="slidenum">
              <a:rPr lang="en-IN" smtClean="0"/>
              <a:pPr/>
              <a:t>‹#›</a:t>
            </a:fld>
            <a:endParaRPr lang="en-IN"/>
          </a:p>
        </p:txBody>
      </p:sp>
    </p:spTree>
    <p:extLst>
      <p:ext uri="{BB962C8B-B14F-4D97-AF65-F5344CB8AC3E}">
        <p14:creationId xmlns:p14="http://schemas.microsoft.com/office/powerpoint/2010/main" val="277235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3</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32</a:t>
            </a:fld>
            <a:endParaRPr lang="en-IN"/>
          </a:p>
        </p:txBody>
      </p:sp>
    </p:spTree>
    <p:extLst>
      <p:ext uri="{BB962C8B-B14F-4D97-AF65-F5344CB8AC3E}">
        <p14:creationId xmlns:p14="http://schemas.microsoft.com/office/powerpoint/2010/main" val="406387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33</a:t>
            </a:fld>
            <a:endParaRPr lang="en-IN"/>
          </a:p>
        </p:txBody>
      </p:sp>
    </p:spTree>
    <p:extLst>
      <p:ext uri="{BB962C8B-B14F-4D97-AF65-F5344CB8AC3E}">
        <p14:creationId xmlns:p14="http://schemas.microsoft.com/office/powerpoint/2010/main" val="112944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8</a:t>
            </a:fld>
            <a:endParaRPr lang="en-IN"/>
          </a:p>
        </p:txBody>
      </p:sp>
    </p:spTree>
    <p:extLst>
      <p:ext uri="{BB962C8B-B14F-4D97-AF65-F5344CB8AC3E}">
        <p14:creationId xmlns:p14="http://schemas.microsoft.com/office/powerpoint/2010/main" val="85605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25</a:t>
            </a:fld>
            <a:endParaRPr lang="en-IN"/>
          </a:p>
        </p:txBody>
      </p:sp>
    </p:spTree>
    <p:extLst>
      <p:ext uri="{BB962C8B-B14F-4D97-AF65-F5344CB8AC3E}">
        <p14:creationId xmlns:p14="http://schemas.microsoft.com/office/powerpoint/2010/main" val="135362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26</a:t>
            </a:fld>
            <a:endParaRPr lang="en-IN"/>
          </a:p>
        </p:txBody>
      </p:sp>
    </p:spTree>
    <p:extLst>
      <p:ext uri="{BB962C8B-B14F-4D97-AF65-F5344CB8AC3E}">
        <p14:creationId xmlns:p14="http://schemas.microsoft.com/office/powerpoint/2010/main" val="283867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27</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28</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29</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30</a:t>
            </a:fld>
            <a:endParaRPr lang="en-IN"/>
          </a:p>
        </p:txBody>
      </p:sp>
    </p:spTree>
    <p:extLst>
      <p:ext uri="{BB962C8B-B14F-4D97-AF65-F5344CB8AC3E}">
        <p14:creationId xmlns:p14="http://schemas.microsoft.com/office/powerpoint/2010/main" val="257221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21E97C-A8AB-417C-AD6E-B47CABD3A8EF}" type="slidenum">
              <a:rPr lang="en-IN" smtClean="0"/>
              <a:pPr/>
              <a:t>31</a:t>
            </a:fld>
            <a:endParaRPr lang="en-IN"/>
          </a:p>
        </p:txBody>
      </p:sp>
    </p:spTree>
    <p:extLst>
      <p:ext uri="{BB962C8B-B14F-4D97-AF65-F5344CB8AC3E}">
        <p14:creationId xmlns:p14="http://schemas.microsoft.com/office/powerpoint/2010/main" val="406387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74D62-9177-4290-B02D-696C2C881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53983414-9EF9-4415-95C2-6EFA5CCA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07DB11E-6EEB-4382-ADA6-EF988661F6C3}"/>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5" name="Footer Placeholder 4">
            <a:extLst>
              <a:ext uri="{FF2B5EF4-FFF2-40B4-BE49-F238E27FC236}">
                <a16:creationId xmlns:a16="http://schemas.microsoft.com/office/drawing/2014/main" xmlns="" id="{EAB93423-481E-4422-BD2E-14DD400817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20280D2-7912-4022-9DF6-67281D561496}"/>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71178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79A31-92FC-46BF-AB10-55F3EF8DD77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10171A2-6467-4CAA-A63C-55CDFACFA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76C1607-43A2-44EF-924D-2085194D5F5E}"/>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5" name="Footer Placeholder 4">
            <a:extLst>
              <a:ext uri="{FF2B5EF4-FFF2-40B4-BE49-F238E27FC236}">
                <a16:creationId xmlns:a16="http://schemas.microsoft.com/office/drawing/2014/main" xmlns="" id="{5F0BA87C-BCAB-4944-8CF4-CB53FA4666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5801B00-FFBD-4B3E-B3CF-F3F0781E3FD1}"/>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301030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B80585-8D87-48C3-90EB-2104808E8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83C68E7-BEE4-4F07-AA76-43588BE98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D9690EB-22D9-4B1B-87F1-96BFE683EF80}"/>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5" name="Footer Placeholder 4">
            <a:extLst>
              <a:ext uri="{FF2B5EF4-FFF2-40B4-BE49-F238E27FC236}">
                <a16:creationId xmlns:a16="http://schemas.microsoft.com/office/drawing/2014/main" xmlns="" id="{E85D4AE5-0178-40B4-9ECE-222588D9E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0B16FAA-37C3-43B9-A07A-C9D177F3391F}"/>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33544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BA2CF-EE85-4D7B-8331-BB619E7A44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A7F938E-8011-416C-AF28-940914EF5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8A5BB6A-96FE-4463-85C6-A7AC0A674B75}"/>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5" name="Footer Placeholder 4">
            <a:extLst>
              <a:ext uri="{FF2B5EF4-FFF2-40B4-BE49-F238E27FC236}">
                <a16:creationId xmlns:a16="http://schemas.microsoft.com/office/drawing/2014/main" xmlns="" id="{616D771F-9615-4085-81B7-5F6651BE5C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05808C4-0D51-4293-B4EA-CFAED74E990E}"/>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151665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DAF1D-CD36-4AE4-A73D-C6E28B1BB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355899D-0AAA-4707-8FC5-82BBEC74D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E26A054-E6D9-40A9-98BE-068546297BCE}"/>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5" name="Footer Placeholder 4">
            <a:extLst>
              <a:ext uri="{FF2B5EF4-FFF2-40B4-BE49-F238E27FC236}">
                <a16:creationId xmlns:a16="http://schemas.microsoft.com/office/drawing/2014/main" xmlns="" id="{8226EC39-583B-4E30-A5F5-02971A5809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23D6D71-B3E4-4596-808C-ADCA165D798C}"/>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31340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F6582-EDE4-417F-8D97-99A147FB97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29990E6-FCBE-46A7-9792-1DCED1C0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C6E4DAD-C244-45CB-AFDF-B7D5BD8022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13FFF38-FA9F-4905-80DD-A667214C1A1E}"/>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6" name="Footer Placeholder 5">
            <a:extLst>
              <a:ext uri="{FF2B5EF4-FFF2-40B4-BE49-F238E27FC236}">
                <a16:creationId xmlns:a16="http://schemas.microsoft.com/office/drawing/2014/main" xmlns="" id="{934ACF43-F46B-4FF6-8E17-F00F8A3701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8A0B117-0102-4F57-A0A8-8CE005B1BE83}"/>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22670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0EBFB-9C92-49D9-B216-82D9A69A451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126E40F-2AAE-4373-BD5E-7519FFA9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D4BE59-94CB-4A75-9C41-6ACE68A82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3F7E077-B3A1-4D44-A9E2-AE50DF864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C31110-0792-4DB0-8209-F4B782591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CDFC918-9697-4AFE-8AF1-CAD672F04385}"/>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8" name="Footer Placeholder 7">
            <a:extLst>
              <a:ext uri="{FF2B5EF4-FFF2-40B4-BE49-F238E27FC236}">
                <a16:creationId xmlns:a16="http://schemas.microsoft.com/office/drawing/2014/main" xmlns="" id="{6B127854-8F76-4003-97F8-DED4199330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62FEC44E-BDF7-499E-BEF1-F75A0C80DF04}"/>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327747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02B2F-162A-4A3D-97EA-7EA1464AEF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E2C7A89A-D85A-443F-B93F-4F4066CA57A0}"/>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4" name="Footer Placeholder 3">
            <a:extLst>
              <a:ext uri="{FF2B5EF4-FFF2-40B4-BE49-F238E27FC236}">
                <a16:creationId xmlns:a16="http://schemas.microsoft.com/office/drawing/2014/main" xmlns="" id="{5A52CB00-ACD5-4DD8-962F-43445959E3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375DEACC-2074-41BD-8323-CC5E85560E9F}"/>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157471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BE3BD6-2224-4EB3-AD2C-42C9409712A5}"/>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3" name="Footer Placeholder 2">
            <a:extLst>
              <a:ext uri="{FF2B5EF4-FFF2-40B4-BE49-F238E27FC236}">
                <a16:creationId xmlns:a16="http://schemas.microsoft.com/office/drawing/2014/main" xmlns="" id="{916D9955-22C3-456C-8466-4A8B842A89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4970EE19-0738-4D9C-A4BA-9D5B224BB1C3}"/>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1338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66E61-C345-49D6-9653-4835AAD5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A455469-E92C-43A2-87A2-A3C109839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226440C-FA16-4E6D-8B46-244D4BEF3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632B61-224C-4AC7-88EC-411A1F2DF3F2}"/>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6" name="Footer Placeholder 5">
            <a:extLst>
              <a:ext uri="{FF2B5EF4-FFF2-40B4-BE49-F238E27FC236}">
                <a16:creationId xmlns:a16="http://schemas.microsoft.com/office/drawing/2014/main" xmlns="" id="{0BC79896-0D70-47D4-A0D5-5A736436D4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6501814-7822-486E-B9E0-0CBE16FC481E}"/>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177352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FD6EE-1685-4047-A0CD-2FFAF2B0E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2BA2AA51-D763-4F88-B849-38F41A21E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EEF3B48F-1ABE-442D-8EB3-6344214EA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3AD840-4915-4E48-9453-5128648F9C5F}"/>
              </a:ext>
            </a:extLst>
          </p:cNvPr>
          <p:cNvSpPr>
            <a:spLocks noGrp="1"/>
          </p:cNvSpPr>
          <p:nvPr>
            <p:ph type="dt" sz="half" idx="10"/>
          </p:nvPr>
        </p:nvSpPr>
        <p:spPr/>
        <p:txBody>
          <a:bodyPr/>
          <a:lstStyle/>
          <a:p>
            <a:fld id="{52909EA0-424E-4E0D-AEB8-7B3EDCAB6481}" type="datetimeFigureOut">
              <a:rPr lang="en-IN" smtClean="0"/>
              <a:pPr/>
              <a:t>23-02-2023</a:t>
            </a:fld>
            <a:endParaRPr lang="en-IN"/>
          </a:p>
        </p:txBody>
      </p:sp>
      <p:sp>
        <p:nvSpPr>
          <p:cNvPr id="6" name="Footer Placeholder 5">
            <a:extLst>
              <a:ext uri="{FF2B5EF4-FFF2-40B4-BE49-F238E27FC236}">
                <a16:creationId xmlns:a16="http://schemas.microsoft.com/office/drawing/2014/main" xmlns="" id="{A6F6CAD3-4A01-4CE9-8460-A181333C91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2165A4B-CBC8-4B53-9E61-6EC23C4EB209}"/>
              </a:ext>
            </a:extLst>
          </p:cNvPr>
          <p:cNvSpPr>
            <a:spLocks noGrp="1"/>
          </p:cNvSpPr>
          <p:nvPr>
            <p:ph type="sldNum" sz="quarter" idx="12"/>
          </p:nvPr>
        </p:nvSpPr>
        <p:spPr/>
        <p:txBody>
          <a:bodyPr/>
          <a:lstStyle/>
          <a:p>
            <a:fld id="{3C9BDF58-9A5F-4FE7-B6B4-5B75E8EE74BB}" type="slidenum">
              <a:rPr lang="en-IN" smtClean="0"/>
              <a:pPr/>
              <a:t>‹#›</a:t>
            </a:fld>
            <a:endParaRPr lang="en-IN"/>
          </a:p>
        </p:txBody>
      </p:sp>
    </p:spTree>
    <p:extLst>
      <p:ext uri="{BB962C8B-B14F-4D97-AF65-F5344CB8AC3E}">
        <p14:creationId xmlns:p14="http://schemas.microsoft.com/office/powerpoint/2010/main" val="41099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CB33BE-1F59-418D-B6C0-B1926657C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E827DA7-611F-47EC-8861-3CE72031F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23580C6-AD86-4FAE-AD9D-48B24293F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09EA0-424E-4E0D-AEB8-7B3EDCAB6481}" type="datetimeFigureOut">
              <a:rPr lang="en-IN" smtClean="0"/>
              <a:pPr/>
              <a:t>23-02-2023</a:t>
            </a:fld>
            <a:endParaRPr lang="en-IN"/>
          </a:p>
        </p:txBody>
      </p:sp>
      <p:sp>
        <p:nvSpPr>
          <p:cNvPr id="5" name="Footer Placeholder 4">
            <a:extLst>
              <a:ext uri="{FF2B5EF4-FFF2-40B4-BE49-F238E27FC236}">
                <a16:creationId xmlns:a16="http://schemas.microsoft.com/office/drawing/2014/main" xmlns="" id="{B90DEA97-8C97-4D0A-B0CA-05F95C7F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5840D13E-B650-4557-9049-3D2BC4365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DF58-9A5F-4FE7-B6B4-5B75E8EE74BB}" type="slidenum">
              <a:rPr lang="en-IN" smtClean="0"/>
              <a:pPr/>
              <a:t>‹#›</a:t>
            </a:fld>
            <a:endParaRPr lang="en-IN"/>
          </a:p>
        </p:txBody>
      </p:sp>
    </p:spTree>
    <p:extLst>
      <p:ext uri="{BB962C8B-B14F-4D97-AF65-F5344CB8AC3E}">
        <p14:creationId xmlns:p14="http://schemas.microsoft.com/office/powerpoint/2010/main" val="369299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DB57588-5018-4FF4-B5E3-A6CA09A71D75}"/>
              </a:ext>
            </a:extLst>
          </p:cNvPr>
          <p:cNvSpPr/>
          <p:nvPr/>
        </p:nvSpPr>
        <p:spPr>
          <a:xfrm>
            <a:off x="0" y="-29928"/>
            <a:ext cx="12192000" cy="1156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TELETRAFFIC THEORY &amp;LARGE SIGNAL PATH LOSS</a:t>
            </a:r>
            <a:endParaRPr lang="en-US" sz="3600" b="1" dirty="0">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37DEF4AE-43B9-4F00-8957-6922C5F1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703" y="1641547"/>
            <a:ext cx="2604560" cy="2604560"/>
          </a:xfrm>
          <a:prstGeom prst="rect">
            <a:avLst/>
          </a:prstGeom>
        </p:spPr>
      </p:pic>
      <p:sp>
        <p:nvSpPr>
          <p:cNvPr id="11" name="Rectangle 10">
            <a:extLst>
              <a:ext uri="{FF2B5EF4-FFF2-40B4-BE49-F238E27FC236}">
                <a16:creationId xmlns:a16="http://schemas.microsoft.com/office/drawing/2014/main" xmlns="" id="{A0F13DB1-8F39-48FB-93C8-4884DBF97ACC}"/>
              </a:ext>
            </a:extLst>
          </p:cNvPr>
          <p:cNvSpPr/>
          <p:nvPr/>
        </p:nvSpPr>
        <p:spPr>
          <a:xfrm>
            <a:off x="0" y="5098536"/>
            <a:ext cx="12206068" cy="17594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E73FF7F6-73FD-4682-AADE-F053AAB16FC9}"/>
              </a:ext>
            </a:extLst>
          </p:cNvPr>
          <p:cNvSpPr txBox="1"/>
          <p:nvPr/>
        </p:nvSpPr>
        <p:spPr>
          <a:xfrm>
            <a:off x="305972" y="5098536"/>
            <a:ext cx="11594123" cy="1661993"/>
          </a:xfrm>
          <a:prstGeom prst="rect">
            <a:avLst/>
          </a:prstGeom>
          <a:noFill/>
        </p:spPr>
        <p:txBody>
          <a:bodyPr wrap="square" rtlCol="0">
            <a:spAutoFit/>
          </a:bodyPr>
          <a:lstStyle/>
          <a:p>
            <a:pPr algn="ctr"/>
            <a:r>
              <a:rPr lang="en-US" sz="3600" dirty="0" err="1">
                <a:solidFill>
                  <a:schemeClr val="bg1"/>
                </a:solidFill>
                <a:effectLst>
                  <a:outerShdw blurRad="38100" dist="38100" dir="2700000" algn="tl">
                    <a:srgbClr val="000000">
                      <a:alpha val="43137"/>
                    </a:srgbClr>
                  </a:outerShdw>
                </a:effectLst>
                <a:latin typeface="Georgia" panose="02040502050405020303" pitchFamily="18" charset="0"/>
              </a:rPr>
              <a:t>Dr.Y.Mallikarjuna</a:t>
            </a:r>
            <a:r>
              <a:rPr lang="en-US" sz="3600" dirty="0">
                <a:solidFill>
                  <a:schemeClr val="bg1"/>
                </a:solidFill>
                <a:effectLst>
                  <a:outerShdw blurRad="38100" dist="38100" dir="2700000" algn="tl">
                    <a:srgbClr val="000000">
                      <a:alpha val="43137"/>
                    </a:srgbClr>
                  </a:outerShdw>
                </a:effectLst>
                <a:latin typeface="Georgia" panose="02040502050405020303" pitchFamily="18" charset="0"/>
              </a:rPr>
              <a:t> Rao </a:t>
            </a: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M.Tech., </a:t>
            </a:r>
            <a:r>
              <a:rPr lang="en-US" sz="2200" dirty="0" err="1">
                <a:solidFill>
                  <a:schemeClr val="bg1"/>
                </a:solidFill>
                <a:effectLst>
                  <a:outerShdw blurRad="38100" dist="38100" dir="2700000" algn="tl">
                    <a:srgbClr val="000000">
                      <a:alpha val="43137"/>
                    </a:srgbClr>
                  </a:outerShdw>
                </a:effectLst>
                <a:latin typeface="Georgia" panose="02040502050405020303" pitchFamily="18" charset="0"/>
              </a:rPr>
              <a:t>Ph.D</a:t>
            </a:r>
            <a:endParaRPr lang="en-US" sz="2200" dirty="0">
              <a:solidFill>
                <a:schemeClr val="bg1"/>
              </a:solidFill>
              <a:effectLst>
                <a:outerShdw blurRad="38100" dist="38100" dir="2700000" algn="tl">
                  <a:srgbClr val="000000">
                    <a:alpha val="43137"/>
                  </a:srgbClr>
                </a:outerShdw>
              </a:effectLst>
              <a:latin typeface="Georgia" panose="02040502050405020303" pitchFamily="18" charset="0"/>
            </a:endParaRP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Professor &amp; Head of ECE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Santhiram Engineering College</a:t>
            </a:r>
          </a:p>
          <a:p>
            <a:pPr algn="ctr"/>
            <a:r>
              <a:rPr lang="en-US" sz="2200" dirty="0">
                <a:solidFill>
                  <a:schemeClr val="bg1"/>
                </a:solidFill>
                <a:effectLst>
                  <a:outerShdw blurRad="38100" dist="38100" dir="2700000" algn="tl">
                    <a:srgbClr val="000000">
                      <a:alpha val="43137"/>
                    </a:srgbClr>
                  </a:outerShdw>
                </a:effectLst>
                <a:latin typeface="Georgia" panose="02040502050405020303" pitchFamily="18" charset="0"/>
              </a:rPr>
              <a:t>hod.ece@srecnandyal.edu.in</a:t>
            </a:r>
          </a:p>
        </p:txBody>
      </p:sp>
    </p:spTree>
    <p:extLst>
      <p:ext uri="{BB962C8B-B14F-4D97-AF65-F5344CB8AC3E}">
        <p14:creationId xmlns:p14="http://schemas.microsoft.com/office/powerpoint/2010/main" val="35827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35980"/>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itchFamily="18" charset="0"/>
                <a:cs typeface="Times New Roman" pitchFamily="18" charset="0"/>
              </a:rPr>
              <a:t>TELETRAFFIC THEORY</a:t>
            </a: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smtClean="0">
                <a:solidFill>
                  <a:schemeClr val="bg1"/>
                </a:solidFill>
                <a:latin typeface="Times New Roman" pitchFamily="18" charset="0"/>
                <a:cs typeface="Times New Roman" pitchFamily="18" charset="0"/>
              </a:rPr>
              <a:t>Theory</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10/33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193431" y="758824"/>
                <a:ext cx="11931238" cy="5537025"/>
              </a:xfrm>
            </p:spPr>
            <p:txBody>
              <a:bodyPr>
                <a:normAutofit fontScale="92500" lnSpcReduction="10000"/>
              </a:bodyPr>
              <a:lstStyle/>
              <a:p>
                <a:pPr algn="just"/>
                <a:r>
                  <a:rPr lang="en-US" sz="2000" dirty="0" smtClean="0">
                    <a:latin typeface="Times New Roman" pitchFamily="18" charset="0"/>
                    <a:cs typeface="Times New Roman" pitchFamily="18" charset="0"/>
                  </a:rPr>
                  <a:t>where E denotes the unit </a:t>
                </a:r>
                <a:r>
                  <a:rPr lang="en-US" sz="2000" i="1" dirty="0" err="1">
                    <a:latin typeface="Times New Roman" pitchFamily="18" charset="0"/>
                    <a:cs typeface="Times New Roman" pitchFamily="18" charset="0"/>
                  </a:rPr>
                  <a:t>erlang</a:t>
                </a:r>
                <a:r>
                  <a:rPr lang="en-US" sz="2000" dirty="0">
                    <a:latin typeface="Times New Roman" pitchFamily="18" charset="0"/>
                    <a:cs typeface="Times New Roman" pitchFamily="18" charset="0"/>
                  </a:rPr>
                  <a:t> of traffic. Hence, traffic is measured in units of </a:t>
                </a:r>
                <a:r>
                  <a:rPr lang="en-US" sz="2000" dirty="0" err="1">
                    <a:latin typeface="Times New Roman" pitchFamily="18" charset="0"/>
                    <a:cs typeface="Times New Roman" pitchFamily="18" charset="0"/>
                  </a:rPr>
                  <a:t>erlangs</a:t>
                </a:r>
                <a:r>
                  <a:rPr lang="en-US" sz="2000" dirty="0">
                    <a:latin typeface="Times New Roman" pitchFamily="18" charset="0"/>
                    <a:cs typeface="Times New Roman" pitchFamily="18" charset="0"/>
                  </a:rPr>
                  <a:t>. In the above example, the traffic is </a:t>
                </a: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15</m:t>
                        </m:r>
                      </m:den>
                    </m:f>
                  </m:oMath>
                </a14:m>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erlang</a:t>
                </a:r>
                <a:r>
                  <a:rPr lang="en-US" sz="2000" dirty="0">
                    <a:latin typeface="Times New Roman" pitchFamily="18" charset="0"/>
                    <a:cs typeface="Times New Roman" pitchFamily="18" charset="0"/>
                  </a:rPr>
                  <a:t>. If the total number of users in the system is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the total aggregate traffic A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algn="just"/>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𝐴</m:t>
                      </m:r>
                      <m:r>
                        <a:rPr lang="en-US" sz="2000" b="0" i="1" smtClean="0">
                          <a:latin typeface="Cambria Math"/>
                          <a:cs typeface="Times New Roman" pitchFamily="18" charset="0"/>
                        </a:rPr>
                        <m:t>=</m:t>
                      </m:r>
                      <m:r>
                        <a:rPr lang="en-US" sz="2000" b="0" i="1" smtClean="0">
                          <a:latin typeface="Cambria Math"/>
                          <a:cs typeface="Times New Roman" pitchFamily="18" charset="0"/>
                        </a:rPr>
                        <m:t>𝑁</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𝐴</m:t>
                          </m:r>
                        </m:e>
                        <m:sub>
                          <m:r>
                            <a:rPr lang="en-US" sz="2000" b="0" i="1" smtClean="0">
                              <a:latin typeface="Cambria Math"/>
                              <a:cs typeface="Times New Roman" pitchFamily="18" charset="0"/>
                            </a:rPr>
                            <m:t>0</m:t>
                          </m:r>
                        </m:sub>
                      </m:sSub>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For instance, consider N = 30 users in the above system. The total traffic is 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𝐴</m:t>
                      </m:r>
                      <m:r>
                        <a:rPr lang="en-IN" sz="2000" b="0" i="1" smtClean="0">
                          <a:latin typeface="Cambria Math"/>
                          <a:cs typeface="Times New Roman" pitchFamily="18" charset="0"/>
                        </a:rPr>
                        <m:t>=30</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𝐴</m:t>
                          </m:r>
                        </m:e>
                        <m:sub>
                          <m:r>
                            <a:rPr lang="en-IN" sz="2000" b="0" i="1" smtClean="0">
                              <a:latin typeface="Cambria Math"/>
                              <a:cs typeface="Times New Roman" pitchFamily="18" charset="0"/>
                            </a:rPr>
                            <m:t>0</m:t>
                          </m:r>
                        </m:sub>
                      </m:sSub>
                      <m:r>
                        <a:rPr lang="en-IN" sz="2000" b="0" i="1" smtClean="0">
                          <a:latin typeface="Cambria Math"/>
                          <a:cs typeface="Times New Roman" pitchFamily="18" charset="0"/>
                        </a:rPr>
                        <m:t>=30</m:t>
                      </m:r>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15</m:t>
                          </m:r>
                        </m:den>
                      </m:f>
                      <m:r>
                        <a:rPr lang="en-IN" sz="2000" b="0" i="1" smtClean="0">
                          <a:latin typeface="Cambria Math"/>
                          <a:ea typeface="Cambria Math"/>
                          <a:cs typeface="Times New Roman" pitchFamily="18" charset="0"/>
                        </a:rPr>
                        <m:t>𝐸</m:t>
                      </m:r>
                      <m:r>
                        <a:rPr lang="en-IN" sz="2000" b="0" i="1" smtClean="0">
                          <a:latin typeface="Cambria Math"/>
                          <a:ea typeface="Cambria Math"/>
                          <a:cs typeface="Times New Roman" pitchFamily="18" charset="0"/>
                        </a:rPr>
                        <m:t>=2</m:t>
                      </m:r>
                      <m:r>
                        <a:rPr lang="en-IN" sz="2000" b="0" i="1" smtClean="0">
                          <a:latin typeface="Cambria Math"/>
                          <a:ea typeface="Cambria Math"/>
                          <a:cs typeface="Times New Roman" pitchFamily="18" charset="0"/>
                        </a:rPr>
                        <m:t>𝐸</m:t>
                      </m:r>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Further, it can also be noted that the maximum traffic that can be supported on a single channel is 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𝑀𝑎𝑥𝑖𝑚𝑢𝑚</m:t>
                      </m:r>
                      <m:r>
                        <a:rPr lang="en-IN" sz="2000" b="0" i="1" smtClean="0">
                          <a:latin typeface="Cambria Math"/>
                          <a:cs typeface="Times New Roman" pitchFamily="18" charset="0"/>
                        </a:rPr>
                        <m:t> </m:t>
                      </m:r>
                      <m:r>
                        <a:rPr lang="en-IN" sz="2000" b="0" i="1" smtClean="0">
                          <a:latin typeface="Cambria Math"/>
                          <a:cs typeface="Times New Roman" pitchFamily="18" charset="0"/>
                        </a:rPr>
                        <m:t>𝑡𝑟𝑎𝑓𝑓𝑖𝑐</m:t>
                      </m:r>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r>
                            <a:rPr lang="en-IN" sz="2000" b="0" i="1" smtClean="0">
                              <a:latin typeface="Cambria Math"/>
                              <a:cs typeface="Times New Roman" pitchFamily="18" charset="0"/>
                            </a:rPr>
                            <m:t>1 </m:t>
                          </m:r>
                          <m:r>
                            <a:rPr lang="en-IN" sz="2000" b="0" i="1" smtClean="0">
                              <a:latin typeface="Cambria Math"/>
                              <a:cs typeface="Times New Roman" pitchFamily="18" charset="0"/>
                            </a:rPr>
                            <m:t>𝑐𝑎𝑙𝑙</m:t>
                          </m:r>
                        </m:num>
                        <m:den>
                          <m:r>
                            <a:rPr lang="en-IN" sz="2000" b="0" i="1" smtClean="0">
                              <a:latin typeface="Cambria Math"/>
                              <a:cs typeface="Times New Roman" pitchFamily="18" charset="0"/>
                            </a:rPr>
                            <m:t>h𝑜𝑢𝑟</m:t>
                          </m:r>
                        </m:den>
                      </m:f>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1 </m:t>
                          </m:r>
                          <m:r>
                            <a:rPr lang="en-IN" sz="2000" b="0" i="1" smtClean="0">
                              <a:latin typeface="Cambria Math"/>
                              <a:ea typeface="Cambria Math"/>
                              <a:cs typeface="Times New Roman" pitchFamily="18" charset="0"/>
                            </a:rPr>
                            <m:t>h𝑜𝑢𝑟</m:t>
                          </m:r>
                        </m:num>
                        <m:den>
                          <m:r>
                            <a:rPr lang="en-IN" sz="2000" b="0" i="1" smtClean="0">
                              <a:latin typeface="Cambria Math"/>
                              <a:ea typeface="Cambria Math"/>
                              <a:cs typeface="Times New Roman" pitchFamily="18" charset="0"/>
                            </a:rPr>
                            <m:t>𝑐𝑎𝑙𝑙</m:t>
                          </m:r>
                        </m:den>
                      </m:f>
                      <m:r>
                        <a:rPr lang="en-IN" sz="2000" b="0" i="1" smtClean="0">
                          <a:latin typeface="Cambria Math"/>
                          <a:ea typeface="Cambria Math"/>
                          <a:cs typeface="Times New Roman" pitchFamily="18" charset="0"/>
                        </a:rPr>
                        <m:t>=1</m:t>
                      </m:r>
                      <m:r>
                        <a:rPr lang="en-IN" sz="2000" b="0" i="1" smtClean="0">
                          <a:latin typeface="Cambria Math"/>
                          <a:ea typeface="Cambria Math"/>
                          <a:cs typeface="Times New Roman" pitchFamily="18" charset="0"/>
                        </a:rPr>
                        <m:t>𝐸</m:t>
                      </m:r>
                    </m:oMath>
                  </m:oMathPara>
                </a14:m>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Hence, a single channel can support a maximum traffic of 1 E. Hence, N channels can support a maximum of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erlangs</a:t>
                </a:r>
                <a:r>
                  <a:rPr lang="en-US" sz="2000" dirty="0">
                    <a:latin typeface="Times New Roman" pitchFamily="18" charset="0"/>
                    <a:cs typeface="Times New Roman" pitchFamily="18" charset="0"/>
                  </a:rPr>
                  <a:t> of traffic. </a:t>
                </a:r>
                <a:endParaRPr lang="en-US" sz="2000" dirty="0" smtClean="0">
                  <a:latin typeface="Times New Roman" pitchFamily="18" charset="0"/>
                  <a:cs typeface="Times New Roman" pitchFamily="18" charset="0"/>
                </a:endParaRPr>
              </a:p>
              <a:p>
                <a:pPr marL="0" indent="0" algn="just">
                  <a:buNone/>
                </a:pPr>
                <a:endParaRPr lang="en-US" sz="2000" dirty="0">
                  <a:latin typeface="Times New Roman" pitchFamily="18" charset="0"/>
                  <a:cs typeface="Times New Roman" pitchFamily="18" charset="0"/>
                </a:endParaRPr>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193431" y="758824"/>
                <a:ext cx="11931238" cy="5537025"/>
              </a:xfrm>
              <a:blipFill rotWithShape="1">
                <a:blip r:embed="rId3"/>
                <a:stretch>
                  <a:fillRect l="-511" t="-1540" r="-460"/>
                </a:stretch>
              </a:blipFill>
            </p:spPr>
            <p:txBody>
              <a:bodyPr/>
              <a:lstStyle/>
              <a:p>
                <a:r>
                  <a:rPr lang="en-IN">
                    <a:noFill/>
                  </a:rPr>
                  <a:t> </a:t>
                </a:r>
              </a:p>
            </p:txBody>
          </p:sp>
        </mc:Fallback>
      </mc:AlternateContent>
    </p:spTree>
    <p:extLst>
      <p:ext uri="{BB962C8B-B14F-4D97-AF65-F5344CB8AC3E}">
        <p14:creationId xmlns:p14="http://schemas.microsoft.com/office/powerpoint/2010/main" val="62876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itchFamily="18" charset="0"/>
                <a:cs typeface="Times New Roman" pitchFamily="18" charset="0"/>
              </a:rPr>
              <a:t>TELETRAFFIC THEORY</a:t>
            </a: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 </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11/33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10" name="Content Placeholder 9"/>
              <p:cNvSpPr>
                <a:spLocks noGrp="1"/>
              </p:cNvSpPr>
              <p:nvPr>
                <p:ph idx="1"/>
              </p:nvPr>
            </p:nvSpPr>
            <p:spPr>
              <a:xfrm>
                <a:off x="193430" y="758824"/>
                <a:ext cx="11670095" cy="5537026"/>
              </a:xfrm>
            </p:spPr>
            <p:txBody>
              <a:bodyPr>
                <a:noAutofit/>
              </a:bodyPr>
              <a:lstStyle/>
              <a:p>
                <a:pPr algn="just"/>
                <a:r>
                  <a:rPr lang="en-US" sz="2000" dirty="0" smtClean="0">
                    <a:latin typeface="Times New Roman" pitchFamily="18" charset="0"/>
                    <a:cs typeface="Times New Roman" pitchFamily="18" charset="0"/>
                  </a:rPr>
                  <a:t>Assume a random-call-arrival process modeled </a:t>
                </a:r>
                <a:r>
                  <a:rPr lang="en-US" sz="2000" dirty="0">
                    <a:latin typeface="Times New Roman" pitchFamily="18" charset="0"/>
                    <a:cs typeface="Times New Roman" pitchFamily="18" charset="0"/>
                  </a:rPr>
                  <a:t>by the Poisson distribution. Let the average call-arrival rate in this system be denoted by λ. Hence, the </a:t>
                </a:r>
                <a:r>
                  <a:rPr lang="en-US" sz="2000" dirty="0" smtClean="0">
                    <a:latin typeface="Times New Roman" pitchFamily="18" charset="0"/>
                    <a:cs typeface="Times New Roman" pitchFamily="18" charset="0"/>
                  </a:rPr>
                  <a:t>probability </a:t>
                </a:r>
                <a:r>
                  <a:rPr lang="en-US" sz="2000" dirty="0">
                    <a:latin typeface="Times New Roman" pitchFamily="18" charset="0"/>
                    <a:cs typeface="Times New Roman" pitchFamily="18" charset="0"/>
                  </a:rPr>
                  <a:t>that </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calls arrive in a time duration t is given </a:t>
                </a:r>
                <a:r>
                  <a:rPr lang="en-US" sz="2000" dirty="0" smtClean="0">
                    <a:latin typeface="Times New Roman" pitchFamily="18" charset="0"/>
                    <a:cs typeface="Times New Roman" pitchFamily="18" charset="0"/>
                  </a:rPr>
                  <a:t>as</a:t>
                </a:r>
              </a:p>
              <a:p>
                <a:pPr algn="just"/>
                <a:endParaRPr lang="en-US"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𝑝</m:t>
                      </m:r>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𝑘</m:t>
                          </m:r>
                        </m:e>
                      </m:d>
                      <m:r>
                        <a:rPr lang="en-IN" sz="2000" b="0" i="1" smtClean="0">
                          <a:latin typeface="Cambria Math"/>
                          <a:cs typeface="Times New Roman" pitchFamily="18" charset="0"/>
                        </a:rPr>
                        <m:t>=</m:t>
                      </m:r>
                      <m:f>
                        <m:fPr>
                          <m:ctrlPr>
                            <a:rPr lang="en-IN" sz="2000" b="0" i="1" smtClean="0">
                              <a:latin typeface="Cambria Math"/>
                              <a:cs typeface="Times New Roman" pitchFamily="18" charset="0"/>
                            </a:rPr>
                          </m:ctrlPr>
                        </m:fPr>
                        <m:num>
                          <m:sSup>
                            <m:sSupPr>
                              <m:ctrlPr>
                                <a:rPr lang="en-IN" sz="2000" b="0" i="1" smtClean="0">
                                  <a:latin typeface="Cambria Math"/>
                                  <a:cs typeface="Times New Roman" pitchFamily="18" charset="0"/>
                                </a:rPr>
                              </m:ctrlPr>
                            </m:sSupPr>
                            <m:e>
                              <m:d>
                                <m:dPr>
                                  <m:ctrlPr>
                                    <a:rPr lang="en-IN" sz="2000" b="0" i="1" smtClean="0">
                                      <a:latin typeface="Cambria Math"/>
                                      <a:cs typeface="Times New Roman" pitchFamily="18" charset="0"/>
                                    </a:rPr>
                                  </m:ctrlPr>
                                </m:dPr>
                                <m:e>
                                  <m:r>
                                    <m:rPr>
                                      <m:sty m:val="p"/>
                                    </m:rPr>
                                    <a:rPr lang="el-GR" sz="2000" b="0" i="1" smtClean="0">
                                      <a:latin typeface="Cambria Math"/>
                                      <a:cs typeface="Times New Roman" pitchFamily="18" charset="0"/>
                                    </a:rPr>
                                    <m:t>λ</m:t>
                                  </m:r>
                                  <m:r>
                                    <a:rPr lang="en-IN" sz="2000" b="0" i="1" smtClean="0">
                                      <a:latin typeface="Cambria Math"/>
                                      <a:cs typeface="Times New Roman" pitchFamily="18" charset="0"/>
                                    </a:rPr>
                                    <m:t>𝑡</m:t>
                                  </m:r>
                                </m:e>
                              </m:d>
                            </m:e>
                            <m:sup>
                              <m:r>
                                <a:rPr lang="en-IN" sz="2000" b="0" i="1" smtClean="0">
                                  <a:latin typeface="Cambria Math"/>
                                  <a:cs typeface="Times New Roman" pitchFamily="18" charset="0"/>
                                </a:rPr>
                                <m:t>𝑘</m:t>
                              </m:r>
                            </m:sup>
                          </m:sSup>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𝑒</m:t>
                              </m:r>
                            </m:e>
                            <m:sup>
                              <m:r>
                                <a:rPr lang="en-IN" sz="2000" b="0" i="1" smtClean="0">
                                  <a:latin typeface="Cambria Math"/>
                                  <a:cs typeface="Times New Roman" pitchFamily="18" charset="0"/>
                                </a:rPr>
                                <m:t>−</m:t>
                              </m:r>
                              <m:r>
                                <m:rPr>
                                  <m:sty m:val="p"/>
                                </m:rPr>
                                <a:rPr lang="el-GR" sz="2000" b="0" i="1" smtClean="0">
                                  <a:latin typeface="Cambria Math"/>
                                  <a:cs typeface="Times New Roman" pitchFamily="18" charset="0"/>
                                </a:rPr>
                                <m:t>λ</m:t>
                              </m:r>
                              <m:r>
                                <a:rPr lang="en-IN" sz="2000" b="0" i="1" smtClean="0">
                                  <a:latin typeface="Cambria Math"/>
                                  <a:cs typeface="Times New Roman" pitchFamily="18" charset="0"/>
                                </a:rPr>
                                <m:t>𝑡</m:t>
                              </m:r>
                            </m:sup>
                          </m:sSup>
                        </m:num>
                        <m:den>
                          <m:r>
                            <a:rPr lang="en-IN" sz="2000" b="0" i="1" smtClean="0">
                              <a:latin typeface="Cambria Math"/>
                              <a:cs typeface="Times New Roman" pitchFamily="18" charset="0"/>
                            </a:rPr>
                            <m:t>𝑘</m:t>
                          </m:r>
                          <m:r>
                            <a:rPr lang="en-IN" sz="2000" b="0" i="1" smtClean="0">
                              <a:latin typeface="Cambria Math"/>
                              <a:cs typeface="Times New Roman" pitchFamily="18" charset="0"/>
                            </a:rPr>
                            <m:t>!</m:t>
                          </m:r>
                        </m:den>
                      </m:f>
                      <m:r>
                        <a:rPr lang="en-IN" sz="2000" b="0" i="1" smtClean="0">
                          <a:latin typeface="Cambria Math"/>
                          <a:cs typeface="Times New Roman" pitchFamily="18" charset="0"/>
                        </a:rPr>
                        <m:t> −−−−−1</m:t>
                      </m:r>
                    </m:oMath>
                  </m:oMathPara>
                </a14:m>
                <a:endParaRPr lang="en-US" sz="2000" dirty="0" smtClean="0">
                  <a:latin typeface="Times New Roman" pitchFamily="18" charset="0"/>
                  <a:cs typeface="Times New Roman" pitchFamily="18" charset="0"/>
                </a:endParaRPr>
              </a:p>
              <a:p>
                <a:pPr marL="0" indent="0" algn="just">
                  <a:buNone/>
                </a:pPr>
                <a:endParaRPr lang="en-US" sz="2000" dirty="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FIG 1:STATE-TRANSITION </a:t>
                </a:r>
                <a:r>
                  <a:rPr lang="en-US" sz="1800" b="1" dirty="0" smtClean="0">
                    <a:latin typeface="Times New Roman" pitchFamily="18" charset="0"/>
                    <a:cs typeface="Times New Roman" pitchFamily="18" charset="0"/>
                  </a:rPr>
                  <a:t>DIAGRAM FOR A SYSTEM WITH N CHANNELS</a:t>
                </a:r>
              </a:p>
              <a:p>
                <a:pPr algn="just"/>
                <a:r>
                  <a:rPr lang="en-US" sz="2000" dirty="0">
                    <a:latin typeface="Times New Roman" pitchFamily="18" charset="0"/>
                    <a:cs typeface="Times New Roman" pitchFamily="18" charset="0"/>
                  </a:rPr>
                  <a:t>A schematic representation of the state-space transition diagram is shown in </a:t>
                </a:r>
                <a:r>
                  <a:rPr lang="en-US" sz="2000" dirty="0" smtClean="0">
                    <a:latin typeface="Times New Roman" pitchFamily="18" charset="0"/>
                    <a:cs typeface="Times New Roman" pitchFamily="18" charset="0"/>
                  </a:rPr>
                  <a:t>Figure above. </a:t>
                </a:r>
                <a:r>
                  <a:rPr lang="en-US" sz="2000" dirty="0">
                    <a:latin typeface="Times New Roman" pitchFamily="18" charset="0"/>
                    <a:cs typeface="Times New Roman" pitchFamily="18" charset="0"/>
                  </a:rPr>
                  <a:t>In the state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m:t>
                        </m:r>
                      </m:e>
                      <m:sub>
                        <m:r>
                          <a:rPr lang="en-IN" sz="2000" b="0" i="1" smtClean="0">
                            <a:latin typeface="Cambria Math"/>
                            <a:cs typeface="Times New Roman" pitchFamily="18" charset="0"/>
                          </a:rPr>
                          <m:t>0</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all the channels are vacant, while in the </a:t>
                </a:r>
                <a:r>
                  <a:rPr lang="en-US" sz="2000" dirty="0" smtClean="0">
                    <a:latin typeface="Times New Roman" pitchFamily="18" charset="0"/>
                    <a:cs typeface="Times New Roman" pitchFamily="18" charset="0"/>
                  </a:rPr>
                  <a:t>state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m:t>
                        </m:r>
                      </m:e>
                      <m:sub>
                        <m:r>
                          <a:rPr lang="en-IN" sz="2000" b="0" i="1" smtClean="0">
                            <a:latin typeface="Cambria Math"/>
                            <a:cs typeface="Times New Roman" pitchFamily="18" charset="0"/>
                          </a:rPr>
                          <m:t>𝑁</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all the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channels are occupied. Any new calls arriving in the state </a:t>
                </a:r>
                <a14:m>
                  <m:oMath xmlns:m="http://schemas.openxmlformats.org/officeDocument/2006/math">
                    <m:sSub>
                      <m:sSubPr>
                        <m:ctrlPr>
                          <a:rPr lang="en-US" sz="2000" i="1">
                            <a:latin typeface="Cambria Math"/>
                            <a:cs typeface="Times New Roman" pitchFamily="18" charset="0"/>
                          </a:rPr>
                        </m:ctrlPr>
                      </m:sSubPr>
                      <m:e>
                        <m:r>
                          <a:rPr lang="en-IN" sz="2000" i="1">
                            <a:latin typeface="Cambria Math"/>
                            <a:cs typeface="Times New Roman" pitchFamily="18" charset="0"/>
                          </a:rPr>
                          <m:t>𝑆</m:t>
                        </m:r>
                      </m:e>
                      <m:sub>
                        <m:r>
                          <a:rPr lang="en-IN" sz="2000" i="1">
                            <a:latin typeface="Cambria Math"/>
                            <a:cs typeface="Times New Roman" pitchFamily="18" charset="0"/>
                          </a:rPr>
                          <m:t>𝑁</m:t>
                        </m:r>
                      </m:sub>
                    </m:sSub>
                  </m:oMath>
                </a14:m>
                <a:r>
                  <a:rPr lang="en-US" sz="2000" dirty="0" smtClean="0">
                    <a:latin typeface="Times New Roman" pitchFamily="18" charset="0"/>
                    <a:cs typeface="Times New Roman" pitchFamily="18" charset="0"/>
                  </a:rPr>
                  <a:t> will</a:t>
                </a:r>
                <a:r>
                  <a:rPr lang="en-US" sz="2000" dirty="0">
                    <a:latin typeface="Times New Roman" pitchFamily="18" charset="0"/>
                    <a:cs typeface="Times New Roman" pitchFamily="18" charset="0"/>
                  </a:rPr>
                  <a:t>, therefore, be </a:t>
                </a:r>
                <a:r>
                  <a:rPr lang="en-US" sz="2000" dirty="0" smtClean="0">
                    <a:latin typeface="Times New Roman" pitchFamily="18" charset="0"/>
                    <a:cs typeface="Times New Roman" pitchFamily="18" charset="0"/>
                  </a:rPr>
                  <a:t>blocked.</a:t>
                </a:r>
                <a:endParaRPr lang="en-US" sz="2000" b="1"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Let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𝑁</m:t>
                        </m:r>
                      </m:sub>
                    </m:sSub>
                  </m:oMath>
                </a14:m>
                <a:r>
                  <a:rPr lang="en-US" sz="2000" dirty="0" smtClean="0">
                    <a:latin typeface="Times New Roman" pitchFamily="18" charset="0"/>
                    <a:cs typeface="Times New Roman" pitchFamily="18" charset="0"/>
                  </a:rPr>
                  <a:t> denote </a:t>
                </a:r>
                <a:r>
                  <a:rPr lang="en-US" sz="2000" dirty="0">
                    <a:latin typeface="Times New Roman" pitchFamily="18" charset="0"/>
                    <a:cs typeface="Times New Roman" pitchFamily="18" charset="0"/>
                  </a:rPr>
                  <a:t>the probability of the system being in the state k, i.e., </a:t>
                </a:r>
                <a:r>
                  <a:rPr lang="en-US" sz="2000" i="1" dirty="0">
                    <a:latin typeface="Times New Roman" pitchFamily="18" charset="0"/>
                    <a:cs typeface="Times New Roman" pitchFamily="18" charset="0"/>
                  </a:rPr>
                  <a:t>k</a:t>
                </a:r>
                <a:r>
                  <a:rPr lang="en-US" sz="2000" dirty="0">
                    <a:latin typeface="Times New Roman" pitchFamily="18" charset="0"/>
                    <a:cs typeface="Times New Roman" pitchFamily="18" charset="0"/>
                  </a:rPr>
                  <a:t> of the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channels are occupied. Therefore,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𝑁</m:t>
                        </m:r>
                      </m:sub>
                    </m:sSub>
                  </m:oMath>
                </a14:m>
                <a:r>
                  <a:rPr lang="en-US" sz="2000" dirty="0" smtClean="0">
                    <a:latin typeface="Times New Roman" pitchFamily="18" charset="0"/>
                    <a:cs typeface="Times New Roman" pitchFamily="18" charset="0"/>
                  </a:rPr>
                  <a:t> denotes </a:t>
                </a:r>
                <a:r>
                  <a:rPr lang="en-US" sz="2000" dirty="0">
                    <a:latin typeface="Times New Roman" pitchFamily="18" charset="0"/>
                    <a:cs typeface="Times New Roman" pitchFamily="18" charset="0"/>
                  </a:rPr>
                  <a:t>the probability of the system being in state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in which any arriving call is blocked. Therefore, </a:t>
                </a:r>
                <a14:m>
                  <m:oMath xmlns:m="http://schemas.openxmlformats.org/officeDocument/2006/math">
                    <m:sSub>
                      <m:sSubPr>
                        <m:ctrlPr>
                          <a:rPr lang="en-US" sz="2000" i="1">
                            <a:latin typeface="Cambria Math"/>
                            <a:cs typeface="Times New Roman" pitchFamily="18" charset="0"/>
                          </a:rPr>
                        </m:ctrlPr>
                      </m:sSubPr>
                      <m:e>
                        <m:r>
                          <a:rPr lang="en-IN" sz="2000" i="1">
                            <a:latin typeface="Cambria Math"/>
                            <a:cs typeface="Times New Roman" pitchFamily="18" charset="0"/>
                          </a:rPr>
                          <m:t>𝑃</m:t>
                        </m:r>
                      </m:e>
                      <m:sub>
                        <m:r>
                          <a:rPr lang="en-IN" sz="2000" i="1">
                            <a:latin typeface="Cambria Math"/>
                            <a:cs typeface="Times New Roman" pitchFamily="18" charset="0"/>
                          </a:rPr>
                          <m:t>𝑁</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denotes the blocking probability of the system</a:t>
                </a:r>
                <a:endParaRPr lang="en-US" sz="2000" b="1" dirty="0" smtClean="0">
                  <a:latin typeface="Times New Roman" pitchFamily="18" charset="0"/>
                  <a:cs typeface="Times New Roman" pitchFamily="18" charset="0"/>
                </a:endParaRPr>
              </a:p>
              <a:p>
                <a:pPr marL="0" indent="0" algn="just">
                  <a:buNone/>
                </a:pPr>
                <a:endParaRPr lang="en-US" sz="2000" b="1" dirty="0">
                  <a:latin typeface="Times New Roman" pitchFamily="18" charset="0"/>
                  <a:cs typeface="Times New Roman" pitchFamily="18" charset="0"/>
                </a:endParaRPr>
              </a:p>
            </p:txBody>
          </p:sp>
        </mc:Choice>
        <mc:Fallback>
          <p:sp>
            <p:nvSpPr>
              <p:cNvPr id="10" name="Content Placeholder 9"/>
              <p:cNvSpPr>
                <a:spLocks noGrp="1" noRot="1" noChangeAspect="1" noMove="1" noResize="1" noEditPoints="1" noAdjustHandles="1" noChangeArrowheads="1" noChangeShapeType="1" noTextEdit="1"/>
              </p:cNvSpPr>
              <p:nvPr>
                <p:ph idx="1"/>
              </p:nvPr>
            </p:nvSpPr>
            <p:spPr>
              <a:xfrm>
                <a:off x="193430" y="758824"/>
                <a:ext cx="11670095" cy="5537026"/>
              </a:xfrm>
              <a:blipFill rotWithShape="1">
                <a:blip r:embed="rId3"/>
                <a:stretch>
                  <a:fillRect l="-470" t="-1100" r="-522" b="-1430"/>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222" y="2591871"/>
            <a:ext cx="6257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76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latin typeface="Times New Roman" pitchFamily="18" charset="0"/>
                <a:cs typeface="Times New Roman" pitchFamily="18" charset="0"/>
              </a:rPr>
              <a:t>TELETRAFFIC THEORY</a:t>
            </a:r>
            <a:endParaRPr lang="en-US" sz="2800" dirty="0">
              <a:solidFill>
                <a:schemeClr val="bg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 </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12/33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7" name="Content Placeholder 6"/>
              <p:cNvSpPr>
                <a:spLocks noGrp="1"/>
              </p:cNvSpPr>
              <p:nvPr>
                <p:ph idx="1"/>
              </p:nvPr>
            </p:nvSpPr>
            <p:spPr>
              <a:xfrm>
                <a:off x="298939" y="887778"/>
                <a:ext cx="11762782" cy="5290283"/>
              </a:xfrm>
            </p:spPr>
            <p:txBody>
              <a:bodyPr>
                <a:normAutofit/>
              </a:bodyPr>
              <a:lstStyle/>
              <a:p>
                <a:pPr marL="0" indent="0">
                  <a:buNone/>
                </a:pPr>
                <a:r>
                  <a:rPr lang="en-IN" sz="2000" b="1" u="sng" dirty="0" smtClean="0">
                    <a:latin typeface="Times New Roman" pitchFamily="18" charset="0"/>
                    <a:cs typeface="Times New Roman" pitchFamily="18" charset="0"/>
                  </a:rPr>
                  <a:t>STEADY STATE ANALYSIS:</a:t>
                </a:r>
              </a:p>
              <a:p>
                <a:pPr marL="0" indent="0">
                  <a:buNone/>
                </a:pPr>
                <a:r>
                  <a:rPr lang="en-US" sz="2000" dirty="0">
                    <a:latin typeface="Times New Roman" pitchFamily="18" charset="0"/>
                    <a:cs typeface="Times New Roman" pitchFamily="18" charset="0"/>
                  </a:rPr>
                  <a:t>Consider an infinitesimally small time </a:t>
                </a:r>
                <a:r>
                  <a:rPr lang="en-US" sz="2000" dirty="0" smtClean="0">
                    <a:latin typeface="Times New Roman" pitchFamily="18" charset="0"/>
                    <a:cs typeface="Times New Roman" pitchFamily="18" charset="0"/>
                  </a:rPr>
                  <a:t>interval </a:t>
                </a:r>
                <a14:m>
                  <m:oMath xmlns:m="http://schemas.openxmlformats.org/officeDocument/2006/math">
                    <m:r>
                      <a:rPr lang="en-US"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probability that one call arrives in time interval </a:t>
                </a:r>
                <a:r>
                  <a:rPr lang="en-US" sz="2000" i="1" dirty="0" err="1">
                    <a:latin typeface="Times New Roman" pitchFamily="18" charset="0"/>
                    <a:cs typeface="Times New Roman" pitchFamily="18" charset="0"/>
                  </a:rPr>
                  <a:t>Δ</a:t>
                </a:r>
                <a:r>
                  <a:rPr lang="en-US" sz="2000" i="1" dirty="0" err="1"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given from Eq. </a:t>
                </a:r>
                <a:r>
                  <a:rPr lang="en-US" sz="2000" dirty="0" smtClean="0">
                    <a:latin typeface="Times New Roman" pitchFamily="18" charset="0"/>
                    <a:cs typeface="Times New Roman" pitchFamily="18" charset="0"/>
                  </a:rPr>
                  <a:t>1 </a:t>
                </a:r>
                <a:r>
                  <a:rPr lang="en-US" sz="2000" dirty="0">
                    <a:latin typeface="Times New Roman" pitchFamily="18" charset="0"/>
                    <a:cs typeface="Times New Roman" pitchFamily="18" charset="0"/>
                  </a:rPr>
                  <a:t>as</a:t>
                </a:r>
                <a:endParaRPr lang="en-IN" sz="2000" b="1" u="sng"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𝑜𝑛𝑒</m:t>
                          </m:r>
                          <m:r>
                            <a:rPr lang="en-IN" sz="2000" b="0" i="1" smtClean="0">
                              <a:latin typeface="Cambria Math"/>
                              <a:cs typeface="Times New Roman" pitchFamily="18" charset="0"/>
                            </a:rPr>
                            <m:t> </m:t>
                          </m:r>
                          <m:r>
                            <a:rPr lang="en-IN" sz="2000" b="0" i="1" smtClean="0">
                              <a:latin typeface="Cambria Math"/>
                              <a:cs typeface="Times New Roman" pitchFamily="18" charset="0"/>
                            </a:rPr>
                            <m:t>𝑐𝑎𝑙𝑙</m:t>
                          </m:r>
                          <m:r>
                            <a:rPr lang="en-IN" sz="2000" b="0" i="1" smtClean="0">
                              <a:latin typeface="Cambria Math"/>
                              <a:cs typeface="Times New Roman" pitchFamily="18" charset="0"/>
                            </a:rPr>
                            <m:t> </m:t>
                          </m:r>
                          <m:r>
                            <a:rPr lang="en-IN" sz="2000" b="0" i="1" smtClean="0">
                              <a:latin typeface="Cambria Math"/>
                              <a:cs typeface="Times New Roman" pitchFamily="18" charset="0"/>
                            </a:rPr>
                            <m:t>𝑎𝑟𝑟𝑖𝑣𝑎𝑙</m:t>
                          </m:r>
                        </m:e>
                      </m:d>
                      <m:r>
                        <a:rPr lang="en-IN" sz="2000" b="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r>
                                    <a:rPr lang="en-IN" sz="2000" i="1" smtClean="0">
                                      <a:latin typeface="Cambria Math"/>
                                      <a:ea typeface="Cambria Math"/>
                                      <a:cs typeface="Times New Roman" pitchFamily="18" charset="0"/>
                                    </a:rPr>
                                    <m:t>∆</m:t>
                                  </m:r>
                                  <m:r>
                                    <m:rPr>
                                      <m:sty m:val="p"/>
                                    </m:rPr>
                                    <a:rPr lang="el-GR" sz="2000" i="1" smtClean="0">
                                      <a:latin typeface="Cambria Math"/>
                                      <a:ea typeface="Cambria Math"/>
                                      <a:cs typeface="Times New Roman" pitchFamily="18" charset="0"/>
                                    </a:rPr>
                                    <m:t>λ</m:t>
                                  </m:r>
                                  <m:r>
                                    <a:rPr lang="en-IN" sz="2000" b="0" i="1" smtClean="0">
                                      <a:latin typeface="Cambria Math"/>
                                      <a:ea typeface="Cambria Math"/>
                                      <a:cs typeface="Times New Roman" pitchFamily="18" charset="0"/>
                                    </a:rPr>
                                    <m:t>𝑡</m:t>
                                  </m:r>
                                </m:e>
                              </m:d>
                            </m:e>
                            <m:sup>
                              <m:r>
                                <a:rPr lang="en-IN" sz="2000" b="0" i="1" smtClean="0">
                                  <a:latin typeface="Cambria Math"/>
                                  <a:ea typeface="Cambria Math"/>
                                  <a:cs typeface="Times New Roman" pitchFamily="18" charset="0"/>
                                </a:rPr>
                                <m:t>1</m:t>
                              </m:r>
                            </m:sup>
                          </m:sSup>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𝑒</m:t>
                              </m:r>
                            </m:e>
                            <m:sup>
                              <m:r>
                                <m:rPr>
                                  <m:sty m:val="p"/>
                                </m:rPr>
                                <a:rPr lang="el-GR" sz="2000" i="1" smtClean="0">
                                  <a:latin typeface="Cambria Math"/>
                                  <a:ea typeface="Cambria Math"/>
                                  <a:cs typeface="Times New Roman" pitchFamily="18" charset="0"/>
                                </a:rPr>
                                <m:t>λ</m:t>
                              </m:r>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sup>
                          </m:sSup>
                        </m:num>
                        <m:den>
                          <m:r>
                            <a:rPr lang="en-IN" sz="2000" b="0" i="1" smtClean="0">
                              <a:latin typeface="Cambria Math"/>
                              <a:ea typeface="Cambria Math"/>
                              <a:cs typeface="Times New Roman" pitchFamily="18" charset="0"/>
                            </a:rPr>
                            <m:t>1!</m:t>
                          </m:r>
                        </m:den>
                      </m:f>
                    </m:oMath>
                  </m:oMathPara>
                </a14:m>
                <a:endParaRPr lang="en-IN" sz="2000" i="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m:rPr>
                              <m:sty m:val="p"/>
                            </m:rPr>
                            <a:rPr lang="el-GR" sz="2000" i="1" smtClean="0">
                              <a:latin typeface="Cambria Math"/>
                              <a:ea typeface="Cambria Math"/>
                              <a:cs typeface="Times New Roman" pitchFamily="18" charset="0"/>
                            </a:rPr>
                            <m:t>λ</m:t>
                          </m:r>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e>
                      </m:d>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𝑒</m:t>
                          </m:r>
                        </m:e>
                        <m:sup>
                          <m:r>
                            <a:rPr lang="en-IN" sz="2000" b="0" i="1" smtClean="0">
                              <a:latin typeface="Cambria Math"/>
                              <a:ea typeface="Cambria Math"/>
                              <a:cs typeface="Times New Roman" pitchFamily="18" charset="0"/>
                            </a:rPr>
                            <m:t>−</m:t>
                          </m:r>
                          <m:r>
                            <m:rPr>
                              <m:sty m:val="p"/>
                            </m:rPr>
                            <a:rPr lang="el-GR" sz="2000" b="0" i="1" smtClean="0">
                              <a:latin typeface="Cambria Math"/>
                              <a:ea typeface="Cambria Math"/>
                              <a:cs typeface="Times New Roman" pitchFamily="18" charset="0"/>
                            </a:rPr>
                            <m:t>λ</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sup>
                      </m:sSup>
                      <m:r>
                        <a:rPr lang="en-IN" sz="2000" b="0" i="1" smtClean="0">
                          <a:latin typeface="Cambria Math"/>
                          <a:ea typeface="Cambria Math"/>
                          <a:cs typeface="Times New Roman" pitchFamily="18" charset="0"/>
                        </a:rPr>
                        <m:t>   ≈</m:t>
                      </m:r>
                      <m:r>
                        <m:rPr>
                          <m:sty m:val="p"/>
                        </m:rPr>
                        <a:rPr lang="el-GR" sz="2000" b="0" i="1" smtClean="0">
                          <a:latin typeface="Cambria Math"/>
                          <a:ea typeface="Cambria Math"/>
                          <a:cs typeface="Times New Roman" pitchFamily="18" charset="0"/>
                        </a:rPr>
                        <m:t>λ</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oMath>
                  </m:oMathPara>
                </a14:m>
                <a:endParaRPr lang="en-IN" sz="2000" i="1"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Therefore, the probability of one call departure in the time </a:t>
                </a:r>
                <a:r>
                  <a:rPr lang="en-US" sz="2000" i="1" dirty="0">
                    <a:latin typeface="Times New Roman" pitchFamily="18" charset="0"/>
                    <a:cs typeface="Times New Roman" pitchFamily="18" charset="0"/>
                  </a:rPr>
                  <a:t>ΔT</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𝑝𝑟</m:t>
                      </m:r>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𝑜𝑛𝑒</m:t>
                          </m:r>
                          <m:r>
                            <a:rPr lang="en-IN" sz="2000" b="0" i="1" smtClean="0">
                              <a:latin typeface="Cambria Math"/>
                              <a:cs typeface="Times New Roman" pitchFamily="18" charset="0"/>
                            </a:rPr>
                            <m:t> </m:t>
                          </m:r>
                          <m:r>
                            <a:rPr lang="en-IN" sz="2000" b="0" i="1" smtClean="0">
                              <a:latin typeface="Cambria Math"/>
                              <a:cs typeface="Times New Roman" pitchFamily="18" charset="0"/>
                            </a:rPr>
                            <m:t>𝑐𝑎𝑙𝑙</m:t>
                          </m:r>
                          <m:r>
                            <a:rPr lang="en-IN" sz="2000" b="0" i="1" smtClean="0">
                              <a:latin typeface="Cambria Math"/>
                              <a:cs typeface="Times New Roman" pitchFamily="18" charset="0"/>
                            </a:rPr>
                            <m:t> </m:t>
                          </m:r>
                          <m:r>
                            <a:rPr lang="en-IN" sz="2000" b="0" i="1" smtClean="0">
                              <a:latin typeface="Cambria Math"/>
                              <a:cs typeface="Times New Roman" pitchFamily="18" charset="0"/>
                            </a:rPr>
                            <m:t>𝑑𝑒𝑝𝑎𝑟𝑡𝑠</m:t>
                          </m:r>
                        </m:e>
                      </m:d>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𝜇</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oMath>
                  </m:oMathPara>
                </a14:m>
                <a:endParaRPr lang="en-IN" sz="2000" i="1"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system is in the state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m:t>
                        </m:r>
                      </m:e>
                      <m:sub>
                        <m:r>
                          <a:rPr lang="en-IN" sz="2000" b="0" i="1" smtClean="0">
                            <a:latin typeface="Cambria Math"/>
                            <a:cs typeface="Times New Roman" pitchFamily="18" charset="0"/>
                          </a:rPr>
                          <m:t>𝑘</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 at </a:t>
                </a:r>
                <a:r>
                  <a:rPr lang="en-US" sz="2000" dirty="0">
                    <a:latin typeface="Times New Roman" pitchFamily="18" charset="0"/>
                    <a:cs typeface="Times New Roman" pitchFamily="18" charset="0"/>
                  </a:rPr>
                  <a:t>time </a:t>
                </a:r>
                <a14:m>
                  <m:oMath xmlns:m="http://schemas.openxmlformats.org/officeDocument/2006/math">
                    <m:r>
                      <a:rPr lang="en-IN" sz="2000" b="0" i="1" smtClean="0">
                        <a:latin typeface="Cambria Math"/>
                        <a:cs typeface="Times New Roman" pitchFamily="18" charset="0"/>
                      </a:rPr>
                      <m:t>𝑡</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oMath>
                </a14:m>
                <a:r>
                  <a:rPr lang="en-US" sz="2000" dirty="0" smtClean="0">
                    <a:latin typeface="Times New Roman" pitchFamily="18" charset="0"/>
                    <a:cs typeface="Times New Roman" pitchFamily="18" charset="0"/>
                  </a:rPr>
                  <a:t> if </a:t>
                </a:r>
                <a:r>
                  <a:rPr lang="en-US" sz="2000" dirty="0">
                    <a:latin typeface="Times New Roman" pitchFamily="18" charset="0"/>
                    <a:cs typeface="Times New Roman" pitchFamily="18" charset="0"/>
                  </a:rPr>
                  <a:t>one of the following occurs</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a:latin typeface="Times New Roman" pitchFamily="18" charset="0"/>
                    <a:cs typeface="Times New Roman" pitchFamily="18" charset="0"/>
                  </a:rPr>
                  <a:t>The system is in the state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m:t>
                        </m:r>
                      </m:e>
                      <m:sub>
                        <m:r>
                          <a:rPr lang="en-IN" sz="2000" b="0" i="1" smtClean="0">
                            <a:latin typeface="Cambria Math"/>
                            <a:cs typeface="Times New Roman" pitchFamily="18" charset="0"/>
                          </a:rPr>
                          <m:t>𝑘</m:t>
                        </m:r>
                        <m:r>
                          <a:rPr lang="en-IN" sz="2000" b="0" i="1" smtClean="0">
                            <a:latin typeface="Cambria Math"/>
                            <a:cs typeface="Times New Roman" pitchFamily="18" charset="0"/>
                          </a:rPr>
                          <m:t>−1</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 at </a:t>
                </a:r>
                <a:r>
                  <a:rPr lang="en-US" sz="2000" dirty="0">
                    <a:latin typeface="Times New Roman" pitchFamily="18" charset="0"/>
                    <a:cs typeface="Times New Roman" pitchFamily="18" charset="0"/>
                  </a:rPr>
                  <a:t>the time t and one call arrives in </a:t>
                </a:r>
                <a14:m>
                  <m:oMath xmlns:m="http://schemas.openxmlformats.org/officeDocument/2006/math">
                    <m:r>
                      <a:rPr lang="en-US" sz="2000" i="0" smtClean="0">
                        <a:latin typeface="Cambria Math"/>
                        <a:ea typeface="Cambria Math"/>
                        <a:cs typeface="Times New Roman" pitchFamily="18" charset="0"/>
                      </a:rPr>
                      <m:t>∆</m:t>
                    </m:r>
                    <m:r>
                      <m:rPr>
                        <m:sty m:val="p"/>
                      </m:rPr>
                      <a:rPr lang="en-IN" sz="2000" b="0" i="0" smtClean="0">
                        <a:latin typeface="Cambria Math"/>
                        <a:ea typeface="Cambria Math"/>
                        <a:cs typeface="Times New Roman" pitchFamily="18" charset="0"/>
                      </a:rPr>
                      <m:t>t</m:t>
                    </m:r>
                  </m:oMath>
                </a14:m>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The probability of this event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𝑝𝑟𝑜𝑏</m:t>
                      </m:r>
                      <m:r>
                        <a:rPr lang="en-IN" sz="2000" b="0" i="1" smtClean="0">
                          <a:latin typeface="Cambria Math"/>
                          <a:cs typeface="Times New Roman" pitchFamily="18" charset="0"/>
                        </a:rPr>
                        <m:t>=</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𝑘</m:t>
                          </m:r>
                          <m:r>
                            <a:rPr lang="en-IN" sz="2000" b="0" i="1" smtClean="0">
                              <a:latin typeface="Cambria Math"/>
                              <a:cs typeface="Times New Roman" pitchFamily="18" charset="0"/>
                            </a:rPr>
                            <m:t>−1</m:t>
                          </m:r>
                        </m:sub>
                      </m:sSub>
                      <m:r>
                        <a:rPr lang="en-IN" sz="2000" b="0" i="1" smtClean="0">
                          <a:latin typeface="Cambria Math"/>
                          <a:ea typeface="Cambria Math"/>
                          <a:cs typeface="Times New Roman" pitchFamily="18" charset="0"/>
                        </a:rPr>
                        <m:t>×</m:t>
                      </m:r>
                      <m:d>
                        <m:dPr>
                          <m:ctrlPr>
                            <a:rPr lang="en-IN" sz="2000" b="0" i="1" smtClean="0">
                              <a:latin typeface="Cambria Math"/>
                              <a:ea typeface="Cambria Math"/>
                              <a:cs typeface="Times New Roman" pitchFamily="18" charset="0"/>
                            </a:rPr>
                          </m:ctrlPr>
                        </m:dPr>
                        <m:e>
                          <m:r>
                            <m:rPr>
                              <m:sty m:val="p"/>
                            </m:rPr>
                            <a:rPr lang="el-GR" sz="2000" b="0" i="1" smtClean="0">
                              <a:latin typeface="Cambria Math"/>
                              <a:ea typeface="Cambria Math"/>
                              <a:cs typeface="Times New Roman" pitchFamily="18" charset="0"/>
                            </a:rPr>
                            <m:t>λ</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e>
                      </m:d>
                    </m:oMath>
                  </m:oMathPara>
                </a14:m>
                <a:endParaRPr lang="en-IN" sz="2000" b="0" i="1" dirty="0" smtClean="0">
                  <a:latin typeface="Times New Roman" pitchFamily="18" charset="0"/>
                  <a:ea typeface="Cambria Math"/>
                  <a:cs typeface="Times New Roman" pitchFamily="18" charset="0"/>
                </a:endParaRPr>
              </a:p>
              <a:p>
                <a:pPr marL="0" indent="0">
                  <a:buNone/>
                </a:pPr>
                <a:r>
                  <a:rPr lang="en-IN" sz="2000" i="1" dirty="0" smtClean="0">
                    <a:latin typeface="Times New Roman" pitchFamily="18" charset="0"/>
                    <a:cs typeface="Times New Roman" pitchFamily="18" charset="0"/>
                  </a:rPr>
                  <a:t>2. </a:t>
                </a:r>
                <a:r>
                  <a:rPr lang="en-US" sz="2000" dirty="0">
                    <a:latin typeface="Times New Roman" pitchFamily="18" charset="0"/>
                    <a:cs typeface="Times New Roman" pitchFamily="18" charset="0"/>
                  </a:rPr>
                  <a:t>The system is in the state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m:t>
                        </m:r>
                      </m:e>
                      <m:sub>
                        <m:r>
                          <a:rPr lang="en-IN" sz="2000" b="0" i="1" smtClean="0">
                            <a:latin typeface="Cambria Math"/>
                            <a:cs typeface="Times New Roman" pitchFamily="18" charset="0"/>
                          </a:rPr>
                          <m:t>𝑘</m:t>
                        </m:r>
                        <m:r>
                          <a:rPr lang="en-IN" sz="2000" b="0" i="1" smtClean="0">
                            <a:latin typeface="Cambria Math"/>
                            <a:cs typeface="Times New Roman" pitchFamily="18" charset="0"/>
                          </a:rPr>
                          <m:t>+1</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the time t and one call </a:t>
                </a:r>
                <a:r>
                  <a:rPr lang="en-US" sz="2000" dirty="0" smtClean="0">
                    <a:latin typeface="Times New Roman" pitchFamily="18" charset="0"/>
                    <a:cs typeface="Times New Roman" pitchFamily="18" charset="0"/>
                  </a:rPr>
                  <a:t>departs </a:t>
                </a:r>
                <a:r>
                  <a:rPr lang="en-US" sz="2000" dirty="0">
                    <a:latin typeface="Times New Roman" pitchFamily="18" charset="0"/>
                    <a:cs typeface="Times New Roman" pitchFamily="18" charset="0"/>
                  </a:rPr>
                  <a:t>in </a:t>
                </a:r>
                <a:r>
                  <a:rPr lang="en-US" sz="2000" i="1" dirty="0" err="1">
                    <a:latin typeface="Times New Roman" pitchFamily="18" charset="0"/>
                    <a:cs typeface="Times New Roman" pitchFamily="18" charset="0"/>
                  </a:rPr>
                  <a:t>Δt</a:t>
                </a:r>
                <a:r>
                  <a:rPr lang="en-US" sz="2000" dirty="0">
                    <a:latin typeface="Times New Roman" pitchFamily="18" charset="0"/>
                    <a:cs typeface="Times New Roman" pitchFamily="18" charset="0"/>
                  </a:rPr>
                  <a:t>. The probability of this event is given </a:t>
                </a:r>
                <a:r>
                  <a:rPr lang="en-US" sz="2000" dirty="0" smtClean="0">
                    <a:latin typeface="Times New Roman" pitchFamily="18" charset="0"/>
                    <a:cs typeface="Times New Roman" pitchFamily="18" charset="0"/>
                  </a:rPr>
                  <a:t>as</a:t>
                </a:r>
              </a:p>
              <a:p>
                <a:pPr marL="0" indent="0">
                  <a:buNone/>
                </a:pPr>
                <a:endParaRPr lang="en-IN" sz="2000" b="0" i="1" dirty="0" smtClean="0">
                  <a:latin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𝑝𝑟𝑜𝑏</m:t>
                      </m:r>
                      <m:r>
                        <a:rPr lang="en-IN" sz="2000" b="0" i="1" smtClean="0">
                          <a:latin typeface="Cambria Math"/>
                          <a:cs typeface="Times New Roman" pitchFamily="18" charset="0"/>
                        </a:rPr>
                        <m:t>=</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𝑘</m:t>
                          </m:r>
                          <m:r>
                            <a:rPr lang="en-IN" sz="2000" b="0" i="1" smtClean="0">
                              <a:latin typeface="Cambria Math"/>
                              <a:cs typeface="Times New Roman" pitchFamily="18" charset="0"/>
                            </a:rPr>
                            <m:t>+1</m:t>
                          </m:r>
                        </m:sub>
                      </m:sSub>
                      <m:r>
                        <a:rPr lang="en-IN" sz="2000" b="0" i="1" smtClean="0">
                          <a:latin typeface="Cambria Math"/>
                          <a:ea typeface="Cambria Math"/>
                          <a:cs typeface="Times New Roman" pitchFamily="18" charset="0"/>
                        </a:rPr>
                        <m:t>×</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+1</m:t>
                          </m:r>
                        </m:e>
                      </m:d>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𝜇</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e>
                      </m:d>
                    </m:oMath>
                  </m:oMathPara>
                </a14:m>
                <a:endParaRPr lang="en-IN" sz="2000" i="1" dirty="0" smtClean="0">
                  <a:latin typeface="Times New Roman" pitchFamily="18" charset="0"/>
                  <a:cs typeface="Times New Roman" pitchFamily="18" charset="0"/>
                </a:endParaRPr>
              </a:p>
            </p:txBody>
          </p:sp>
        </mc:Choice>
        <mc:Fallback>
          <p:sp>
            <p:nvSpPr>
              <p:cNvPr id="7" name="Content Placeholder 6"/>
              <p:cNvSpPr>
                <a:spLocks noGrp="1" noRot="1" noChangeAspect="1" noMove="1" noResize="1" noEditPoints="1" noAdjustHandles="1" noChangeArrowheads="1" noChangeShapeType="1" noTextEdit="1"/>
              </p:cNvSpPr>
              <p:nvPr>
                <p:ph idx="1"/>
              </p:nvPr>
            </p:nvSpPr>
            <p:spPr>
              <a:xfrm>
                <a:off x="298939" y="887778"/>
                <a:ext cx="11762782" cy="5290283"/>
              </a:xfrm>
              <a:blipFill rotWithShape="1">
                <a:blip r:embed="rId3"/>
                <a:stretch>
                  <a:fillRect l="-518" t="-1153" r="-725"/>
                </a:stretch>
              </a:blipFill>
            </p:spPr>
            <p:txBody>
              <a:bodyPr/>
              <a:lstStyle/>
              <a:p>
                <a:r>
                  <a:rPr lang="en-IN">
                    <a:noFill/>
                  </a:rPr>
                  <a:t> </a:t>
                </a:r>
              </a:p>
            </p:txBody>
          </p:sp>
        </mc:Fallback>
      </mc:AlternateContent>
    </p:spTree>
    <p:extLst>
      <p:ext uri="{BB962C8B-B14F-4D97-AF65-F5344CB8AC3E}">
        <p14:creationId xmlns:p14="http://schemas.microsoft.com/office/powerpoint/2010/main" val="125526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latin typeface="Times New Roman" pitchFamily="18" charset="0"/>
                <a:cs typeface="Times New Roman" pitchFamily="18" charset="0"/>
              </a:rPr>
              <a:t>TELETRAFFIC THEORY</a:t>
            </a:r>
            <a:endParaRPr lang="en-US" sz="2800" dirty="0">
              <a:solidFill>
                <a:schemeClr val="bg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 </a:t>
            </a:r>
            <a:r>
              <a:rPr lang="en-US" sz="1600" dirty="0" smtClean="0">
                <a:solidFill>
                  <a:schemeClr val="bg1"/>
                </a:solidFill>
                <a:latin typeface="Times New Roman" pitchFamily="18" charset="0"/>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13/33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16" name="Content Placeholder 15"/>
              <p:cNvSpPr>
                <a:spLocks noGrp="1"/>
              </p:cNvSpPr>
              <p:nvPr>
                <p:ph idx="1"/>
              </p:nvPr>
            </p:nvSpPr>
            <p:spPr>
              <a:xfrm>
                <a:off x="164391" y="1169131"/>
                <a:ext cx="11699133" cy="4948333"/>
              </a:xfrm>
            </p:spPr>
            <p:txBody>
              <a:bodyPr>
                <a:normAutofit/>
              </a:bodyPr>
              <a:lstStyle/>
              <a:p>
                <a:pPr marL="0" indent="0">
                  <a:buNone/>
                </a:pPr>
                <a:r>
                  <a:rPr lang="en-IN" sz="2000" dirty="0" smtClean="0">
                    <a:latin typeface="Times New Roman" pitchFamily="18" charset="0"/>
                    <a:cs typeface="Times New Roman" pitchFamily="18" charset="0"/>
                  </a:rPr>
                  <a:t>3.</a:t>
                </a:r>
                <a:r>
                  <a:rPr lang="en-US" dirty="0"/>
                  <a:t> </a:t>
                </a:r>
                <a:r>
                  <a:rPr lang="en-US" sz="2000" dirty="0">
                    <a:latin typeface="Times New Roman" pitchFamily="18" charset="0"/>
                    <a:cs typeface="Times New Roman" pitchFamily="18" charset="0"/>
                  </a:rPr>
                  <a:t>The system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in the state k, and call neither arrives or departs. The probability of this event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𝑝𝑟𝑜𝑏</m:t>
                      </m:r>
                      <m:r>
                        <a:rPr lang="en-IN" sz="2000" b="0" i="1" smtClean="0">
                          <a:latin typeface="Cambria Math"/>
                          <a:cs typeface="Times New Roman" pitchFamily="18" charset="0"/>
                        </a:rPr>
                        <m:t>=</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𝑘</m:t>
                          </m:r>
                        </m:sub>
                      </m:sSub>
                      <m:d>
                        <m:dPr>
                          <m:ctrlPr>
                            <a:rPr lang="en-IN" sz="2000" b="0" i="1" smtClean="0">
                              <a:latin typeface="Cambria Math"/>
                              <a:cs typeface="Times New Roman" pitchFamily="18" charset="0"/>
                            </a:rPr>
                          </m:ctrlPr>
                        </m:dPr>
                        <m:e>
                          <m:r>
                            <a:rPr lang="en-IN" sz="2000" b="0" i="1" smtClean="0">
                              <a:latin typeface="Cambria Math"/>
                              <a:cs typeface="Times New Roman" pitchFamily="18" charset="0"/>
                            </a:rPr>
                            <m:t>1−</m:t>
                          </m:r>
                          <m:r>
                            <m:rPr>
                              <m:sty m:val="p"/>
                            </m:rPr>
                            <a:rPr lang="el-GR" sz="2000" b="0" i="1" smtClean="0">
                              <a:latin typeface="Cambria Math"/>
                              <a:cs typeface="Times New Roman" pitchFamily="18" charset="0"/>
                            </a:rPr>
                            <m:t>λ</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r>
                            <a:rPr lang="en-IN" sz="2000" b="0" i="1" smtClean="0">
                              <a:latin typeface="Cambria Math"/>
                              <a:ea typeface="Cambria Math"/>
                              <a:cs typeface="Times New Roman" pitchFamily="18" charset="0"/>
                            </a:rPr>
                            <m:t>−</m:t>
                          </m:r>
                          <m:d>
                            <m:dPr>
                              <m:ctrlPr>
                                <a:rPr lang="en-IN" sz="2000" b="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+1</m:t>
                              </m:r>
                            </m:e>
                          </m:d>
                          <m:r>
                            <a:rPr lang="en-IN" sz="2000" b="0" i="1" smtClean="0">
                              <a:latin typeface="Cambria Math"/>
                              <a:ea typeface="Cambria Math"/>
                              <a:cs typeface="Times New Roman" pitchFamily="18" charset="0"/>
                            </a:rPr>
                            <m:t>𝜇</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e>
                      </m:d>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Therefore, the </a:t>
                </a:r>
                <a:r>
                  <a:rPr lang="en-US" sz="2000" dirty="0" smtClean="0">
                    <a:latin typeface="Times New Roman" pitchFamily="18" charset="0"/>
                    <a:cs typeface="Times New Roman" pitchFamily="18" charset="0"/>
                  </a:rPr>
                  <a:t>probability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𝑘</m:t>
                        </m:r>
                      </m:sub>
                    </m:sSub>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a:t>
                </a:r>
                <a:r>
                  <a:rPr lang="en-US" sz="2000" dirty="0" smtClean="0">
                    <a:latin typeface="Times New Roman" pitchFamily="18" charset="0"/>
                    <a:cs typeface="Times New Roman" pitchFamily="18" charset="0"/>
                  </a:rPr>
                  <a:t>expressed 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𝑘</m:t>
                          </m:r>
                        </m:sub>
                      </m:sSub>
                      <m:r>
                        <a:rPr lang="en-US" sz="2000" i="1" smtClean="0">
                          <a:latin typeface="Cambria Math"/>
                          <a:ea typeface="Cambria Math"/>
                          <a:cs typeface="Times New Roman" pitchFamily="18" charset="0"/>
                        </a:rPr>
                        <m:t>=</m:t>
                      </m:r>
                      <m:sSub>
                        <m:sSubPr>
                          <m:ctrlPr>
                            <a:rPr lang="en-IN" sz="2000" i="1">
                              <a:latin typeface="Cambria Math"/>
                              <a:cs typeface="Times New Roman" pitchFamily="18" charset="0"/>
                            </a:rPr>
                          </m:ctrlPr>
                        </m:sSubPr>
                        <m:e>
                          <m:r>
                            <a:rPr lang="en-IN" sz="2000" i="1">
                              <a:latin typeface="Cambria Math"/>
                              <a:cs typeface="Times New Roman" pitchFamily="18" charset="0"/>
                            </a:rPr>
                            <m:t>𝑃</m:t>
                          </m:r>
                        </m:e>
                        <m:sub>
                          <m:r>
                            <a:rPr lang="en-IN" sz="2000" i="1">
                              <a:latin typeface="Cambria Math"/>
                              <a:cs typeface="Times New Roman" pitchFamily="18" charset="0"/>
                            </a:rPr>
                            <m:t>𝑘</m:t>
                          </m:r>
                        </m:sub>
                      </m:sSub>
                      <m:d>
                        <m:dPr>
                          <m:ctrlPr>
                            <a:rPr lang="en-IN" sz="2000" i="1">
                              <a:latin typeface="Cambria Math"/>
                              <a:cs typeface="Times New Roman" pitchFamily="18" charset="0"/>
                            </a:rPr>
                          </m:ctrlPr>
                        </m:dPr>
                        <m:e>
                          <m:r>
                            <a:rPr lang="en-IN" sz="2000" i="1">
                              <a:latin typeface="Cambria Math"/>
                              <a:cs typeface="Times New Roman" pitchFamily="18" charset="0"/>
                            </a:rPr>
                            <m:t>1−</m:t>
                          </m:r>
                          <m:r>
                            <m:rPr>
                              <m:sty m:val="p"/>
                            </m:rPr>
                            <a:rPr lang="el-GR" sz="2000" i="1">
                              <a:latin typeface="Cambria Math"/>
                              <a:cs typeface="Times New Roman" pitchFamily="18" charset="0"/>
                            </a:rPr>
                            <m:t>λ</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𝑡</m:t>
                          </m:r>
                          <m:r>
                            <a:rPr lang="en-IN" sz="2000" i="1">
                              <a:latin typeface="Cambria Math"/>
                              <a:ea typeface="Cambria Math"/>
                              <a:cs typeface="Times New Roman" pitchFamily="18" charset="0"/>
                            </a:rPr>
                            <m:t>−</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𝑘</m:t>
                              </m:r>
                              <m:r>
                                <a:rPr lang="en-IN" sz="2000" i="1">
                                  <a:latin typeface="Cambria Math"/>
                                  <a:ea typeface="Cambria Math"/>
                                  <a:cs typeface="Times New Roman" pitchFamily="18" charset="0"/>
                                </a:rPr>
                                <m:t>+1</m:t>
                              </m:r>
                            </m:e>
                          </m:d>
                          <m:r>
                            <a:rPr lang="en-IN" sz="2000" i="1">
                              <a:latin typeface="Cambria Math"/>
                              <a:ea typeface="Cambria Math"/>
                              <a:cs typeface="Times New Roman" pitchFamily="18" charset="0"/>
                            </a:rPr>
                            <m:t>𝜇</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𝑡</m:t>
                          </m:r>
                        </m:e>
                      </m:d>
                      <m:r>
                        <a:rPr lang="en-IN" sz="2000" b="0" i="0" smtClean="0">
                          <a:latin typeface="Cambria Math"/>
                          <a:ea typeface="Cambria Math"/>
                          <a:cs typeface="Times New Roman" pitchFamily="18" charset="0"/>
                        </a:rPr>
                        <m:t>+</m:t>
                      </m:r>
                      <m:sSub>
                        <m:sSubPr>
                          <m:ctrlPr>
                            <a:rPr lang="en-IN" sz="2000" i="1">
                              <a:latin typeface="Cambria Math"/>
                              <a:cs typeface="Times New Roman" pitchFamily="18" charset="0"/>
                            </a:rPr>
                          </m:ctrlPr>
                        </m:sSubPr>
                        <m:e>
                          <m:r>
                            <a:rPr lang="en-IN" sz="2000" i="1">
                              <a:latin typeface="Cambria Math"/>
                              <a:cs typeface="Times New Roman" pitchFamily="18" charset="0"/>
                            </a:rPr>
                            <m:t>𝑃</m:t>
                          </m:r>
                        </m:e>
                        <m:sub>
                          <m:r>
                            <a:rPr lang="en-IN" sz="2000" i="1">
                              <a:latin typeface="Cambria Math"/>
                              <a:cs typeface="Times New Roman" pitchFamily="18" charset="0"/>
                            </a:rPr>
                            <m:t>𝑘</m:t>
                          </m:r>
                          <m:r>
                            <a:rPr lang="en-IN" sz="2000" i="1">
                              <a:latin typeface="Cambria Math"/>
                              <a:cs typeface="Times New Roman" pitchFamily="18" charset="0"/>
                            </a:rPr>
                            <m:t>−1</m:t>
                          </m:r>
                        </m:sub>
                      </m:sSub>
                      <m:r>
                        <a:rPr lang="en-IN" sz="2000" i="1">
                          <a:latin typeface="Cambria Math"/>
                          <a:ea typeface="Cambria Math"/>
                          <a:cs typeface="Times New Roman" pitchFamily="18" charset="0"/>
                        </a:rPr>
                        <m:t>×</m:t>
                      </m:r>
                      <m:d>
                        <m:dPr>
                          <m:ctrlPr>
                            <a:rPr lang="en-IN" sz="2000" i="1">
                              <a:latin typeface="Cambria Math"/>
                              <a:ea typeface="Cambria Math"/>
                              <a:cs typeface="Times New Roman" pitchFamily="18" charset="0"/>
                            </a:rPr>
                          </m:ctrlPr>
                        </m:dPr>
                        <m:e>
                          <m:r>
                            <m:rPr>
                              <m:sty m:val="p"/>
                            </m:rPr>
                            <a:rPr lang="el-GR" sz="2000" i="1">
                              <a:latin typeface="Cambria Math"/>
                              <a:ea typeface="Cambria Math"/>
                              <a:cs typeface="Times New Roman" pitchFamily="18" charset="0"/>
                            </a:rPr>
                            <m:t>λ</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𝑡</m:t>
                          </m:r>
                        </m:e>
                      </m:d>
                      <m:r>
                        <a:rPr lang="en-IN" sz="2000" b="0" i="1" smtClean="0">
                          <a:latin typeface="Cambria Math"/>
                          <a:ea typeface="Cambria Math"/>
                          <a:cs typeface="Times New Roman" pitchFamily="18" charset="0"/>
                        </a:rPr>
                        <m:t>+</m:t>
                      </m:r>
                      <m:sSub>
                        <m:sSubPr>
                          <m:ctrlPr>
                            <a:rPr lang="en-IN" sz="2000" i="1">
                              <a:latin typeface="Cambria Math"/>
                              <a:cs typeface="Times New Roman" pitchFamily="18" charset="0"/>
                            </a:rPr>
                          </m:ctrlPr>
                        </m:sSubPr>
                        <m:e>
                          <m:r>
                            <a:rPr lang="en-IN" sz="2000" i="1">
                              <a:latin typeface="Cambria Math"/>
                              <a:cs typeface="Times New Roman" pitchFamily="18" charset="0"/>
                            </a:rPr>
                            <m:t>𝑃</m:t>
                          </m:r>
                        </m:e>
                        <m:sub>
                          <m:r>
                            <a:rPr lang="en-IN" sz="2000" i="1">
                              <a:latin typeface="Cambria Math"/>
                              <a:cs typeface="Times New Roman" pitchFamily="18" charset="0"/>
                            </a:rPr>
                            <m:t>𝑘</m:t>
                          </m:r>
                          <m:r>
                            <a:rPr lang="en-IN" sz="2000" i="1">
                              <a:latin typeface="Cambria Math"/>
                              <a:cs typeface="Times New Roman" pitchFamily="18" charset="0"/>
                            </a:rPr>
                            <m:t>+1</m:t>
                          </m:r>
                        </m:sub>
                      </m:sSub>
                      <m:r>
                        <a:rPr lang="en-IN" sz="2000" i="1">
                          <a:latin typeface="Cambria Math"/>
                          <a:ea typeface="Cambria Math"/>
                          <a:cs typeface="Times New Roman" pitchFamily="18" charset="0"/>
                        </a:rPr>
                        <m:t>×</m:t>
                      </m:r>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𝑘</m:t>
                          </m:r>
                          <m:r>
                            <a:rPr lang="en-IN" sz="2000" i="1">
                              <a:latin typeface="Cambria Math"/>
                              <a:ea typeface="Cambria Math"/>
                              <a:cs typeface="Times New Roman" pitchFamily="18" charset="0"/>
                            </a:rPr>
                            <m:t>+1</m:t>
                          </m:r>
                        </m:e>
                      </m:d>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𝜇</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𝑡</m:t>
                          </m:r>
                        </m:e>
                      </m:d>
                    </m:oMath>
                  </m:oMathPara>
                </a14:m>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Simplifying the above expression, 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d>
                        <m:dPr>
                          <m:ctrlPr>
                            <a:rPr lang="en-US" sz="2000" i="1" smtClean="0">
                              <a:latin typeface="Cambria Math"/>
                              <a:cs typeface="Times New Roman" pitchFamily="18" charset="0"/>
                            </a:rPr>
                          </m:ctrlPr>
                        </m:dPr>
                        <m:e>
                          <m:r>
                            <m:rPr>
                              <m:sty m:val="p"/>
                            </m:rPr>
                            <a:rPr lang="el-GR" sz="2000" i="1" smtClean="0">
                              <a:latin typeface="Cambria Math"/>
                              <a:cs typeface="Times New Roman" pitchFamily="18" charset="0"/>
                            </a:rPr>
                            <m:t>λ</m:t>
                          </m:r>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𝑘</m:t>
                              </m:r>
                            </m:e>
                            <m:sub>
                              <m:r>
                                <a:rPr lang="en-US" sz="2000" i="1" smtClean="0">
                                  <a:latin typeface="Cambria Math"/>
                                  <a:ea typeface="Cambria Math"/>
                                  <a:cs typeface="Times New Roman" pitchFamily="18" charset="0"/>
                                </a:rPr>
                                <m:t>𝜇</m:t>
                              </m:r>
                            </m:sub>
                          </m:sSub>
                        </m:e>
                      </m:d>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𝐾</m:t>
                          </m:r>
                        </m:sub>
                      </m:sSub>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m:rPr>
                              <m:sty m:val="p"/>
                            </m:rPr>
                            <a:rPr lang="el-GR" sz="2000" i="1" smtClean="0">
                              <a:latin typeface="Cambria Math"/>
                              <a:ea typeface="Cambria Math"/>
                              <a:cs typeface="Times New Roman" pitchFamily="18" charset="0"/>
                            </a:rPr>
                            <m:t>λ</m:t>
                          </m:r>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𝐾</m:t>
                          </m:r>
                          <m:r>
                            <a:rPr lang="en-IN" sz="2000" b="0" i="1" smtClean="0">
                              <a:latin typeface="Cambria Math"/>
                              <a:ea typeface="Cambria Math"/>
                              <a:cs typeface="Times New Roman" pitchFamily="18" charset="0"/>
                            </a:rPr>
                            <m:t>+1</m:t>
                          </m:r>
                        </m:sub>
                      </m:sSub>
                      <m:r>
                        <a:rPr lang="en-US" sz="2000" i="1" smtClean="0">
                          <a:latin typeface="Cambria Math"/>
                          <a:ea typeface="Cambria Math"/>
                          <a:cs typeface="Times New Roman" pitchFamily="18" charset="0"/>
                        </a:rPr>
                        <m:t>+</m:t>
                      </m:r>
                      <m:d>
                        <m:dPr>
                          <m:ctrlPr>
                            <a:rPr lang="en-US"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𝐾</m:t>
                          </m:r>
                          <m:r>
                            <a:rPr lang="en-IN" sz="2000" b="0" i="1" smtClean="0">
                              <a:latin typeface="Cambria Math"/>
                              <a:ea typeface="Cambria Math"/>
                              <a:cs typeface="Times New Roman" pitchFamily="18" charset="0"/>
                            </a:rPr>
                            <m:t>+1</m:t>
                          </m:r>
                        </m:e>
                      </m:d>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𝜇</m:t>
                          </m:r>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𝐾</m:t>
                          </m:r>
                          <m:r>
                            <a:rPr lang="en-IN" sz="2000" b="0" i="1" smtClean="0">
                              <a:latin typeface="Cambria Math"/>
                              <a:ea typeface="Cambria Math"/>
                              <a:cs typeface="Times New Roman" pitchFamily="18" charset="0"/>
                            </a:rPr>
                            <m:t>+1</m:t>
                          </m:r>
                        </m:sub>
                      </m:sSub>
                      <m:r>
                        <a:rPr lang="en-IN" sz="2000" b="0" i="1" smtClean="0">
                          <a:latin typeface="Cambria Math"/>
                          <a:ea typeface="Cambria Math"/>
                          <a:cs typeface="Times New Roman" pitchFamily="18" charset="0"/>
                        </a:rPr>
                        <m:t>−−−−2</m:t>
                      </m:r>
                    </m:oMath>
                  </m:oMathPara>
                </a14:m>
                <a:endParaRPr lang="en-US" sz="2000" dirty="0" smtClean="0">
                  <a:latin typeface="Times New Roman" pitchFamily="18" charset="0"/>
                  <a:cs typeface="Times New Roman" pitchFamily="18" charset="0"/>
                </a:endParaRPr>
              </a:p>
              <a:p>
                <a:pPr marL="0" indent="0">
                  <a:buNone/>
                </a:pPr>
                <a:r>
                  <a:rPr lang="en-US" sz="2000" dirty="0" err="1">
                    <a:latin typeface="Times New Roman" pitchFamily="18" charset="0"/>
                    <a:cs typeface="Times New Roman" pitchFamily="18" charset="0"/>
                  </a:rPr>
                  <a:t>Conider</a:t>
                </a:r>
                <a:r>
                  <a:rPr lang="en-US" sz="2000" dirty="0">
                    <a:latin typeface="Times New Roman" pitchFamily="18" charset="0"/>
                    <a:cs typeface="Times New Roman" pitchFamily="18" charset="0"/>
                  </a:rPr>
                  <a:t> now the transition diagram shown for the state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𝑆</m:t>
                        </m:r>
                      </m:e>
                      <m:sub>
                        <m:r>
                          <a:rPr lang="en-IN" sz="2000" b="0" i="1" smtClean="0">
                            <a:latin typeface="Cambria Math"/>
                            <a:cs typeface="Times New Roman" pitchFamily="18" charset="0"/>
                          </a:rPr>
                          <m:t>0</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given </a:t>
                </a:r>
                <a:r>
                  <a:rPr lang="en-US" sz="2000" dirty="0">
                    <a:latin typeface="Times New Roman" pitchFamily="18" charset="0"/>
                    <a:cs typeface="Times New Roman" pitchFamily="18" charset="0"/>
                  </a:rPr>
                  <a:t>in Figure </a:t>
                </a:r>
                <a:r>
                  <a:rPr lang="en-US" sz="2000" dirty="0" smtClean="0">
                    <a:latin typeface="Times New Roman" pitchFamily="18" charset="0"/>
                    <a:cs typeface="Times New Roman" pitchFamily="18" charset="0"/>
                  </a:rPr>
                  <a:t>1. </a:t>
                </a:r>
                <a:r>
                  <a:rPr lang="en-US" sz="2000" dirty="0">
                    <a:latin typeface="Times New Roman" pitchFamily="18" charset="0"/>
                    <a:cs typeface="Times New Roman" pitchFamily="18" charset="0"/>
                  </a:rPr>
                  <a:t>Since no further calls can depart from S0, the expression for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oMath>
                </a14:m>
                <a:r>
                  <a:rPr lang="en-US" sz="2000" dirty="0" smtClean="0">
                    <a:latin typeface="Times New Roman" pitchFamily="18" charset="0"/>
                    <a:cs typeface="Times New Roman" pitchFamily="18" charset="0"/>
                  </a:rPr>
                  <a:t> can </a:t>
                </a:r>
                <a:r>
                  <a:rPr lang="en-US" sz="2000" dirty="0">
                    <a:latin typeface="Times New Roman" pitchFamily="18" charset="0"/>
                    <a:cs typeface="Times New Roman" pitchFamily="18" charset="0"/>
                  </a:rPr>
                  <a:t>be derived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d>
                        <m:dPr>
                          <m:ctrlPr>
                            <a:rPr lang="en-US"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1−</m:t>
                          </m:r>
                          <m:r>
                            <a:rPr lang="en-IN" sz="2000" b="0" i="1" smtClean="0">
                              <a:latin typeface="Cambria Math"/>
                              <a:ea typeface="Cambria Math"/>
                              <a:cs typeface="Times New Roman" pitchFamily="18" charset="0"/>
                            </a:rPr>
                            <m:t>𝜇</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e>
                      </m:d>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1</m:t>
                          </m:r>
                        </m:sub>
                      </m:sSub>
                      <m:r>
                        <a:rPr lang="en-US" sz="2000" i="1" smtClean="0">
                          <a:latin typeface="Cambria Math"/>
                          <a:ea typeface="Cambria Math"/>
                          <a:cs typeface="Times New Roman" pitchFamily="18" charset="0"/>
                        </a:rPr>
                        <m:t>𝜇</m:t>
                      </m:r>
                      <m:r>
                        <a:rPr lang="en-US"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𝑡</m:t>
                      </m:r>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1</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m:rPr>
                              <m:sty m:val="p"/>
                            </m:rPr>
                            <a:rPr lang="el-GR" sz="2000" i="1" smtClean="0">
                              <a:latin typeface="Cambria Math"/>
                              <a:ea typeface="Cambria Math"/>
                              <a:cs typeface="Times New Roman" pitchFamily="18" charset="0"/>
                            </a:rPr>
                            <m:t>λ</m:t>
                          </m:r>
                        </m:num>
                        <m:den>
                          <m:r>
                            <a:rPr lang="en-US" sz="2000" i="1" smtClean="0">
                              <a:latin typeface="Cambria Math"/>
                              <a:ea typeface="Cambria Math"/>
                              <a:cs typeface="Times New Roman" pitchFamily="18" charset="0"/>
                            </a:rPr>
                            <m:t>𝜇</m:t>
                          </m:r>
                        </m:den>
                      </m:f>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p:sp>
            <p:nvSpPr>
              <p:cNvPr id="16" name="Content Placeholder 15"/>
              <p:cNvSpPr>
                <a:spLocks noGrp="1" noRot="1" noChangeAspect="1" noMove="1" noResize="1" noEditPoints="1" noAdjustHandles="1" noChangeArrowheads="1" noChangeShapeType="1" noTextEdit="1"/>
              </p:cNvSpPr>
              <p:nvPr>
                <p:ph idx="1"/>
              </p:nvPr>
            </p:nvSpPr>
            <p:spPr>
              <a:xfrm>
                <a:off x="164391" y="1169131"/>
                <a:ext cx="11699133" cy="4948333"/>
              </a:xfrm>
              <a:blipFill rotWithShape="1">
                <a:blip r:embed="rId3"/>
                <a:stretch>
                  <a:fillRect l="-573"/>
                </a:stretch>
              </a:blipFill>
            </p:spPr>
            <p:txBody>
              <a:bodyPr/>
              <a:lstStyle/>
              <a:p>
                <a:r>
                  <a:rPr lang="en-IN">
                    <a:noFill/>
                  </a:rPr>
                  <a:t> </a:t>
                </a:r>
              </a:p>
            </p:txBody>
          </p:sp>
        </mc:Fallback>
      </mc:AlternateContent>
    </p:spTree>
    <p:extLst>
      <p:ext uri="{BB962C8B-B14F-4D97-AF65-F5344CB8AC3E}">
        <p14:creationId xmlns:p14="http://schemas.microsoft.com/office/powerpoint/2010/main" val="125526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latin typeface="Times New Roman" pitchFamily="18" charset="0"/>
                <a:cs typeface="Times New Roman" pitchFamily="18" charset="0"/>
              </a:rPr>
              <a:t>TELETRAFFIC THEORY</a:t>
            </a:r>
            <a:endParaRPr lang="en-US" sz="2800" dirty="0">
              <a:solidFill>
                <a:schemeClr val="bg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 </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14/33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58649" y="872588"/>
                <a:ext cx="11803071" cy="5296391"/>
              </a:xfrm>
            </p:spPr>
            <p:txBody>
              <a:bodyPr>
                <a:normAutofit/>
              </a:bodyPr>
              <a:lstStyle/>
              <a:p>
                <a:pPr marL="0" indent="0">
                  <a:buNone/>
                </a:pPr>
                <a:r>
                  <a:rPr lang="en-US" sz="2000" dirty="0" smtClean="0">
                    <a:latin typeface="Times New Roman" pitchFamily="18" charset="0"/>
                    <a:cs typeface="Times New Roman" pitchFamily="18" charset="0"/>
                  </a:rPr>
                  <a:t>Substituting </a:t>
                </a:r>
                <a14:m>
                  <m:oMath xmlns:m="http://schemas.openxmlformats.org/officeDocument/2006/math">
                    <m:r>
                      <a:rPr lang="en-IN" sz="2000" b="0" i="1" smtClean="0">
                        <a:latin typeface="Cambria Math"/>
                        <a:cs typeface="Times New Roman" pitchFamily="18" charset="0"/>
                      </a:rPr>
                      <m:t>𝑘</m:t>
                    </m:r>
                    <m:r>
                      <a:rPr lang="en-IN" sz="2000" b="0" i="1" smtClean="0">
                        <a:latin typeface="Cambria Math"/>
                        <a:cs typeface="Times New Roman" pitchFamily="18" charset="0"/>
                      </a:rPr>
                      <m:t>=1</m:t>
                    </m:r>
                  </m:oMath>
                </a14:m>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rPr>
                  <a:t>Eq</a:t>
                </a:r>
                <a:r>
                  <a:rPr lang="en-US" sz="2000" dirty="0" smtClean="0">
                    <a:latin typeface="Times New Roman" pitchFamily="18" charset="0"/>
                    <a:cs typeface="Times New Roman" pitchFamily="18" charset="0"/>
                  </a:rPr>
                  <a:t> 2. above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d>
                        <m:dPr>
                          <m:ctrlPr>
                            <a:rPr lang="en-IN" sz="2000" i="1" smtClean="0">
                              <a:latin typeface="Cambria Math"/>
                              <a:cs typeface="Times New Roman" pitchFamily="18" charset="0"/>
                            </a:rPr>
                          </m:ctrlPr>
                        </m:dPr>
                        <m:e>
                          <m:r>
                            <m:rPr>
                              <m:sty m:val="p"/>
                            </m:rPr>
                            <a:rPr lang="el-GR" sz="2000" i="1" smtClean="0">
                              <a:latin typeface="Cambria Math"/>
                              <a:cs typeface="Times New Roman" pitchFamily="18" charset="0"/>
                            </a:rPr>
                            <m:t>λ</m:t>
                          </m:r>
                          <m:r>
                            <a:rPr lang="en-IN" sz="2000" i="1" smtClean="0">
                              <a:latin typeface="Cambria Math"/>
                              <a:ea typeface="Cambria Math"/>
                              <a:cs typeface="Times New Roman" pitchFamily="18" charset="0"/>
                            </a:rPr>
                            <m:t>+</m:t>
                          </m:r>
                          <m:r>
                            <a:rPr lang="en-IN" sz="2000" i="1" smtClean="0">
                              <a:latin typeface="Cambria Math"/>
                              <a:ea typeface="Cambria Math"/>
                              <a:cs typeface="Times New Roman" pitchFamily="18" charset="0"/>
                            </a:rPr>
                            <m:t>𝜇</m:t>
                          </m:r>
                        </m:e>
                      </m:d>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1</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m:rPr>
                              <m:sty m:val="p"/>
                            </m:rPr>
                            <a:rPr lang="el-GR" sz="2000" i="1" smtClean="0">
                              <a:latin typeface="Cambria Math"/>
                              <a:ea typeface="Cambria Math"/>
                              <a:cs typeface="Times New Roman" pitchFamily="18" charset="0"/>
                            </a:rPr>
                            <m:t>λ</m:t>
                          </m:r>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2</m:t>
                          </m:r>
                          <m:r>
                            <a:rPr lang="en-IN" sz="2000" b="0" i="1" smtClean="0">
                              <a:latin typeface="Cambria Math"/>
                              <a:ea typeface="Cambria Math"/>
                              <a:cs typeface="Times New Roman" pitchFamily="18" charset="0"/>
                            </a:rPr>
                            <m:t>𝝻</m:t>
                          </m:r>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2</m:t>
                          </m:r>
                        </m:sub>
                      </m:sSub>
                    </m:oMath>
                  </m:oMathPara>
                </a14:m>
                <a:endParaRPr lang="en-IN" sz="2000" dirty="0" smtClean="0">
                  <a:latin typeface="Times New Roman" pitchFamily="18" charset="0"/>
                  <a:cs typeface="Times New Roman" pitchFamily="18" charset="0"/>
                </a:endParaRPr>
              </a:p>
              <a:p>
                <a:pPr marL="0" indent="0">
                  <a:buNone/>
                </a:pPr>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IN" sz="2000" i="1" smtClean="0">
                              <a:latin typeface="Cambria Math"/>
                              <a:cs typeface="Times New Roman" pitchFamily="18" charset="0"/>
                            </a:rPr>
                          </m:ctrlPr>
                        </m:dPr>
                        <m:e>
                          <m:r>
                            <m:rPr>
                              <m:sty m:val="p"/>
                            </m:rPr>
                            <a:rPr lang="el-GR" sz="2000" i="1">
                              <a:latin typeface="Cambria Math"/>
                              <a:cs typeface="Times New Roman" pitchFamily="18" charset="0"/>
                            </a:rPr>
                            <m:t>λ</m:t>
                          </m:r>
                          <m:r>
                            <a:rPr lang="en-IN" sz="2000" i="1">
                              <a:latin typeface="Cambria Math"/>
                              <a:ea typeface="Cambria Math"/>
                              <a:cs typeface="Times New Roman" pitchFamily="18" charset="0"/>
                            </a:rPr>
                            <m:t>+</m:t>
                          </m:r>
                          <m:r>
                            <a:rPr lang="en-IN" sz="2000" i="1">
                              <a:latin typeface="Cambria Math"/>
                              <a:ea typeface="Cambria Math"/>
                              <a:cs typeface="Times New Roman" pitchFamily="18" charset="0"/>
                            </a:rPr>
                            <m:t>𝜇</m:t>
                          </m:r>
                        </m:e>
                      </m:d>
                      <m:f>
                        <m:fPr>
                          <m:ctrlPr>
                            <a:rPr lang="en-IN" sz="2000" i="1" smtClean="0">
                              <a:latin typeface="Cambria Math"/>
                              <a:cs typeface="Times New Roman" pitchFamily="18" charset="0"/>
                            </a:rPr>
                          </m:ctrlPr>
                        </m:fPr>
                        <m:num>
                          <m:r>
                            <m:rPr>
                              <m:sty m:val="p"/>
                            </m:rPr>
                            <a:rPr lang="el-GR" sz="2000" i="1" smtClean="0">
                              <a:latin typeface="Cambria Math"/>
                              <a:cs typeface="Times New Roman" pitchFamily="18" charset="0"/>
                            </a:rPr>
                            <m:t>λ</m:t>
                          </m:r>
                        </m:num>
                        <m:den>
                          <m:r>
                            <a:rPr lang="en-IN" sz="2000" i="1" smtClean="0">
                              <a:latin typeface="Cambria Math"/>
                              <a:cs typeface="Times New Roman" pitchFamily="18" charset="0"/>
                            </a:rPr>
                            <m:t>𝝻</m:t>
                          </m:r>
                        </m:den>
                      </m:f>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r>
                        <a:rPr lang="en-IN" sz="2000" i="1" smtClean="0">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m:rPr>
                              <m:sty m:val="p"/>
                            </m:rPr>
                            <a:rPr lang="el-GR" sz="2000" i="1">
                              <a:latin typeface="Cambria Math"/>
                              <a:ea typeface="Cambria Math"/>
                              <a:cs typeface="Times New Roman" pitchFamily="18" charset="0"/>
                            </a:rPr>
                            <m:t>λ</m:t>
                          </m:r>
                          <m:r>
                            <a:rPr lang="en-IN" sz="2000" i="1">
                              <a:latin typeface="Cambria Math"/>
                              <a:ea typeface="Cambria Math"/>
                              <a:cs typeface="Times New Roman" pitchFamily="18" charset="0"/>
                            </a:rPr>
                            <m:t>𝑃</m:t>
                          </m:r>
                        </m:e>
                        <m:sub>
                          <m:r>
                            <a:rPr lang="en-IN" sz="2000" i="1">
                              <a:latin typeface="Cambria Math"/>
                              <a:ea typeface="Cambria Math"/>
                              <a:cs typeface="Times New Roman" pitchFamily="18" charset="0"/>
                            </a:rPr>
                            <m:t>0</m:t>
                          </m:r>
                        </m:sub>
                      </m:sSub>
                      <m:r>
                        <a:rPr lang="en-IN" sz="2000" i="1">
                          <a:latin typeface="Cambria Math"/>
                          <a:ea typeface="Cambria Math"/>
                          <a:cs typeface="Times New Roman" pitchFamily="18" charset="0"/>
                        </a:rPr>
                        <m:t>+</m:t>
                      </m:r>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2</m:t>
                          </m:r>
                          <m:r>
                            <a:rPr lang="en-IN" sz="2000" i="1">
                              <a:latin typeface="Cambria Math"/>
                              <a:ea typeface="Cambria Math"/>
                              <a:cs typeface="Times New Roman" pitchFamily="18" charset="0"/>
                            </a:rPr>
                            <m:t>𝝻</m:t>
                          </m:r>
                          <m:r>
                            <a:rPr lang="en-IN" sz="2000" i="1">
                              <a:latin typeface="Cambria Math"/>
                              <a:ea typeface="Cambria Math"/>
                              <a:cs typeface="Times New Roman" pitchFamily="18" charset="0"/>
                            </a:rPr>
                            <m:t>𝑃</m:t>
                          </m:r>
                        </m:e>
                        <m:sub>
                          <m:r>
                            <a:rPr lang="en-IN" sz="2000" i="1">
                              <a:latin typeface="Cambria Math"/>
                              <a:ea typeface="Cambria Math"/>
                              <a:cs typeface="Times New Roman" pitchFamily="18" charset="0"/>
                            </a:rPr>
                            <m:t>2</m:t>
                          </m:r>
                        </m:sub>
                      </m:sSub>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IN" sz="2000" i="1" smtClean="0">
                              <a:latin typeface="Cambria Math"/>
                              <a:cs typeface="Times New Roman" pitchFamily="18" charset="0"/>
                            </a:rPr>
                          </m:ctrlPr>
                        </m:fPr>
                        <m:num>
                          <m:sSup>
                            <m:sSupPr>
                              <m:ctrlPr>
                                <a:rPr lang="en-IN" sz="2000" i="1" smtClean="0">
                                  <a:latin typeface="Cambria Math"/>
                                  <a:cs typeface="Times New Roman" pitchFamily="18" charset="0"/>
                                </a:rPr>
                              </m:ctrlPr>
                            </m:sSupPr>
                            <m:e>
                              <m:r>
                                <m:rPr>
                                  <m:sty m:val="p"/>
                                </m:rPr>
                                <a:rPr lang="el-GR" sz="2000" i="1" smtClean="0">
                                  <a:latin typeface="Cambria Math"/>
                                  <a:cs typeface="Times New Roman" pitchFamily="18" charset="0"/>
                                </a:rPr>
                                <m:t>λ</m:t>
                              </m:r>
                            </m:e>
                            <m:sup>
                              <m:r>
                                <a:rPr lang="en-IN" sz="2000" b="0" i="1" smtClean="0">
                                  <a:latin typeface="Cambria Math"/>
                                  <a:cs typeface="Times New Roman" pitchFamily="18" charset="0"/>
                                </a:rPr>
                                <m:t>2</m:t>
                              </m:r>
                            </m:sup>
                          </m:sSup>
                        </m:num>
                        <m:den>
                          <m:r>
                            <a:rPr lang="en-IN" sz="2000" i="1" smtClean="0">
                              <a:latin typeface="Cambria Math"/>
                              <a:cs typeface="Times New Roman" pitchFamily="18" charset="0"/>
                            </a:rPr>
                            <m:t>𝝻</m:t>
                          </m:r>
                        </m:den>
                      </m:f>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2</m:t>
                      </m:r>
                      <m:r>
                        <a:rPr lang="en-IN" sz="2000" b="0" i="1" smtClean="0">
                          <a:latin typeface="Cambria Math"/>
                          <a:ea typeface="Cambria Math"/>
                          <a:cs typeface="Times New Roman" pitchFamily="18" charset="0"/>
                        </a:rPr>
                        <m:t>𝜇</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2</m:t>
                          </m:r>
                        </m:sub>
                      </m:sSub>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2</m:t>
                          </m:r>
                        </m:den>
                      </m:f>
                      <m:sSup>
                        <m:sSupPr>
                          <m:ctrlPr>
                            <a:rPr lang="en-IN" sz="2000" b="0" i="1" smtClean="0">
                              <a:latin typeface="Cambria Math"/>
                              <a:ea typeface="Cambria Math"/>
                              <a:cs typeface="Times New Roman" pitchFamily="18" charset="0"/>
                            </a:rPr>
                          </m:ctrlPr>
                        </m:sSupPr>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m:rPr>
                                      <m:sty m:val="p"/>
                                    </m:rPr>
                                    <a:rPr lang="el-GR" sz="2000" b="0" i="1" smtClean="0">
                                      <a:latin typeface="Cambria Math"/>
                                      <a:ea typeface="Cambria Math"/>
                                      <a:cs typeface="Times New Roman" pitchFamily="18" charset="0"/>
                                    </a:rPr>
                                    <m:t>λ</m:t>
                                  </m:r>
                                </m:num>
                                <m:den>
                                  <m:r>
                                    <a:rPr lang="en-IN" sz="2000" b="0" i="1" smtClean="0">
                                      <a:latin typeface="Cambria Math"/>
                                      <a:ea typeface="Cambria Math"/>
                                      <a:cs typeface="Times New Roman" pitchFamily="18" charset="0"/>
                                    </a:rPr>
                                    <m:t>𝝻</m:t>
                                  </m:r>
                                </m:den>
                              </m:f>
                            </m:e>
                          </m:d>
                        </m:e>
                        <m:sup>
                          <m:r>
                            <a:rPr lang="en-IN" sz="2000" b="0" i="1" smtClean="0">
                              <a:latin typeface="Cambria Math"/>
                              <a:ea typeface="Cambria Math"/>
                              <a:cs typeface="Times New Roman" pitchFamily="18" charset="0"/>
                            </a:rPr>
                            <m:t>2</m:t>
                          </m:r>
                        </m:sup>
                      </m:sSup>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Proceeding similarly, it can be shown </a:t>
                </a:r>
                <a:r>
                  <a:rPr lang="en-US" sz="2000" dirty="0" smtClean="0">
                    <a:latin typeface="Times New Roman" pitchFamily="18" charset="0"/>
                    <a:cs typeface="Times New Roman" pitchFamily="18" charset="0"/>
                  </a:rPr>
                  <a:t>that</a:t>
                </a:r>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IN" sz="2000" i="1" smtClean="0">
                              <a:latin typeface="Cambria Math"/>
                              <a:cs typeface="Times New Roman" pitchFamily="18" charset="0"/>
                            </a:rPr>
                          </m:ctrlPr>
                        </m:naryPr>
                        <m:sub/>
                        <m:sup/>
                        <m:e>
                          <m:r>
                            <a:rPr lang="en-IN" sz="2000" b="0" i="1" smtClean="0">
                              <a:latin typeface="Cambria Math"/>
                              <a:cs typeface="Times New Roman" pitchFamily="18" charset="0"/>
                            </a:rPr>
                            <m:t>𝑘</m:t>
                          </m:r>
                          <m:r>
                            <a:rPr lang="en-IN" sz="2000" b="0" i="1" smtClean="0">
                              <a:latin typeface="Cambria Math"/>
                              <a:cs typeface="Times New Roman" pitchFamily="18" charset="0"/>
                            </a:rPr>
                            <m:t>=</m:t>
                          </m:r>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0</m:t>
                              </m:r>
                            </m:e>
                            <m:sup>
                              <m:r>
                                <a:rPr lang="en-IN" sz="2000" b="0" i="1" smtClean="0">
                                  <a:latin typeface="Cambria Math"/>
                                  <a:cs typeface="Times New Roman" pitchFamily="18" charset="0"/>
                                </a:rPr>
                                <m:t>𝑁</m:t>
                              </m:r>
                            </m:sup>
                          </m:sSup>
                          <m:r>
                            <a:rPr lang="en-IN" sz="2000" b="0" i="1" smtClean="0">
                              <a:latin typeface="Cambria Math"/>
                              <a:ea typeface="Cambria Math"/>
                              <a:cs typeface="Times New Roman" pitchFamily="18" charset="0"/>
                            </a:rPr>
                            <m:t>=1</m:t>
                          </m:r>
                        </m:e>
                      </m:nary>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IN" sz="2000" i="1" smtClean="0">
                              <a:latin typeface="Cambria Math"/>
                              <a:cs typeface="Times New Roman" pitchFamily="18" charset="0"/>
                            </a:rPr>
                          </m:ctrlPr>
                        </m:naryPr>
                        <m:sub>
                          <m:r>
                            <m:rPr>
                              <m:brk m:alnAt="23"/>
                            </m:rPr>
                            <a:rPr lang="en-IN" sz="2000" b="0" i="1" smtClean="0">
                              <a:latin typeface="Cambria Math"/>
                              <a:cs typeface="Times New Roman" pitchFamily="18" charset="0"/>
                            </a:rPr>
                            <m:t>𝑘</m:t>
                          </m:r>
                          <m:r>
                            <a:rPr lang="en-IN" sz="2000" b="0" i="1" smtClean="0">
                              <a:latin typeface="Cambria Math"/>
                              <a:cs typeface="Times New Roman" pitchFamily="18" charset="0"/>
                            </a:rPr>
                            <m:t>=0</m:t>
                          </m:r>
                        </m:sub>
                        <m:sup>
                          <m:r>
                            <a:rPr lang="en-IN" sz="2000" b="0" i="1" smtClean="0">
                              <a:latin typeface="Cambria Math"/>
                              <a:cs typeface="Times New Roman" pitchFamily="18" charset="0"/>
                            </a:rPr>
                            <m:t>𝑁</m:t>
                          </m:r>
                        </m:sup>
                        <m:e>
                          <m:f>
                            <m:fPr>
                              <m:ctrlPr>
                                <a:rPr lang="en-IN" sz="2000" i="1" smtClean="0">
                                  <a:latin typeface="Cambria Math"/>
                                  <a:cs typeface="Times New Roman" pitchFamily="18" charset="0"/>
                                </a:rPr>
                              </m:ctrlPr>
                            </m:fPr>
                            <m:num>
                              <m:r>
                                <a:rPr lang="en-IN" sz="2000" b="0" i="1" smtClean="0">
                                  <a:latin typeface="Cambria Math"/>
                                  <a:cs typeface="Times New Roman" pitchFamily="18" charset="0"/>
                                </a:rPr>
                                <m:t>1</m:t>
                              </m:r>
                            </m:num>
                            <m:den>
                              <m:r>
                                <a:rPr lang="en-IN" sz="2000" b="0" i="1" smtClean="0">
                                  <a:latin typeface="Cambria Math"/>
                                  <a:cs typeface="Times New Roman" pitchFamily="18" charset="0"/>
                                </a:rPr>
                                <m:t>𝑘</m:t>
                              </m:r>
                              <m:r>
                                <a:rPr lang="en-IN" sz="2000" b="0" i="1" smtClean="0">
                                  <a:latin typeface="Cambria Math"/>
                                  <a:cs typeface="Times New Roman" pitchFamily="18" charset="0"/>
                                </a:rPr>
                                <m:t>!</m:t>
                              </m:r>
                            </m:den>
                          </m:f>
                        </m:e>
                      </m:nary>
                      <m:sSup>
                        <m:sSupPr>
                          <m:ctrlPr>
                            <a:rPr lang="en-IN" sz="2000" i="1" smtClean="0">
                              <a:latin typeface="Cambria Math"/>
                              <a:cs typeface="Times New Roman" pitchFamily="18" charset="0"/>
                            </a:rPr>
                          </m:ctrlPr>
                        </m:sSupPr>
                        <m:e>
                          <m:d>
                            <m:dPr>
                              <m:ctrlPr>
                                <a:rPr lang="en-IN" sz="2000" i="1" smtClean="0">
                                  <a:latin typeface="Cambria Math"/>
                                  <a:cs typeface="Times New Roman" pitchFamily="18" charset="0"/>
                                </a:rPr>
                              </m:ctrlPr>
                            </m:dPr>
                            <m:e>
                              <m:f>
                                <m:fPr>
                                  <m:ctrlPr>
                                    <a:rPr lang="en-IN" sz="2000" i="1" smtClean="0">
                                      <a:latin typeface="Cambria Math"/>
                                      <a:cs typeface="Times New Roman" pitchFamily="18" charset="0"/>
                                    </a:rPr>
                                  </m:ctrlPr>
                                </m:fPr>
                                <m:num>
                                  <m:r>
                                    <m:rPr>
                                      <m:sty m:val="p"/>
                                    </m:rPr>
                                    <a:rPr lang="el-GR" sz="2000" i="1" smtClean="0">
                                      <a:latin typeface="Cambria Math"/>
                                      <a:cs typeface="Times New Roman" pitchFamily="18" charset="0"/>
                                    </a:rPr>
                                    <m:t>λ</m:t>
                                  </m:r>
                                </m:num>
                                <m:den>
                                  <m:r>
                                    <a:rPr lang="en-IN" sz="2000" i="1" smtClean="0">
                                      <a:latin typeface="Cambria Math"/>
                                      <a:cs typeface="Times New Roman" pitchFamily="18" charset="0"/>
                                    </a:rPr>
                                    <m:t>𝝻</m:t>
                                  </m:r>
                                </m:den>
                              </m:f>
                            </m:e>
                          </m:d>
                        </m:e>
                        <m:sup>
                          <m:r>
                            <a:rPr lang="en-IN" sz="2000" b="0" i="1" smtClean="0">
                              <a:latin typeface="Cambria Math"/>
                              <a:cs typeface="Times New Roman" pitchFamily="18" charset="0"/>
                            </a:rPr>
                            <m:t>𝑘</m:t>
                          </m:r>
                        </m:sup>
                      </m:sSup>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r>
                        <a:rPr lang="en-IN" sz="2000" b="0" i="1" smtClean="0">
                          <a:latin typeface="Cambria Math"/>
                          <a:cs typeface="Times New Roman" pitchFamily="18" charset="0"/>
                        </a:rPr>
                        <m:t>=1 ⇒</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nary>
                            <m:naryPr>
                              <m:chr m:val="∑"/>
                              <m:limLoc m:val="subSup"/>
                              <m:ctrlPr>
                                <a:rPr lang="en-IN" sz="2000" b="0" i="1" smtClean="0">
                                  <a:latin typeface="Cambria Math"/>
                                  <a:ea typeface="Cambria Math"/>
                                  <a:cs typeface="Times New Roman" pitchFamily="18" charset="0"/>
                                </a:rPr>
                              </m:ctrlPr>
                            </m:naryPr>
                            <m:sub>
                              <m:r>
                                <m:rPr>
                                  <m:brk m:alnAt="25"/>
                                </m:rP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sup>
                            <m:e>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m:t>
                                  </m:r>
                                </m:den>
                              </m:f>
                              <m:sSup>
                                <m:sSupPr>
                                  <m:ctrlPr>
                                    <a:rPr lang="en-IN" sz="2000" b="0" i="1" smtClean="0">
                                      <a:latin typeface="Cambria Math"/>
                                      <a:ea typeface="Cambria Math"/>
                                      <a:cs typeface="Times New Roman" pitchFamily="18" charset="0"/>
                                    </a:rPr>
                                  </m:ctrlPr>
                                </m:sSupPr>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m:rPr>
                                              <m:sty m:val="p"/>
                                            </m:rPr>
                                            <a:rPr lang="el-GR" sz="2000" b="0" i="1" smtClean="0">
                                              <a:latin typeface="Cambria Math"/>
                                              <a:ea typeface="Cambria Math"/>
                                              <a:cs typeface="Times New Roman" pitchFamily="18" charset="0"/>
                                            </a:rPr>
                                            <m:t>λ</m:t>
                                          </m:r>
                                        </m:num>
                                        <m:den>
                                          <m:r>
                                            <a:rPr lang="en-IN" sz="2000" b="0" i="1" smtClean="0">
                                              <a:latin typeface="Cambria Math"/>
                                              <a:ea typeface="Cambria Math"/>
                                              <a:cs typeface="Times New Roman" pitchFamily="18" charset="0"/>
                                            </a:rPr>
                                            <m:t>𝜇</m:t>
                                          </m:r>
                                        </m:den>
                                      </m:f>
                                    </m:e>
                                  </m:d>
                                </m:e>
                                <m:sup>
                                  <m:r>
                                    <a:rPr lang="en-IN" sz="2000" b="0" i="1" smtClean="0">
                                      <a:latin typeface="Cambria Math"/>
                                      <a:ea typeface="Cambria Math"/>
                                      <a:cs typeface="Times New Roman" pitchFamily="18" charset="0"/>
                                    </a:rPr>
                                    <m:t>𝑘</m:t>
                                  </m:r>
                                </m:sup>
                              </m:sSup>
                            </m:e>
                          </m:nary>
                        </m:den>
                      </m:f>
                    </m:oMath>
                  </m:oMathPara>
                </a14:m>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58649" y="872588"/>
                <a:ext cx="11803071" cy="5296391"/>
              </a:xfrm>
              <a:blipFill rotWithShape="1">
                <a:blip r:embed="rId3"/>
                <a:stretch>
                  <a:fillRect l="-516" t="-1151"/>
                </a:stretch>
              </a:blipFill>
            </p:spPr>
            <p:txBody>
              <a:bodyPr/>
              <a:lstStyle/>
              <a:p>
                <a:r>
                  <a:rPr lang="en-IN">
                    <a:noFill/>
                  </a:rPr>
                  <a:t> </a:t>
                </a:r>
              </a:p>
            </p:txBody>
          </p:sp>
        </mc:Fallback>
      </mc:AlternateContent>
    </p:spTree>
    <p:extLst>
      <p:ext uri="{BB962C8B-B14F-4D97-AF65-F5344CB8AC3E}">
        <p14:creationId xmlns:p14="http://schemas.microsoft.com/office/powerpoint/2010/main" val="50396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latin typeface="Times New Roman" pitchFamily="18" charset="0"/>
                <a:cs typeface="Times New Roman" pitchFamily="18" charset="0"/>
              </a:rPr>
              <a:t>TELETRAFFIC THEORY</a:t>
            </a:r>
            <a:endParaRPr lang="en-US" sz="2800" dirty="0">
              <a:solidFill>
                <a:schemeClr val="bg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 </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15/33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64391" y="911225"/>
                <a:ext cx="11897329" cy="5206240"/>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Therefore, finally, the blocking probability PN or, in other words, the probability that the system is in the state N is given 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𝑁</m:t>
                          </m:r>
                        </m:sub>
                      </m:sSub>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m:t>
                              </m:r>
                            </m:den>
                          </m:f>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m:rPr>
                                          <m:sty m:val="p"/>
                                        </m:rPr>
                                        <a:rPr lang="el-GR" sz="2000" i="1" smtClean="0">
                                          <a:latin typeface="Cambria Math"/>
                                          <a:ea typeface="Cambria Math"/>
                                          <a:cs typeface="Times New Roman" pitchFamily="18" charset="0"/>
                                        </a:rPr>
                                        <m:t>λ</m:t>
                                      </m:r>
                                    </m:num>
                                    <m:den>
                                      <m:r>
                                        <a:rPr lang="en-IN" sz="2000" i="1" smtClean="0">
                                          <a:latin typeface="Cambria Math"/>
                                          <a:ea typeface="Cambria Math"/>
                                          <a:cs typeface="Times New Roman" pitchFamily="18" charset="0"/>
                                        </a:rPr>
                                        <m:t>𝜇</m:t>
                                      </m:r>
                                    </m:den>
                                  </m:f>
                                </m:e>
                              </m:d>
                            </m:e>
                            <m:sup>
                              <m:r>
                                <a:rPr lang="en-IN" sz="2000" b="0" i="1" smtClean="0">
                                  <a:latin typeface="Cambria Math"/>
                                  <a:ea typeface="Cambria Math"/>
                                  <a:cs typeface="Times New Roman" pitchFamily="18" charset="0"/>
                                </a:rPr>
                                <m:t>𝑁</m:t>
                              </m:r>
                            </m:sup>
                          </m:sSup>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e>
                      </m:d>
                      <m:r>
                        <a:rPr lang="en-IN" sz="2000" b="0" i="1" smtClean="0">
                          <a:latin typeface="Cambria Math"/>
                          <a:ea typeface="Cambria Math"/>
                          <a:cs typeface="Times New Roman" pitchFamily="18" charset="0"/>
                        </a:rPr>
                        <m:t>=</m:t>
                      </m:r>
                      <m:f>
                        <m:fPr>
                          <m:ctrlPr>
                            <a:rPr lang="en-IN" sz="2000" b="0" i="1" smtClean="0">
                              <a:latin typeface="Cambria Math"/>
                              <a:ea typeface="Cambria Math"/>
                              <a:cs typeface="Times New Roman" pitchFamily="18" charset="0"/>
                            </a:rPr>
                          </m:ctrlPr>
                        </m:fPr>
                        <m:num>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m:t>
                              </m:r>
                            </m:den>
                          </m:f>
                          <m:sSup>
                            <m:sSupPr>
                              <m:ctrlPr>
                                <a:rPr lang="en-IN" sz="2000" b="0" i="1" smtClean="0">
                                  <a:latin typeface="Cambria Math"/>
                                  <a:ea typeface="Cambria Math"/>
                                  <a:cs typeface="Times New Roman" pitchFamily="18" charset="0"/>
                                </a:rPr>
                              </m:ctrlPr>
                            </m:sSupPr>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m:rPr>
                                          <m:sty m:val="p"/>
                                        </m:rPr>
                                        <a:rPr lang="el-GR" sz="2000" b="0" i="1" smtClean="0">
                                          <a:latin typeface="Cambria Math"/>
                                          <a:ea typeface="Cambria Math"/>
                                          <a:cs typeface="Times New Roman" pitchFamily="18" charset="0"/>
                                        </a:rPr>
                                        <m:t>λ</m:t>
                                      </m:r>
                                    </m:num>
                                    <m:den>
                                      <m:r>
                                        <a:rPr lang="en-IN" sz="2000" b="0" i="1" smtClean="0">
                                          <a:latin typeface="Cambria Math"/>
                                          <a:ea typeface="Cambria Math"/>
                                          <a:cs typeface="Times New Roman" pitchFamily="18" charset="0"/>
                                        </a:rPr>
                                        <m:t>𝜇</m:t>
                                      </m:r>
                                    </m:den>
                                  </m:f>
                                </m:e>
                              </m:d>
                            </m:e>
                            <m:sup>
                              <m:r>
                                <a:rPr lang="en-IN" sz="2000" b="0" i="1" smtClean="0">
                                  <a:latin typeface="Cambria Math"/>
                                  <a:ea typeface="Cambria Math"/>
                                  <a:cs typeface="Times New Roman" pitchFamily="18" charset="0"/>
                                </a:rPr>
                                <m:t>𝑁</m:t>
                              </m:r>
                            </m:sup>
                          </m:sSup>
                        </m:num>
                        <m:den>
                          <m:nary>
                            <m:naryPr>
                              <m:chr m:val="∑"/>
                              <m:limLoc m:val="subSup"/>
                              <m:ctrlPr>
                                <a:rPr lang="en-IN" sz="2000" b="0" i="1" smtClean="0">
                                  <a:latin typeface="Cambria Math"/>
                                  <a:ea typeface="Cambria Math"/>
                                  <a:cs typeface="Times New Roman" pitchFamily="18" charset="0"/>
                                </a:rPr>
                              </m:ctrlPr>
                            </m:naryPr>
                            <m:sub>
                              <m:r>
                                <m:rPr>
                                  <m:brk m:alnAt="25"/>
                                </m:rP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sup>
                            <m:e>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m:t>
                                  </m:r>
                                </m:den>
                              </m:f>
                              <m:sSup>
                                <m:sSupPr>
                                  <m:ctrlPr>
                                    <a:rPr lang="en-IN" sz="2000" b="0" i="1" smtClean="0">
                                      <a:latin typeface="Cambria Math"/>
                                      <a:ea typeface="Cambria Math"/>
                                      <a:cs typeface="Times New Roman" pitchFamily="18" charset="0"/>
                                    </a:rPr>
                                  </m:ctrlPr>
                                </m:sSupPr>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m:rPr>
                                              <m:sty m:val="p"/>
                                            </m:rPr>
                                            <a:rPr lang="el-GR" sz="2000" b="0" i="1" smtClean="0">
                                              <a:latin typeface="Cambria Math"/>
                                              <a:ea typeface="Cambria Math"/>
                                              <a:cs typeface="Times New Roman" pitchFamily="18" charset="0"/>
                                            </a:rPr>
                                            <m:t>λ</m:t>
                                          </m:r>
                                        </m:num>
                                        <m:den>
                                          <m:r>
                                            <a:rPr lang="en-IN" sz="2000" b="0" i="1" smtClean="0">
                                              <a:latin typeface="Cambria Math"/>
                                              <a:ea typeface="Cambria Math"/>
                                              <a:cs typeface="Times New Roman" pitchFamily="18" charset="0"/>
                                            </a:rPr>
                                            <m:t>𝝻</m:t>
                                          </m:r>
                                        </m:den>
                                      </m:f>
                                    </m:e>
                                  </m:d>
                                </m:e>
                                <m:sup>
                                  <m:r>
                                    <a:rPr lang="en-IN" sz="2000" b="0" i="1" smtClean="0">
                                      <a:latin typeface="Cambria Math"/>
                                      <a:ea typeface="Cambria Math"/>
                                      <a:cs typeface="Times New Roman" pitchFamily="18" charset="0"/>
                                    </a:rPr>
                                    <m:t>𝑘</m:t>
                                  </m:r>
                                </m:sup>
                              </m:sSup>
                            </m:e>
                          </m:nary>
                        </m:den>
                      </m:f>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Let </a:t>
                </a:r>
                <a:r>
                  <a:rPr lang="el-GR" sz="2000" dirty="0" smtClean="0">
                    <a:latin typeface="Times New Roman" pitchFamily="18" charset="0"/>
                    <a:cs typeface="Times New Roman" pitchFamily="18" charset="0"/>
                  </a:rPr>
                  <a:t>λ</a:t>
                </a:r>
                <a:r>
                  <a:rPr lang="en-I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denote </a:t>
                </a:r>
                <a:r>
                  <a:rPr lang="en-US" sz="2000" dirty="0">
                    <a:latin typeface="Times New Roman" pitchFamily="18" charset="0"/>
                    <a:cs typeface="Times New Roman" pitchFamily="18" charset="0"/>
                  </a:rPr>
                  <a:t>the call-arrival rate and </a:t>
                </a:r>
                <a14:m>
                  <m:oMath xmlns:m="http://schemas.openxmlformats.org/officeDocument/2006/math">
                    <m:r>
                      <a:rPr lang="en-US" sz="2000" i="1" smtClean="0">
                        <a:latin typeface="Cambria Math"/>
                        <a:ea typeface="Cambria Math"/>
                        <a:cs typeface="Times New Roman" pitchFamily="18" charset="0"/>
                      </a:rPr>
                      <m:t>𝜇</m:t>
                    </m:r>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𝑇</m:t>
                        </m:r>
                      </m:den>
                    </m:f>
                  </m:oMath>
                </a14:m>
                <a:r>
                  <a:rPr lang="en-US" sz="2000" dirty="0" smtClean="0">
                    <a:latin typeface="Times New Roman" pitchFamily="18" charset="0"/>
                    <a:cs typeface="Times New Roman" pitchFamily="18" charset="0"/>
                  </a:rPr>
                  <a:t> denote </a:t>
                </a:r>
                <a:r>
                  <a:rPr lang="en-US" sz="2000" dirty="0">
                    <a:latin typeface="Times New Roman" pitchFamily="18" charset="0"/>
                    <a:cs typeface="Times New Roman" pitchFamily="18" charset="0"/>
                  </a:rPr>
                  <a:t>the call-departure rate. The total traffic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IN" sz="2000" b="0" i="1" smtClean="0">
                          <a:latin typeface="Cambria Math"/>
                          <a:cs typeface="Times New Roman" pitchFamily="18" charset="0"/>
                        </a:rPr>
                        <m:t>𝑇𝑜𝑡𝑎𝑙</m:t>
                      </m:r>
                      <m:r>
                        <a:rPr lang="en-IN" sz="2000" b="0" i="1" smtClean="0">
                          <a:latin typeface="Cambria Math"/>
                          <a:cs typeface="Times New Roman" pitchFamily="18" charset="0"/>
                        </a:rPr>
                        <m:t> </m:t>
                      </m:r>
                      <m:r>
                        <a:rPr lang="en-IN" sz="2000" b="0" i="1" smtClean="0">
                          <a:latin typeface="Cambria Math"/>
                          <a:cs typeface="Times New Roman" pitchFamily="18" charset="0"/>
                        </a:rPr>
                        <m:t>𝑡𝑟𝑎𝑓𝑓𝑖𝑐</m:t>
                      </m:r>
                      <m:r>
                        <a:rPr lang="en-IN" sz="2000" b="0" i="1" smtClean="0">
                          <a:latin typeface="Cambria Math"/>
                          <a:cs typeface="Times New Roman" pitchFamily="18" charset="0"/>
                        </a:rPr>
                        <m:t>=</m:t>
                      </m:r>
                      <m:r>
                        <a:rPr lang="en-IN" sz="2000" b="0" i="1" smtClean="0">
                          <a:latin typeface="Cambria Math"/>
                          <a:cs typeface="Times New Roman" pitchFamily="18" charset="0"/>
                        </a:rPr>
                        <m:t>𝑐𝑎𝑙𝑙</m:t>
                      </m:r>
                      <m:r>
                        <a:rPr lang="en-IN" sz="2000" b="0" i="1" smtClean="0">
                          <a:latin typeface="Cambria Math"/>
                          <a:cs typeface="Times New Roman" pitchFamily="18" charset="0"/>
                        </a:rPr>
                        <m:t> </m:t>
                      </m:r>
                      <m:r>
                        <a:rPr lang="en-IN" sz="2000" b="0" i="1" smtClean="0">
                          <a:latin typeface="Cambria Math"/>
                          <a:cs typeface="Times New Roman" pitchFamily="18" charset="0"/>
                        </a:rPr>
                        <m:t>𝑎𝑟𝑟𝑖𝑣𝑎𝑙</m:t>
                      </m:r>
                      <m:r>
                        <a:rPr lang="en-IN" sz="2000" b="0" i="1" smtClean="0">
                          <a:latin typeface="Cambria Math"/>
                          <a:cs typeface="Times New Roman" pitchFamily="18" charset="0"/>
                        </a:rPr>
                        <m:t> </m:t>
                      </m:r>
                      <m:r>
                        <a:rPr lang="en-IN" sz="2000" b="0" i="1" smtClean="0">
                          <a:latin typeface="Cambria Math"/>
                          <a:cs typeface="Times New Roman" pitchFamily="18" charset="0"/>
                        </a:rPr>
                        <m:t>𝑟𝑎𝑡𝑒</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𝑇</m:t>
                      </m:r>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m:rPr>
                          <m:sty m:val="p"/>
                        </m:rPr>
                        <a:rPr lang="el-GR" sz="2000" i="1" smtClean="0">
                          <a:latin typeface="Cambria Math"/>
                          <a:ea typeface="Cambria Math"/>
                          <a:cs typeface="Times New Roman" pitchFamily="18" charset="0"/>
                        </a:rPr>
                        <m:t>λ</m:t>
                      </m:r>
                      <m:r>
                        <a:rPr lang="el-GR" sz="2000" i="1" smtClean="0">
                          <a:latin typeface="Cambria Math"/>
                          <a:ea typeface="Cambria Math"/>
                          <a:cs typeface="Times New Roman" pitchFamily="18" charset="0"/>
                        </a:rPr>
                        <m:t>×</m:t>
                      </m:r>
                      <m:f>
                        <m:fPr>
                          <m:ctrlPr>
                            <a:rPr lang="el-GR"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l-GR" sz="2000" i="1" smtClean="0">
                              <a:latin typeface="Cambria Math"/>
                              <a:ea typeface="Cambria Math"/>
                              <a:cs typeface="Times New Roman" pitchFamily="18" charset="0"/>
                            </a:rPr>
                            <m:t>𝜇</m:t>
                          </m:r>
                        </m:den>
                      </m:f>
                      <m:r>
                        <a:rPr lang="el-GR"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𝐴</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Therefore, the blocking probability is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𝑁</m:t>
                          </m:r>
                        </m:sub>
                      </m:sSub>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m:t>
                              </m:r>
                            </m:den>
                          </m:f>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𝐴</m:t>
                              </m:r>
                            </m:e>
                            <m:sup>
                              <m:r>
                                <a:rPr lang="en-IN" sz="2000" b="0" i="1" smtClean="0">
                                  <a:latin typeface="Cambria Math"/>
                                  <a:ea typeface="Cambria Math"/>
                                  <a:cs typeface="Times New Roman" pitchFamily="18" charset="0"/>
                                </a:rPr>
                                <m:t>𝑁</m:t>
                              </m:r>
                            </m:sup>
                          </m:sSup>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m:t>
                              </m:r>
                            </m:den>
                          </m:f>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𝐴</m:t>
                              </m:r>
                            </m:e>
                            <m:sup>
                              <m:r>
                                <a:rPr lang="en-IN" sz="2000" b="0" i="1" smtClean="0">
                                  <a:latin typeface="Cambria Math"/>
                                  <a:ea typeface="Cambria Math"/>
                                  <a:cs typeface="Times New Roman" pitchFamily="18" charset="0"/>
                                </a:rPr>
                                <m:t>𝑁</m:t>
                              </m:r>
                            </m:sup>
                          </m:sSup>
                        </m:num>
                        <m:den>
                          <m:nary>
                            <m:naryPr>
                              <m:chr m:val="∑"/>
                              <m:ctrlPr>
                                <a:rPr lang="en-IN" sz="2000" i="1" smtClean="0">
                                  <a:latin typeface="Cambria Math"/>
                                  <a:ea typeface="Cambria Math"/>
                                  <a:cs typeface="Times New Roman" pitchFamily="18" charset="0"/>
                                </a:rPr>
                              </m:ctrlPr>
                            </m:naryPr>
                            <m:sub>
                              <m:r>
                                <m:rPr>
                                  <m:brk m:alnAt="23"/>
                                </m:rPr>
                                <a:rPr lang="en-IN" sz="2000" b="0" i="1" smtClean="0">
                                  <a:latin typeface="Cambria Math"/>
                                  <a:ea typeface="Cambria Math"/>
                                  <a:cs typeface="Times New Roman" pitchFamily="18" charset="0"/>
                                </a:rPr>
                                <m:t>𝑘</m:t>
                              </m:r>
                              <m:r>
                                <a:rPr lang="en-IN" sz="2000" b="0" i="1" smtClean="0">
                                  <a:latin typeface="Cambria Math"/>
                                  <a:ea typeface="Cambria Math"/>
                                  <a:cs typeface="Times New Roman" pitchFamily="18" charset="0"/>
                                </a:rPr>
                                <m:t>=0</m:t>
                              </m:r>
                            </m:sub>
                            <m:sup>
                              <m:r>
                                <a:rPr lang="en-IN" sz="2000" b="0" i="1" smtClean="0">
                                  <a:latin typeface="Cambria Math"/>
                                  <a:ea typeface="Cambria Math"/>
                                  <a:cs typeface="Times New Roman" pitchFamily="18" charset="0"/>
                                </a:rPr>
                                <m:t>𝑁</m:t>
                              </m:r>
                            </m:sup>
                            <m:e>
                              <m:f>
                                <m:fPr>
                                  <m:ctrlPr>
                                    <a:rPr lang="en-IN"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1</m:t>
                                  </m:r>
                                </m:num>
                                <m:den>
                                  <m:r>
                                    <a:rPr lang="en-IN" sz="2000" b="0" i="1" smtClean="0">
                                      <a:latin typeface="Cambria Math"/>
                                      <a:ea typeface="Cambria Math"/>
                                      <a:cs typeface="Times New Roman" pitchFamily="18" charset="0"/>
                                    </a:rPr>
                                    <m:t>𝐾</m:t>
                                  </m:r>
                                  <m:r>
                                    <a:rPr lang="en-IN" sz="2000" b="0" i="1" smtClean="0">
                                      <a:latin typeface="Cambria Math"/>
                                      <a:ea typeface="Cambria Math"/>
                                      <a:cs typeface="Times New Roman" pitchFamily="18" charset="0"/>
                                    </a:rPr>
                                    <m:t>!</m:t>
                                  </m:r>
                                </m:den>
                              </m:f>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𝐴</m:t>
                                  </m:r>
                                </m:e>
                                <m:sup>
                                  <m:r>
                                    <a:rPr lang="en-IN" sz="2000" b="0" i="1" smtClean="0">
                                      <a:latin typeface="Cambria Math"/>
                                      <a:ea typeface="Cambria Math"/>
                                      <a:cs typeface="Times New Roman" pitchFamily="18" charset="0"/>
                                    </a:rPr>
                                    <m:t>𝑘</m:t>
                                  </m:r>
                                </m:sup>
                              </m:sSup>
                            </m:e>
                          </m:nary>
                        </m:den>
                      </m:f>
                    </m:oMath>
                  </m:oMathPara>
                </a14:m>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64391" y="911225"/>
                <a:ext cx="11897329" cy="5206240"/>
              </a:xfrm>
              <a:blipFill rotWithShape="1">
                <a:blip r:embed="rId3"/>
                <a:stretch>
                  <a:fillRect l="-564" t="-1170" r="-461"/>
                </a:stretch>
              </a:blipFill>
            </p:spPr>
            <p:txBody>
              <a:bodyPr/>
              <a:lstStyle/>
              <a:p>
                <a:r>
                  <a:rPr lang="en-IN">
                    <a:noFill/>
                  </a:rPr>
                  <a:t> </a:t>
                </a:r>
              </a:p>
            </p:txBody>
          </p:sp>
        </mc:Fallback>
      </mc:AlternateContent>
    </p:spTree>
    <p:extLst>
      <p:ext uri="{BB962C8B-B14F-4D97-AF65-F5344CB8AC3E}">
        <p14:creationId xmlns:p14="http://schemas.microsoft.com/office/powerpoint/2010/main" val="50396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16/33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64391" y="962741"/>
                <a:ext cx="11699133" cy="5103208"/>
              </a:xfrm>
            </p:spPr>
            <p:txBody>
              <a:bodyPr>
                <a:normAutofit/>
              </a:bodyPr>
              <a:lstStyle/>
              <a:p>
                <a:pPr marL="0" indent="0" algn="just">
                  <a:buNone/>
                </a:pPr>
                <a:r>
                  <a:rPr lang="en-IN" sz="2000" b="1" u="sng" dirty="0" smtClean="0">
                    <a:latin typeface="Times New Roman" pitchFamily="18" charset="0"/>
                    <a:cs typeface="Times New Roman" pitchFamily="18" charset="0"/>
                  </a:rPr>
                  <a:t>FREE-SPACE PROPAGATION MODEL</a:t>
                </a:r>
                <a:r>
                  <a:rPr lang="en-IN" sz="2000" b="1" u="sng" dirty="0" smtClean="0"/>
                  <a:t>:</a:t>
                </a:r>
                <a:endParaRPr lang="en-US" sz="2000" b="1" u="sng"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free-space propagation model predicts the received signal strength when there is an unobstructed propagation path between the transmitter and the receiver. The </a:t>
                </a:r>
                <a:r>
                  <a:rPr lang="en-US" sz="2000" dirty="0" err="1">
                    <a:latin typeface="Times New Roman" pitchFamily="18" charset="0"/>
                    <a:cs typeface="Times New Roman" pitchFamily="18" charset="0"/>
                  </a:rPr>
                  <a:t>Friis</a:t>
                </a:r>
                <a:r>
                  <a:rPr lang="en-US" sz="2000" dirty="0">
                    <a:latin typeface="Times New Roman" pitchFamily="18" charset="0"/>
                    <a:cs typeface="Times New Roman" pitchFamily="18" charset="0"/>
                  </a:rPr>
                  <a:t> free-space equation, which gives the received power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𝑟</m:t>
                        </m:r>
                      </m:sub>
                    </m:sSub>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𝑑</m:t>
                        </m:r>
                      </m:e>
                    </m:d>
                  </m:oMath>
                </a14:m>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a function of the distance </a:t>
                </a:r>
                <a:r>
                  <a:rPr lang="en-US" sz="2000" i="1" dirty="0">
                    <a:latin typeface="Times New Roman" pitchFamily="18" charset="0"/>
                    <a:cs typeface="Times New Roman" pitchFamily="18" charset="0"/>
                  </a:rPr>
                  <a:t>d</a:t>
                </a:r>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𝑟</m:t>
                          </m:r>
                        </m:sub>
                      </m:sSub>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𝑑</m:t>
                          </m:r>
                        </m:e>
                      </m:d>
                      <m:r>
                        <a:rPr lang="en-IN" sz="2000" i="1" smtClean="0">
                          <a:latin typeface="Cambria Math"/>
                          <a:ea typeface="Cambria Math"/>
                          <a:cs typeface="Times New Roman" pitchFamily="18" charset="0"/>
                        </a:rPr>
                        <m:t>=</m:t>
                      </m:r>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𝑡</m:t>
                              </m:r>
                            </m:sub>
                          </m:sSub>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𝑡</m:t>
                              </m:r>
                            </m:sub>
                          </m:sSub>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𝑟</m:t>
                              </m:r>
                            </m:sub>
                          </m:sSub>
                          <m:sSup>
                            <m:sSupPr>
                              <m:ctrlPr>
                                <a:rPr lang="en-IN" sz="2000" i="1" smtClean="0">
                                  <a:latin typeface="Cambria Math"/>
                                  <a:ea typeface="Cambria Math"/>
                                  <a:cs typeface="Times New Roman" pitchFamily="18" charset="0"/>
                                </a:rPr>
                              </m:ctrlPr>
                            </m:sSupPr>
                            <m:e>
                              <m:r>
                                <m:rPr>
                                  <m:sty m:val="p"/>
                                </m:rPr>
                                <a:rPr lang="el-GR" sz="2000" i="1" smtClean="0">
                                  <a:latin typeface="Cambria Math"/>
                                  <a:ea typeface="Cambria Math"/>
                                  <a:cs typeface="Times New Roman" pitchFamily="18" charset="0"/>
                                </a:rPr>
                                <m:t>λ</m:t>
                              </m:r>
                            </m:e>
                            <m:sup>
                              <m:r>
                                <a:rPr lang="en-IN" sz="2000" b="0" i="1" smtClean="0">
                                  <a:latin typeface="Cambria Math"/>
                                  <a:ea typeface="Cambria Math"/>
                                  <a:cs typeface="Times New Roman" pitchFamily="18" charset="0"/>
                                </a:rPr>
                                <m:t>2</m:t>
                              </m:r>
                            </m:sup>
                          </m:sSup>
                        </m:num>
                        <m:den>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4</m:t>
                                  </m:r>
                                  <m:r>
                                    <a:rPr lang="en-IN" sz="2000" b="0" i="1" smtClean="0">
                                      <a:latin typeface="Cambria Math"/>
                                      <a:ea typeface="Cambria Math"/>
                                      <a:cs typeface="Times New Roman" pitchFamily="18" charset="0"/>
                                    </a:rPr>
                                    <m:t>𝜋</m:t>
                                  </m:r>
                                </m:e>
                              </m:d>
                            </m:e>
                            <m:sup>
                              <m:r>
                                <a:rPr lang="en-IN" sz="2000" b="0" i="1" smtClean="0">
                                  <a:latin typeface="Cambria Math"/>
                                  <a:ea typeface="Cambria Math"/>
                                  <a:cs typeface="Times New Roman" pitchFamily="18" charset="0"/>
                                </a:rPr>
                                <m:t>2</m:t>
                              </m:r>
                            </m:sup>
                          </m:sSup>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𝑑</m:t>
                              </m:r>
                            </m:e>
                            <m:sup>
                              <m:r>
                                <a:rPr lang="en-IN" sz="2000" b="0" i="1" smtClean="0">
                                  <a:latin typeface="Cambria Math"/>
                                  <a:ea typeface="Cambria Math"/>
                                  <a:cs typeface="Times New Roman" pitchFamily="18" charset="0"/>
                                </a:rPr>
                                <m:t>2</m:t>
                              </m:r>
                            </m:sup>
                          </m:sSup>
                          <m:r>
                            <a:rPr lang="en-IN" sz="2000" b="0" i="1" smtClean="0">
                              <a:latin typeface="Cambria Math"/>
                              <a:ea typeface="Cambria Math"/>
                              <a:cs typeface="Times New Roman" pitchFamily="18" charset="0"/>
                            </a:rPr>
                            <m:t>𝐿</m:t>
                          </m:r>
                        </m:den>
                      </m:f>
                    </m:oMath>
                  </m:oMathPara>
                </a14:m>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𝑡</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the transmitted power,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𝐺</m:t>
                        </m:r>
                      </m:e>
                      <m:sub>
                        <m:r>
                          <a:rPr lang="en-IN" sz="2000" b="0" i="1" smtClean="0">
                            <a:latin typeface="Cambria Math"/>
                            <a:cs typeface="Times New Roman" pitchFamily="18" charset="0"/>
                          </a:rPr>
                          <m:t>𝑡</m:t>
                        </m:r>
                      </m:sub>
                    </m:sSub>
                  </m:oMath>
                </a14:m>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the transmit antenna gain,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𝐺</m:t>
                        </m:r>
                      </m:e>
                      <m:sub>
                        <m:r>
                          <a:rPr lang="en-IN" sz="2000" b="0" i="1" smtClean="0">
                            <a:latin typeface="Cambria Math"/>
                            <a:cs typeface="Times New Roman" pitchFamily="18" charset="0"/>
                          </a:rPr>
                          <m:t>𝑟</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receive antenna gain, λ</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wavelength, and </a:t>
                </a:r>
                <a14:m>
                  <m:oMath xmlns:m="http://schemas.openxmlformats.org/officeDocument/2006/math">
                    <m:r>
                      <a:rPr lang="en-IN" sz="2000" b="0" i="1" smtClean="0">
                        <a:latin typeface="Cambria Math"/>
                        <a:cs typeface="Times New Roman" pitchFamily="18" charset="0"/>
                      </a:rPr>
                      <m:t>𝐿</m:t>
                    </m:r>
                    <m:r>
                      <a:rPr lang="en-IN" sz="2000" b="0" i="1" smtClean="0">
                        <a:latin typeface="Cambria Math"/>
                        <a:ea typeface="Cambria Math"/>
                        <a:cs typeface="Times New Roman" pitchFamily="18" charset="0"/>
                      </a:rPr>
                      <m:t>≥1</m:t>
                    </m:r>
                  </m:oMath>
                </a14:m>
                <a:r>
                  <a:rPr lang="en-US" sz="2000" dirty="0" smtClean="0">
                    <a:latin typeface="Times New Roman" pitchFamily="18" charset="0"/>
                    <a:cs typeface="Times New Roman" pitchFamily="18" charset="0"/>
                  </a:rPr>
                  <a:t> denotes </a:t>
                </a:r>
                <a:r>
                  <a:rPr lang="en-US" sz="2000" dirty="0">
                    <a:latin typeface="Times New Roman" pitchFamily="18" charset="0"/>
                    <a:cs typeface="Times New Roman" pitchFamily="18" charset="0"/>
                  </a:rPr>
                  <a:t>the system-loss factor. Further, the </a:t>
                </a:r>
                <a:r>
                  <a:rPr lang="en-US" sz="2000" dirty="0" smtClean="0">
                    <a:latin typeface="Times New Roman" pitchFamily="18" charset="0"/>
                    <a:cs typeface="Times New Roman" pitchFamily="18" charset="0"/>
                  </a:rPr>
                  <a:t>wavelength</a:t>
                </a:r>
                <a14:m>
                  <m:oMath xmlns:m="http://schemas.openxmlformats.org/officeDocument/2006/math">
                    <m:r>
                      <a:rPr lang="en-IN" sz="2000" b="0" i="0" smtClean="0">
                        <a:latin typeface="Cambria Math"/>
                        <a:ea typeface="Cambria Math"/>
                        <a:cs typeface="Times New Roman" pitchFamily="18" charset="0"/>
                      </a:rPr>
                      <m:t>  </m:t>
                    </m:r>
                    <m:r>
                      <m:rPr>
                        <m:sty m:val="p"/>
                      </m:rPr>
                      <a:rPr lang="el-GR" sz="2000" i="1" smtClean="0">
                        <a:latin typeface="Cambria Math"/>
                        <a:ea typeface="Cambria Math"/>
                        <a:cs typeface="Times New Roman" pitchFamily="18" charset="0"/>
                      </a:rPr>
                      <m:t>λ</m:t>
                    </m:r>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𝑐</m:t>
                        </m:r>
                      </m:num>
                      <m:den>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𝑓</m:t>
                            </m:r>
                          </m:e>
                          <m:sub>
                            <m:r>
                              <a:rPr lang="en-IN" sz="2000" b="0" i="1" smtClean="0">
                                <a:latin typeface="Cambria Math"/>
                                <a:ea typeface="Cambria Math"/>
                                <a:cs typeface="Times New Roman" pitchFamily="18" charset="0"/>
                              </a:rPr>
                              <m:t>𝑐</m:t>
                            </m:r>
                          </m:sub>
                        </m:sSub>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where </a:t>
                </a:r>
                <a14:m>
                  <m:oMath xmlns:m="http://schemas.openxmlformats.org/officeDocument/2006/math">
                    <m:r>
                      <a:rPr lang="en-IN" sz="2000" b="0" i="1" smtClean="0">
                        <a:latin typeface="Cambria Math"/>
                        <a:cs typeface="Times New Roman" pitchFamily="18" charset="0"/>
                      </a:rPr>
                      <m:t>𝑐</m:t>
                    </m:r>
                    <m:r>
                      <a:rPr lang="en-IN" sz="2000" b="0" i="1" smtClean="0">
                        <a:latin typeface="Cambria Math"/>
                        <a:cs typeface="Times New Roman" pitchFamily="18" charset="0"/>
                      </a:rPr>
                      <m:t>=3×</m:t>
                    </m:r>
                    <m:sSup>
                      <m:sSupPr>
                        <m:ctrlPr>
                          <a:rPr lang="en-IN" sz="2000" b="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10</m:t>
                        </m:r>
                      </m:e>
                      <m:sup>
                        <m:r>
                          <a:rPr lang="en-IN" sz="2000" b="0" i="1" smtClean="0">
                            <a:latin typeface="Cambria Math"/>
                            <a:ea typeface="Cambria Math"/>
                            <a:cs typeface="Times New Roman" pitchFamily="18" charset="0"/>
                          </a:rPr>
                          <m:t>8</m:t>
                        </m:r>
                      </m:sup>
                    </m:sSup>
                    <m:r>
                      <a:rPr lang="en-IN" sz="2000" b="0" i="1" smtClean="0">
                        <a:latin typeface="Cambria Math"/>
                        <a:ea typeface="Cambria Math"/>
                        <a:cs typeface="Times New Roman" pitchFamily="18" charset="0"/>
                      </a:rPr>
                      <m:t>𝑚</m:t>
                    </m:r>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𝑠</m:t>
                    </m:r>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velocity of light or electromagnetic waves and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𝑓</m:t>
                        </m:r>
                      </m:e>
                      <m:sub>
                        <m:r>
                          <a:rPr lang="en-IN" sz="2000" b="0" i="1" smtClean="0">
                            <a:latin typeface="Cambria Math"/>
                            <a:cs typeface="Times New Roman" pitchFamily="18" charset="0"/>
                          </a:rPr>
                          <m:t>𝑐</m:t>
                        </m:r>
                      </m:sub>
                    </m:sSub>
                    <m:r>
                      <a:rPr lang="en-IN"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carrier frequency. Let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oMath>
                </a14:m>
                <a:r>
                  <a:rPr lang="en-US" sz="2000" dirty="0" smtClean="0">
                    <a:latin typeface="Times New Roman" pitchFamily="18" charset="0"/>
                    <a:cs typeface="Times New Roman" pitchFamily="18" charset="0"/>
                  </a:rPr>
                  <a:t>be </a:t>
                </a:r>
                <a:r>
                  <a:rPr lang="en-US" sz="2000" dirty="0">
                    <a:latin typeface="Times New Roman" pitchFamily="18" charset="0"/>
                    <a:cs typeface="Times New Roman" pitchFamily="18" charset="0"/>
                  </a:rPr>
                  <a:t>the power received at a reference distance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𝑑</m:t>
                        </m:r>
                      </m:e>
                      <m:sub>
                        <m:r>
                          <a:rPr lang="en-IN" sz="2000" b="0" i="1" smtClean="0">
                            <a:latin typeface="Cambria Math"/>
                            <a:cs typeface="Times New Roman" pitchFamily="18" charset="0"/>
                          </a:rPr>
                          <m:t>0</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therefore, </a:t>
                </a:r>
                <a:r>
                  <a:rPr lang="en-US" sz="2000" dirty="0" smtClean="0">
                    <a:latin typeface="Times New Roman" pitchFamily="18" charset="0"/>
                    <a:cs typeface="Times New Roman" pitchFamily="18" charset="0"/>
                  </a:rPr>
                  <a:t>have</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r>
                        <a:rPr lang="en-IN" sz="2000" i="1" smtClean="0">
                          <a:latin typeface="Cambria Math"/>
                          <a:ea typeface="Cambria Math"/>
                          <a:cs typeface="Times New Roman" pitchFamily="18" charset="0"/>
                        </a:rPr>
                        <m:t>=</m:t>
                      </m:r>
                      <m:f>
                        <m:fPr>
                          <m:ctrlPr>
                            <a:rPr lang="en-IN" sz="2000" i="1">
                              <a:latin typeface="Cambria Math"/>
                              <a:ea typeface="Cambria Math"/>
                              <a:cs typeface="Times New Roman" pitchFamily="18" charset="0"/>
                            </a:rPr>
                          </m:ctrlPr>
                        </m:fPr>
                        <m:num>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𝑃</m:t>
                              </m:r>
                            </m:e>
                            <m:sub>
                              <m:r>
                                <a:rPr lang="en-IN"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𝐺</m:t>
                              </m:r>
                            </m:e>
                            <m:sub>
                              <m:r>
                                <a:rPr lang="en-IN"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𝐺</m:t>
                              </m:r>
                            </m:e>
                            <m:sub>
                              <m:r>
                                <a:rPr lang="en-IN" sz="2000" i="1">
                                  <a:latin typeface="Cambria Math"/>
                                  <a:ea typeface="Cambria Math"/>
                                  <a:cs typeface="Times New Roman" pitchFamily="18" charset="0"/>
                                </a:rPr>
                                <m:t>𝑟</m:t>
                              </m:r>
                            </m:sub>
                          </m:sSub>
                          <m:sSup>
                            <m:sSupPr>
                              <m:ctrlPr>
                                <a:rPr lang="en-IN" sz="2000" i="1">
                                  <a:latin typeface="Cambria Math"/>
                                  <a:ea typeface="Cambria Math"/>
                                  <a:cs typeface="Times New Roman" pitchFamily="18" charset="0"/>
                                </a:rPr>
                              </m:ctrlPr>
                            </m:sSupPr>
                            <m:e>
                              <m:r>
                                <m:rPr>
                                  <m:sty m:val="p"/>
                                </m:rPr>
                                <a:rPr lang="el-GR" sz="2000" i="1">
                                  <a:latin typeface="Cambria Math"/>
                                  <a:ea typeface="Cambria Math"/>
                                  <a:cs typeface="Times New Roman" pitchFamily="18" charset="0"/>
                                </a:rPr>
                                <m:t>λ</m:t>
                              </m:r>
                            </m:e>
                            <m:sup>
                              <m:r>
                                <a:rPr lang="en-IN" sz="2000" i="1">
                                  <a:latin typeface="Cambria Math"/>
                                  <a:ea typeface="Cambria Math"/>
                                  <a:cs typeface="Times New Roman" pitchFamily="18" charset="0"/>
                                </a:rPr>
                                <m:t>2</m:t>
                              </m:r>
                            </m:sup>
                          </m:sSup>
                        </m:num>
                        <m:den>
                          <m:sSup>
                            <m:sSupPr>
                              <m:ctrlPr>
                                <a:rPr lang="en-IN" sz="2000" i="1">
                                  <a:latin typeface="Cambria Math"/>
                                  <a:ea typeface="Cambria Math"/>
                                  <a:cs typeface="Times New Roman" pitchFamily="18" charset="0"/>
                                </a:rPr>
                              </m:ctrlPr>
                            </m:sSupPr>
                            <m:e>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4</m:t>
                                  </m:r>
                                  <m:r>
                                    <a:rPr lang="en-IN" sz="2000" i="1">
                                      <a:latin typeface="Cambria Math"/>
                                      <a:ea typeface="Cambria Math"/>
                                      <a:cs typeface="Times New Roman" pitchFamily="18" charset="0"/>
                                    </a:rPr>
                                    <m:t>𝜋</m:t>
                                  </m:r>
                                </m:e>
                              </m:d>
                            </m:e>
                            <m:sup>
                              <m:r>
                                <a:rPr lang="en-IN" sz="2000" i="1">
                                  <a:latin typeface="Cambria Math"/>
                                  <a:ea typeface="Cambria Math"/>
                                  <a:cs typeface="Times New Roman" pitchFamily="18" charset="0"/>
                                </a:rPr>
                                <m:t>2</m:t>
                              </m:r>
                            </m:sup>
                          </m:sSup>
                          <m:sSup>
                            <m:sSupPr>
                              <m:ctrlPr>
                                <a:rPr lang="en-IN" sz="2000" i="1">
                                  <a:latin typeface="Cambria Math"/>
                                  <a:ea typeface="Cambria Math"/>
                                  <a:cs typeface="Times New Roman" pitchFamily="18" charset="0"/>
                                </a:rPr>
                              </m:ctrlPr>
                            </m:sSupPr>
                            <m:e>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𝑑</m:t>
                                  </m:r>
                                </m:e>
                                <m:sub>
                                  <m:r>
                                    <a:rPr lang="en-IN" sz="2000" b="0" i="1" smtClean="0">
                                      <a:latin typeface="Cambria Math"/>
                                      <a:ea typeface="Cambria Math"/>
                                      <a:cs typeface="Times New Roman" pitchFamily="18" charset="0"/>
                                    </a:rPr>
                                    <m:t>0</m:t>
                                  </m:r>
                                </m:sub>
                              </m:sSub>
                            </m:e>
                            <m:sup>
                              <m:r>
                                <a:rPr lang="en-IN" sz="2000" i="1">
                                  <a:latin typeface="Cambria Math"/>
                                  <a:ea typeface="Cambria Math"/>
                                  <a:cs typeface="Times New Roman" pitchFamily="18" charset="0"/>
                                </a:rPr>
                                <m:t>2</m:t>
                              </m:r>
                            </m:sup>
                          </m:sSup>
                          <m:r>
                            <a:rPr lang="en-IN" sz="2000" i="1">
                              <a:latin typeface="Cambria Math"/>
                              <a:ea typeface="Cambria Math"/>
                              <a:cs typeface="Times New Roman" pitchFamily="18" charset="0"/>
                            </a:rPr>
                            <m:t>𝐿</m:t>
                          </m:r>
                        </m:den>
                      </m:f>
                    </m:oMath>
                  </m:oMathPara>
                </a14:m>
                <a:endParaRPr lang="en-IN" sz="2000" dirty="0" smtClean="0">
                  <a:latin typeface="Times New Roman" pitchFamily="18" charset="0"/>
                  <a:ea typeface="Cambria Math"/>
                  <a:cs typeface="Times New Roman" pitchFamily="18" charset="0"/>
                </a:endParaRPr>
              </a:p>
              <a:p>
                <a:pPr marL="0" indent="0" algn="just">
                  <a:buNone/>
                </a:pPr>
                <a:endParaRPr lang="en-IN" sz="2000" dirty="0" smtClean="0">
                  <a:latin typeface="Times New Roman" pitchFamily="18" charset="0"/>
                  <a:ea typeface="Cambria Math"/>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0</m:t>
                          </m:r>
                        </m:sub>
                      </m:sSub>
                      <m:sSup>
                        <m:sSupPr>
                          <m:ctrlPr>
                            <a:rPr lang="en-IN" sz="2000" i="1" smtClean="0">
                              <a:latin typeface="Cambria Math"/>
                              <a:cs typeface="Times New Roman" pitchFamily="18" charset="0"/>
                            </a:rPr>
                          </m:ctrlPr>
                        </m:sSupPr>
                        <m:e>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𝑑</m:t>
                              </m:r>
                            </m:e>
                            <m:sub>
                              <m:r>
                                <a:rPr lang="en-IN" sz="2000" b="0" i="1" smtClean="0">
                                  <a:latin typeface="Cambria Math"/>
                                  <a:cs typeface="Times New Roman" pitchFamily="18" charset="0"/>
                                </a:rPr>
                                <m:t>0</m:t>
                              </m:r>
                            </m:sub>
                          </m:sSub>
                        </m:e>
                        <m:sup>
                          <m:r>
                            <a:rPr lang="en-IN" sz="2000" b="0" i="1" smtClean="0">
                              <a:latin typeface="Cambria Math"/>
                              <a:cs typeface="Times New Roman" pitchFamily="18" charset="0"/>
                            </a:rPr>
                            <m:t>2</m:t>
                          </m:r>
                        </m:sup>
                      </m:sSup>
                      <m:r>
                        <a:rPr lang="en-IN" sz="2000" i="1" smtClean="0">
                          <a:latin typeface="Cambria Math"/>
                          <a:ea typeface="Cambria Math"/>
                          <a:cs typeface="Times New Roman" pitchFamily="18" charset="0"/>
                        </a:rPr>
                        <m:t>=</m:t>
                      </m:r>
                      <m:f>
                        <m:fPr>
                          <m:ctrlPr>
                            <a:rPr lang="en-IN" sz="2000" i="1">
                              <a:latin typeface="Cambria Math"/>
                              <a:ea typeface="Cambria Math"/>
                              <a:cs typeface="Times New Roman" pitchFamily="18" charset="0"/>
                            </a:rPr>
                          </m:ctrlPr>
                        </m:fPr>
                        <m:num>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𝑃</m:t>
                              </m:r>
                            </m:e>
                            <m:sub>
                              <m:r>
                                <a:rPr lang="en-IN"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𝐺</m:t>
                              </m:r>
                            </m:e>
                            <m:sub>
                              <m:r>
                                <a:rPr lang="en-IN" sz="2000" i="1">
                                  <a:latin typeface="Cambria Math"/>
                                  <a:ea typeface="Cambria Math"/>
                                  <a:cs typeface="Times New Roman" pitchFamily="18" charset="0"/>
                                </a:rPr>
                                <m:t>𝑡</m:t>
                              </m:r>
                            </m:sub>
                          </m:sSub>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𝐺</m:t>
                              </m:r>
                            </m:e>
                            <m:sub>
                              <m:r>
                                <a:rPr lang="en-IN" sz="2000" i="1">
                                  <a:latin typeface="Cambria Math"/>
                                  <a:ea typeface="Cambria Math"/>
                                  <a:cs typeface="Times New Roman" pitchFamily="18" charset="0"/>
                                </a:rPr>
                                <m:t>𝑟</m:t>
                              </m:r>
                            </m:sub>
                          </m:sSub>
                          <m:sSup>
                            <m:sSupPr>
                              <m:ctrlPr>
                                <a:rPr lang="en-IN" sz="2000" i="1">
                                  <a:latin typeface="Cambria Math"/>
                                  <a:ea typeface="Cambria Math"/>
                                  <a:cs typeface="Times New Roman" pitchFamily="18" charset="0"/>
                                </a:rPr>
                              </m:ctrlPr>
                            </m:sSupPr>
                            <m:e>
                              <m:r>
                                <m:rPr>
                                  <m:sty m:val="p"/>
                                </m:rPr>
                                <a:rPr lang="el-GR" sz="2000" i="1">
                                  <a:latin typeface="Cambria Math"/>
                                  <a:ea typeface="Cambria Math"/>
                                  <a:cs typeface="Times New Roman" pitchFamily="18" charset="0"/>
                                </a:rPr>
                                <m:t>λ</m:t>
                              </m:r>
                            </m:e>
                            <m:sup>
                              <m:r>
                                <a:rPr lang="en-IN" sz="2000" i="1">
                                  <a:latin typeface="Cambria Math"/>
                                  <a:ea typeface="Cambria Math"/>
                                  <a:cs typeface="Times New Roman" pitchFamily="18" charset="0"/>
                                </a:rPr>
                                <m:t>2</m:t>
                              </m:r>
                            </m:sup>
                          </m:sSup>
                        </m:num>
                        <m:den>
                          <m:sSup>
                            <m:sSupPr>
                              <m:ctrlPr>
                                <a:rPr lang="en-IN" sz="2000" i="1">
                                  <a:latin typeface="Cambria Math"/>
                                  <a:ea typeface="Cambria Math"/>
                                  <a:cs typeface="Times New Roman" pitchFamily="18" charset="0"/>
                                </a:rPr>
                              </m:ctrlPr>
                            </m:sSupPr>
                            <m:e>
                              <m:d>
                                <m:dPr>
                                  <m:ctrlPr>
                                    <a:rPr lang="en-IN" sz="2000" i="1">
                                      <a:latin typeface="Cambria Math"/>
                                      <a:ea typeface="Cambria Math"/>
                                      <a:cs typeface="Times New Roman" pitchFamily="18" charset="0"/>
                                    </a:rPr>
                                  </m:ctrlPr>
                                </m:dPr>
                                <m:e>
                                  <m:r>
                                    <a:rPr lang="en-IN" sz="2000" i="1">
                                      <a:latin typeface="Cambria Math"/>
                                      <a:ea typeface="Cambria Math"/>
                                      <a:cs typeface="Times New Roman" pitchFamily="18" charset="0"/>
                                    </a:rPr>
                                    <m:t>4</m:t>
                                  </m:r>
                                  <m:r>
                                    <a:rPr lang="en-IN" sz="2000" i="1">
                                      <a:latin typeface="Cambria Math"/>
                                      <a:ea typeface="Cambria Math"/>
                                      <a:cs typeface="Times New Roman" pitchFamily="18" charset="0"/>
                                    </a:rPr>
                                    <m:t>𝜋</m:t>
                                  </m:r>
                                </m:e>
                              </m:d>
                            </m:e>
                            <m:sup>
                              <m:r>
                                <a:rPr lang="en-IN" sz="2000" i="1">
                                  <a:latin typeface="Cambria Math"/>
                                  <a:ea typeface="Cambria Math"/>
                                  <a:cs typeface="Times New Roman" pitchFamily="18" charset="0"/>
                                </a:rPr>
                                <m:t>2</m:t>
                              </m:r>
                            </m:sup>
                          </m:sSup>
                          <m:r>
                            <a:rPr lang="en-IN" sz="2000" i="1">
                              <a:latin typeface="Cambria Math"/>
                              <a:ea typeface="Cambria Math"/>
                              <a:cs typeface="Times New Roman" pitchFamily="18" charset="0"/>
                            </a:rPr>
                            <m:t>𝐿</m:t>
                          </m:r>
                        </m:den>
                      </m:f>
                    </m:oMath>
                  </m:oMathPara>
                </a14:m>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64391" y="962741"/>
                <a:ext cx="11699133" cy="5103208"/>
              </a:xfrm>
              <a:blipFill rotWithShape="1">
                <a:blip r:embed="rId3"/>
                <a:stretch>
                  <a:fillRect l="-573" t="-1314" r="-521"/>
                </a:stretch>
              </a:blipFill>
            </p:spPr>
            <p:txBody>
              <a:bodyPr/>
              <a:lstStyle/>
              <a:p>
                <a:r>
                  <a:rPr lang="en-IN">
                    <a:noFill/>
                  </a:rPr>
                  <a:t> </a:t>
                </a:r>
              </a:p>
            </p:txBody>
          </p:sp>
        </mc:Fallback>
      </mc:AlternateContent>
    </p:spTree>
    <p:extLst>
      <p:ext uri="{BB962C8B-B14F-4D97-AF65-F5344CB8AC3E}">
        <p14:creationId xmlns:p14="http://schemas.microsoft.com/office/powerpoint/2010/main" val="298867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17/33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64391" y="872588"/>
                <a:ext cx="11699133" cy="5296391"/>
              </a:xfrm>
            </p:spPr>
            <p:txBody>
              <a:bodyPr>
                <a:normAutofit/>
              </a:bodyPr>
              <a:lstStyle/>
              <a:p>
                <a:pPr marL="0" indent="0">
                  <a:buNone/>
                </a:pPr>
                <a:r>
                  <a:rPr lang="en-US" sz="2000" dirty="0" smtClean="0">
                    <a:latin typeface="Times New Roman" pitchFamily="18" charset="0"/>
                    <a:cs typeface="Times New Roman" pitchFamily="18" charset="0"/>
                  </a:rPr>
                  <a:t>Hence, for any distance </a:t>
                </a:r>
                <a:r>
                  <a:rPr lang="en-US" sz="2000" i="1" dirty="0">
                    <a:latin typeface="Times New Roman" pitchFamily="18" charset="0"/>
                    <a:cs typeface="Times New Roman" pitchFamily="18" charset="0"/>
                  </a:rPr>
                  <a:t>d</a:t>
                </a:r>
                <a:r>
                  <a:rPr lang="en-US" sz="2000" dirty="0">
                    <a:latin typeface="Times New Roman" pitchFamily="18" charset="0"/>
                    <a:cs typeface="Times New Roman" pitchFamily="18" charset="0"/>
                  </a:rPr>
                  <a:t>, 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𝑟</m:t>
                          </m:r>
                        </m:sub>
                      </m:sSub>
                      <m:d>
                        <m:dPr>
                          <m:ctrlPr>
                            <a:rPr lang="en-US" sz="2000" i="1" smtClean="0">
                              <a:latin typeface="Cambria Math"/>
                              <a:cs typeface="Times New Roman" pitchFamily="18" charset="0"/>
                            </a:rPr>
                          </m:ctrlPr>
                        </m:dPr>
                        <m:e>
                          <m:r>
                            <a:rPr lang="en-IN" sz="2000" b="0" i="1" smtClean="0">
                              <a:latin typeface="Cambria Math"/>
                              <a:cs typeface="Times New Roman" pitchFamily="18" charset="0"/>
                            </a:rPr>
                            <m:t>𝑑</m:t>
                          </m:r>
                        </m:e>
                      </m:d>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𝑡</m:t>
                              </m:r>
                            </m:sub>
                          </m:sSub>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𝑡</m:t>
                              </m:r>
                            </m:sub>
                          </m:sSub>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𝑟</m:t>
                              </m:r>
                            </m:sub>
                          </m:sSub>
                          <m:sSup>
                            <m:sSupPr>
                              <m:ctrlPr>
                                <a:rPr lang="en-US" sz="2000" i="1" smtClean="0">
                                  <a:latin typeface="Cambria Math"/>
                                  <a:ea typeface="Cambria Math"/>
                                  <a:cs typeface="Times New Roman" pitchFamily="18" charset="0"/>
                                </a:rPr>
                              </m:ctrlPr>
                            </m:sSupPr>
                            <m:e>
                              <m:r>
                                <m:rPr>
                                  <m:sty m:val="p"/>
                                </m:rPr>
                                <a:rPr lang="el-GR" sz="2000" i="1" smtClean="0">
                                  <a:latin typeface="Cambria Math"/>
                                  <a:ea typeface="Cambria Math"/>
                                  <a:cs typeface="Times New Roman" pitchFamily="18" charset="0"/>
                                </a:rPr>
                                <m:t>λ</m:t>
                              </m:r>
                            </m:e>
                            <m:sup>
                              <m:r>
                                <a:rPr lang="en-IN" sz="2000" b="0" i="1" smtClean="0">
                                  <a:latin typeface="Cambria Math"/>
                                  <a:ea typeface="Cambria Math"/>
                                  <a:cs typeface="Times New Roman" pitchFamily="18" charset="0"/>
                                </a:rPr>
                                <m:t>2</m:t>
                              </m:r>
                            </m:sup>
                          </m:sSup>
                        </m:num>
                        <m:den>
                          <m:sSup>
                            <m:sSupPr>
                              <m:ctrlPr>
                                <a:rPr lang="en-US" sz="2000" i="1" smtClean="0">
                                  <a:latin typeface="Cambria Math"/>
                                  <a:ea typeface="Cambria Math"/>
                                  <a:cs typeface="Times New Roman" pitchFamily="18" charset="0"/>
                                </a:rPr>
                              </m:ctrlPr>
                            </m:sSupPr>
                            <m:e>
                              <m:d>
                                <m:dPr>
                                  <m:ctrlPr>
                                    <a:rPr lang="en-US"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4</m:t>
                                  </m:r>
                                  <m:r>
                                    <m:rPr>
                                      <m:sty m:val="p"/>
                                    </m:rPr>
                                    <a:rPr lang="el-GR" sz="2000" b="0" i="1" smtClean="0">
                                      <a:latin typeface="Cambria Math"/>
                                      <a:ea typeface="Cambria Math"/>
                                      <a:cs typeface="Times New Roman" pitchFamily="18" charset="0"/>
                                    </a:rPr>
                                    <m:t>π</m:t>
                                  </m:r>
                                </m:e>
                              </m:d>
                            </m:e>
                            <m:sup>
                              <m:r>
                                <a:rPr lang="en-IN" sz="2000" b="0" i="1" smtClean="0">
                                  <a:latin typeface="Cambria Math"/>
                                  <a:ea typeface="Cambria Math"/>
                                  <a:cs typeface="Times New Roman" pitchFamily="18" charset="0"/>
                                </a:rPr>
                                <m:t>2</m:t>
                              </m:r>
                            </m:sup>
                          </m:sSup>
                          <m:sSup>
                            <m:sSupPr>
                              <m:ctrlPr>
                                <a:rPr lang="en-US"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𝑑</m:t>
                              </m:r>
                            </m:e>
                            <m:sup>
                              <m:r>
                                <a:rPr lang="en-IN" sz="2000" b="0" i="1" smtClean="0">
                                  <a:latin typeface="Cambria Math"/>
                                  <a:ea typeface="Cambria Math"/>
                                  <a:cs typeface="Times New Roman" pitchFamily="18" charset="0"/>
                                </a:rPr>
                                <m:t>2</m:t>
                              </m:r>
                            </m:sup>
                          </m:sSup>
                          <m:r>
                            <a:rPr lang="en-IN" sz="2000" b="0" i="1" smtClean="0">
                              <a:latin typeface="Cambria Math"/>
                              <a:ea typeface="Cambria Math"/>
                              <a:cs typeface="Times New Roman" pitchFamily="18" charset="0"/>
                            </a:rPr>
                            <m:t>𝐿</m:t>
                          </m:r>
                        </m:den>
                      </m:f>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sSub>
                            <m:sSubPr>
                              <m:ctrlPr>
                                <a:rPr lang="en-US" sz="2000" i="1" smtClean="0">
                                  <a:latin typeface="Cambria Math"/>
                                  <a:ea typeface="Cambria Math"/>
                                  <a:cs typeface="Times New Roman" pitchFamily="18" charset="0"/>
                                </a:rPr>
                              </m:ctrlPr>
                            </m:sSubPr>
                            <m:e>
                              <m:sSup>
                                <m:sSupPr>
                                  <m:ctrlPr>
                                    <a:rPr lang="en-US"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𝑑</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0</m:t>
                              </m:r>
                            </m:sub>
                          </m:sSub>
                        </m:num>
                        <m:den>
                          <m:sSup>
                            <m:sSupPr>
                              <m:ctrlPr>
                                <a:rPr lang="en-US"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𝑑</m:t>
                              </m:r>
                            </m:e>
                            <m:sup>
                              <m:r>
                                <a:rPr lang="en-IN" sz="2000" b="0" i="1" smtClean="0">
                                  <a:latin typeface="Cambria Math"/>
                                  <a:ea typeface="Cambria Math"/>
                                  <a:cs typeface="Times New Roman" pitchFamily="18" charset="0"/>
                                </a:rPr>
                                <m:t>2</m:t>
                              </m:r>
                            </m:sup>
                          </m:sSup>
                        </m:den>
                      </m:f>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number 2 in the exponent of </a:t>
                </a:r>
                <a:r>
                  <a:rPr lang="en-US" sz="2000" i="1" dirty="0">
                    <a:latin typeface="Times New Roman" pitchFamily="18" charset="0"/>
                    <a:cs typeface="Times New Roman" pitchFamily="18" charset="0"/>
                  </a:rPr>
                  <a:t>d</a:t>
                </a:r>
                <a:r>
                  <a:rPr lang="en-US" sz="2000" dirty="0">
                    <a:latin typeface="Times New Roman" pitchFamily="18" charset="0"/>
                    <a:cs typeface="Times New Roman" pitchFamily="18" charset="0"/>
                  </a:rPr>
                  <a:t> is also termed the </a:t>
                </a:r>
                <a:r>
                  <a:rPr lang="en-US" sz="2000" b="1" dirty="0">
                    <a:latin typeface="Times New Roman" pitchFamily="18" charset="0"/>
                    <a:cs typeface="Times New Roman" pitchFamily="18" charset="0"/>
                  </a:rPr>
                  <a:t>PATH-LOSS EXPONENT</a:t>
                </a:r>
                <a:r>
                  <a:rPr lang="en-US" sz="2000" dirty="0">
                    <a:latin typeface="Times New Roman" pitchFamily="18" charset="0"/>
                    <a:cs typeface="Times New Roman" pitchFamily="18" charset="0"/>
                  </a:rPr>
                  <a:t>. Thus, the path-loss exponent for free space is 2, which basically means that the received power decays as the inverse of the distance squared. Converting the received power to dB, we have</a:t>
                </a:r>
              </a:p>
              <a:p>
                <a:pPr marL="0" indent="0">
                  <a:buNone/>
                </a:pPr>
                <a:endParaRPr lang="en-US"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64391" y="872588"/>
                <a:ext cx="11699133" cy="5296391"/>
              </a:xfrm>
              <a:blipFill rotWithShape="1">
                <a:blip r:embed="rId3"/>
                <a:stretch>
                  <a:fillRect l="-573" t="-1151"/>
                </a:stretch>
              </a:blipFill>
            </p:spPr>
            <p:txBody>
              <a:bodyPr/>
              <a:lstStyle/>
              <a:p>
                <a:r>
                  <a:rPr lang="en-IN">
                    <a:noFill/>
                  </a:rPr>
                  <a:t> </a:t>
                </a:r>
              </a:p>
            </p:txBody>
          </p:sp>
        </mc:Fallback>
      </mc:AlternateContent>
    </p:spTree>
    <p:extLst>
      <p:ext uri="{BB962C8B-B14F-4D97-AF65-F5344CB8AC3E}">
        <p14:creationId xmlns:p14="http://schemas.microsoft.com/office/powerpoint/2010/main" val="298867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18/33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258649" y="872587"/>
                <a:ext cx="11705823" cy="5270635"/>
              </a:xfrm>
            </p:spPr>
            <p:txBody>
              <a:bodyPr>
                <a:normAutofit/>
              </a:bodyPr>
              <a:lstStyle/>
              <a:p>
                <a:pPr marL="0" indent="0" algn="just">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r>
                            <a:rPr lang="en-IN" sz="2000" b="0" i="1" smtClean="0">
                              <a:latin typeface="Cambria Math"/>
                              <a:cs typeface="Times New Roman" pitchFamily="18" charset="0"/>
                            </a:rPr>
                            <m:t>𝑃</m:t>
                          </m:r>
                        </m:e>
                        <m:sup>
                          <m:r>
                            <a:rPr lang="en-IN" sz="2000" b="0" i="1" smtClean="0">
                              <a:latin typeface="Cambria Math"/>
                              <a:cs typeface="Times New Roman" pitchFamily="18" charset="0"/>
                            </a:rPr>
                            <m:t>𝑑𝐵</m:t>
                          </m:r>
                        </m:sup>
                      </m:sSup>
                      <m:r>
                        <a:rPr lang="en-IN" sz="2000" i="1" smtClean="0">
                          <a:latin typeface="Cambria Math"/>
                          <a:ea typeface="Cambria Math"/>
                          <a:cs typeface="Times New Roman" pitchFamily="18" charset="0"/>
                        </a:rPr>
                        <m:t>=</m:t>
                      </m:r>
                      <m:func>
                        <m:funcPr>
                          <m:ctrlPr>
                            <a:rPr lang="en-IN" sz="2000" i="1" smtClean="0">
                              <a:latin typeface="Cambria Math"/>
                              <a:ea typeface="Cambria Math"/>
                              <a:cs typeface="Times New Roman" pitchFamily="18" charset="0"/>
                            </a:rPr>
                          </m:ctrlPr>
                        </m:funcPr>
                        <m:fName>
                          <m:r>
                            <a:rPr lang="en-IN" sz="2000" b="0" i="1" smtClean="0">
                              <a:latin typeface="Cambria Math"/>
                              <a:ea typeface="Cambria Math"/>
                              <a:cs typeface="Times New Roman" pitchFamily="18" charset="0"/>
                            </a:rPr>
                            <m:t>10</m:t>
                          </m:r>
                          <m:sSub>
                            <m:sSubPr>
                              <m:ctrlPr>
                                <a:rPr lang="en-IN" sz="2000" i="1" smtClean="0">
                                  <a:latin typeface="Cambria Math"/>
                                  <a:ea typeface="Cambria Math"/>
                                  <a:cs typeface="Times New Roman" pitchFamily="18" charset="0"/>
                                </a:rPr>
                              </m:ctrlPr>
                            </m:sSubPr>
                            <m:e>
                              <m:r>
                                <a:rPr lang="en-IN" sz="2000" b="0" i="0" smtClean="0">
                                  <a:latin typeface="Cambria Math"/>
                                  <a:ea typeface="Cambria Math"/>
                                  <a:cs typeface="Times New Roman" pitchFamily="18" charset="0"/>
                                </a:rPr>
                                <m:t> </m:t>
                              </m:r>
                              <m:r>
                                <m:rPr>
                                  <m:sty m:val="p"/>
                                </m:rPr>
                                <a:rPr lang="en-IN" sz="200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r>
                            <a:rPr lang="en-IN" sz="2000" b="0" i="1" smtClean="0">
                              <a:latin typeface="Cambria Math"/>
                              <a:ea typeface="Cambria Math"/>
                              <a:cs typeface="Times New Roman" pitchFamily="18" charset="0"/>
                            </a:rPr>
                            <m:t>𝑃</m:t>
                          </m:r>
                        </m:e>
                      </m:func>
                      <m:r>
                        <a:rPr lang="en-IN" sz="2000" i="1" smtClean="0">
                          <a:latin typeface="Cambria Math"/>
                          <a:ea typeface="Cambria Math"/>
                          <a:cs typeface="Times New Roman" pitchFamily="18" charset="0"/>
                        </a:rPr>
                        <m:t>=</m:t>
                      </m:r>
                      <m:func>
                        <m:funcPr>
                          <m:ctrlPr>
                            <a:rPr lang="en-IN" sz="2000" i="1" smtClean="0">
                              <a:latin typeface="Cambria Math"/>
                              <a:ea typeface="Cambria Math"/>
                              <a:cs typeface="Times New Roman" pitchFamily="18" charset="0"/>
                            </a:rPr>
                          </m:ctrlPr>
                        </m:funcPr>
                        <m:fName>
                          <m:r>
                            <a:rPr lang="en-IN" sz="2000" b="0" i="1" smtClean="0">
                              <a:latin typeface="Cambria Math"/>
                              <a:ea typeface="Cambria Math"/>
                              <a:cs typeface="Times New Roman" pitchFamily="18" charset="0"/>
                            </a:rPr>
                            <m:t>10 </m:t>
                          </m:r>
                          <m:sSub>
                            <m:sSubPr>
                              <m:ctrlPr>
                                <a:rPr lang="en-IN" sz="2000" i="1" smtClean="0">
                                  <a:latin typeface="Cambria Math"/>
                                  <a:ea typeface="Cambria Math"/>
                                  <a:cs typeface="Times New Roman" pitchFamily="18" charset="0"/>
                                </a:rPr>
                              </m:ctrlPr>
                            </m:sSubPr>
                            <m:e>
                              <m:r>
                                <m:rPr>
                                  <m:sty m:val="p"/>
                                </m:rPr>
                                <a:rPr lang="en-IN" sz="200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d>
                            <m:dPr>
                              <m:ctrlPr>
                                <a:rPr lang="en-IN" sz="2000" i="1" smtClean="0">
                                  <a:latin typeface="Cambria Math"/>
                                  <a:ea typeface="Cambria Math"/>
                                  <a:cs typeface="Times New Roman" pitchFamily="18" charset="0"/>
                                </a:rPr>
                              </m:ctrlPr>
                            </m:dPr>
                            <m:e>
                              <m:f>
                                <m:fPr>
                                  <m:ctrlPr>
                                    <a:rPr lang="en-IN" sz="2000" i="1" smtClean="0">
                                      <a:latin typeface="Cambria Math"/>
                                      <a:ea typeface="Cambria Math"/>
                                      <a:cs typeface="Times New Roman" pitchFamily="18" charset="0"/>
                                    </a:rPr>
                                  </m:ctrlPr>
                                </m:fPr>
                                <m:num>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sSub>
                                    <m:sSubPr>
                                      <m:ctrlPr>
                                        <a:rPr lang="en-IN" sz="2000" i="1" smtClean="0">
                                          <a:latin typeface="Cambria Math"/>
                                          <a:ea typeface="Cambria Math"/>
                                          <a:cs typeface="Times New Roman" pitchFamily="18" charset="0"/>
                                        </a:rPr>
                                      </m:ctrlPr>
                                    </m:sSubPr>
                                    <m:e>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𝑑</m:t>
                                          </m:r>
                                        </m:e>
                                        <m:sup>
                                          <m:r>
                                            <a:rPr lang="en-IN" sz="2000" b="0" i="1" smtClean="0">
                                              <a:latin typeface="Cambria Math"/>
                                              <a:ea typeface="Cambria Math"/>
                                              <a:cs typeface="Times New Roman" pitchFamily="18" charset="0"/>
                                            </a:rPr>
                                            <m:t>2</m:t>
                                          </m:r>
                                        </m:sup>
                                      </m:sSup>
                                    </m:e>
                                    <m:sub>
                                      <m:r>
                                        <a:rPr lang="en-IN" sz="2000" b="0" i="1" smtClean="0">
                                          <a:latin typeface="Cambria Math"/>
                                          <a:ea typeface="Cambria Math"/>
                                          <a:cs typeface="Times New Roman" pitchFamily="18" charset="0"/>
                                        </a:rPr>
                                        <m:t>0</m:t>
                                      </m:r>
                                    </m:sub>
                                  </m:sSub>
                                </m:num>
                                <m:den>
                                  <m:sSup>
                                    <m:sSupPr>
                                      <m:ctrlPr>
                                        <a:rPr lang="en-IN" sz="2000" i="1" smtClean="0">
                                          <a:latin typeface="Cambria Math"/>
                                          <a:ea typeface="Cambria Math"/>
                                          <a:cs typeface="Times New Roman" pitchFamily="18" charset="0"/>
                                        </a:rPr>
                                      </m:ctrlPr>
                                    </m:sSupPr>
                                    <m:e>
                                      <m:r>
                                        <a:rPr lang="en-IN" sz="2000" b="0" i="1" smtClean="0">
                                          <a:latin typeface="Cambria Math"/>
                                          <a:ea typeface="Cambria Math"/>
                                          <a:cs typeface="Times New Roman" pitchFamily="18" charset="0"/>
                                        </a:rPr>
                                        <m:t>𝑑</m:t>
                                      </m:r>
                                    </m:e>
                                    <m:sup>
                                      <m:r>
                                        <a:rPr lang="en-IN" sz="2000" b="0" i="1" smtClean="0">
                                          <a:latin typeface="Cambria Math"/>
                                          <a:ea typeface="Cambria Math"/>
                                          <a:cs typeface="Times New Roman" pitchFamily="18" charset="0"/>
                                        </a:rPr>
                                        <m:t>2</m:t>
                                      </m:r>
                                    </m:sup>
                                  </m:sSup>
                                </m:den>
                              </m:f>
                            </m:e>
                          </m:d>
                        </m:e>
                      </m:func>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10 </m:t>
                      </m:r>
                      <m:func>
                        <m:funcPr>
                          <m:ctrlPr>
                            <a:rPr lang="en-IN" sz="2000" b="0" i="1" smtClean="0">
                              <a:latin typeface="Cambria Math"/>
                              <a:ea typeface="Cambria Math"/>
                              <a:cs typeface="Times New Roman" pitchFamily="18" charset="0"/>
                            </a:rPr>
                          </m:ctrlPr>
                        </m:funcPr>
                        <m:fName>
                          <m:sSub>
                            <m:sSubPr>
                              <m:ctrlPr>
                                <a:rPr lang="en-IN" sz="2000" b="0" i="1" smtClean="0">
                                  <a:latin typeface="Cambria Math"/>
                                  <a:ea typeface="Cambria Math"/>
                                  <a:cs typeface="Times New Roman" pitchFamily="18" charset="0"/>
                                </a:rPr>
                              </m:ctrlPr>
                            </m:sSubPr>
                            <m:e>
                              <m:r>
                                <m:rPr>
                                  <m:sty m:val="p"/>
                                </m:rPr>
                                <a:rPr lang="en-IN" sz="2000" b="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e>
                      </m:func>
                      <m:r>
                        <a:rPr lang="en-IN" sz="2000" b="0" i="1" smtClean="0">
                          <a:latin typeface="Cambria Math"/>
                          <a:ea typeface="Cambria Math"/>
                          <a:cs typeface="Times New Roman" pitchFamily="18" charset="0"/>
                        </a:rPr>
                        <m:t>+20</m:t>
                      </m:r>
                      <m:func>
                        <m:funcPr>
                          <m:ctrlPr>
                            <a:rPr lang="en-IN" sz="2000" b="0" i="1" smtClean="0">
                              <a:latin typeface="Cambria Math"/>
                              <a:ea typeface="Cambria Math"/>
                              <a:cs typeface="Times New Roman" pitchFamily="18" charset="0"/>
                            </a:rPr>
                          </m:ctrlPr>
                        </m:funcPr>
                        <m:fName>
                          <m:sSub>
                            <m:sSubPr>
                              <m:ctrlPr>
                                <a:rPr lang="en-IN" sz="2000" b="0" i="1" smtClean="0">
                                  <a:latin typeface="Cambria Math"/>
                                  <a:ea typeface="Cambria Math"/>
                                  <a:cs typeface="Times New Roman" pitchFamily="18" charset="0"/>
                                </a:rPr>
                              </m:ctrlPr>
                            </m:sSubPr>
                            <m:e>
                              <m:r>
                                <m:rPr>
                                  <m:sty m:val="p"/>
                                </m:rPr>
                                <a:rPr lang="en-IN" sz="2000" b="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𝑑</m:t>
                                  </m:r>
                                </m:num>
                                <m:den>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𝑑</m:t>
                                      </m:r>
                                    </m:e>
                                    <m:sub>
                                      <m:r>
                                        <a:rPr lang="en-IN" sz="2000" b="0" i="1" smtClean="0">
                                          <a:latin typeface="Cambria Math"/>
                                          <a:ea typeface="Cambria Math"/>
                                          <a:cs typeface="Times New Roman" pitchFamily="18" charset="0"/>
                                        </a:rPr>
                                        <m:t>0</m:t>
                                      </m:r>
                                    </m:sub>
                                  </m:sSub>
                                </m:den>
                              </m:f>
                            </m:e>
                          </m:d>
                        </m:e>
                      </m:func>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10 </m:t>
                      </m:r>
                      <m:func>
                        <m:funcPr>
                          <m:ctrlPr>
                            <a:rPr lang="en-IN" sz="2000" b="0" i="1" smtClean="0">
                              <a:latin typeface="Cambria Math"/>
                              <a:ea typeface="Cambria Math"/>
                              <a:cs typeface="Times New Roman" pitchFamily="18" charset="0"/>
                            </a:rPr>
                          </m:ctrlPr>
                        </m:funcPr>
                        <m:fName>
                          <m:sSub>
                            <m:sSubPr>
                              <m:ctrlPr>
                                <a:rPr lang="en-IN" sz="2000" b="0" i="1" smtClean="0">
                                  <a:latin typeface="Cambria Math"/>
                                  <a:ea typeface="Cambria Math"/>
                                  <a:cs typeface="Times New Roman" pitchFamily="18" charset="0"/>
                                </a:rPr>
                              </m:ctrlPr>
                            </m:sSubPr>
                            <m:e>
                              <m:r>
                                <m:rPr>
                                  <m:sty m:val="p"/>
                                </m:rPr>
                                <a:rPr lang="en-IN" sz="2000" b="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e>
                      </m:func>
                      <m:r>
                        <a:rPr lang="en-IN" sz="2000" b="0" i="1" smtClean="0">
                          <a:latin typeface="Cambria Math"/>
                          <a:ea typeface="Cambria Math"/>
                          <a:cs typeface="Times New Roman" pitchFamily="18" charset="0"/>
                        </a:rPr>
                        <m:t>−2×10</m:t>
                      </m:r>
                      <m:func>
                        <m:funcPr>
                          <m:ctrlPr>
                            <a:rPr lang="en-IN" sz="2000" b="0" i="1" smtClean="0">
                              <a:latin typeface="Cambria Math"/>
                              <a:ea typeface="Cambria Math"/>
                              <a:cs typeface="Times New Roman" pitchFamily="18" charset="0"/>
                            </a:rPr>
                          </m:ctrlPr>
                        </m:funcPr>
                        <m:fName>
                          <m:sSub>
                            <m:sSubPr>
                              <m:ctrlPr>
                                <a:rPr lang="en-IN" sz="2000" b="0" i="1" smtClean="0">
                                  <a:latin typeface="Cambria Math"/>
                                  <a:ea typeface="Cambria Math"/>
                                  <a:cs typeface="Times New Roman" pitchFamily="18" charset="0"/>
                                </a:rPr>
                              </m:ctrlPr>
                            </m:sSubPr>
                            <m:e>
                              <m:r>
                                <m:rPr>
                                  <m:sty m:val="p"/>
                                </m:rPr>
                                <a:rPr lang="en-IN" sz="2000" b="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𝑑</m:t>
                                      </m:r>
                                    </m:e>
                                    <m:sub>
                                      <m:r>
                                        <a:rPr lang="en-IN" sz="2000" b="0" i="1" smtClean="0">
                                          <a:latin typeface="Cambria Math"/>
                                          <a:ea typeface="Cambria Math"/>
                                          <a:cs typeface="Times New Roman" pitchFamily="18" charset="0"/>
                                        </a:rPr>
                                        <m:t>0</m:t>
                                      </m:r>
                                    </m:sub>
                                  </m:sSub>
                                </m:num>
                                <m:den>
                                  <m:r>
                                    <a:rPr lang="en-IN" sz="2000" b="0" i="1" smtClean="0">
                                      <a:latin typeface="Cambria Math"/>
                                      <a:ea typeface="Cambria Math"/>
                                      <a:cs typeface="Times New Roman" pitchFamily="18" charset="0"/>
                                    </a:rPr>
                                    <m:t>𝑑</m:t>
                                  </m:r>
                                </m:den>
                              </m:f>
                            </m:e>
                          </m:d>
                        </m:e>
                      </m:func>
                    </m:oMath>
                  </m:oMathPara>
                </a14:m>
                <a:endParaRPr lang="en-IN" sz="2000" dirty="0" smtClean="0">
                  <a:latin typeface="Times New Roman" pitchFamily="18" charset="0"/>
                  <a:cs typeface="Times New Roman" pitchFamily="18" charset="0"/>
                </a:endParaRPr>
              </a:p>
              <a:p>
                <a:pPr marL="0" indent="0" algn="just">
                  <a:buNone/>
                </a:pPr>
                <a:endParaRPr lang="en-IN" sz="20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10</m:t>
                      </m:r>
                      <m:func>
                        <m:funcPr>
                          <m:ctrlPr>
                            <a:rPr lang="en-IN" sz="2000" b="0" i="1" smtClean="0">
                              <a:latin typeface="Cambria Math"/>
                              <a:ea typeface="Cambria Math"/>
                              <a:cs typeface="Times New Roman" pitchFamily="18" charset="0"/>
                            </a:rPr>
                          </m:ctrlPr>
                        </m:funcPr>
                        <m:fName>
                          <m:sSub>
                            <m:sSubPr>
                              <m:ctrlPr>
                                <a:rPr lang="en-IN" sz="2000" b="0" i="1" smtClean="0">
                                  <a:latin typeface="Cambria Math"/>
                                  <a:ea typeface="Cambria Math"/>
                                  <a:cs typeface="Times New Roman" pitchFamily="18" charset="0"/>
                                </a:rPr>
                              </m:ctrlPr>
                            </m:sSubPr>
                            <m:e>
                              <m:r>
                                <m:rPr>
                                  <m:sty m:val="p"/>
                                </m:rPr>
                                <a:rPr lang="en-IN" sz="2000" b="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0</m:t>
                              </m:r>
                            </m:sub>
                          </m:sSub>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𝑛</m:t>
                          </m:r>
                          <m:r>
                            <a:rPr lang="en-IN" sz="2000" b="0" i="1" smtClean="0">
                              <a:latin typeface="Cambria Math"/>
                              <a:ea typeface="Cambria Math"/>
                              <a:cs typeface="Times New Roman" pitchFamily="18" charset="0"/>
                            </a:rPr>
                            <m:t>×10</m:t>
                          </m:r>
                          <m:func>
                            <m:funcPr>
                              <m:ctrlPr>
                                <a:rPr lang="en-IN" sz="2000" b="0" i="1" smtClean="0">
                                  <a:latin typeface="Cambria Math"/>
                                  <a:ea typeface="Cambria Math"/>
                                  <a:cs typeface="Times New Roman" pitchFamily="18" charset="0"/>
                                </a:rPr>
                              </m:ctrlPr>
                            </m:funcPr>
                            <m:fName>
                              <m:sSub>
                                <m:sSubPr>
                                  <m:ctrlPr>
                                    <a:rPr lang="en-IN" sz="2000" b="0" i="1" smtClean="0">
                                      <a:latin typeface="Cambria Math"/>
                                      <a:ea typeface="Cambria Math"/>
                                      <a:cs typeface="Times New Roman" pitchFamily="18" charset="0"/>
                                    </a:rPr>
                                  </m:ctrlPr>
                                </m:sSubPr>
                                <m:e>
                                  <m:r>
                                    <m:rPr>
                                      <m:sty m:val="p"/>
                                    </m:rPr>
                                    <a:rPr lang="en-IN" sz="2000" b="0" i="0" smtClean="0">
                                      <a:latin typeface="Cambria Math"/>
                                      <a:ea typeface="Cambria Math"/>
                                      <a:cs typeface="Times New Roman" pitchFamily="18" charset="0"/>
                                    </a:rPr>
                                    <m:t>log</m:t>
                                  </m:r>
                                </m:e>
                                <m:sub>
                                  <m:r>
                                    <a:rPr lang="en-IN" sz="2000" b="0" i="1" smtClean="0">
                                      <a:latin typeface="Cambria Math"/>
                                      <a:ea typeface="Cambria Math"/>
                                      <a:cs typeface="Times New Roman" pitchFamily="18" charset="0"/>
                                    </a:rPr>
                                    <m:t>10</m:t>
                                  </m:r>
                                </m:sub>
                              </m:sSub>
                            </m:fName>
                            <m:e>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𝑑</m:t>
                                          </m:r>
                                        </m:e>
                                        <m:sub>
                                          <m:r>
                                            <a:rPr lang="en-IN" sz="2000" b="0" i="1" smtClean="0">
                                              <a:latin typeface="Cambria Math"/>
                                              <a:ea typeface="Cambria Math"/>
                                              <a:cs typeface="Times New Roman" pitchFamily="18" charset="0"/>
                                            </a:rPr>
                                            <m:t>0</m:t>
                                          </m:r>
                                        </m:sub>
                                      </m:sSub>
                                    </m:num>
                                    <m:den>
                                      <m:r>
                                        <a:rPr lang="en-IN" sz="2000" b="0" i="1" smtClean="0">
                                          <a:latin typeface="Cambria Math"/>
                                          <a:ea typeface="Cambria Math"/>
                                          <a:cs typeface="Times New Roman" pitchFamily="18" charset="0"/>
                                        </a:rPr>
                                        <m:t>𝑑</m:t>
                                      </m:r>
                                    </m:den>
                                  </m:f>
                                </m:e>
                              </m:d>
                            </m:e>
                          </m:func>
                        </m:e>
                      </m:func>
                    </m:oMath>
                  </m:oMathPara>
                </a14:m>
                <a:endParaRPr lang="en-IN" sz="2000"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 n = 2 is the path-loss exponent for free-space propagation</a:t>
                </a:r>
                <a:r>
                  <a:rPr lang="en-US" dirty="0"/>
                  <a:t>.</a:t>
                </a:r>
                <a:endParaRPr lang="en-IN"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258649" y="872587"/>
                <a:ext cx="11705823" cy="5270635"/>
              </a:xfrm>
              <a:blipFill rotWithShape="1">
                <a:blip r:embed="rId3"/>
                <a:stretch>
                  <a:fillRect l="-521"/>
                </a:stretch>
              </a:blipFill>
            </p:spPr>
            <p:txBody>
              <a:bodyPr/>
              <a:lstStyle/>
              <a:p>
                <a:r>
                  <a:rPr lang="en-IN">
                    <a:noFill/>
                  </a:rPr>
                  <a:t> </a:t>
                </a:r>
              </a:p>
            </p:txBody>
          </p:sp>
        </mc:Fallback>
      </mc:AlternateContent>
    </p:spTree>
    <p:extLst>
      <p:ext uri="{BB962C8B-B14F-4D97-AF65-F5344CB8AC3E}">
        <p14:creationId xmlns:p14="http://schemas.microsoft.com/office/powerpoint/2010/main" val="50396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19/33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193431" y="758824"/>
                <a:ext cx="11961054" cy="5537025"/>
              </a:xfrm>
            </p:spPr>
            <p:txBody>
              <a:bodyPr>
                <a:normAutofit/>
              </a:bodyPr>
              <a:lstStyle/>
              <a:p>
                <a:pPr marL="0" indent="0" algn="just">
                  <a:buNone/>
                </a:pPr>
                <a:r>
                  <a:rPr lang="en-IN" sz="1800" b="1" u="sng" dirty="0" smtClean="0">
                    <a:latin typeface="Times New Roman" pitchFamily="18" charset="0"/>
                    <a:cs typeface="Times New Roman" pitchFamily="18" charset="0"/>
                  </a:rPr>
                  <a:t>GROUND-REFLECTIONMODEL:</a:t>
                </a:r>
              </a:p>
              <a:p>
                <a:pPr algn="just">
                  <a:buFont typeface="Wingdings" pitchFamily="2" charset="2"/>
                  <a:buChar char="Ø"/>
                </a:pPr>
                <a:r>
                  <a:rPr lang="en-US" sz="2000" dirty="0">
                    <a:latin typeface="Times New Roman" pitchFamily="18" charset="0"/>
                    <a:cs typeface="Times New Roman" pitchFamily="18" charset="0"/>
                  </a:rPr>
                  <a:t>Consider the ground-reflection </a:t>
                </a:r>
                <a:r>
                  <a:rPr lang="en-US" sz="2000" dirty="0" smtClean="0">
                    <a:latin typeface="Times New Roman" pitchFamily="18" charset="0"/>
                    <a:cs typeface="Times New Roman" pitchFamily="18" charset="0"/>
                  </a:rPr>
                  <a:t>model </a:t>
                </a:r>
                <a:r>
                  <a:rPr lang="en-US" sz="2000" dirty="0">
                    <a:latin typeface="Times New Roman" pitchFamily="18" charset="0"/>
                    <a:cs typeface="Times New Roman" pitchFamily="18" charset="0"/>
                  </a:rPr>
                  <a:t>shown </a:t>
                </a:r>
                <a:r>
                  <a:rPr lang="en-US" sz="2000" dirty="0" smtClean="0">
                    <a:latin typeface="Times New Roman" pitchFamily="18" charset="0"/>
                    <a:cs typeface="Times New Roman" pitchFamily="18" charset="0"/>
                  </a:rPr>
                  <a:t>in below Figure. </a:t>
                </a:r>
                <a:r>
                  <a:rPr lang="en-US" sz="2000" dirty="0">
                    <a:latin typeface="Times New Roman" pitchFamily="18" charset="0"/>
                    <a:cs typeface="Times New Roman" pitchFamily="18" charset="0"/>
                  </a:rPr>
                  <a:t>The total received signal </a:t>
                </a:r>
                <a14:m>
                  <m:oMath xmlns:m="http://schemas.openxmlformats.org/officeDocument/2006/math">
                    <m:sSub>
                      <m:sSubPr>
                        <m:ctrlPr>
                          <a:rPr lang="en-US" sz="2000" i="1" smtClean="0">
                            <a:latin typeface="Cambria Math"/>
                          </a:rPr>
                        </m:ctrlPr>
                      </m:sSubPr>
                      <m:e>
                        <m:r>
                          <a:rPr lang="en-US" sz="2000" b="0" i="1" smtClean="0">
                            <a:latin typeface="Cambria Math"/>
                          </a:rPr>
                          <m:t>𝐸</m:t>
                        </m:r>
                      </m:e>
                      <m:sub>
                        <m:r>
                          <a:rPr lang="en-US" sz="2000" b="0" i="1" smtClean="0">
                            <a:latin typeface="Cambria Math"/>
                          </a:rPr>
                          <m:t>𝑇𝑂𝑡</m:t>
                        </m:r>
                        <m:r>
                          <a:rPr lang="en-US" sz="2000" b="0" i="1" smtClean="0">
                            <a:latin typeface="Cambria Math"/>
                          </a:rPr>
                          <m:t> </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lgn="just">
                  <a:buNone/>
                </a:pPr>
                <a:endParaRPr lang="en-US" sz="2000" dirty="0" smtClean="0">
                  <a:latin typeface="Times New Roman" pitchFamily="18" charset="0"/>
                  <a:cs typeface="Times New Roman" pitchFamily="18" charset="0"/>
                </a:endParaRPr>
              </a:p>
              <a:p>
                <a:pPr marL="0" indent="0" algn="just">
                  <a:buNone/>
                </a:pPr>
                <a:r>
                  <a:rPr lang="en-US" sz="2000" dirty="0" smtClean="0">
                    <a:cs typeface="Times New Roman" pitchFamily="18" charset="0"/>
                  </a:rPr>
                  <a:t>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𝐸</m:t>
                        </m:r>
                      </m:e>
                      <m:sub>
                        <m:r>
                          <a:rPr lang="en-US" sz="2000" b="0" i="1" smtClean="0">
                            <a:latin typeface="Cambria Math"/>
                            <a:cs typeface="Times New Roman" pitchFamily="18" charset="0"/>
                          </a:rPr>
                          <m:t>𝑇𝑜𝑡</m:t>
                        </m:r>
                      </m:sub>
                    </m:sSub>
                    <m:r>
                      <a:rPr lang="en-US" sz="2000" b="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𝐸</m:t>
                        </m:r>
                      </m:e>
                      <m:sub>
                        <m:r>
                          <a:rPr lang="en-US" sz="2000" b="0" i="1" smtClean="0">
                            <a:latin typeface="Cambria Math"/>
                            <a:ea typeface="Cambria Math"/>
                            <a:cs typeface="Times New Roman" pitchFamily="18" charset="0"/>
                          </a:rPr>
                          <m:t>𝐿𝑜𝑠</m:t>
                        </m:r>
                      </m:sub>
                    </m:sSub>
                    <m:r>
                      <a:rPr lang="en-US" sz="2000" b="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𝐸</m:t>
                        </m:r>
                      </m:e>
                      <m:sub>
                        <m:r>
                          <a:rPr lang="en-US" sz="2000" b="0" i="1" smtClean="0">
                            <a:latin typeface="Cambria Math"/>
                            <a:ea typeface="Cambria Math"/>
                            <a:cs typeface="Times New Roman" pitchFamily="18" charset="0"/>
                          </a:rPr>
                          <m:t>𝑔</m:t>
                        </m:r>
                      </m:sub>
                    </m:sSub>
                  </m:oMath>
                </a14:m>
                <a:r>
                  <a:rPr lang="en-US" sz="2000" dirty="0" smtClean="0">
                    <a:latin typeface="Times New Roman" pitchFamily="18" charset="0"/>
                    <a:cs typeface="Times New Roman" pitchFamily="18" charset="0"/>
                  </a:rPr>
                  <a:t>----------1</a:t>
                </a:r>
              </a:p>
              <a:p>
                <a:pPr marL="0" indent="0" algn="just">
                  <a:buNone/>
                </a:pPr>
                <a:r>
                  <a:rPr lang="en-US" sz="2000" dirty="0" smtClean="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𝐸</m:t>
                        </m:r>
                      </m:e>
                      <m:sub>
                        <m:r>
                          <a:rPr lang="en-US" sz="2000" b="0" i="1" smtClean="0">
                            <a:latin typeface="Cambria Math"/>
                            <a:cs typeface="Times New Roman" pitchFamily="18" charset="0"/>
                          </a:rPr>
                          <m:t>𝐿𝑜𝑠𝑠</m:t>
                        </m:r>
                        <m:r>
                          <a:rPr lang="en-US" sz="2000" b="0" i="1" smtClean="0">
                            <a:latin typeface="Cambria Math"/>
                            <a:cs typeface="Times New Roman" pitchFamily="18" charset="0"/>
                          </a:rPr>
                          <m:t> </m:t>
                        </m:r>
                      </m:sub>
                    </m:sSub>
                    <m:r>
                      <a:rPr lang="en-US" sz="2000" b="0" i="1" smtClean="0">
                        <a:latin typeface="Cambria Math"/>
                        <a:cs typeface="Times New Roman" pitchFamily="18" charset="0"/>
                      </a:rPr>
                      <m:t>&amp;</m:t>
                    </m:r>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𝐸</m:t>
                        </m:r>
                      </m:e>
                      <m:sub>
                        <m:r>
                          <a:rPr lang="en-US" sz="2000" b="0" i="1" smtClean="0">
                            <a:latin typeface="Cambria Math"/>
                            <a:cs typeface="Times New Roman" pitchFamily="18" charset="0"/>
                          </a:rPr>
                          <m:t>𝑔</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are the received line-of-sight and ground-reflection components, The component </a:t>
                </a:r>
                <a14:m>
                  <m:oMath xmlns:m="http://schemas.openxmlformats.org/officeDocument/2006/math">
                    <m:sSub>
                      <m:sSubPr>
                        <m:ctrlPr>
                          <a:rPr lang="en-US" sz="2000" i="1" dirty="0" smtClean="0">
                            <a:latin typeface="Cambria Math"/>
                          </a:rPr>
                        </m:ctrlPr>
                      </m:sSubPr>
                      <m:e>
                        <m:r>
                          <a:rPr lang="en-US" sz="2000" b="0" i="1" dirty="0" smtClean="0">
                            <a:latin typeface="Cambria Math"/>
                          </a:rPr>
                          <m:t>𝐸</m:t>
                        </m:r>
                      </m:e>
                      <m:sub>
                        <m:r>
                          <a:rPr lang="en-US" sz="2000" b="0" i="1" dirty="0" smtClean="0">
                            <a:latin typeface="Cambria Math"/>
                          </a:rPr>
                          <m:t>𝐿𝑂𝑆</m:t>
                        </m:r>
                      </m:sub>
                    </m:sSub>
                  </m:oMath>
                </a14:m>
                <a:r>
                  <a:rPr lang="en-US" sz="2000" dirty="0">
                    <a:latin typeface="Times New Roman" pitchFamily="18" charset="0"/>
                    <a:cs typeface="Times New Roman" pitchFamily="18" charset="0"/>
                  </a:rPr>
                  <a:t> can be expressed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𝐸</m:t>
                          </m:r>
                        </m:e>
                        <m:sub>
                          <m:r>
                            <a:rPr lang="en-US" sz="2000" b="0" i="1" smtClean="0">
                              <a:latin typeface="Cambria Math"/>
                              <a:cs typeface="Times New Roman" pitchFamily="18" charset="0"/>
                            </a:rPr>
                            <m:t>𝐿𝑜𝑆</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𝐸</m:t>
                              </m:r>
                            </m:e>
                            <m:sub>
                              <m:r>
                                <a:rPr lang="en-US" sz="2000" b="0" i="1" smtClean="0">
                                  <a:latin typeface="Cambria Math"/>
                                  <a:ea typeface="Cambria Math"/>
                                  <a:cs typeface="Times New Roman" pitchFamily="18" charset="0"/>
                                </a:rPr>
                                <m:t>0</m:t>
                              </m:r>
                            </m:sub>
                          </m:sSub>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0</m:t>
                              </m:r>
                            </m:sub>
                          </m:sSub>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𝑒</m:t>
                              </m:r>
                            </m:e>
                            <m:sup>
                              <m:r>
                                <a:rPr lang="en-US" sz="2000" b="0" i="1" smtClean="0">
                                  <a:latin typeface="Cambria Math"/>
                                  <a:ea typeface="Cambria Math"/>
                                  <a:cs typeface="Times New Roman" pitchFamily="18" charset="0"/>
                                </a:rPr>
                                <m:t>𝑗</m:t>
                              </m:r>
                              <m:r>
                                <a:rPr lang="en-US" sz="2000" b="0" i="1" smtClean="0">
                                  <a:latin typeface="Cambria Math"/>
                                  <a:ea typeface="Cambria Math"/>
                                  <a:cs typeface="Times New Roman" pitchFamily="18" charset="0"/>
                                </a:rPr>
                                <m:t>2</m:t>
                              </m:r>
                              <m:r>
                                <m:rPr>
                                  <m:sty m:val="p"/>
                                </m:rPr>
                                <a:rPr lang="el-GR" sz="2000" b="0" i="1" smtClean="0">
                                  <a:latin typeface="Cambria Math"/>
                                  <a:ea typeface="Cambria Math"/>
                                  <a:cs typeface="Times New Roman" pitchFamily="18" charset="0"/>
                                </a:rPr>
                                <m:t>π</m:t>
                              </m:r>
                              <m:sSub>
                                <m:sSubPr>
                                  <m:ctrlPr>
                                    <a:rPr lang="el-GR"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𝑡</m:t>
                                  </m:r>
                                  <m:r>
                                    <a:rPr lang="en-US" sz="2000" b="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𝐿𝑜𝑠</m:t>
                                          </m:r>
                                        </m:sub>
                                      </m:sSub>
                                    </m:num>
                                    <m:den>
                                      <m:r>
                                        <a:rPr lang="en-US" sz="2000" b="0" i="1" smtClean="0">
                                          <a:latin typeface="Cambria Math"/>
                                          <a:ea typeface="Cambria Math"/>
                                          <a:cs typeface="Times New Roman" pitchFamily="18" charset="0"/>
                                        </a:rPr>
                                        <m:t>𝑐</m:t>
                                      </m:r>
                                    </m:den>
                                  </m:f>
                                </m:e>
                              </m:d>
                            </m:sup>
                          </m:sSup>
                        </m:num>
                        <m:den>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𝐿𝑜𝑠</m:t>
                              </m:r>
                            </m:sub>
                          </m:sSub>
                        </m:den>
                      </m:f>
                    </m:oMath>
                  </m:oMathPara>
                </a14:m>
                <a:endParaRPr lang="en-US" sz="2000" dirty="0" smtClean="0">
                  <a:latin typeface="Times New Roman" pitchFamily="18" charset="0"/>
                  <a:cs typeface="Times New Roman" pitchFamily="18" charset="0"/>
                </a:endParaRPr>
              </a:p>
              <a:p>
                <a:pPr marL="0" indent="0" algn="just">
                  <a:buNone/>
                </a:pPr>
                <a:endParaRPr lang="en-US" sz="2000" dirty="0">
                  <a:latin typeface="Times New Roman" pitchFamily="18" charset="0"/>
                  <a:cs typeface="Times New Roman" pitchFamily="18" charset="0"/>
                </a:endParaRPr>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193431" y="758824"/>
                <a:ext cx="11961054" cy="5537025"/>
              </a:xfrm>
              <a:blipFill rotWithShape="1">
                <a:blip r:embed="rId3"/>
                <a:stretch>
                  <a:fillRect l="-561" t="-990" r="-510"/>
                </a:stretch>
              </a:blipFill>
            </p:spPr>
            <p:txBody>
              <a:bodyPr/>
              <a:lstStyle/>
              <a:p>
                <a:r>
                  <a:rPr lang="en-IN">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34" y="3605466"/>
            <a:ext cx="4577680" cy="208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48154" y="5480242"/>
            <a:ext cx="3434861" cy="584775"/>
          </a:xfrm>
          <a:prstGeom prst="rect">
            <a:avLst/>
          </a:prstGeom>
        </p:spPr>
        <p:txBody>
          <a:bodyPr wrap="square">
            <a:spAutoFit/>
          </a:bodyPr>
          <a:lstStyle/>
          <a:p>
            <a:endParaRPr lang="en-IN" sz="2000" b="1" dirty="0" smtClean="0">
              <a:latin typeface="Times New Roman" pitchFamily="18" charset="0"/>
              <a:cs typeface="Times New Roman" pitchFamily="18" charset="0"/>
            </a:endParaRPr>
          </a:p>
          <a:p>
            <a:r>
              <a:rPr lang="en-IN" sz="1200" b="1" dirty="0" smtClean="0">
                <a:latin typeface="Times New Roman" pitchFamily="18" charset="0"/>
                <a:cs typeface="Times New Roman" pitchFamily="18" charset="0"/>
              </a:rPr>
              <a:t>FIGURE1 : GROUND-REFLECTION MODEL</a:t>
            </a:r>
            <a:endParaRPr lang="en-IN" sz="12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631" y="4045475"/>
            <a:ext cx="4794510" cy="172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27784" y="5717327"/>
            <a:ext cx="6459187" cy="276999"/>
          </a:xfrm>
          <a:prstGeom prst="rect">
            <a:avLst/>
          </a:prstGeom>
        </p:spPr>
        <p:txBody>
          <a:bodyPr wrap="square">
            <a:spAutoFit/>
          </a:bodyPr>
          <a:lstStyle/>
          <a:p>
            <a:r>
              <a:rPr lang="en-US" sz="1200" b="1" dirty="0" smtClean="0">
                <a:latin typeface="Times New Roman" pitchFamily="18" charset="0"/>
                <a:cs typeface="Times New Roman" pitchFamily="18" charset="0"/>
              </a:rPr>
              <a:t>FIGURE 2 LINE-OF-SIGHT DISTANCE DLOS IN GROUND-REFLECTION MODEL</a:t>
            </a:r>
            <a:endParaRPr lang="en-IN"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9799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SYLLABUS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9" name="TextBox 8">
            <a:extLst>
              <a:ext uri="{FF2B5EF4-FFF2-40B4-BE49-F238E27FC236}">
                <a16:creationId xmlns:a16="http://schemas.microsoft.com/office/drawing/2014/main" xmlns="" id="{84B741AE-165A-40FC-BFBA-59D981283D58}"/>
              </a:ext>
            </a:extLst>
          </p:cNvPr>
          <p:cNvSpPr txBox="1"/>
          <p:nvPr/>
        </p:nvSpPr>
        <p:spPr>
          <a:xfrm>
            <a:off x="763303" y="1096630"/>
            <a:ext cx="5438338" cy="5560497"/>
          </a:xfrm>
          <a:prstGeom prst="rect">
            <a:avLst/>
          </a:prstGeom>
          <a:noFill/>
        </p:spPr>
        <p:txBody>
          <a:bodyPr wrap="square">
            <a:spAutoFit/>
          </a:bodyPr>
          <a:lstStyle/>
          <a:p>
            <a:pPr fontAlgn="base">
              <a:lnSpc>
                <a:spcPct val="150000"/>
              </a:lnSpc>
              <a:spcAft>
                <a:spcPts val="800"/>
              </a:spcAft>
            </a:pPr>
            <a:r>
              <a:rPr lang="en-IN" sz="1400" b="1" dirty="0">
                <a:solidFill>
                  <a:srgbClr val="C00000"/>
                </a:solidFill>
                <a:effectLst/>
                <a:latin typeface="Times New Roman" pitchFamily="18" charset="0"/>
                <a:ea typeface="Verdana" panose="020B0604030504040204" pitchFamily="34" charset="0"/>
                <a:cs typeface="Times New Roman" pitchFamily="18" charset="0"/>
              </a:rPr>
              <a:t>1.</a:t>
            </a:r>
            <a:r>
              <a:rPr lang="en-IN" sz="1600" b="1" dirty="0">
                <a:solidFill>
                  <a:srgbClr val="C00000"/>
                </a:solidFill>
                <a:effectLst/>
                <a:latin typeface="Times New Roman" pitchFamily="18" charset="0"/>
                <a:ea typeface="Verdana" panose="020B0604030504040204" pitchFamily="34" charset="0"/>
                <a:cs typeface="Times New Roman" pitchFamily="18" charset="0"/>
              </a:rPr>
              <a:t>INTRODUCTION</a:t>
            </a:r>
            <a:r>
              <a:rPr lang="en-IN" sz="1400" b="1" dirty="0">
                <a:solidFill>
                  <a:srgbClr val="C00000"/>
                </a:solidFill>
                <a:effectLst/>
                <a:latin typeface="Times New Roman" pitchFamily="18" charset="0"/>
                <a:ea typeface="Verdana" panose="020B0604030504040204" pitchFamily="34" charset="0"/>
                <a:cs typeface="Times New Roman" pitchFamily="18" charset="0"/>
              </a:rPr>
              <a:t> </a:t>
            </a:r>
            <a:endParaRPr lang="en-IN" sz="1400" b="1" dirty="0" smtClean="0">
              <a:solidFill>
                <a:srgbClr val="C00000"/>
              </a:solidFill>
              <a:effectLst/>
              <a:latin typeface="Times New Roman" pitchFamily="18" charset="0"/>
              <a:ea typeface="Verdana" panose="020B0604030504040204" pitchFamily="34" charset="0"/>
              <a:cs typeface="Times New Roman" pitchFamily="18" charset="0"/>
            </a:endParaRPr>
          </a:p>
          <a:p>
            <a:pPr fontAlgn="base">
              <a:lnSpc>
                <a:spcPct val="150000"/>
              </a:lnSpc>
              <a:spcAft>
                <a:spcPts val="800"/>
              </a:spcAft>
            </a:pPr>
            <a:r>
              <a:rPr lang="en-IN" sz="1400" b="1" dirty="0" smtClean="0">
                <a:solidFill>
                  <a:srgbClr val="C00000"/>
                </a:solidFill>
                <a:latin typeface="Times New Roman" pitchFamily="18" charset="0"/>
                <a:ea typeface="Verdana" panose="020B0604030504040204" pitchFamily="34" charset="0"/>
                <a:cs typeface="Times New Roman" pitchFamily="18" charset="0"/>
              </a:rPr>
              <a:t>	TELETRAFFIC THEORY </a:t>
            </a:r>
          </a:p>
          <a:p>
            <a:pPr fontAlgn="base">
              <a:lnSpc>
                <a:spcPct val="150000"/>
              </a:lnSpc>
              <a:spcAft>
                <a:spcPts val="800"/>
              </a:spcAft>
            </a:pPr>
            <a:r>
              <a:rPr lang="en-IN" sz="1400" b="1" dirty="0" smtClean="0">
                <a:solidFill>
                  <a:srgbClr val="C00000"/>
                </a:solidFill>
                <a:effectLst/>
                <a:latin typeface="Times New Roman" pitchFamily="18" charset="0"/>
                <a:ea typeface="Verdana" panose="020B0604030504040204" pitchFamily="34" charset="0"/>
                <a:cs typeface="Times New Roman" pitchFamily="18" charset="0"/>
              </a:rPr>
              <a:t>	</a:t>
            </a:r>
            <a:r>
              <a:rPr lang="en-IN" sz="1200" dirty="0" smtClean="0">
                <a:effectLst/>
                <a:latin typeface="Times New Roman" pitchFamily="18" charset="0"/>
                <a:ea typeface="Verdana" panose="020B0604030504040204" pitchFamily="34" charset="0"/>
                <a:cs typeface="Times New Roman" pitchFamily="18" charset="0"/>
              </a:rPr>
              <a:t>1.1INTRODUCTION TO TELE-TRAFFIC THEORY</a:t>
            </a:r>
          </a:p>
          <a:p>
            <a:pPr fontAlgn="base">
              <a:lnSpc>
                <a:spcPct val="150000"/>
              </a:lnSpc>
              <a:spcAft>
                <a:spcPts val="800"/>
              </a:spcAft>
            </a:pPr>
            <a:r>
              <a:rPr lang="en-IN" sz="1200" dirty="0" smtClean="0">
                <a:latin typeface="Times New Roman" pitchFamily="18" charset="0"/>
                <a:ea typeface="Verdana" panose="020B0604030504040204" pitchFamily="34" charset="0"/>
                <a:cs typeface="Times New Roman" pitchFamily="18" charset="0"/>
              </a:rPr>
              <a:t>	1.2 CELLULAR TRAFFIC MODELLING &amp; BLOCKING 	      	      PROBABILITY</a:t>
            </a:r>
            <a:endParaRPr lang="en-IN" sz="1200" dirty="0" smtClean="0">
              <a:effectLst/>
              <a:latin typeface="Times New Roman" pitchFamily="18" charset="0"/>
              <a:ea typeface="Verdana" panose="020B0604030504040204" pitchFamily="34" charset="0"/>
              <a:cs typeface="Times New Roman" pitchFamily="18" charset="0"/>
            </a:endParaRPr>
          </a:p>
          <a:p>
            <a:pPr fontAlgn="base">
              <a:lnSpc>
                <a:spcPct val="150000"/>
              </a:lnSpc>
              <a:spcAft>
                <a:spcPts val="800"/>
              </a:spcAft>
            </a:pPr>
            <a:r>
              <a:rPr lang="en-IN" sz="1600" b="1" dirty="0" smtClean="0">
                <a:solidFill>
                  <a:srgbClr val="C00000"/>
                </a:solidFill>
                <a:effectLst/>
                <a:latin typeface="+mj-lt"/>
                <a:ea typeface="Verdana" panose="020B0604030504040204" pitchFamily="34" charset="0"/>
                <a:cs typeface="Times New Roman" panose="02020603050405020304" pitchFamily="18" charset="0"/>
              </a:rPr>
              <a:t>2</a:t>
            </a:r>
            <a:r>
              <a:rPr lang="en-IN" sz="1600" b="1" dirty="0">
                <a:solidFill>
                  <a:srgbClr val="C00000"/>
                </a:solidFill>
                <a:effectLst/>
                <a:latin typeface="+mj-lt"/>
                <a:ea typeface="Verdana" panose="020B0604030504040204" pitchFamily="34" charset="0"/>
                <a:cs typeface="Times New Roman" panose="02020603050405020304" pitchFamily="18" charset="0"/>
              </a:rPr>
              <a:t>. </a:t>
            </a:r>
            <a:r>
              <a:rPr lang="en-IN" sz="1600" b="1" dirty="0" smtClean="0">
                <a:solidFill>
                  <a:srgbClr val="C00000"/>
                </a:solidFill>
                <a:latin typeface="Times New Roman" pitchFamily="18" charset="0"/>
                <a:ea typeface="Verdana" panose="020B0604030504040204" pitchFamily="34" charset="0"/>
                <a:cs typeface="Times New Roman" pitchFamily="18" charset="0"/>
              </a:rPr>
              <a:t>LARGE SCALE PATH LOSS</a:t>
            </a:r>
            <a:endParaRPr lang="en-IN" sz="1600" b="1" dirty="0">
              <a:solidFill>
                <a:srgbClr val="C00000"/>
              </a:solidFill>
              <a:effectLst/>
              <a:latin typeface="Times New Roman" pitchFamily="18" charset="0"/>
              <a:ea typeface="Verdana" panose="020B0604030504040204" pitchFamily="34" charset="0"/>
              <a:cs typeface="Times New Roman" pitchFamily="18" charset="0"/>
            </a:endParaRPr>
          </a:p>
          <a:p>
            <a:pPr lvl="1" fontAlgn="base">
              <a:lnSpc>
                <a:spcPct val="150000"/>
              </a:lnSpc>
              <a:spcAft>
                <a:spcPts val="800"/>
              </a:spcAft>
            </a:pPr>
            <a:r>
              <a:rPr lang="en-IN" sz="1600" dirty="0" smtClean="0">
                <a:latin typeface="Times New Roman" pitchFamily="18" charset="0"/>
                <a:ea typeface="Verdana" panose="020B0604030504040204" pitchFamily="34" charset="0"/>
                <a:cs typeface="Times New Roman" pitchFamily="18" charset="0"/>
              </a:rPr>
              <a:t>	</a:t>
            </a:r>
            <a:r>
              <a:rPr lang="en-IN" sz="1200" dirty="0" smtClean="0">
                <a:latin typeface="Times New Roman" pitchFamily="18" charset="0"/>
                <a:ea typeface="Verdana" panose="020B0604030504040204" pitchFamily="34" charset="0"/>
                <a:cs typeface="Times New Roman" pitchFamily="18" charset="0"/>
              </a:rPr>
              <a:t>2.1 INTRODUCTION TO WIRELESS 	   	      	       PROPOGATION MODELS </a:t>
            </a:r>
          </a:p>
          <a:p>
            <a:pPr lvl="1" fontAlgn="base">
              <a:lnSpc>
                <a:spcPct val="150000"/>
              </a:lnSpc>
              <a:spcAft>
                <a:spcPts val="800"/>
              </a:spcAft>
            </a:pPr>
            <a:r>
              <a:rPr lang="en-IN" sz="1200" dirty="0" smtClean="0">
                <a:latin typeface="Times New Roman" pitchFamily="18" charset="0"/>
                <a:ea typeface="Verdana" panose="020B0604030504040204" pitchFamily="34" charset="0"/>
                <a:cs typeface="Times New Roman" pitchFamily="18" charset="0"/>
              </a:rPr>
              <a:t>	2.2 GROUND REFLECTION MODELS</a:t>
            </a:r>
          </a:p>
          <a:p>
            <a:pPr lvl="1" fontAlgn="base">
              <a:lnSpc>
                <a:spcPct val="150000"/>
              </a:lnSpc>
              <a:spcAft>
                <a:spcPts val="800"/>
              </a:spcAft>
            </a:pPr>
            <a:r>
              <a:rPr lang="en-IN" sz="1200" dirty="0" smtClean="0">
                <a:latin typeface="Times New Roman" pitchFamily="18" charset="0"/>
                <a:ea typeface="Verdana" panose="020B0604030504040204" pitchFamily="34" charset="0"/>
                <a:cs typeface="Times New Roman" pitchFamily="18" charset="0"/>
              </a:rPr>
              <a:t>	2.3 OKUMURA MODEL </a:t>
            </a:r>
          </a:p>
          <a:p>
            <a:pPr lvl="1" fontAlgn="base">
              <a:lnSpc>
                <a:spcPct val="150000"/>
              </a:lnSpc>
              <a:spcAft>
                <a:spcPts val="800"/>
              </a:spcAft>
            </a:pPr>
            <a:r>
              <a:rPr lang="en-IN" sz="1200" dirty="0" smtClean="0">
                <a:latin typeface="Times New Roman" pitchFamily="18" charset="0"/>
                <a:ea typeface="Verdana" panose="020B0604030504040204" pitchFamily="34" charset="0"/>
                <a:cs typeface="Times New Roman" pitchFamily="18" charset="0"/>
              </a:rPr>
              <a:t>	2.4 HATA MODEL </a:t>
            </a:r>
          </a:p>
          <a:p>
            <a:pPr lvl="1" fontAlgn="base">
              <a:lnSpc>
                <a:spcPct val="150000"/>
              </a:lnSpc>
              <a:spcAft>
                <a:spcPts val="800"/>
              </a:spcAft>
            </a:pPr>
            <a:r>
              <a:rPr lang="en-IN" sz="1200" dirty="0" smtClean="0">
                <a:latin typeface="Times New Roman" pitchFamily="18" charset="0"/>
                <a:ea typeface="Verdana" panose="020B0604030504040204" pitchFamily="34" charset="0"/>
                <a:cs typeface="Times New Roman" pitchFamily="18" charset="0"/>
              </a:rPr>
              <a:t>	2.5 LINK BUDGET ANALYSIS</a:t>
            </a:r>
          </a:p>
          <a:p>
            <a:pPr lvl="1" fontAlgn="base">
              <a:lnSpc>
                <a:spcPct val="150000"/>
              </a:lnSpc>
              <a:spcAft>
                <a:spcPts val="800"/>
              </a:spcAft>
            </a:pPr>
            <a:r>
              <a:rPr lang="en-IN" sz="1200" dirty="0" smtClean="0">
                <a:latin typeface="Times New Roman" pitchFamily="18" charset="0"/>
                <a:ea typeface="Verdana" panose="020B0604030504040204" pitchFamily="34" charset="0"/>
                <a:cs typeface="Times New Roman" pitchFamily="18" charset="0"/>
              </a:rPr>
              <a:t>	2.6 LOG  NORMAL SHADOWING</a:t>
            </a:r>
          </a:p>
          <a:p>
            <a:pPr lvl="1" fontAlgn="base">
              <a:lnSpc>
                <a:spcPct val="150000"/>
              </a:lnSpc>
              <a:spcAft>
                <a:spcPts val="800"/>
              </a:spcAft>
            </a:pPr>
            <a:endParaRPr lang="en-IN" sz="1600" dirty="0">
              <a:latin typeface="Times New Roman" pitchFamily="18" charset="0"/>
              <a:ea typeface="Verdana" panose="020B0604030504040204" pitchFamily="34" charset="0"/>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11" name="TextBox 10">
            <a:extLst>
              <a:ext uri="{FF2B5EF4-FFF2-40B4-BE49-F238E27FC236}">
                <a16:creationId xmlns:a16="http://schemas.microsoft.com/office/drawing/2014/main" xmlns="" id="{E2F19DBC-F025-3998-F36E-4436CBC2A4E2}"/>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3G &amp;4G STANDARDS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02/33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641" y="1995487"/>
            <a:ext cx="5087681" cy="324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0" y="6337239"/>
            <a:ext cx="12154485"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20/33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10" name="Content Placeholder 9"/>
              <p:cNvSpPr>
                <a:spLocks noGrp="1"/>
              </p:cNvSpPr>
              <p:nvPr>
                <p:ph idx="1"/>
              </p:nvPr>
            </p:nvSpPr>
            <p:spPr>
              <a:xfrm>
                <a:off x="164393" y="750439"/>
                <a:ext cx="11581140" cy="5431420"/>
              </a:xfrm>
            </p:spPr>
            <p:txBody>
              <a:bodyPr>
                <a:normAutofit/>
              </a:bodyPr>
              <a:lstStyle/>
              <a:p>
                <a:r>
                  <a:rPr lang="en-US" sz="1800" dirty="0" smtClean="0">
                    <a:latin typeface="Times New Roman" pitchFamily="18" charset="0"/>
                    <a:cs typeface="Times New Roman" pitchFamily="18" charset="0"/>
                  </a:rPr>
                  <a:t>where </a:t>
                </a:r>
                <a14:m>
                  <m:oMath xmlns:m="http://schemas.openxmlformats.org/officeDocument/2006/math">
                    <m:sSub>
                      <m:sSubPr>
                        <m:ctrlPr>
                          <a:rPr lang="en-US" sz="1800" i="1" smtClean="0">
                            <a:latin typeface="Cambria Math"/>
                          </a:rPr>
                        </m:ctrlPr>
                      </m:sSubPr>
                      <m:e>
                        <m:r>
                          <a:rPr lang="en-US" sz="1800" b="0" i="1" smtClean="0">
                            <a:latin typeface="Cambria Math"/>
                          </a:rPr>
                          <m:t>𝐸</m:t>
                        </m:r>
                      </m:e>
                      <m:sub>
                        <m:r>
                          <a:rPr lang="en-US" sz="1800" b="0" i="1" smtClean="0">
                            <a:latin typeface="Cambria Math"/>
                          </a:rPr>
                          <m:t>0</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is the transmitted signal amplitude at a reference distance </a:t>
                </a:r>
                <a14:m>
                  <m:oMath xmlns:m="http://schemas.openxmlformats.org/officeDocument/2006/math">
                    <m:sSub>
                      <m:sSubPr>
                        <m:ctrlPr>
                          <a:rPr lang="en-US" sz="1800" i="1" smtClean="0">
                            <a:latin typeface="Cambria Math"/>
                          </a:rPr>
                        </m:ctrlPr>
                      </m:sSubPr>
                      <m:e>
                        <m:r>
                          <a:rPr lang="en-US" sz="1800" b="0" i="1" smtClean="0">
                            <a:latin typeface="Cambria Math"/>
                          </a:rPr>
                          <m:t>𝑑</m:t>
                        </m:r>
                      </m:e>
                      <m:sub>
                        <m:r>
                          <a:rPr lang="en-US" sz="1800" b="0" i="1" smtClean="0">
                            <a:latin typeface="Cambria Math"/>
                          </a:rPr>
                          <m:t>0</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and </a:t>
                </a:r>
                <a14:m>
                  <m:oMath xmlns:m="http://schemas.openxmlformats.org/officeDocument/2006/math">
                    <m:sSub>
                      <m:sSubPr>
                        <m:ctrlPr>
                          <a:rPr lang="en-US" sz="1800" i="1" smtClean="0">
                            <a:latin typeface="Cambria Math"/>
                          </a:rPr>
                        </m:ctrlPr>
                      </m:sSubPr>
                      <m:e>
                        <m:r>
                          <a:rPr lang="en-US" sz="1800" b="0" i="1" smtClean="0">
                            <a:latin typeface="Cambria Math"/>
                          </a:rPr>
                          <m:t>𝑑</m:t>
                        </m:r>
                        <m:r>
                          <a:rPr lang="en-US" sz="1800" b="0" i="1" smtClean="0">
                            <a:latin typeface="Cambria Math"/>
                          </a:rPr>
                          <m:t> </m:t>
                        </m:r>
                      </m:e>
                      <m:sub>
                        <m:r>
                          <a:rPr lang="en-US" sz="1800" b="0" i="1" smtClean="0">
                            <a:latin typeface="Cambria Math"/>
                          </a:rPr>
                          <m:t>𝐿𝑜𝑠</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is the propagation distance for the LOS component. </a:t>
                </a:r>
                <a:r>
                  <a:rPr lang="en-IN" sz="1800" dirty="0" smtClean="0">
                    <a:latin typeface="Times New Roman" pitchFamily="18" charset="0"/>
                    <a:cs typeface="Times New Roman" pitchFamily="18" charset="0"/>
                  </a:rPr>
                  <a:t>The quantity 2</a:t>
                </a:r>
                <a:r>
                  <a:rPr lang="el-GR" sz="1800" dirty="0" smtClean="0">
                    <a:latin typeface="Times New Roman" pitchFamily="18" charset="0"/>
                    <a:cs typeface="Times New Roman" pitchFamily="18" charset="0"/>
                  </a:rPr>
                  <a:t>π</a:t>
                </a:r>
                <a14:m>
                  <m:oMath xmlns:m="http://schemas.openxmlformats.org/officeDocument/2006/math">
                    <m:sSub>
                      <m:sSubPr>
                        <m:ctrlPr>
                          <a:rPr lang="el-GR" sz="1800" i="1" smtClean="0">
                            <a:latin typeface="Cambria Math"/>
                          </a:rPr>
                        </m:ctrlPr>
                      </m:sSubPr>
                      <m:e>
                        <m:r>
                          <a:rPr lang="en-US" sz="1800" b="0" i="1" smtClean="0">
                            <a:latin typeface="Cambria Math"/>
                          </a:rPr>
                          <m:t>𝑓</m:t>
                        </m:r>
                      </m:e>
                      <m:sub>
                        <m:r>
                          <a:rPr lang="en-US" sz="1800" b="0" i="1" smtClean="0">
                            <a:latin typeface="Cambria Math"/>
                          </a:rPr>
                          <m:t>𝑐</m:t>
                        </m:r>
                      </m:sub>
                    </m:sSub>
                    <m:d>
                      <m:dPr>
                        <m:ctrlPr>
                          <a:rPr lang="el-GR" sz="1800" i="1" smtClean="0">
                            <a:latin typeface="Cambria Math"/>
                          </a:rPr>
                        </m:ctrlPr>
                      </m:dPr>
                      <m:e>
                        <m:r>
                          <a:rPr lang="en-US" sz="1800" b="0" i="1" smtClean="0">
                            <a:latin typeface="Cambria Math"/>
                          </a:rPr>
                          <m:t>𝑡</m:t>
                        </m:r>
                        <m:r>
                          <a:rPr lang="en-US" sz="1800" b="0" i="1" smtClean="0">
                            <a:latin typeface="Cambria Math"/>
                          </a:rPr>
                          <m:t>−</m:t>
                        </m:r>
                        <m:f>
                          <m:fPr>
                            <m:ctrlPr>
                              <a:rPr lang="en-US" sz="1800" b="0" i="1" smtClean="0">
                                <a:latin typeface="Cambria Math"/>
                              </a:rPr>
                            </m:ctrlPr>
                          </m:fPr>
                          <m:num>
                            <m:sSub>
                              <m:sSubPr>
                                <m:ctrlPr>
                                  <a:rPr lang="en-US" sz="1800" b="0" i="1" smtClean="0">
                                    <a:latin typeface="Cambria Math"/>
                                  </a:rPr>
                                </m:ctrlPr>
                              </m:sSubPr>
                              <m:e>
                                <m:r>
                                  <a:rPr lang="en-US" sz="1800" b="0" i="1" smtClean="0">
                                    <a:latin typeface="Cambria Math"/>
                                  </a:rPr>
                                  <m:t>𝑑</m:t>
                                </m:r>
                              </m:e>
                              <m:sub>
                                <m:r>
                                  <a:rPr lang="en-US" sz="1800" b="0" i="1" smtClean="0">
                                    <a:latin typeface="Cambria Math"/>
                                  </a:rPr>
                                  <m:t>𝐿𝑜𝑠</m:t>
                                </m:r>
                              </m:sub>
                            </m:sSub>
                          </m:num>
                          <m:den>
                            <m:r>
                              <a:rPr lang="en-US" sz="1800" b="0" i="1" smtClean="0">
                                <a:latin typeface="Cambria Math"/>
                              </a:rPr>
                              <m:t>𝑐</m:t>
                            </m:r>
                          </m:den>
                        </m:f>
                      </m:e>
                    </m:d>
                  </m:oMath>
                </a14:m>
                <a:r>
                  <a:rPr lang="en-US" sz="1800" dirty="0" smtClean="0"/>
                  <a:t> </a:t>
                </a:r>
                <a:r>
                  <a:rPr lang="en-US" sz="1800" dirty="0">
                    <a:latin typeface="Times New Roman" pitchFamily="18" charset="0"/>
                    <a:cs typeface="Times New Roman" pitchFamily="18" charset="0"/>
                  </a:rPr>
                  <a:t>denotes the phase lag of the carrier at the receiver arising due to the propagation delay corresponding to this line-of-sight component</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By approximating </a:t>
                </a:r>
                <a14:m>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𝑑</m:t>
                        </m:r>
                      </m:e>
                      <m:sub>
                        <m:r>
                          <a:rPr lang="en-US" sz="1800" b="0" i="1" smtClean="0">
                            <a:latin typeface="Cambria Math"/>
                            <a:cs typeface="Times New Roman" pitchFamily="18" charset="0"/>
                          </a:rPr>
                          <m:t>𝐿𝑜𝑠</m:t>
                        </m:r>
                      </m:sub>
                    </m:sSub>
                    <m:r>
                      <a:rPr lang="en-US" sz="1800" i="1" smtClean="0">
                        <a:latin typeface="Cambria Math"/>
                        <a:ea typeface="Cambria Math"/>
                        <a:cs typeface="Times New Roman" pitchFamily="18" charset="0"/>
                      </a:rPr>
                      <m:t>≈</m:t>
                    </m:r>
                    <m:r>
                      <a:rPr lang="en-US" sz="1800" b="0" i="1" smtClean="0">
                        <a:latin typeface="Cambria Math"/>
                        <a:ea typeface="Cambria Math"/>
                        <a:cs typeface="Times New Roman" pitchFamily="18" charset="0"/>
                      </a:rPr>
                      <m:t>𝑑</m:t>
                    </m:r>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for the large-scale path loss, where d is the ground distance between the transmitter and the </a:t>
                </a:r>
                <a:r>
                  <a:rPr lang="en-US" sz="1800" dirty="0" smtClean="0">
                    <a:latin typeface="Times New Roman" pitchFamily="18" charset="0"/>
                    <a:cs typeface="Times New Roman" pitchFamily="18" charset="0"/>
                  </a:rPr>
                  <a:t>receiver from above figure </a:t>
                </a:r>
              </a:p>
              <a:p>
                <a:pPr marL="0" inden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a:cs typeface="Times New Roman" pitchFamily="18" charset="0"/>
                            </a:rPr>
                          </m:ctrlPr>
                        </m:sSubPr>
                        <m:e>
                          <m:r>
                            <a:rPr lang="en-US" sz="1800" b="0" i="1" smtClean="0">
                              <a:latin typeface="Cambria Math"/>
                              <a:cs typeface="Times New Roman" pitchFamily="18" charset="0"/>
                            </a:rPr>
                            <m:t>𝐸</m:t>
                          </m:r>
                        </m:e>
                        <m:sub>
                          <m:r>
                            <a:rPr lang="en-US" sz="1800" b="0" i="1" smtClean="0">
                              <a:latin typeface="Cambria Math"/>
                              <a:cs typeface="Times New Roman" pitchFamily="18" charset="0"/>
                            </a:rPr>
                            <m:t>𝐿𝑜𝑠</m:t>
                          </m:r>
                        </m:sub>
                      </m:sSub>
                      <m:r>
                        <a:rPr lang="en-US" sz="1800" i="1" smtClean="0">
                          <a:latin typeface="Cambria Math"/>
                          <a:ea typeface="Cambria Math"/>
                          <a:cs typeface="Times New Roman" pitchFamily="18" charset="0"/>
                        </a:rPr>
                        <m:t>=</m:t>
                      </m:r>
                      <m:f>
                        <m:fPr>
                          <m:ctrlPr>
                            <a:rPr lang="en-US" sz="1800" i="1" smtClean="0">
                              <a:latin typeface="Cambria Math"/>
                              <a:ea typeface="Cambria Math"/>
                              <a:cs typeface="Times New Roman" pitchFamily="18" charset="0"/>
                            </a:rPr>
                          </m:ctrlPr>
                        </m:fPr>
                        <m:num>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𝐸</m:t>
                              </m:r>
                            </m:e>
                            <m:sub>
                              <m:r>
                                <a:rPr lang="en-US" sz="1800" b="0" i="1" smtClean="0">
                                  <a:latin typeface="Cambria Math"/>
                                  <a:ea typeface="Cambria Math"/>
                                  <a:cs typeface="Times New Roman" pitchFamily="18" charset="0"/>
                                </a:rPr>
                                <m:t>0</m:t>
                              </m:r>
                            </m:sub>
                          </m:sSub>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𝑑</m:t>
                              </m:r>
                            </m:e>
                            <m:sub>
                              <m:r>
                                <a:rPr lang="en-US" sz="1800" b="0" i="1" smtClean="0">
                                  <a:latin typeface="Cambria Math"/>
                                  <a:ea typeface="Cambria Math"/>
                                  <a:cs typeface="Times New Roman" pitchFamily="18" charset="0"/>
                                </a:rPr>
                                <m:t>0</m:t>
                              </m:r>
                            </m:sub>
                          </m:sSub>
                        </m:num>
                        <m:den>
                          <m:r>
                            <a:rPr lang="en-US" sz="1800" b="0" i="1" smtClean="0">
                              <a:latin typeface="Cambria Math"/>
                              <a:ea typeface="Cambria Math"/>
                              <a:cs typeface="Times New Roman" pitchFamily="18" charset="0"/>
                            </a:rPr>
                            <m:t>𝑑</m:t>
                          </m:r>
                        </m:den>
                      </m:f>
                      <m:sSup>
                        <m:sSupPr>
                          <m:ctrlPr>
                            <a:rPr lang="en-US" sz="180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𝑒</m:t>
                          </m:r>
                        </m:e>
                        <m:sup>
                          <m:r>
                            <a:rPr lang="en-US" sz="1800" b="0" i="1" smtClean="0">
                              <a:latin typeface="Cambria Math"/>
                              <a:ea typeface="Cambria Math"/>
                              <a:cs typeface="Times New Roman" pitchFamily="18" charset="0"/>
                            </a:rPr>
                            <m:t>𝑗</m:t>
                          </m:r>
                          <m:r>
                            <a:rPr lang="en-US" sz="1800" b="0" i="1" smtClean="0">
                              <a:latin typeface="Cambria Math"/>
                              <a:ea typeface="Cambria Math"/>
                              <a:cs typeface="Times New Roman" pitchFamily="18" charset="0"/>
                            </a:rPr>
                            <m:t>2</m:t>
                          </m:r>
                          <m:sSub>
                            <m:sSubPr>
                              <m:ctrlPr>
                                <a:rPr lang="en-US" sz="1800" b="0" i="1" smtClean="0">
                                  <a:latin typeface="Cambria Math"/>
                                  <a:ea typeface="Cambria Math"/>
                                  <a:cs typeface="Times New Roman" pitchFamily="18" charset="0"/>
                                </a:rPr>
                              </m:ctrlPr>
                            </m:sSubPr>
                            <m:e>
                              <m:r>
                                <m:rPr>
                                  <m:sty m:val="p"/>
                                </m:rPr>
                                <a:rPr lang="el-GR" sz="1800" b="0" i="1" smtClean="0">
                                  <a:latin typeface="Cambria Math"/>
                                  <a:ea typeface="Cambria Math"/>
                                  <a:cs typeface="Times New Roman" pitchFamily="18" charset="0"/>
                                </a:rPr>
                                <m:t>π</m:t>
                              </m:r>
                              <m:r>
                                <a:rPr lang="en-US" sz="1800" b="0" i="1" smtClean="0">
                                  <a:latin typeface="Cambria Math"/>
                                  <a:ea typeface="Cambria Math"/>
                                  <a:cs typeface="Times New Roman" pitchFamily="18" charset="0"/>
                                </a:rPr>
                                <m:t>𝑓</m:t>
                              </m:r>
                            </m:e>
                            <m:sub>
                              <m:r>
                                <a:rPr lang="en-US" sz="1800" b="0" i="1" smtClean="0">
                                  <a:latin typeface="Cambria Math"/>
                                  <a:ea typeface="Cambria Math"/>
                                  <a:cs typeface="Times New Roman" pitchFamily="18" charset="0"/>
                                </a:rPr>
                                <m:t>𝑐</m:t>
                              </m:r>
                            </m:sub>
                          </m:sSub>
                          <m:d>
                            <m:dPr>
                              <m:ctrlPr>
                                <a:rPr lang="en-US"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𝑡</m:t>
                              </m:r>
                              <m:r>
                                <a:rPr lang="en-US" sz="1800" b="0" i="1" smtClean="0">
                                  <a:latin typeface="Cambria Math"/>
                                  <a:ea typeface="Cambria Math"/>
                                  <a:cs typeface="Times New Roman" pitchFamily="18" charset="0"/>
                                </a:rPr>
                                <m:t>−</m:t>
                              </m:r>
                              <m:f>
                                <m:fPr>
                                  <m:ctrlPr>
                                    <a:rPr lang="en-US" sz="1800" i="1" smtClean="0">
                                      <a:latin typeface="Cambria Math"/>
                                      <a:ea typeface="Cambria Math"/>
                                      <a:cs typeface="Times New Roman" pitchFamily="18" charset="0"/>
                                    </a:rPr>
                                  </m:ctrlPr>
                                </m:fPr>
                                <m:num>
                                  <m:sSub>
                                    <m:sSubPr>
                                      <m:ctrlPr>
                                        <a:rPr lang="en-US" sz="180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𝑑</m:t>
                                      </m:r>
                                    </m:e>
                                    <m:sub>
                                      <m:r>
                                        <a:rPr lang="en-US" sz="1800" b="0" i="1" smtClean="0">
                                          <a:latin typeface="Cambria Math"/>
                                          <a:ea typeface="Cambria Math"/>
                                          <a:cs typeface="Times New Roman" pitchFamily="18" charset="0"/>
                                        </a:rPr>
                                        <m:t>𝐿𝑜𝑠</m:t>
                                      </m:r>
                                    </m:sub>
                                  </m:sSub>
                                </m:num>
                                <m:den>
                                  <m:r>
                                    <a:rPr lang="en-US" sz="1800" b="0" i="1" smtClean="0">
                                      <a:latin typeface="Cambria Math"/>
                                      <a:ea typeface="Cambria Math"/>
                                      <a:cs typeface="Times New Roman" pitchFamily="18" charset="0"/>
                                    </a:rPr>
                                    <m:t>𝑑</m:t>
                                  </m:r>
                                </m:den>
                              </m:f>
                            </m:e>
                          </m:d>
                        </m:sup>
                      </m:sSup>
                    </m:oMath>
                  </m:oMathPara>
                </a14:m>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Similarly, the </a:t>
                </a:r>
                <a:r>
                  <a:rPr lang="en-US" sz="1800" dirty="0" smtClean="0">
                    <a:latin typeface="Times New Roman" pitchFamily="18" charset="0"/>
                    <a:cs typeface="Times New Roman" pitchFamily="18" charset="0"/>
                  </a:rPr>
                  <a:t>quantity </a:t>
                </a:r>
                <a14:m>
                  <m:oMath xmlns:m="http://schemas.openxmlformats.org/officeDocument/2006/math">
                    <m:sSub>
                      <m:sSubPr>
                        <m:ctrlPr>
                          <a:rPr lang="en-US" sz="1800" i="1" smtClean="0">
                            <a:latin typeface="Cambria Math"/>
                          </a:rPr>
                        </m:ctrlPr>
                      </m:sSubPr>
                      <m:e>
                        <m:r>
                          <a:rPr lang="en-US" sz="1800" b="0" i="1" smtClean="0">
                            <a:latin typeface="Cambria Math"/>
                          </a:rPr>
                          <m:t>𝐸</m:t>
                        </m:r>
                      </m:e>
                      <m:sub>
                        <m:r>
                          <a:rPr lang="en-US" sz="1800" b="0" i="1" smtClean="0">
                            <a:latin typeface="Cambria Math"/>
                          </a:rPr>
                          <m:t>𝑔</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corresponding to the </a:t>
                </a:r>
                <a:r>
                  <a:rPr lang="en-US" sz="1800" dirty="0" smtClean="0">
                    <a:latin typeface="Times New Roman" pitchFamily="18" charset="0"/>
                    <a:cs typeface="Times New Roman" pitchFamily="18" charset="0"/>
                  </a:rPr>
                  <a:t>ground-reflection </a:t>
                </a:r>
                <a:r>
                  <a:rPr lang="en-US" sz="1800" dirty="0">
                    <a:latin typeface="Times New Roman" pitchFamily="18" charset="0"/>
                    <a:cs typeface="Times New Roman" pitchFamily="18" charset="0"/>
                  </a:rPr>
                  <a:t>component is given </a:t>
                </a:r>
                <a:r>
                  <a:rPr lang="en-US" sz="18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a:cs typeface="Times New Roman" pitchFamily="18" charset="0"/>
                            </a:rPr>
                          </m:ctrlPr>
                        </m:sSubPr>
                        <m:e>
                          <m:r>
                            <a:rPr lang="en-US" sz="1800" i="1">
                              <a:latin typeface="Cambria Math"/>
                              <a:cs typeface="Times New Roman" pitchFamily="18" charset="0"/>
                            </a:rPr>
                            <m:t>𝐸</m:t>
                          </m:r>
                        </m:e>
                        <m:sub>
                          <m:r>
                            <a:rPr lang="en-US" sz="1800" b="0" i="1" smtClean="0">
                              <a:latin typeface="Cambria Math"/>
                              <a:cs typeface="Times New Roman" pitchFamily="18" charset="0"/>
                            </a:rPr>
                            <m:t>𝑔</m:t>
                          </m:r>
                        </m:sub>
                      </m:sSub>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𝐸</m:t>
                              </m:r>
                            </m:e>
                            <m:sub>
                              <m:r>
                                <a:rPr lang="en-US" sz="1800" i="1">
                                  <a:latin typeface="Cambria Math"/>
                                  <a:ea typeface="Cambria Math"/>
                                  <a:cs typeface="Times New Roman" pitchFamily="18" charset="0"/>
                                </a:rPr>
                                <m:t>0</m:t>
                              </m:r>
                            </m:sub>
                          </m:sSub>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𝑑</m:t>
                          </m:r>
                        </m:den>
                      </m:f>
                      <m:sSup>
                        <m:sSupPr>
                          <m:ctrlPr>
                            <a:rPr lang="en-US" sz="1800" i="1">
                              <a:latin typeface="Cambria Math"/>
                              <a:ea typeface="Cambria Math"/>
                              <a:cs typeface="Times New Roman" pitchFamily="18" charset="0"/>
                            </a:rPr>
                          </m:ctrlPr>
                        </m:sSupPr>
                        <m:e>
                          <m:r>
                            <a:rPr lang="en-US" sz="1800" i="1">
                              <a:latin typeface="Cambria Math"/>
                              <a:ea typeface="Cambria Math"/>
                              <a:cs typeface="Times New Roman" pitchFamily="18" charset="0"/>
                            </a:rPr>
                            <m:t>𝑒</m:t>
                          </m:r>
                        </m:e>
                        <m:sup>
                          <m:r>
                            <a:rPr lang="en-US" sz="1800" i="1">
                              <a:latin typeface="Cambria Math"/>
                              <a:ea typeface="Cambria Math"/>
                              <a:cs typeface="Times New Roman" pitchFamily="18" charset="0"/>
                            </a:rPr>
                            <m:t>𝑗</m:t>
                          </m:r>
                          <m:r>
                            <a:rPr lang="en-US" sz="1800" i="1">
                              <a:latin typeface="Cambria Math"/>
                              <a:ea typeface="Cambria Math"/>
                              <a:cs typeface="Times New Roman" pitchFamily="18" charset="0"/>
                            </a:rPr>
                            <m:t>2</m:t>
                          </m:r>
                          <m:sSub>
                            <m:sSubPr>
                              <m:ctrlPr>
                                <a:rPr lang="en-US" sz="1800" i="1">
                                  <a:latin typeface="Cambria Math"/>
                                  <a:ea typeface="Cambria Math"/>
                                  <a:cs typeface="Times New Roman" pitchFamily="18" charset="0"/>
                                </a:rPr>
                              </m:ctrlPr>
                            </m:sSubPr>
                            <m:e>
                              <m:r>
                                <m:rPr>
                                  <m:sty m:val="p"/>
                                </m:rPr>
                                <a:rPr lang="el-GR" sz="1800" i="1">
                                  <a:latin typeface="Cambria Math"/>
                                  <a:ea typeface="Cambria Math"/>
                                  <a:cs typeface="Times New Roman" pitchFamily="18" charset="0"/>
                                </a:rPr>
                                <m:t>π</m:t>
                              </m:r>
                              <m:r>
                                <a:rPr lang="en-US" sz="1800" i="1">
                                  <a:latin typeface="Cambria Math"/>
                                  <a:ea typeface="Cambria Math"/>
                                  <a:cs typeface="Times New Roman" pitchFamily="18" charset="0"/>
                                </a:rPr>
                                <m:t>𝑓</m:t>
                              </m:r>
                            </m:e>
                            <m:sub>
                              <m:r>
                                <a:rPr lang="en-US" sz="1800" i="1">
                                  <a:latin typeface="Cambria Math"/>
                                  <a:ea typeface="Cambria Math"/>
                                  <a:cs typeface="Times New Roman" pitchFamily="18" charset="0"/>
                                </a:rPr>
                                <m:t>𝑐</m:t>
                              </m:r>
                            </m:sub>
                          </m:sSub>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𝑡</m:t>
                              </m:r>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b="0" i="1" smtClean="0">
                                          <a:latin typeface="Cambria Math"/>
                                          <a:ea typeface="Cambria Math"/>
                                          <a:cs typeface="Times New Roman" pitchFamily="18" charset="0"/>
                                        </a:rPr>
                                        <m:t>𝑔</m:t>
                                      </m:r>
                                    </m:sub>
                                  </m:sSub>
                                </m:num>
                                <m:den>
                                  <m:r>
                                    <a:rPr lang="en-US" sz="1800" i="1">
                                      <a:latin typeface="Cambria Math"/>
                                      <a:ea typeface="Cambria Math"/>
                                      <a:cs typeface="Times New Roman" pitchFamily="18" charset="0"/>
                                    </a:rPr>
                                    <m:t>𝑑</m:t>
                                  </m:r>
                                </m:den>
                              </m:f>
                            </m:e>
                          </m:d>
                        </m:sup>
                      </m:sSup>
                    </m:oMath>
                  </m:oMathPara>
                </a14:m>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where </a:t>
                </a:r>
                <a:r>
                  <a:rPr lang="en-US" sz="1800" dirty="0" smtClean="0">
                    <a:latin typeface="Times New Roman" pitchFamily="18" charset="0"/>
                    <a:cs typeface="Times New Roman" pitchFamily="18" charset="0"/>
                  </a:rPr>
                  <a:t> </a:t>
                </a:r>
                <a14:m>
                  <m:oMath xmlns:m="http://schemas.openxmlformats.org/officeDocument/2006/math">
                    <m:sSub>
                      <m:sSubPr>
                        <m:ctrlPr>
                          <a:rPr lang="en-US" sz="1800" i="1" smtClean="0">
                            <a:latin typeface="Cambria Math"/>
                          </a:rPr>
                        </m:ctrlPr>
                      </m:sSubPr>
                      <m:e>
                        <m:r>
                          <a:rPr lang="en-US" sz="1800" b="0" i="1" smtClean="0">
                            <a:latin typeface="Cambria Math"/>
                          </a:rPr>
                          <m:t>𝑑</m:t>
                        </m:r>
                      </m:e>
                      <m:sub>
                        <m:r>
                          <a:rPr lang="en-US" sz="1800" b="0" i="1" smtClean="0">
                            <a:latin typeface="Cambria Math"/>
                          </a:rPr>
                          <m:t>𝑔</m:t>
                        </m:r>
                      </m:sub>
                    </m:sSub>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is the distance traversed by the ground-reflected component and the </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ve</a:t>
                </a:r>
                <a:r>
                  <a:rPr lang="en-US" sz="1800" i="1" dirty="0">
                    <a:latin typeface="Times New Roman" pitchFamily="18" charset="0"/>
                    <a:cs typeface="Times New Roman" pitchFamily="18" charset="0"/>
                  </a:rPr>
                  <a:t> </a:t>
                </a:r>
                <a:r>
                  <a:rPr lang="en-US" sz="1800" dirty="0">
                    <a:latin typeface="Times New Roman" pitchFamily="18" charset="0"/>
                    <a:cs typeface="Times New Roman" pitchFamily="18" charset="0"/>
                  </a:rPr>
                  <a:t>sign arises because of the phase inversion from ground reflection. Therefore, substituting in Eq. </a:t>
                </a:r>
                <a:r>
                  <a:rPr lang="en-US" sz="1800" dirty="0" smtClean="0">
                    <a:latin typeface="Times New Roman" pitchFamily="18" charset="0"/>
                    <a:cs typeface="Times New Roman" pitchFamily="18" charset="0"/>
                  </a:rPr>
                  <a:t>(1), </a:t>
                </a:r>
                <a:r>
                  <a:rPr lang="en-US" sz="1800" dirty="0">
                    <a:latin typeface="Times New Roman" pitchFamily="18" charset="0"/>
                    <a:cs typeface="Times New Roman" pitchFamily="18" charset="0"/>
                  </a:rPr>
                  <a:t>it follows </a:t>
                </a:r>
                <a:r>
                  <a:rPr lang="en-US" sz="1800" dirty="0" smtClean="0">
                    <a:latin typeface="Times New Roman" pitchFamily="18" charset="0"/>
                    <a:cs typeface="Times New Roman" pitchFamily="18" charset="0"/>
                  </a:rPr>
                  <a:t>that</a:t>
                </a: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a:cs typeface="Times New Roman" pitchFamily="18" charset="0"/>
                            </a:rPr>
                          </m:ctrlPr>
                        </m:sSubPr>
                        <m:e>
                          <m:r>
                            <a:rPr lang="en-US" sz="1800" i="1">
                              <a:latin typeface="Cambria Math"/>
                              <a:cs typeface="Times New Roman" pitchFamily="18" charset="0"/>
                            </a:rPr>
                            <m:t>𝐸</m:t>
                          </m:r>
                        </m:e>
                        <m:sub>
                          <m:r>
                            <a:rPr lang="en-US" sz="1800" i="1">
                              <a:latin typeface="Cambria Math"/>
                              <a:cs typeface="Times New Roman" pitchFamily="18" charset="0"/>
                            </a:rPr>
                            <m:t>𝑇𝑜𝑡</m:t>
                          </m:r>
                        </m:sub>
                      </m:sSub>
                      <m:r>
                        <a:rPr lang="en-US" sz="1800" i="1">
                          <a:latin typeface="Cambria Math"/>
                          <a:ea typeface="Cambria Math"/>
                          <a:cs typeface="Times New Roman" pitchFamily="18" charset="0"/>
                        </a:rPr>
                        <m:t>=</m:t>
                      </m:r>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𝐸</m:t>
                          </m:r>
                        </m:e>
                        <m:sub>
                          <m:r>
                            <a:rPr lang="en-US" sz="1800" i="1">
                              <a:latin typeface="Cambria Math"/>
                              <a:ea typeface="Cambria Math"/>
                              <a:cs typeface="Times New Roman" pitchFamily="18" charset="0"/>
                            </a:rPr>
                            <m:t>𝐿𝑜𝑠</m:t>
                          </m:r>
                        </m:sub>
                      </m:sSub>
                      <m:r>
                        <a:rPr lang="en-US" sz="1800" i="1">
                          <a:latin typeface="Cambria Math"/>
                          <a:ea typeface="Cambria Math"/>
                          <a:cs typeface="Times New Roman" pitchFamily="18" charset="0"/>
                        </a:rPr>
                        <m:t>+</m:t>
                      </m:r>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𝐸</m:t>
                          </m:r>
                        </m:e>
                        <m:sub>
                          <m:r>
                            <a:rPr lang="en-US" sz="1800" i="1">
                              <a:latin typeface="Cambria Math"/>
                              <a:ea typeface="Cambria Math"/>
                              <a:cs typeface="Times New Roman" pitchFamily="18" charset="0"/>
                            </a:rPr>
                            <m:t>𝑔</m:t>
                          </m:r>
                        </m:sub>
                      </m:sSub>
                    </m:oMath>
                  </m:oMathPara>
                </a14:m>
                <a:endParaRPr lang="en-US" sz="18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i="1" smtClean="0">
                          <a:latin typeface="Cambria Math"/>
                          <a:ea typeface="Cambria Math"/>
                          <a:cs typeface="Times New Roman" pitchFamily="18" charset="0"/>
                        </a:rPr>
                        <m:t>=</m:t>
                      </m:r>
                      <m:d>
                        <m:dPr>
                          <m:ctrlPr>
                            <a:rPr lang="en-US" sz="1800" i="1" smtClean="0">
                              <a:latin typeface="Cambria Math"/>
                              <a:ea typeface="Cambria Math"/>
                              <a:cs typeface="Times New Roman" pitchFamily="18" charset="0"/>
                            </a:rPr>
                          </m:ctrlPr>
                        </m:dPr>
                        <m:e>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𝐸</m:t>
                                  </m:r>
                                </m:e>
                                <m:sub>
                                  <m:r>
                                    <a:rPr lang="en-US" sz="1800" i="1">
                                      <a:latin typeface="Cambria Math"/>
                                      <a:ea typeface="Cambria Math"/>
                                      <a:cs typeface="Times New Roman" pitchFamily="18" charset="0"/>
                                    </a:rPr>
                                    <m:t>0</m:t>
                                  </m:r>
                                </m:sub>
                              </m:sSub>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𝑑</m:t>
                              </m:r>
                            </m:den>
                          </m:f>
                          <m:sSup>
                            <m:sSupPr>
                              <m:ctrlPr>
                                <a:rPr lang="en-US" sz="1800" i="1">
                                  <a:latin typeface="Cambria Math"/>
                                  <a:ea typeface="Cambria Math"/>
                                  <a:cs typeface="Times New Roman" pitchFamily="18" charset="0"/>
                                </a:rPr>
                              </m:ctrlPr>
                            </m:sSupPr>
                            <m:e>
                              <m:r>
                                <a:rPr lang="en-US" sz="1800" i="1">
                                  <a:latin typeface="Cambria Math"/>
                                  <a:ea typeface="Cambria Math"/>
                                  <a:cs typeface="Times New Roman" pitchFamily="18" charset="0"/>
                                </a:rPr>
                                <m:t>𝑒</m:t>
                              </m:r>
                            </m:e>
                            <m:sup>
                              <m:r>
                                <a:rPr lang="en-US" sz="1800" i="1">
                                  <a:latin typeface="Cambria Math"/>
                                  <a:ea typeface="Cambria Math"/>
                                  <a:cs typeface="Times New Roman" pitchFamily="18" charset="0"/>
                                </a:rPr>
                                <m:t>𝑗</m:t>
                              </m:r>
                              <m:r>
                                <a:rPr lang="en-US" sz="1800" i="1">
                                  <a:latin typeface="Cambria Math"/>
                                  <a:ea typeface="Cambria Math"/>
                                  <a:cs typeface="Times New Roman" pitchFamily="18" charset="0"/>
                                </a:rPr>
                                <m:t>2</m:t>
                              </m:r>
                              <m:sSub>
                                <m:sSubPr>
                                  <m:ctrlPr>
                                    <a:rPr lang="en-US" sz="1800" i="1">
                                      <a:latin typeface="Cambria Math"/>
                                      <a:ea typeface="Cambria Math"/>
                                      <a:cs typeface="Times New Roman" pitchFamily="18" charset="0"/>
                                    </a:rPr>
                                  </m:ctrlPr>
                                </m:sSubPr>
                                <m:e>
                                  <m:r>
                                    <m:rPr>
                                      <m:sty m:val="p"/>
                                    </m:rPr>
                                    <a:rPr lang="el-GR" sz="1800" i="1">
                                      <a:latin typeface="Cambria Math"/>
                                      <a:ea typeface="Cambria Math"/>
                                      <a:cs typeface="Times New Roman" pitchFamily="18" charset="0"/>
                                    </a:rPr>
                                    <m:t>π</m:t>
                                  </m:r>
                                  <m:r>
                                    <a:rPr lang="en-US" sz="1800" i="1">
                                      <a:latin typeface="Cambria Math"/>
                                      <a:ea typeface="Cambria Math"/>
                                      <a:cs typeface="Times New Roman" pitchFamily="18" charset="0"/>
                                    </a:rPr>
                                    <m:t>𝑓</m:t>
                                  </m:r>
                                </m:e>
                                <m:sub>
                                  <m:r>
                                    <a:rPr lang="en-US" sz="1800" i="1">
                                      <a:latin typeface="Cambria Math"/>
                                      <a:ea typeface="Cambria Math"/>
                                      <a:cs typeface="Times New Roman" pitchFamily="18" charset="0"/>
                                    </a:rPr>
                                    <m:t>𝑐</m:t>
                                  </m:r>
                                </m:sub>
                              </m:sSub>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𝑡</m:t>
                                  </m:r>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𝐿𝑜𝑠</m:t>
                                          </m:r>
                                        </m:sub>
                                      </m:sSub>
                                    </m:num>
                                    <m:den>
                                      <m:r>
                                        <a:rPr lang="en-US" sz="1800" i="1">
                                          <a:latin typeface="Cambria Math"/>
                                          <a:ea typeface="Cambria Math"/>
                                          <a:cs typeface="Times New Roman" pitchFamily="18" charset="0"/>
                                        </a:rPr>
                                        <m:t>𝑑</m:t>
                                      </m:r>
                                    </m:den>
                                  </m:f>
                                </m:e>
                              </m:d>
                            </m:sup>
                          </m:sSup>
                        </m:e>
                      </m:d>
                      <m:r>
                        <a:rPr lang="en-US" sz="1800" i="1" smtClean="0">
                          <a:latin typeface="Cambria Math"/>
                          <a:ea typeface="Cambria Math"/>
                          <a:cs typeface="Times New Roman" pitchFamily="18" charset="0"/>
                        </a:rPr>
                        <m:t>−</m:t>
                      </m:r>
                      <m:d>
                        <m:dPr>
                          <m:ctrlPr>
                            <a:rPr lang="en-US" sz="1800" i="1" smtClean="0">
                              <a:latin typeface="Cambria Math"/>
                              <a:ea typeface="Cambria Math"/>
                              <a:cs typeface="Times New Roman" pitchFamily="18" charset="0"/>
                            </a:rPr>
                          </m:ctrlPr>
                        </m:dPr>
                        <m:e>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𝐸</m:t>
                                  </m:r>
                                </m:e>
                                <m:sub>
                                  <m:r>
                                    <a:rPr lang="en-US" sz="1800" i="1">
                                      <a:latin typeface="Cambria Math"/>
                                      <a:ea typeface="Cambria Math"/>
                                      <a:cs typeface="Times New Roman" pitchFamily="18" charset="0"/>
                                    </a:rPr>
                                    <m:t>0</m:t>
                                  </m:r>
                                </m:sub>
                              </m:sSub>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𝑑</m:t>
                              </m:r>
                            </m:den>
                          </m:f>
                          <m:sSup>
                            <m:sSupPr>
                              <m:ctrlPr>
                                <a:rPr lang="en-US" sz="1800" i="1">
                                  <a:latin typeface="Cambria Math"/>
                                  <a:ea typeface="Cambria Math"/>
                                  <a:cs typeface="Times New Roman" pitchFamily="18" charset="0"/>
                                </a:rPr>
                              </m:ctrlPr>
                            </m:sSupPr>
                            <m:e>
                              <m:r>
                                <a:rPr lang="en-US" sz="1800" i="1">
                                  <a:latin typeface="Cambria Math"/>
                                  <a:ea typeface="Cambria Math"/>
                                  <a:cs typeface="Times New Roman" pitchFamily="18" charset="0"/>
                                </a:rPr>
                                <m:t>𝑒</m:t>
                              </m:r>
                            </m:e>
                            <m:sup>
                              <m:r>
                                <a:rPr lang="en-US" sz="1800" i="1">
                                  <a:latin typeface="Cambria Math"/>
                                  <a:ea typeface="Cambria Math"/>
                                  <a:cs typeface="Times New Roman" pitchFamily="18" charset="0"/>
                                </a:rPr>
                                <m:t>𝑗</m:t>
                              </m:r>
                              <m:r>
                                <a:rPr lang="en-US" sz="1800" i="1">
                                  <a:latin typeface="Cambria Math"/>
                                  <a:ea typeface="Cambria Math"/>
                                  <a:cs typeface="Times New Roman" pitchFamily="18" charset="0"/>
                                </a:rPr>
                                <m:t>2</m:t>
                              </m:r>
                              <m:sSub>
                                <m:sSubPr>
                                  <m:ctrlPr>
                                    <a:rPr lang="en-US" sz="1800" i="1">
                                      <a:latin typeface="Cambria Math"/>
                                      <a:ea typeface="Cambria Math"/>
                                      <a:cs typeface="Times New Roman" pitchFamily="18" charset="0"/>
                                    </a:rPr>
                                  </m:ctrlPr>
                                </m:sSubPr>
                                <m:e>
                                  <m:r>
                                    <m:rPr>
                                      <m:sty m:val="p"/>
                                    </m:rPr>
                                    <a:rPr lang="el-GR" sz="1800" i="1">
                                      <a:latin typeface="Cambria Math"/>
                                      <a:ea typeface="Cambria Math"/>
                                      <a:cs typeface="Times New Roman" pitchFamily="18" charset="0"/>
                                    </a:rPr>
                                    <m:t>π</m:t>
                                  </m:r>
                                  <m:r>
                                    <a:rPr lang="en-US" sz="1800" i="1">
                                      <a:latin typeface="Cambria Math"/>
                                      <a:ea typeface="Cambria Math"/>
                                      <a:cs typeface="Times New Roman" pitchFamily="18" charset="0"/>
                                    </a:rPr>
                                    <m:t>𝑓</m:t>
                                  </m:r>
                                </m:e>
                                <m:sub>
                                  <m:r>
                                    <a:rPr lang="en-US" sz="1800" i="1">
                                      <a:latin typeface="Cambria Math"/>
                                      <a:ea typeface="Cambria Math"/>
                                      <a:cs typeface="Times New Roman" pitchFamily="18" charset="0"/>
                                    </a:rPr>
                                    <m:t>𝑐</m:t>
                                  </m:r>
                                </m:sub>
                              </m:sSub>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𝑡</m:t>
                                  </m:r>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𝑔</m:t>
                                          </m:r>
                                        </m:sub>
                                      </m:sSub>
                                    </m:num>
                                    <m:den>
                                      <m:r>
                                        <a:rPr lang="en-US" sz="1800" i="1">
                                          <a:latin typeface="Cambria Math"/>
                                          <a:ea typeface="Cambria Math"/>
                                          <a:cs typeface="Times New Roman" pitchFamily="18" charset="0"/>
                                        </a:rPr>
                                        <m:t>𝑑</m:t>
                                      </m:r>
                                    </m:den>
                                  </m:f>
                                </m:e>
                              </m:d>
                            </m:sup>
                          </m:sSup>
                        </m:e>
                      </m:d>
                    </m:oMath>
                  </m:oMathPara>
                </a14:m>
                <a:endParaRPr lang="en-US" sz="1800" dirty="0" smtClean="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ea typeface="Cambria Math"/>
                    <a:cs typeface="Times New Roman" pitchFamily="18" charset="0"/>
                  </a:rPr>
                  <a:t>				</a:t>
                </a:r>
                <a14:m>
                  <m:oMath xmlns:m="http://schemas.openxmlformats.org/officeDocument/2006/math">
                    <m:r>
                      <a:rPr lang="en-US" sz="1800" i="1" smtClean="0">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𝐸</m:t>
                            </m:r>
                          </m:e>
                          <m:sub>
                            <m:r>
                              <a:rPr lang="en-US" sz="1800" i="1">
                                <a:latin typeface="Cambria Math"/>
                                <a:ea typeface="Cambria Math"/>
                                <a:cs typeface="Times New Roman" pitchFamily="18" charset="0"/>
                              </a:rPr>
                              <m:t>0</m:t>
                            </m:r>
                          </m:sub>
                        </m:sSub>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0</m:t>
                            </m:r>
                          </m:sub>
                        </m:sSub>
                      </m:num>
                      <m:den>
                        <m:r>
                          <a:rPr lang="en-US" sz="1800" i="1">
                            <a:latin typeface="Cambria Math"/>
                            <a:ea typeface="Cambria Math"/>
                            <a:cs typeface="Times New Roman" pitchFamily="18" charset="0"/>
                          </a:rPr>
                          <m:t>𝑑</m:t>
                        </m:r>
                      </m:den>
                    </m:f>
                    <m:sSup>
                      <m:sSupPr>
                        <m:ctrlPr>
                          <a:rPr lang="en-US" sz="1800" i="1">
                            <a:latin typeface="Cambria Math"/>
                            <a:ea typeface="Cambria Math"/>
                            <a:cs typeface="Times New Roman" pitchFamily="18" charset="0"/>
                          </a:rPr>
                        </m:ctrlPr>
                      </m:sSupPr>
                      <m:e>
                        <m:r>
                          <a:rPr lang="en-US" sz="1800" i="1">
                            <a:latin typeface="Cambria Math"/>
                            <a:ea typeface="Cambria Math"/>
                            <a:cs typeface="Times New Roman" pitchFamily="18" charset="0"/>
                          </a:rPr>
                          <m:t>𝑒</m:t>
                        </m:r>
                      </m:e>
                      <m:sup>
                        <m:r>
                          <a:rPr lang="en-US" sz="1800" i="1">
                            <a:latin typeface="Cambria Math"/>
                            <a:ea typeface="Cambria Math"/>
                            <a:cs typeface="Times New Roman" pitchFamily="18" charset="0"/>
                          </a:rPr>
                          <m:t>𝑗</m:t>
                        </m:r>
                        <m:r>
                          <a:rPr lang="en-US" sz="1800" i="1">
                            <a:latin typeface="Cambria Math"/>
                            <a:ea typeface="Cambria Math"/>
                            <a:cs typeface="Times New Roman" pitchFamily="18" charset="0"/>
                          </a:rPr>
                          <m:t>2</m:t>
                        </m:r>
                        <m:sSub>
                          <m:sSubPr>
                            <m:ctrlPr>
                              <a:rPr lang="en-US" sz="1800" i="1">
                                <a:latin typeface="Cambria Math"/>
                                <a:ea typeface="Cambria Math"/>
                                <a:cs typeface="Times New Roman" pitchFamily="18" charset="0"/>
                              </a:rPr>
                            </m:ctrlPr>
                          </m:sSubPr>
                          <m:e>
                            <m:r>
                              <m:rPr>
                                <m:sty m:val="p"/>
                              </m:rPr>
                              <a:rPr lang="el-GR" sz="1800" i="1">
                                <a:latin typeface="Cambria Math"/>
                                <a:ea typeface="Cambria Math"/>
                                <a:cs typeface="Times New Roman" pitchFamily="18" charset="0"/>
                              </a:rPr>
                              <m:t>π</m:t>
                            </m:r>
                            <m:r>
                              <a:rPr lang="en-US" sz="1800" i="1">
                                <a:latin typeface="Cambria Math"/>
                                <a:ea typeface="Cambria Math"/>
                                <a:cs typeface="Times New Roman" pitchFamily="18" charset="0"/>
                              </a:rPr>
                              <m:t>𝑓</m:t>
                            </m:r>
                          </m:e>
                          <m:sub>
                            <m:r>
                              <a:rPr lang="en-US" sz="1800" i="1">
                                <a:latin typeface="Cambria Math"/>
                                <a:ea typeface="Cambria Math"/>
                                <a:cs typeface="Times New Roman" pitchFamily="18" charset="0"/>
                              </a:rPr>
                              <m:t>𝑐</m:t>
                            </m:r>
                          </m:sub>
                        </m:sSub>
                        <m:d>
                          <m:dPr>
                            <m:ctrlPr>
                              <a:rPr lang="en-US" sz="1800" i="1">
                                <a:latin typeface="Cambria Math"/>
                                <a:ea typeface="Cambria Math"/>
                                <a:cs typeface="Times New Roman" pitchFamily="18" charset="0"/>
                              </a:rPr>
                            </m:ctrlPr>
                          </m:dPr>
                          <m:e>
                            <m:r>
                              <a:rPr lang="en-US" sz="1800" i="1">
                                <a:latin typeface="Cambria Math"/>
                                <a:ea typeface="Cambria Math"/>
                                <a:cs typeface="Times New Roman" pitchFamily="18" charset="0"/>
                              </a:rPr>
                              <m:t>𝑡</m:t>
                            </m:r>
                            <m:r>
                              <a:rPr lang="en-US" sz="1800" i="1">
                                <a:latin typeface="Cambria Math"/>
                                <a:ea typeface="Cambria Math"/>
                                <a:cs typeface="Times New Roman" pitchFamily="18" charset="0"/>
                              </a:rPr>
                              <m:t>−</m:t>
                            </m:r>
                            <m:f>
                              <m:fPr>
                                <m:ctrlPr>
                                  <a:rPr lang="en-US" sz="1800" i="1">
                                    <a:latin typeface="Cambria Math"/>
                                    <a:ea typeface="Cambria Math"/>
                                    <a:cs typeface="Times New Roman" pitchFamily="18" charset="0"/>
                                  </a:rPr>
                                </m:ctrlPr>
                              </m:fPr>
                              <m:num>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𝑑</m:t>
                                    </m:r>
                                  </m:e>
                                  <m:sub>
                                    <m:r>
                                      <a:rPr lang="en-US" sz="1800" i="1">
                                        <a:latin typeface="Cambria Math"/>
                                        <a:ea typeface="Cambria Math"/>
                                        <a:cs typeface="Times New Roman" pitchFamily="18" charset="0"/>
                                      </a:rPr>
                                      <m:t>𝐿𝑜𝑠</m:t>
                                    </m:r>
                                  </m:sub>
                                </m:sSub>
                              </m:num>
                              <m:den>
                                <m:r>
                                  <a:rPr lang="en-US" sz="1800" i="1">
                                    <a:latin typeface="Cambria Math"/>
                                    <a:ea typeface="Cambria Math"/>
                                    <a:cs typeface="Times New Roman" pitchFamily="18" charset="0"/>
                                  </a:rPr>
                                  <m:t>𝑑</m:t>
                                </m:r>
                              </m:den>
                            </m:f>
                          </m:e>
                        </m:d>
                      </m:sup>
                    </m:sSup>
                    <m:r>
                      <a:rPr lang="en-US" sz="1800" i="1" smtClean="0">
                        <a:latin typeface="Cambria Math"/>
                        <a:ea typeface="Cambria Math"/>
                        <a:cs typeface="Times New Roman" pitchFamily="18" charset="0"/>
                      </a:rPr>
                      <m:t>−</m:t>
                    </m:r>
                    <m:d>
                      <m:dPr>
                        <m:ctrlPr>
                          <a:rPr lang="en-US" sz="1800" i="1" smtClean="0">
                            <a:latin typeface="Cambria Math"/>
                            <a:ea typeface="Cambria Math"/>
                            <a:cs typeface="Times New Roman" pitchFamily="18" charset="0"/>
                          </a:rPr>
                        </m:ctrlPr>
                      </m:dPr>
                      <m:e>
                        <m:r>
                          <a:rPr lang="en-US" sz="1800" b="0" i="1" smtClean="0">
                            <a:latin typeface="Cambria Math"/>
                            <a:ea typeface="Cambria Math"/>
                            <a:cs typeface="Times New Roman" pitchFamily="18" charset="0"/>
                          </a:rPr>
                          <m:t>1−</m:t>
                        </m:r>
                        <m:sSup>
                          <m:sSupPr>
                            <m:ctrlPr>
                              <a:rPr lang="en-US" sz="1800" b="0" i="1" smtClean="0">
                                <a:latin typeface="Cambria Math"/>
                                <a:ea typeface="Cambria Math"/>
                                <a:cs typeface="Times New Roman" pitchFamily="18" charset="0"/>
                              </a:rPr>
                            </m:ctrlPr>
                          </m:sSupPr>
                          <m:e>
                            <m:r>
                              <a:rPr lang="en-US" sz="1800" b="0" i="1" smtClean="0">
                                <a:latin typeface="Cambria Math"/>
                                <a:ea typeface="Cambria Math"/>
                                <a:cs typeface="Times New Roman" pitchFamily="18" charset="0"/>
                              </a:rPr>
                              <m:t>𝑒</m:t>
                            </m:r>
                          </m:e>
                          <m:sup>
                            <m:r>
                              <a:rPr lang="en-US" sz="1800" b="0" i="1" smtClean="0">
                                <a:latin typeface="Cambria Math"/>
                                <a:ea typeface="Cambria Math"/>
                                <a:cs typeface="Times New Roman" pitchFamily="18" charset="0"/>
                              </a:rPr>
                              <m:t>𝑗</m:t>
                            </m:r>
                            <m:r>
                              <a:rPr lang="en-US" sz="1800" b="0" i="1" smtClean="0">
                                <a:latin typeface="Cambria Math"/>
                                <a:ea typeface="Cambria Math"/>
                                <a:cs typeface="Times New Roman" pitchFamily="18" charset="0"/>
                              </a:rPr>
                              <m:t>2</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𝑓</m:t>
                                </m:r>
                              </m:e>
                              <m:sub>
                                <m:r>
                                  <a:rPr lang="en-US" sz="1800" b="0" i="1" smtClean="0">
                                    <a:latin typeface="Cambria Math"/>
                                    <a:ea typeface="Cambria Math"/>
                                    <a:cs typeface="Times New Roman" pitchFamily="18" charset="0"/>
                                  </a:rPr>
                                  <m:t>𝑐</m:t>
                                </m:r>
                              </m:sub>
                            </m:sSub>
                            <m:f>
                              <m:fPr>
                                <m:ctrlPr>
                                  <a:rPr lang="en-US" sz="1800" b="0" i="1" smtClean="0">
                                    <a:latin typeface="Cambria Math"/>
                                    <a:ea typeface="Cambria Math"/>
                                    <a:cs typeface="Times New Roman" pitchFamily="18" charset="0"/>
                                  </a:rPr>
                                </m:ctrlPr>
                              </m:fPr>
                              <m:num>
                                <m:r>
                                  <m:rPr>
                                    <m:sty m:val="p"/>
                                  </m:rPr>
                                  <a:rPr lang="el-GR" sz="1800" b="0" i="1" smtClean="0">
                                    <a:latin typeface="Cambria Math"/>
                                    <a:ea typeface="Cambria Math"/>
                                    <a:cs typeface="Times New Roman" pitchFamily="18" charset="0"/>
                                  </a:rPr>
                                  <m:t>Δ</m:t>
                                </m:r>
                                <m:r>
                                  <a:rPr lang="en-US" sz="1800" b="0" i="1" smtClean="0">
                                    <a:latin typeface="Cambria Math"/>
                                    <a:ea typeface="Cambria Math"/>
                                    <a:cs typeface="Times New Roman" pitchFamily="18" charset="0"/>
                                  </a:rPr>
                                  <m:t>𝑑</m:t>
                                </m:r>
                              </m:num>
                              <m:den>
                                <m:r>
                                  <a:rPr lang="en-US" sz="1800" b="0" i="1" smtClean="0">
                                    <a:latin typeface="Cambria Math"/>
                                    <a:ea typeface="Cambria Math"/>
                                    <a:cs typeface="Times New Roman" pitchFamily="18" charset="0"/>
                                  </a:rPr>
                                  <m:t>𝑐</m:t>
                                </m:r>
                              </m:den>
                            </m:f>
                          </m:sup>
                        </m:sSup>
                      </m:e>
                    </m:d>
                    <m:r>
                      <a:rPr lang="en-US" sz="1800" b="0" i="1" smtClean="0">
                        <a:latin typeface="Cambria Math"/>
                        <a:ea typeface="Cambria Math"/>
                        <a:cs typeface="Times New Roman" pitchFamily="18" charset="0"/>
                      </a:rPr>
                      <m:t>    </m:t>
                    </m:r>
                  </m:oMath>
                </a14:m>
                <a:r>
                  <a:rPr lang="en-US" sz="1800" dirty="0" smtClean="0">
                    <a:latin typeface="Times New Roman" pitchFamily="18" charset="0"/>
                    <a:cs typeface="Times New Roman" pitchFamily="18" charset="0"/>
                  </a:rPr>
                  <a:t>-------------2</a:t>
                </a:r>
              </a:p>
              <a:p>
                <a:pPr marL="0" indent="0">
                  <a:buNone/>
                </a:pPr>
                <a:endParaRPr lang="en-US" sz="2000" dirty="0" smtClean="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mc:Choice>
        <mc:Fallback>
          <p:sp>
            <p:nvSpPr>
              <p:cNvPr id="10" name="Content Placeholder 9"/>
              <p:cNvSpPr>
                <a:spLocks noGrp="1" noRot="1" noChangeAspect="1" noMove="1" noResize="1" noEditPoints="1" noAdjustHandles="1" noChangeArrowheads="1" noChangeShapeType="1" noTextEdit="1"/>
              </p:cNvSpPr>
              <p:nvPr>
                <p:ph idx="1"/>
              </p:nvPr>
            </p:nvSpPr>
            <p:spPr>
              <a:xfrm>
                <a:off x="164393" y="750439"/>
                <a:ext cx="11581140" cy="5431420"/>
              </a:xfrm>
              <a:blipFill rotWithShape="1">
                <a:blip r:embed="rId3"/>
                <a:stretch>
                  <a:fillRect l="-474" t="-1010" r="-474"/>
                </a:stretch>
              </a:blipFill>
            </p:spPr>
            <p:txBody>
              <a:bodyPr/>
              <a:lstStyle/>
              <a:p>
                <a:r>
                  <a:rPr lang="en-IN">
                    <a:noFill/>
                  </a:rPr>
                  <a:t> </a:t>
                </a:r>
              </a:p>
            </p:txBody>
          </p:sp>
        </mc:Fallback>
      </mc:AlternateContent>
    </p:spTree>
    <p:extLst>
      <p:ext uri="{BB962C8B-B14F-4D97-AF65-F5344CB8AC3E}">
        <p14:creationId xmlns:p14="http://schemas.microsoft.com/office/powerpoint/2010/main" val="197995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Times New Roman" pitchFamily="18" charset="0"/>
                <a:cs typeface="Times New Roman" pitchFamily="18" charset="0"/>
              </a:rPr>
              <a:t>LARGE SCALE PATH LOSS</a:t>
            </a:r>
            <a:endParaRPr lang="en-US" sz="28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21/33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a16="http://schemas.microsoft.com/office/drawing/2014/main" xmlns="" id="{AEAC6565-5252-473C-A4D7-D580B5CAC4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mc:Choice xmlns:a14="http://schemas.microsoft.com/office/drawing/2010/main" Requires="a14">
          <p:sp>
            <p:nvSpPr>
              <p:cNvPr id="2" name="Rectangle 1"/>
              <p:cNvSpPr/>
              <p:nvPr/>
            </p:nvSpPr>
            <p:spPr>
              <a:xfrm>
                <a:off x="93786" y="750440"/>
                <a:ext cx="11508595" cy="5842497"/>
              </a:xfrm>
              <a:prstGeom prst="rect">
                <a:avLst/>
              </a:prstGeom>
            </p:spPr>
            <p:txBody>
              <a:bodyPr wrap="square">
                <a:spAutoFit/>
              </a:bodyPr>
              <a:lstStyle/>
              <a:p>
                <a:r>
                  <a:rPr lang="en-US" dirty="0" smtClean="0">
                    <a:latin typeface="Times New Roman" pitchFamily="18" charset="0"/>
                    <a:cs typeface="Times New Roman" pitchFamily="18" charset="0"/>
                  </a:rPr>
                  <a:t>Where </a:t>
                </a:r>
                <a14:m>
                  <m:oMath xmlns:m="http://schemas.openxmlformats.org/officeDocument/2006/math">
                    <m:r>
                      <m:rPr>
                        <m:sty m:val="p"/>
                      </m:rPr>
                      <a:rPr lang="el-GR" i="1" smtClean="0">
                        <a:latin typeface="Cambria Math"/>
                        <a:ea typeface="Cambria Math"/>
                        <a:cs typeface="Times New Roman" pitchFamily="18" charset="0"/>
                      </a:rPr>
                      <m:t>Δ</m:t>
                    </m:r>
                    <m:r>
                      <a:rPr lang="en-US" b="0" i="1" smtClean="0">
                        <a:latin typeface="Cambria Math"/>
                        <a:ea typeface="Cambria Math"/>
                        <a:cs typeface="Times New Roman" pitchFamily="18" charset="0"/>
                      </a:rPr>
                      <m:t>𝑑</m:t>
                    </m:r>
                    <m:r>
                      <a:rPr lang="en-US" i="1" smtClean="0">
                        <a:latin typeface="Cambria Math"/>
                        <a:ea typeface="Cambria Math"/>
                        <a:cs typeface="Times New Roman" pitchFamily="18" charset="0"/>
                      </a:rPr>
                      <m:t>=</m:t>
                    </m:r>
                    <m:sSub>
                      <m:sSubPr>
                        <m:ctrlPr>
                          <a:rPr lang="en-US"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𝑑</m:t>
                        </m:r>
                      </m:e>
                      <m:sub>
                        <m:r>
                          <a:rPr lang="en-US" b="0" i="1" smtClean="0">
                            <a:latin typeface="Cambria Math"/>
                            <a:ea typeface="Cambria Math"/>
                            <a:cs typeface="Times New Roman" pitchFamily="18" charset="0"/>
                          </a:rPr>
                          <m:t>𝑔</m:t>
                        </m:r>
                      </m:sub>
                    </m:sSub>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𝑑</m:t>
                        </m:r>
                      </m:e>
                      <m:sub>
                        <m:r>
                          <a:rPr lang="en-US" b="0" i="1" smtClean="0">
                            <a:latin typeface="Cambria Math"/>
                            <a:ea typeface="Cambria Math"/>
                            <a:cs typeface="Times New Roman" pitchFamily="18" charset="0"/>
                          </a:rPr>
                          <m:t>𝐿𝑜𝑠</m:t>
                        </m:r>
                      </m:sub>
                    </m:sSub>
                  </m:oMath>
                </a14:m>
                <a:r>
                  <a:rPr lang="en-US" dirty="0" smtClean="0">
                    <a:latin typeface="Times New Roman" pitchFamily="18" charset="0"/>
                    <a:cs typeface="Times New Roman" pitchFamily="18" charset="0"/>
                  </a:rPr>
                  <a:t> is </a:t>
                </a:r>
                <a:r>
                  <a:rPr lang="en-US" dirty="0">
                    <a:latin typeface="Times New Roman" pitchFamily="18" charset="0"/>
                    <a:cs typeface="Times New Roman" pitchFamily="18" charset="0"/>
                  </a:rPr>
                  <a:t>the difference in distances. Employing the relation </a:t>
                </a:r>
                <a:r>
                  <a:rPr lang="en-US" dirty="0" smtClean="0">
                    <a:latin typeface="Times New Roman" pitchFamily="18" charset="0"/>
                    <a:cs typeface="Times New Roman" pitchFamily="18" charset="0"/>
                  </a:rPr>
                  <a:t>that </a:t>
                </a:r>
                <a14:m>
                  <m:oMath xmlns:m="http://schemas.openxmlformats.org/officeDocument/2006/math">
                    <m:r>
                      <m:rPr>
                        <m:sty m:val="p"/>
                      </m:rPr>
                      <a:rPr lang="el-GR" i="1" smtClean="0">
                        <a:latin typeface="Cambria Math"/>
                        <a:ea typeface="Cambria Math"/>
                        <a:cs typeface="Times New Roman" pitchFamily="18" charset="0"/>
                      </a:rPr>
                      <m:t>λ</m:t>
                    </m:r>
                    <m:r>
                      <a:rPr lang="en-US" i="1" smtClean="0">
                        <a:latin typeface="Cambria Math"/>
                        <a:ea typeface="Cambria Math"/>
                        <a:cs typeface="Times New Roman" pitchFamily="18" charset="0"/>
                      </a:rPr>
                      <m:t>=</m:t>
                    </m:r>
                    <m:f>
                      <m:fPr>
                        <m:ctrlPr>
                          <a:rPr lang="en-US" i="1" smtClean="0">
                            <a:latin typeface="Cambria Math"/>
                            <a:ea typeface="Cambria Math"/>
                            <a:cs typeface="Times New Roman" pitchFamily="18" charset="0"/>
                          </a:rPr>
                        </m:ctrlPr>
                      </m:fPr>
                      <m:num>
                        <m:r>
                          <a:rPr lang="en-US" b="0" i="1" smtClean="0">
                            <a:latin typeface="Cambria Math"/>
                            <a:ea typeface="Cambria Math"/>
                            <a:cs typeface="Times New Roman" pitchFamily="18" charset="0"/>
                          </a:rPr>
                          <m:t>𝑐</m:t>
                        </m:r>
                      </m:num>
                      <m:den>
                        <m:sSub>
                          <m:sSubPr>
                            <m:ctrlPr>
                              <a:rPr lang="en-US"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𝑓</m:t>
                            </m:r>
                          </m:e>
                          <m:sub>
                            <m:r>
                              <a:rPr lang="en-US" b="0" i="1" smtClean="0">
                                <a:latin typeface="Cambria Math"/>
                                <a:ea typeface="Cambria Math"/>
                                <a:cs typeface="Times New Roman" pitchFamily="18" charset="0"/>
                              </a:rPr>
                              <m:t>𝑐</m:t>
                            </m:r>
                          </m:sub>
                        </m:sSub>
                      </m:den>
                    </m:f>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the above expression can be further simplified </a:t>
                </a:r>
                <a:r>
                  <a:rPr lang="en-US" dirty="0" smtClean="0">
                    <a:latin typeface="Times New Roman" pitchFamily="18" charset="0"/>
                    <a:cs typeface="Times New Roman" pitchFamily="18" charset="0"/>
                  </a:rPr>
                  <a:t>as</a:t>
                </a:r>
              </a:p>
              <a:p>
                <a:pPr/>
                <a14:m>
                  <m:oMathPara xmlns:m="http://schemas.openxmlformats.org/officeDocument/2006/math">
                    <m:oMathParaPr>
                      <m:jc m:val="centerGroup"/>
                    </m:oMathParaPr>
                    <m:oMath xmlns:m="http://schemas.openxmlformats.org/officeDocument/2006/math">
                      <m:r>
                        <a:rPr lang="en-US" i="1">
                          <a:latin typeface="Cambria Math"/>
                          <a:ea typeface="Cambria Math"/>
                          <a:cs typeface="Times New Roman" pitchFamily="18" charset="0"/>
                        </a:rPr>
                        <m:t>=</m:t>
                      </m:r>
                      <m:f>
                        <m:fPr>
                          <m:ctrlPr>
                            <a:rPr lang="en-US" i="1">
                              <a:latin typeface="Cambria Math"/>
                              <a:ea typeface="Cambria Math"/>
                              <a:cs typeface="Times New Roman" pitchFamily="18" charset="0"/>
                            </a:rPr>
                          </m:ctrlPr>
                        </m:fPr>
                        <m:num>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𝐸</m:t>
                              </m:r>
                            </m:e>
                            <m:sub>
                              <m:r>
                                <a:rPr lang="en-US" i="1">
                                  <a:latin typeface="Cambria Math"/>
                                  <a:ea typeface="Cambria Math"/>
                                  <a:cs typeface="Times New Roman" pitchFamily="18" charset="0"/>
                                </a:rPr>
                                <m:t>0</m:t>
                              </m:r>
                            </m:sub>
                          </m:sSub>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𝑑</m:t>
                              </m:r>
                            </m:e>
                            <m:sub>
                              <m:r>
                                <a:rPr lang="en-US" i="1">
                                  <a:latin typeface="Cambria Math"/>
                                  <a:ea typeface="Cambria Math"/>
                                  <a:cs typeface="Times New Roman" pitchFamily="18" charset="0"/>
                                </a:rPr>
                                <m:t>0</m:t>
                              </m:r>
                            </m:sub>
                          </m:sSub>
                        </m:num>
                        <m:den>
                          <m:r>
                            <a:rPr lang="en-US" i="1">
                              <a:latin typeface="Cambria Math"/>
                              <a:ea typeface="Cambria Math"/>
                              <a:cs typeface="Times New Roman" pitchFamily="18" charset="0"/>
                            </a:rPr>
                            <m:t>𝑑</m:t>
                          </m:r>
                        </m:den>
                      </m:f>
                      <m:sSup>
                        <m:sSupPr>
                          <m:ctrlPr>
                            <a:rPr lang="en-US" i="1">
                              <a:latin typeface="Cambria Math"/>
                              <a:ea typeface="Cambria Math"/>
                              <a:cs typeface="Times New Roman" pitchFamily="18" charset="0"/>
                            </a:rPr>
                          </m:ctrlPr>
                        </m:sSupPr>
                        <m:e>
                          <m:r>
                            <a:rPr lang="en-US" i="1">
                              <a:latin typeface="Cambria Math"/>
                              <a:ea typeface="Cambria Math"/>
                              <a:cs typeface="Times New Roman" pitchFamily="18" charset="0"/>
                            </a:rPr>
                            <m:t>𝑒</m:t>
                          </m:r>
                        </m:e>
                        <m:sup>
                          <m:r>
                            <a:rPr lang="en-US" i="1">
                              <a:latin typeface="Cambria Math"/>
                              <a:ea typeface="Cambria Math"/>
                              <a:cs typeface="Times New Roman" pitchFamily="18" charset="0"/>
                            </a:rPr>
                            <m:t>𝑗</m:t>
                          </m:r>
                          <m:r>
                            <a:rPr lang="en-US" i="1">
                              <a:latin typeface="Cambria Math"/>
                              <a:ea typeface="Cambria Math"/>
                              <a:cs typeface="Times New Roman" pitchFamily="18" charset="0"/>
                            </a:rPr>
                            <m:t>2</m:t>
                          </m:r>
                          <m:sSub>
                            <m:sSubPr>
                              <m:ctrlPr>
                                <a:rPr lang="en-US" i="1">
                                  <a:latin typeface="Cambria Math"/>
                                  <a:ea typeface="Cambria Math"/>
                                  <a:cs typeface="Times New Roman" pitchFamily="18" charset="0"/>
                                </a:rPr>
                              </m:ctrlPr>
                            </m:sSubPr>
                            <m:e>
                              <m:r>
                                <m:rPr>
                                  <m:sty m:val="p"/>
                                </m:rPr>
                                <a:rPr lang="el-GR" i="1">
                                  <a:latin typeface="Cambria Math"/>
                                  <a:ea typeface="Cambria Math"/>
                                  <a:cs typeface="Times New Roman" pitchFamily="18" charset="0"/>
                                </a:rPr>
                                <m:t>π</m:t>
                              </m:r>
                              <m:r>
                                <a:rPr lang="en-US" i="1">
                                  <a:latin typeface="Cambria Math"/>
                                  <a:ea typeface="Cambria Math"/>
                                  <a:cs typeface="Times New Roman" pitchFamily="18" charset="0"/>
                                </a:rPr>
                                <m:t>𝑓</m:t>
                              </m:r>
                            </m:e>
                            <m:sub>
                              <m:r>
                                <a:rPr lang="en-US" i="1">
                                  <a:latin typeface="Cambria Math"/>
                                  <a:ea typeface="Cambria Math"/>
                                  <a:cs typeface="Times New Roman" pitchFamily="18" charset="0"/>
                                </a:rPr>
                                <m:t>𝑐</m:t>
                              </m:r>
                            </m:sub>
                          </m:sSub>
                          <m:d>
                            <m:dPr>
                              <m:ctrlPr>
                                <a:rPr lang="en-US" i="1">
                                  <a:latin typeface="Cambria Math"/>
                                  <a:ea typeface="Cambria Math"/>
                                  <a:cs typeface="Times New Roman" pitchFamily="18" charset="0"/>
                                </a:rPr>
                              </m:ctrlPr>
                            </m:dPr>
                            <m:e>
                              <m:r>
                                <a:rPr lang="en-US" i="1">
                                  <a:latin typeface="Cambria Math"/>
                                  <a:ea typeface="Cambria Math"/>
                                  <a:cs typeface="Times New Roman" pitchFamily="18" charset="0"/>
                                </a:rPr>
                                <m:t>𝑡</m:t>
                              </m:r>
                              <m:r>
                                <a:rPr lang="en-US" i="1">
                                  <a:latin typeface="Cambria Math"/>
                                  <a:ea typeface="Cambria Math"/>
                                  <a:cs typeface="Times New Roman" pitchFamily="18" charset="0"/>
                                </a:rPr>
                                <m:t>−</m:t>
                              </m:r>
                              <m:f>
                                <m:fPr>
                                  <m:ctrlPr>
                                    <a:rPr lang="en-US" i="1">
                                      <a:latin typeface="Cambria Math"/>
                                      <a:ea typeface="Cambria Math"/>
                                      <a:cs typeface="Times New Roman" pitchFamily="18" charset="0"/>
                                    </a:rPr>
                                  </m:ctrlPr>
                                </m:fPr>
                                <m:num>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𝑑</m:t>
                                      </m:r>
                                    </m:e>
                                    <m:sub>
                                      <m:r>
                                        <a:rPr lang="en-US" i="1">
                                          <a:latin typeface="Cambria Math"/>
                                          <a:ea typeface="Cambria Math"/>
                                          <a:cs typeface="Times New Roman" pitchFamily="18" charset="0"/>
                                        </a:rPr>
                                        <m:t>𝐿𝑜𝑠</m:t>
                                      </m:r>
                                    </m:sub>
                                  </m:sSub>
                                </m:num>
                                <m:den>
                                  <m:r>
                                    <a:rPr lang="en-US" i="1">
                                      <a:latin typeface="Cambria Math"/>
                                      <a:ea typeface="Cambria Math"/>
                                      <a:cs typeface="Times New Roman" pitchFamily="18" charset="0"/>
                                    </a:rPr>
                                    <m:t>𝑑</m:t>
                                  </m:r>
                                </m:den>
                              </m:f>
                            </m:e>
                          </m:d>
                        </m:sup>
                      </m:sSup>
                      <m:r>
                        <a:rPr lang="en-US" i="1">
                          <a:latin typeface="Cambria Math"/>
                          <a:ea typeface="Cambria Math"/>
                          <a:cs typeface="Times New Roman" pitchFamily="18" charset="0"/>
                        </a:rPr>
                        <m:t>−</m:t>
                      </m:r>
                      <m:d>
                        <m:dPr>
                          <m:ctrlPr>
                            <a:rPr lang="en-US" i="1">
                              <a:latin typeface="Cambria Math"/>
                              <a:ea typeface="Cambria Math"/>
                              <a:cs typeface="Times New Roman" pitchFamily="18" charset="0"/>
                            </a:rPr>
                          </m:ctrlPr>
                        </m:dPr>
                        <m:e>
                          <m:r>
                            <a:rPr lang="en-US" i="1">
                              <a:latin typeface="Cambria Math"/>
                              <a:ea typeface="Cambria Math"/>
                              <a:cs typeface="Times New Roman" pitchFamily="18" charset="0"/>
                            </a:rPr>
                            <m:t>1−</m:t>
                          </m:r>
                          <m:sSup>
                            <m:sSupPr>
                              <m:ctrlPr>
                                <a:rPr lang="en-US" i="1">
                                  <a:latin typeface="Cambria Math"/>
                                  <a:ea typeface="Cambria Math"/>
                                  <a:cs typeface="Times New Roman" pitchFamily="18" charset="0"/>
                                </a:rPr>
                              </m:ctrlPr>
                            </m:sSupPr>
                            <m:e>
                              <m:r>
                                <a:rPr lang="en-US" i="1">
                                  <a:latin typeface="Cambria Math"/>
                                  <a:ea typeface="Cambria Math"/>
                                  <a:cs typeface="Times New Roman" pitchFamily="18" charset="0"/>
                                </a:rPr>
                                <m:t>𝑒</m:t>
                              </m:r>
                            </m:e>
                            <m:sup>
                              <m:r>
                                <a:rPr lang="en-US" i="1">
                                  <a:latin typeface="Cambria Math"/>
                                  <a:ea typeface="Cambria Math"/>
                                  <a:cs typeface="Times New Roman" pitchFamily="18" charset="0"/>
                                </a:rPr>
                                <m:t>𝑗</m:t>
                              </m:r>
                              <m:r>
                                <a:rPr lang="en-US" i="1">
                                  <a:latin typeface="Cambria Math"/>
                                  <a:ea typeface="Cambria Math"/>
                                  <a:cs typeface="Times New Roman" pitchFamily="18" charset="0"/>
                                </a:rPr>
                                <m:t>2</m:t>
                              </m:r>
                              <m:f>
                                <m:fPr>
                                  <m:ctrlPr>
                                    <a:rPr lang="en-US" i="1">
                                      <a:latin typeface="Cambria Math"/>
                                      <a:ea typeface="Cambria Math"/>
                                      <a:cs typeface="Times New Roman" pitchFamily="18" charset="0"/>
                                    </a:rPr>
                                  </m:ctrlPr>
                                </m:fPr>
                                <m:num>
                                  <m:r>
                                    <m:rPr>
                                      <m:sty m:val="p"/>
                                    </m:rPr>
                                    <a:rPr lang="el-GR" i="1">
                                      <a:latin typeface="Cambria Math"/>
                                      <a:ea typeface="Cambria Math"/>
                                      <a:cs typeface="Times New Roman" pitchFamily="18" charset="0"/>
                                    </a:rPr>
                                    <m:t>Δ</m:t>
                                  </m:r>
                                  <m:r>
                                    <a:rPr lang="en-US" i="1">
                                      <a:latin typeface="Cambria Math"/>
                                      <a:ea typeface="Cambria Math"/>
                                      <a:cs typeface="Times New Roman" pitchFamily="18" charset="0"/>
                                    </a:rPr>
                                    <m:t>𝑑</m:t>
                                  </m:r>
                                </m:num>
                                <m:den>
                                  <m:r>
                                    <m:rPr>
                                      <m:sty m:val="p"/>
                                    </m:rPr>
                                    <a:rPr lang="el-GR" i="1" smtClean="0">
                                      <a:latin typeface="Cambria Math"/>
                                      <a:ea typeface="Cambria Math"/>
                                      <a:cs typeface="Times New Roman" pitchFamily="18" charset="0"/>
                                    </a:rPr>
                                    <m:t>λ</m:t>
                                  </m:r>
                                </m:den>
                              </m:f>
                            </m:sup>
                          </m:sSup>
                        </m:e>
                      </m:d>
                    </m:oMath>
                  </m:oMathPara>
                </a14:m>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ea typeface="Cambria Math"/>
                          <a:cs typeface="Times New Roman" pitchFamily="18" charset="0"/>
                        </a:rPr>
                        <m:t>=</m:t>
                      </m:r>
                      <m:r>
                        <a:rPr lang="en-US" i="1" smtClean="0">
                          <a:latin typeface="Cambria Math"/>
                          <a:ea typeface="Cambria Math"/>
                          <a:cs typeface="Times New Roman" pitchFamily="18" charset="0"/>
                        </a:rPr>
                        <m:t>−</m:t>
                      </m:r>
                      <m:f>
                        <m:fPr>
                          <m:ctrlPr>
                            <a:rPr lang="en-US" i="1">
                              <a:latin typeface="Cambria Math"/>
                              <a:ea typeface="Cambria Math"/>
                              <a:cs typeface="Times New Roman" pitchFamily="18" charset="0"/>
                            </a:rPr>
                          </m:ctrlPr>
                        </m:fPr>
                        <m:num>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𝐸</m:t>
                              </m:r>
                            </m:e>
                            <m:sub>
                              <m:r>
                                <a:rPr lang="en-US" i="1">
                                  <a:latin typeface="Cambria Math"/>
                                  <a:ea typeface="Cambria Math"/>
                                  <a:cs typeface="Times New Roman" pitchFamily="18" charset="0"/>
                                </a:rPr>
                                <m:t>0</m:t>
                              </m:r>
                            </m:sub>
                          </m:sSub>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𝑑</m:t>
                              </m:r>
                            </m:e>
                            <m:sub>
                              <m:r>
                                <a:rPr lang="en-US" i="1">
                                  <a:latin typeface="Cambria Math"/>
                                  <a:ea typeface="Cambria Math"/>
                                  <a:cs typeface="Times New Roman" pitchFamily="18" charset="0"/>
                                </a:rPr>
                                <m:t>0</m:t>
                              </m:r>
                            </m:sub>
                          </m:sSub>
                        </m:num>
                        <m:den>
                          <m:r>
                            <a:rPr lang="en-US" i="1">
                              <a:latin typeface="Cambria Math"/>
                              <a:ea typeface="Cambria Math"/>
                              <a:cs typeface="Times New Roman" pitchFamily="18" charset="0"/>
                            </a:rPr>
                            <m:t>𝑑</m:t>
                          </m:r>
                        </m:den>
                      </m:f>
                      <m:sSup>
                        <m:sSupPr>
                          <m:ctrlPr>
                            <a:rPr lang="en-US" i="1">
                              <a:latin typeface="Cambria Math"/>
                              <a:ea typeface="Cambria Math"/>
                              <a:cs typeface="Times New Roman" pitchFamily="18" charset="0"/>
                            </a:rPr>
                          </m:ctrlPr>
                        </m:sSupPr>
                        <m:e>
                          <m:r>
                            <a:rPr lang="en-US" i="1">
                              <a:latin typeface="Cambria Math"/>
                              <a:ea typeface="Cambria Math"/>
                              <a:cs typeface="Times New Roman" pitchFamily="18" charset="0"/>
                            </a:rPr>
                            <m:t>𝑒</m:t>
                          </m:r>
                        </m:e>
                        <m:sup>
                          <m:r>
                            <a:rPr lang="en-US" i="1">
                              <a:latin typeface="Cambria Math"/>
                              <a:ea typeface="Cambria Math"/>
                              <a:cs typeface="Times New Roman" pitchFamily="18" charset="0"/>
                            </a:rPr>
                            <m:t>𝑗</m:t>
                          </m:r>
                          <m:r>
                            <a:rPr lang="en-US" i="1">
                              <a:latin typeface="Cambria Math"/>
                              <a:ea typeface="Cambria Math"/>
                              <a:cs typeface="Times New Roman" pitchFamily="18" charset="0"/>
                            </a:rPr>
                            <m:t>2</m:t>
                          </m:r>
                          <m:sSub>
                            <m:sSubPr>
                              <m:ctrlPr>
                                <a:rPr lang="en-US" i="1">
                                  <a:latin typeface="Cambria Math"/>
                                  <a:ea typeface="Cambria Math"/>
                                  <a:cs typeface="Times New Roman" pitchFamily="18" charset="0"/>
                                </a:rPr>
                              </m:ctrlPr>
                            </m:sSubPr>
                            <m:e>
                              <m:r>
                                <m:rPr>
                                  <m:sty m:val="p"/>
                                </m:rPr>
                                <a:rPr lang="el-GR" i="1">
                                  <a:latin typeface="Cambria Math"/>
                                  <a:ea typeface="Cambria Math"/>
                                  <a:cs typeface="Times New Roman" pitchFamily="18" charset="0"/>
                                </a:rPr>
                                <m:t>π</m:t>
                              </m:r>
                              <m:r>
                                <a:rPr lang="en-US" i="1">
                                  <a:latin typeface="Cambria Math"/>
                                  <a:ea typeface="Cambria Math"/>
                                  <a:cs typeface="Times New Roman" pitchFamily="18" charset="0"/>
                                </a:rPr>
                                <m:t>𝑓</m:t>
                              </m:r>
                            </m:e>
                            <m:sub>
                              <m:r>
                                <a:rPr lang="en-US" i="1">
                                  <a:latin typeface="Cambria Math"/>
                                  <a:ea typeface="Cambria Math"/>
                                  <a:cs typeface="Times New Roman" pitchFamily="18" charset="0"/>
                                </a:rPr>
                                <m:t>𝑐</m:t>
                              </m:r>
                            </m:sub>
                          </m:sSub>
                          <m:d>
                            <m:dPr>
                              <m:ctrlPr>
                                <a:rPr lang="en-US" i="1">
                                  <a:latin typeface="Cambria Math"/>
                                  <a:ea typeface="Cambria Math"/>
                                  <a:cs typeface="Times New Roman" pitchFamily="18" charset="0"/>
                                </a:rPr>
                              </m:ctrlPr>
                            </m:dPr>
                            <m:e>
                              <m:r>
                                <a:rPr lang="en-US" i="1">
                                  <a:latin typeface="Cambria Math"/>
                                  <a:ea typeface="Cambria Math"/>
                                  <a:cs typeface="Times New Roman" pitchFamily="18" charset="0"/>
                                </a:rPr>
                                <m:t>𝑡</m:t>
                              </m:r>
                              <m:r>
                                <a:rPr lang="en-US" i="1">
                                  <a:latin typeface="Cambria Math"/>
                                  <a:ea typeface="Cambria Math"/>
                                  <a:cs typeface="Times New Roman" pitchFamily="18" charset="0"/>
                                </a:rPr>
                                <m:t>−</m:t>
                              </m:r>
                              <m:f>
                                <m:fPr>
                                  <m:ctrlPr>
                                    <a:rPr lang="en-US" i="1">
                                      <a:latin typeface="Cambria Math"/>
                                      <a:ea typeface="Cambria Math"/>
                                      <a:cs typeface="Times New Roman" pitchFamily="18" charset="0"/>
                                    </a:rPr>
                                  </m:ctrlPr>
                                </m:fPr>
                                <m:num>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𝑑</m:t>
                                      </m:r>
                                    </m:e>
                                    <m:sub>
                                      <m:r>
                                        <a:rPr lang="en-US" i="1">
                                          <a:latin typeface="Cambria Math"/>
                                          <a:ea typeface="Cambria Math"/>
                                          <a:cs typeface="Times New Roman" pitchFamily="18" charset="0"/>
                                        </a:rPr>
                                        <m:t>𝐿𝑜𝑠</m:t>
                                      </m:r>
                                    </m:sub>
                                  </m:sSub>
                                </m:num>
                                <m:den>
                                  <m:r>
                                    <a:rPr lang="en-US" i="1">
                                      <a:latin typeface="Cambria Math"/>
                                      <a:ea typeface="Cambria Math"/>
                                      <a:cs typeface="Times New Roman" pitchFamily="18" charset="0"/>
                                    </a:rPr>
                                    <m:t>𝑑</m:t>
                                  </m:r>
                                </m:den>
                              </m:f>
                            </m:e>
                          </m:d>
                        </m:sup>
                      </m:sSup>
                      <m:sSup>
                        <m:sSupPr>
                          <m:ctrlPr>
                            <a:rPr lang="en-US" i="1" smtClean="0">
                              <a:latin typeface="Cambria Math"/>
                              <a:ea typeface="Cambria Math"/>
                              <a:cs typeface="Times New Roman" pitchFamily="18" charset="0"/>
                            </a:rPr>
                          </m:ctrlPr>
                        </m:sSupPr>
                        <m:e>
                          <m:r>
                            <a:rPr lang="en-US" b="0" i="1" smtClean="0">
                              <a:latin typeface="Cambria Math"/>
                              <a:ea typeface="Cambria Math"/>
                              <a:cs typeface="Times New Roman" pitchFamily="18" charset="0"/>
                            </a:rPr>
                            <m:t>𝑒</m:t>
                          </m:r>
                        </m:e>
                        <m:sup>
                          <m:r>
                            <a:rPr lang="en-US" b="0" i="1" smtClean="0">
                              <a:latin typeface="Cambria Math"/>
                              <a:ea typeface="Cambria Math"/>
                              <a:cs typeface="Times New Roman" pitchFamily="18" charset="0"/>
                            </a:rPr>
                            <m:t>𝑗</m:t>
                          </m:r>
                          <m:r>
                            <a:rPr lang="en-US" b="0" i="1" smtClean="0">
                              <a:latin typeface="Cambria Math"/>
                              <a:ea typeface="Cambria Math"/>
                              <a:cs typeface="Times New Roman" pitchFamily="18" charset="0"/>
                            </a:rPr>
                            <m:t>2</m:t>
                          </m:r>
                          <m:r>
                            <m:rPr>
                              <m:sty m:val="p"/>
                            </m:rPr>
                            <a:rPr lang="el-GR" b="0" i="1" smtClean="0">
                              <a:latin typeface="Cambria Math"/>
                              <a:ea typeface="Cambria Math"/>
                              <a:cs typeface="Times New Roman" pitchFamily="18" charset="0"/>
                            </a:rPr>
                            <m:t>π</m:t>
                          </m:r>
                          <m:f>
                            <m:fPr>
                              <m:ctrlPr>
                                <a:rPr lang="en-US" i="1" smtClean="0">
                                  <a:latin typeface="Cambria Math"/>
                                  <a:ea typeface="Cambria Math"/>
                                  <a:cs typeface="Times New Roman" pitchFamily="18" charset="0"/>
                                </a:rPr>
                              </m:ctrlPr>
                            </m:fPr>
                            <m:num>
                              <m:r>
                                <m:rPr>
                                  <m:sty m:val="p"/>
                                </m:rPr>
                                <a:rPr lang="el-GR" i="1" smtClean="0">
                                  <a:latin typeface="Cambria Math"/>
                                  <a:ea typeface="Cambria Math"/>
                                  <a:cs typeface="Times New Roman" pitchFamily="18" charset="0"/>
                                </a:rPr>
                                <m:t>Δ</m:t>
                              </m:r>
                              <m:r>
                                <a:rPr lang="en-US" b="0" i="1" smtClean="0">
                                  <a:latin typeface="Cambria Math"/>
                                  <a:ea typeface="Cambria Math"/>
                                  <a:cs typeface="Times New Roman" pitchFamily="18" charset="0"/>
                                </a:rPr>
                                <m:t>𝑑</m:t>
                              </m:r>
                            </m:num>
                            <m:den>
                              <m:r>
                                <a:rPr lang="en-US" b="0" i="1" smtClean="0">
                                  <a:latin typeface="Cambria Math"/>
                                  <a:ea typeface="Cambria Math"/>
                                  <a:cs typeface="Times New Roman" pitchFamily="18" charset="0"/>
                                </a:rPr>
                                <m:t>2</m:t>
                              </m:r>
                              <m:r>
                                <m:rPr>
                                  <m:sty m:val="p"/>
                                </m:rPr>
                                <a:rPr lang="el-GR" b="0" i="1" smtClean="0">
                                  <a:latin typeface="Cambria Math"/>
                                  <a:ea typeface="Cambria Math"/>
                                  <a:cs typeface="Times New Roman" pitchFamily="18" charset="0"/>
                                </a:rPr>
                                <m:t>λ</m:t>
                              </m:r>
                            </m:den>
                          </m:f>
                        </m:sup>
                      </m:sSup>
                      <m:func>
                        <m:funcPr>
                          <m:ctrlPr>
                            <a:rPr lang="en-US" i="1" smtClean="0">
                              <a:latin typeface="Cambria Math"/>
                              <a:ea typeface="Cambria Math"/>
                              <a:cs typeface="Times New Roman" pitchFamily="18" charset="0"/>
                            </a:rPr>
                          </m:ctrlPr>
                        </m:funcPr>
                        <m:fName>
                          <m:r>
                            <m:rPr>
                              <m:sty m:val="p"/>
                            </m:rPr>
                            <a:rPr lang="en-US" i="0" smtClean="0">
                              <a:latin typeface="Cambria Math"/>
                              <a:ea typeface="Cambria Math"/>
                              <a:cs typeface="Times New Roman" pitchFamily="18" charset="0"/>
                            </a:rPr>
                            <m:t>sin</m:t>
                          </m:r>
                        </m:fName>
                        <m:e>
                          <m:d>
                            <m:dPr>
                              <m:ctrlPr>
                                <a:rPr lang="en-US" i="1" smtClean="0">
                                  <a:latin typeface="Cambria Math"/>
                                  <a:ea typeface="Cambria Math"/>
                                  <a:cs typeface="Times New Roman" pitchFamily="18" charset="0"/>
                                </a:rPr>
                              </m:ctrlPr>
                            </m:dPr>
                            <m:e>
                              <m:r>
                                <a:rPr lang="en-US" b="0" i="1" smtClean="0">
                                  <a:latin typeface="Cambria Math"/>
                                  <a:ea typeface="Cambria Math"/>
                                  <a:cs typeface="Times New Roman" pitchFamily="18" charset="0"/>
                                </a:rPr>
                                <m:t>2</m:t>
                              </m:r>
                              <m:r>
                                <m:rPr>
                                  <m:sty m:val="p"/>
                                </m:rPr>
                                <a:rPr lang="el-GR" b="0" i="1" smtClean="0">
                                  <a:latin typeface="Cambria Math"/>
                                  <a:ea typeface="Cambria Math"/>
                                  <a:cs typeface="Times New Roman" pitchFamily="18" charset="0"/>
                                </a:rPr>
                                <m:t>π</m:t>
                              </m:r>
                              <m:f>
                                <m:fPr>
                                  <m:ctrlPr>
                                    <a:rPr lang="en-US" b="0" i="1" smtClean="0">
                                      <a:latin typeface="Cambria Math"/>
                                      <a:ea typeface="Cambria Math"/>
                                      <a:cs typeface="Times New Roman" pitchFamily="18" charset="0"/>
                                    </a:rPr>
                                  </m:ctrlPr>
                                </m:fPr>
                                <m:num>
                                  <m:r>
                                    <m:rPr>
                                      <m:sty m:val="p"/>
                                    </m:rPr>
                                    <a:rPr lang="el-GR" b="0" i="1" smtClean="0">
                                      <a:latin typeface="Cambria Math"/>
                                      <a:ea typeface="Cambria Math"/>
                                      <a:cs typeface="Times New Roman" pitchFamily="18" charset="0"/>
                                    </a:rPr>
                                    <m:t>Δ</m:t>
                                  </m:r>
                                  <m:r>
                                    <a:rPr lang="en-US" b="0" i="1" smtClean="0">
                                      <a:latin typeface="Cambria Math"/>
                                      <a:ea typeface="Cambria Math"/>
                                      <a:cs typeface="Times New Roman" pitchFamily="18" charset="0"/>
                                    </a:rPr>
                                    <m:t>𝑑</m:t>
                                  </m:r>
                                </m:num>
                                <m:den>
                                  <m:r>
                                    <a:rPr lang="en-US" b="0" i="1" smtClean="0">
                                      <a:latin typeface="Cambria Math"/>
                                      <a:ea typeface="Cambria Math"/>
                                      <a:cs typeface="Times New Roman" pitchFamily="18" charset="0"/>
                                    </a:rPr>
                                    <m:t>2</m:t>
                                  </m:r>
                                  <m:r>
                                    <m:rPr>
                                      <m:sty m:val="p"/>
                                    </m:rPr>
                                    <a:rPr lang="el-GR" b="0" i="1" smtClean="0">
                                      <a:latin typeface="Cambria Math"/>
                                      <a:ea typeface="Cambria Math"/>
                                      <a:cs typeface="Times New Roman" pitchFamily="18" charset="0"/>
                                    </a:rPr>
                                    <m:t>λ</m:t>
                                  </m:r>
                                </m:den>
                              </m:f>
                            </m:e>
                          </m:d>
                        </m:e>
                      </m:func>
                    </m:oMath>
                  </m:oMathPara>
                </a14:m>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Hence, it follows from the above expression that the magnitude </a:t>
                </a:r>
                <a14:m>
                  <m:oMath xmlns:m="http://schemas.openxmlformats.org/officeDocument/2006/math">
                    <m:d>
                      <m:dPr>
                        <m:begChr m:val="|"/>
                        <m:endChr m:val="|"/>
                        <m:ctrlPr>
                          <a:rPr lang="en-US" i="1" smtClean="0">
                            <a:latin typeface="Cambria Math"/>
                            <a:cs typeface="Times New Roman" pitchFamily="18" charset="0"/>
                          </a:rPr>
                        </m:ctrlPr>
                      </m:dPr>
                      <m:e>
                        <m:sSub>
                          <m:sSubPr>
                            <m:ctrlPr>
                              <a:rPr lang="en-US" i="1" smtClean="0">
                                <a:latin typeface="Cambria Math"/>
                                <a:cs typeface="Times New Roman" pitchFamily="18" charset="0"/>
                              </a:rPr>
                            </m:ctrlPr>
                          </m:sSubPr>
                          <m:e>
                            <m:r>
                              <a:rPr lang="en-US" b="0" i="1" smtClean="0">
                                <a:latin typeface="Cambria Math"/>
                                <a:cs typeface="Times New Roman" pitchFamily="18" charset="0"/>
                              </a:rPr>
                              <m:t>𝐸</m:t>
                            </m:r>
                          </m:e>
                          <m:sub>
                            <m:r>
                              <a:rPr lang="en-US" b="0" i="1" smtClean="0">
                                <a:latin typeface="Cambria Math"/>
                                <a:cs typeface="Times New Roman" pitchFamily="18" charset="0"/>
                              </a:rPr>
                              <m:t>𝑇𝑂𝑇</m:t>
                            </m:r>
                          </m:sub>
                        </m:sSub>
                      </m:e>
                    </m:d>
                  </m:oMath>
                </a14:m>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of the net signal at the receiver can be </a:t>
                </a:r>
                <a:r>
                  <a:rPr lang="en-US" dirty="0" smtClean="0">
                    <a:latin typeface="Times New Roman" pitchFamily="18" charset="0"/>
                    <a:cs typeface="Times New Roman" pitchFamily="18" charset="0"/>
                  </a:rPr>
                  <a:t>simplified as</a:t>
                </a:r>
              </a:p>
              <a:p>
                <a14:m>
                  <m:oMath xmlns:m="http://schemas.openxmlformats.org/officeDocument/2006/math">
                    <m:r>
                      <a:rPr lang="en-US" b="0" i="1" smtClean="0">
                        <a:latin typeface="Cambria Math"/>
                        <a:cs typeface="Times New Roman" pitchFamily="18" charset="0"/>
                      </a:rPr>
                      <m:t>                                                                       </m:t>
                    </m:r>
                    <m:d>
                      <m:dPr>
                        <m:begChr m:val="|"/>
                        <m:endChr m:val="|"/>
                        <m:ctrlPr>
                          <a:rPr lang="en-US" i="1" smtClean="0">
                            <a:latin typeface="Cambria Math"/>
                            <a:cs typeface="Times New Roman" pitchFamily="18" charset="0"/>
                          </a:rPr>
                        </m:ctrlPr>
                      </m:dPr>
                      <m:e>
                        <m:sSub>
                          <m:sSubPr>
                            <m:ctrlPr>
                              <a:rPr lang="en-US" i="1" smtClean="0">
                                <a:latin typeface="Cambria Math"/>
                                <a:cs typeface="Times New Roman" pitchFamily="18" charset="0"/>
                              </a:rPr>
                            </m:ctrlPr>
                          </m:sSubPr>
                          <m:e>
                            <m:r>
                              <a:rPr lang="en-US" b="0" i="1" smtClean="0">
                                <a:latin typeface="Cambria Math"/>
                                <a:cs typeface="Times New Roman" pitchFamily="18" charset="0"/>
                              </a:rPr>
                              <m:t>𝐸</m:t>
                            </m:r>
                          </m:e>
                          <m:sub>
                            <m:r>
                              <a:rPr lang="en-US" b="0" i="1" smtClean="0">
                                <a:latin typeface="Cambria Math"/>
                                <a:cs typeface="Times New Roman" pitchFamily="18" charset="0"/>
                              </a:rPr>
                              <m:t>𝑇𝑂𝑇</m:t>
                            </m:r>
                          </m:sub>
                        </m:sSub>
                      </m:e>
                    </m:d>
                    <m:r>
                      <a:rPr lang="en-US" b="0" i="1" smtClean="0">
                        <a:latin typeface="Cambria Math"/>
                        <a:cs typeface="Times New Roman" pitchFamily="18" charset="0"/>
                      </a:rPr>
                      <m:t>=</m:t>
                    </m:r>
                    <m:f>
                      <m:fPr>
                        <m:ctrlPr>
                          <a:rPr lang="en-US" b="0" i="1" smtClean="0">
                            <a:latin typeface="Cambria Math"/>
                            <a:cs typeface="Times New Roman" pitchFamily="18" charset="0"/>
                          </a:rPr>
                        </m:ctrlPr>
                      </m:fPr>
                      <m:num>
                        <m:sSub>
                          <m:sSubPr>
                            <m:ctrlPr>
                              <a:rPr lang="en-US" b="0" i="1" smtClean="0">
                                <a:latin typeface="Cambria Math"/>
                                <a:cs typeface="Times New Roman" pitchFamily="18" charset="0"/>
                              </a:rPr>
                            </m:ctrlPr>
                          </m:sSubPr>
                          <m:e>
                            <m:r>
                              <a:rPr lang="en-US" b="0" i="1" smtClean="0">
                                <a:latin typeface="Cambria Math"/>
                                <a:cs typeface="Times New Roman" pitchFamily="18" charset="0"/>
                              </a:rPr>
                              <m:t>𝐸</m:t>
                            </m:r>
                          </m:e>
                          <m:sub>
                            <m:r>
                              <a:rPr lang="en-US" b="0" i="1" smtClean="0">
                                <a:latin typeface="Cambria Math"/>
                                <a:cs typeface="Times New Roman" pitchFamily="18" charset="0"/>
                              </a:rPr>
                              <m:t>0</m:t>
                            </m:r>
                          </m:sub>
                        </m:sSub>
                        <m:sSub>
                          <m:sSubPr>
                            <m:ctrlPr>
                              <a:rPr lang="en-US" b="0" i="1" smtClean="0">
                                <a:latin typeface="Cambria Math"/>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0</m:t>
                            </m:r>
                          </m:sub>
                        </m:sSub>
                      </m:num>
                      <m:den>
                        <m:r>
                          <a:rPr lang="en-US" b="0" i="1" smtClean="0">
                            <a:latin typeface="Cambria Math"/>
                            <a:cs typeface="Times New Roman" pitchFamily="18" charset="0"/>
                          </a:rPr>
                          <m:t>𝑑</m:t>
                        </m:r>
                      </m:den>
                    </m:f>
                    <m:d>
                      <m:dPr>
                        <m:begChr m:val="|"/>
                        <m:endChr m:val="|"/>
                        <m:ctrlPr>
                          <a:rPr lang="en-US" b="0" i="1" smtClean="0">
                            <a:latin typeface="Cambria Math"/>
                            <a:cs typeface="Times New Roman" pitchFamily="18" charset="0"/>
                          </a:rPr>
                        </m:ctrlPr>
                      </m:dPr>
                      <m:e>
                        <m:func>
                          <m:funcPr>
                            <m:ctrlPr>
                              <a:rPr lang="en-US" b="0" i="1" smtClean="0">
                                <a:latin typeface="Cambria Math"/>
                                <a:cs typeface="Times New Roman" pitchFamily="18" charset="0"/>
                              </a:rPr>
                            </m:ctrlPr>
                          </m:funcPr>
                          <m:fName>
                            <m:r>
                              <m:rPr>
                                <m:sty m:val="p"/>
                              </m:rPr>
                              <a:rPr lang="en-US" b="0" i="0" smtClean="0">
                                <a:latin typeface="Cambria Math"/>
                                <a:cs typeface="Times New Roman" pitchFamily="18" charset="0"/>
                              </a:rPr>
                              <m:t>sin</m:t>
                            </m:r>
                          </m:fName>
                          <m:e>
                            <m:d>
                              <m:dPr>
                                <m:ctrlPr>
                                  <a:rPr lang="en-US" b="0" i="1" smtClean="0">
                                    <a:latin typeface="Cambria Math"/>
                                    <a:cs typeface="Times New Roman" pitchFamily="18" charset="0"/>
                                  </a:rPr>
                                </m:ctrlPr>
                              </m:dPr>
                              <m:e>
                                <m:r>
                                  <a:rPr lang="en-US" b="0" i="1" smtClean="0">
                                    <a:latin typeface="Cambria Math"/>
                                    <a:cs typeface="Times New Roman" pitchFamily="18" charset="0"/>
                                  </a:rPr>
                                  <m:t>2</m:t>
                                </m:r>
                                <m:r>
                                  <m:rPr>
                                    <m:sty m:val="p"/>
                                  </m:rPr>
                                  <a:rPr lang="el-GR" b="0" i="1" smtClean="0">
                                    <a:latin typeface="Cambria Math"/>
                                    <a:cs typeface="Times New Roman" pitchFamily="18" charset="0"/>
                                  </a:rPr>
                                  <m:t>π</m:t>
                                </m:r>
                                <m:f>
                                  <m:fPr>
                                    <m:ctrlPr>
                                      <a:rPr lang="en-US" b="0" i="1" smtClean="0">
                                        <a:latin typeface="Cambria Math"/>
                                        <a:cs typeface="Times New Roman" pitchFamily="18" charset="0"/>
                                      </a:rPr>
                                    </m:ctrlPr>
                                  </m:fPr>
                                  <m:num>
                                    <m:r>
                                      <m:rPr>
                                        <m:sty m:val="p"/>
                                      </m:rPr>
                                      <a:rPr lang="el-GR" b="0" i="1" smtClean="0">
                                        <a:latin typeface="Cambria Math"/>
                                        <a:cs typeface="Times New Roman" pitchFamily="18" charset="0"/>
                                      </a:rPr>
                                      <m:t>Δ</m:t>
                                    </m:r>
                                    <m:r>
                                      <a:rPr lang="en-US" b="0" i="1" smtClean="0">
                                        <a:latin typeface="Cambria Math"/>
                                        <a:cs typeface="Times New Roman" pitchFamily="18" charset="0"/>
                                      </a:rPr>
                                      <m:t>𝑑</m:t>
                                    </m:r>
                                  </m:num>
                                  <m:den>
                                    <m:r>
                                      <a:rPr lang="en-US" b="0" i="1" smtClean="0">
                                        <a:latin typeface="Cambria Math"/>
                                        <a:cs typeface="Times New Roman" pitchFamily="18" charset="0"/>
                                      </a:rPr>
                                      <m:t>2</m:t>
                                    </m:r>
                                    <m:r>
                                      <m:rPr>
                                        <m:sty m:val="p"/>
                                      </m:rPr>
                                      <a:rPr lang="el-GR" b="0" i="1" smtClean="0">
                                        <a:latin typeface="Cambria Math"/>
                                        <a:cs typeface="Times New Roman" pitchFamily="18" charset="0"/>
                                      </a:rPr>
                                      <m:t>λ</m:t>
                                    </m:r>
                                  </m:den>
                                </m:f>
                              </m:e>
                            </m:d>
                          </m:e>
                        </m:func>
                      </m:e>
                    </m:d>
                  </m:oMath>
                </a14:m>
                <a:r>
                  <a:rPr lang="en-US" dirty="0" smtClean="0">
                    <a:latin typeface="Times New Roman" pitchFamily="18" charset="0"/>
                    <a:cs typeface="Times New Roman" pitchFamily="18" charset="0"/>
                  </a:rPr>
                  <a:t>------3</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From figure 2 the </a:t>
                </a:r>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𝐿𝑜𝑠</m:t>
                        </m:r>
                        <m:r>
                          <a:rPr lang="en-US" b="0" i="1" smtClean="0">
                            <a:latin typeface="Cambria Math"/>
                            <a:cs typeface="Times New Roman" pitchFamily="18" charset="0"/>
                          </a:rPr>
                          <m:t> </m:t>
                        </m:r>
                      </m:sub>
                    </m:sSub>
                    <m:r>
                      <a:rPr lang="en-US" b="0" i="1" smtClean="0">
                        <a:latin typeface="Cambria Math"/>
                        <a:cs typeface="Times New Roman" pitchFamily="18" charset="0"/>
                      </a:rPr>
                      <m:t> </m:t>
                    </m:r>
                  </m:oMath>
                </a14:m>
                <a:r>
                  <a:rPr lang="en-US" dirty="0" smtClean="0">
                    <a:latin typeface="Times New Roman" pitchFamily="18" charset="0"/>
                    <a:cs typeface="Times New Roman" pitchFamily="18" charset="0"/>
                  </a:rPr>
                  <a:t>can be expressed as ,</a:t>
                </a:r>
              </a:p>
              <a:p>
                <a14:m>
                  <m:oMath xmlns:m="http://schemas.openxmlformats.org/officeDocument/2006/math">
                    <m:sSub>
                      <m:sSubPr>
                        <m:ctrlPr>
                          <a:rPr lang="en-US" i="1" smtClean="0">
                            <a:latin typeface="Cambria Math"/>
                            <a:cs typeface="Times New Roman" pitchFamily="18" charset="0"/>
                          </a:rPr>
                        </m:ctrlPr>
                      </m:sSubPr>
                      <m:e>
                        <m:r>
                          <a:rPr lang="en-US" b="0" i="1" smtClean="0">
                            <a:latin typeface="Cambria Math"/>
                            <a:cs typeface="Times New Roman" pitchFamily="18" charset="0"/>
                          </a:rPr>
                          <m:t>                                                                            </m:t>
                        </m:r>
                        <m:r>
                          <a:rPr lang="en-US" b="0" i="1" smtClean="0">
                            <a:latin typeface="Cambria Math"/>
                            <a:cs typeface="Times New Roman" pitchFamily="18" charset="0"/>
                          </a:rPr>
                          <m:t>𝑑</m:t>
                        </m:r>
                      </m:e>
                      <m:sub>
                        <m:r>
                          <a:rPr lang="en-US" b="0" i="1" smtClean="0">
                            <a:latin typeface="Cambria Math"/>
                            <a:cs typeface="Times New Roman" pitchFamily="18" charset="0"/>
                          </a:rPr>
                          <m:t>𝐿𝑂𝑠</m:t>
                        </m:r>
                      </m:sub>
                    </m:sSub>
                    <m:r>
                      <a:rPr lang="en-US" i="1" smtClean="0">
                        <a:latin typeface="Cambria Math"/>
                        <a:ea typeface="Cambria Math"/>
                        <a:cs typeface="Times New Roman" pitchFamily="18" charset="0"/>
                      </a:rPr>
                      <m:t>=</m:t>
                    </m:r>
                    <m:rad>
                      <m:radPr>
                        <m:degHide m:val="on"/>
                        <m:ctrlPr>
                          <a:rPr lang="en-US" i="1" smtClean="0">
                            <a:latin typeface="Cambria Math"/>
                            <a:ea typeface="Cambria Math"/>
                            <a:cs typeface="Times New Roman" pitchFamily="18" charset="0"/>
                          </a:rPr>
                        </m:ctrlPr>
                      </m:radPr>
                      <m:deg/>
                      <m:e>
                        <m:sSup>
                          <m:sSupPr>
                            <m:ctrlPr>
                              <a:rPr lang="en-US" i="1" smtClean="0">
                                <a:latin typeface="Cambria Math"/>
                                <a:ea typeface="Cambria Math"/>
                                <a:cs typeface="Times New Roman" pitchFamily="18" charset="0"/>
                              </a:rPr>
                            </m:ctrlPr>
                          </m:sSupPr>
                          <m:e>
                            <m:d>
                              <m:dPr>
                                <m:ctrlPr>
                                  <a:rPr lang="en-US" i="1" smtClean="0">
                                    <a:latin typeface="Cambria Math"/>
                                    <a:ea typeface="Cambria Math"/>
                                    <a:cs typeface="Times New Roman" pitchFamily="18" charset="0"/>
                                  </a:rPr>
                                </m:ctrlPr>
                              </m:dPr>
                              <m:e>
                                <m:sSub>
                                  <m:sSubPr>
                                    <m:ctrlPr>
                                      <a:rPr lang="en-US"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𝑡</m:t>
                                    </m:r>
                                  </m:sub>
                                </m:sSub>
                                <m:r>
                                  <a:rPr lang="en-US" b="0" i="1" smtClean="0">
                                    <a:latin typeface="Cambria Math"/>
                                    <a:ea typeface="Cambria Math"/>
                                    <a:cs typeface="Times New Roman" pitchFamily="18" charset="0"/>
                                  </a:rPr>
                                  <m:t>−</m:t>
                                </m:r>
                                <m:sSub>
                                  <m:sSubPr>
                                    <m:ctrlPr>
                                      <a:rPr lang="en-US" b="0" i="1" smtClean="0">
                                        <a:latin typeface="Cambria Math"/>
                                        <a:ea typeface="Cambria Math"/>
                                        <a:cs typeface="Times New Roman" pitchFamily="18" charset="0"/>
                                      </a:rPr>
                                    </m:ctrlPr>
                                  </m:sSubPr>
                                  <m:e>
                                    <m:r>
                                      <a:rPr lang="en-US" b="0" i="1" smtClean="0">
                                        <a:latin typeface="Cambria Math"/>
                                        <a:ea typeface="Cambria Math"/>
                                        <a:cs typeface="Times New Roman" pitchFamily="18" charset="0"/>
                                      </a:rPr>
                                      <m:t>h</m:t>
                                    </m:r>
                                  </m:e>
                                  <m:sub>
                                    <m:r>
                                      <a:rPr lang="en-US" b="0" i="1" smtClean="0">
                                        <a:latin typeface="Cambria Math"/>
                                        <a:ea typeface="Cambria Math"/>
                                        <a:cs typeface="Times New Roman" pitchFamily="18" charset="0"/>
                                      </a:rPr>
                                      <m:t>𝑟</m:t>
                                    </m:r>
                                  </m:sub>
                                </m:sSub>
                              </m:e>
                            </m:d>
                          </m:e>
                          <m:sup>
                            <m:r>
                              <a:rPr lang="en-US" b="0" i="1" smtClean="0">
                                <a:latin typeface="Cambria Math"/>
                                <a:ea typeface="Cambria Math"/>
                                <a:cs typeface="Times New Roman" pitchFamily="18" charset="0"/>
                              </a:rPr>
                              <m:t>2</m:t>
                            </m:r>
                          </m:sup>
                        </m:sSup>
                        <m:r>
                          <a:rPr lang="en-US" b="0" i="1" smtClean="0">
                            <a:latin typeface="Cambria Math"/>
                            <a:ea typeface="Cambria Math"/>
                            <a:cs typeface="Times New Roman" pitchFamily="18" charset="0"/>
                          </a:rPr>
                          <m:t>+</m:t>
                        </m:r>
                        <m:sSup>
                          <m:sSupPr>
                            <m:ctrlPr>
                              <a:rPr lang="en-US" b="0" i="1" smtClean="0">
                                <a:latin typeface="Cambria Math"/>
                                <a:ea typeface="Cambria Math"/>
                                <a:cs typeface="Times New Roman" pitchFamily="18" charset="0"/>
                              </a:rPr>
                            </m:ctrlPr>
                          </m:sSupPr>
                          <m:e>
                            <m:r>
                              <a:rPr lang="en-US" b="0" i="1" smtClean="0">
                                <a:latin typeface="Cambria Math"/>
                                <a:ea typeface="Cambria Math"/>
                                <a:cs typeface="Times New Roman" pitchFamily="18" charset="0"/>
                              </a:rPr>
                              <m:t>𝑑</m:t>
                            </m:r>
                          </m:e>
                          <m:sup>
                            <m:r>
                              <a:rPr lang="en-US" b="0" i="1" smtClean="0">
                                <a:latin typeface="Cambria Math"/>
                                <a:ea typeface="Cambria Math"/>
                                <a:cs typeface="Times New Roman" pitchFamily="18" charset="0"/>
                              </a:rPr>
                              <m:t>2</m:t>
                            </m:r>
                          </m:sup>
                        </m:sSup>
                        <m:r>
                          <a:rPr lang="en-US" b="0" i="1" smtClean="0">
                            <a:latin typeface="Cambria Math"/>
                            <a:ea typeface="Cambria Math"/>
                            <a:cs typeface="Times New Roman" pitchFamily="18" charset="0"/>
                          </a:rPr>
                          <m:t>    </m:t>
                        </m:r>
                      </m:e>
                    </m:rad>
                  </m:oMath>
                </a14:m>
                <a:r>
                  <a:rPr lang="en-US" dirty="0" smtClean="0">
                    <a:latin typeface="Times New Roman" pitchFamily="18" charset="0"/>
                    <a:cs typeface="Times New Roman" pitchFamily="18" charset="0"/>
                  </a:rPr>
                  <a:t>----------4</a:t>
                </a:r>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where </a:t>
                </a:r>
                <a14:m>
                  <m:oMath xmlns:m="http://schemas.openxmlformats.org/officeDocument/2006/math">
                    <m:sSub>
                      <m:sSubPr>
                        <m:ctrlPr>
                          <a:rPr lang="en-US" i="1" smtClean="0">
                            <a:latin typeface="Cambria Math"/>
                          </a:rPr>
                        </m:ctrlPr>
                      </m:sSubPr>
                      <m:e>
                        <m:r>
                          <a:rPr lang="en-US" b="0" i="1" smtClean="0">
                            <a:latin typeface="Cambria Math"/>
                          </a:rPr>
                          <m:t>h</m:t>
                        </m:r>
                      </m:e>
                      <m:sub>
                        <m:r>
                          <a:rPr lang="en-US" b="0" i="1" smtClean="0">
                            <a:latin typeface="Cambria Math"/>
                          </a:rPr>
                          <m:t>𝑡</m:t>
                        </m:r>
                      </m:sub>
                    </m:sSub>
                    <m:sSub>
                      <m:sSubPr>
                        <m:ctrlPr>
                          <a:rPr lang="en-US" i="1" smtClean="0">
                            <a:latin typeface="Cambria Math"/>
                          </a:rPr>
                        </m:ctrlPr>
                      </m:sSubPr>
                      <m:e>
                        <m:r>
                          <a:rPr lang="en-US" b="0" i="1" smtClean="0">
                            <a:latin typeface="Cambria Math"/>
                          </a:rPr>
                          <m:t>,</m:t>
                        </m:r>
                        <m:r>
                          <a:rPr lang="en-US" b="0" i="1" smtClean="0">
                            <a:latin typeface="Cambria Math"/>
                          </a:rPr>
                          <m:t>h</m:t>
                        </m:r>
                      </m:e>
                      <m:sub>
                        <m:r>
                          <a:rPr lang="en-US" b="0" i="1" smtClean="0">
                            <a:latin typeface="Cambria Math"/>
                          </a:rPr>
                          <m:t>𝑟</m:t>
                        </m:r>
                      </m:sub>
                    </m:sSub>
                    <m:r>
                      <a:rPr lang="en-US" b="0" i="0" smtClean="0">
                        <a:latin typeface="Cambria Math"/>
                      </a:rPr>
                      <m:t> </m:t>
                    </m:r>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denote the heights of the transmit and receive antennas </a:t>
                </a:r>
                <a:r>
                  <a:rPr lang="en-US" dirty="0" smtClean="0">
                    <a:latin typeface="Times New Roman" pitchFamily="18" charset="0"/>
                    <a:cs typeface="Times New Roman" pitchFamily="18" charset="0"/>
                  </a:rPr>
                  <a:t>respectively</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3786" y="750440"/>
                <a:ext cx="11508595" cy="5842497"/>
              </a:xfrm>
              <a:prstGeom prst="rect">
                <a:avLst/>
              </a:prstGeom>
              <a:blipFill rotWithShape="1">
                <a:blip r:embed="rId3"/>
                <a:stretch>
                  <a:fillRect l="-424"/>
                </a:stretch>
              </a:blipFill>
            </p:spPr>
            <p:txBody>
              <a:bodyPr/>
              <a:lstStyle/>
              <a:p>
                <a:r>
                  <a:rPr lang="en-IN">
                    <a:noFill/>
                  </a:rPr>
                  <a:t> </a:t>
                </a:r>
              </a:p>
            </p:txBody>
          </p:sp>
        </mc:Fallback>
      </mc:AlternateContent>
    </p:spTree>
    <p:extLst>
      <p:ext uri="{BB962C8B-B14F-4D97-AF65-F5344CB8AC3E}">
        <p14:creationId xmlns:p14="http://schemas.microsoft.com/office/powerpoint/2010/main" val="307184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22/33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8365" y="866775"/>
            <a:ext cx="41338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7596553" y="3613666"/>
                <a:ext cx="4441721" cy="479234"/>
              </a:xfrm>
              <a:prstGeom prst="rect">
                <a:avLst/>
              </a:prstGeom>
            </p:spPr>
            <p:txBody>
              <a:bodyPr wrap="square">
                <a:spAutoFit/>
              </a:bodyPr>
              <a:lstStyle/>
              <a:p>
                <a:r>
                  <a:rPr lang="en-US" sz="1200" b="1" dirty="0" smtClean="0">
                    <a:latin typeface="Times New Roman" pitchFamily="18" charset="0"/>
                    <a:cs typeface="Times New Roman" pitchFamily="18" charset="0"/>
                  </a:rPr>
                  <a:t>FIGURE 3 </a:t>
                </a:r>
                <a:r>
                  <a:rPr lang="en-US" sz="1200" b="1" dirty="0">
                    <a:latin typeface="Times New Roman" pitchFamily="18" charset="0"/>
                    <a:cs typeface="Times New Roman" pitchFamily="18" charset="0"/>
                  </a:rPr>
                  <a:t>GROUND-REFLECTION DISTANCE </a:t>
                </a:r>
                <a14:m>
                  <m:oMath xmlns:m="http://schemas.openxmlformats.org/officeDocument/2006/math">
                    <m:sSub>
                      <m:sSubPr>
                        <m:ctrlPr>
                          <a:rPr lang="en-US" sz="1200" b="1" i="1" dirty="0" smtClean="0">
                            <a:latin typeface="Cambria Math"/>
                          </a:rPr>
                        </m:ctrlPr>
                      </m:sSubPr>
                      <m:e>
                        <m:r>
                          <a:rPr lang="en-US" sz="1200" b="1" i="1" dirty="0" smtClean="0">
                            <a:latin typeface="Cambria Math"/>
                          </a:rPr>
                          <m:t>𝒅</m:t>
                        </m:r>
                      </m:e>
                      <m:sub>
                        <m:r>
                          <a:rPr lang="en-US" sz="1200" b="1" i="1" dirty="0" smtClean="0">
                            <a:latin typeface="Cambria Math"/>
                          </a:rPr>
                          <m:t>𝒈</m:t>
                        </m:r>
                      </m:sub>
                    </m:sSub>
                  </m:oMath>
                </a14:m>
                <a:r>
                  <a:rPr lang="en-US" sz="1200" b="1" dirty="0">
                    <a:latin typeface="Times New Roman" pitchFamily="18" charset="0"/>
                    <a:cs typeface="Times New Roman" pitchFamily="18" charset="0"/>
                  </a:rPr>
                  <a:t> IN GROUND-REFLECTION MODEL</a:t>
                </a:r>
                <a:endParaRPr lang="en-IN" sz="1200" b="1"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596553" y="3613666"/>
                <a:ext cx="4441721" cy="479234"/>
              </a:xfrm>
              <a:prstGeom prst="rect">
                <a:avLst/>
              </a:prstGeom>
              <a:blipFill rotWithShape="1">
                <a:blip r:embed="rId4"/>
                <a:stretch>
                  <a:fillRect b="-102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4391" y="948789"/>
                <a:ext cx="7256317" cy="4938083"/>
              </a:xfrm>
              <a:prstGeom prst="rect">
                <a:avLst/>
              </a:prstGeom>
            </p:spPr>
            <p:txBody>
              <a:bodyPr wrap="square">
                <a:spAutoFit/>
              </a:bodyPr>
              <a:lstStyle/>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total distance traversed by the ground-reflected component, can be simplified </a:t>
                </a:r>
                <a:r>
                  <a:rPr lang="en-US" sz="2000" dirty="0" smtClean="0">
                    <a:latin typeface="Times New Roman" pitchFamily="18" charset="0"/>
                    <a:cs typeface="Times New Roman" pitchFamily="18" charset="0"/>
                  </a:rPr>
                  <a:t>as, from figure 3 </a:t>
                </a:r>
              </a:p>
              <a:p>
                <a14:m>
                  <m:oMath xmlns:m="http://schemas.openxmlformats.org/officeDocument/2006/math">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                                             </m:t>
                        </m:r>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𝑔</m:t>
                        </m:r>
                      </m:sub>
                    </m:sSub>
                    <m:r>
                      <a:rPr lang="en-IN" sz="2000" i="1" smtClean="0">
                        <a:latin typeface="Cambria Math"/>
                        <a:ea typeface="Cambria Math"/>
                        <a:cs typeface="Times New Roman" pitchFamily="18" charset="0"/>
                      </a:rPr>
                      <m:t>=</m:t>
                    </m:r>
                    <m:rad>
                      <m:radPr>
                        <m:degHide m:val="on"/>
                        <m:ctrlPr>
                          <a:rPr lang="en-IN" sz="2000" i="1" smtClean="0">
                            <a:latin typeface="Cambria Math"/>
                            <a:ea typeface="Cambria Math"/>
                            <a:cs typeface="Times New Roman" pitchFamily="18" charset="0"/>
                          </a:rPr>
                        </m:ctrlPr>
                      </m:radPr>
                      <m:deg/>
                      <m:e>
                        <m:sSup>
                          <m:sSupPr>
                            <m:ctrlPr>
                              <a:rPr lang="en-IN" sz="2000" i="1" smtClean="0">
                                <a:latin typeface="Cambria Math"/>
                                <a:ea typeface="Cambria Math"/>
                                <a:cs typeface="Times New Roman" pitchFamily="18" charset="0"/>
                              </a:rPr>
                            </m:ctrlPr>
                          </m:sSupPr>
                          <m:e>
                            <m:d>
                              <m:dPr>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e>
                            </m:d>
                          </m:e>
                          <m:sup>
                            <m:r>
                              <a:rPr lang="en-US" sz="2000" b="0" i="1" smtClean="0">
                                <a:latin typeface="Cambria Math"/>
                                <a:ea typeface="Cambria Math"/>
                                <a:cs typeface="Times New Roman" pitchFamily="18" charset="0"/>
                              </a:rPr>
                              <m:t>2</m:t>
                            </m:r>
                          </m:sup>
                        </m:sSup>
                        <m:r>
                          <a:rPr lang="en-IN" sz="2000" i="1" smtClean="0">
                            <a:latin typeface="Cambria Math"/>
                            <a:ea typeface="Cambria Math"/>
                            <a:cs typeface="Times New Roman" pitchFamily="18" charset="0"/>
                          </a:rPr>
                          <m:t>+</m:t>
                        </m:r>
                        <m:sSup>
                          <m:sSupPr>
                            <m:ctrlPr>
                              <a:rPr lang="en-IN"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2</m:t>
                            </m:r>
                          </m:sup>
                        </m:sSup>
                      </m:e>
                    </m:rad>
                  </m:oMath>
                </a14:m>
                <a:r>
                  <a:rPr lang="en-IN" sz="2000" dirty="0" smtClean="0">
                    <a:latin typeface="Times New Roman" pitchFamily="18" charset="0"/>
                    <a:cs typeface="Times New Roman" pitchFamily="18" charset="0"/>
                  </a:rPr>
                  <a:t>----5</a:t>
                </a:r>
              </a:p>
              <a:p>
                <a:r>
                  <a:rPr lang="en-US" sz="2000" dirty="0">
                    <a:latin typeface="Times New Roman" pitchFamily="18" charset="0"/>
                    <a:cs typeface="Times New Roman" pitchFamily="18" charset="0"/>
                  </a:rPr>
                  <a:t>Therefore, from the expressions for </a:t>
                </a:r>
                <a14:m>
                  <m:oMath xmlns:m="http://schemas.openxmlformats.org/officeDocument/2006/math">
                    <m:sSub>
                      <m:sSubPr>
                        <m:ctrlPr>
                          <a:rPr lang="en-US" sz="2000" i="1" dirty="0" smtClean="0">
                            <a:latin typeface="Cambria Math"/>
                          </a:rPr>
                        </m:ctrlPr>
                      </m:sSubPr>
                      <m:e>
                        <m:r>
                          <a:rPr lang="en-US" sz="2000" b="0" i="1" dirty="0" smtClean="0">
                            <a:latin typeface="Cambria Math"/>
                          </a:rPr>
                          <m:t>𝑑</m:t>
                        </m:r>
                      </m:e>
                      <m:sub>
                        <m:r>
                          <a:rPr lang="en-US" sz="2000" b="0" i="1" dirty="0" smtClean="0">
                            <a:latin typeface="Cambria Math"/>
                          </a:rPr>
                          <m:t>𝐿𝑂𝑆</m:t>
                        </m:r>
                      </m:sub>
                    </m:sSub>
                  </m:oMath>
                </a14:m>
                <a:r>
                  <a:rPr lang="en-US" sz="2000" dirty="0">
                    <a:latin typeface="Times New Roman" pitchFamily="18" charset="0"/>
                    <a:cs typeface="Times New Roman" pitchFamily="18" charset="0"/>
                  </a:rPr>
                  <a:t>, </a:t>
                </a:r>
                <a14:m>
                  <m:oMath xmlns:m="http://schemas.openxmlformats.org/officeDocument/2006/math">
                    <m:sSub>
                      <m:sSubPr>
                        <m:ctrlPr>
                          <a:rPr lang="en-US" sz="2000" i="1" dirty="0" smtClean="0">
                            <a:latin typeface="Cambria Math"/>
                          </a:rPr>
                        </m:ctrlPr>
                      </m:sSubPr>
                      <m:e>
                        <m:r>
                          <a:rPr lang="en-US" sz="2000" b="0" i="1" dirty="0" smtClean="0">
                            <a:latin typeface="Cambria Math"/>
                          </a:rPr>
                          <m:t>𝑑</m:t>
                        </m:r>
                      </m:e>
                      <m:sub>
                        <m:r>
                          <a:rPr lang="en-US" sz="2000" b="0" i="1" dirty="0" smtClean="0">
                            <a:latin typeface="Cambria Math"/>
                          </a:rPr>
                          <m:t>𝑔</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from equations </a:t>
                </a:r>
                <a:r>
                  <a:rPr lang="en-US" sz="2000" dirty="0" smtClean="0">
                    <a:latin typeface="Times New Roman" pitchFamily="18" charset="0"/>
                    <a:cs typeface="Times New Roman" pitchFamily="18" charset="0"/>
                  </a:rPr>
                  <a:t>4,5 above</a:t>
                </a:r>
                <a:r>
                  <a:rPr lang="en-US" sz="2000" dirty="0">
                    <a:latin typeface="Times New Roman" pitchFamily="18" charset="0"/>
                    <a:cs typeface="Times New Roman" pitchFamily="18" charset="0"/>
                  </a:rPr>
                  <a:t>, the resulting equation for </a:t>
                </a:r>
                <a14:m>
                  <m:oMath xmlns:m="http://schemas.openxmlformats.org/officeDocument/2006/math">
                    <m:r>
                      <m:rPr>
                        <m:sty m:val="p"/>
                      </m:rPr>
                      <a:rPr lang="en-US" sz="2000" i="0" dirty="0" smtClean="0">
                        <a:latin typeface="Cambria Math"/>
                      </a:rPr>
                      <m:t>Δ</m:t>
                    </m:r>
                    <m:r>
                      <a:rPr lang="en-US" sz="2000" i="1" dirty="0" err="1">
                        <a:latin typeface="Cambria Math"/>
                      </a:rPr>
                      <m:t>𝑑</m:t>
                    </m:r>
                  </m:oMath>
                </a14:m>
                <a:r>
                  <a:rPr lang="en-US" sz="2000" dirty="0">
                    <a:latin typeface="Times New Roman" pitchFamily="18" charset="0"/>
                    <a:cs typeface="Times New Roman" pitchFamily="18" charset="0"/>
                  </a:rPr>
                  <a:t> can be simplified as</a:t>
                </a:r>
                <a:endParaRPr lang="en-IN" sz="2000" dirty="0" smtClean="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m:rPr>
                          <m:sty m:val="p"/>
                        </m:rPr>
                        <a:rPr lang="el-GR" sz="2000" i="1" smtClean="0">
                          <a:latin typeface="Cambria Math"/>
                          <a:ea typeface="Cambria Math"/>
                          <a:cs typeface="Times New Roman" pitchFamily="18" charset="0"/>
                        </a:rPr>
                        <m:t>Δ</m:t>
                      </m:r>
                      <m:r>
                        <a:rPr lang="en-US" sz="2000" b="0" i="1" smtClean="0">
                          <a:latin typeface="Cambria Math"/>
                          <a:ea typeface="Cambria Math"/>
                          <a:cs typeface="Times New Roman" pitchFamily="18" charset="0"/>
                        </a:rPr>
                        <m:t>𝑑</m:t>
                      </m:r>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𝑔</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𝑑</m:t>
                          </m:r>
                        </m:e>
                        <m:sub>
                          <m:r>
                            <a:rPr lang="en-US" sz="2000" b="0" i="1" smtClean="0">
                              <a:latin typeface="Cambria Math"/>
                              <a:ea typeface="Cambria Math"/>
                              <a:cs typeface="Times New Roman" pitchFamily="18" charset="0"/>
                            </a:rPr>
                            <m:t>𝐿𝑂𝑠</m:t>
                          </m:r>
                        </m:sub>
                      </m:sSub>
                    </m:oMath>
                  </m:oMathPara>
                </a14:m>
                <a:endParaRPr lang="en-US" sz="2000" dirty="0" smtClean="0">
                  <a:latin typeface="Times New Roman" pitchFamily="18" charset="0"/>
                  <a:ea typeface="Cambria Math"/>
                  <a:cs typeface="Times New Roman" pitchFamily="18" charset="0"/>
                </a:endParaRPr>
              </a:p>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rad>
                        <m:radPr>
                          <m:degHide m:val="on"/>
                          <m:ctrlPr>
                            <a:rPr lang="en-US" sz="2000" i="1" smtClean="0">
                              <a:latin typeface="Cambria Math"/>
                              <a:ea typeface="Cambria Math"/>
                              <a:cs typeface="Times New Roman" pitchFamily="18" charset="0"/>
                            </a:rPr>
                          </m:ctrlPr>
                        </m:radPr>
                        <m:deg/>
                        <m:e>
                          <m:sSup>
                            <m:sSupPr>
                              <m:ctrlPr>
                                <a:rPr lang="en-US" sz="2000" i="1" smtClean="0">
                                  <a:latin typeface="Cambria Math"/>
                                  <a:ea typeface="Cambria Math"/>
                                  <a:cs typeface="Times New Roman" pitchFamily="18" charset="0"/>
                                </a:rPr>
                              </m:ctrlPr>
                            </m:sSupPr>
                            <m:e>
                              <m:d>
                                <m:dPr>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e>
                              </m:d>
                            </m:e>
                            <m:sup>
                              <m:r>
                                <a:rPr lang="en-US" sz="2000" b="0" i="1" smtClean="0">
                                  <a:latin typeface="Cambria Math"/>
                                  <a:ea typeface="Cambria Math"/>
                                  <a:cs typeface="Times New Roman" pitchFamily="18" charset="0"/>
                                </a:rPr>
                                <m:t>2</m:t>
                              </m:r>
                            </m:sup>
                          </m:sSup>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2</m:t>
                              </m:r>
                            </m:sup>
                          </m:sSup>
                        </m:e>
                      </m:rad>
                      <m:r>
                        <a:rPr lang="en-US" sz="2000" b="0" i="0"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e>
                              </m:d>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m:t>
                          </m:r>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2</m:t>
                              </m:r>
                            </m:sup>
                          </m:sSup>
                        </m:e>
                      </m:rad>
                    </m:oMath>
                  </m:oMathPara>
                </a14:m>
                <a:endParaRPr lang="en-US" sz="2000" dirty="0" smtClean="0">
                  <a:latin typeface="Times New Roman" pitchFamily="18" charset="0"/>
                  <a:ea typeface="Cambria Math"/>
                  <a:cs typeface="Times New Roman" pitchFamily="18" charset="0"/>
                </a:endParaRPr>
              </a:p>
              <a:p>
                <a:endParaRPr lang="en-US" sz="2000" dirty="0" smtClean="0">
                  <a:latin typeface="Times New Roman" pitchFamily="18" charset="0"/>
                  <a:ea typeface="Cambria Math"/>
                  <a:cs typeface="Times New Roman" pitchFamily="18" charset="0"/>
                </a:endParaRPr>
              </a:p>
              <a:p>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𝑑</m:t>
                      </m:r>
                      <m:d>
                        <m:dPr>
                          <m:ctrlPr>
                            <a:rPr lang="en-US" sz="2000" b="0" i="1" smtClean="0">
                              <a:latin typeface="Cambria Math"/>
                              <a:ea typeface="Cambria Math"/>
                              <a:cs typeface="Times New Roman" pitchFamily="18" charset="0"/>
                            </a:rPr>
                          </m:ctrlPr>
                        </m:dPr>
                        <m:e>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1+</m:t>
                              </m:r>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num>
                                        <m:den>
                                          <m:r>
                                            <a:rPr lang="en-US" sz="2000" b="0" i="1" smtClean="0">
                                              <a:latin typeface="Cambria Math"/>
                                              <a:ea typeface="Cambria Math"/>
                                              <a:cs typeface="Times New Roman" pitchFamily="18" charset="0"/>
                                            </a:rPr>
                                            <m:t>𝑑</m:t>
                                          </m:r>
                                        </m:den>
                                      </m:f>
                                    </m:e>
                                  </m:d>
                                </m:e>
                                <m:sup>
                                  <m:r>
                                    <a:rPr lang="en-US" sz="2000" b="0" i="1" smtClean="0">
                                      <a:latin typeface="Cambria Math"/>
                                      <a:ea typeface="Cambria Math"/>
                                      <a:cs typeface="Times New Roman" pitchFamily="18" charset="0"/>
                                    </a:rPr>
                                    <m:t>2</m:t>
                                  </m:r>
                                </m:sup>
                              </m:sSup>
                            </m:e>
                          </m:rad>
                          <m:r>
                            <a:rPr lang="en-US" sz="2000" b="0" i="1" smtClean="0">
                              <a:latin typeface="Cambria Math"/>
                              <a:ea typeface="Cambria Math"/>
                              <a:cs typeface="Times New Roman" pitchFamily="18" charset="0"/>
                            </a:rPr>
                            <m:t>−</m:t>
                          </m:r>
                          <m:rad>
                            <m:radPr>
                              <m:degHide m:val="on"/>
                              <m:ctrlPr>
                                <a:rPr lang="en-US" sz="2000" b="0" i="1" smtClean="0">
                                  <a:latin typeface="Cambria Math"/>
                                  <a:ea typeface="Cambria Math"/>
                                  <a:cs typeface="Times New Roman" pitchFamily="18" charset="0"/>
                                </a:rPr>
                              </m:ctrlPr>
                            </m:radPr>
                            <m:deg/>
                            <m:e>
                              <m:r>
                                <a:rPr lang="en-US" sz="2000" b="0" i="1" smtClean="0">
                                  <a:latin typeface="Cambria Math"/>
                                  <a:ea typeface="Cambria Math"/>
                                  <a:cs typeface="Times New Roman" pitchFamily="18" charset="0"/>
                                </a:rPr>
                                <m:t>1+</m:t>
                              </m:r>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num>
                                        <m:den>
                                          <m:r>
                                            <a:rPr lang="en-US" sz="2000" b="0" i="1" smtClean="0">
                                              <a:latin typeface="Cambria Math"/>
                                              <a:ea typeface="Cambria Math"/>
                                              <a:cs typeface="Times New Roman" pitchFamily="18" charset="0"/>
                                            </a:rPr>
                                            <m:t>𝑑</m:t>
                                          </m:r>
                                        </m:den>
                                      </m:f>
                                    </m:e>
                                  </m:d>
                                </m:e>
                                <m:sup>
                                  <m:r>
                                    <a:rPr lang="en-US" sz="2000" b="0" i="1" smtClean="0">
                                      <a:latin typeface="Cambria Math"/>
                                      <a:ea typeface="Cambria Math"/>
                                      <a:cs typeface="Times New Roman" pitchFamily="18" charset="0"/>
                                    </a:rPr>
                                    <m:t>2</m:t>
                                  </m:r>
                                </m:sup>
                              </m:sSup>
                            </m:e>
                          </m:rad>
                        </m:e>
                      </m:d>
                    </m:oMath>
                  </m:oMathPara>
                </a14:m>
                <a:endParaRPr lang="en-IN"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Assuming now that </a:t>
                </a:r>
                <a14:m>
                  <m:oMath xmlns:m="http://schemas.openxmlformats.org/officeDocument/2006/math">
                    <m:sSub>
                      <m:sSubPr>
                        <m:ctrlPr>
                          <a:rPr lang="en-US" sz="2000" i="1" smtClean="0">
                            <a:latin typeface="Cambria Math"/>
                          </a:rPr>
                        </m:ctrlPr>
                      </m:sSubPr>
                      <m:e>
                        <m:r>
                          <a:rPr lang="en-US" sz="2000" b="0" i="1" smtClean="0">
                            <a:latin typeface="Cambria Math"/>
                          </a:rPr>
                          <m:t>h</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𝑟</m:t>
                        </m:r>
                      </m:sub>
                    </m:sSub>
                    <m:r>
                      <a:rPr lang="en-US" sz="2000" b="0" i="1" smtClean="0">
                        <a:latin typeface="Cambria Math"/>
                        <a:ea typeface="Cambria Math"/>
                      </a:rPr>
                      <m:t>≪</m:t>
                    </m:r>
                    <m:r>
                      <a:rPr lang="en-US" sz="2000" b="0" i="1" smtClean="0">
                        <a:latin typeface="Cambria Math"/>
                        <a:ea typeface="Cambria Math"/>
                      </a:rPr>
                      <m:t>𝑑</m:t>
                    </m:r>
                    <m:r>
                      <a:rPr lang="en-US" sz="2000" b="0" i="1" smtClean="0">
                        <a:latin typeface="Cambria Math"/>
                        <a:ea typeface="Cambria Math"/>
                      </a:rPr>
                      <m:t>,</m:t>
                    </m:r>
                  </m:oMath>
                </a14:m>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expression for </a:t>
                </a:r>
                <a:r>
                  <a:rPr lang="en-US" sz="2000" dirty="0" err="1">
                    <a:latin typeface="Times New Roman" pitchFamily="18" charset="0"/>
                    <a:cs typeface="Times New Roman" pitchFamily="18" charset="0"/>
                  </a:rPr>
                  <a:t>Δd</a:t>
                </a:r>
                <a:r>
                  <a:rPr lang="en-US" sz="2000" dirty="0">
                    <a:latin typeface="Times New Roman" pitchFamily="18" charset="0"/>
                    <a:cs typeface="Times New Roman" pitchFamily="18" charset="0"/>
                  </a:rPr>
                  <a:t> can be approximated </a:t>
                </a:r>
                <a:r>
                  <a:rPr lang="en-US" sz="2000" dirty="0" smtClean="0">
                    <a:latin typeface="Times New Roman" pitchFamily="18" charset="0"/>
                    <a:cs typeface="Times New Roman" pitchFamily="18" charset="0"/>
                  </a:rPr>
                  <a:t>as</a:t>
                </a:r>
              </a:p>
              <a:p>
                <a:r>
                  <a:rPr lang="en-US" sz="2000" b="0" dirty="0" smtClean="0">
                    <a:ea typeface="Cambria Math"/>
                    <a:cs typeface="Times New Roman" pitchFamily="18" charset="0"/>
                  </a:rPr>
                  <a:t>		</a:t>
                </a:r>
                <a:r>
                  <a:rPr lang="el-GR" sz="2000" b="0" dirty="0" smtClean="0">
                    <a:ea typeface="Cambria Math"/>
                    <a:cs typeface="Times New Roman" pitchFamily="18" charset="0"/>
                  </a:rPr>
                  <a:t>Δ</a:t>
                </a:r>
                <a14:m>
                  <m:oMath xmlns:m="http://schemas.openxmlformats.org/officeDocument/2006/math">
                    <m:r>
                      <a:rPr lang="en-US" sz="2000" b="0" i="1" smtClean="0">
                        <a:latin typeface="Cambria Math"/>
                        <a:ea typeface="Cambria Math"/>
                        <a:cs typeface="Times New Roman" pitchFamily="18" charset="0"/>
                      </a:rPr>
                      <m:t>𝑑</m:t>
                    </m:r>
                    <m:r>
                      <a:rPr lang="en-IN" sz="2000" i="1">
                        <a:latin typeface="Cambria Math"/>
                        <a:ea typeface="Cambria Math"/>
                        <a:cs typeface="Times New Roman" pitchFamily="18" charset="0"/>
                      </a:rPr>
                      <m:t>≈</m:t>
                    </m:r>
                    <m:r>
                      <a:rPr lang="en-US" sz="2000" b="0" i="1" smtClean="0">
                        <a:latin typeface="Cambria Math"/>
                        <a:ea typeface="Cambria Math"/>
                        <a:cs typeface="Times New Roman" pitchFamily="18" charset="0"/>
                      </a:rPr>
                      <m:t>𝑑</m:t>
                    </m:r>
                    <m:d>
                      <m:dPr>
                        <m:begChr m:val="{"/>
                        <m:endChr m:val="}"/>
                        <m:ctrlPr>
                          <a:rPr lang="en-IN" sz="2000" i="1" smtClean="0">
                            <a:latin typeface="Cambria Math"/>
                            <a:ea typeface="Cambria Math"/>
                            <a:cs typeface="Times New Roman" pitchFamily="18" charset="0"/>
                          </a:rPr>
                        </m:ctrlPr>
                      </m:dPr>
                      <m:e>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num>
                                      <m:den>
                                        <m:r>
                                          <a:rPr lang="en-US" sz="2000" b="0" i="1" smtClean="0">
                                            <a:latin typeface="Cambria Math"/>
                                            <a:ea typeface="Cambria Math"/>
                                            <a:cs typeface="Times New Roman" pitchFamily="18" charset="0"/>
                                          </a:rPr>
                                          <m:t>𝑑</m:t>
                                        </m:r>
                                      </m:den>
                                    </m:f>
                                  </m:e>
                                </m:d>
                              </m:e>
                              <m:sup>
                                <m:r>
                                  <a:rPr lang="en-US" sz="2000" b="0" i="1" smtClean="0">
                                    <a:latin typeface="Cambria Math"/>
                                    <a:ea typeface="Cambria Math"/>
                                    <a:cs typeface="Times New Roman" pitchFamily="18" charset="0"/>
                                  </a:rPr>
                                  <m:t>2</m:t>
                                </m:r>
                              </m:sup>
                            </m:sSup>
                          </m:e>
                        </m:d>
                        <m:r>
                          <a:rPr lang="en-US" sz="2000" b="0" i="1" smtClean="0">
                            <a:latin typeface="Cambria Math"/>
                            <a:ea typeface="Cambria Math"/>
                            <a:cs typeface="Times New Roman" pitchFamily="18" charset="0"/>
                          </a:rPr>
                          <m:t>−</m:t>
                        </m:r>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m:t>
                            </m:r>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r>
                                  <a:rPr lang="en-US" sz="2000" b="0" i="1" smtClean="0">
                                    <a:latin typeface="Cambria Math"/>
                                    <a:ea typeface="Cambria Math"/>
                                    <a:cs typeface="Times New Roman" pitchFamily="18" charset="0"/>
                                  </a:rPr>
                                  <m:t>2</m:t>
                                </m:r>
                              </m:den>
                            </m:f>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m:t>
                                            </m:r>
                                          </m:sub>
                                        </m:sSub>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m:t>
                                            </m:r>
                                          </m:sub>
                                        </m:sSub>
                                      </m:num>
                                      <m:den>
                                        <m:r>
                                          <a:rPr lang="en-US" sz="2000" b="0" i="1" smtClean="0">
                                            <a:latin typeface="Cambria Math"/>
                                            <a:ea typeface="Cambria Math"/>
                                            <a:cs typeface="Times New Roman" pitchFamily="18" charset="0"/>
                                          </a:rPr>
                                          <m:t>𝑑</m:t>
                                        </m:r>
                                      </m:den>
                                    </m:f>
                                  </m:e>
                                </m:d>
                              </m:e>
                              <m:sup>
                                <m:r>
                                  <a:rPr lang="en-US" sz="2000" b="0" i="1" smtClean="0">
                                    <a:latin typeface="Cambria Math"/>
                                    <a:ea typeface="Cambria Math"/>
                                    <a:cs typeface="Times New Roman" pitchFamily="18" charset="0"/>
                                  </a:rPr>
                                  <m:t>2</m:t>
                                </m:r>
                              </m:sup>
                            </m:sSup>
                          </m:e>
                        </m:d>
                      </m:e>
                    </m:d>
                  </m:oMath>
                </a14:m>
                <a:endParaRPr lang="en-IN" sz="20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391" y="948789"/>
                <a:ext cx="7256317" cy="4938083"/>
              </a:xfrm>
              <a:prstGeom prst="rect">
                <a:avLst/>
              </a:prstGeom>
              <a:blipFill rotWithShape="1">
                <a:blip r:embed="rId5"/>
                <a:stretch>
                  <a:fillRect l="-924" t="-617"/>
                </a:stretch>
              </a:blipFill>
            </p:spPr>
            <p:txBody>
              <a:bodyPr/>
              <a:lstStyle/>
              <a:p>
                <a:r>
                  <a:rPr lang="en-IN">
                    <a:noFill/>
                  </a:rPr>
                  <a:t> </a:t>
                </a:r>
              </a:p>
            </p:txBody>
          </p:sp>
        </mc:Fallback>
      </mc:AlternateContent>
    </p:spTree>
    <p:extLst>
      <p:ext uri="{BB962C8B-B14F-4D97-AF65-F5344CB8AC3E}">
        <p14:creationId xmlns:p14="http://schemas.microsoft.com/office/powerpoint/2010/main" val="628768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23/33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mc:Choice xmlns:a14="http://schemas.microsoft.com/office/drawing/2010/main" Requires="a14">
          <p:sp>
            <p:nvSpPr>
              <p:cNvPr id="10" name="Content Placeholder 9"/>
              <p:cNvSpPr>
                <a:spLocks noGrp="1"/>
              </p:cNvSpPr>
              <p:nvPr>
                <p:ph idx="1"/>
              </p:nvPr>
            </p:nvSpPr>
            <p:spPr>
              <a:xfrm>
                <a:off x="193431" y="855784"/>
                <a:ext cx="11408950" cy="5440065"/>
              </a:xfrm>
            </p:spPr>
            <p:txBody>
              <a:bodyPr>
                <a:normAutofit/>
              </a:bodyPr>
              <a:lstStyle/>
              <a:p>
                <a:pPr marL="0" indent="0">
                  <a:buNone/>
                </a:pPr>
                <a:r>
                  <a:rPr lang="en-US" sz="1800" b="0" dirty="0" smtClean="0">
                    <a:cs typeface="Times New Roman" pitchFamily="18" charset="0"/>
                  </a:rPr>
                  <a:t>					</a:t>
                </a:r>
                <a:r>
                  <a:rPr lang="el-GR" sz="1800" b="0" dirty="0" smtClean="0">
                    <a:cs typeface="Times New Roman" pitchFamily="18" charset="0"/>
                  </a:rPr>
                  <a:t>Δ</a:t>
                </a:r>
                <a14:m>
                  <m:oMath xmlns:m="http://schemas.openxmlformats.org/officeDocument/2006/math">
                    <m:r>
                      <a:rPr lang="en-US" sz="1800" b="0" i="1" smtClean="0">
                        <a:latin typeface="Cambria Math"/>
                        <a:cs typeface="Times New Roman" pitchFamily="18" charset="0"/>
                      </a:rPr>
                      <m:t>𝑑</m:t>
                    </m:r>
                    <m:r>
                      <a:rPr lang="en-US" sz="1800" b="0" i="1" smtClean="0">
                        <a:latin typeface="Cambria Math"/>
                        <a:cs typeface="Times New Roman" pitchFamily="18" charset="0"/>
                      </a:rPr>
                      <m:t>=</m:t>
                    </m:r>
                    <m:r>
                      <a:rPr lang="en-US" sz="1800" b="0" i="1" smtClean="0">
                        <a:latin typeface="Cambria Math"/>
                        <a:cs typeface="Times New Roman" pitchFamily="18" charset="0"/>
                      </a:rPr>
                      <m:t>𝑑</m:t>
                    </m:r>
                    <m:d>
                      <m:dPr>
                        <m:ctrlPr>
                          <a:rPr lang="en-US" sz="1800" b="0" i="1" smtClean="0">
                            <a:latin typeface="Cambria Math"/>
                            <a:cs typeface="Times New Roman" pitchFamily="18" charset="0"/>
                          </a:rPr>
                        </m:ctrlPr>
                      </m:dPr>
                      <m:e>
                        <m:f>
                          <m:fPr>
                            <m:ctrlPr>
                              <a:rPr lang="en-US" sz="1800" b="0" i="1" smtClean="0">
                                <a:latin typeface="Cambria Math"/>
                                <a:cs typeface="Times New Roman" pitchFamily="18" charset="0"/>
                              </a:rPr>
                            </m:ctrlPr>
                          </m:fPr>
                          <m:num>
                            <m:r>
                              <a:rPr lang="en-US" sz="1800" b="0" i="1" smtClean="0">
                                <a:latin typeface="Cambria Math"/>
                                <a:cs typeface="Times New Roman" pitchFamily="18" charset="0"/>
                              </a:rPr>
                              <m:t>1</m:t>
                            </m:r>
                          </m:num>
                          <m:den>
                            <m:r>
                              <a:rPr lang="en-US" sz="1800" b="0" i="1" smtClean="0">
                                <a:latin typeface="Cambria Math"/>
                                <a:cs typeface="Times New Roman" pitchFamily="18" charset="0"/>
                              </a:rPr>
                              <m:t>2</m:t>
                            </m:r>
                          </m:den>
                        </m:f>
                        <m:f>
                          <m:fPr>
                            <m:ctrlPr>
                              <a:rPr lang="en-US" sz="1800" b="0" i="1" smtClean="0">
                                <a:latin typeface="Cambria Math"/>
                                <a:cs typeface="Times New Roman" pitchFamily="18" charset="0"/>
                              </a:rPr>
                            </m:ctrlPr>
                          </m:fPr>
                          <m:num>
                            <m:r>
                              <a:rPr lang="en-US" sz="1800" b="0" i="1" smtClean="0">
                                <a:latin typeface="Cambria Math"/>
                                <a:cs typeface="Times New Roman" pitchFamily="18" charset="0"/>
                              </a:rPr>
                              <m:t>4</m:t>
                            </m:r>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𝑡</m:t>
                                </m:r>
                              </m:sub>
                            </m:sSub>
                            <m:sSub>
                              <m:sSubPr>
                                <m:ctrlPr>
                                  <a:rPr lang="en-US" sz="1800" b="0" i="1" smtClean="0">
                                    <a:latin typeface="Cambria Math"/>
                                    <a:cs typeface="Times New Roman" pitchFamily="18" charset="0"/>
                                  </a:rPr>
                                </m:ctrlPr>
                              </m:sSubPr>
                              <m:e>
                                <m:r>
                                  <a:rPr lang="en-US" sz="1800" b="0" i="1" smtClean="0">
                                    <a:latin typeface="Cambria Math"/>
                                    <a:cs typeface="Times New Roman" pitchFamily="18" charset="0"/>
                                  </a:rPr>
                                  <m:t>h</m:t>
                                </m:r>
                              </m:e>
                              <m:sub>
                                <m:r>
                                  <a:rPr lang="en-US" sz="1800" b="0" i="1" smtClean="0">
                                    <a:latin typeface="Cambria Math"/>
                                    <a:cs typeface="Times New Roman" pitchFamily="18" charset="0"/>
                                  </a:rPr>
                                  <m:t>𝑟</m:t>
                                </m:r>
                              </m:sub>
                            </m:sSub>
                          </m:num>
                          <m:den>
                            <m:sSup>
                              <m:sSupPr>
                                <m:ctrlPr>
                                  <a:rPr lang="en-US" sz="1800" b="0" i="1" smtClean="0">
                                    <a:latin typeface="Cambria Math"/>
                                    <a:cs typeface="Times New Roman" pitchFamily="18" charset="0"/>
                                  </a:rPr>
                                </m:ctrlPr>
                              </m:sSupPr>
                              <m:e>
                                <m:r>
                                  <a:rPr lang="en-US" sz="1800" b="0" i="1" smtClean="0">
                                    <a:latin typeface="Cambria Math"/>
                                    <a:cs typeface="Times New Roman" pitchFamily="18" charset="0"/>
                                  </a:rPr>
                                  <m:t>𝑑</m:t>
                                </m:r>
                              </m:e>
                              <m:sup>
                                <m:r>
                                  <a:rPr lang="en-US" sz="1800" b="0" i="1" smtClean="0">
                                    <a:latin typeface="Cambria Math"/>
                                    <a:cs typeface="Times New Roman" pitchFamily="18" charset="0"/>
                                  </a:rPr>
                                  <m:t>2</m:t>
                                </m:r>
                              </m:sup>
                            </m:sSup>
                          </m:den>
                        </m:f>
                      </m:e>
                    </m:d>
                  </m:oMath>
                </a14:m>
                <a:endParaRPr lang="en-US" sz="1800" b="0" dirty="0" smtClean="0">
                  <a:cs typeface="Times New Roman" pitchFamily="18" charset="0"/>
                </a:endParaRPr>
              </a:p>
              <a:p>
                <a:pPr marL="0" indent="0">
                  <a:buNone/>
                </a:pPr>
                <a:endParaRPr lang="en-US" sz="1800" b="0" dirty="0" smtClean="0">
                  <a:cs typeface="Times New Roman" pitchFamily="18" charset="0"/>
                </a:endParaRPr>
              </a:p>
              <a:p>
                <a:pPr marL="0" indent="0">
                  <a:buNone/>
                </a:pPr>
                <a:r>
                  <a:rPr lang="en-US" sz="1800" dirty="0" smtClean="0">
                    <a:ea typeface="Cambria Math"/>
                    <a:cs typeface="Times New Roman" pitchFamily="18" charset="0"/>
                  </a:rPr>
                  <a:t>					       </a:t>
                </a:r>
                <a14:m>
                  <m:oMath xmlns:m="http://schemas.openxmlformats.org/officeDocument/2006/math">
                    <m:r>
                      <a:rPr lang="en-US" sz="1800" i="1" smtClean="0">
                        <a:latin typeface="Cambria Math"/>
                        <a:ea typeface="Cambria Math"/>
                        <a:cs typeface="Times New Roman" pitchFamily="18" charset="0"/>
                      </a:rPr>
                      <m:t>=</m:t>
                    </m:r>
                    <m:f>
                      <m:fPr>
                        <m:ctrlPr>
                          <a:rPr lang="en-US" sz="1800" i="1" smtClean="0">
                            <a:latin typeface="Cambria Math"/>
                            <a:ea typeface="Cambria Math"/>
                            <a:cs typeface="Times New Roman" pitchFamily="18" charset="0"/>
                          </a:rPr>
                        </m:ctrlPr>
                      </m:fPr>
                      <m:num>
                        <m:r>
                          <a:rPr lang="en-US" sz="1800" b="0" i="1" smtClean="0">
                            <a:latin typeface="Cambria Math"/>
                            <a:ea typeface="Cambria Math"/>
                            <a:cs typeface="Times New Roman" pitchFamily="18" charset="0"/>
                          </a:rPr>
                          <m:t>2</m:t>
                        </m:r>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𝑡</m:t>
                            </m:r>
                          </m:sub>
                        </m:sSub>
                        <m:sSub>
                          <m:sSubPr>
                            <m:ctrlPr>
                              <a:rPr lang="en-US" sz="1800" b="0" i="1" smtClean="0">
                                <a:latin typeface="Cambria Math"/>
                                <a:ea typeface="Cambria Math"/>
                                <a:cs typeface="Times New Roman" pitchFamily="18" charset="0"/>
                              </a:rPr>
                            </m:ctrlPr>
                          </m:sSubPr>
                          <m:e>
                            <m:r>
                              <a:rPr lang="en-US" sz="1800" b="0" i="1" smtClean="0">
                                <a:latin typeface="Cambria Math"/>
                                <a:ea typeface="Cambria Math"/>
                                <a:cs typeface="Times New Roman" pitchFamily="18" charset="0"/>
                              </a:rPr>
                              <m:t>h</m:t>
                            </m:r>
                          </m:e>
                          <m:sub>
                            <m:r>
                              <a:rPr lang="en-US" sz="1800" b="0" i="1" smtClean="0">
                                <a:latin typeface="Cambria Math"/>
                                <a:ea typeface="Cambria Math"/>
                                <a:cs typeface="Times New Roman" pitchFamily="18" charset="0"/>
                              </a:rPr>
                              <m:t>𝑟</m:t>
                            </m:r>
                          </m:sub>
                        </m:sSub>
                      </m:num>
                      <m:den>
                        <m:r>
                          <a:rPr lang="en-US" sz="1800" b="0" i="1" smtClean="0">
                            <a:latin typeface="Cambria Math"/>
                            <a:ea typeface="Cambria Math"/>
                            <a:cs typeface="Times New Roman" pitchFamily="18" charset="0"/>
                          </a:rPr>
                          <m:t>𝑑</m:t>
                        </m:r>
                      </m:den>
                    </m:f>
                  </m:oMath>
                </a14:m>
                <a:r>
                  <a:rPr lang="en-US" sz="1800" dirty="0" smtClean="0">
                    <a:latin typeface="Times New Roman" pitchFamily="18" charset="0"/>
                    <a:cs typeface="Times New Roman" pitchFamily="18" charset="0"/>
                  </a:rPr>
                  <a:t>     --------6</a:t>
                </a:r>
              </a:p>
              <a:p>
                <a:pPr marL="0" indent="0">
                  <a:buNone/>
                </a:pPr>
                <a:r>
                  <a:rPr lang="en-US" sz="2000" dirty="0">
                    <a:latin typeface="Times New Roman" pitchFamily="18" charset="0"/>
                    <a:cs typeface="Times New Roman" pitchFamily="18" charset="0"/>
                  </a:rPr>
                  <a:t>Substituting the above expression for </a:t>
                </a:r>
                <a14:m>
                  <m:oMath xmlns:m="http://schemas.openxmlformats.org/officeDocument/2006/math">
                    <m:r>
                      <m:rPr>
                        <m:sty m:val="p"/>
                      </m:rPr>
                      <a:rPr lang="en-US" sz="2000" i="0" dirty="0" smtClean="0">
                        <a:latin typeface="Cambria Math"/>
                        <a:cs typeface="Times New Roman" pitchFamily="18" charset="0"/>
                      </a:rPr>
                      <m:t>Δ</m:t>
                    </m:r>
                    <m:r>
                      <a:rPr lang="en-US" sz="2000" i="1" dirty="0" err="1">
                        <a:latin typeface="Cambria Math"/>
                        <a:cs typeface="Times New Roman" pitchFamily="18" charset="0"/>
                      </a:rPr>
                      <m:t>𝑑</m:t>
                    </m:r>
                  </m:oMath>
                </a14:m>
                <a:r>
                  <a:rPr lang="en-US" sz="2000" dirty="0">
                    <a:latin typeface="Times New Roman" pitchFamily="18" charset="0"/>
                    <a:cs typeface="Times New Roman" pitchFamily="18" charset="0"/>
                  </a:rPr>
                  <a:t> in Eq. (8.4) </a:t>
                </a:r>
                <a:r>
                  <a:rPr lang="en-US" sz="2000" dirty="0" smtClean="0">
                    <a:latin typeface="Times New Roman" pitchFamily="18" charset="0"/>
                    <a:cs typeface="Times New Roman" pitchFamily="18" charset="0"/>
                  </a:rPr>
                  <a:t>yields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a:cs typeface="Times New Roman" pitchFamily="18" charset="0"/>
                            </a:rPr>
                          </m:ctrlPr>
                        </m:dPr>
                        <m:e>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𝐸</m:t>
                              </m:r>
                            </m:e>
                            <m:sub>
                              <m:r>
                                <a:rPr lang="en-US" sz="2000" b="0" i="1" smtClean="0">
                                  <a:latin typeface="Cambria Math"/>
                                  <a:cs typeface="Times New Roman" pitchFamily="18" charset="0"/>
                                </a:rPr>
                                <m:t>𝑇𝑜𝑡</m:t>
                              </m:r>
                            </m:sub>
                          </m:sSub>
                        </m:e>
                      </m:d>
                      <m:r>
                        <a:rPr lang="en-US" sz="2000" b="0" i="1" smtClean="0">
                          <a:latin typeface="Cambria Math"/>
                          <a:cs typeface="Times New Roman" pitchFamily="18" charset="0"/>
                        </a:rPr>
                        <m:t>=</m:t>
                      </m:r>
                      <m:f>
                        <m:fPr>
                          <m:ctrlPr>
                            <a:rPr lang="en-US" sz="2000" b="0" i="1" smtClean="0">
                              <a:latin typeface="Cambria Math"/>
                              <a:cs typeface="Times New Roman" pitchFamily="18" charset="0"/>
                            </a:rPr>
                          </m:ctrlPr>
                        </m:fPr>
                        <m:num>
                          <m:r>
                            <a:rPr lang="en-US" sz="2000" b="0" i="1" smtClean="0">
                              <a:latin typeface="Cambria Math"/>
                              <a:cs typeface="Times New Roman" pitchFamily="18" charset="0"/>
                            </a:rPr>
                            <m:t>2</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𝐸</m:t>
                              </m:r>
                            </m:e>
                            <m:sub>
                              <m:r>
                                <a:rPr lang="en-US" sz="2000" b="0" i="1" smtClean="0">
                                  <a:latin typeface="Cambria Math"/>
                                  <a:cs typeface="Times New Roman" pitchFamily="18" charset="0"/>
                                </a:rPr>
                                <m:t>0</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num>
                        <m:den>
                          <m:r>
                            <a:rPr lang="en-US" sz="2000" b="0" i="1" smtClean="0">
                              <a:latin typeface="Cambria Math"/>
                              <a:cs typeface="Times New Roman" pitchFamily="18" charset="0"/>
                            </a:rPr>
                            <m:t>𝑑</m:t>
                          </m:r>
                        </m:den>
                      </m:f>
                      <m:func>
                        <m:funcPr>
                          <m:ctrlPr>
                            <a:rPr lang="en-US" sz="2000" b="0" i="1" smtClean="0">
                              <a:latin typeface="Cambria Math"/>
                              <a:cs typeface="Times New Roman" pitchFamily="18" charset="0"/>
                            </a:rPr>
                          </m:ctrlPr>
                        </m:funcPr>
                        <m:fName>
                          <m:r>
                            <m:rPr>
                              <m:sty m:val="p"/>
                            </m:rPr>
                            <a:rPr lang="en-US" sz="2000" b="0" i="0" smtClean="0">
                              <a:latin typeface="Cambria Math"/>
                              <a:cs typeface="Times New Roman" pitchFamily="18" charset="0"/>
                            </a:rPr>
                            <m:t>sin</m:t>
                          </m:r>
                        </m:fName>
                        <m:e>
                          <m:d>
                            <m:dPr>
                              <m:ctrlPr>
                                <a:rPr lang="en-US" sz="2000" b="0" i="1" smtClean="0">
                                  <a:latin typeface="Cambria Math"/>
                                  <a:cs typeface="Times New Roman" pitchFamily="18" charset="0"/>
                                </a:rPr>
                              </m:ctrlPr>
                            </m:dPr>
                            <m:e>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π</m:t>
                              </m:r>
                              <m:f>
                                <m:fPr>
                                  <m:ctrlPr>
                                    <a:rPr lang="en-US" sz="2000" b="0" i="1" smtClean="0">
                                      <a:latin typeface="Cambria Math"/>
                                      <a:cs typeface="Times New Roman" pitchFamily="18" charset="0"/>
                                    </a:rPr>
                                  </m:ctrlPr>
                                </m:fPr>
                                <m:num>
                                  <m:r>
                                    <m:rPr>
                                      <m:sty m:val="p"/>
                                    </m:rPr>
                                    <a:rPr lang="el-GR" sz="2000" b="0" i="1" smtClean="0">
                                      <a:latin typeface="Cambria Math"/>
                                      <a:cs typeface="Times New Roman" pitchFamily="18" charset="0"/>
                                    </a:rPr>
                                    <m:t>Δ</m:t>
                                  </m:r>
                                  <m:r>
                                    <a:rPr lang="en-US" sz="2000" b="0" i="1" smtClean="0">
                                      <a:latin typeface="Cambria Math"/>
                                      <a:cs typeface="Times New Roman" pitchFamily="18" charset="0"/>
                                    </a:rPr>
                                    <m:t>𝑑</m:t>
                                  </m:r>
                                </m:num>
                                <m:den>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λ</m:t>
                                  </m:r>
                                </m:den>
                              </m:f>
                            </m:e>
                          </m:d>
                        </m:e>
                      </m:func>
                    </m:oMath>
                  </m:oMathPara>
                </a14:m>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f>
                        <m:fPr>
                          <m:ctrlPr>
                            <a:rPr lang="en-US" sz="2000" i="1">
                              <a:latin typeface="Cambria Math"/>
                              <a:cs typeface="Times New Roman" pitchFamily="18" charset="0"/>
                            </a:rPr>
                          </m:ctrlPr>
                        </m:fPr>
                        <m:num>
                          <m:r>
                            <a:rPr lang="en-US" sz="2000" i="1">
                              <a:latin typeface="Cambria Math"/>
                              <a:cs typeface="Times New Roman" pitchFamily="18" charset="0"/>
                            </a:rPr>
                            <m:t>2</m:t>
                          </m:r>
                          <m:sSub>
                            <m:sSubPr>
                              <m:ctrlPr>
                                <a:rPr lang="en-US" sz="2000" i="1">
                                  <a:latin typeface="Cambria Math"/>
                                  <a:cs typeface="Times New Roman" pitchFamily="18" charset="0"/>
                                </a:rPr>
                              </m:ctrlPr>
                            </m:sSubPr>
                            <m:e>
                              <m:r>
                                <a:rPr lang="en-US" sz="2000" i="1">
                                  <a:latin typeface="Cambria Math"/>
                                  <a:cs typeface="Times New Roman" pitchFamily="18" charset="0"/>
                                </a:rPr>
                                <m:t>𝐸</m:t>
                              </m:r>
                            </m:e>
                            <m:sub>
                              <m:r>
                                <a:rPr lang="en-US" sz="2000" i="1">
                                  <a:latin typeface="Cambria Math"/>
                                  <a:cs typeface="Times New Roman" pitchFamily="18" charset="0"/>
                                </a:rPr>
                                <m:t>0</m:t>
                              </m:r>
                            </m:sub>
                          </m:sSub>
                          <m:sSub>
                            <m:sSubPr>
                              <m:ctrlPr>
                                <a:rPr lang="en-US" sz="2000" i="1">
                                  <a:latin typeface="Cambria Math"/>
                                  <a:cs typeface="Times New Roman" pitchFamily="18" charset="0"/>
                                </a:rPr>
                              </m:ctrlPr>
                            </m:sSubPr>
                            <m:e>
                              <m:r>
                                <a:rPr lang="en-US" sz="2000" i="1">
                                  <a:latin typeface="Cambria Math"/>
                                  <a:cs typeface="Times New Roman" pitchFamily="18" charset="0"/>
                                </a:rPr>
                                <m:t>𝑑</m:t>
                              </m:r>
                            </m:e>
                            <m:sub>
                              <m:r>
                                <a:rPr lang="en-US" sz="2000" i="1">
                                  <a:latin typeface="Cambria Math"/>
                                  <a:cs typeface="Times New Roman" pitchFamily="18" charset="0"/>
                                </a:rPr>
                                <m:t>0</m:t>
                              </m:r>
                            </m:sub>
                          </m:sSub>
                        </m:num>
                        <m:den>
                          <m:r>
                            <a:rPr lang="en-US" sz="2000" i="1">
                              <a:latin typeface="Cambria Math"/>
                              <a:cs typeface="Times New Roman" pitchFamily="18" charset="0"/>
                            </a:rPr>
                            <m:t>𝑑</m:t>
                          </m:r>
                        </m:den>
                      </m:f>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π</m:t>
                      </m:r>
                      <m:f>
                        <m:fPr>
                          <m:ctrlPr>
                            <a:rPr lang="el-GR" sz="2000" b="0" i="1" smtClean="0">
                              <a:latin typeface="Cambria Math"/>
                              <a:cs typeface="Times New Roman" pitchFamily="18" charset="0"/>
                            </a:rPr>
                          </m:ctrlPr>
                        </m:fPr>
                        <m:num>
                          <m:r>
                            <m:rPr>
                              <m:sty m:val="p"/>
                            </m:rPr>
                            <a:rPr lang="el-GR" sz="2000" b="0" i="1" smtClean="0">
                              <a:latin typeface="Cambria Math"/>
                              <a:cs typeface="Times New Roman" pitchFamily="18" charset="0"/>
                            </a:rPr>
                            <m:t>Δ</m:t>
                          </m:r>
                          <m:r>
                            <a:rPr lang="en-US" sz="2000" b="0" i="1" smtClean="0">
                              <a:latin typeface="Cambria Math"/>
                              <a:cs typeface="Times New Roman" pitchFamily="18" charset="0"/>
                            </a:rPr>
                            <m:t>𝑑</m:t>
                          </m:r>
                        </m:num>
                        <m:den>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λ</m:t>
                          </m:r>
                        </m:den>
                      </m:f>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f>
                        <m:fPr>
                          <m:ctrlPr>
                            <a:rPr lang="en-US" sz="2000" i="1">
                              <a:latin typeface="Cambria Math"/>
                              <a:cs typeface="Times New Roman" pitchFamily="18" charset="0"/>
                            </a:rPr>
                          </m:ctrlPr>
                        </m:fPr>
                        <m:num>
                          <m:r>
                            <a:rPr lang="en-US" sz="2000" i="1">
                              <a:latin typeface="Cambria Math"/>
                              <a:cs typeface="Times New Roman" pitchFamily="18" charset="0"/>
                            </a:rPr>
                            <m:t>2</m:t>
                          </m:r>
                          <m:sSub>
                            <m:sSubPr>
                              <m:ctrlPr>
                                <a:rPr lang="en-US" sz="2000" i="1">
                                  <a:latin typeface="Cambria Math"/>
                                  <a:cs typeface="Times New Roman" pitchFamily="18" charset="0"/>
                                </a:rPr>
                              </m:ctrlPr>
                            </m:sSubPr>
                            <m:e>
                              <m:r>
                                <a:rPr lang="en-US" sz="2000" i="1">
                                  <a:latin typeface="Cambria Math"/>
                                  <a:cs typeface="Times New Roman" pitchFamily="18" charset="0"/>
                                </a:rPr>
                                <m:t>𝐸</m:t>
                              </m:r>
                            </m:e>
                            <m:sub>
                              <m:r>
                                <a:rPr lang="en-US" sz="2000" i="1">
                                  <a:latin typeface="Cambria Math"/>
                                  <a:cs typeface="Times New Roman" pitchFamily="18" charset="0"/>
                                </a:rPr>
                                <m:t>0</m:t>
                              </m:r>
                            </m:sub>
                          </m:sSub>
                          <m:sSub>
                            <m:sSubPr>
                              <m:ctrlPr>
                                <a:rPr lang="en-US" sz="2000" i="1">
                                  <a:latin typeface="Cambria Math"/>
                                  <a:cs typeface="Times New Roman" pitchFamily="18" charset="0"/>
                                </a:rPr>
                              </m:ctrlPr>
                            </m:sSubPr>
                            <m:e>
                              <m:r>
                                <a:rPr lang="en-US" sz="2000" i="1">
                                  <a:latin typeface="Cambria Math"/>
                                  <a:cs typeface="Times New Roman" pitchFamily="18" charset="0"/>
                                </a:rPr>
                                <m:t>𝑑</m:t>
                              </m:r>
                            </m:e>
                            <m:sub>
                              <m:r>
                                <a:rPr lang="en-US" sz="2000" i="1">
                                  <a:latin typeface="Cambria Math"/>
                                  <a:cs typeface="Times New Roman" pitchFamily="18" charset="0"/>
                                </a:rPr>
                                <m:t>0</m:t>
                              </m:r>
                            </m:sub>
                          </m:sSub>
                        </m:num>
                        <m:den>
                          <m:r>
                            <a:rPr lang="en-US" sz="2000" i="1">
                              <a:latin typeface="Cambria Math"/>
                              <a:cs typeface="Times New Roman" pitchFamily="18" charset="0"/>
                            </a:rPr>
                            <m:t>𝑑</m:t>
                          </m:r>
                        </m:den>
                      </m:f>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π</m:t>
                          </m:r>
                        </m:num>
                        <m:den>
                          <m:r>
                            <a:rPr lang="en-US" sz="2000" b="0" i="1" smtClean="0">
                              <a:latin typeface="Cambria Math"/>
                              <a:cs typeface="Times New Roman" pitchFamily="18" charset="0"/>
                            </a:rPr>
                            <m:t>2</m:t>
                          </m:r>
                          <m:r>
                            <m:rPr>
                              <m:sty m:val="p"/>
                            </m:rPr>
                            <a:rPr lang="el-GR" sz="2000" b="0" i="1" smtClean="0">
                              <a:latin typeface="Cambria Math"/>
                              <a:cs typeface="Times New Roman" pitchFamily="18" charset="0"/>
                            </a:rPr>
                            <m:t>λ</m:t>
                          </m:r>
                        </m:den>
                      </m:f>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𝑡</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𝑟</m:t>
                              </m:r>
                            </m:sub>
                          </m:sSub>
                        </m:num>
                        <m:den>
                          <m:r>
                            <a:rPr lang="en-US" sz="2000" b="0" i="1" smtClean="0">
                              <a:latin typeface="Cambria Math"/>
                              <a:cs typeface="Times New Roman" pitchFamily="18" charset="0"/>
                            </a:rPr>
                            <m:t>𝑑</m:t>
                          </m:r>
                        </m:den>
                      </m:f>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4</m:t>
                          </m:r>
                          <m:r>
                            <m:rPr>
                              <m:sty m:val="p"/>
                            </m:rPr>
                            <a:rPr lang="el-GR" sz="2000" b="0" i="1" smtClean="0">
                              <a:latin typeface="Cambria Math"/>
                              <a:cs typeface="Times New Roman" pitchFamily="18" charset="0"/>
                            </a:rPr>
                            <m:t>π</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𝐸</m:t>
                              </m:r>
                            </m:e>
                            <m:sub>
                              <m:r>
                                <a:rPr lang="en-US" sz="2000" b="0" i="1" smtClean="0">
                                  <a:latin typeface="Cambria Math"/>
                                  <a:cs typeface="Times New Roman" pitchFamily="18" charset="0"/>
                                </a:rPr>
                                <m:t>0</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𝑑</m:t>
                              </m:r>
                            </m:e>
                            <m:sub>
                              <m:r>
                                <a:rPr lang="en-US" sz="2000" b="0" i="1" smtClean="0">
                                  <a:latin typeface="Cambria Math"/>
                                  <a:cs typeface="Times New Roman" pitchFamily="18" charset="0"/>
                                </a:rPr>
                                <m:t>0</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𝑡</m:t>
                              </m:r>
                            </m:sub>
                          </m:sSub>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𝑟</m:t>
                              </m:r>
                            </m:sub>
                          </m:sSub>
                        </m:num>
                        <m:den>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𝑑</m:t>
                              </m:r>
                            </m:e>
                            <m:sup>
                              <m:r>
                                <a:rPr lang="en-US" sz="2000" b="0" i="1" smtClean="0">
                                  <a:latin typeface="Cambria Math"/>
                                  <a:cs typeface="Times New Roman" pitchFamily="18" charset="0"/>
                                </a:rPr>
                                <m:t>2</m:t>
                              </m:r>
                            </m:sup>
                          </m:sSup>
                        </m:den>
                      </m:f>
                      <m:r>
                        <a:rPr lang="en-US" sz="2000" i="1" smtClean="0">
                          <a:latin typeface="Cambria Math"/>
                          <a:ea typeface="Cambria Math"/>
                          <a:cs typeface="Times New Roman" pitchFamily="18" charset="0"/>
                        </a:rPr>
                        <m:t>𝛼</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2</m:t>
                              </m:r>
                            </m:sup>
                          </m:sSup>
                        </m:den>
                      </m:f>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mc:Choice>
        <mc:Fallback>
          <p:sp>
            <p:nvSpPr>
              <p:cNvPr id="10" name="Content Placeholder 9"/>
              <p:cNvSpPr>
                <a:spLocks noGrp="1" noRot="1" noChangeAspect="1" noMove="1" noResize="1" noEditPoints="1" noAdjustHandles="1" noChangeArrowheads="1" noChangeShapeType="1" noTextEdit="1"/>
              </p:cNvSpPr>
              <p:nvPr>
                <p:ph idx="1"/>
              </p:nvPr>
            </p:nvSpPr>
            <p:spPr>
              <a:xfrm>
                <a:off x="193431" y="855784"/>
                <a:ext cx="11408950" cy="5440065"/>
              </a:xfrm>
              <a:blipFill rotWithShape="1">
                <a:blip r:embed="rId3"/>
                <a:stretch>
                  <a:fillRect l="-588"/>
                </a:stretch>
              </a:blipFill>
            </p:spPr>
            <p:txBody>
              <a:bodyPr/>
              <a:lstStyle/>
              <a:p>
                <a:r>
                  <a:rPr lang="en-IN">
                    <a:noFill/>
                  </a:rPr>
                  <a:t> </a:t>
                </a:r>
              </a:p>
            </p:txBody>
          </p:sp>
        </mc:Fallback>
      </mc:AlternateContent>
    </p:spTree>
    <p:extLst>
      <p:ext uri="{BB962C8B-B14F-4D97-AF65-F5344CB8AC3E}">
        <p14:creationId xmlns:p14="http://schemas.microsoft.com/office/powerpoint/2010/main" val="62876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9" name="Picture 8">
            <a:extLst>
              <a:ext uri="{FF2B5EF4-FFF2-40B4-BE49-F238E27FC236}">
                <a16:creationId xmlns:a16="http://schemas.microsoft.com/office/drawing/2014/main" xmlns="" id="{4639759D-06AE-471A-9C07-435F86F5F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 name="Rectangle 2"/>
          <p:cNvSpPr/>
          <p:nvPr/>
        </p:nvSpPr>
        <p:spPr>
          <a:xfrm>
            <a:off x="6003631" y="3244334"/>
            <a:ext cx="184731" cy="369332"/>
          </a:xfrm>
          <a:prstGeom prst="rect">
            <a:avLst/>
          </a:prstGeom>
        </p:spPr>
        <p:txBody>
          <a:bodyPr wrap="none">
            <a:spAutoFit/>
          </a:bodyPr>
          <a:lstStyle/>
          <a:p>
            <a:pPr lvl="0" algn="just"/>
            <a:endParaRPr lang="en-IN" dirty="0">
              <a:solidFill>
                <a:prstClr val="black"/>
              </a:solidFill>
            </a:endParaRPr>
          </a:p>
        </p:txBody>
      </p:sp>
      <p:sp>
        <p:nvSpPr>
          <p:cNvPr id="11" name="TextBox 10">
            <a:extLst>
              <a:ext uri="{FF2B5EF4-FFF2-40B4-BE49-F238E27FC236}">
                <a16:creationId xmlns:a16="http://schemas.microsoft.com/office/drawing/2014/main" xmlns="" id="{4D775560-E3FF-D177-48E9-94B5CDEF49C8}"/>
              </a:ext>
            </a:extLst>
          </p:cNvPr>
          <p:cNvSpPr txBox="1"/>
          <p:nvPr/>
        </p:nvSpPr>
        <p:spPr>
          <a:xfrm>
            <a:off x="164392" y="6391388"/>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24/33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a:xfrm>
                <a:off x="193431" y="758825"/>
                <a:ext cx="11868290" cy="5430960"/>
              </a:xfrm>
            </p:spPr>
            <p:txBody>
              <a:bodyPr>
                <a:normAutofit/>
              </a:bodyPr>
              <a:lstStyle/>
              <a:p>
                <a:r>
                  <a:rPr lang="en-IN" sz="2000" dirty="0" smtClean="0">
                    <a:latin typeface="Times New Roman" pitchFamily="18" charset="0"/>
                    <a:cs typeface="Times New Roman" pitchFamily="18" charset="0"/>
                  </a:rPr>
                  <a:t>Thus, we have</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𝑝</m:t>
                          </m:r>
                        </m:e>
                        <m:sub>
                          <m:r>
                            <a:rPr lang="en-US" sz="2000" b="0" i="1" smtClean="0">
                              <a:latin typeface="Cambria Math"/>
                              <a:cs typeface="Times New Roman" pitchFamily="18" charset="0"/>
                            </a:rPr>
                            <m:t>𝑇𝑂𝑡</m:t>
                          </m:r>
                        </m:sub>
                      </m:sSub>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1</m:t>
                          </m:r>
                        </m:num>
                        <m:den>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4</m:t>
                              </m:r>
                            </m:sup>
                          </m:sSup>
                        </m:den>
                      </m:f>
                    </m:oMath>
                  </m:oMathPara>
                </a14:m>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Therefore, considering the </a:t>
                </a:r>
                <a:r>
                  <a:rPr lang="en-US" sz="2000" dirty="0" smtClean="0">
                    <a:latin typeface="Times New Roman" pitchFamily="18" charset="0"/>
                    <a:cs typeface="Times New Roman" pitchFamily="18" charset="0"/>
                  </a:rPr>
                  <a:t>dB  </a:t>
                </a:r>
                <a:r>
                  <a:rPr lang="en-US" sz="2000" dirty="0">
                    <a:latin typeface="Times New Roman" pitchFamily="18" charset="0"/>
                    <a:cs typeface="Times New Roman" pitchFamily="18" charset="0"/>
                  </a:rPr>
                  <a:t>power </a:t>
                </a:r>
                <a:r>
                  <a:rPr lang="en-US" sz="2000" dirty="0" smtClean="0">
                    <a:latin typeface="Times New Roman" pitchFamily="18" charset="0"/>
                    <a:cs typeface="Times New Roman" pitchFamily="18" charset="0"/>
                  </a:rPr>
                  <a:t>level </a:t>
                </a:r>
                <a14:m>
                  <m:oMath xmlns:m="http://schemas.openxmlformats.org/officeDocument/2006/math">
                    <m:sSup>
                      <m:sSupPr>
                        <m:ctrlPr>
                          <a:rPr lang="en-US" sz="2000" i="1" smtClean="0">
                            <a:latin typeface="Cambria Math"/>
                          </a:rPr>
                        </m:ctrlPr>
                      </m:sSupPr>
                      <m:e>
                        <m:r>
                          <a:rPr lang="en-US" sz="2000" b="0" i="1" smtClean="0">
                            <a:latin typeface="Cambria Math"/>
                          </a:rPr>
                          <m:t>𝑃</m:t>
                        </m:r>
                      </m:e>
                      <m:sup>
                        <m:r>
                          <a:rPr lang="en-US" sz="2000" b="0" i="1" smtClean="0">
                            <a:latin typeface="Cambria Math"/>
                          </a:rPr>
                          <m:t>𝑑𝐵</m:t>
                        </m:r>
                      </m:sup>
                    </m:sSup>
                    <m:r>
                      <a:rPr lang="en-US" sz="2000" b="0" i="1" smtClean="0">
                        <a:latin typeface="Cambria Math"/>
                      </a:rPr>
                      <m:t>=10</m:t>
                    </m:r>
                    <m:sSub>
                      <m:sSubPr>
                        <m:ctrlPr>
                          <a:rPr lang="en-US" sz="2000" b="0" i="1" smtClean="0">
                            <a:latin typeface="Cambria Math"/>
                          </a:rPr>
                        </m:ctrlPr>
                      </m:sSubPr>
                      <m:e>
                        <m:r>
                          <a:rPr lang="en-US" sz="2000" b="0" i="1" smtClean="0">
                            <a:latin typeface="Cambria Math"/>
                          </a:rPr>
                          <m:t>𝑙𝑜𝑔</m:t>
                        </m:r>
                      </m:e>
                      <m:sub>
                        <m:r>
                          <a:rPr lang="en-US" sz="2000" b="0" i="1" smtClean="0">
                            <a:latin typeface="Cambria Math"/>
                          </a:rPr>
                          <m:t>10</m:t>
                        </m:r>
                      </m:sub>
                    </m:sSub>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𝑇𝑂𝑡</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buNone/>
                </a:pPr>
                <a:endParaRPr lang="en-US" sz="2000" i="1" dirty="0" smtClean="0">
                  <a:latin typeface="Cambria Math"/>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a:cs typeface="Times New Roman" pitchFamily="18" charset="0"/>
                            </a:rPr>
                          </m:ctrlPr>
                        </m:sSupPr>
                        <m:e>
                          <m:r>
                            <a:rPr lang="en-US" sz="2000" b="0" i="1" smtClean="0">
                              <a:latin typeface="Cambria Math"/>
                              <a:cs typeface="Times New Roman" pitchFamily="18" charset="0"/>
                            </a:rPr>
                            <m:t>𝑃</m:t>
                          </m:r>
                        </m:e>
                        <m:sup>
                          <m:r>
                            <a:rPr lang="en-US" sz="2000" b="0" i="1" smtClean="0">
                              <a:latin typeface="Cambria Math"/>
                              <a:cs typeface="Times New Roman" pitchFamily="18" charset="0"/>
                            </a:rPr>
                            <m:t>𝑑𝐵</m:t>
                          </m:r>
                        </m:sup>
                      </m:sSup>
                      <m:r>
                        <a:rPr lang="en-US" sz="2000" i="1" smtClean="0">
                          <a:latin typeface="Cambria Math"/>
                          <a:ea typeface="Cambria Math"/>
                          <a:cs typeface="Times New Roman" pitchFamily="18" charset="0"/>
                        </a:rPr>
                        <m:t>=</m:t>
                      </m:r>
                      <m:sSup>
                        <m:sSupPr>
                          <m:ctrlPr>
                            <a:rPr lang="en-US" sz="2000" i="1" smtClean="0">
                              <a:latin typeface="Cambria Math"/>
                              <a:ea typeface="Cambria Math"/>
                              <a:cs typeface="Times New Roman" pitchFamily="18" charset="0"/>
                            </a:rPr>
                          </m:ctrlPr>
                        </m:sSupPr>
                        <m:e>
                          <m:acc>
                            <m:accPr>
                              <m:chr m:val="̅"/>
                              <m:ctrlPr>
                                <a:rPr lang="en-US" sz="2000" i="1" smtClean="0">
                                  <a:latin typeface="Cambria Math"/>
                                  <a:ea typeface="Cambria Math"/>
                                  <a:cs typeface="Times New Roman" pitchFamily="18" charset="0"/>
                                </a:rPr>
                              </m:ctrlPr>
                            </m:accPr>
                            <m:e>
                              <m:r>
                                <a:rPr lang="en-US" sz="2000" b="0" i="1" smtClean="0">
                                  <a:latin typeface="Cambria Math"/>
                                  <a:ea typeface="Cambria Math"/>
                                  <a:cs typeface="Times New Roman" pitchFamily="18" charset="0"/>
                                </a:rPr>
                                <m:t>𝑃</m:t>
                              </m:r>
                            </m:e>
                          </m:acc>
                        </m:e>
                        <m:sup>
                          <m:r>
                            <a:rPr lang="en-US" sz="2000" b="0" i="1" smtClean="0">
                              <a:latin typeface="Cambria Math"/>
                              <a:ea typeface="Cambria Math"/>
                              <a:cs typeface="Times New Roman" pitchFamily="18" charset="0"/>
                            </a:rPr>
                            <m:t>𝑑𝐵</m:t>
                          </m:r>
                        </m:sup>
                      </m:sSup>
                      <m:r>
                        <a:rPr lang="en-US" sz="2000" b="0" i="1" smtClean="0">
                          <a:latin typeface="Cambria Math"/>
                          <a:ea typeface="Cambria Math"/>
                          <a:cs typeface="Times New Roman" pitchFamily="18" charset="0"/>
                        </a:rPr>
                        <m:t>−40</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r>
                                <a:rPr lang="en-US" sz="2000" b="0" i="1" smtClean="0">
                                  <a:latin typeface="Cambria Math"/>
                                  <a:ea typeface="Cambria Math"/>
                                  <a:cs typeface="Times New Roman" pitchFamily="18" charset="0"/>
                                </a:rPr>
                                <m:t>𝑑</m:t>
                              </m:r>
                            </m:num>
                            <m:den>
                              <m:acc>
                                <m:accPr>
                                  <m:chr m:val="̅"/>
                                  <m:ctrlPr>
                                    <a:rPr lang="en-US" sz="2000" b="0" i="1" smtClean="0">
                                      <a:latin typeface="Cambria Math"/>
                                      <a:ea typeface="Cambria Math"/>
                                      <a:cs typeface="Times New Roman" pitchFamily="18" charset="0"/>
                                    </a:rPr>
                                  </m:ctrlPr>
                                </m:accPr>
                                <m:e>
                                  <m:r>
                                    <a:rPr lang="en-US" sz="2000" b="0" i="1" smtClean="0">
                                      <a:latin typeface="Cambria Math"/>
                                      <a:ea typeface="Cambria Math"/>
                                      <a:cs typeface="Times New Roman" pitchFamily="18" charset="0"/>
                                    </a:rPr>
                                    <m:t>𝑑</m:t>
                                  </m:r>
                                </m:e>
                              </m:acc>
                            </m:den>
                          </m:f>
                        </m:e>
                      </m:d>
                    </m:oMath>
                  </m:oMathPara>
                </a14:m>
                <a:endParaRPr lang="en-US" sz="2000" b="0" dirty="0" smtClean="0">
                  <a:latin typeface="Times New Roman" pitchFamily="18" charset="0"/>
                  <a:ea typeface="Cambria Math"/>
                  <a:cs typeface="Times New Roman" pitchFamily="18" charset="0"/>
                </a:endParaRPr>
              </a:p>
              <a:p>
                <a:pPr marL="0" indent="0" algn="just">
                  <a:buNone/>
                </a:pPr>
                <a:r>
                  <a:rPr lang="en-US" sz="2000" dirty="0">
                    <a:latin typeface="Times New Roman" pitchFamily="18" charset="0"/>
                    <a:cs typeface="Times New Roman" pitchFamily="18" charset="0"/>
                  </a:rPr>
                  <a:t>where </a:t>
                </a:r>
                <a14:m>
                  <m:oMath xmlns:m="http://schemas.openxmlformats.org/officeDocument/2006/math">
                    <m:acc>
                      <m:accPr>
                        <m:chr m:val="̅"/>
                        <m:ctrlPr>
                          <a:rPr lang="en-US" sz="2000" i="1" smtClean="0">
                            <a:latin typeface="Cambria Math"/>
                          </a:rPr>
                        </m:ctrlPr>
                      </m:accPr>
                      <m:e>
                        <m:r>
                          <a:rPr lang="en-US" sz="2000" b="0" i="1" smtClean="0">
                            <a:latin typeface="Cambria Math"/>
                          </a:rPr>
                          <m:t>𝑃</m:t>
                        </m:r>
                      </m:e>
                    </m:acc>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received power at a reference distance </a:t>
                </a:r>
                <a14:m>
                  <m:oMath xmlns:m="http://schemas.openxmlformats.org/officeDocument/2006/math">
                    <m:acc>
                      <m:accPr>
                        <m:chr m:val="̅"/>
                        <m:ctrlPr>
                          <a:rPr lang="en-US" sz="2000" i="1" smtClean="0">
                            <a:latin typeface="Cambria Math"/>
                          </a:rPr>
                        </m:ctrlPr>
                      </m:accPr>
                      <m:e>
                        <m:r>
                          <a:rPr lang="en-US" sz="2000" b="0" i="1" smtClean="0">
                            <a:latin typeface="Cambria Math"/>
                          </a:rPr>
                          <m:t>𝑑</m:t>
                        </m:r>
                      </m:e>
                    </m:acc>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Thus, the path-loss exponent can vary depending on the scenario and, therefore, the received power decays as </a:t>
                </a:r>
                <a14:m>
                  <m:oMath xmlns:m="http://schemas.openxmlformats.org/officeDocument/2006/math">
                    <m:f>
                      <m:fPr>
                        <m:ctrlPr>
                          <a:rPr lang="en-US" sz="2000" i="1" smtClean="0">
                            <a:latin typeface="Cambria Math"/>
                          </a:rPr>
                        </m:ctrlPr>
                      </m:fPr>
                      <m:num>
                        <m:r>
                          <a:rPr lang="en-US" sz="2000" b="0" i="1" smtClean="0">
                            <a:latin typeface="Cambria Math"/>
                          </a:rPr>
                          <m:t>1</m:t>
                        </m:r>
                      </m:num>
                      <m:den>
                        <m:sSup>
                          <m:sSupPr>
                            <m:ctrlPr>
                              <a:rPr lang="en-US" sz="2000" i="1" smtClean="0">
                                <a:latin typeface="Cambria Math"/>
                              </a:rPr>
                            </m:ctrlPr>
                          </m:sSupPr>
                          <m:e>
                            <m:r>
                              <a:rPr lang="en-US" sz="2000" b="0" i="1" smtClean="0">
                                <a:latin typeface="Cambria Math"/>
                              </a:rPr>
                              <m:t>𝑑</m:t>
                            </m:r>
                          </m:e>
                          <m:sup>
                            <m:r>
                              <a:rPr lang="en-US" sz="2000" b="0" i="1" smtClean="0">
                                <a:latin typeface="Cambria Math"/>
                              </a:rPr>
                              <m:t>𝑛</m:t>
                            </m:r>
                          </m:sup>
                        </m:sSup>
                      </m:den>
                    </m:f>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where n = 2 for free space,</a:t>
                </a:r>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xfrm>
                <a:off x="193431" y="758825"/>
                <a:ext cx="11868290" cy="5430960"/>
              </a:xfrm>
              <a:blipFill rotWithShape="1">
                <a:blip r:embed="rId3"/>
                <a:stretch>
                  <a:fillRect l="-565" t="-1122" r="-514"/>
                </a:stretch>
              </a:blipFill>
            </p:spPr>
            <p:txBody>
              <a:bodyPr/>
              <a:lstStyle/>
              <a:p>
                <a:r>
                  <a:rPr lang="en-IN">
                    <a:noFill/>
                  </a:rPr>
                  <a:t> </a:t>
                </a:r>
              </a:p>
            </p:txBody>
          </p:sp>
        </mc:Fallback>
      </mc:AlternateContent>
    </p:spTree>
    <p:extLst>
      <p:ext uri="{BB962C8B-B14F-4D97-AF65-F5344CB8AC3E}">
        <p14:creationId xmlns:p14="http://schemas.microsoft.com/office/powerpoint/2010/main" val="170812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0" y="6323987"/>
            <a:ext cx="12192001"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25/33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4" name="Rectangle 3"/>
          <p:cNvSpPr/>
          <p:nvPr/>
        </p:nvSpPr>
        <p:spPr>
          <a:xfrm>
            <a:off x="164391" y="902677"/>
            <a:ext cx="11699133" cy="707886"/>
          </a:xfrm>
          <a:prstGeom prst="rect">
            <a:avLst/>
          </a:prstGeom>
        </p:spPr>
        <p:txBody>
          <a:bodyPr wrap="square">
            <a:spAutoFit/>
          </a:bodyPr>
          <a:lstStyle/>
          <a:p>
            <a:r>
              <a:rPr lang="en-US" sz="2000" b="1" u="sng" dirty="0" smtClean="0">
                <a:latin typeface="Times New Roman" pitchFamily="18" charset="0"/>
                <a:cs typeface="Times New Roman" pitchFamily="18" charset="0"/>
              </a:rPr>
              <a:t>OKUMURA MODEL</a:t>
            </a:r>
            <a:r>
              <a:rPr lang="en-US" sz="2000" b="1" dirty="0" smtClean="0">
                <a:latin typeface="Times New Roman" pitchFamily="18" charset="0"/>
                <a:cs typeface="Times New Roman" pitchFamily="18" charset="0"/>
              </a:rPr>
              <a:t>:</a:t>
            </a:r>
          </a:p>
          <a:p>
            <a:endParaRPr lang="en-IN" sz="2000" b="1" u="sng"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553792" y="1256622"/>
                <a:ext cx="11204619" cy="5330049"/>
              </a:xfrm>
              <a:prstGeom prst="rect">
                <a:avLst/>
              </a:prstGeom>
            </p:spPr>
            <p:txBody>
              <a:bodyPr wrap="square">
                <a:spAutoFit/>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Okumura model, proposed by the Japanese engineer Yoshihisa Okumura in 1968 in the paper titled "</a:t>
                </a:r>
                <a14:m>
                  <m:oMath xmlns:m="http://schemas.openxmlformats.org/officeDocument/2006/math">
                    <m:r>
                      <a:rPr lang="en-US" sz="2000" b="1" i="1" dirty="0" smtClean="0">
                        <a:latin typeface="Cambria Math"/>
                      </a:rPr>
                      <m:t>𝑭𝒊𝒆𝒍𝒅</m:t>
                    </m:r>
                    <m:r>
                      <a:rPr lang="en-US" sz="2000" b="1" i="1" dirty="0" smtClean="0">
                        <a:latin typeface="Cambria Math"/>
                      </a:rPr>
                      <m:t> </m:t>
                    </m:r>
                    <m:r>
                      <a:rPr lang="en-US" sz="2000" b="1" i="1" dirty="0" smtClean="0">
                        <a:latin typeface="Cambria Math"/>
                      </a:rPr>
                      <m:t>𝑺𝒕𝒓𝒆𝒏𝒈𝒕𝒉</m:t>
                    </m:r>
                    <m:r>
                      <a:rPr lang="en-US" sz="2000" b="1" i="1" dirty="0" smtClean="0">
                        <a:latin typeface="Cambria Math"/>
                      </a:rPr>
                      <m:t> </m:t>
                    </m:r>
                    <m:r>
                      <a:rPr lang="en-US" sz="2000" b="1" i="1" dirty="0" smtClean="0">
                        <a:latin typeface="Cambria Math"/>
                      </a:rPr>
                      <m:t>𝒂𝒏𝒅</m:t>
                    </m:r>
                    <m:r>
                      <a:rPr lang="en-US" sz="2000" b="1" i="1" dirty="0" smtClean="0">
                        <a:latin typeface="Cambria Math"/>
                      </a:rPr>
                      <m:t> </m:t>
                    </m:r>
                    <m:r>
                      <a:rPr lang="en-US" sz="2000" b="1" i="1" dirty="0" smtClean="0">
                        <a:latin typeface="Cambria Math"/>
                      </a:rPr>
                      <m:t>𝒊𝒕𝒔</m:t>
                    </m:r>
                    <m:r>
                      <a:rPr lang="en-US" sz="2000" b="1" i="1" dirty="0" smtClean="0">
                        <a:latin typeface="Cambria Math"/>
                      </a:rPr>
                      <m:t> </m:t>
                    </m:r>
                    <m:r>
                      <a:rPr lang="en-US" sz="2000" b="1" i="1" dirty="0" smtClean="0">
                        <a:latin typeface="Cambria Math"/>
                      </a:rPr>
                      <m:t>𝑽𝒂𝒓𝒊𝒂𝒃𝒊𝒍𝒊𝒕𝒚</m:t>
                    </m:r>
                    <m:r>
                      <a:rPr lang="en-US" sz="2000" b="1" i="1" dirty="0" smtClean="0">
                        <a:latin typeface="Cambria Math"/>
                      </a:rPr>
                      <m:t> </m:t>
                    </m:r>
                    <m:r>
                      <a:rPr lang="en-US" sz="2000" b="1" i="1" dirty="0" smtClean="0">
                        <a:latin typeface="Cambria Math"/>
                      </a:rPr>
                      <m:t>𝒊𝒏</m:t>
                    </m:r>
                    <m:r>
                      <a:rPr lang="en-US" sz="2000" b="1" i="1" dirty="0" smtClean="0">
                        <a:latin typeface="Cambria Math"/>
                      </a:rPr>
                      <m:t> </m:t>
                    </m:r>
                    <m:r>
                      <a:rPr lang="en-US" sz="2000" b="1" i="1" dirty="0" smtClean="0">
                        <a:latin typeface="Cambria Math"/>
                      </a:rPr>
                      <m:t>𝑽𝑯𝑭</m:t>
                    </m:r>
                    <m:r>
                      <a:rPr lang="en-US" sz="2000" b="1" i="1" dirty="0" smtClean="0">
                        <a:latin typeface="Cambria Math"/>
                      </a:rPr>
                      <m:t> </m:t>
                    </m:r>
                    <m:r>
                      <a:rPr lang="en-US" sz="2000" b="1" i="1" dirty="0" smtClean="0">
                        <a:latin typeface="Cambria Math"/>
                      </a:rPr>
                      <m:t>𝒂𝒏𝒅</m:t>
                    </m:r>
                    <m:r>
                      <a:rPr lang="en-US" sz="2000" b="1" i="1" dirty="0" smtClean="0">
                        <a:latin typeface="Cambria Math"/>
                      </a:rPr>
                      <m:t> </m:t>
                    </m:r>
                    <m:r>
                      <a:rPr lang="en-US" sz="2000" b="1" i="1" dirty="0" smtClean="0">
                        <a:latin typeface="Cambria Math"/>
                      </a:rPr>
                      <m:t>𝑼𝑯𝑭</m:t>
                    </m:r>
                    <m:r>
                      <a:rPr lang="en-US" sz="2000" b="1" i="1" dirty="0" smtClean="0">
                        <a:latin typeface="Cambria Math"/>
                      </a:rPr>
                      <m:t> </m:t>
                    </m:r>
                    <m:r>
                      <a:rPr lang="en-US" sz="2000" b="1" i="1" dirty="0" smtClean="0">
                        <a:latin typeface="Cambria Math"/>
                      </a:rPr>
                      <m:t>𝑳𝒂𝒏𝒅</m:t>
                    </m:r>
                    <m:r>
                      <a:rPr lang="en-US" sz="2000" b="1" i="1" dirty="0" smtClean="0">
                        <a:latin typeface="Cambria Math"/>
                      </a:rPr>
                      <m:t>−</m:t>
                    </m:r>
                    <m:r>
                      <a:rPr lang="en-US" sz="2000" b="1" i="1" dirty="0" smtClean="0">
                        <a:latin typeface="Cambria Math"/>
                      </a:rPr>
                      <m:t>𝑴𝒐𝒃𝒊𝒍𝒆</m:t>
                    </m:r>
                    <m:r>
                      <a:rPr lang="en-US" sz="2000" b="1" i="1" dirty="0" smtClean="0">
                        <a:latin typeface="Cambria Math"/>
                      </a:rPr>
                      <m:t> </m:t>
                    </m:r>
                    <m:r>
                      <a:rPr lang="en-US" sz="2000" b="1" i="1" dirty="0" smtClean="0">
                        <a:latin typeface="Cambria Math"/>
                      </a:rPr>
                      <m:t>𝑹𝒂𝒅𝒊𝒐</m:t>
                    </m:r>
                    <m:r>
                      <a:rPr lang="en-US" sz="2000" b="1" i="1" dirty="0" smtClean="0">
                        <a:latin typeface="Cambria Math"/>
                      </a:rPr>
                      <m:t> </m:t>
                    </m:r>
                    <m:r>
                      <a:rPr lang="en-US" sz="2000" b="1" i="1" dirty="0" smtClean="0">
                        <a:latin typeface="Cambria Math"/>
                      </a:rPr>
                      <m:t>𝑺𝒆𝒓𝒗𝒊𝒄𝒆</m:t>
                    </m:r>
                  </m:oMath>
                </a14:m>
                <a:r>
                  <a:rPr lang="en-US" sz="2000" dirty="0">
                    <a:latin typeface="Times New Roman" pitchFamily="18" charset="0"/>
                    <a:cs typeface="Times New Roman" pitchFamily="18" charset="0"/>
                  </a:rPr>
                  <a:t>", is one of the most widely used models for signal strength in urban/suburban </a:t>
                </a:r>
                <a:r>
                  <a:rPr lang="en-US" sz="2000" dirty="0" smtClean="0">
                    <a:latin typeface="Times New Roman" pitchFamily="18" charset="0"/>
                    <a:cs typeface="Times New Roman" pitchFamily="18" charset="0"/>
                  </a:rPr>
                  <a:t>areas, which </a:t>
                </a:r>
                <a:r>
                  <a:rPr lang="en-US" sz="2000" dirty="0">
                    <a:latin typeface="Times New Roman" pitchFamily="18" charset="0"/>
                    <a:cs typeface="Times New Roman" pitchFamily="18" charset="0"/>
                  </a:rPr>
                  <a:t>is valid roughly in the 150-to-1920 MHz range, although it can be extrapolated for higher frequencies</a:t>
                </a:r>
                <a:r>
                  <a:rPr lang="en-US" sz="2000" dirty="0" smtClean="0">
                    <a:latin typeface="Times New Roman" pitchFamily="18" charset="0"/>
                    <a:cs typeface="Times New Roman" pitchFamily="18" charset="0"/>
                  </a:rPr>
                  <a:t>.</a:t>
                </a:r>
              </a:p>
              <a:p>
                <a:pPr marL="285750" indent="-285750" algn="just">
                  <a:buFont typeface="Wingdings" pitchFamily="2" charset="2"/>
                  <a:buChar char="Ø"/>
                </a:pPr>
                <a:r>
                  <a:rPr lang="en-US" sz="2000" dirty="0">
                    <a:latin typeface="Times New Roman" pitchFamily="18" charset="0"/>
                    <a:cs typeface="Times New Roman" pitchFamily="18" charset="0"/>
                  </a:rPr>
                  <a:t>According to the Okumura model, the </a:t>
                </a:r>
                <a14:m>
                  <m:oMath xmlns:m="http://schemas.openxmlformats.org/officeDocument/2006/math">
                    <m:sSup>
                      <m:sSupPr>
                        <m:ctrlPr>
                          <a:rPr lang="en-US" sz="2000" i="1" smtClean="0">
                            <a:latin typeface="Cambria Math"/>
                          </a:rPr>
                        </m:ctrlPr>
                      </m:sSupPr>
                      <m:e>
                        <m:r>
                          <a:rPr lang="en-US" sz="2000" b="0" i="1" smtClean="0">
                            <a:latin typeface="Cambria Math"/>
                          </a:rPr>
                          <m:t>50</m:t>
                        </m:r>
                      </m:e>
                      <m:sup>
                        <m:r>
                          <a:rPr lang="en-US" sz="2000" b="0" i="1" smtClean="0">
                            <a:latin typeface="Cambria Math"/>
                          </a:rPr>
                          <m:t>𝑡h</m:t>
                        </m:r>
                      </m:sup>
                    </m:sSup>
                  </m:oMath>
                </a14:m>
                <a:r>
                  <a:rPr lang="en-US" sz="2000" dirty="0" smtClean="0">
                    <a:latin typeface="Times New Roman" pitchFamily="18" charset="0"/>
                    <a:cs typeface="Times New Roman" pitchFamily="18" charset="0"/>
                  </a:rPr>
                  <a:t>percentile </a:t>
                </a:r>
                <a:r>
                  <a:rPr lang="en-US" sz="2000" dirty="0">
                    <a:latin typeface="Times New Roman" pitchFamily="18" charset="0"/>
                    <a:cs typeface="Times New Roman" pitchFamily="18" charset="0"/>
                  </a:rPr>
                  <a:t>or median-path loss </a:t>
                </a:r>
                <a14:m>
                  <m:oMath xmlns:m="http://schemas.openxmlformats.org/officeDocument/2006/math">
                    <m:sSub>
                      <m:sSubPr>
                        <m:ctrlPr>
                          <a:rPr lang="en-US" sz="2000" i="1" dirty="0" smtClean="0">
                            <a:latin typeface="Cambria Math"/>
                          </a:rPr>
                        </m:ctrlPr>
                      </m:sSubPr>
                      <m:e>
                        <m:r>
                          <a:rPr lang="en-US" sz="2000" b="0" i="1" dirty="0" smtClean="0">
                            <a:latin typeface="Cambria Math"/>
                          </a:rPr>
                          <m:t>𝐿</m:t>
                        </m:r>
                      </m:e>
                      <m:sub>
                        <m:r>
                          <a:rPr lang="en-US" sz="2000" b="0" i="1" dirty="0" smtClean="0">
                            <a:latin typeface="Cambria Math"/>
                          </a:rPr>
                          <m:t>50</m:t>
                        </m:r>
                      </m:sub>
                    </m:sSub>
                  </m:oMath>
                </a14:m>
                <a:r>
                  <a:rPr lang="en-US" sz="2000" dirty="0">
                    <a:latin typeface="Times New Roman" pitchFamily="18" charset="0"/>
                    <a:cs typeface="Times New Roman" pitchFamily="18" charset="0"/>
                  </a:rPr>
                  <a:t> is given </a:t>
                </a:r>
                <a:r>
                  <a:rPr lang="en-US" sz="2000" dirty="0" smtClean="0">
                    <a:latin typeface="Times New Roman" pitchFamily="18" charset="0"/>
                    <a:cs typeface="Times New Roman" pitchFamily="18" charset="0"/>
                  </a:rPr>
                  <a:t>as</a:t>
                </a:r>
              </a:p>
              <a:p>
                <a:pPr algn="just"/>
                <a:endParaRPr lang="en-US" sz="2000" dirty="0" smtClean="0">
                  <a:latin typeface="Times New Roman" pitchFamily="18" charset="0"/>
                  <a:cs typeface="Times New Roman" pitchFamily="18" charset="0"/>
                </a:endParaRPr>
              </a:p>
              <a:p>
                <a:pPr algn="just"/>
                <a14:m>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                                                      </m:t>
                        </m:r>
                        <m:r>
                          <a:rPr lang="en-US" sz="2000" b="0" i="1" smtClean="0">
                            <a:latin typeface="Cambria Math"/>
                            <a:cs typeface="Times New Roman" pitchFamily="18" charset="0"/>
                          </a:rPr>
                          <m:t>𝐿</m:t>
                        </m:r>
                      </m:e>
                      <m:sub>
                        <m:r>
                          <a:rPr lang="en-US" sz="2000" b="0" i="1" smtClean="0">
                            <a:latin typeface="Cambria Math"/>
                            <a:cs typeface="Times New Roman" pitchFamily="18" charset="0"/>
                          </a:rPr>
                          <m:t>50</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𝐿</m:t>
                        </m:r>
                      </m:e>
                      <m:sub>
                        <m:r>
                          <a:rPr lang="en-US" sz="2000" b="0" i="1" smtClean="0">
                            <a:latin typeface="Cambria Math"/>
                            <a:ea typeface="Cambria Math"/>
                            <a:cs typeface="Times New Roman" pitchFamily="18" charset="0"/>
                          </a:rPr>
                          <m:t>𝐹</m:t>
                        </m:r>
                      </m:sub>
                    </m:sSub>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𝑑𝐵</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𝐴</m:t>
                        </m:r>
                      </m:e>
                      <m:sub>
                        <m:r>
                          <a:rPr lang="en-US" sz="2000" b="0" i="1" smtClean="0">
                            <a:latin typeface="Cambria Math"/>
                            <a:ea typeface="Cambria Math"/>
                            <a:cs typeface="Times New Roman" pitchFamily="18" charset="0"/>
                          </a:rPr>
                          <m:t>𝑚𝑢</m:t>
                        </m:r>
                      </m:sub>
                    </m:sSub>
                    <m:d>
                      <m:dPr>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𝑑</m:t>
                        </m:r>
                      </m:e>
                    </m:d>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𝐺</m:t>
                    </m:r>
                    <m:d>
                      <m:dPr>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𝑡𝑒</m:t>
                            </m:r>
                          </m:sub>
                        </m:sSub>
                      </m:e>
                    </m:d>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𝐺</m:t>
                    </m:r>
                    <m:d>
                      <m:dPr>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e>
                    </m:d>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𝐺</m:t>
                        </m:r>
                      </m:e>
                      <m:sub>
                        <m:r>
                          <a:rPr lang="en-US" sz="2000" b="0" i="1" smtClean="0">
                            <a:latin typeface="Cambria Math"/>
                            <a:ea typeface="Cambria Math"/>
                            <a:cs typeface="Times New Roman" pitchFamily="18" charset="0"/>
                          </a:rPr>
                          <m:t>𝐴𝑟𝑒𝑎</m:t>
                        </m:r>
                      </m:sub>
                    </m:sSub>
                  </m:oMath>
                </a14:m>
                <a:r>
                  <a:rPr lang="en-US" sz="2000" b="0" dirty="0" smtClean="0">
                    <a:latin typeface="Times New Roman" pitchFamily="18" charset="0"/>
                    <a:ea typeface="Cambria Math"/>
                    <a:cs typeface="Times New Roman" pitchFamily="18" charset="0"/>
                  </a:rPr>
                  <a:t>------7</a:t>
                </a:r>
              </a:p>
              <a:p>
                <a:pPr algn="just"/>
                <a:r>
                  <a:rPr lang="en-US" sz="2000" dirty="0" smtClean="0"/>
                  <a:t>Where</a:t>
                </a:r>
              </a:p>
              <a:p>
                <a:pPr algn="just"/>
                <a:r>
                  <a:rPr lang="en-US" sz="2000" dirty="0"/>
                  <a:t>	</a:t>
                </a:r>
                <a:r>
                  <a:rPr lang="en-US" sz="2000" dirty="0" smtClean="0"/>
                  <a:t> </a:t>
                </a:r>
                <a14:m>
                  <m:oMath xmlns:m="http://schemas.openxmlformats.org/officeDocument/2006/math">
                    <m:sSub>
                      <m:sSubPr>
                        <m:ctrlPr>
                          <a:rPr lang="en-US" sz="2000" i="1" dirty="0" smtClean="0">
                            <a:latin typeface="Cambria Math"/>
                          </a:rPr>
                        </m:ctrlPr>
                      </m:sSubPr>
                      <m:e>
                        <m:r>
                          <a:rPr lang="en-US" sz="2000" b="0" i="1" dirty="0" smtClean="0">
                            <a:latin typeface="Cambria Math"/>
                          </a:rPr>
                          <m:t>𝐿</m:t>
                        </m:r>
                      </m:e>
                      <m:sub>
                        <m:r>
                          <a:rPr lang="en-US" sz="2000" b="0" i="1" dirty="0" smtClean="0">
                            <a:latin typeface="Cambria Math"/>
                          </a:rPr>
                          <m:t>𝐹</m:t>
                        </m:r>
                      </m:sub>
                    </m:sSub>
                  </m:oMath>
                </a14:m>
                <a:r>
                  <a:rPr lang="en-US" sz="2000" dirty="0"/>
                  <a:t> </a:t>
                </a:r>
                <a:r>
                  <a:rPr lang="en-US" sz="2000" dirty="0">
                    <a:latin typeface="Times New Roman" pitchFamily="18" charset="0"/>
                    <a:cs typeface="Times New Roman" pitchFamily="18" charset="0"/>
                  </a:rPr>
                  <a:t>denotes the free-space-propagation </a:t>
                </a:r>
                <a:r>
                  <a:rPr lang="en-US" sz="2000" dirty="0" smtClean="0">
                    <a:latin typeface="Times New Roman" pitchFamily="18" charset="0"/>
                    <a:cs typeface="Times New Roman" pitchFamily="18" charset="0"/>
                  </a:rPr>
                  <a:t>loss</a:t>
                </a:r>
              </a:p>
              <a:p>
                <a:pPr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14:m>
                  <m:oMath xmlns:m="http://schemas.openxmlformats.org/officeDocument/2006/math">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𝐴</m:t>
                        </m:r>
                      </m:e>
                      <m:sub>
                        <m:r>
                          <a:rPr lang="en-US" sz="2000" i="1">
                            <a:latin typeface="Cambria Math"/>
                            <a:ea typeface="Cambria Math"/>
                            <a:cs typeface="Times New Roman" pitchFamily="18" charset="0"/>
                          </a:rPr>
                          <m:t>𝑚𝑢</m:t>
                        </m:r>
                      </m:sub>
                    </m:sSub>
                    <m:d>
                      <m:dPr>
                        <m:ctrlPr>
                          <a:rPr lang="en-IN" sz="2000" i="1">
                            <a:latin typeface="Cambria Math"/>
                            <a:ea typeface="Cambria Math"/>
                            <a:cs typeface="Times New Roman" pitchFamily="18" charset="0"/>
                          </a:rPr>
                        </m:ctrlPr>
                      </m:dPr>
                      <m:e>
                        <m:sSub>
                          <m:sSubPr>
                            <m:ctrlPr>
                              <a:rPr lang="en-IN"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𝑑</m:t>
                        </m:r>
                      </m:e>
                    </m:d>
                    <m:r>
                      <m:rPr>
                        <m:nor/>
                      </m:rPr>
                      <a:rPr lang="en-US" sz="2000" b="0" i="0" smtClean="0">
                        <a:latin typeface="Times New Roman" pitchFamily="18" charset="0"/>
                        <a:ea typeface="Cambria Math"/>
                        <a:cs typeface="Times New Roman" pitchFamily="18" charset="0"/>
                      </a:rPr>
                      <m:t> </m:t>
                    </m:r>
                    <m:r>
                      <m:rPr>
                        <m:nor/>
                      </m:rPr>
                      <a:rPr lang="en-US" sz="2000" b="0" i="0" smtClean="0">
                        <a:latin typeface="Times New Roman" pitchFamily="18" charset="0"/>
                        <a:ea typeface="Cambria Math"/>
                        <a:cs typeface="Times New Roman" pitchFamily="18" charset="0"/>
                      </a:rPr>
                      <m:t>denotes</m:t>
                    </m:r>
                    <m:r>
                      <m:rPr>
                        <m:nor/>
                      </m:rPr>
                      <a:rPr lang="en-US" sz="2000" b="0" i="0" smtClean="0">
                        <a:latin typeface="Times New Roman" pitchFamily="18" charset="0"/>
                        <a:ea typeface="Cambria Math"/>
                        <a:cs typeface="Times New Roman" pitchFamily="18" charset="0"/>
                      </a:rPr>
                      <m:t> </m:t>
                    </m:r>
                    <m:r>
                      <m:rPr>
                        <m:nor/>
                      </m:rPr>
                      <a:rPr lang="en-IN" sz="2000">
                        <a:latin typeface="Times New Roman" pitchFamily="18" charset="0"/>
                        <a:cs typeface="Times New Roman" pitchFamily="18" charset="0"/>
                      </a:rPr>
                      <m:t>the</m:t>
                    </m:r>
                    <m:r>
                      <m:rPr>
                        <m:nor/>
                      </m:rPr>
                      <a:rPr lang="en-IN" sz="2000">
                        <a:latin typeface="Times New Roman" pitchFamily="18" charset="0"/>
                        <a:cs typeface="Times New Roman" pitchFamily="18" charset="0"/>
                      </a:rPr>
                      <m:t> </m:t>
                    </m:r>
                    <m:r>
                      <m:rPr>
                        <m:nor/>
                      </m:rPr>
                      <a:rPr lang="en-IN" sz="2000">
                        <a:latin typeface="Times New Roman" pitchFamily="18" charset="0"/>
                        <a:cs typeface="Times New Roman" pitchFamily="18" charset="0"/>
                      </a:rPr>
                      <m:t>correction</m:t>
                    </m:r>
                    <m:r>
                      <m:rPr>
                        <m:nor/>
                      </m:rPr>
                      <a:rPr lang="en-IN" sz="2000">
                        <a:latin typeface="Times New Roman" pitchFamily="18" charset="0"/>
                        <a:cs typeface="Times New Roman" pitchFamily="18" charset="0"/>
                      </a:rPr>
                      <m:t> </m:t>
                    </m:r>
                    <m:r>
                      <m:rPr>
                        <m:nor/>
                      </m:rPr>
                      <a:rPr lang="en-IN" sz="2000">
                        <a:latin typeface="Times New Roman" pitchFamily="18" charset="0"/>
                        <a:cs typeface="Times New Roman" pitchFamily="18" charset="0"/>
                      </a:rPr>
                      <m:t>factor</m:t>
                    </m:r>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a:ea typeface="Cambria Math"/>
                    <a:cs typeface="Times New Roman" pitchFamily="18" charset="0"/>
                  </a:rPr>
                  <a:t> </a:t>
                </a:r>
                <a14:m>
                  <m:oMath xmlns:m="http://schemas.openxmlformats.org/officeDocument/2006/math">
                    <m:r>
                      <a:rPr lang="en-US" sz="2000" i="1">
                        <a:latin typeface="Cambria Math"/>
                        <a:ea typeface="Cambria Math"/>
                        <a:cs typeface="Times New Roman" pitchFamily="18" charset="0"/>
                      </a:rPr>
                      <m:t>𝐺</m:t>
                    </m:r>
                    <m:d>
                      <m:dPr>
                        <m:ctrlPr>
                          <a:rPr lang="en-US" sz="2000" i="1">
                            <a:latin typeface="Cambria Math"/>
                            <a:ea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h</m:t>
                            </m:r>
                          </m:e>
                          <m:sub>
                            <m:r>
                              <a:rPr lang="en-US" sz="2000" i="1">
                                <a:latin typeface="Cambria Math"/>
                                <a:ea typeface="Cambria Math"/>
                                <a:cs typeface="Times New Roman" pitchFamily="18" charset="0"/>
                              </a:rPr>
                              <m:t>𝑡𝑒</m:t>
                            </m:r>
                          </m:sub>
                        </m:sSub>
                      </m:e>
                    </m:d>
                    <m:r>
                      <a:rPr lang="en-US" sz="2000" b="0" i="1" smtClean="0">
                        <a:latin typeface="Cambria Math"/>
                        <a:ea typeface="Cambria Math"/>
                        <a:cs typeface="Times New Roman" pitchFamily="18" charset="0"/>
                      </a:rPr>
                      <m:t>,</m:t>
                    </m:r>
                    <m:r>
                      <a:rPr lang="en-US" sz="2000" i="1">
                        <a:latin typeface="Cambria Math"/>
                        <a:ea typeface="Cambria Math"/>
                        <a:cs typeface="Times New Roman" pitchFamily="18" charset="0"/>
                      </a:rPr>
                      <m:t>𝐺</m:t>
                    </m:r>
                    <m:d>
                      <m:dPr>
                        <m:ctrlPr>
                          <a:rPr lang="en-US" sz="2000" i="1">
                            <a:latin typeface="Cambria Math"/>
                            <a:ea typeface="Cambria Math"/>
                            <a:cs typeface="Times New Roman" pitchFamily="18" charset="0"/>
                          </a:rPr>
                        </m:ctrlPr>
                      </m:d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h</m:t>
                            </m:r>
                          </m:e>
                          <m:sub>
                            <m:r>
                              <a:rPr lang="en-US" sz="2000" i="1">
                                <a:latin typeface="Cambria Math"/>
                                <a:ea typeface="Cambria Math"/>
                                <a:cs typeface="Times New Roman" pitchFamily="18" charset="0"/>
                              </a:rPr>
                              <m:t>𝑟𝑒</m:t>
                            </m:r>
                          </m:sub>
                        </m:sSub>
                      </m:e>
                    </m:d>
                  </m:oMath>
                </a14:m>
                <a:r>
                  <a:rPr lang="en-US" sz="2000" dirty="0"/>
                  <a:t> </a:t>
                </a:r>
                <a:r>
                  <a:rPr lang="en-US" sz="2000" dirty="0">
                    <a:latin typeface="Times New Roman" pitchFamily="18" charset="0"/>
                    <a:cs typeface="Times New Roman" pitchFamily="18" charset="0"/>
                  </a:rPr>
                  <a:t>are the gain factors corresponding to the transmit and receive antenna </a:t>
                </a:r>
                <a:r>
                  <a:rPr lang="en-US" sz="2000" dirty="0" smtClean="0">
                    <a:latin typeface="Times New Roman" pitchFamily="18" charset="0"/>
                    <a:cs typeface="Times New Roman" pitchFamily="18" charset="0"/>
                  </a:rPr>
                  <a:t>heights</a:t>
                </a:r>
              </a:p>
              <a:p>
                <a:pPr algn="just"/>
                <a:endParaRPr lang="en-US" sz="2000" dirty="0" smtClean="0">
                  <a:latin typeface="Times New Roman" pitchFamily="18" charset="0"/>
                  <a:cs typeface="Times New Roman" pitchFamily="18" charset="0"/>
                </a:endParaRPr>
              </a:p>
              <a:p>
                <a:pPr algn="just"/>
                <a:r>
                  <a:rPr lang="en-US" sz="2000" dirty="0"/>
                  <a:t>	</a:t>
                </a:r>
                <a:r>
                  <a:rPr lang="en-US" sz="2000" dirty="0">
                    <a:ea typeface="Cambria Math"/>
                    <a:cs typeface="Times New Roman" pitchFamily="18" charset="0"/>
                  </a:rPr>
                  <a:t> </a:t>
                </a:r>
                <a14:m>
                  <m:oMath xmlns:m="http://schemas.openxmlformats.org/officeDocument/2006/math">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𝐺</m:t>
                        </m:r>
                      </m:e>
                      <m:sub>
                        <m:r>
                          <a:rPr lang="en-US" sz="2000" i="1">
                            <a:latin typeface="Cambria Math"/>
                            <a:ea typeface="Cambria Math"/>
                            <a:cs typeface="Times New Roman" pitchFamily="18" charset="0"/>
                          </a:rPr>
                          <m:t>𝐴𝑟𝑒𝑎</m:t>
                        </m:r>
                      </m:sub>
                    </m:sSub>
                  </m:oMath>
                </a14:m>
                <a:r>
                  <a:rPr lang="en-US" sz="2000" dirty="0" smtClean="0"/>
                  <a:t> </a:t>
                </a:r>
                <a:r>
                  <a:rPr lang="en-US" sz="2000" dirty="0">
                    <a:latin typeface="Times New Roman" pitchFamily="18" charset="0"/>
                    <a:cs typeface="Times New Roman" pitchFamily="18" charset="0"/>
                  </a:rPr>
                  <a:t>is the gain due to the environment</a:t>
                </a:r>
                <a:r>
                  <a:rPr lang="en-US" sz="2000" dirty="0"/>
                  <a:t>. </a:t>
                </a:r>
                <a:endParaRPr lang="en-US" sz="2000" dirty="0" smtClean="0"/>
              </a:p>
              <a:p>
                <a:pPr algn="just"/>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53792" y="1256622"/>
                <a:ext cx="11204619" cy="5330049"/>
              </a:xfrm>
              <a:prstGeom prst="rect">
                <a:avLst/>
              </a:prstGeom>
              <a:blipFill rotWithShape="1">
                <a:blip r:embed="rId4"/>
                <a:stretch>
                  <a:fillRect l="-598" t="-572" r="-544"/>
                </a:stretch>
              </a:blipFill>
            </p:spPr>
            <p:txBody>
              <a:bodyPr/>
              <a:lstStyle/>
              <a:p>
                <a:r>
                  <a:rPr lang="en-IN">
                    <a:noFill/>
                  </a:rPr>
                  <a:t> </a:t>
                </a:r>
              </a:p>
            </p:txBody>
          </p:sp>
        </mc:Fallback>
      </mc:AlternateContent>
    </p:spTree>
    <p:extLst>
      <p:ext uri="{BB962C8B-B14F-4D97-AF65-F5344CB8AC3E}">
        <p14:creationId xmlns:p14="http://schemas.microsoft.com/office/powerpoint/2010/main" val="59609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LARGE SCALE PATH LOSS</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26/33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36" name="Shape 2599">
            <a:extLst>
              <a:ext uri="{FF2B5EF4-FFF2-40B4-BE49-F238E27FC236}">
                <a16:creationId xmlns:a16="http://schemas.microsoft.com/office/drawing/2014/main" xmlns="" id="{1A5135F2-EC67-4455-A56A-182FF9DCBF38}"/>
              </a:ext>
            </a:extLst>
          </p:cNvPr>
          <p:cNvSpPr/>
          <p:nvPr/>
        </p:nvSpPr>
        <p:spPr>
          <a:xfrm>
            <a:off x="7708713" y="2434800"/>
            <a:ext cx="316577" cy="316577"/>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7" name="Shape 2723">
            <a:extLst>
              <a:ext uri="{FF2B5EF4-FFF2-40B4-BE49-F238E27FC236}">
                <a16:creationId xmlns:a16="http://schemas.microsoft.com/office/drawing/2014/main" xmlns="" id="{39BC3AC1-C97C-40CA-86C6-C53DE00FA29C}"/>
              </a:ext>
            </a:extLst>
          </p:cNvPr>
          <p:cNvSpPr/>
          <p:nvPr/>
        </p:nvSpPr>
        <p:spPr>
          <a:xfrm>
            <a:off x="954935"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8" name="Shape 2778">
            <a:extLst>
              <a:ext uri="{FF2B5EF4-FFF2-40B4-BE49-F238E27FC236}">
                <a16:creationId xmlns:a16="http://schemas.microsoft.com/office/drawing/2014/main" xmlns="" id="{D45D618A-1685-446D-A920-BA985E1A4A9A}"/>
              </a:ext>
            </a:extLst>
          </p:cNvPr>
          <p:cNvSpPr/>
          <p:nvPr/>
        </p:nvSpPr>
        <p:spPr>
          <a:xfrm>
            <a:off x="2628437"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39" name="Shape 2773">
            <a:extLst>
              <a:ext uri="{FF2B5EF4-FFF2-40B4-BE49-F238E27FC236}">
                <a16:creationId xmlns:a16="http://schemas.microsoft.com/office/drawing/2014/main" xmlns="" id="{BC38B62B-02B0-4F11-893D-E772F9FF9690}"/>
              </a:ext>
            </a:extLst>
          </p:cNvPr>
          <p:cNvSpPr/>
          <p:nvPr/>
        </p:nvSpPr>
        <p:spPr>
          <a:xfrm>
            <a:off x="430077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0" name="Shape 2784">
            <a:extLst>
              <a:ext uri="{FF2B5EF4-FFF2-40B4-BE49-F238E27FC236}">
                <a16:creationId xmlns:a16="http://schemas.microsoft.com/office/drawing/2014/main" xmlns="" id="{39EEFE51-D6D7-4969-B264-54018555DF09}"/>
              </a:ext>
            </a:extLst>
          </p:cNvPr>
          <p:cNvSpPr/>
          <p:nvPr/>
        </p:nvSpPr>
        <p:spPr>
          <a:xfrm>
            <a:off x="5998868" y="2421639"/>
            <a:ext cx="342898" cy="3428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algn="ctr"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p:sp>
        <p:nvSpPr>
          <p:cNvPr id="41" name="Shape 2570">
            <a:extLst>
              <a:ext uri="{FF2B5EF4-FFF2-40B4-BE49-F238E27FC236}">
                <a16:creationId xmlns:a16="http://schemas.microsoft.com/office/drawing/2014/main" xmlns="" id="{46A4273B-D826-4086-829C-0E2B2347592B}"/>
              </a:ext>
            </a:extLst>
          </p:cNvPr>
          <p:cNvSpPr/>
          <p:nvPr/>
        </p:nvSpPr>
        <p:spPr>
          <a:xfrm>
            <a:off x="9382215" y="2444572"/>
            <a:ext cx="303939" cy="29703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Source Sans Pro Light" charset="0"/>
              <a:cs typeface="Arial" panose="020B0604020202020204" pitchFamily="34" charset="0"/>
              <a:sym typeface="Gill Sans"/>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7922" y="750438"/>
                <a:ext cx="11904785" cy="5545412"/>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Friis</a:t>
                </a:r>
                <a:r>
                  <a:rPr lang="en-US" sz="2000" dirty="0">
                    <a:latin typeface="Times New Roman" pitchFamily="18" charset="0"/>
                    <a:cs typeface="Times New Roman" pitchFamily="18" charset="0"/>
                  </a:rPr>
                  <a:t> free space </a:t>
                </a:r>
                <a:r>
                  <a:rPr lang="en-US" sz="2000" dirty="0" smtClean="0">
                    <a:latin typeface="Times New Roman" pitchFamily="18" charset="0"/>
                    <a:cs typeface="Times New Roman" pitchFamily="18" charset="0"/>
                  </a:rPr>
                  <a:t>model is given as</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𝐿</m:t>
                          </m:r>
                        </m:e>
                        <m:sub>
                          <m:r>
                            <a:rPr lang="en-US" sz="2000" b="0" i="1" smtClean="0">
                              <a:latin typeface="Cambria Math"/>
                              <a:cs typeface="Times New Roman" pitchFamily="18" charset="0"/>
                            </a:rPr>
                            <m:t>𝐹</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𝑑𝐵</m:t>
                          </m:r>
                        </m:e>
                      </m:d>
                      <m:r>
                        <a:rPr lang="en-US" sz="2000" i="1" smtClean="0">
                          <a:latin typeface="Cambria Math"/>
                          <a:ea typeface="Cambria Math"/>
                          <a:cs typeface="Times New Roman" pitchFamily="18" charset="0"/>
                        </a:rPr>
                        <m:t>=</m:t>
                      </m:r>
                      <m:f>
                        <m:fPr>
                          <m:ctrlPr>
                            <a:rPr lang="en-US" sz="2000" i="1" smtClean="0">
                              <a:latin typeface="Cambria Math"/>
                              <a:ea typeface="Cambria Math"/>
                              <a:cs typeface="Times New Roman" pitchFamily="18" charset="0"/>
                            </a:rPr>
                          </m:ctrlPr>
                        </m:fPr>
                        <m:num>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𝑡</m:t>
                              </m:r>
                            </m:sub>
                          </m:sSub>
                        </m:num>
                        <m:den>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𝑃</m:t>
                              </m:r>
                            </m:e>
                            <m:sub>
                              <m:r>
                                <a:rPr lang="en-US" sz="2000" b="0" i="1" smtClean="0">
                                  <a:latin typeface="Cambria Math"/>
                                  <a:ea typeface="Cambria Math"/>
                                  <a:cs typeface="Times New Roman" pitchFamily="18" charset="0"/>
                                </a:rPr>
                                <m:t>𝑟</m:t>
                              </m:r>
                            </m:sub>
                          </m:sSub>
                        </m:den>
                      </m:f>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𝑑𝐵</m:t>
                          </m:r>
                        </m:e>
                      </m:d>
                    </m:oMath>
                  </m:oMathPara>
                </a14:m>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10</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4</m:t>
                                      </m:r>
                                      <m:r>
                                        <m:rPr>
                                          <m:sty m:val="p"/>
                                        </m:rPr>
                                        <a:rPr lang="el-GR" sz="2000" b="0" i="1" smtClean="0">
                                          <a:latin typeface="Cambria Math"/>
                                          <a:ea typeface="Cambria Math"/>
                                          <a:cs typeface="Times New Roman" pitchFamily="18" charset="0"/>
                                        </a:rPr>
                                        <m:t>π</m:t>
                                      </m:r>
                                    </m:e>
                                  </m:d>
                                </m:e>
                                <m:sup>
                                  <m:r>
                                    <a:rPr lang="en-US" sz="2000" b="0" i="1" smtClean="0">
                                      <a:latin typeface="Cambria Math"/>
                                      <a:ea typeface="Cambria Math"/>
                                      <a:cs typeface="Times New Roman" pitchFamily="18" charset="0"/>
                                    </a:rPr>
                                    <m:t>2</m:t>
                                  </m:r>
                                </m:sup>
                              </m:sSup>
                              <m:sSup>
                                <m:sSupPr>
                                  <m:ctrlPr>
                                    <a:rPr lang="en-US" sz="2000" b="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𝐿</m:t>
                              </m:r>
                            </m:num>
                            <m:den>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𝐺</m:t>
                                  </m:r>
                                </m:e>
                                <m:sub>
                                  <m:r>
                                    <a:rPr lang="en-US" sz="2000" b="0" i="1" smtClean="0">
                                      <a:latin typeface="Cambria Math"/>
                                      <a:ea typeface="Cambria Math"/>
                                      <a:cs typeface="Times New Roman" pitchFamily="18" charset="0"/>
                                    </a:rPr>
                                    <m:t>𝑡</m:t>
                                  </m:r>
                                </m:sub>
                              </m:sSub>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𝐺</m:t>
                                  </m:r>
                                </m:e>
                                <m:sub>
                                  <m:r>
                                    <a:rPr lang="en-US" sz="2000" b="0" i="1" smtClean="0">
                                      <a:latin typeface="Cambria Math"/>
                                      <a:ea typeface="Cambria Math"/>
                                      <a:cs typeface="Times New Roman" pitchFamily="18" charset="0"/>
                                    </a:rPr>
                                    <m:t>𝑟</m:t>
                                  </m:r>
                                </m:sub>
                              </m:sSub>
                              <m:sSup>
                                <m:sSupPr>
                                  <m:ctrlPr>
                                    <a:rPr lang="en-US" sz="2000" b="0" i="1" smtClean="0">
                                      <a:latin typeface="Cambria Math"/>
                                      <a:ea typeface="Cambria Math"/>
                                      <a:cs typeface="Times New Roman" pitchFamily="18" charset="0"/>
                                    </a:rPr>
                                  </m:ctrlPr>
                                </m:sSupPr>
                                <m:e>
                                  <m:r>
                                    <m:rPr>
                                      <m:sty m:val="p"/>
                                    </m:rPr>
                                    <a:rPr lang="el-GR" sz="2000" b="0" i="1" smtClean="0">
                                      <a:latin typeface="Cambria Math"/>
                                      <a:ea typeface="Cambria Math"/>
                                      <a:cs typeface="Times New Roman" pitchFamily="18" charset="0"/>
                                    </a:rPr>
                                    <m:t>λ</m:t>
                                  </m:r>
                                </m:e>
                                <m:sup>
                                  <m:r>
                                    <a:rPr lang="en-US" sz="2000" b="0" i="1" smtClean="0">
                                      <a:latin typeface="Cambria Math"/>
                                      <a:ea typeface="Cambria Math"/>
                                      <a:cs typeface="Times New Roman" pitchFamily="18" charset="0"/>
                                    </a:rPr>
                                    <m:t>2</m:t>
                                  </m:r>
                                </m:sup>
                              </m:sSup>
                            </m:den>
                          </m:f>
                        </m:e>
                      </m:d>
                    </m:oMath>
                  </m:oMathPara>
                </a14:m>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Further, </a:t>
                </a:r>
                <a:r>
                  <a:rPr lang="en-US" sz="2000" dirty="0" smtClean="0">
                    <a:latin typeface="Times New Roman" pitchFamily="18" charset="0"/>
                    <a:cs typeface="Times New Roman" pitchFamily="18" charset="0"/>
                  </a:rPr>
                  <a:t>when</a:t>
                </a:r>
                <a14:m>
                  <m:oMath xmlns:m="http://schemas.openxmlformats.org/officeDocument/2006/math">
                    <m:r>
                      <a:rPr lang="en-US" sz="2000" b="0" i="0" smtClean="0">
                        <a:latin typeface="Cambria Math"/>
                      </a:rPr>
                      <m:t> </m:t>
                    </m:r>
                    <m:r>
                      <a:rPr lang="en-US" sz="2000" b="0" i="1" smtClean="0">
                        <a:latin typeface="Cambria Math"/>
                      </a:rPr>
                      <m:t>𝐿</m:t>
                    </m:r>
                    <m:r>
                      <a:rPr lang="en-US" sz="2000" b="0" i="1" smtClean="0">
                        <a:latin typeface="Cambria Math"/>
                      </a:rPr>
                      <m:t>=</m:t>
                    </m:r>
                    <m:sSub>
                      <m:sSubPr>
                        <m:ctrlPr>
                          <a:rPr lang="en-US" sz="2000" b="0" i="1" smtClean="0">
                            <a:latin typeface="Cambria Math"/>
                          </a:rPr>
                        </m:ctrlPr>
                      </m:sSubPr>
                      <m:e>
                        <m:r>
                          <a:rPr lang="en-US" sz="2000" b="0" i="1" smtClean="0">
                            <a:latin typeface="Cambria Math"/>
                          </a:rPr>
                          <m:t>𝐺</m:t>
                        </m:r>
                      </m:e>
                      <m:sub>
                        <m:r>
                          <a:rPr lang="en-US" sz="2000" b="0" i="1" smtClean="0">
                            <a:latin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𝐺</m:t>
                        </m:r>
                      </m:e>
                      <m:sub>
                        <m:r>
                          <a:rPr lang="en-US" sz="2000" b="0" i="1" smtClean="0">
                            <a:latin typeface="Cambria Math"/>
                            <a:ea typeface="Cambria Math"/>
                          </a:rPr>
                          <m:t>𝑟</m:t>
                        </m:r>
                      </m:sub>
                    </m:sSub>
                    <m:r>
                      <a:rPr lang="en-US" sz="2000" b="0" i="1" smtClean="0">
                        <a:latin typeface="Cambria Math"/>
                        <a:ea typeface="Cambria Math"/>
                      </a:rPr>
                      <m:t>=1</m:t>
                    </m:r>
                  </m:oMath>
                </a14:m>
                <a:r>
                  <a:rPr lang="en-US" sz="2000" dirty="0" smtClean="0"/>
                  <a:t>, </a:t>
                </a:r>
                <a:r>
                  <a:rPr lang="en-US" sz="2000" dirty="0">
                    <a:latin typeface="Times New Roman" pitchFamily="18" charset="0"/>
                    <a:cs typeface="Times New Roman" pitchFamily="18" charset="0"/>
                  </a:rPr>
                  <a:t>we </a:t>
                </a:r>
                <a:r>
                  <a:rPr lang="en-US" sz="2000" dirty="0" smtClean="0">
                    <a:latin typeface="Times New Roman" pitchFamily="18" charset="0"/>
                    <a:cs typeface="Times New Roman" pitchFamily="18" charset="0"/>
                  </a:rPr>
                  <a:t>have</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US" sz="2000" b="0" i="1" smtClean="0">
                              <a:latin typeface="Cambria Math"/>
                              <a:cs typeface="Times New Roman" pitchFamily="18" charset="0"/>
                            </a:rPr>
                            <m:t>𝐿</m:t>
                          </m:r>
                        </m:e>
                        <m:sub>
                          <m:r>
                            <a:rPr lang="en-US" sz="2000" b="0" i="1" smtClean="0">
                              <a:latin typeface="Cambria Math"/>
                              <a:cs typeface="Times New Roman" pitchFamily="18" charset="0"/>
                            </a:rPr>
                            <m:t>𝐹</m:t>
                          </m:r>
                        </m:sub>
                      </m:sSub>
                      <m:d>
                        <m:dPr>
                          <m:ctrlPr>
                            <a:rPr lang="en-US" sz="2000" i="1" smtClean="0">
                              <a:latin typeface="Cambria Math"/>
                              <a:cs typeface="Times New Roman" pitchFamily="18" charset="0"/>
                            </a:rPr>
                          </m:ctrlPr>
                        </m:dPr>
                        <m:e>
                          <m:r>
                            <a:rPr lang="en-US" sz="2000" b="0" i="1" smtClean="0">
                              <a:latin typeface="Cambria Math"/>
                              <a:cs typeface="Times New Roman" pitchFamily="18" charset="0"/>
                            </a:rPr>
                            <m:t>𝑑𝐵</m:t>
                          </m:r>
                        </m:e>
                      </m:d>
                      <m:r>
                        <a:rPr lang="en-US" sz="2000" i="1" smtClean="0">
                          <a:latin typeface="Cambria Math"/>
                          <a:ea typeface="Cambria Math"/>
                          <a:cs typeface="Times New Roman" pitchFamily="18" charset="0"/>
                        </a:rPr>
                        <m:t>=</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10 </m:t>
                          </m:r>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d>
                        <m:dPr>
                          <m:ctrlPr>
                            <a:rPr lang="en-US" sz="2000" i="1" smtClean="0">
                              <a:latin typeface="Cambria Math"/>
                              <a:ea typeface="Cambria Math"/>
                              <a:cs typeface="Times New Roman" pitchFamily="18" charset="0"/>
                            </a:rPr>
                          </m:ctrlPr>
                        </m:dPr>
                        <m:e>
                          <m:f>
                            <m:fPr>
                              <m:ctrlPr>
                                <a:rPr lang="en-US" sz="2000" i="1" smtClean="0">
                                  <a:latin typeface="Cambria Math"/>
                                  <a:ea typeface="Cambria Math"/>
                                  <a:cs typeface="Times New Roman" pitchFamily="18" charset="0"/>
                                </a:rPr>
                              </m:ctrlPr>
                            </m:fPr>
                            <m:num>
                              <m:sSup>
                                <m:sSupPr>
                                  <m:ctrlPr>
                                    <a:rPr lang="en-US" sz="2000" i="1" smtClean="0">
                                      <a:latin typeface="Cambria Math"/>
                                      <a:ea typeface="Cambria Math"/>
                                      <a:cs typeface="Times New Roman" pitchFamily="18" charset="0"/>
                                    </a:rPr>
                                  </m:ctrlPr>
                                </m:sSupPr>
                                <m:e>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4</m:t>
                                      </m:r>
                                      <m:r>
                                        <m:rPr>
                                          <m:sty m:val="p"/>
                                        </m:rPr>
                                        <a:rPr lang="el-GR" sz="2000" b="0" i="1" smtClean="0">
                                          <a:latin typeface="Cambria Math"/>
                                          <a:ea typeface="Cambria Math"/>
                                          <a:cs typeface="Times New Roman" pitchFamily="18" charset="0"/>
                                        </a:rPr>
                                        <m:t>π</m:t>
                                      </m:r>
                                    </m:e>
                                  </m:d>
                                </m:e>
                                <m:sup>
                                  <m:r>
                                    <a:rPr lang="en-US" sz="2000" b="0" i="1" smtClean="0">
                                      <a:latin typeface="Cambria Math"/>
                                      <a:ea typeface="Cambria Math"/>
                                      <a:cs typeface="Times New Roman" pitchFamily="18" charset="0"/>
                                    </a:rPr>
                                    <m:t>2</m:t>
                                  </m:r>
                                </m:sup>
                              </m:sSup>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2</m:t>
                                  </m:r>
                                </m:sup>
                              </m:sSup>
                            </m:num>
                            <m:den>
                              <m:sSup>
                                <m:sSupPr>
                                  <m:ctrlPr>
                                    <a:rPr lang="en-US" sz="2000" i="1" smtClean="0">
                                      <a:latin typeface="Cambria Math"/>
                                      <a:ea typeface="Cambria Math"/>
                                      <a:cs typeface="Times New Roman" pitchFamily="18" charset="0"/>
                                    </a:rPr>
                                  </m:ctrlPr>
                                </m:sSupPr>
                                <m:e>
                                  <m:r>
                                    <m:rPr>
                                      <m:sty m:val="p"/>
                                    </m:rPr>
                                    <a:rPr lang="el-GR" sz="2000" i="1" smtClean="0">
                                      <a:latin typeface="Cambria Math"/>
                                      <a:ea typeface="Cambria Math"/>
                                      <a:cs typeface="Times New Roman" pitchFamily="18" charset="0"/>
                                    </a:rPr>
                                    <m:t>λ</m:t>
                                  </m:r>
                                </m:e>
                                <m:sup>
                                  <m:r>
                                    <a:rPr lang="en-US" sz="2000" b="0" i="1" smtClean="0">
                                      <a:latin typeface="Cambria Math"/>
                                      <a:ea typeface="Cambria Math"/>
                                      <a:cs typeface="Times New Roman" pitchFamily="18" charset="0"/>
                                    </a:rPr>
                                    <m:t>2</m:t>
                                  </m:r>
                                </m:sup>
                              </m:sSup>
                            </m:den>
                          </m:f>
                        </m:e>
                      </m:d>
                      <m:r>
                        <a:rPr lang="en-US" sz="2000" b="0" i="1" smtClean="0">
                          <a:latin typeface="Cambria Math"/>
                          <a:ea typeface="Cambria Math"/>
                          <a:cs typeface="Times New Roman" pitchFamily="18" charset="0"/>
                        </a:rPr>
                        <m:t>−−−−−8</m:t>
                      </m:r>
                    </m:oMath>
                  </m:oMathPara>
                </a14:m>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a:latin typeface="Times New Roman" pitchFamily="18" charset="0"/>
                    <a:cs typeface="Times New Roman" pitchFamily="18" charset="0"/>
                  </a:rPr>
                  <a:t>The transmit and receive antenna-height-gain </a:t>
                </a:r>
                <a:r>
                  <a:rPr lang="en-US" sz="2000" dirty="0" smtClean="0">
                    <a:latin typeface="Times New Roman" pitchFamily="18" charset="0"/>
                    <a:cs typeface="Times New Roman" pitchFamily="18" charset="0"/>
                  </a:rPr>
                  <a:t>factors  </a:t>
                </a:r>
                <a14:m>
                  <m:oMath xmlns:m="http://schemas.openxmlformats.org/officeDocument/2006/math">
                    <m:r>
                      <a:rPr lang="en-US" sz="2000" b="0" i="1" smtClean="0">
                        <a:latin typeface="Cambria Math"/>
                      </a:rPr>
                      <m:t>𝐺</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𝑡𝑒</m:t>
                            </m:r>
                          </m:sub>
                        </m:sSub>
                      </m:e>
                    </m:d>
                    <m:r>
                      <a:rPr lang="en-US" sz="2000" b="0" i="1" smtClean="0">
                        <a:latin typeface="Cambria Math"/>
                      </a:rPr>
                      <m:t>,</m:t>
                    </m:r>
                    <m:r>
                      <a:rPr lang="en-US" sz="2000" b="0" i="1" smtClean="0">
                        <a:latin typeface="Cambria Math"/>
                      </a:rPr>
                      <m:t>𝐺</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𝑟𝑒</m:t>
                            </m:r>
                          </m:sub>
                        </m:sSub>
                      </m:e>
                    </m:d>
                  </m:oMath>
                </a14:m>
                <a:r>
                  <a:rPr lang="en-US" sz="2000" dirty="0" smtClean="0">
                    <a:latin typeface="Times New Roman" pitchFamily="18" charset="0"/>
                    <a:cs typeface="Times New Roman" pitchFamily="18" charset="0"/>
                  </a:rPr>
                  <a:t>respectively </a:t>
                </a:r>
                <a:r>
                  <a:rPr lang="en-US" sz="2000" dirty="0">
                    <a:latin typeface="Times New Roman" pitchFamily="18" charset="0"/>
                    <a:cs typeface="Times New Roman" pitchFamily="18" charset="0"/>
                  </a:rPr>
                  <a:t>are given </a:t>
                </a:r>
                <a:r>
                  <a:rPr lang="en-US" sz="2000" dirty="0" smtClean="0">
                    <a:latin typeface="Times New Roman" pitchFamily="18" charset="0"/>
                    <a:cs typeface="Times New Roman" pitchFamily="18" charset="0"/>
                  </a:rPr>
                  <a:t>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𝐺</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𝑡𝑒</m:t>
                              </m:r>
                            </m:sub>
                          </m:sSub>
                        </m:e>
                      </m:d>
                      <m:r>
                        <a:rPr lang="en-US" sz="2000" b="0" i="1" smtClean="0">
                          <a:latin typeface="Cambria Math"/>
                          <a:cs typeface="Times New Roman" pitchFamily="18" charset="0"/>
                        </a:rPr>
                        <m:t>=20</m:t>
                      </m:r>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𝑙𝑜𝑔</m:t>
                          </m:r>
                        </m:e>
                        <m:sub>
                          <m:r>
                            <a:rPr lang="en-US" sz="2000" b="0" i="1" smtClean="0">
                              <a:latin typeface="Cambria Math"/>
                              <a:cs typeface="Times New Roman" pitchFamily="18" charset="0"/>
                            </a:rPr>
                            <m:t>10</m:t>
                          </m:r>
                        </m:sub>
                      </m:sSub>
                      <m:d>
                        <m:dPr>
                          <m:ctrlPr>
                            <a:rPr lang="en-US" sz="2000" b="0" i="1" smtClean="0">
                              <a:latin typeface="Cambria Math"/>
                              <a:cs typeface="Times New Roman" pitchFamily="18" charset="0"/>
                            </a:rPr>
                          </m:ctrlPr>
                        </m:dPr>
                        <m:e>
                          <m:f>
                            <m:fPr>
                              <m:ctrlPr>
                                <a:rPr lang="en-US" sz="2000" b="0" i="1" smtClean="0">
                                  <a:latin typeface="Cambria Math"/>
                                  <a:cs typeface="Times New Roman" pitchFamily="18" charset="0"/>
                                </a:rPr>
                              </m:ctrlPr>
                            </m:fPr>
                            <m:num>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𝑡𝑒</m:t>
                                  </m:r>
                                </m:sub>
                              </m:sSub>
                            </m:num>
                            <m:den>
                              <m:r>
                                <a:rPr lang="en-US" sz="2000" b="0" i="1" smtClean="0">
                                  <a:latin typeface="Cambria Math"/>
                                  <a:cs typeface="Times New Roman" pitchFamily="18" charset="0"/>
                                </a:rPr>
                                <m:t>200</m:t>
                              </m:r>
                            </m:den>
                          </m:f>
                        </m:e>
                      </m:d>
                    </m:oMath>
                  </m:oMathPara>
                </a14:m>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𝐺</m:t>
                      </m:r>
                      <m:d>
                        <m:dPr>
                          <m:ctrlPr>
                            <a:rPr lang="en-US" sz="2000" b="0" i="1" smtClean="0">
                              <a:latin typeface="Cambria Math"/>
                              <a:cs typeface="Times New Roman" pitchFamily="18" charset="0"/>
                            </a:rPr>
                          </m:ctrlPr>
                        </m:dPr>
                        <m:e>
                          <m:sSub>
                            <m:sSubPr>
                              <m:ctrlPr>
                                <a:rPr lang="en-US" sz="2000" b="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𝑟𝑒</m:t>
                              </m:r>
                            </m:sub>
                          </m:sSub>
                        </m:e>
                      </m:d>
                      <m:r>
                        <a:rPr lang="en-US" sz="2000" b="0" i="1" smtClean="0">
                          <a:latin typeface="Cambria Math"/>
                          <a:ea typeface="Cambria Math"/>
                          <a:cs typeface="Times New Roman" pitchFamily="18" charset="0"/>
                        </a:rPr>
                        <m:t>=</m:t>
                      </m:r>
                      <m:d>
                        <m:dPr>
                          <m:begChr m:val="{"/>
                          <m:endChr m:val=""/>
                          <m:ctrlPr>
                            <a:rPr lang="en-US" sz="2000" b="0" i="1" smtClean="0">
                              <a:latin typeface="Cambria Math"/>
                              <a:ea typeface="Cambria Math"/>
                              <a:cs typeface="Times New Roman" pitchFamily="18" charset="0"/>
                            </a:rPr>
                          </m:ctrlPr>
                        </m:dPr>
                        <m:e>
                          <m:eqArr>
                            <m:eqArrPr>
                              <m:ctrlPr>
                                <a:rPr lang="en-US" sz="2000" b="0" i="1" smtClean="0">
                                  <a:latin typeface="Cambria Math"/>
                                  <a:ea typeface="Cambria Math"/>
                                  <a:cs typeface="Times New Roman" pitchFamily="18" charset="0"/>
                                </a:rPr>
                              </m:ctrlPr>
                            </m:eqArrPr>
                            <m:e>
                              <m:r>
                                <a:rPr lang="en-US" sz="2000" b="0" i="1" smtClean="0">
                                  <a:latin typeface="Cambria Math"/>
                                  <a:ea typeface="Cambria Math"/>
                                  <a:cs typeface="Times New Roman" pitchFamily="18" charset="0"/>
                                </a:rPr>
                                <m:t>10</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num>
                                    <m:den>
                                      <m:r>
                                        <a:rPr lang="en-US" sz="2000" b="0" i="1" smtClean="0">
                                          <a:latin typeface="Cambria Math"/>
                                          <a:ea typeface="Cambria Math"/>
                                          <a:cs typeface="Times New Roman" pitchFamily="18" charset="0"/>
                                        </a:rPr>
                                        <m:t>3</m:t>
                                      </m:r>
                                    </m:den>
                                  </m:f>
                                </m:e>
                              </m:d>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r>
                                <a:rPr lang="en-US" sz="2000" b="0" i="1" smtClean="0">
                                  <a:latin typeface="Cambria Math"/>
                                  <a:ea typeface="Cambria Math"/>
                                  <a:cs typeface="Times New Roman" pitchFamily="18" charset="0"/>
                                </a:rPr>
                                <m:t>≤3</m:t>
                              </m:r>
                              <m:r>
                                <a:rPr lang="en-US" sz="2000" b="0" i="1" smtClean="0">
                                  <a:latin typeface="Cambria Math"/>
                                  <a:ea typeface="Cambria Math"/>
                                  <a:cs typeface="Times New Roman" pitchFamily="18" charset="0"/>
                                </a:rPr>
                                <m:t>𝑚</m:t>
                              </m:r>
                            </m:e>
                            <m:e>
                              <m:r>
                                <a:rPr lang="en-US" sz="2000" b="0" i="1" smtClean="0">
                                  <a:latin typeface="Cambria Math"/>
                                  <a:ea typeface="Cambria Math"/>
                                  <a:cs typeface="Times New Roman" pitchFamily="18" charset="0"/>
                                </a:rPr>
                                <m:t>20</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d>
                                <m:dPr>
                                  <m:ctrlPr>
                                    <a:rPr lang="en-US" sz="2000" b="0" i="1" smtClean="0">
                                      <a:latin typeface="Cambria Math"/>
                                      <a:ea typeface="Cambria Math"/>
                                      <a:cs typeface="Times New Roman" pitchFamily="18" charset="0"/>
                                    </a:rPr>
                                  </m:ctrlPr>
                                </m:dPr>
                                <m:e>
                                  <m:f>
                                    <m:fPr>
                                      <m:ctrlPr>
                                        <a:rPr lang="en-US" sz="2000" b="0" i="1" smtClean="0">
                                          <a:latin typeface="Cambria Math"/>
                                          <a:ea typeface="Cambria Math"/>
                                          <a:cs typeface="Times New Roman" pitchFamily="18" charset="0"/>
                                        </a:rPr>
                                      </m:ctrlPr>
                                    </m:fPr>
                                    <m:num>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num>
                                    <m:den>
                                      <m:r>
                                        <a:rPr lang="en-US" sz="2000" b="0" i="1" smtClean="0">
                                          <a:latin typeface="Cambria Math"/>
                                          <a:ea typeface="Cambria Math"/>
                                          <a:cs typeface="Times New Roman" pitchFamily="18" charset="0"/>
                                        </a:rPr>
                                        <m:t>3</m:t>
                                      </m:r>
                                    </m:den>
                                  </m:f>
                                </m:e>
                              </m:d>
                              <m:r>
                                <a:rPr lang="en-US" sz="2000" b="0" i="1" smtClean="0">
                                  <a:latin typeface="Cambria Math"/>
                                  <a:ea typeface="Cambria Math"/>
                                  <a:cs typeface="Times New Roman" pitchFamily="18" charset="0"/>
                                </a:rPr>
                                <m:t>3</m:t>
                              </m:r>
                              <m:r>
                                <a:rPr lang="en-US" sz="2000" b="0" i="1" smtClean="0">
                                  <a:latin typeface="Cambria Math"/>
                                  <a:ea typeface="Cambria Math"/>
                                  <a:cs typeface="Times New Roman" pitchFamily="18" charset="0"/>
                                </a:rPr>
                                <m:t>𝑚</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r>
                                <a:rPr lang="en-US" sz="2000" b="0" i="1" smtClean="0">
                                  <a:latin typeface="Cambria Math"/>
                                  <a:ea typeface="Cambria Math"/>
                                  <a:cs typeface="Times New Roman" pitchFamily="18" charset="0"/>
                                </a:rPr>
                                <m:t>≤10</m:t>
                              </m:r>
                              <m:r>
                                <a:rPr lang="en-US" sz="2000" b="0" i="1" smtClean="0">
                                  <a:latin typeface="Cambria Math"/>
                                  <a:ea typeface="Cambria Math"/>
                                  <a:cs typeface="Times New Roman" pitchFamily="18" charset="0"/>
                                </a:rPr>
                                <m:t>𝑚</m:t>
                              </m:r>
                            </m:e>
                          </m:eqArr>
                        </m:e>
                      </m:d>
                    </m:oMath>
                  </m:oMathPara>
                </a14:m>
                <a:endParaRPr lang="en-US" sz="2000" dirty="0" smtClean="0">
                  <a:latin typeface="Times New Roman" pitchFamily="18" charset="0"/>
                  <a:cs typeface="Times New Roman" pitchFamily="18" charset="0"/>
                </a:endParaRPr>
              </a:p>
              <a:p>
                <a:pPr marL="0" indent="0">
                  <a:buNone/>
                </a:pPr>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7922" y="750438"/>
                <a:ext cx="11904785" cy="5545412"/>
              </a:xfrm>
              <a:blipFill rotWithShape="1">
                <a:blip r:embed="rId4"/>
                <a:stretch>
                  <a:fillRect l="-512" t="-1099"/>
                </a:stretch>
              </a:blipFill>
            </p:spPr>
            <p:txBody>
              <a:bodyPr/>
              <a:lstStyle/>
              <a:p>
                <a:r>
                  <a:rPr lang="en-IN">
                    <a:noFill/>
                  </a:rPr>
                  <a:t> </a:t>
                </a:r>
              </a:p>
            </p:txBody>
          </p:sp>
        </mc:Fallback>
      </mc:AlternateContent>
    </p:spTree>
    <p:extLst>
      <p:ext uri="{BB962C8B-B14F-4D97-AF65-F5344CB8AC3E}">
        <p14:creationId xmlns:p14="http://schemas.microsoft.com/office/powerpoint/2010/main" val="2583483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LARGE SCALE PATH LOSS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27/33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11368" y="703730"/>
                <a:ext cx="11846169" cy="5592119"/>
              </a:xfrm>
            </p:spPr>
            <p:txBody>
              <a:bodyPr>
                <a:normAutofit/>
              </a:bodyPr>
              <a:lstStyle/>
              <a:p>
                <a:pPr>
                  <a:buFont typeface="Wingdings" pitchFamily="2" charset="2"/>
                  <a:buChar char="Ø"/>
                </a:pPr>
                <a:r>
                  <a:rPr lang="en-IN" sz="2000" dirty="0" smtClean="0">
                    <a:latin typeface="Times New Roman" pitchFamily="18" charset="0"/>
                    <a:cs typeface="Times New Roman" pitchFamily="18" charset="0"/>
                  </a:rPr>
                  <a:t>The quantity </a:t>
                </a:r>
                <a14:m>
                  <m:oMath xmlns:m="http://schemas.openxmlformats.org/officeDocument/2006/math">
                    <m:sSub>
                      <m:sSubPr>
                        <m:ctrlPr>
                          <a:rPr lang="en-IN" sz="2000" i="1" smtClean="0">
                            <a:latin typeface="Cambria Math"/>
                          </a:rPr>
                        </m:ctrlPr>
                      </m:sSubPr>
                      <m:e>
                        <m:r>
                          <a:rPr lang="en-US" sz="2000" b="0" i="1" smtClean="0">
                            <a:latin typeface="Cambria Math"/>
                          </a:rPr>
                          <m:t>𝐴</m:t>
                        </m:r>
                      </m:e>
                      <m:sub>
                        <m:r>
                          <a:rPr lang="en-US" sz="2000" b="0" i="1" smtClean="0">
                            <a:latin typeface="Cambria Math"/>
                          </a:rPr>
                          <m:t>𝑚𝑢</m:t>
                        </m:r>
                      </m:sub>
                    </m:sSub>
                    <m:d>
                      <m:dPr>
                        <m:ctrlPr>
                          <a:rPr lang="en-IN" sz="2000" i="1" smtClean="0">
                            <a:latin typeface="Cambria Math"/>
                          </a:rPr>
                        </m:ctrlPr>
                      </m:dPr>
                      <m:e>
                        <m:sSub>
                          <m:sSubPr>
                            <m:ctrlPr>
                              <a:rPr lang="en-IN" sz="2000" i="1" smtClean="0">
                                <a:latin typeface="Cambria Math"/>
                              </a:rPr>
                            </m:ctrlPr>
                          </m:sSubPr>
                          <m:e>
                            <m:r>
                              <a:rPr lang="en-US" sz="2000" b="0" i="1" smtClean="0">
                                <a:latin typeface="Cambria Math"/>
                              </a:rPr>
                              <m:t>𝑓</m:t>
                            </m:r>
                          </m:e>
                          <m:sub>
                            <m:r>
                              <a:rPr lang="en-US" sz="2000" b="0" i="1" smtClean="0">
                                <a:latin typeface="Cambria Math"/>
                              </a:rPr>
                              <m:t>𝑐</m:t>
                            </m:r>
                          </m:sub>
                        </m:sSub>
                        <m:r>
                          <a:rPr lang="en-US" sz="2000" b="0" i="1" smtClean="0">
                            <a:latin typeface="Cambria Math"/>
                          </a:rPr>
                          <m:t>,</m:t>
                        </m:r>
                        <m:r>
                          <a:rPr lang="en-US" sz="2000" b="0" i="1" smtClean="0">
                            <a:latin typeface="Cambria Math"/>
                          </a:rPr>
                          <m:t>𝑑</m:t>
                        </m:r>
                      </m:e>
                    </m:d>
                  </m:oMath>
                </a14:m>
                <a:r>
                  <a:rPr lang="en-IN"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a </a:t>
                </a:r>
                <a:r>
                  <a:rPr lang="en-US" sz="2000" dirty="0" smtClean="0">
                    <a:latin typeface="Times New Roman" pitchFamily="18" charset="0"/>
                    <a:cs typeface="Times New Roman" pitchFamily="18" charset="0"/>
                  </a:rPr>
                  <a:t>correction </a:t>
                </a:r>
                <a:r>
                  <a:rPr lang="en-US" sz="2000" dirty="0">
                    <a:latin typeface="Times New Roman" pitchFamily="18" charset="0"/>
                    <a:cs typeface="Times New Roman" pitchFamily="18" charset="0"/>
                  </a:rPr>
                  <a:t>factor as a function of the </a:t>
                </a:r>
                <a:r>
                  <a:rPr lang="en-US" sz="2000" dirty="0" smtClean="0">
                    <a:latin typeface="Times New Roman" pitchFamily="18" charset="0"/>
                    <a:cs typeface="Times New Roman" pitchFamily="18" charset="0"/>
                  </a:rPr>
                  <a:t>carrier </a:t>
                </a:r>
                <a:r>
                  <a:rPr lang="en-US" sz="2000" dirty="0">
                    <a:latin typeface="Times New Roman" pitchFamily="18" charset="0"/>
                    <a:cs typeface="Times New Roman" pitchFamily="18" charset="0"/>
                  </a:rPr>
                  <a:t>frequency </a:t>
                </a:r>
                <a14:m>
                  <m:oMath xmlns:m="http://schemas.openxmlformats.org/officeDocument/2006/math">
                    <m:sSub>
                      <m:sSubPr>
                        <m:ctrlPr>
                          <a:rPr lang="en-US" sz="2000" i="1" smtClean="0">
                            <a:latin typeface="Cambria Math"/>
                          </a:rPr>
                        </m:ctrlPr>
                      </m:sSubPr>
                      <m:e>
                        <m:r>
                          <a:rPr lang="en-US" sz="2000" b="0" i="1" smtClean="0">
                            <a:latin typeface="Cambria Math"/>
                          </a:rPr>
                          <m:t>𝑓</m:t>
                        </m:r>
                      </m:e>
                      <m:sub>
                        <m:r>
                          <a:rPr lang="en-US" sz="2000" b="0" i="1" smtClean="0">
                            <a:latin typeface="Cambria Math"/>
                          </a:rPr>
                          <m:t>𝑐</m:t>
                        </m:r>
                      </m:sub>
                    </m:sSub>
                    <m:r>
                      <a:rPr lang="en-US" sz="2000" b="0" i="1" smtClean="0">
                        <a:latin typeface="Cambria Math"/>
                      </a:rPr>
                      <m:t> </m:t>
                    </m:r>
                  </m:oMath>
                </a14:m>
                <a:r>
                  <a:rPr lang="en-IN" sz="2000" dirty="0">
                    <a:latin typeface="Times New Roman" pitchFamily="18" charset="0"/>
                    <a:cs typeface="Times New Roman" pitchFamily="18" charset="0"/>
                  </a:rPr>
                  <a:t>and distance </a:t>
                </a:r>
                <a14:m>
                  <m:oMath xmlns:m="http://schemas.openxmlformats.org/officeDocument/2006/math">
                    <m:r>
                      <a:rPr lang="en-IN" sz="2000" i="1" dirty="0" smtClean="0">
                        <a:latin typeface="Cambria Math"/>
                      </a:rPr>
                      <m:t>𝑑</m:t>
                    </m:r>
                  </m:oMath>
                </a14:m>
                <a:endParaRPr lang="en-US" sz="2000" dirty="0" smtClean="0">
                  <a:latin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For example, from the Okumura model, the factor </a:t>
                </a:r>
                <a14:m>
                  <m:oMath xmlns:m="http://schemas.openxmlformats.org/officeDocument/2006/math">
                    <m:sSub>
                      <m:sSubPr>
                        <m:ctrlPr>
                          <a:rPr lang="en-US" sz="2000" i="1" dirty="0" smtClean="0">
                            <a:latin typeface="Cambria Math"/>
                          </a:rPr>
                        </m:ctrlPr>
                      </m:sSubPr>
                      <m:e>
                        <m:r>
                          <a:rPr lang="en-US" sz="2000" b="0" i="1" dirty="0" smtClean="0">
                            <a:latin typeface="Cambria Math"/>
                          </a:rPr>
                          <m:t>𝐴</m:t>
                        </m:r>
                      </m:e>
                      <m:sub>
                        <m:r>
                          <a:rPr lang="en-US" sz="2000" b="0" i="1" dirty="0" smtClean="0">
                            <a:latin typeface="Cambria Math"/>
                          </a:rPr>
                          <m:t>𝑚𝑢</m:t>
                        </m:r>
                      </m:sub>
                    </m:sSub>
                  </m:oMath>
                </a14:m>
                <a:r>
                  <a:rPr lang="en-US" sz="2000" dirty="0"/>
                  <a:t> </a:t>
                </a:r>
                <a:r>
                  <a:rPr lang="en-US" sz="2000" dirty="0">
                    <a:latin typeface="Times New Roman" pitchFamily="18" charset="0"/>
                    <a:cs typeface="Times New Roman" pitchFamily="18" charset="0"/>
                  </a:rPr>
                  <a:t>at distance </a:t>
                </a:r>
                <a14:m>
                  <m:oMath xmlns:m="http://schemas.openxmlformats.org/officeDocument/2006/math">
                    <m:r>
                      <a:rPr lang="en-US" sz="2000" i="1" dirty="0" smtClean="0">
                        <a:latin typeface="Cambria Math"/>
                      </a:rPr>
                      <m:t>𝑑</m:t>
                    </m:r>
                    <m:r>
                      <a:rPr lang="en-US" sz="2000" i="1" dirty="0" smtClean="0">
                        <a:latin typeface="Cambria Math"/>
                      </a:rPr>
                      <m:t> = 5 </m:t>
                    </m:r>
                    <m:r>
                      <a:rPr lang="en-US" sz="2000" i="1" dirty="0" smtClean="0">
                        <a:latin typeface="Cambria Math"/>
                      </a:rPr>
                      <m:t>𝑘𝑚</m:t>
                    </m:r>
                    <m:r>
                      <a:rPr lang="en-US" sz="2000" i="1" dirty="0" smtClean="0">
                        <a:latin typeface="Cambria Math"/>
                      </a:rPr>
                      <m:t> </m:t>
                    </m:r>
                  </m:oMath>
                </a14:m>
                <a:r>
                  <a:rPr lang="en-US" sz="2000" dirty="0">
                    <a:latin typeface="Times New Roman" pitchFamily="18" charset="0"/>
                    <a:cs typeface="Times New Roman" pitchFamily="18" charset="0"/>
                  </a:rPr>
                  <a:t>and</a:t>
                </a:r>
                <a:r>
                  <a:rPr lang="en-US" sz="2000" dirty="0"/>
                  <a:t> </a:t>
                </a:r>
                <a14:m>
                  <m:oMath xmlns:m="http://schemas.openxmlformats.org/officeDocument/2006/math">
                    <m:sSub>
                      <m:sSubPr>
                        <m:ctrlPr>
                          <a:rPr lang="en-US" sz="2000" i="1" smtClean="0">
                            <a:latin typeface="Cambria Math"/>
                          </a:rPr>
                        </m:ctrlPr>
                      </m:sSubPr>
                      <m:e>
                        <m:r>
                          <a:rPr lang="en-US" sz="2000" b="0" i="1" smtClean="0">
                            <a:latin typeface="Cambria Math"/>
                          </a:rPr>
                          <m:t>𝑓</m:t>
                        </m:r>
                      </m:e>
                      <m:sub>
                        <m:r>
                          <a:rPr lang="en-US" sz="2000" b="0" i="1" smtClean="0">
                            <a:latin typeface="Cambria Math"/>
                          </a:rPr>
                          <m:t>𝑐</m:t>
                        </m:r>
                      </m:sub>
                    </m:sSub>
                    <m:r>
                      <a:rPr lang="en-US" sz="2000" i="1" smtClean="0">
                        <a:latin typeface="Cambria Math"/>
                        <a:ea typeface="Cambria Math"/>
                      </a:rPr>
                      <m:t>=</m:t>
                    </m:r>
                    <m:r>
                      <a:rPr lang="en-US" sz="2000" b="0" i="1" smtClean="0">
                        <a:latin typeface="Cambria Math"/>
                        <a:ea typeface="Cambria Math"/>
                      </a:rPr>
                      <m:t>1.8</m:t>
                    </m:r>
                    <m:r>
                      <a:rPr lang="en-US" sz="2000" b="0" i="1" smtClean="0">
                        <a:latin typeface="Cambria Math"/>
                        <a:ea typeface="Cambria Math"/>
                      </a:rPr>
                      <m:t>𝐺𝐻𝑧</m:t>
                    </m:r>
                    <m:r>
                      <a:rPr lang="en-US" sz="2000" b="0" i="1" smtClean="0">
                        <a:latin typeface="Cambria Math"/>
                        <a:ea typeface="Cambria Math"/>
                      </a:rPr>
                      <m:t> </m:t>
                    </m:r>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given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𝐴</m:t>
                          </m:r>
                        </m:e>
                        <m:sub>
                          <m:r>
                            <a:rPr lang="en-US" sz="2000" b="0" i="1" smtClean="0">
                              <a:latin typeface="Cambria Math"/>
                              <a:cs typeface="Times New Roman" pitchFamily="18" charset="0"/>
                            </a:rPr>
                            <m:t>𝑚𝑢</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1.8</m:t>
                          </m:r>
                          <m:r>
                            <a:rPr lang="en-US" sz="2000" b="0" i="1" smtClean="0">
                              <a:latin typeface="Cambria Math"/>
                              <a:cs typeface="Times New Roman" pitchFamily="18" charset="0"/>
                            </a:rPr>
                            <m:t>𝐺𝐻𝑧</m:t>
                          </m:r>
                          <m:r>
                            <a:rPr lang="en-US" sz="2000" b="0" i="1" smtClean="0">
                              <a:latin typeface="Cambria Math"/>
                              <a:cs typeface="Times New Roman" pitchFamily="18" charset="0"/>
                            </a:rPr>
                            <m:t>,5</m:t>
                          </m:r>
                          <m:r>
                            <a:rPr lang="en-US" sz="2000" b="0" i="1" smtClean="0">
                              <a:latin typeface="Cambria Math"/>
                              <a:cs typeface="Times New Roman" pitchFamily="18" charset="0"/>
                            </a:rPr>
                            <m:t>𝑘𝑚</m:t>
                          </m:r>
                        </m:e>
                      </m:d>
                      <m:r>
                        <a:rPr lang="en-IN"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28</m:t>
                      </m:r>
                      <m:r>
                        <a:rPr lang="en-US" sz="2000" b="0" i="1" smtClean="0">
                          <a:latin typeface="Cambria Math"/>
                          <a:ea typeface="Cambria Math"/>
                          <a:cs typeface="Times New Roman" pitchFamily="18" charset="0"/>
                        </a:rPr>
                        <m:t>𝑑𝐵</m:t>
                      </m:r>
                    </m:oMath>
                  </m:oMathPara>
                </a14:m>
                <a:endParaRPr lang="en-US" sz="2000" b="0" dirty="0" smtClean="0">
                  <a:latin typeface="Times New Roman" pitchFamily="18" charset="0"/>
                  <a:ea typeface="Cambria Math"/>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quantity </a:t>
                </a:r>
                <a14:m>
                  <m:oMath xmlns:m="http://schemas.openxmlformats.org/officeDocument/2006/math">
                    <m:sSub>
                      <m:sSubPr>
                        <m:ctrlPr>
                          <a:rPr lang="en-US" sz="2000" i="1" smtClean="0">
                            <a:latin typeface="Cambria Math"/>
                          </a:rPr>
                        </m:ctrlPr>
                      </m:sSubPr>
                      <m:e>
                        <m:r>
                          <a:rPr lang="en-US" sz="2000" b="0" i="1" smtClean="0">
                            <a:latin typeface="Cambria Math"/>
                          </a:rPr>
                          <m:t>𝐺</m:t>
                        </m:r>
                      </m:e>
                      <m:sub>
                        <m:r>
                          <a:rPr lang="en-US" sz="2000" b="0" i="1" smtClean="0">
                            <a:latin typeface="Cambria Math"/>
                          </a:rPr>
                          <m:t>𝐴𝑟𝑒𝑎</m:t>
                        </m:r>
                        <m:r>
                          <a:rPr lang="en-US" sz="2000" b="0" i="1" smtClean="0">
                            <a:latin typeface="Cambria Math"/>
                          </a:rPr>
                          <m:t> </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correction factor for various </a:t>
                </a:r>
                <a:r>
                  <a:rPr lang="en-US" sz="2000" dirty="0" smtClean="0">
                    <a:latin typeface="Times New Roman" pitchFamily="18" charset="0"/>
                    <a:cs typeface="Times New Roman" pitchFamily="18" charset="0"/>
                  </a:rPr>
                  <a:t>environments</a:t>
                </a:r>
                <a:r>
                  <a:rPr lang="en-US" sz="2000" dirty="0" smtClean="0"/>
                  <a:t>, </a:t>
                </a:r>
                <a:r>
                  <a:rPr lang="en-US" sz="2000" dirty="0" smtClean="0">
                    <a:latin typeface="Times New Roman" pitchFamily="18" charset="0"/>
                    <a:cs typeface="Times New Roman" pitchFamily="18" charset="0"/>
                  </a:rPr>
                  <a:t>which as </a:t>
                </a:r>
                <a:r>
                  <a:rPr lang="en-US" sz="2000" dirty="0">
                    <a:latin typeface="Times New Roman" pitchFamily="18" charset="0"/>
                    <a:cs typeface="Times New Roman" pitchFamily="18" charset="0"/>
                  </a:rPr>
                  <a:t>been computed for different frequencies for suburban, quasi-open, and open areas,</a:t>
                </a:r>
                <a:endParaRPr lang="en-US" sz="2000" b="0" dirty="0" smtClean="0">
                  <a:latin typeface="Times New Roman" pitchFamily="18" charset="0"/>
                  <a:ea typeface="Cambria Math"/>
                  <a:cs typeface="Times New Roman" pitchFamily="18" charset="0"/>
                </a:endParaRPr>
              </a:p>
              <a:p>
                <a:pPr marL="0" indent="0">
                  <a:buNone/>
                </a:pPr>
                <a:r>
                  <a:rPr lang="en-IN" sz="2000" b="1" u="sng" dirty="0" smtClean="0">
                    <a:latin typeface="Times New Roman" pitchFamily="18" charset="0"/>
                    <a:cs typeface="Times New Roman" pitchFamily="18" charset="0"/>
                  </a:rPr>
                  <a:t>HATA MODEL</a:t>
                </a:r>
                <a:r>
                  <a:rPr lang="en-IN" sz="2000" b="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Hata</a:t>
                </a:r>
                <a:r>
                  <a:rPr lang="en-US" sz="2000" dirty="0">
                    <a:latin typeface="Times New Roman" pitchFamily="18" charset="0"/>
                    <a:cs typeface="Times New Roman" pitchFamily="18" charset="0"/>
                  </a:rPr>
                  <a:t> model is another popular model for signal strength prediction proposed initially by the Japanese engineer </a:t>
                </a:r>
                <a:r>
                  <a:rPr lang="en-US" sz="2000" dirty="0" err="1">
                    <a:latin typeface="Times New Roman" pitchFamily="18" charset="0"/>
                    <a:cs typeface="Times New Roman" pitchFamily="18" charset="0"/>
                  </a:rPr>
                  <a:t>Masaharu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Hata</a:t>
                </a:r>
                <a:r>
                  <a:rPr lang="en-US" sz="2000" dirty="0">
                    <a:latin typeface="Times New Roman" pitchFamily="18" charset="0"/>
                    <a:cs typeface="Times New Roman" pitchFamily="18" charset="0"/>
                  </a:rPr>
                  <a:t> in his 1980 paper titled "</a:t>
                </a:r>
                <a:r>
                  <a:rPr lang="en-US" sz="2000" b="1" i="1" dirty="0">
                    <a:latin typeface="Times New Roman" pitchFamily="18" charset="0"/>
                    <a:cs typeface="Times New Roman" pitchFamily="18" charset="0"/>
                  </a:rPr>
                  <a:t>Empirical Formula for Propagation Loss in Land Mobile Radio Services</a:t>
                </a:r>
                <a:r>
                  <a:rPr lang="en-US" sz="2000" b="1" i="1" dirty="0" smtClean="0">
                    <a:latin typeface="Times New Roman" pitchFamily="18" charset="0"/>
                    <a:cs typeface="Times New Roman" pitchFamily="18" charset="0"/>
                  </a:rPr>
                  <a:t>".</a:t>
                </a:r>
              </a:p>
              <a:p>
                <a:pPr algn="just">
                  <a:buFont typeface="Wingdings" pitchFamily="2" charset="2"/>
                  <a:buChar char="Ø"/>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Hata</a:t>
                </a:r>
                <a:r>
                  <a:rPr lang="en-US" sz="2000" dirty="0">
                    <a:latin typeface="Times New Roman" pitchFamily="18" charset="0"/>
                    <a:cs typeface="Times New Roman" pitchFamily="18" charset="0"/>
                  </a:rPr>
                  <a:t> model presents an analytical approximation for the graphical-information-based Okumura model introduced </a:t>
                </a:r>
                <a:r>
                  <a:rPr lang="en-US" sz="2000" dirty="0" smtClean="0">
                    <a:latin typeface="Times New Roman" pitchFamily="18" charset="0"/>
                    <a:cs typeface="Times New Roman" pitchFamily="18" charset="0"/>
                  </a:rPr>
                  <a:t>previously,</a:t>
                </a:r>
                <a:r>
                  <a:rPr lang="en-US" sz="2000" dirty="0"/>
                  <a:t> </a:t>
                </a:r>
                <a:r>
                  <a:rPr lang="en-US" sz="2000" dirty="0">
                    <a:latin typeface="Times New Roman" pitchFamily="18" charset="0"/>
                    <a:cs typeface="Times New Roman" pitchFamily="18" charset="0"/>
                  </a:rPr>
                  <a:t>The median-path loss </a:t>
                </a:r>
                <a14:m>
                  <m:oMath xmlns:m="http://schemas.openxmlformats.org/officeDocument/2006/math">
                    <m:sSub>
                      <m:sSubPr>
                        <m:ctrlPr>
                          <a:rPr lang="en-US" sz="2000" i="1" smtClean="0">
                            <a:latin typeface="Cambria Math"/>
                          </a:rPr>
                        </m:ctrlPr>
                      </m:sSubPr>
                      <m:e>
                        <m:r>
                          <a:rPr lang="en-US" sz="2000" b="0" i="1" smtClean="0">
                            <a:latin typeface="Cambria Math"/>
                          </a:rPr>
                          <m:t>𝐿</m:t>
                        </m:r>
                      </m:e>
                      <m:sub>
                        <m:r>
                          <a:rPr lang="en-US" sz="2000" b="0" i="1" smtClean="0">
                            <a:latin typeface="Cambria Math"/>
                          </a:rPr>
                          <m:t>50</m:t>
                        </m:r>
                      </m:sub>
                    </m:sSub>
                    <m:d>
                      <m:dPr>
                        <m:ctrlPr>
                          <a:rPr lang="en-US" sz="2000" i="1" smtClean="0">
                            <a:latin typeface="Cambria Math"/>
                          </a:rPr>
                        </m:ctrlPr>
                      </m:dPr>
                      <m:e>
                        <m:r>
                          <a:rPr lang="en-US" sz="2000" b="0" i="1" smtClean="0">
                            <a:latin typeface="Cambria Math"/>
                          </a:rPr>
                          <m:t>𝑑𝐵</m:t>
                        </m:r>
                      </m:e>
                    </m:d>
                    <m:r>
                      <a:rPr lang="en-US" sz="2000" b="0" i="0" smtClean="0">
                        <a:latin typeface="Cambria Math"/>
                      </a:rPr>
                      <m:t> </m:t>
                    </m:r>
                  </m:oMath>
                </a14:m>
                <a:r>
                  <a:rPr lang="en-US" sz="2000" dirty="0" smtClean="0"/>
                  <a:t> </a:t>
                </a:r>
                <a:r>
                  <a:rPr lang="en-US" sz="2000" dirty="0">
                    <a:latin typeface="Times New Roman" pitchFamily="18" charset="0"/>
                    <a:cs typeface="Times New Roman" pitchFamily="18" charset="0"/>
                  </a:rPr>
                  <a:t>for urban areas under the </a:t>
                </a:r>
                <a:r>
                  <a:rPr lang="en-US" sz="2000" dirty="0" err="1">
                    <a:latin typeface="Times New Roman" pitchFamily="18" charset="0"/>
                    <a:cs typeface="Times New Roman" pitchFamily="18" charset="0"/>
                  </a:rPr>
                  <a:t>Hata</a:t>
                </a:r>
                <a:r>
                  <a:rPr lang="en-US" sz="2000" dirty="0">
                    <a:latin typeface="Times New Roman" pitchFamily="18" charset="0"/>
                    <a:cs typeface="Times New Roman" pitchFamily="18" charset="0"/>
                  </a:rPr>
                  <a:t> model is given </a:t>
                </a:r>
                <a:r>
                  <a:rPr lang="en-US" sz="2000" dirty="0" smtClean="0">
                    <a:latin typeface="Times New Roman" pitchFamily="18" charset="0"/>
                    <a:cs typeface="Times New Roman" pitchFamily="18" charset="0"/>
                  </a:rPr>
                  <a:t>as</a:t>
                </a:r>
              </a:p>
              <a:p>
                <a:pPr marL="0" indent="0" algn="just">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𝐿</m:t>
                          </m:r>
                        </m:e>
                        <m:sub>
                          <m:r>
                            <a:rPr lang="en-US" sz="2000" b="0" i="1" smtClean="0">
                              <a:latin typeface="Cambria Math"/>
                              <a:cs typeface="Times New Roman" pitchFamily="18" charset="0"/>
                            </a:rPr>
                            <m:t>50</m:t>
                          </m:r>
                        </m:sub>
                      </m:sSub>
                      <m:d>
                        <m:dPr>
                          <m:ctrlPr>
                            <a:rPr lang="en-IN" sz="2000" i="1" smtClean="0">
                              <a:latin typeface="Cambria Math"/>
                              <a:cs typeface="Times New Roman" pitchFamily="18" charset="0"/>
                            </a:rPr>
                          </m:ctrlPr>
                        </m:dPr>
                        <m:e>
                          <m:r>
                            <a:rPr lang="en-US" sz="2000" b="0" i="1" smtClean="0">
                              <a:latin typeface="Cambria Math"/>
                              <a:cs typeface="Times New Roman" pitchFamily="18" charset="0"/>
                            </a:rPr>
                            <m:t>𝑑𝐵</m:t>
                          </m:r>
                        </m:e>
                      </m:d>
                      <m:r>
                        <a:rPr lang="en-IN"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69.55+26.16</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sSup>
                        <m:sSupPr>
                          <m:ctrlPr>
                            <a:rPr lang="en-US" sz="2000" i="1" smtClean="0">
                              <a:latin typeface="Cambria Math"/>
                              <a:ea typeface="Cambria Math"/>
                              <a:cs typeface="Times New Roman" pitchFamily="18" charset="0"/>
                            </a:rPr>
                          </m:ctrlPr>
                        </m:sSup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e>
                        <m:sup>
                          <m:r>
                            <a:rPr lang="en-US" sz="2000" b="0" i="1" smtClean="0">
                              <a:latin typeface="Cambria Math"/>
                              <a:ea typeface="Cambria Math"/>
                              <a:cs typeface="Times New Roman" pitchFamily="18" charset="0"/>
                            </a:rPr>
                            <m:t>𝑀𝐻𝑍</m:t>
                          </m:r>
                        </m:sup>
                      </m:sSup>
                      <m:r>
                        <a:rPr lang="en-US" sz="2000" b="0" i="1" smtClean="0">
                          <a:latin typeface="Cambria Math"/>
                          <a:ea typeface="Cambria Math"/>
                          <a:cs typeface="Times New Roman" pitchFamily="18" charset="0"/>
                        </a:rPr>
                        <m:t>−</m:t>
                      </m:r>
                      <m:r>
                        <a:rPr lang="el-GR" sz="2000" b="0" i="1" smtClean="0">
                          <a:latin typeface="Cambria Math"/>
                          <a:ea typeface="Cambria Math"/>
                          <a:cs typeface="Times New Roman" pitchFamily="18" charset="0"/>
                        </a:rPr>
                        <m:t>𝛼</m:t>
                      </m:r>
                      <m:d>
                        <m:dPr>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e>
                      </m:d>
                      <m:r>
                        <a:rPr lang="en-US" sz="2000" b="0" i="1" smtClean="0">
                          <a:latin typeface="Cambria Math"/>
                          <a:ea typeface="Cambria Math"/>
                          <a:cs typeface="Times New Roman" pitchFamily="18" charset="0"/>
                        </a:rPr>
                        <m:t>−13.82</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d>
                        <m:dPr>
                          <m:ctrlPr>
                            <a:rPr lang="en-US" sz="2000" i="1" smtClean="0">
                              <a:latin typeface="Cambria Math"/>
                              <a:ea typeface="Cambria Math"/>
                              <a:cs typeface="Times New Roman" pitchFamily="18" charset="0"/>
                            </a:rPr>
                          </m:ctrlPr>
                        </m:dPr>
                        <m:e>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𝑡𝑒</m:t>
                              </m:r>
                            </m:sub>
                          </m:sSub>
                        </m:e>
                      </m:d>
                      <m:r>
                        <a:rPr lang="en-US" sz="2000" b="0" i="1" smtClean="0">
                          <a:latin typeface="Cambria Math"/>
                          <a:ea typeface="Cambria Math"/>
                          <a:cs typeface="Times New Roman" pitchFamily="18" charset="0"/>
                        </a:rPr>
                        <m:t>+</m:t>
                      </m:r>
                      <m:d>
                        <m:dPr>
                          <m:ctrlPr>
                            <a:rPr lang="en-US"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44.9−6.55</m:t>
                          </m:r>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𝑡𝑒</m:t>
                              </m:r>
                            </m:sub>
                          </m:sSub>
                        </m:e>
                      </m:d>
                      <m:sSub>
                        <m:sSubPr>
                          <m:ctrlPr>
                            <a:rPr lang="en-US"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sSup>
                        <m:sSupPr>
                          <m:ctrlPr>
                            <a:rPr lang="en-US" sz="2000" i="1" smtClean="0">
                              <a:latin typeface="Cambria Math"/>
                              <a:ea typeface="Cambria Math"/>
                              <a:cs typeface="Times New Roman" pitchFamily="18" charset="0"/>
                            </a:rPr>
                          </m:ctrlPr>
                        </m:sSupPr>
                        <m:e>
                          <m:r>
                            <a:rPr lang="en-US" sz="2000" b="0" i="1" smtClean="0">
                              <a:latin typeface="Cambria Math"/>
                              <a:ea typeface="Cambria Math"/>
                              <a:cs typeface="Times New Roman" pitchFamily="18" charset="0"/>
                            </a:rPr>
                            <m:t>𝑑</m:t>
                          </m:r>
                        </m:e>
                        <m:sup>
                          <m:r>
                            <a:rPr lang="en-US" sz="2000" b="0" i="1" smtClean="0">
                              <a:latin typeface="Cambria Math"/>
                              <a:ea typeface="Cambria Math"/>
                              <a:cs typeface="Times New Roman" pitchFamily="18" charset="0"/>
                            </a:rPr>
                            <m:t>𝑘𝑚</m:t>
                          </m:r>
                        </m:sup>
                      </m:sSup>
                    </m:oMath>
                  </m:oMathPara>
                </a14:m>
                <a:endParaRPr lang="en-IN" sz="2000" i="1" dirty="0" smtClean="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where</a:t>
                </a:r>
                <a:r>
                  <a:rPr lang="en-US" sz="2000" dirty="0"/>
                  <a:t> </a:t>
                </a:r>
                <a:endParaRPr lang="en-US" sz="2000" dirty="0" smtClean="0"/>
              </a:p>
              <a:p>
                <a:pPr marL="0" indent="0" algn="just">
                  <a:buNone/>
                </a:pPr>
                <a:r>
                  <a:rPr lang="en-US" sz="2000" dirty="0"/>
                  <a:t>	</a:t>
                </a:r>
                <a:r>
                  <a:rPr lang="en-US" sz="2000" dirty="0" smtClean="0"/>
                  <a:t> </a:t>
                </a:r>
                <a14:m>
                  <m:oMath xmlns:m="http://schemas.openxmlformats.org/officeDocument/2006/math">
                    <m:sSup>
                      <m:sSupPr>
                        <m:ctrlPr>
                          <a:rPr lang="en-US" sz="2000" i="1">
                            <a:latin typeface="Cambria Math"/>
                            <a:ea typeface="Cambria Math"/>
                            <a:cs typeface="Times New Roman" pitchFamily="18" charset="0"/>
                          </a:rPr>
                        </m:ctrlPr>
                      </m:s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e>
                      <m:sup>
                        <m:r>
                          <a:rPr lang="en-US" sz="2000" i="1">
                            <a:latin typeface="Cambria Math"/>
                            <a:ea typeface="Cambria Math"/>
                            <a:cs typeface="Times New Roman" pitchFamily="18" charset="0"/>
                          </a:rPr>
                          <m:t>𝑀𝐻𝑍</m:t>
                        </m:r>
                      </m:sup>
                    </m:sSup>
                  </m:oMath>
                </a14:m>
                <a:r>
                  <a:rPr lang="en-US" sz="2000" dirty="0">
                    <a:latin typeface="Times New Roman" pitchFamily="18" charset="0"/>
                    <a:cs typeface="Times New Roman" pitchFamily="18" charset="0"/>
                  </a:rPr>
                  <a:t>is the carrier frequency expressed in </a:t>
                </a:r>
                <a:r>
                  <a:rPr lang="en-US" sz="2000" dirty="0" smtClean="0">
                    <a:latin typeface="Times New Roman" pitchFamily="18" charset="0"/>
                    <a:cs typeface="Times New Roman" pitchFamily="18" charset="0"/>
                  </a:rPr>
                  <a:t>megahertz</a:t>
                </a:r>
                <a:endParaRPr lang="en-IN" sz="2000" i="1" dirty="0" smtClean="0">
                  <a:latin typeface="Times New Roman" pitchFamily="18" charset="0"/>
                  <a:cs typeface="Times New Roman" pitchFamily="18" charset="0"/>
                </a:endParaRPr>
              </a:p>
              <a:p>
                <a:pPr marL="0" indent="0">
                  <a:buNone/>
                </a:pPr>
                <a:endParaRPr lang="en-IN" sz="2000" b="1" u="sng"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11368" y="703730"/>
                <a:ext cx="11846169" cy="5592119"/>
              </a:xfrm>
              <a:blipFill rotWithShape="1">
                <a:blip r:embed="rId4"/>
                <a:stretch>
                  <a:fillRect l="-514" t="-1089" r="-514"/>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LARGE SCALE PATH LOSS</a:t>
            </a: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28/33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9646" y="703730"/>
                <a:ext cx="11939953" cy="5592119"/>
              </a:xfrm>
            </p:spPr>
            <p:txBody>
              <a:bodyPr>
                <a:normAutofit/>
              </a:bodyPr>
              <a:lstStyle/>
              <a:p>
                <a:pPr marL="0" indent="0">
                  <a:buNone/>
                </a:pPr>
                <a:r>
                  <a:rPr lang="en-US" sz="2000" dirty="0" smtClean="0"/>
                  <a:t>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𝛼</m:t>
                        </m:r>
                        <m:r>
                          <a:rPr lang="en-US" sz="2000" b="0" i="1" smtClean="0">
                            <a:latin typeface="Cambria Math"/>
                          </a:rPr>
                          <m:t>h</m:t>
                        </m:r>
                      </m:e>
                      <m:sub>
                        <m:r>
                          <a:rPr lang="en-US" sz="2000" b="0" i="1" smtClean="0">
                            <a:latin typeface="Cambria Math"/>
                          </a:rPr>
                          <m:t>𝑟𝑒</m:t>
                        </m:r>
                      </m:sub>
                    </m:sSub>
                  </m:oMath>
                </a14:m>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the mobile </a:t>
                </a:r>
                <a:r>
                  <a:rPr lang="en-US" sz="2000" dirty="0" smtClean="0">
                    <a:latin typeface="Times New Roman" pitchFamily="18" charset="0"/>
                    <a:cs typeface="Times New Roman" pitchFamily="18" charset="0"/>
                  </a:rPr>
                  <a:t>antenna correction </a:t>
                </a:r>
                <a:r>
                  <a:rPr lang="en-US" sz="2000" dirty="0">
                    <a:latin typeface="Times New Roman" pitchFamily="18" charset="0"/>
                    <a:cs typeface="Times New Roman" pitchFamily="18" charset="0"/>
                  </a:rPr>
                  <a:t>factor associated with the antenna height </a:t>
                </a:r>
              </a:p>
              <a:p>
                <a:pPr marL="0" indent="0">
                  <a:buNone/>
                </a:pPr>
                <a:r>
                  <a:rPr lang="en-US" sz="2000" dirty="0" smtClean="0">
                    <a:latin typeface="Times New Roman" pitchFamily="18" charset="0"/>
                    <a:cs typeface="Times New Roman" pitchFamily="18" charset="0"/>
                  </a:rPr>
                  <a:t>	</a:t>
                </a:r>
                <a14:m>
                  <m:oMath xmlns:m="http://schemas.openxmlformats.org/officeDocument/2006/math">
                    <m:sSub>
                      <m:sSubPr>
                        <m:ctrlPr>
                          <a:rPr lang="en-US" sz="2000" i="1" dirty="0" smtClean="0">
                            <a:latin typeface="Cambria Math"/>
                            <a:cs typeface="Times New Roman" pitchFamily="18" charset="0"/>
                          </a:rPr>
                        </m:ctrlPr>
                      </m:sSubPr>
                      <m:e>
                        <m:r>
                          <a:rPr lang="en-US" sz="2000" b="0" i="1" dirty="0" smtClean="0">
                            <a:latin typeface="Cambria Math"/>
                            <a:cs typeface="Times New Roman" pitchFamily="18" charset="0"/>
                          </a:rPr>
                          <m:t>h</m:t>
                        </m:r>
                      </m:e>
                      <m:sub>
                        <m:r>
                          <a:rPr lang="en-US" sz="2000" b="0" i="1" dirty="0" smtClean="0">
                            <a:latin typeface="Cambria Math"/>
                            <a:cs typeface="Times New Roman" pitchFamily="18" charset="0"/>
                          </a:rPr>
                          <m:t>𝑟𝑒</m:t>
                        </m:r>
                      </m:sub>
                    </m:sSub>
                    <m:sSub>
                      <m:sSubPr>
                        <m:ctrlPr>
                          <a:rPr lang="en-IN" sz="2000" i="1" smtClean="0">
                            <a:latin typeface="Cambria Math"/>
                            <a:cs typeface="Times New Roman" pitchFamily="18" charset="0"/>
                          </a:rPr>
                        </m:ctrlPr>
                      </m:sSubPr>
                      <m:e>
                        <m:r>
                          <a:rPr lang="en-US" sz="2000" b="0" i="1" smtClean="0">
                            <a:latin typeface="Cambria Math"/>
                            <a:cs typeface="Times New Roman" pitchFamily="18" charset="0"/>
                          </a:rPr>
                          <m:t>h</m:t>
                        </m:r>
                      </m:e>
                      <m:sub>
                        <m:r>
                          <a:rPr lang="en-US" sz="2000" b="0" i="1" smtClean="0">
                            <a:latin typeface="Cambria Math"/>
                            <a:cs typeface="Times New Roman" pitchFamily="18" charset="0"/>
                          </a:rPr>
                          <m:t>𝑡𝑒</m:t>
                        </m:r>
                      </m:sub>
                    </m:sSub>
                    <m:r>
                      <m:rPr>
                        <m:nor/>
                      </m:rPr>
                      <a:rPr lang="en-US" sz="2000">
                        <a:latin typeface="Times New Roman" pitchFamily="18" charset="0"/>
                        <a:cs typeface="Times New Roman" pitchFamily="18" charset="0"/>
                      </a:rPr>
                      <m:t>is</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the</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transmit</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antenna</m:t>
                    </m:r>
                    <m:r>
                      <m:rPr>
                        <m:nor/>
                      </m:rPr>
                      <a:rPr lang="en-US" sz="2000">
                        <a:latin typeface="Times New Roman" pitchFamily="18" charset="0"/>
                        <a:cs typeface="Times New Roman" pitchFamily="18" charset="0"/>
                      </a:rPr>
                      <m:t> </m:t>
                    </m:r>
                    <m:r>
                      <m:rPr>
                        <m:nor/>
                      </m:rPr>
                      <a:rPr lang="en-US" sz="2000">
                        <a:latin typeface="Times New Roman" pitchFamily="18" charset="0"/>
                        <a:cs typeface="Times New Roman" pitchFamily="18" charset="0"/>
                      </a:rPr>
                      <m:t>height</m:t>
                    </m:r>
                  </m:oMath>
                </a14:m>
                <a:endParaRPr lang="en-IN" sz="2000" dirty="0" smtClean="0">
                  <a:latin typeface="Times New Roman" pitchFamily="18" charset="0"/>
                  <a:cs typeface="Times New Roman" pitchFamily="18" charset="0"/>
                </a:endParaRPr>
              </a:p>
              <a:p>
                <a:pPr marL="0" indent="0">
                  <a:buNone/>
                </a:pPr>
                <a:r>
                  <a:rPr lang="en-IN" sz="2000" dirty="0" smtClean="0">
                    <a:cs typeface="Times New Roman" pitchFamily="18" charset="0"/>
                  </a:rPr>
                  <a:t>	</a:t>
                </a:r>
                <a14:m>
                  <m:oMath xmlns:m="http://schemas.openxmlformats.org/officeDocument/2006/math">
                    <m:sSup>
                      <m:sSupPr>
                        <m:ctrlPr>
                          <a:rPr lang="en-IN" sz="2000" i="1" smtClean="0">
                            <a:latin typeface="Cambria Math"/>
                            <a:cs typeface="Times New Roman" pitchFamily="18" charset="0"/>
                          </a:rPr>
                        </m:ctrlPr>
                      </m:sSupPr>
                      <m:e>
                        <m:r>
                          <a:rPr lang="en-US" sz="2000" b="0" i="1" smtClean="0">
                            <a:latin typeface="Cambria Math"/>
                            <a:cs typeface="Times New Roman" pitchFamily="18" charset="0"/>
                          </a:rPr>
                          <m:t>𝑑</m:t>
                        </m:r>
                      </m:e>
                      <m:sup>
                        <m:r>
                          <a:rPr lang="en-US" sz="2000" b="0" i="1" smtClean="0">
                            <a:latin typeface="Cambria Math"/>
                            <a:cs typeface="Times New Roman" pitchFamily="18" charset="0"/>
                          </a:rPr>
                          <m:t>𝑘𝑚</m:t>
                        </m:r>
                      </m:sup>
                    </m:sSup>
                  </m:oMath>
                </a14:m>
                <a:r>
                  <a:rPr lang="en-US" sz="2000" dirty="0">
                    <a:latin typeface="Times New Roman" pitchFamily="18" charset="0"/>
                    <a:cs typeface="Times New Roman" pitchFamily="18" charset="0"/>
                  </a:rPr>
                  <a:t>is the distance in </a:t>
                </a:r>
                <a:r>
                  <a:rPr lang="en-US" sz="2000" dirty="0" err="1" smtClean="0">
                    <a:latin typeface="Times New Roman" pitchFamily="18" charset="0"/>
                    <a:cs typeface="Times New Roman" pitchFamily="18" charset="0"/>
                  </a:rPr>
                  <a:t>kilometres</a:t>
                </a: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transmit and receive antenna heights </a:t>
                </a:r>
                <a14:m>
                  <m:oMath xmlns:m="http://schemas.openxmlformats.org/officeDocument/2006/math">
                    <m:sSub>
                      <m:sSubPr>
                        <m:ctrlPr>
                          <a:rPr lang="en-US" sz="2000" i="1" smtClean="0">
                            <a:latin typeface="Cambria Math"/>
                          </a:rPr>
                        </m:ctrlPr>
                      </m:sSubPr>
                      <m:e>
                        <m:r>
                          <a:rPr lang="en-US" sz="2000" b="0" i="1" smtClean="0">
                            <a:latin typeface="Cambria Math"/>
                          </a:rPr>
                          <m:t>h</m:t>
                        </m:r>
                      </m:e>
                      <m:sub>
                        <m:r>
                          <a:rPr lang="en-US" sz="2000" b="0" i="1" smtClean="0">
                            <a:latin typeface="Cambria Math"/>
                          </a:rPr>
                          <m:t>𝑡𝑒</m:t>
                        </m:r>
                      </m:sub>
                    </m:sSub>
                    <m:r>
                      <a:rPr lang="en-US" sz="2000" b="0" i="1" smtClean="0">
                        <a:latin typeface="Cambria Math"/>
                      </a:rPr>
                      <m:t>,</m:t>
                    </m:r>
                    <m:sSub>
                      <m:sSubPr>
                        <m:ctrlPr>
                          <a:rPr lang="en-US" sz="2000" i="1" smtClean="0">
                            <a:latin typeface="Cambria Math"/>
                          </a:rPr>
                        </m:ctrlPr>
                      </m:sSubPr>
                      <m:e>
                        <m:r>
                          <a:rPr lang="en-US" sz="2000" b="0" i="1" smtClean="0">
                            <a:latin typeface="Cambria Math"/>
                          </a:rPr>
                          <m:t>h</m:t>
                        </m:r>
                      </m:e>
                      <m:sub>
                        <m:r>
                          <a:rPr lang="en-US" sz="2000" b="0" i="1" smtClean="0">
                            <a:latin typeface="Cambria Math"/>
                          </a:rPr>
                          <m:t>𝑟𝑒</m:t>
                        </m:r>
                      </m:sub>
                    </m:sSub>
                  </m:oMath>
                </a14:m>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Hata</a:t>
                </a:r>
                <a:r>
                  <a:rPr lang="en-US" sz="2000" dirty="0">
                    <a:latin typeface="Times New Roman" pitchFamily="18" charset="0"/>
                    <a:cs typeface="Times New Roman" pitchFamily="18" charset="0"/>
                  </a:rPr>
                  <a:t> model are </a:t>
                </a:r>
                <a:r>
                  <a:rPr lang="en-US" sz="2000" dirty="0" smtClean="0">
                    <a:latin typeface="Times New Roman" pitchFamily="18" charset="0"/>
                    <a:cs typeface="Times New Roman" pitchFamily="18" charset="0"/>
                  </a:rPr>
                  <a:t>constrained </a:t>
                </a:r>
                <a:r>
                  <a:rPr lang="en-US" sz="2000" dirty="0">
                    <a:latin typeface="Times New Roman" pitchFamily="18" charset="0"/>
                    <a:cs typeface="Times New Roman" pitchFamily="18" charset="0"/>
                  </a:rPr>
                  <a:t>as follows</a:t>
                </a:r>
                <a:r>
                  <a:rPr lang="en-US" sz="2000" dirty="0" smtClean="0"/>
                  <a:t>.</a:t>
                </a:r>
              </a:p>
              <a:p>
                <a:pPr marL="0" indent="0">
                  <a:buNone/>
                </a:pPr>
                <a:endParaRPr lang="en-US" sz="2000" dirty="0" smtClean="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30</m:t>
                      </m:r>
                      <m:r>
                        <a:rPr lang="en-US" sz="2000" b="0" i="1" smtClean="0">
                          <a:latin typeface="Cambria Math"/>
                          <a:cs typeface="Times New Roman" pitchFamily="18" charset="0"/>
                        </a:rPr>
                        <m:t>𝑚</m:t>
                      </m:r>
                      <m:r>
                        <a:rPr lang="en-US" sz="2000" b="0" i="1" smtClean="0">
                          <a:latin typeface="Cambria Math"/>
                          <a:ea typeface="Cambria Math"/>
                          <a:cs typeface="Times New Roman" pitchFamily="18" charset="0"/>
                        </a:rPr>
                        <m:t>&lt;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𝑡𝑒</m:t>
                          </m:r>
                        </m:sub>
                      </m:sSub>
                      <m:r>
                        <a:rPr lang="en-US" sz="2000" b="0" i="1" smtClean="0">
                          <a:latin typeface="Cambria Math"/>
                          <a:ea typeface="Cambria Math"/>
                          <a:cs typeface="Times New Roman" pitchFamily="18" charset="0"/>
                        </a:rPr>
                        <m:t>&lt;20</m:t>
                      </m:r>
                      <m:r>
                        <a:rPr lang="en-US" sz="2000" b="0" i="1" smtClean="0">
                          <a:latin typeface="Cambria Math"/>
                          <a:ea typeface="Cambria Math"/>
                          <a:cs typeface="Times New Roman" pitchFamily="18" charset="0"/>
                        </a:rPr>
                        <m:t>𝑚</m:t>
                      </m:r>
                    </m:oMath>
                  </m:oMathPara>
                </a14:m>
                <a:endParaRPr lang="en-IN"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cs typeface="Times New Roman" pitchFamily="18" charset="0"/>
                        </a:rPr>
                        <m:t>1</m:t>
                      </m:r>
                      <m:r>
                        <a:rPr lang="en-US" sz="2000" b="0" i="1" smtClean="0">
                          <a:latin typeface="Cambria Math"/>
                          <a:cs typeface="Times New Roman" pitchFamily="18" charset="0"/>
                        </a:rPr>
                        <m:t>𝑚</m:t>
                      </m:r>
                      <m:r>
                        <a:rPr lang="en-US" sz="2000" b="0" i="1" smtClean="0">
                          <a:latin typeface="Cambria Math"/>
                          <a:ea typeface="Cambria Math"/>
                          <a:cs typeface="Times New Roman" pitchFamily="18" charset="0"/>
                        </a:rPr>
                        <m:t>&lt;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r>
                        <a:rPr lang="en-US" sz="2000" b="0" i="1" smtClean="0">
                          <a:latin typeface="Cambria Math"/>
                          <a:ea typeface="Cambria Math"/>
                          <a:cs typeface="Times New Roman" pitchFamily="18" charset="0"/>
                        </a:rPr>
                        <m:t>&lt;10</m:t>
                      </m:r>
                      <m:r>
                        <a:rPr lang="en-US" sz="2000" b="0" i="1" smtClean="0">
                          <a:latin typeface="Cambria Math"/>
                          <a:ea typeface="Cambria Math"/>
                          <a:cs typeface="Times New Roman" pitchFamily="18" charset="0"/>
                        </a:rPr>
                        <m:t>𝑚</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mobile antenna-correction </a:t>
                </a:r>
                <a:r>
                  <a:rPr lang="en-US" sz="2000" dirty="0" smtClean="0">
                    <a:latin typeface="Times New Roman" pitchFamily="18" charset="0"/>
                    <a:cs typeface="Times New Roman" pitchFamily="18" charset="0"/>
                  </a:rPr>
                  <a:t>factor </a:t>
                </a:r>
                <a14:m>
                  <m:oMath xmlns:m="http://schemas.openxmlformats.org/officeDocument/2006/math">
                    <m:r>
                      <a:rPr lang="en-US" sz="2000" i="1" smtClean="0">
                        <a:latin typeface="Cambria Math"/>
                        <a:ea typeface="Cambria Math"/>
                      </a:rPr>
                      <m:t>𝛼</m:t>
                    </m:r>
                    <m:d>
                      <m:dPr>
                        <m:ctrlPr>
                          <a:rPr lang="en-US" sz="2000" i="1" smtClean="0">
                            <a:latin typeface="Cambria Math"/>
                            <a:ea typeface="Cambria Math"/>
                          </a:rPr>
                        </m:ctrlPr>
                      </m:dPr>
                      <m:e>
                        <m:sSub>
                          <m:sSubPr>
                            <m:ctrlPr>
                              <a:rPr lang="en-US" sz="2000" i="1" smtClean="0">
                                <a:latin typeface="Cambria Math"/>
                                <a:ea typeface="Cambria Math"/>
                              </a:rPr>
                            </m:ctrlPr>
                          </m:sSubPr>
                          <m:e>
                            <m:r>
                              <a:rPr lang="en-US" sz="2000" b="0" i="1" smtClean="0">
                                <a:latin typeface="Cambria Math"/>
                                <a:ea typeface="Cambria Math"/>
                              </a:rPr>
                              <m:t>h</m:t>
                            </m:r>
                          </m:e>
                          <m:sub>
                            <m:r>
                              <a:rPr lang="en-US" sz="2000" b="0" i="1" smtClean="0">
                                <a:latin typeface="Cambria Math"/>
                                <a:ea typeface="Cambria Math"/>
                              </a:rPr>
                              <m:t>𝑟𝑒</m:t>
                            </m:r>
                          </m:sub>
                        </m:sSub>
                      </m:e>
                    </m:d>
                  </m:oMath>
                </a14:m>
                <a:r>
                  <a:rPr lang="en-US" sz="2000" dirty="0" smtClean="0"/>
                  <a:t> </a:t>
                </a: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a </a:t>
                </a:r>
                <a:r>
                  <a:rPr lang="en-US" sz="2000" dirty="0" smtClean="0">
                    <a:latin typeface="Times New Roman" pitchFamily="18" charset="0"/>
                    <a:cs typeface="Times New Roman" pitchFamily="18" charset="0"/>
                  </a:rPr>
                  <a:t>small-to-medium </a:t>
                </a:r>
                <a:r>
                  <a:rPr lang="en-US" sz="2000" dirty="0">
                    <a:latin typeface="Times New Roman" pitchFamily="18" charset="0"/>
                    <a:cs typeface="Times New Roman" pitchFamily="18" charset="0"/>
                  </a:rPr>
                  <a:t>sized city is given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𝛼</m:t>
                      </m:r>
                      <m:d>
                        <m:dPr>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e>
                      </m:d>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1.1</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sSup>
                            <m:sSupPr>
                              <m:ctrlPr>
                                <a:rPr lang="en-US" sz="2000" b="0" i="1" smtClean="0">
                                  <a:latin typeface="Cambria Math"/>
                                  <a:ea typeface="Cambria Math"/>
                                  <a:cs typeface="Times New Roman" pitchFamily="18" charset="0"/>
                                </a:rPr>
                              </m:ctrlPr>
                            </m:sSup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e>
                            <m:sup>
                              <m:r>
                                <a:rPr lang="en-US" sz="2000" b="0" i="1" smtClean="0">
                                  <a:latin typeface="Cambria Math"/>
                                  <a:ea typeface="Cambria Math"/>
                                  <a:cs typeface="Times New Roman" pitchFamily="18" charset="0"/>
                                </a:rPr>
                                <m:t>𝑀𝐻𝑧</m:t>
                              </m:r>
                            </m:sup>
                          </m:sSup>
                          <m:r>
                            <a:rPr lang="en-US" sz="2000" b="0" i="1" smtClean="0">
                              <a:latin typeface="Cambria Math"/>
                              <a:ea typeface="Cambria Math"/>
                              <a:cs typeface="Times New Roman" pitchFamily="18" charset="0"/>
                            </a:rPr>
                            <m:t>−0.7</m:t>
                          </m:r>
                        </m:e>
                      </m:d>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r>
                        <a:rPr lang="en-IN" sz="2000" i="1" smtClean="0">
                          <a:latin typeface="Cambria Math"/>
                          <a:ea typeface="Cambria Math"/>
                          <a:cs typeface="Times New Roman" pitchFamily="18" charset="0"/>
                        </a:rPr>
                        <m:t>−</m:t>
                      </m:r>
                      <m:d>
                        <m:dPr>
                          <m:ctrlPr>
                            <a:rPr lang="en-IN" sz="2000" i="1" smtClean="0">
                              <a:latin typeface="Cambria Math"/>
                              <a:ea typeface="Cambria Math"/>
                              <a:cs typeface="Times New Roman" pitchFamily="18" charset="0"/>
                            </a:rPr>
                          </m:ctrlPr>
                        </m:dPr>
                        <m:e>
                          <m:r>
                            <a:rPr lang="en-US" sz="2000" b="0" i="1" smtClean="0">
                              <a:latin typeface="Cambria Math"/>
                              <a:ea typeface="Cambria Math"/>
                              <a:cs typeface="Times New Roman" pitchFamily="18" charset="0"/>
                            </a:rPr>
                            <m:t>1.56</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sSup>
                            <m:sSupPr>
                              <m:ctrlPr>
                                <a:rPr lang="en-US" sz="2000" i="1">
                                  <a:latin typeface="Cambria Math"/>
                                  <a:ea typeface="Cambria Math"/>
                                  <a:cs typeface="Times New Roman" pitchFamily="18" charset="0"/>
                                </a:rPr>
                              </m:ctrlPr>
                            </m:sSupPr>
                            <m:e>
                              <m:sSub>
                                <m:sSubPr>
                                  <m:ctrlPr>
                                    <a:rPr lang="en-US" sz="2000" i="1">
                                      <a:latin typeface="Cambria Math"/>
                                      <a:ea typeface="Cambria Math"/>
                                      <a:cs typeface="Times New Roman" pitchFamily="18" charset="0"/>
                                    </a:rPr>
                                  </m:ctrlPr>
                                </m:sSubPr>
                                <m:e>
                                  <m:r>
                                    <a:rPr lang="en-US" sz="2000" i="1">
                                      <a:latin typeface="Cambria Math"/>
                                      <a:ea typeface="Cambria Math"/>
                                      <a:cs typeface="Times New Roman" pitchFamily="18" charset="0"/>
                                    </a:rPr>
                                    <m:t>𝑓</m:t>
                                  </m:r>
                                </m:e>
                                <m:sub>
                                  <m:r>
                                    <a:rPr lang="en-US" sz="2000" i="1">
                                      <a:latin typeface="Cambria Math"/>
                                      <a:ea typeface="Cambria Math"/>
                                      <a:cs typeface="Times New Roman" pitchFamily="18" charset="0"/>
                                    </a:rPr>
                                    <m:t>𝑐</m:t>
                                  </m:r>
                                </m:sub>
                              </m:sSub>
                            </m:e>
                            <m:sup>
                              <m:r>
                                <a:rPr lang="en-US" sz="2000" i="1">
                                  <a:latin typeface="Cambria Math"/>
                                  <a:ea typeface="Cambria Math"/>
                                  <a:cs typeface="Times New Roman" pitchFamily="18" charset="0"/>
                                </a:rPr>
                                <m:t>𝑀𝐻𝑧</m:t>
                              </m:r>
                            </m:sup>
                          </m:sSup>
                          <m:r>
                            <a:rPr lang="en-US" sz="2000" b="0" i="1" smtClean="0">
                              <a:latin typeface="Cambria Math"/>
                              <a:ea typeface="Cambria Math"/>
                              <a:cs typeface="Times New Roman" pitchFamily="18" charset="0"/>
                            </a:rPr>
                            <m:t>−0.8</m:t>
                          </m:r>
                        </m:e>
                      </m:d>
                      <m:r>
                        <a:rPr lang="en-US" sz="2000" b="0" i="1" smtClean="0">
                          <a:latin typeface="Cambria Math"/>
                          <a:ea typeface="Cambria Math"/>
                          <a:cs typeface="Times New Roman" pitchFamily="18" charset="0"/>
                        </a:rPr>
                        <m:t>𝑑𝐵</m:t>
                      </m:r>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correction factor for a large city is given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IN" sz="2000" i="1" smtClean="0">
                          <a:latin typeface="Cambria Math"/>
                          <a:ea typeface="Cambria Math"/>
                          <a:cs typeface="Times New Roman" pitchFamily="18" charset="0"/>
                        </a:rPr>
                        <m:t>𝛼</m:t>
                      </m:r>
                      <m:d>
                        <m:dPr>
                          <m:ctrlPr>
                            <a:rPr lang="en-IN" sz="2000" i="1" smtClean="0">
                              <a:latin typeface="Cambria Math"/>
                              <a:ea typeface="Cambria Math"/>
                              <a:cs typeface="Times New Roman" pitchFamily="18" charset="0"/>
                            </a:rPr>
                          </m:ctrlPr>
                        </m:dPr>
                        <m:e>
                          <m:sSub>
                            <m:sSubPr>
                              <m:ctrlPr>
                                <a:rPr lang="en-IN" sz="200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e>
                      </m:d>
                      <m:r>
                        <a:rPr lang="en-IN" sz="2000" i="1" smtClean="0">
                          <a:latin typeface="Cambria Math"/>
                          <a:ea typeface="Cambria Math"/>
                          <a:cs typeface="Times New Roman" pitchFamily="18" charset="0"/>
                        </a:rPr>
                        <m:t>=</m:t>
                      </m:r>
                      <m:d>
                        <m:dPr>
                          <m:begChr m:val="{"/>
                          <m:endChr m:val=""/>
                          <m:ctrlPr>
                            <a:rPr lang="en-IN" sz="2000" i="1" smtClean="0">
                              <a:latin typeface="Cambria Math"/>
                              <a:ea typeface="Cambria Math"/>
                              <a:cs typeface="Times New Roman" pitchFamily="18" charset="0"/>
                            </a:rPr>
                          </m:ctrlPr>
                        </m:dPr>
                        <m:e>
                          <m:eqArr>
                            <m:eqArrPr>
                              <m:ctrlPr>
                                <a:rPr lang="en-IN" sz="2000" i="1" smtClean="0">
                                  <a:latin typeface="Cambria Math"/>
                                  <a:ea typeface="Cambria Math"/>
                                  <a:cs typeface="Times New Roman" pitchFamily="18" charset="0"/>
                                </a:rPr>
                              </m:ctrlPr>
                            </m:eqArrPr>
                            <m:e>
                              <m:r>
                                <a:rPr lang="en-US" sz="2000" b="0" i="1" smtClean="0">
                                  <a:latin typeface="Cambria Math"/>
                                  <a:ea typeface="Cambria Math"/>
                                  <a:cs typeface="Times New Roman" pitchFamily="18" charset="0"/>
                                </a:rPr>
                                <m:t>8.29</m:t>
                              </m:r>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r>
                                        <a:rPr lang="en-US" sz="2000" b="0" i="1" smtClean="0">
                                          <a:latin typeface="Cambria Math"/>
                                          <a:ea typeface="Cambria Math"/>
                                          <a:cs typeface="Times New Roman" pitchFamily="18" charset="0"/>
                                        </a:rPr>
                                        <m:t>1.54</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e>
                                  </m:d>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−1.1</m:t>
                              </m:r>
                              <m:r>
                                <a:rPr lang="en-US" sz="2000" b="0" i="1" smtClean="0">
                                  <a:latin typeface="Cambria Math"/>
                                  <a:ea typeface="Cambria Math"/>
                                  <a:cs typeface="Times New Roman" pitchFamily="18" charset="0"/>
                                </a:rPr>
                                <m:t>𝑑𝐵</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r>
                                <a:rPr lang="en-US" sz="2000" b="0" i="1" smtClean="0">
                                  <a:latin typeface="Cambria Math"/>
                                  <a:ea typeface="Cambria Math"/>
                                  <a:cs typeface="Times New Roman" pitchFamily="18" charset="0"/>
                                </a:rPr>
                                <m:t>≤300</m:t>
                              </m:r>
                              <m:r>
                                <a:rPr lang="en-US" sz="2000" b="0" i="1" smtClean="0">
                                  <a:latin typeface="Cambria Math"/>
                                  <a:ea typeface="Cambria Math"/>
                                  <a:cs typeface="Times New Roman" pitchFamily="18" charset="0"/>
                                </a:rPr>
                                <m:t>𝑀𝐻𝑧</m:t>
                              </m:r>
                            </m:e>
                            <m:e>
                              <m:r>
                                <a:rPr lang="en-US" sz="2000" b="0" i="1" smtClean="0">
                                  <a:latin typeface="Cambria Math"/>
                                  <a:ea typeface="Cambria Math"/>
                                  <a:cs typeface="Times New Roman" pitchFamily="18" charset="0"/>
                                </a:rPr>
                                <m:t>3.2</m:t>
                              </m:r>
                              <m:sSup>
                                <m:sSupPr>
                                  <m:ctrlPr>
                                    <a:rPr lang="en-US" sz="2000" b="0" i="1" smtClean="0">
                                      <a:latin typeface="Cambria Math"/>
                                      <a:ea typeface="Cambria Math"/>
                                      <a:cs typeface="Times New Roman" pitchFamily="18" charset="0"/>
                                    </a:rPr>
                                  </m:ctrlPr>
                                </m:sSupPr>
                                <m:e>
                                  <m:d>
                                    <m:dPr>
                                      <m:ctrlPr>
                                        <a:rPr lang="en-US" sz="2000" b="0" i="1" smtClean="0">
                                          <a:latin typeface="Cambria Math"/>
                                          <a:ea typeface="Cambria Math"/>
                                          <a:cs typeface="Times New Roman" pitchFamily="18" charset="0"/>
                                        </a:rPr>
                                      </m:ctrlPr>
                                    </m:dPr>
                                    <m:e>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𝑙𝑜𝑔</m:t>
                                          </m:r>
                                        </m:e>
                                        <m:sub>
                                          <m:r>
                                            <a:rPr lang="en-US" sz="2000" b="0" i="1" smtClean="0">
                                              <a:latin typeface="Cambria Math"/>
                                              <a:ea typeface="Cambria Math"/>
                                              <a:cs typeface="Times New Roman" pitchFamily="18" charset="0"/>
                                            </a:rPr>
                                            <m:t>10</m:t>
                                          </m:r>
                                        </m:sub>
                                      </m:sSub>
                                      <m:r>
                                        <a:rPr lang="en-US" sz="2000" b="0" i="1" smtClean="0">
                                          <a:latin typeface="Cambria Math"/>
                                          <a:ea typeface="Cambria Math"/>
                                          <a:cs typeface="Times New Roman" pitchFamily="18" charset="0"/>
                                        </a:rPr>
                                        <m:t>11.75</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h</m:t>
                                          </m:r>
                                        </m:e>
                                        <m:sub>
                                          <m:r>
                                            <a:rPr lang="en-US" sz="2000" b="0" i="1" smtClean="0">
                                              <a:latin typeface="Cambria Math"/>
                                              <a:ea typeface="Cambria Math"/>
                                              <a:cs typeface="Times New Roman" pitchFamily="18" charset="0"/>
                                            </a:rPr>
                                            <m:t>𝑟𝑒</m:t>
                                          </m:r>
                                        </m:sub>
                                      </m:sSub>
                                    </m:e>
                                  </m:d>
                                </m:e>
                                <m:sup>
                                  <m:r>
                                    <a:rPr lang="en-US" sz="2000" b="0" i="1" smtClean="0">
                                      <a:latin typeface="Cambria Math"/>
                                      <a:ea typeface="Cambria Math"/>
                                      <a:cs typeface="Times New Roman" pitchFamily="18" charset="0"/>
                                    </a:rPr>
                                    <m:t>2</m:t>
                                  </m:r>
                                </m:sup>
                              </m:sSup>
                              <m:r>
                                <a:rPr lang="en-US" sz="2000" b="0" i="1" smtClean="0">
                                  <a:latin typeface="Cambria Math"/>
                                  <a:ea typeface="Cambria Math"/>
                                  <a:cs typeface="Times New Roman" pitchFamily="18" charset="0"/>
                                </a:rPr>
                                <m:t>−4.97</m:t>
                              </m:r>
                              <m:r>
                                <a:rPr lang="en-US" sz="2000" b="0" i="1" smtClean="0">
                                  <a:latin typeface="Cambria Math"/>
                                  <a:ea typeface="Cambria Math"/>
                                  <a:cs typeface="Times New Roman" pitchFamily="18" charset="0"/>
                                </a:rPr>
                                <m:t>𝑑𝐵</m:t>
                              </m:r>
                              <m:r>
                                <a:rPr lang="en-US" sz="2000" b="0" i="1" smtClean="0">
                                  <a:latin typeface="Cambria Math"/>
                                  <a:ea typeface="Cambria Math"/>
                                  <a:cs typeface="Times New Roman" pitchFamily="18" charset="0"/>
                                </a:rPr>
                                <m:t>,</m:t>
                              </m:r>
                              <m:sSub>
                                <m:sSubPr>
                                  <m:ctrlPr>
                                    <a:rPr lang="en-US" sz="2000" b="0" i="1" smtClean="0">
                                      <a:latin typeface="Cambria Math"/>
                                      <a:ea typeface="Cambria Math"/>
                                      <a:cs typeface="Times New Roman" pitchFamily="18" charset="0"/>
                                    </a:rPr>
                                  </m:ctrlPr>
                                </m:sSubPr>
                                <m:e>
                                  <m:r>
                                    <a:rPr lang="en-US" sz="2000" b="0" i="1" smtClean="0">
                                      <a:latin typeface="Cambria Math"/>
                                      <a:ea typeface="Cambria Math"/>
                                      <a:cs typeface="Times New Roman" pitchFamily="18" charset="0"/>
                                    </a:rPr>
                                    <m:t>𝑓</m:t>
                                  </m:r>
                                </m:e>
                                <m:sub>
                                  <m:r>
                                    <a:rPr lang="en-US" sz="2000" b="0" i="1" smtClean="0">
                                      <a:latin typeface="Cambria Math"/>
                                      <a:ea typeface="Cambria Math"/>
                                      <a:cs typeface="Times New Roman" pitchFamily="18" charset="0"/>
                                    </a:rPr>
                                    <m:t>𝑐</m:t>
                                  </m:r>
                                </m:sub>
                              </m:sSub>
                              <m:r>
                                <a:rPr lang="en-US" sz="2000" i="1">
                                  <a:latin typeface="Cambria Math"/>
                                  <a:ea typeface="Cambria Math"/>
                                  <a:cs typeface="Times New Roman" pitchFamily="18" charset="0"/>
                                </a:rPr>
                                <m:t>≤300</m:t>
                              </m:r>
                              <m:r>
                                <a:rPr lang="en-US" sz="2000" i="1">
                                  <a:latin typeface="Cambria Math"/>
                                  <a:ea typeface="Cambria Math"/>
                                  <a:cs typeface="Times New Roman" pitchFamily="18" charset="0"/>
                                </a:rPr>
                                <m:t>𝑀𝐻𝑧</m:t>
                              </m:r>
                            </m:e>
                          </m:eqArr>
                        </m:e>
                      </m:d>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9646" y="703730"/>
                <a:ext cx="11939953" cy="5592119"/>
              </a:xfrm>
              <a:blipFill rotWithShape="1">
                <a:blip r:embed="rId4"/>
                <a:stretch>
                  <a:fillRect l="-510" t="-1198"/>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29/33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4392" y="793994"/>
                <a:ext cx="11828316" cy="5501856"/>
              </a:xfrm>
            </p:spPr>
            <p:txBody>
              <a:bodyPr>
                <a:normAutofit/>
              </a:bodyPr>
              <a:lstStyle/>
              <a:p>
                <a:pPr marL="0" indent="0">
                  <a:buNone/>
                </a:pPr>
                <a:r>
                  <a:rPr lang="en-IN" sz="2000" b="1" u="sng" dirty="0" smtClean="0">
                    <a:latin typeface="Times New Roman" pitchFamily="18" charset="0"/>
                    <a:cs typeface="Times New Roman" pitchFamily="18" charset="0"/>
                  </a:rPr>
                  <a:t>LINK-BUDGET ANALYSIS :</a:t>
                </a:r>
              </a:p>
              <a:p>
                <a:pPr>
                  <a:buFont typeface="Wingdings" pitchFamily="2" charset="2"/>
                  <a:buChar char="Ø"/>
                </a:pPr>
                <a:r>
                  <a:rPr lang="en-US" sz="2000" dirty="0" smtClean="0">
                    <a:latin typeface="Times New Roman" pitchFamily="18" charset="0"/>
                    <a:cs typeface="Times New Roman" pitchFamily="18" charset="0"/>
                  </a:rPr>
                  <a:t>Link-budget of a wireless link is a systematic listing of power losses and gains of different intermediate components in the transceiver chain</a:t>
                </a:r>
                <a:r>
                  <a:rPr lang="en-US" sz="2000" dirty="0" smtClean="0"/>
                  <a:t>.</a:t>
                </a:r>
              </a:p>
              <a:p>
                <a:pPr>
                  <a:buFont typeface="Wingdings" pitchFamily="2" charset="2"/>
                  <a:buChar char="Ø"/>
                </a:pPr>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 sign </a:t>
                </a:r>
                <a:r>
                  <a:rPr lang="en-US" sz="2000" dirty="0" smtClean="0">
                    <a:latin typeface="Times New Roman" pitchFamily="18" charset="0"/>
                    <a:cs typeface="Times New Roman" pitchFamily="18" charset="0"/>
                  </a:rPr>
                  <a:t>denotes a component which enhances or adds to the received signal strength</a:t>
                </a:r>
              </a:p>
              <a:p>
                <a:pPr>
                  <a:buFont typeface="Wingdings" pitchFamily="2" charset="2"/>
                  <a:buChar char="Ø"/>
                </a:pPr>
                <a:r>
                  <a:rPr lang="en-US" sz="2000"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 sign </a:t>
                </a:r>
                <a:r>
                  <a:rPr lang="en-US" sz="2000" dirty="0" smtClean="0">
                    <a:latin typeface="Times New Roman" pitchFamily="18" charset="0"/>
                    <a:cs typeface="Times New Roman" pitchFamily="18" charset="0"/>
                  </a:rPr>
                  <a:t>denotes a component which subtract from the signal strength or SNR</a:t>
                </a:r>
              </a:p>
              <a:p>
                <a:pPr>
                  <a:buFont typeface="Wingdings" pitchFamily="2" charset="2"/>
                  <a:buChar char="Ø"/>
                </a:pPr>
                <a:r>
                  <a:rPr lang="en-US" sz="2000" dirty="0" smtClean="0">
                    <a:latin typeface="Times New Roman" pitchFamily="18" charset="0"/>
                    <a:cs typeface="Times New Roman" pitchFamily="18" charset="0"/>
                  </a:rPr>
                  <a:t>The final </a:t>
                </a:r>
                <a:r>
                  <a:rPr lang="en-US" sz="2000" b="1"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in the last row denotes the required SNR</a:t>
                </a:r>
                <a:r>
                  <a:rPr lang="en-US" sz="2000" dirty="0" smtClean="0"/>
                  <a:t>.</a:t>
                </a:r>
              </a:p>
              <a:p>
                <a:pPr marL="0" indent="0">
                  <a:buNone/>
                </a:pPr>
                <a:r>
                  <a:rPr lang="en-US" sz="2000" dirty="0" smtClean="0">
                    <a:latin typeface="Times New Roman" pitchFamily="18" charset="0"/>
                    <a:cs typeface="Times New Roman" pitchFamily="18" charset="0"/>
                  </a:rPr>
                  <a:t>Therefore, the link-budget expression for the SNR required is given 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𝑆𝑁𝑅</m:t>
                          </m:r>
                        </m:e>
                        <m:sub>
                          <m:r>
                            <a:rPr lang="en-IN" sz="2000" b="0" i="1" smtClean="0">
                              <a:latin typeface="Cambria Math"/>
                              <a:cs typeface="Times New Roman" pitchFamily="18" charset="0"/>
                            </a:rPr>
                            <m:t>𝑟𝑒𝑞</m:t>
                          </m:r>
                        </m:sub>
                      </m:sSub>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𝑡</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𝑡</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50</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𝑀</m:t>
                          </m:r>
                        </m:e>
                        <m:sub>
                          <m:r>
                            <a:rPr lang="en-IN" sz="2000" b="0" i="1" smtClean="0">
                              <a:latin typeface="Cambria Math"/>
                              <a:ea typeface="Cambria Math"/>
                              <a:cs typeface="Times New Roman" pitchFamily="18" charset="0"/>
                            </a:rPr>
                            <m:t>𝑑𝐵</m:t>
                          </m:r>
                        </m:sub>
                      </m:sSub>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𝑟</m:t>
                          </m:r>
                        </m:sub>
                      </m:sSub>
                      <m:r>
                        <a:rPr lang="en-IN" sz="2000" b="0" i="1" smtClean="0">
                          <a:latin typeface="Cambria Math"/>
                          <a:ea typeface="Cambria Math"/>
                          <a:cs typeface="Times New Roman" pitchFamily="18" charset="0"/>
                        </a:rPr>
                        <m:t>(</m:t>
                      </m:r>
                      <m:r>
                        <a:rPr lang="en-IN" sz="2000" i="1">
                          <a:latin typeface="Cambria Math"/>
                          <a:ea typeface="Cambria Math"/>
                          <a:cs typeface="Times New Roman" pitchFamily="18" charset="0"/>
                        </a:rPr>
                        <m:t>𝑑𝐵</m:t>
                      </m:r>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𝑐</m:t>
                          </m:r>
                        </m:sub>
                      </m:sSub>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𝑑𝐵</m:t>
                      </m:r>
                      <m:r>
                        <a:rPr lang="en-IN" sz="2000" b="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e>
                        <m:sub>
                          <m:r>
                            <a:rPr lang="en-IN" sz="2000" b="0" i="1" smtClean="0">
                              <a:latin typeface="Cambria Math"/>
                              <a:ea typeface="Cambria Math"/>
                              <a:cs typeface="Times New Roman" pitchFamily="18" charset="0"/>
                            </a:rPr>
                            <m:t>𝑑𝐵</m:t>
                          </m:r>
                        </m:sub>
                      </m:sSub>
                    </m:oMath>
                  </m:oMathPara>
                </a14:m>
                <a:endParaRPr lang="en-IN"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Therefore, the above expression can be </a:t>
                </a:r>
                <a:r>
                  <a:rPr lang="en-US" sz="2000" dirty="0" smtClean="0">
                    <a:latin typeface="Times New Roman" pitchFamily="18" charset="0"/>
                    <a:cs typeface="Times New Roman" pitchFamily="18" charset="0"/>
                  </a:rPr>
                  <a:t>recast </a:t>
                </a:r>
                <a:r>
                  <a:rPr lang="en-US" sz="2000" dirty="0">
                    <a:latin typeface="Times New Roman" pitchFamily="18" charset="0"/>
                    <a:cs typeface="Times New Roman" pitchFamily="18" charset="0"/>
                  </a:rPr>
                  <a:t>to compute the required transmit power </a:t>
                </a:r>
                <a:r>
                  <a:rPr lang="en-US" sz="2000" dirty="0" smtClean="0">
                    <a:latin typeface="Times New Roman" pitchFamily="18" charset="0"/>
                    <a:cs typeface="Times New Roman" pitchFamily="18" charset="0"/>
                  </a:rPr>
                  <a:t>as</a:t>
                </a:r>
              </a:p>
              <a:p>
                <a:pPr marL="0" indent="0">
                  <a:buNone/>
                </a:pPr>
                <a:endParaRPr lang="en-US" sz="20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𝑡</m:t>
                          </m:r>
                        </m:sub>
                      </m:sSub>
                      <m:d>
                        <m:dPr>
                          <m:ctrlPr>
                            <a:rPr lang="en-IN" sz="2000" i="1" smtClean="0">
                              <a:latin typeface="Cambria Math"/>
                              <a:cs typeface="Times New Roman" pitchFamily="18" charset="0"/>
                            </a:rPr>
                          </m:ctrlPr>
                        </m:dPr>
                        <m:e>
                          <m:r>
                            <a:rPr lang="en-IN" sz="2000" b="0" i="1" smtClean="0">
                              <a:latin typeface="Cambria Math"/>
                              <a:cs typeface="Times New Roman" pitchFamily="18" charset="0"/>
                            </a:rPr>
                            <m:t>𝑑𝐵</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𝑆𝑁𝑅</m:t>
                          </m:r>
                        </m:e>
                        <m:sub>
                          <m:r>
                            <a:rPr lang="en-IN" sz="2000" b="0" i="1" smtClean="0">
                              <a:latin typeface="Cambria Math"/>
                              <a:ea typeface="Cambria Math"/>
                              <a:cs typeface="Times New Roman" pitchFamily="18" charset="0"/>
                            </a:rPr>
                            <m:t>𝑟𝑒𝑞</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𝑡</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50</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𝑀</m:t>
                          </m:r>
                        </m:e>
                        <m:sub>
                          <m:r>
                            <a:rPr lang="en-IN" sz="2000" b="0" i="1" smtClean="0">
                              <a:latin typeface="Cambria Math"/>
                              <a:ea typeface="Cambria Math"/>
                              <a:cs typeface="Times New Roman" pitchFamily="18" charset="0"/>
                            </a:rPr>
                            <m:t>𝑑𝐵</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𝐺</m:t>
                          </m:r>
                        </m:e>
                        <m:sub>
                          <m:r>
                            <a:rPr lang="en-IN" sz="2000" b="0" i="1" smtClean="0">
                              <a:latin typeface="Cambria Math"/>
                              <a:ea typeface="Cambria Math"/>
                              <a:cs typeface="Times New Roman" pitchFamily="18" charset="0"/>
                            </a:rPr>
                            <m:t>𝑟</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𝑐</m:t>
                          </m:r>
                        </m:sub>
                      </m:sSub>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𝑑𝐵</m:t>
                          </m:r>
                        </m:e>
                      </m:d>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d>
                            <m:dPr>
                              <m:ctrlPr>
                                <a:rPr lang="en-IN"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𝑁</m:t>
                              </m:r>
                              <m:r>
                                <a:rPr lang="en-IN" sz="2000" b="0" i="1" smtClean="0">
                                  <a:latin typeface="Cambria Math"/>
                                  <a:ea typeface="Cambria Math"/>
                                  <a:cs typeface="Times New Roman" pitchFamily="18" charset="0"/>
                                </a:rPr>
                                <m:t>+1</m:t>
                              </m:r>
                            </m:e>
                          </m:d>
                        </m:e>
                        <m:sub>
                          <m:r>
                            <a:rPr lang="en-IN" sz="2000" b="0" i="1" smtClean="0">
                              <a:latin typeface="Cambria Math"/>
                              <a:ea typeface="Cambria Math"/>
                              <a:cs typeface="Times New Roman" pitchFamily="18" charset="0"/>
                            </a:rPr>
                            <m:t>𝑑𝐵</m:t>
                          </m:r>
                        </m:sub>
                      </m:sSub>
                    </m:oMath>
                  </m:oMathPara>
                </a14:m>
                <a:endParaRPr lang="en-IN" sz="2000"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4392" y="793994"/>
                <a:ext cx="11828316" cy="5501856"/>
              </a:xfrm>
              <a:blipFill rotWithShape="1">
                <a:blip r:embed="rId4"/>
                <a:stretch>
                  <a:fillRect l="-567" t="-1107"/>
                </a:stretch>
              </a:blipFill>
            </p:spPr>
            <p:txBody>
              <a:bodyPr/>
              <a:lstStyle/>
              <a:p>
                <a:r>
                  <a:rPr lang="en-IN">
                    <a:noFill/>
                  </a:rPr>
                  <a:t> </a:t>
                </a:r>
              </a:p>
            </p:txBody>
          </p:sp>
        </mc:Fallback>
      </mc:AlternateContent>
    </p:spTree>
    <p:extLst>
      <p:ext uri="{BB962C8B-B14F-4D97-AF65-F5344CB8AC3E}">
        <p14:creationId xmlns:p14="http://schemas.microsoft.com/office/powerpoint/2010/main" val="272127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99780"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INTRODUCTION TO 3G &amp;4G STANDARDS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9" name="TextBox 8">
            <a:extLst>
              <a:ext uri="{FF2B5EF4-FFF2-40B4-BE49-F238E27FC236}">
                <a16:creationId xmlns:a16="http://schemas.microsoft.com/office/drawing/2014/main" xmlns="" id="{BFED1AA9-7384-A599-E771-31DE55582B97}"/>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3G &amp;4G STANDARDS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03/33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26" name="Picture 2"/>
          <p:cNvPicPr>
            <a:picLocks noGrp="1" noChangeAspect="1" noChangeArrowheads="1"/>
          </p:cNvPicPr>
          <p:nvPr>
            <p:ph idx="1"/>
          </p:nvPr>
        </p:nvPicPr>
        <p:blipFill>
          <a:blip r:embed="rId4"/>
          <a:srcRect/>
          <a:stretch>
            <a:fillRect/>
          </a:stretch>
        </p:blipFill>
        <p:spPr bwMode="auto">
          <a:xfrm>
            <a:off x="6534517" y="1230923"/>
            <a:ext cx="4850651" cy="4078532"/>
          </a:xfrm>
          <a:prstGeom prst="rect">
            <a:avLst/>
          </a:prstGeom>
          <a:noFill/>
          <a:ln w="9525">
            <a:noFill/>
            <a:miter lim="800000"/>
            <a:headEnd/>
            <a:tailEnd/>
          </a:ln>
          <a:effectLst/>
        </p:spPr>
      </p:pic>
      <p:sp>
        <p:nvSpPr>
          <p:cNvPr id="10" name="Rectangle 9"/>
          <p:cNvSpPr/>
          <p:nvPr/>
        </p:nvSpPr>
        <p:spPr>
          <a:xfrm>
            <a:off x="281354" y="867508"/>
            <a:ext cx="5638800" cy="5324535"/>
          </a:xfrm>
          <a:prstGeom prst="rect">
            <a:avLst/>
          </a:prstGeom>
        </p:spPr>
        <p:txBody>
          <a:bodyPr wrap="square">
            <a:spAutoFit/>
          </a:bodyPr>
          <a:lstStyle/>
          <a:p>
            <a:pPr algn="just"/>
            <a:r>
              <a:rPr lang="en-US" dirty="0" smtClean="0"/>
              <a:t>	 </a:t>
            </a:r>
            <a:r>
              <a:rPr lang="en-US" sz="2000" dirty="0" smtClean="0">
                <a:latin typeface="Times New Roman" pitchFamily="18" charset="0"/>
                <a:cs typeface="Times New Roman" pitchFamily="18" charset="0"/>
              </a:rPr>
              <a:t>Modern telecommunications now seem very different as a result of the remarkable breakthroughs in wireless communications in recent decades. Wireless communication has come a long way since its early days, when it was only available to a small number of users. Today, the majority of people on the planet can access it. In terms of connectivity and communication, this has ushered in a completely new era.</a:t>
            </a:r>
          </a:p>
          <a:p>
            <a:pPr algn="just"/>
            <a:r>
              <a:rPr lang="en-US" sz="2000" dirty="0" smtClean="0">
                <a:latin typeface="Times New Roman" pitchFamily="18" charset="0"/>
                <a:cs typeface="Times New Roman" pitchFamily="18" charset="0"/>
              </a:rPr>
              <a:t>	As a result, the rich high-data-rate wireless ecosystem, which essentially consists of the third and fourth generations of development in radio communications, has been supported by successive generations of wireless standards.3G and 4G are shorthand for these terms. The key wireless standards for each iteration of the wireless revolution are described in detail below.</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79959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470ED13-11EE-4131-AF85-1AD17A4F00E1}"/>
              </a:ext>
            </a:extLst>
          </p:cNvPr>
          <p:cNvSpPr/>
          <p:nvPr/>
        </p:nvSpPr>
        <p:spPr>
          <a:xfrm>
            <a:off x="0" y="-51235"/>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168DCBB8-8B39-47C5-8FD6-C56AD785E554}"/>
              </a:ext>
            </a:extLst>
          </p:cNvPr>
          <p:cNvSpPr txBox="1"/>
          <p:nvPr/>
        </p:nvSpPr>
        <p:spPr>
          <a:xfrm>
            <a:off x="100953" y="119712"/>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 xmlns:a16="http://schemas.microsoft.com/office/drawing/2014/main"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30/33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 xmlns:a16="http://schemas.microsoft.com/office/drawing/2014/main"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Content Placeholder 1"/>
          <p:cNvSpPr>
            <a:spLocks noGrp="1"/>
          </p:cNvSpPr>
          <p:nvPr>
            <p:ph idx="1"/>
          </p:nvPr>
        </p:nvSpPr>
        <p:spPr>
          <a:xfrm>
            <a:off x="100952" y="703730"/>
            <a:ext cx="11990093" cy="5592119"/>
          </a:xfrm>
        </p:spPr>
        <p:txBody>
          <a:bodyPr>
            <a:normAutofit/>
          </a:bodyPr>
          <a:lstStyle/>
          <a:p>
            <a:pPr marL="0" indent="0">
              <a:buNone/>
            </a:pPr>
            <a:r>
              <a:rPr lang="en-US" sz="2000" b="1" u="sng" dirty="0" smtClean="0">
                <a:latin typeface="Times New Roman" pitchFamily="18" charset="0"/>
                <a:cs typeface="Times New Roman" pitchFamily="18" charset="0"/>
              </a:rPr>
              <a:t>COMPONENTS OF A TYPICAL WIRELESS-LINK BUDGET:</a:t>
            </a:r>
          </a:p>
          <a:p>
            <a:pPr marL="0" indent="0">
              <a:buNone/>
            </a:pPr>
            <a:endParaRPr lang="en-IN" sz="2000" b="1" u="sng"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928111563"/>
                  </p:ext>
                </p:extLst>
              </p:nvPr>
            </p:nvGraphicFramePr>
            <p:xfrm>
              <a:off x="1352062" y="1446497"/>
              <a:ext cx="8127999" cy="4430649"/>
            </p:xfrm>
            <a:graphic>
              <a:graphicData uri="http://schemas.openxmlformats.org/drawingml/2006/table">
                <a:tbl>
                  <a:tblPr firstRow="1" bandRow="1">
                    <a:tableStyleId>{5C22544A-7EE6-4342-B048-85BDC9FD1C3A}</a:tableStyleId>
                  </a:tblPr>
                  <a:tblGrid>
                    <a:gridCol w="2680676"/>
                    <a:gridCol w="3094893"/>
                    <a:gridCol w="2352430"/>
                  </a:tblGrid>
                  <a:tr h="370840">
                    <a:tc>
                      <a:txBody>
                        <a:bodyPr/>
                        <a:lstStyle/>
                        <a:p>
                          <a:pPr algn="ctr"/>
                          <a:r>
                            <a:rPr lang="en-IN" dirty="0" smtClean="0"/>
                            <a:t>ADDITIVE(+)/NEGATIVE(−)</a:t>
                          </a:r>
                          <a:endParaRPr lang="en-IN" dirty="0"/>
                        </a:p>
                      </a:txBody>
                      <a:tcPr/>
                    </a:tc>
                    <a:tc>
                      <a:txBody>
                        <a:bodyPr/>
                        <a:lstStyle/>
                        <a:p>
                          <a:pPr algn="ctr"/>
                          <a:r>
                            <a:rPr lang="en-IN" dirty="0" smtClean="0"/>
                            <a:t>COMPONENT</a:t>
                          </a:r>
                          <a:endParaRPr lang="en-IN" dirty="0"/>
                        </a:p>
                      </a:txBody>
                      <a:tcPr/>
                    </a:tc>
                    <a:tc>
                      <a:txBody>
                        <a:bodyPr/>
                        <a:lstStyle/>
                        <a:p>
                          <a:pPr algn="ctr"/>
                          <a:r>
                            <a:rPr lang="en-IN" dirty="0" smtClean="0"/>
                            <a:t>SYMBOL</a:t>
                          </a:r>
                          <a:endParaRPr lang="en-IN" dirty="0"/>
                        </a:p>
                      </a:txBody>
                      <a:tcPr/>
                    </a:tc>
                  </a:tr>
                  <a:tr h="37084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TRANSMITTER POWER</a:t>
                          </a:r>
                          <a:endParaRPr lang="en-IN" b="1"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b="1" i="1" smtClean="0">
                                        <a:latin typeface="Cambria Math"/>
                                      </a:rPr>
                                    </m:ctrlPr>
                                  </m:sSubPr>
                                  <m:e>
                                    <m:r>
                                      <a:rPr lang="en-IN" b="1" i="1" smtClean="0">
                                        <a:latin typeface="Cambria Math"/>
                                      </a:rPr>
                                      <m:t>𝑷</m:t>
                                    </m:r>
                                  </m:e>
                                  <m:sub>
                                    <m:r>
                                      <a:rPr lang="en-IN" b="1" i="1" smtClean="0">
                                        <a:latin typeface="Cambria Math"/>
                                      </a:rPr>
                                      <m:t>𝒕</m:t>
                                    </m:r>
                                  </m:sub>
                                </m:sSub>
                              </m:oMath>
                            </m:oMathPara>
                          </a14:m>
                          <a:endParaRPr lang="en-IN" b="1" dirty="0"/>
                        </a:p>
                      </a:txBody>
                      <a:tcPr/>
                    </a:tc>
                  </a:tr>
                  <a:tr h="37084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TRANSMIT-ANTENNA GAIN</a:t>
                          </a:r>
                          <a:endParaRPr lang="en-IN"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a:rPr>
                                      <m:t>𝐺</m:t>
                                    </m:r>
                                  </m:e>
                                  <m:sub>
                                    <m:r>
                                      <a:rPr lang="en-IN" b="0" i="1" smtClean="0">
                                        <a:latin typeface="Cambria Math"/>
                                      </a:rPr>
                                      <m:t>𝑡</m:t>
                                    </m:r>
                                  </m:sub>
                                </m:sSub>
                              </m:oMath>
                            </m:oMathPara>
                          </a14:m>
                          <a:endParaRPr lang="en-IN" dirty="0"/>
                        </a:p>
                      </a:txBody>
                      <a:tcPr/>
                    </a:tc>
                  </a:tr>
                  <a:tr h="37084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MEDIAN-LINK-PROPAGATION LOSS</a:t>
                          </a:r>
                          <a:endParaRPr lang="en-IN" b="1"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b="1" i="1" smtClean="0">
                                        <a:latin typeface="Cambria Math"/>
                                      </a:rPr>
                                    </m:ctrlPr>
                                  </m:sSubPr>
                                  <m:e>
                                    <m:r>
                                      <a:rPr lang="en-IN" b="1" i="1" smtClean="0">
                                        <a:latin typeface="Cambria Math"/>
                                      </a:rPr>
                                      <m:t>𝑳</m:t>
                                    </m:r>
                                  </m:e>
                                  <m:sub>
                                    <m:r>
                                      <a:rPr lang="en-IN" b="1" i="1" smtClean="0">
                                        <a:latin typeface="Cambria Math"/>
                                      </a:rPr>
                                      <m:t>𝟓𝟎</m:t>
                                    </m:r>
                                  </m:sub>
                                </m:sSub>
                              </m:oMath>
                            </m:oMathPara>
                          </a14:m>
                          <a:endParaRPr lang="en-IN" b="1" dirty="0"/>
                        </a:p>
                      </a:txBody>
                      <a:tcPr/>
                    </a:tc>
                  </a:tr>
                  <a:tr h="37084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MARGIN</a:t>
                          </a:r>
                          <a:endParaRPr lang="en-IN"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a:rPr>
                                      <m:t>𝑀</m:t>
                                    </m:r>
                                  </m:e>
                                  <m:sub>
                                    <m:r>
                                      <a:rPr lang="en-IN" b="0" i="1" smtClean="0">
                                        <a:latin typeface="Cambria Math"/>
                                      </a:rPr>
                                      <m:t>𝑑𝐵</m:t>
                                    </m:r>
                                  </m:sub>
                                </m:sSub>
                              </m:oMath>
                            </m:oMathPara>
                          </a14:m>
                          <a:endParaRPr lang="en-IN" dirty="0"/>
                        </a:p>
                      </a:txBody>
                      <a:tcPr/>
                    </a:tc>
                  </a:tr>
                  <a:tr h="37084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MOBILE-RECEIVE ANTENNA GAIN</a:t>
                          </a:r>
                          <a:endParaRPr lang="en-IN" b="1"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b="1" i="1" smtClean="0">
                                        <a:latin typeface="Cambria Math"/>
                                      </a:rPr>
                                    </m:ctrlPr>
                                  </m:sSubPr>
                                  <m:e>
                                    <m:r>
                                      <a:rPr lang="en-IN" b="1" i="1" smtClean="0">
                                        <a:latin typeface="Cambria Math"/>
                                      </a:rPr>
                                      <m:t>𝑮</m:t>
                                    </m:r>
                                  </m:e>
                                  <m:sub>
                                    <m:r>
                                      <a:rPr lang="en-IN" b="1" i="1" smtClean="0">
                                        <a:latin typeface="Cambria Math"/>
                                      </a:rPr>
                                      <m:t>𝒓</m:t>
                                    </m:r>
                                  </m:sub>
                                </m:sSub>
                              </m:oMath>
                            </m:oMathPara>
                          </a14:m>
                          <a:endParaRPr lang="en-IN" b="1" dirty="0"/>
                        </a:p>
                      </a:txBody>
                      <a:tcPr/>
                    </a:tc>
                  </a:tr>
                  <a:tr h="37084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CABLING LOSSES</a:t>
                          </a:r>
                          <a:endParaRPr lang="en-IN"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a:rPr>
                                      <m:t>𝐿</m:t>
                                    </m:r>
                                  </m:e>
                                  <m:sub>
                                    <m:r>
                                      <a:rPr lang="en-IN" b="0" i="1" smtClean="0">
                                        <a:latin typeface="Cambria Math"/>
                                      </a:rPr>
                                      <m:t>𝑐</m:t>
                                    </m:r>
                                  </m:sub>
                                </m:sSub>
                              </m:oMath>
                            </m:oMathPara>
                          </a14:m>
                          <a:endParaRPr lang="en-IN" dirty="0"/>
                        </a:p>
                      </a:txBody>
                      <a:tcPr/>
                    </a:tc>
                  </a:tr>
                  <a:tr h="37084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RECEIVER (NOISE + INTERFERENCE)</a:t>
                          </a:r>
                          <a:endParaRPr lang="en-IN" b="1"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en-IN" b="1" i="1" smtClean="0">
                                    <a:latin typeface="Cambria Math"/>
                                  </a:rPr>
                                  <m:t>𝑵</m:t>
                                </m:r>
                                <m:r>
                                  <a:rPr lang="en-IN" b="1" i="1" smtClean="0">
                                    <a:latin typeface="Cambria Math"/>
                                  </a:rPr>
                                  <m:t>+</m:t>
                                </m:r>
                                <m:r>
                                  <a:rPr lang="en-IN" b="1" i="1" smtClean="0">
                                    <a:latin typeface="Cambria Math"/>
                                  </a:rPr>
                                  <m:t>𝟏</m:t>
                                </m:r>
                              </m:oMath>
                            </m:oMathPara>
                          </a14:m>
                          <a:endParaRPr lang="en-IN" b="1" dirty="0"/>
                        </a:p>
                      </a:txBody>
                      <a:tcPr/>
                    </a:tc>
                  </a:tr>
                  <a:tr h="37084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REQUIRED SNR</a:t>
                          </a:r>
                          <a:endParaRPr lang="en-IN"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a:rPr>
                                      <m:t>𝑆𝑁𝑅</m:t>
                                    </m:r>
                                  </m:e>
                                  <m:sub>
                                    <m:r>
                                      <a:rPr lang="en-IN" b="0" i="1" smtClean="0">
                                        <a:latin typeface="Cambria Math"/>
                                      </a:rPr>
                                      <m:t>𝑟𝑒𝑞</m:t>
                                    </m:r>
                                  </m:sub>
                                </m:sSub>
                              </m:oMath>
                            </m:oMathPara>
                          </a14:m>
                          <a:endParaRPr lang="en-IN"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928111563"/>
                  </p:ext>
                </p:extLst>
              </p:nvPr>
            </p:nvGraphicFramePr>
            <p:xfrm>
              <a:off x="1352062" y="1446497"/>
              <a:ext cx="8127999" cy="4430649"/>
            </p:xfrm>
            <a:graphic>
              <a:graphicData uri="http://schemas.openxmlformats.org/drawingml/2006/table">
                <a:tbl>
                  <a:tblPr firstRow="1" bandRow="1">
                    <a:tableStyleId>{5C22544A-7EE6-4342-B048-85BDC9FD1C3A}</a:tableStyleId>
                  </a:tblPr>
                  <a:tblGrid>
                    <a:gridCol w="2680676"/>
                    <a:gridCol w="3094893"/>
                    <a:gridCol w="2352430"/>
                  </a:tblGrid>
                  <a:tr h="370840">
                    <a:tc>
                      <a:txBody>
                        <a:bodyPr/>
                        <a:lstStyle/>
                        <a:p>
                          <a:pPr algn="ctr"/>
                          <a:r>
                            <a:rPr lang="en-IN" dirty="0" smtClean="0"/>
                            <a:t>ADDITIVE(+)/NEGATIVE(−)</a:t>
                          </a:r>
                          <a:endParaRPr lang="en-IN" dirty="0"/>
                        </a:p>
                      </a:txBody>
                      <a:tcPr/>
                    </a:tc>
                    <a:tc>
                      <a:txBody>
                        <a:bodyPr/>
                        <a:lstStyle/>
                        <a:p>
                          <a:pPr algn="ctr"/>
                          <a:r>
                            <a:rPr lang="en-IN" dirty="0" smtClean="0"/>
                            <a:t>COMPONENT</a:t>
                          </a:r>
                          <a:endParaRPr lang="en-IN" dirty="0"/>
                        </a:p>
                      </a:txBody>
                      <a:tcPr/>
                    </a:tc>
                    <a:tc>
                      <a:txBody>
                        <a:bodyPr/>
                        <a:lstStyle/>
                        <a:p>
                          <a:pPr algn="ctr"/>
                          <a:r>
                            <a:rPr lang="en-IN" dirty="0" smtClean="0"/>
                            <a:t>SYMBOL</a:t>
                          </a:r>
                          <a:endParaRPr lang="en-IN" dirty="0"/>
                        </a:p>
                      </a:txBody>
                      <a:tcPr/>
                    </a:tc>
                  </a:tr>
                  <a:tr h="37084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TRANSMITTER POWER</a:t>
                          </a:r>
                          <a:endParaRPr lang="en-IN" b="1"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108197" r="-259" b="-1013115"/>
                          </a:stretch>
                        </a:blipFill>
                      </a:tcPr>
                    </a:tc>
                  </a:tr>
                  <a:tr h="64008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TRANSMIT-ANTENNA GAIN</a:t>
                          </a:r>
                          <a:endParaRPr lang="en-IN"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120952" r="-259" b="-488571"/>
                          </a:stretch>
                        </a:blipFill>
                      </a:tcPr>
                    </a:tc>
                  </a:tr>
                  <a:tr h="64008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MEDIAN-LINK-PROPAGATION LOSS</a:t>
                          </a:r>
                          <a:endParaRPr lang="en-IN" b="1"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220952" r="-259" b="-388571"/>
                          </a:stretch>
                        </a:blipFill>
                      </a:tcPr>
                    </a:tc>
                  </a:tr>
                  <a:tr h="37084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MARGIN</a:t>
                          </a:r>
                          <a:endParaRPr lang="en-IN"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552459" r="-259" b="-568852"/>
                          </a:stretch>
                        </a:blipFill>
                      </a:tcPr>
                    </a:tc>
                  </a:tr>
                  <a:tr h="64008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MOBILE-RECEIVE ANTENNA GAIN</a:t>
                          </a:r>
                          <a:endParaRPr lang="en-IN" b="1"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379048" r="-259" b="-230476"/>
                          </a:stretch>
                        </a:blipFill>
                      </a:tcPr>
                    </a:tc>
                  </a:tr>
                  <a:tr h="370840">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CABLING LOSSES</a:t>
                          </a:r>
                          <a:endParaRPr lang="en-IN"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838333" r="-259" b="-303333"/>
                          </a:stretch>
                        </a:blipFill>
                      </a:tcPr>
                    </a:tc>
                  </a:tr>
                  <a:tr h="640080">
                    <a:tc>
                      <a:txBody>
                        <a:bodyPr/>
                        <a:lstStyle/>
                        <a:p>
                          <a:pPr algn="ctr"/>
                          <a:r>
                            <a:rPr lang="en-IN" b="1" dirty="0" smtClean="0"/>
                            <a:t>-</a:t>
                          </a:r>
                          <a:endParaRPr lang="en-IN" b="1" dirty="0"/>
                        </a:p>
                      </a:txBody>
                      <a:tcPr/>
                    </a:tc>
                    <a:tc>
                      <a:txBody>
                        <a:bodyPr/>
                        <a:lstStyle/>
                        <a:p>
                          <a:pPr algn="ctr"/>
                          <a:r>
                            <a:rPr lang="en-IN" b="1" dirty="0" smtClean="0">
                              <a:latin typeface="Times New Roman" pitchFamily="18" charset="0"/>
                              <a:cs typeface="Times New Roman" pitchFamily="18" charset="0"/>
                            </a:rPr>
                            <a:t>RECEIVER (NOISE + INTERFERENCE)</a:t>
                          </a:r>
                          <a:endParaRPr lang="en-IN" b="1"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531132" r="-259" b="-71698"/>
                          </a:stretch>
                        </a:blipFill>
                      </a:tcPr>
                    </a:tc>
                  </a:tr>
                  <a:tr h="386969">
                    <a:tc>
                      <a:txBody>
                        <a:bodyPr/>
                        <a:lstStyle/>
                        <a:p>
                          <a:pPr algn="ctr"/>
                          <a:r>
                            <a:rPr lang="en-IN" b="1" dirty="0" smtClean="0"/>
                            <a:t>=</a:t>
                          </a:r>
                          <a:endParaRPr lang="en-IN" b="1" dirty="0"/>
                        </a:p>
                      </a:txBody>
                      <a:tcPr/>
                    </a:tc>
                    <a:tc>
                      <a:txBody>
                        <a:bodyPr/>
                        <a:lstStyle/>
                        <a:p>
                          <a:pPr algn="ctr"/>
                          <a:r>
                            <a:rPr lang="en-IN" dirty="0" smtClean="0">
                              <a:latin typeface="Times New Roman" pitchFamily="18" charset="0"/>
                              <a:cs typeface="Times New Roman" pitchFamily="18" charset="0"/>
                            </a:rPr>
                            <a:t>REQUIRED SNR</a:t>
                          </a:r>
                          <a:endParaRPr lang="en-IN" dirty="0">
                            <a:latin typeface="Times New Roman" pitchFamily="18" charset="0"/>
                            <a:cs typeface="Times New Roman" pitchFamily="18" charset="0"/>
                          </a:endParaRPr>
                        </a:p>
                      </a:txBody>
                      <a:tcPr/>
                    </a:tc>
                    <a:tc>
                      <a:txBody>
                        <a:bodyPr/>
                        <a:lstStyle/>
                        <a:p>
                          <a:endParaRPr lang="en-US"/>
                        </a:p>
                      </a:txBody>
                      <a:tcPr>
                        <a:blipFill rotWithShape="1">
                          <a:blip r:embed="rId4"/>
                          <a:stretch>
                            <a:fillRect l="-245596" t="-1061905" r="-259" b="-20635"/>
                          </a:stretch>
                        </a:blipFill>
                      </a:tcPr>
                    </a:tc>
                  </a:tr>
                </a:tbl>
              </a:graphicData>
            </a:graphic>
          </p:graphicFrame>
        </mc:Fallback>
      </mc:AlternateContent>
    </p:spTree>
    <p:extLst>
      <p:ext uri="{BB962C8B-B14F-4D97-AF65-F5344CB8AC3E}">
        <p14:creationId xmlns:p14="http://schemas.microsoft.com/office/powerpoint/2010/main" val="272127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latin typeface="Times New Roman" pitchFamily="18" charset="0"/>
                <a:cs typeface="Times New Roman" pitchFamily="18" charset="0"/>
              </a:rPr>
              <a:t>Large scale path loss</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31/33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4391" y="841102"/>
                <a:ext cx="11699133" cy="5335861"/>
              </a:xfrm>
            </p:spPr>
            <p:txBody>
              <a:bodyPr>
                <a:normAutofit/>
              </a:bodyPr>
              <a:lstStyle/>
              <a:p>
                <a:pPr marL="0" indent="0">
                  <a:buNone/>
                </a:pPr>
                <a:endParaRPr lang="en-IN" sz="24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Let us consider an example</a:t>
                </a:r>
                <a:r>
                  <a:rPr lang="en-US" sz="2000" dirty="0">
                    <a:latin typeface="Times New Roman" pitchFamily="18" charset="0"/>
                    <a:cs typeface="Times New Roman" pitchFamily="18" charset="0"/>
                  </a:rPr>
                  <a:t>, users can be shadowed by large objects such as walls or buildings. Thus, the net received signal strength is basically a random variable with the mean predicted by the path loss.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random </a:t>
                </a:r>
                <a:r>
                  <a:rPr lang="en-US" sz="2000" b="1" i="1" dirty="0">
                    <a:latin typeface="Times New Roman" pitchFamily="18" charset="0"/>
                    <a:cs typeface="Times New Roman" pitchFamily="18" charset="0"/>
                  </a:rPr>
                  <a:t>dB</a:t>
                </a:r>
                <a:r>
                  <a:rPr lang="en-US" sz="2000" dirty="0">
                    <a:latin typeface="Times New Roman" pitchFamily="18" charset="0"/>
                    <a:cs typeface="Times New Roman" pitchFamily="18" charset="0"/>
                  </a:rPr>
                  <a:t> deviation about the mean signal strength can be </a:t>
                </a:r>
                <a:r>
                  <a:rPr lang="en-US" sz="2000" dirty="0" err="1">
                    <a:latin typeface="Times New Roman" pitchFamily="18" charset="0"/>
                    <a:cs typeface="Times New Roman" pitchFamily="18" charset="0"/>
                  </a:rPr>
                  <a:t>modelled</a:t>
                </a:r>
                <a:r>
                  <a:rPr lang="en-US" sz="2000" dirty="0">
                    <a:latin typeface="Times New Roman" pitchFamily="18" charset="0"/>
                    <a:cs typeface="Times New Roman" pitchFamily="18" charset="0"/>
                  </a:rPr>
                  <a:t> as a </a:t>
                </a:r>
                <a:r>
                  <a:rPr lang="en-US" sz="2000" dirty="0" smtClean="0">
                    <a:latin typeface="Times New Roman" pitchFamily="18" charset="0"/>
                    <a:cs typeface="Times New Roman" pitchFamily="18" charset="0"/>
                  </a:rPr>
                  <a:t>Gaussian</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  </m:t>
                        </m:r>
                        <m:r>
                          <a:rPr lang="en-IN" sz="2000" b="0" i="1" smtClean="0">
                            <a:latin typeface="Cambria Math"/>
                            <a:cs typeface="Times New Roman" pitchFamily="18" charset="0"/>
                          </a:rPr>
                          <m:t>𝑅𝑉</m:t>
                        </m:r>
                        <m:r>
                          <a:rPr lang="en-IN" sz="2000" b="0" i="1" smtClean="0">
                            <a:latin typeface="Cambria Math"/>
                            <a:cs typeface="Times New Roman" pitchFamily="18" charset="0"/>
                          </a:rPr>
                          <m:t> </m:t>
                        </m:r>
                        <m:r>
                          <a:rPr lang="en-IN" sz="2000" b="0" i="1" smtClean="0">
                            <a:latin typeface="Cambria Math"/>
                            <a:cs typeface="Times New Roman" pitchFamily="18" charset="0"/>
                          </a:rPr>
                          <m:t>𝑋</m:t>
                        </m:r>
                      </m:e>
                      <m:sub>
                        <m:r>
                          <a:rPr lang="en-US" sz="2000" i="1" smtClean="0">
                            <a:latin typeface="Cambria Math"/>
                            <a:cs typeface="Times New Roman" pitchFamily="18" charset="0"/>
                          </a:rPr>
                          <m:t>𝝈</m:t>
                        </m:r>
                      </m:sub>
                    </m:sSub>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𝓝</m:t>
                    </m:r>
                    <m:d>
                      <m:dPr>
                        <m:ctrlPr>
                          <a:rPr lang="en-US" sz="2000" i="1" smtClean="0">
                            <a:latin typeface="Cambria Math"/>
                            <a:ea typeface="Cambria Math"/>
                            <a:cs typeface="Times New Roman" pitchFamily="18" charset="0"/>
                          </a:rPr>
                        </m:ctrlPr>
                      </m:dPr>
                      <m:e>
                        <m:r>
                          <a:rPr lang="en-IN" sz="2000" b="0" i="1" smtClean="0">
                            <a:latin typeface="Cambria Math"/>
                            <a:ea typeface="Cambria Math"/>
                            <a:cs typeface="Times New Roman" pitchFamily="18" charset="0"/>
                          </a:rPr>
                          <m:t>0,</m:t>
                        </m:r>
                        <m:sSup>
                          <m:sSupPr>
                            <m:ctrlPr>
                              <a:rPr lang="en-US" sz="2000" i="1" smtClean="0">
                                <a:latin typeface="Cambria Math"/>
                                <a:ea typeface="Cambria Math"/>
                                <a:cs typeface="Times New Roman" pitchFamily="18" charset="0"/>
                              </a:rPr>
                            </m:ctrlPr>
                          </m:sSupPr>
                          <m:e>
                            <m:r>
                              <a:rPr lang="en-US" sz="2000" i="1" smtClean="0">
                                <a:latin typeface="Cambria Math"/>
                                <a:ea typeface="Cambria Math"/>
                                <a:cs typeface="Times New Roman" pitchFamily="18" charset="0"/>
                              </a:rPr>
                              <m:t>𝝈</m:t>
                            </m:r>
                          </m:e>
                          <m:sup>
                            <m:r>
                              <a:rPr lang="en-IN" sz="2000" b="0" i="1" smtClean="0">
                                <a:latin typeface="Cambria Math"/>
                                <a:ea typeface="Cambria Math"/>
                                <a:cs typeface="Times New Roman" pitchFamily="18" charset="0"/>
                              </a:rPr>
                              <m:t>2</m:t>
                            </m:r>
                          </m:sup>
                        </m:sSup>
                      </m:e>
                    </m:d>
                  </m:oMath>
                </a14:m>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This is shown schematically in Figure 4</a:t>
                </a:r>
                <a:r>
                  <a:rPr lang="en-US"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a:p>
                <a:pPr marL="0" indent="0">
                  <a:buNone/>
                </a:pPr>
                <a:r>
                  <a:rPr lang="en-IN" sz="2400" dirty="0">
                    <a:latin typeface="Times New Roman" pitchFamily="18" charset="0"/>
                    <a:cs typeface="Times New Roman"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4391" y="841102"/>
                <a:ext cx="11699133" cy="5335861"/>
              </a:xfrm>
              <a:blipFill rotWithShape="1">
                <a:blip r:embed="rId4"/>
                <a:stretch>
                  <a:fillRect l="-469"/>
                </a:stretch>
              </a:blipFill>
            </p:spPr>
            <p:txBody>
              <a:bodyPr/>
              <a:lstStyle/>
              <a:p>
                <a:r>
                  <a:rPr lang="en-IN">
                    <a:noFill/>
                  </a:rPr>
                  <a:t> </a:t>
                </a:r>
              </a:p>
            </p:txBody>
          </p:sp>
        </mc:Fallback>
      </mc:AlternateContent>
      <p:sp>
        <p:nvSpPr>
          <p:cNvPr id="5" name="Rectangle 4"/>
          <p:cNvSpPr/>
          <p:nvPr/>
        </p:nvSpPr>
        <p:spPr>
          <a:xfrm>
            <a:off x="248798" y="841102"/>
            <a:ext cx="11791844" cy="707886"/>
          </a:xfrm>
          <a:prstGeom prst="rect">
            <a:avLst/>
          </a:prstGeom>
        </p:spPr>
        <p:txBody>
          <a:bodyPr wrap="square">
            <a:spAutoFit/>
          </a:bodyPr>
          <a:lstStyle/>
          <a:p>
            <a:r>
              <a:rPr lang="en-IN" sz="2000" b="1" u="sng" dirty="0" smtClean="0">
                <a:latin typeface="Times New Roman" pitchFamily="18" charset="0"/>
                <a:cs typeface="Times New Roman" pitchFamily="18" charset="0"/>
              </a:rPr>
              <a:t>LOG-NORMAL SHADOWING</a:t>
            </a:r>
            <a:r>
              <a:rPr lang="en-IN" sz="2000" b="1" dirty="0" smtClean="0">
                <a:latin typeface="Times New Roman" pitchFamily="18" charset="0"/>
                <a:cs typeface="Times New Roman" pitchFamily="18" charset="0"/>
              </a:rPr>
              <a:t>:</a:t>
            </a:r>
          </a:p>
          <a:p>
            <a:endParaRPr lang="en-IN" sz="2000" b="1"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162" y="2532436"/>
            <a:ext cx="3806160" cy="19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68062" y="4441756"/>
            <a:ext cx="7784123" cy="307777"/>
          </a:xfrm>
          <a:prstGeom prst="rect">
            <a:avLst/>
          </a:prstGeom>
        </p:spPr>
        <p:txBody>
          <a:bodyPr wrap="square">
            <a:spAutoFit/>
          </a:bodyPr>
          <a:lstStyle/>
          <a:p>
            <a:r>
              <a:rPr lang="en-US" sz="1400" b="1" dirty="0" smtClean="0">
                <a:latin typeface="Times New Roman" pitchFamily="18" charset="0"/>
                <a:cs typeface="Times New Roman" pitchFamily="18" charset="0"/>
              </a:rPr>
              <a:t>FIGURE 4: PROBABILITY DENSITY FUNCTIONOF LOG-NORMAL SHADOWING</a:t>
            </a:r>
            <a:endParaRPr lang="en-I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407158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LARGE SCALE PATH LOSS</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0" y="6323987"/>
            <a:ext cx="12154485"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Large scale path loss</a:t>
            </a:r>
            <a:r>
              <a:rPr lang="en-US" sz="1600" dirty="0" smtClean="0">
                <a:solidFill>
                  <a:schemeClr val="bg1"/>
                </a:solidFill>
                <a:latin typeface="Times New Roman" pitchFamily="18" charset="0"/>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07-02-2023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32</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164392" y="843281"/>
                <a:ext cx="11875208" cy="5342296"/>
              </a:xfrm>
              <a:prstGeom prst="rect">
                <a:avLst/>
              </a:prstGeom>
            </p:spPr>
            <p:txBody>
              <a:bodyPr wrap="square">
                <a:spAutoFit/>
              </a:bodyPr>
              <a:lstStyle/>
              <a:p>
                <a:r>
                  <a:rPr lang="en-US" sz="2000" dirty="0" smtClean="0">
                    <a:latin typeface="Times New Roman" pitchFamily="18" charset="0"/>
                    <a:cs typeface="Times New Roman" pitchFamily="18" charset="0"/>
                  </a:rPr>
                  <a:t>The observed path loss in </a:t>
                </a:r>
                <a14:m>
                  <m:oMath xmlns:m="http://schemas.openxmlformats.org/officeDocument/2006/math">
                    <m:r>
                      <a:rPr lang="en-IN" sz="2000" b="0" i="1" smtClean="0">
                        <a:latin typeface="Cambria Math"/>
                        <a:cs typeface="Times New Roman" pitchFamily="18" charset="0"/>
                      </a:rPr>
                      <m:t>𝑑𝐵</m:t>
                    </m:r>
                    <m:r>
                      <a:rPr lang="en-IN" sz="2000" b="0" i="0" smtClean="0">
                        <a:latin typeface="Cambria Math"/>
                        <a:cs typeface="Times New Roman" pitchFamily="18" charset="0"/>
                      </a:rPr>
                      <m:t> </m:t>
                    </m:r>
                    <m:sSup>
                      <m:sSupPr>
                        <m:ctrlPr>
                          <a:rPr lang="en-IN" sz="2000" b="0" i="1" smtClean="0">
                            <a:latin typeface="Cambria Math"/>
                            <a:cs typeface="Times New Roman" pitchFamily="18" charset="0"/>
                          </a:rPr>
                        </m:ctrlPr>
                      </m:sSupPr>
                      <m:e>
                        <m:r>
                          <a:rPr lang="en-IN" sz="2000" b="0" i="1" smtClean="0">
                            <a:latin typeface="Cambria Math"/>
                            <a:cs typeface="Times New Roman" pitchFamily="18" charset="0"/>
                          </a:rPr>
                          <m:t>𝑃𝐿</m:t>
                        </m:r>
                      </m:e>
                      <m:sup>
                        <m:r>
                          <a:rPr lang="en-IN" sz="2000" b="0" i="1" smtClean="0">
                            <a:latin typeface="Cambria Math"/>
                            <a:cs typeface="Times New Roman" pitchFamily="18" charset="0"/>
                          </a:rPr>
                          <m:t>𝑑𝐵</m:t>
                        </m:r>
                      </m:sup>
                    </m:sSup>
                  </m:oMath>
                </a14:m>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therefore, be expressed </a:t>
                </a:r>
                <a:r>
                  <a:rPr lang="en-US" sz="2000" dirty="0" smtClean="0">
                    <a:latin typeface="Times New Roman" pitchFamily="18" charset="0"/>
                    <a:cs typeface="Times New Roman" pitchFamily="18" charset="0"/>
                  </a:rPr>
                  <a:t>as</a:t>
                </a:r>
              </a:p>
              <a:p>
                <a:endParaRPr lang="en-US" sz="2000" dirty="0" smtClean="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sSup>
                        <m:sSupPr>
                          <m:ctrlPr>
                            <a:rPr lang="en-IN" sz="2000" i="1" smtClean="0">
                              <a:latin typeface="Cambria Math"/>
                              <a:cs typeface="Times New Roman" pitchFamily="18" charset="0"/>
                            </a:rPr>
                          </m:ctrlPr>
                        </m:sSupPr>
                        <m:e>
                          <m:r>
                            <a:rPr lang="en-IN" sz="2000" b="0" i="1" smtClean="0">
                              <a:latin typeface="Cambria Math"/>
                              <a:cs typeface="Times New Roman" pitchFamily="18" charset="0"/>
                            </a:rPr>
                            <m:t>𝑃𝐿</m:t>
                          </m:r>
                        </m:e>
                        <m:sup>
                          <m:r>
                            <a:rPr lang="en-IN" sz="2000" b="0" i="1" smtClean="0">
                              <a:latin typeface="Cambria Math"/>
                              <a:cs typeface="Times New Roman" pitchFamily="18" charset="0"/>
                            </a:rPr>
                            <m:t>𝑑𝐵</m:t>
                          </m:r>
                        </m:sup>
                      </m:sSup>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50</m:t>
                          </m:r>
                        </m:sub>
                      </m:sSub>
                      <m:r>
                        <a:rPr lang="en-IN" sz="2000" i="1" smtClean="0">
                          <a:latin typeface="Cambria Math"/>
                          <a:ea typeface="Cambria Math"/>
                          <a:cs typeface="Times New Roman" pitchFamily="18" charset="0"/>
                        </a:rPr>
                        <m:t>+</m:t>
                      </m:r>
                      <m:sSub>
                        <m:sSubPr>
                          <m:ctrlPr>
                            <a:rPr lang="en-IN" sz="200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𝑋</m:t>
                          </m:r>
                        </m:e>
                        <m:sub>
                          <m:r>
                            <a:rPr lang="en-IN" sz="2000" i="1" smtClean="0">
                              <a:latin typeface="Cambria Math"/>
                              <a:ea typeface="Cambria Math"/>
                              <a:cs typeface="Times New Roman" pitchFamily="18" charset="0"/>
                            </a:rPr>
                            <m:t>𝜎</m:t>
                          </m:r>
                        </m:sub>
                      </m:sSub>
                    </m:oMath>
                  </m:oMathPara>
                </a14:m>
                <a:endParaRPr lang="en-IN" sz="2000" dirty="0" smtClean="0">
                  <a:latin typeface="Times New Roman" pitchFamily="18" charset="0"/>
                  <a:ea typeface="Cambria Math"/>
                  <a:cs typeface="Times New Roman" pitchFamily="18" charset="0"/>
                </a:endParaRPr>
              </a:p>
              <a:p>
                <a:r>
                  <a:rPr lang="en-IN" sz="2000" dirty="0" smtClean="0">
                    <a:latin typeface="Times New Roman" pitchFamily="18" charset="0"/>
                    <a:cs typeface="Times New Roman" pitchFamily="18" charset="0"/>
                  </a:rPr>
                  <a:t>Where</a:t>
                </a:r>
              </a:p>
              <a:p>
                <a:r>
                  <a:rPr lang="en-IN" sz="2000" dirty="0" smtClean="0">
                    <a:ea typeface="Cambria Math"/>
                    <a:cs typeface="Times New Roman" pitchFamily="18" charset="0"/>
                  </a:rPr>
                  <a:t>	</a:t>
                </a:r>
                <a14:m>
                  <m:oMath xmlns:m="http://schemas.openxmlformats.org/officeDocument/2006/math">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𝐿</m:t>
                        </m:r>
                      </m:e>
                      <m:sub>
                        <m:r>
                          <a:rPr lang="en-IN" sz="2000" i="1">
                            <a:latin typeface="Cambria Math"/>
                            <a:ea typeface="Cambria Math"/>
                            <a:cs typeface="Times New Roman" pitchFamily="18" charset="0"/>
                          </a:rPr>
                          <m:t>50</m:t>
                        </m:r>
                      </m:sub>
                    </m:sSub>
                  </m:oMath>
                </a14:m>
                <a:r>
                  <a:rPr lang="en-US" sz="2000" dirty="0">
                    <a:latin typeface="Times New Roman" pitchFamily="18" charset="0"/>
                    <a:cs typeface="Times New Roman" pitchFamily="18" charset="0"/>
                  </a:rPr>
                  <a:t>indicates the mean/median path loss</a:t>
                </a:r>
                <a:r>
                  <a:rPr lang="en-US" sz="2000" dirty="0" smtClean="0"/>
                  <a:t>.</a:t>
                </a:r>
              </a:p>
              <a:p>
                <a:r>
                  <a:rPr lang="en-IN" sz="2000" dirty="0" smtClean="0">
                    <a:ea typeface="Cambria Math"/>
                    <a:cs typeface="Times New Roman" pitchFamily="18" charset="0"/>
                  </a:rPr>
                  <a:t>	</a:t>
                </a:r>
                <a14:m>
                  <m:oMath xmlns:m="http://schemas.openxmlformats.org/officeDocument/2006/math">
                    <m:sSub>
                      <m:sSubPr>
                        <m:ctrlPr>
                          <a:rPr lang="en-IN" sz="2000" i="1">
                            <a:latin typeface="Cambria Math"/>
                            <a:ea typeface="Cambria Math"/>
                            <a:cs typeface="Times New Roman" pitchFamily="18" charset="0"/>
                          </a:rPr>
                        </m:ctrlPr>
                      </m:sSubPr>
                      <m:e>
                        <m:r>
                          <a:rPr lang="en-IN" sz="2000" i="1">
                            <a:latin typeface="Cambria Math"/>
                            <a:ea typeface="Cambria Math"/>
                            <a:cs typeface="Times New Roman" pitchFamily="18" charset="0"/>
                          </a:rPr>
                          <m:t>𝑋</m:t>
                        </m:r>
                      </m:e>
                      <m:sub>
                        <m:r>
                          <a:rPr lang="en-IN" sz="2000" i="1">
                            <a:latin typeface="Cambria Math"/>
                            <a:ea typeface="Cambria Math"/>
                            <a:cs typeface="Times New Roman" pitchFamily="18" charset="0"/>
                          </a:rPr>
                          <m:t>𝜎</m:t>
                        </m:r>
                      </m:sub>
                    </m:sSub>
                  </m:oMath>
                </a14:m>
                <a:r>
                  <a:rPr lang="en-US" sz="2000" dirty="0">
                    <a:latin typeface="Times New Roman" pitchFamily="18" charset="0"/>
                    <a:cs typeface="Times New Roman" pitchFamily="18" charset="0"/>
                  </a:rPr>
                  <a:t>the deviation about the mean is Gaussian or normally </a:t>
                </a:r>
                <a:r>
                  <a:rPr lang="en-US" sz="2000" dirty="0" smtClean="0">
                    <a:latin typeface="Times New Roman" pitchFamily="18" charset="0"/>
                    <a:cs typeface="Times New Roman" pitchFamily="18" charset="0"/>
                  </a:rPr>
                  <a:t>Systems </a:t>
                </a:r>
                <a:r>
                  <a:rPr lang="en-US" sz="2000" dirty="0">
                    <a:latin typeface="Times New Roman" pitchFamily="18" charset="0"/>
                    <a:cs typeface="Times New Roman" pitchFamily="18" charset="0"/>
                  </a:rPr>
                  <a:t>distributed</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where </a:t>
                </a:r>
                <a14:m>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𝐿</m:t>
                        </m:r>
                      </m:e>
                      <m:sub>
                        <m:r>
                          <a:rPr lang="en-IN" sz="2000" b="0" i="1" smtClean="0">
                            <a:latin typeface="Cambria Math"/>
                            <a:cs typeface="Times New Roman" pitchFamily="18" charset="0"/>
                          </a:rPr>
                          <m:t>50</m:t>
                        </m:r>
                      </m:sub>
                    </m:sSub>
                  </m:oMath>
                </a14:m>
                <a:r>
                  <a:rPr lang="en-US" sz="2000" dirty="0" smtClean="0">
                    <a:latin typeface="Times New Roman" pitchFamily="18" charset="0"/>
                    <a:cs typeface="Times New Roman" pitchFamily="18" charset="0"/>
                  </a:rPr>
                  <a:t> denotes </a:t>
                </a:r>
                <a:r>
                  <a:rPr lang="en-US" sz="2000" dirty="0">
                    <a:latin typeface="Times New Roman" pitchFamily="18" charset="0"/>
                    <a:cs typeface="Times New Roman" pitchFamily="18" charset="0"/>
                  </a:rPr>
                  <a:t>the median-path loss</a:t>
                </a:r>
                <a:r>
                  <a:rPr lang="en-US" sz="2000" dirty="0" smtClean="0">
                    <a:latin typeface="Times New Roman" pitchFamily="18" charset="0"/>
                    <a:cs typeface="Times New Roman" pitchFamily="18" charset="0"/>
                  </a:rPr>
                  <a:t>.</a:t>
                </a:r>
                <a:r>
                  <a:rPr lang="en-US" sz="2000" dirty="0"/>
                  <a:t> </a:t>
                </a:r>
                <a:r>
                  <a:rPr lang="en-US" sz="2000" dirty="0">
                    <a:latin typeface="Times New Roman" pitchFamily="18" charset="0"/>
                    <a:cs typeface="Times New Roman" pitchFamily="18" charset="0"/>
                  </a:rPr>
                  <a:t>Therefore, the probability that the path loss is greater than the threshold γ is given </a:t>
                </a:r>
                <a:r>
                  <a:rPr lang="en-US" sz="2000" dirty="0" smtClean="0">
                    <a:latin typeface="Times New Roman" pitchFamily="18" charset="0"/>
                    <a:cs typeface="Times New Roman" pitchFamily="18" charset="0"/>
                  </a:rPr>
                  <a:t>as</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𝑟</m:t>
                          </m:r>
                        </m:sub>
                      </m:sSub>
                      <m:d>
                        <m:dPr>
                          <m:ctrlPr>
                            <a:rPr lang="en-US" sz="2000" i="1" smtClean="0">
                              <a:latin typeface="Cambria Math"/>
                              <a:cs typeface="Times New Roman" pitchFamily="18" charset="0"/>
                            </a:rPr>
                          </m:ctrlPr>
                        </m:dPr>
                        <m:e>
                          <m:sSup>
                            <m:sSupPr>
                              <m:ctrlPr>
                                <a:rPr lang="en-US" sz="2000" i="1" smtClean="0">
                                  <a:latin typeface="Cambria Math"/>
                                  <a:cs typeface="Times New Roman" pitchFamily="18" charset="0"/>
                                </a:rPr>
                              </m:ctrlPr>
                            </m:sSupPr>
                            <m:e>
                              <m:r>
                                <a:rPr lang="en-IN" sz="2000" b="0" i="1" smtClean="0">
                                  <a:latin typeface="Cambria Math"/>
                                  <a:cs typeface="Times New Roman" pitchFamily="18" charset="0"/>
                                </a:rPr>
                                <m:t>𝑃𝐿</m:t>
                              </m:r>
                            </m:e>
                            <m:sup>
                              <m:r>
                                <a:rPr lang="en-IN" sz="2000" b="0" i="1" smtClean="0">
                                  <a:latin typeface="Cambria Math"/>
                                  <a:cs typeface="Times New Roman" pitchFamily="18" charset="0"/>
                                </a:rPr>
                                <m:t>𝑑𝐵</m:t>
                              </m:r>
                            </m:sup>
                          </m:sSup>
                          <m:r>
                            <a:rPr lang="en-US" sz="2000" i="1" smtClean="0">
                              <a:latin typeface="Cambria Math"/>
                              <a:ea typeface="Cambria Math"/>
                              <a:cs typeface="Times New Roman" pitchFamily="18" charset="0"/>
                            </a:rPr>
                            <m:t>&gt;</m:t>
                          </m:r>
                          <m:r>
                            <a:rPr lang="en-US" sz="2000" i="1" smtClean="0">
                              <a:latin typeface="Cambria Math"/>
                              <a:ea typeface="Cambria Math"/>
                              <a:cs typeface="Times New Roman" pitchFamily="18" charset="0"/>
                            </a:rPr>
                            <m:t>𝛾</m:t>
                          </m:r>
                        </m:e>
                      </m:d>
                      <m:r>
                        <a:rPr lang="en-IN" sz="2000" b="0" i="1" smtClean="0">
                          <a:latin typeface="Cambria Math"/>
                          <a:cs typeface="Times New Roman" pitchFamily="18" charset="0"/>
                        </a:rPr>
                        <m:t>=</m:t>
                      </m:r>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𝑃</m:t>
                          </m:r>
                        </m:e>
                        <m:sub>
                          <m:r>
                            <a:rPr lang="en-IN" sz="2000" b="0" i="1" smtClean="0">
                              <a:latin typeface="Cambria Math"/>
                              <a:cs typeface="Times New Roman" pitchFamily="18" charset="0"/>
                            </a:rPr>
                            <m:t>𝑟</m:t>
                          </m:r>
                        </m:sub>
                      </m:sSub>
                      <m:d>
                        <m:dPr>
                          <m:ctrlPr>
                            <a:rPr lang="en-IN" sz="2000" b="0" i="1" smtClean="0">
                              <a:latin typeface="Cambria Math"/>
                              <a:cs typeface="Times New Roman" pitchFamily="18" charset="0"/>
                            </a:rPr>
                          </m:ctrlPr>
                        </m:dPr>
                        <m:e>
                          <m:sSub>
                            <m:sSubPr>
                              <m:ctrlPr>
                                <a:rPr lang="en-IN" sz="2000" b="0" i="1" smtClean="0">
                                  <a:latin typeface="Cambria Math"/>
                                  <a:cs typeface="Times New Roman" pitchFamily="18" charset="0"/>
                                </a:rPr>
                              </m:ctrlPr>
                            </m:sSubPr>
                            <m:e>
                              <m:r>
                                <a:rPr lang="en-IN" sz="2000" b="0" i="1" smtClean="0">
                                  <a:latin typeface="Cambria Math"/>
                                  <a:cs typeface="Times New Roman" pitchFamily="18" charset="0"/>
                                </a:rPr>
                                <m:t>𝐿</m:t>
                              </m:r>
                            </m:e>
                            <m:sub>
                              <m:r>
                                <a:rPr lang="en-IN" sz="2000" b="0" i="1" smtClean="0">
                                  <a:latin typeface="Cambria Math"/>
                                  <a:cs typeface="Times New Roman" pitchFamily="18" charset="0"/>
                                </a:rPr>
                                <m:t>50</m:t>
                              </m:r>
                            </m:sub>
                          </m:sSub>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𝑋</m:t>
                              </m:r>
                            </m:e>
                            <m:sub>
                              <m:r>
                                <a:rPr lang="en-IN" sz="2000" b="0" i="1" smtClean="0">
                                  <a:latin typeface="Cambria Math"/>
                                  <a:ea typeface="Cambria Math"/>
                                  <a:cs typeface="Times New Roman" pitchFamily="18" charset="0"/>
                                </a:rPr>
                                <m:t>𝜎</m:t>
                              </m:r>
                            </m:sub>
                          </m:sSub>
                          <m:r>
                            <a:rPr lang="en-IN" sz="2000" b="0" i="1" smtClean="0">
                              <a:latin typeface="Cambria Math"/>
                              <a:ea typeface="Cambria Math"/>
                              <a:cs typeface="Times New Roman" pitchFamily="18" charset="0"/>
                            </a:rPr>
                            <m:t>&gt;</m:t>
                          </m:r>
                          <m:r>
                            <a:rPr lang="en-IN" sz="2000" b="0" i="1" smtClean="0">
                              <a:latin typeface="Cambria Math"/>
                              <a:ea typeface="Cambria Math"/>
                              <a:cs typeface="Times New Roman" pitchFamily="18" charset="0"/>
                            </a:rPr>
                            <m:t>𝛾</m:t>
                          </m:r>
                        </m:e>
                      </m:d>
                    </m:oMath>
                  </m:oMathPara>
                </a14:m>
                <a:endParaRPr lang="en-IN" sz="2000" b="0" dirty="0" smtClean="0">
                  <a:latin typeface="Times New Roman" pitchFamily="18" charset="0"/>
                  <a:cs typeface="Times New Roman" pitchFamily="18" charset="0"/>
                </a:endParaRPr>
              </a:p>
              <a:p>
                <a:endParaRPr lang="en-IN" sz="2000" b="0" dirty="0" smtClean="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𝑃</m:t>
                          </m:r>
                        </m:e>
                        <m:sub>
                          <m:r>
                            <a:rPr lang="en-IN" sz="2000" b="0" i="1" smtClean="0">
                              <a:latin typeface="Cambria Math"/>
                              <a:ea typeface="Cambria Math"/>
                              <a:cs typeface="Times New Roman" pitchFamily="18" charset="0"/>
                            </a:rPr>
                            <m:t>𝑟</m:t>
                          </m:r>
                        </m:sub>
                      </m:sSub>
                      <m:d>
                        <m:dPr>
                          <m:ctrlPr>
                            <a:rPr lang="en-IN" sz="2000" b="0" i="1" smtClean="0">
                              <a:latin typeface="Cambria Math"/>
                              <a:ea typeface="Cambria Math"/>
                              <a:cs typeface="Times New Roman" pitchFamily="18" charset="0"/>
                            </a:rPr>
                          </m:ctrlPr>
                        </m:dPr>
                        <m:e>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𝑋</m:t>
                              </m:r>
                            </m:e>
                            <m:sub>
                              <m:r>
                                <a:rPr lang="en-IN" sz="2000" b="0" i="1" smtClean="0">
                                  <a:latin typeface="Cambria Math"/>
                                  <a:ea typeface="Cambria Math"/>
                                  <a:cs typeface="Times New Roman" pitchFamily="18" charset="0"/>
                                </a:rPr>
                                <m:t>𝜎</m:t>
                              </m:r>
                            </m:sub>
                          </m:sSub>
                          <m:r>
                            <a:rPr lang="en-IN" sz="2000" b="0" i="1" smtClean="0">
                              <a:latin typeface="Cambria Math"/>
                              <a:ea typeface="Cambria Math"/>
                              <a:cs typeface="Times New Roman" pitchFamily="18" charset="0"/>
                            </a:rPr>
                            <m:t>&gt;</m:t>
                          </m:r>
                          <m:r>
                            <a:rPr lang="en-IN" sz="2000" b="0" i="1" smtClean="0">
                              <a:latin typeface="Cambria Math"/>
                              <a:ea typeface="Cambria Math"/>
                              <a:cs typeface="Times New Roman" pitchFamily="18" charset="0"/>
                            </a:rPr>
                            <m:t>𝛾</m:t>
                          </m:r>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50</m:t>
                              </m:r>
                            </m:sub>
                          </m:sSub>
                        </m:e>
                      </m:d>
                    </m:oMath>
                  </m:oMathPara>
                </a14:m>
                <a:endParaRPr lang="en-IN" sz="2000" b="0" dirty="0" smtClean="0">
                  <a:latin typeface="Times New Roman" pitchFamily="18" charset="0"/>
                  <a:cs typeface="Times New Roman" pitchFamily="18" charset="0"/>
                </a:endParaRPr>
              </a:p>
              <a:p>
                <a:endParaRPr lang="en-IN" sz="2000" b="0" dirty="0" smtClean="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IN" sz="2000" b="0" i="1" smtClean="0">
                          <a:latin typeface="Cambria Math"/>
                          <a:ea typeface="Cambria Math"/>
                          <a:cs typeface="Times New Roman" pitchFamily="18" charset="0"/>
                        </a:rPr>
                        <m:t>=</m:t>
                      </m:r>
                      <m:r>
                        <a:rPr lang="en-IN" sz="2000" b="0" i="1" smtClean="0">
                          <a:latin typeface="Cambria Math"/>
                          <a:ea typeface="Cambria Math"/>
                          <a:cs typeface="Times New Roman" pitchFamily="18" charset="0"/>
                        </a:rPr>
                        <m:t>𝑄</m:t>
                      </m:r>
                      <m:d>
                        <m:dPr>
                          <m:ctrlPr>
                            <a:rPr lang="en-IN" sz="2000" b="0" i="1" smtClean="0">
                              <a:latin typeface="Cambria Math"/>
                              <a:ea typeface="Cambria Math"/>
                              <a:cs typeface="Times New Roman" pitchFamily="18" charset="0"/>
                            </a:rPr>
                          </m:ctrlPr>
                        </m:dPr>
                        <m:e>
                          <m:f>
                            <m:fPr>
                              <m:ctrlPr>
                                <a:rPr lang="en-IN" sz="2000" b="0" i="1" smtClean="0">
                                  <a:latin typeface="Cambria Math"/>
                                  <a:ea typeface="Cambria Math"/>
                                  <a:cs typeface="Times New Roman" pitchFamily="18" charset="0"/>
                                </a:rPr>
                              </m:ctrlPr>
                            </m:fPr>
                            <m:num>
                              <m:r>
                                <a:rPr lang="en-IN" sz="2000" b="0" i="1" smtClean="0">
                                  <a:latin typeface="Cambria Math"/>
                                  <a:ea typeface="Cambria Math"/>
                                  <a:cs typeface="Times New Roman" pitchFamily="18" charset="0"/>
                                </a:rPr>
                                <m:t>𝛾</m:t>
                              </m:r>
                              <m:r>
                                <a:rPr lang="en-IN" sz="2000" b="0" i="1" smtClean="0">
                                  <a:latin typeface="Cambria Math"/>
                                  <a:ea typeface="Cambria Math"/>
                                  <a:cs typeface="Times New Roman" pitchFamily="18" charset="0"/>
                                </a:rPr>
                                <m:t>−</m:t>
                              </m:r>
                              <m:sSub>
                                <m:sSubPr>
                                  <m:ctrlPr>
                                    <a:rPr lang="en-IN" sz="2000" b="0" i="1" smtClean="0">
                                      <a:latin typeface="Cambria Math"/>
                                      <a:ea typeface="Cambria Math"/>
                                      <a:cs typeface="Times New Roman" pitchFamily="18" charset="0"/>
                                    </a:rPr>
                                  </m:ctrlPr>
                                </m:sSubPr>
                                <m:e>
                                  <m:r>
                                    <a:rPr lang="en-IN" sz="2000" b="0" i="1" smtClean="0">
                                      <a:latin typeface="Cambria Math"/>
                                      <a:ea typeface="Cambria Math"/>
                                      <a:cs typeface="Times New Roman" pitchFamily="18" charset="0"/>
                                    </a:rPr>
                                    <m:t>𝐿</m:t>
                                  </m:r>
                                </m:e>
                                <m:sub>
                                  <m:r>
                                    <a:rPr lang="en-IN" sz="2000" b="0" i="1" smtClean="0">
                                      <a:latin typeface="Cambria Math"/>
                                      <a:ea typeface="Cambria Math"/>
                                      <a:cs typeface="Times New Roman" pitchFamily="18" charset="0"/>
                                    </a:rPr>
                                    <m:t>50</m:t>
                                  </m:r>
                                </m:sub>
                              </m:sSub>
                            </m:num>
                            <m:den>
                              <m:r>
                                <a:rPr lang="en-IN" sz="2000" b="0" i="1" smtClean="0">
                                  <a:latin typeface="Cambria Math"/>
                                  <a:ea typeface="Cambria Math"/>
                                  <a:cs typeface="Times New Roman" pitchFamily="18" charset="0"/>
                                </a:rPr>
                                <m:t>𝜎</m:t>
                              </m:r>
                            </m:den>
                          </m:f>
                        </m:e>
                      </m:d>
                    </m:oMath>
                  </m:oMathPara>
                </a14:m>
                <a:endParaRPr lang="en-IN" sz="2000" b="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where </a:t>
                </a:r>
                <a:r>
                  <a:rPr lang="en-US" sz="2000" i="1" dirty="0">
                    <a:latin typeface="Times New Roman" pitchFamily="18" charset="0"/>
                    <a:cs typeface="Times New Roman" pitchFamily="18" charset="0"/>
                  </a:rPr>
                  <a:t>Q (·) </a:t>
                </a:r>
                <a:r>
                  <a:rPr lang="en-US" sz="2000" dirty="0">
                    <a:latin typeface="Times New Roman" pitchFamily="18" charset="0"/>
                    <a:cs typeface="Times New Roman" pitchFamily="18" charset="0"/>
                  </a:rPr>
                  <a:t>denotes the Gaussian Q-function</a:t>
                </a:r>
                <a:endParaRPr lang="en-IN" sz="2000" b="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392" y="843281"/>
                <a:ext cx="11875208" cy="5342296"/>
              </a:xfrm>
              <a:prstGeom prst="rect">
                <a:avLst/>
              </a:prstGeom>
              <a:blipFill rotWithShape="1">
                <a:blip r:embed="rId4"/>
                <a:stretch>
                  <a:fillRect l="-565" t="-456" r="-308"/>
                </a:stretch>
              </a:blipFill>
            </p:spPr>
            <p:txBody>
              <a:bodyPr/>
              <a:lstStyle/>
              <a:p>
                <a:r>
                  <a:rPr lang="en-IN">
                    <a:noFill/>
                  </a:rPr>
                  <a:t> </a:t>
                </a:r>
              </a:p>
            </p:txBody>
          </p:sp>
        </mc:Fallback>
      </mc:AlternateContent>
    </p:spTree>
    <p:extLst>
      <p:ext uri="{BB962C8B-B14F-4D97-AF65-F5344CB8AC3E}">
        <p14:creationId xmlns:p14="http://schemas.microsoft.com/office/powerpoint/2010/main" val="136744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164392" y="111345"/>
            <a:ext cx="11990093" cy="523220"/>
          </a:xfrm>
          <a:prstGeom prst="rect">
            <a:avLst/>
          </a:prstGeom>
          <a:no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End of Presentation</a:t>
            </a: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0" y="6304002"/>
            <a:ext cx="13312725" cy="461665"/>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33</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/33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p>
        </p:txBody>
      </p:sp>
      <p:pic>
        <p:nvPicPr>
          <p:cNvPr id="8" name="Picture 7">
            <a:extLst>
              <a:ext uri="{FF2B5EF4-FFF2-40B4-BE49-F238E27FC236}">
                <a16:creationId xmlns:a16="http://schemas.microsoft.com/office/drawing/2014/main" xmlns="" id="{0C39E83F-07BB-49D7-BC1A-6C0A5E600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2" name="TextBox 1">
            <a:extLst>
              <a:ext uri="{FF2B5EF4-FFF2-40B4-BE49-F238E27FC236}">
                <a16:creationId xmlns:a16="http://schemas.microsoft.com/office/drawing/2014/main" xmlns="" id="{4771F390-2746-4BA6-988D-BC07A18BFFFA}"/>
              </a:ext>
            </a:extLst>
          </p:cNvPr>
          <p:cNvSpPr txBox="1"/>
          <p:nvPr/>
        </p:nvSpPr>
        <p:spPr>
          <a:xfrm>
            <a:off x="3831687" y="2743200"/>
            <a:ext cx="3940713" cy="923330"/>
          </a:xfrm>
          <a:prstGeom prst="rect">
            <a:avLst/>
          </a:prstGeom>
          <a:noFill/>
        </p:spPr>
        <p:txBody>
          <a:bodyPr wrap="square" rtlCol="0">
            <a:spAutoFit/>
          </a:bodyPr>
          <a:lstStyle/>
          <a:p>
            <a:r>
              <a:rPr lang="en-US" sz="5400" dirty="0">
                <a:solidFill>
                  <a:srgbClr val="C00000"/>
                </a:solidFill>
              </a:rPr>
              <a:t>Thank you all</a:t>
            </a:r>
            <a:endParaRPr lang="en-IN" sz="5400" dirty="0">
              <a:solidFill>
                <a:srgbClr val="C00000"/>
              </a:solidFill>
            </a:endParaRPr>
          </a:p>
        </p:txBody>
      </p:sp>
    </p:spTree>
    <p:extLst>
      <p:ext uri="{BB962C8B-B14F-4D97-AF65-F5344CB8AC3E}">
        <p14:creationId xmlns:p14="http://schemas.microsoft.com/office/powerpoint/2010/main" val="201270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imes New Roman" pitchFamily="18" charset="0"/>
                <a:cs typeface="Times New Roman" pitchFamily="18" charset="0"/>
              </a:rPr>
              <a:t>INTRODUCTION </a:t>
            </a:r>
            <a:endParaRPr lang="en-US" sz="24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156034" y="6337239"/>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3G &amp;4G STANDARDS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04/33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sp>
        <p:nvSpPr>
          <p:cNvPr id="9" name="TextBox 8">
            <a:extLst>
              <a:ext uri="{FF2B5EF4-FFF2-40B4-BE49-F238E27FC236}">
                <a16:creationId xmlns:a16="http://schemas.microsoft.com/office/drawing/2014/main" xmlns="" id="{84B741AE-165A-40FC-BFBA-59D981283D58}"/>
              </a:ext>
            </a:extLst>
          </p:cNvPr>
          <p:cNvSpPr txBox="1"/>
          <p:nvPr/>
        </p:nvSpPr>
        <p:spPr>
          <a:xfrm>
            <a:off x="940904" y="4829733"/>
            <a:ext cx="10922621" cy="1025922"/>
          </a:xfrm>
          <a:prstGeom prst="rect">
            <a:avLst/>
          </a:prstGeom>
          <a:noFill/>
        </p:spPr>
        <p:txBody>
          <a:bodyPr wrap="square">
            <a:spAutoFit/>
          </a:bodyPr>
          <a:lstStyle/>
          <a:p>
            <a:pPr fontAlgn="base">
              <a:lnSpc>
                <a:spcPct val="150000"/>
              </a:lnSpc>
              <a:spcAft>
                <a:spcPts val="800"/>
              </a:spcAft>
            </a:pPr>
            <a:r>
              <a:rPr lang="en-US" dirty="0">
                <a:latin typeface="Georgia" panose="02040502050405020303" pitchFamily="18" charset="0"/>
                <a:ea typeface="Verdana" panose="020B0604030504040204" pitchFamily="34" charset="0"/>
                <a:cs typeface="Times New Roman" panose="02020603050405020304" pitchFamily="18" charset="0"/>
              </a:rPr>
              <a:t>	</a:t>
            </a:r>
            <a:endParaRPr lang="en-US" b="1" dirty="0">
              <a:latin typeface="Times New Roman" pitchFamily="18" charset="0"/>
              <a:ea typeface="Verdana" panose="020B0604030504040204" pitchFamily="34" charset="0"/>
              <a:cs typeface="Times New Roman" pitchFamily="18" charset="0"/>
            </a:endParaRPr>
          </a:p>
          <a:p>
            <a:pPr fontAlgn="base">
              <a:lnSpc>
                <a:spcPct val="150000"/>
              </a:lnSpc>
              <a:spcAft>
                <a:spcPts val="800"/>
              </a:spcAft>
            </a:pPr>
            <a:r>
              <a:rPr lang="en-US" b="1" dirty="0">
                <a:latin typeface="Times New Roman" pitchFamily="18" charset="0"/>
                <a:ea typeface="Verdana" panose="020B0604030504040204" pitchFamily="34" charset="0"/>
                <a:cs typeface="Times New Roman" pitchFamily="18" charset="0"/>
              </a:rPr>
              <a:t>		</a:t>
            </a:r>
            <a:endParaRPr lang="en-IN" dirty="0">
              <a:effectLst/>
              <a:latin typeface="Times New Roman" pitchFamily="18" charset="0"/>
              <a:ea typeface="Verdana" panose="020B0604030504040204" pitchFamily="34" charset="0"/>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8" name="Rectangle 7"/>
          <p:cNvSpPr/>
          <p:nvPr/>
        </p:nvSpPr>
        <p:spPr>
          <a:xfrm>
            <a:off x="234463" y="855785"/>
            <a:ext cx="7004158" cy="523220"/>
          </a:xfrm>
          <a:prstGeom prst="rect">
            <a:avLst/>
          </a:prstGeom>
        </p:spPr>
        <p:txBody>
          <a:bodyPr wrap="square">
            <a:spAutoFit/>
          </a:bodyPr>
          <a:lstStyle/>
          <a:p>
            <a:r>
              <a:rPr lang="en-US" sz="2800" b="1" dirty="0" smtClean="0">
                <a:latin typeface="Times New Roman" pitchFamily="18" charset="0"/>
                <a:cs typeface="Times New Roman" pitchFamily="18" charset="0"/>
              </a:rPr>
              <a:t>2G WIRELESS STANDARDS</a:t>
            </a:r>
            <a:endParaRPr lang="en-US" sz="2800" b="1"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7737230" y="1198097"/>
          <a:ext cx="3212124" cy="2377440"/>
        </p:xfrm>
        <a:graphic>
          <a:graphicData uri="http://schemas.openxmlformats.org/drawingml/2006/table">
            <a:tbl>
              <a:tblPr firstRow="1" bandRow="1">
                <a:tableStyleId>{5C22544A-7EE6-4342-B048-85BDC9FD1C3A}</a:tableStyleId>
              </a:tblPr>
              <a:tblGrid>
                <a:gridCol w="1070708"/>
                <a:gridCol w="1070708"/>
                <a:gridCol w="1070708"/>
              </a:tblGrid>
              <a:tr h="264941">
                <a:tc>
                  <a:txBody>
                    <a:bodyPr/>
                    <a:lstStyle/>
                    <a:p>
                      <a:pPr algn="ctr"/>
                      <a:r>
                        <a:rPr lang="en-US" dirty="0" smtClean="0"/>
                        <a:t>GENERATION </a:t>
                      </a:r>
                      <a:endParaRPr lang="en-US" dirty="0"/>
                    </a:p>
                  </a:txBody>
                  <a:tcPr/>
                </a:tc>
                <a:tc>
                  <a:txBody>
                    <a:bodyPr/>
                    <a:lstStyle/>
                    <a:p>
                      <a:pPr algn="ctr"/>
                      <a:r>
                        <a:rPr lang="en-US" dirty="0" smtClean="0"/>
                        <a:t>STANDARD </a:t>
                      </a:r>
                      <a:endParaRPr lang="en-US" dirty="0"/>
                    </a:p>
                  </a:txBody>
                  <a:tcPr/>
                </a:tc>
                <a:tc>
                  <a:txBody>
                    <a:bodyPr/>
                    <a:lstStyle/>
                    <a:p>
                      <a:r>
                        <a:rPr lang="en-US" dirty="0" smtClean="0"/>
                        <a:t>Data Rate</a:t>
                      </a:r>
                      <a:endParaRPr lang="en-US" dirty="0"/>
                    </a:p>
                  </a:txBody>
                  <a:tcPr/>
                </a:tc>
              </a:tr>
              <a:tr h="264941">
                <a:tc>
                  <a:txBody>
                    <a:bodyPr/>
                    <a:lstStyle/>
                    <a:p>
                      <a:pPr algn="ctr"/>
                      <a:r>
                        <a:rPr lang="en-US" dirty="0" smtClean="0"/>
                        <a:t>2G</a:t>
                      </a:r>
                      <a:endParaRPr lang="en-US" dirty="0"/>
                    </a:p>
                  </a:txBody>
                  <a:tcPr/>
                </a:tc>
                <a:tc>
                  <a:txBody>
                    <a:bodyPr/>
                    <a:lstStyle/>
                    <a:p>
                      <a:pPr algn="ctr"/>
                      <a:r>
                        <a:rPr lang="en-US" dirty="0" smtClean="0"/>
                        <a:t>GSM </a:t>
                      </a:r>
                      <a:endParaRPr lang="en-US" dirty="0"/>
                    </a:p>
                  </a:txBody>
                  <a:tcPr/>
                </a:tc>
                <a:tc>
                  <a:txBody>
                    <a:bodyPr/>
                    <a:lstStyle/>
                    <a:p>
                      <a:r>
                        <a:rPr lang="en-US" dirty="0" smtClean="0"/>
                        <a:t>10 kbps</a:t>
                      </a:r>
                      <a:endParaRPr lang="en-US" dirty="0"/>
                    </a:p>
                  </a:txBody>
                  <a:tcPr/>
                </a:tc>
              </a:tr>
              <a:tr h="264941">
                <a:tc>
                  <a:txBody>
                    <a:bodyPr/>
                    <a:lstStyle/>
                    <a:p>
                      <a:pPr algn="ctr"/>
                      <a:r>
                        <a:rPr lang="en-US" dirty="0" smtClean="0"/>
                        <a:t>2G </a:t>
                      </a:r>
                    </a:p>
                  </a:txBody>
                  <a:tcPr/>
                </a:tc>
                <a:tc>
                  <a:txBody>
                    <a:bodyPr/>
                    <a:lstStyle/>
                    <a:p>
                      <a:pPr algn="ctr"/>
                      <a:r>
                        <a:rPr lang="en-US" dirty="0" smtClean="0"/>
                        <a:t>IS-95 (CDMA)</a:t>
                      </a:r>
                      <a:endParaRPr lang="en-US" dirty="0"/>
                    </a:p>
                  </a:txBody>
                  <a:tcPr/>
                </a:tc>
                <a:tc>
                  <a:txBody>
                    <a:bodyPr/>
                    <a:lstStyle/>
                    <a:p>
                      <a:r>
                        <a:rPr lang="en-US" dirty="0" smtClean="0"/>
                        <a:t>10 kbps</a:t>
                      </a:r>
                      <a:endParaRPr lang="en-US" dirty="0"/>
                    </a:p>
                  </a:txBody>
                  <a:tcPr/>
                </a:tc>
              </a:tr>
              <a:tr h="264941">
                <a:tc>
                  <a:txBody>
                    <a:bodyPr/>
                    <a:lstStyle/>
                    <a:p>
                      <a:pPr algn="ctr"/>
                      <a:r>
                        <a:rPr lang="en-US" dirty="0" smtClean="0"/>
                        <a:t>2.5 G</a:t>
                      </a:r>
                      <a:endParaRPr lang="en-US" dirty="0"/>
                    </a:p>
                  </a:txBody>
                  <a:tcPr/>
                </a:tc>
                <a:tc>
                  <a:txBody>
                    <a:bodyPr/>
                    <a:lstStyle/>
                    <a:p>
                      <a:pPr algn="ctr"/>
                      <a:r>
                        <a:rPr lang="en-US" dirty="0" smtClean="0"/>
                        <a:t>GPRS</a:t>
                      </a:r>
                      <a:endParaRPr lang="en-US" dirty="0"/>
                    </a:p>
                  </a:txBody>
                  <a:tcPr/>
                </a:tc>
                <a:tc>
                  <a:txBody>
                    <a:bodyPr/>
                    <a:lstStyle/>
                    <a:p>
                      <a:r>
                        <a:rPr lang="en-US" dirty="0" smtClean="0"/>
                        <a:t>50kbps</a:t>
                      </a:r>
                      <a:endParaRPr lang="en-US" dirty="0"/>
                    </a:p>
                  </a:txBody>
                  <a:tcPr/>
                </a:tc>
              </a:tr>
              <a:tr h="264941">
                <a:tc>
                  <a:txBody>
                    <a:bodyPr/>
                    <a:lstStyle/>
                    <a:p>
                      <a:pPr algn="ctr"/>
                      <a:r>
                        <a:rPr lang="en-US" dirty="0" smtClean="0"/>
                        <a:t>2.5G</a:t>
                      </a:r>
                      <a:endParaRPr lang="en-US" dirty="0"/>
                    </a:p>
                  </a:txBody>
                  <a:tcPr/>
                </a:tc>
                <a:tc>
                  <a:txBody>
                    <a:bodyPr/>
                    <a:lstStyle/>
                    <a:p>
                      <a:pPr algn="ctr"/>
                      <a:r>
                        <a:rPr lang="en-US" dirty="0" smtClean="0"/>
                        <a:t>EDGE</a:t>
                      </a:r>
                      <a:endParaRPr lang="en-US" dirty="0"/>
                    </a:p>
                  </a:txBody>
                  <a:tcPr/>
                </a:tc>
                <a:tc>
                  <a:txBody>
                    <a:bodyPr/>
                    <a:lstStyle/>
                    <a:p>
                      <a:r>
                        <a:rPr lang="en-US" dirty="0" smtClean="0"/>
                        <a:t>200kbps</a:t>
                      </a:r>
                      <a:endParaRPr lang="en-US" dirty="0"/>
                    </a:p>
                  </a:txBody>
                  <a:tcPr/>
                </a:tc>
              </a:tr>
            </a:tbl>
          </a:graphicData>
        </a:graphic>
      </p:graphicFrame>
      <p:sp>
        <p:nvSpPr>
          <p:cNvPr id="12" name="Rectangle 11"/>
          <p:cNvSpPr/>
          <p:nvPr/>
        </p:nvSpPr>
        <p:spPr>
          <a:xfrm>
            <a:off x="184335" y="1368641"/>
            <a:ext cx="7447387" cy="5755422"/>
          </a:xfrm>
          <a:prstGeom prst="rect">
            <a:avLst/>
          </a:prstGeom>
        </p:spPr>
        <p:txBody>
          <a:bodyPr wrap="square">
            <a:spAutoFit/>
          </a:bodyPr>
          <a:lstStyle/>
          <a:p>
            <a:r>
              <a:rPr lang="en-US" sz="1600" b="1" dirty="0" smtClean="0">
                <a:latin typeface="Times New Roman" pitchFamily="18" charset="0"/>
                <a:cs typeface="Times New Roman" pitchFamily="18" charset="0"/>
              </a:rPr>
              <a:t>GSM : Global System for Mobile</a:t>
            </a:r>
          </a:p>
          <a:p>
            <a:r>
              <a:rPr lang="en-US" sz="1600" b="1" dirty="0" smtClean="0">
                <a:latin typeface="Times New Roman" pitchFamily="18" charset="0"/>
                <a:cs typeface="Times New Roman" pitchFamily="18" charset="0"/>
              </a:rPr>
              <a:t>CDMA: code division for multiple access</a:t>
            </a:r>
          </a:p>
          <a:p>
            <a:r>
              <a:rPr lang="en-US" sz="1600" b="1" dirty="0" smtClean="0">
                <a:latin typeface="Times New Roman" pitchFamily="18" charset="0"/>
                <a:cs typeface="Times New Roman" pitchFamily="18" charset="0"/>
              </a:rPr>
              <a:t>GPRS: General Packet Radio Service </a:t>
            </a:r>
          </a:p>
          <a:p>
            <a:r>
              <a:rPr lang="en-US" sz="1600" b="1" dirty="0" smtClean="0">
                <a:latin typeface="Times New Roman" pitchFamily="18" charset="0"/>
                <a:cs typeface="Times New Roman" pitchFamily="18" charset="0"/>
              </a:rPr>
              <a:t>EDGE: enhanced data for GSM evolution </a:t>
            </a:r>
          </a:p>
          <a:p>
            <a:r>
              <a:rPr lang="en-US" sz="1600" b="1" dirty="0" smtClean="0">
                <a:latin typeface="Times New Roman" pitchFamily="18" charset="0"/>
                <a:cs typeface="Times New Roman" pitchFamily="18" charset="0"/>
              </a:rPr>
              <a:t>AIM:</a:t>
            </a:r>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main goal of the 2G family of wireless standards was to give mobile cellular device customers a basic method of wireless voice communication.</a:t>
            </a:r>
          </a:p>
          <a:p>
            <a:r>
              <a:rPr lang="en-US" sz="2000" b="1" dirty="0" smtClean="0">
                <a:latin typeface="Times New Roman" pitchFamily="18" charset="0"/>
                <a:cs typeface="Times New Roman" pitchFamily="18" charset="0"/>
              </a:rPr>
              <a:t>ENHANCEMENT</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Furthermore, compared to 1G systems, which were analogue in nature, these devices were the first set of entirely digital wireless communication equipment. In an effort to converge the mobile communication infrastructure around the world, the dominant 2G standard, GSM, was first suggested with the goal of producing a multi-country joint standard.</a:t>
            </a:r>
          </a:p>
          <a:p>
            <a:endParaRPr lang="en-US" sz="1600" dirty="0" smtClean="0">
              <a:latin typeface="Times New Roman" pitchFamily="18" charset="0"/>
              <a:cs typeface="Times New Roman" pitchFamily="18" charset="0"/>
            </a:endParaRPr>
          </a:p>
          <a:p>
            <a:pPr algn="ctr"/>
            <a:endParaRPr lang="en-US" dirty="0" smtClean="0"/>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70719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3G &amp;4G STANDARDS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05/33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graphicFrame>
        <p:nvGraphicFramePr>
          <p:cNvPr id="8" name="Table 7"/>
          <p:cNvGraphicFramePr>
            <a:graphicFrameLocks noGrp="1"/>
          </p:cNvGraphicFramePr>
          <p:nvPr/>
        </p:nvGraphicFramePr>
        <p:xfrm>
          <a:off x="6928338" y="1758461"/>
          <a:ext cx="4970583" cy="2103120"/>
        </p:xfrm>
        <a:graphic>
          <a:graphicData uri="http://schemas.openxmlformats.org/drawingml/2006/table">
            <a:tbl>
              <a:tblPr firstRow="1" bandRow="1">
                <a:tableStyleId>{5C22544A-7EE6-4342-B048-85BDC9FD1C3A}</a:tableStyleId>
              </a:tblPr>
              <a:tblGrid>
                <a:gridCol w="1656861"/>
                <a:gridCol w="1734151"/>
                <a:gridCol w="1579571"/>
              </a:tblGrid>
              <a:tr h="331059">
                <a:tc>
                  <a:txBody>
                    <a:bodyPr/>
                    <a:lstStyle/>
                    <a:p>
                      <a:pPr algn="ctr"/>
                      <a:r>
                        <a:rPr lang="en-US" dirty="0" smtClean="0"/>
                        <a:t>GENERATION </a:t>
                      </a:r>
                      <a:endParaRPr lang="en-US" dirty="0"/>
                    </a:p>
                  </a:txBody>
                  <a:tcPr/>
                </a:tc>
                <a:tc>
                  <a:txBody>
                    <a:bodyPr/>
                    <a:lstStyle/>
                    <a:p>
                      <a:pPr algn="ctr"/>
                      <a:r>
                        <a:rPr lang="en-US" dirty="0" smtClean="0"/>
                        <a:t>STANDARD </a:t>
                      </a:r>
                      <a:endParaRPr lang="en-US" dirty="0"/>
                    </a:p>
                  </a:txBody>
                  <a:tcPr/>
                </a:tc>
                <a:tc>
                  <a:txBody>
                    <a:bodyPr/>
                    <a:lstStyle/>
                    <a:p>
                      <a:r>
                        <a:rPr lang="en-US" dirty="0" smtClean="0"/>
                        <a:t>Data Rate</a:t>
                      </a:r>
                      <a:endParaRPr lang="en-US" dirty="0"/>
                    </a:p>
                  </a:txBody>
                  <a:tcPr/>
                </a:tc>
              </a:tr>
              <a:tr h="331059">
                <a:tc>
                  <a:txBody>
                    <a:bodyPr/>
                    <a:lstStyle/>
                    <a:p>
                      <a:pPr algn="ctr"/>
                      <a:r>
                        <a:rPr lang="en-US" dirty="0" smtClean="0"/>
                        <a:t>3G</a:t>
                      </a:r>
                      <a:endParaRPr lang="en-US" dirty="0"/>
                    </a:p>
                  </a:txBody>
                  <a:tcPr/>
                </a:tc>
                <a:tc>
                  <a:txBody>
                    <a:bodyPr/>
                    <a:lstStyle/>
                    <a:p>
                      <a:pPr algn="ctr"/>
                      <a:r>
                        <a:rPr lang="en-US" dirty="0" smtClean="0"/>
                        <a:t>WCDMA/UMTS</a:t>
                      </a:r>
                      <a:endParaRPr lang="en-US" dirty="0"/>
                    </a:p>
                  </a:txBody>
                  <a:tcPr/>
                </a:tc>
                <a:tc>
                  <a:txBody>
                    <a:bodyPr/>
                    <a:lstStyle/>
                    <a:p>
                      <a:r>
                        <a:rPr lang="en-US" dirty="0" smtClean="0"/>
                        <a:t>384 kbps</a:t>
                      </a:r>
                      <a:endParaRPr lang="en-US" dirty="0"/>
                    </a:p>
                  </a:txBody>
                  <a:tcPr/>
                </a:tc>
              </a:tr>
              <a:tr h="331059">
                <a:tc>
                  <a:txBody>
                    <a:bodyPr/>
                    <a:lstStyle/>
                    <a:p>
                      <a:pPr algn="ctr"/>
                      <a:r>
                        <a:rPr lang="en-US" dirty="0" smtClean="0"/>
                        <a:t>3G</a:t>
                      </a:r>
                    </a:p>
                  </a:txBody>
                  <a:tcPr/>
                </a:tc>
                <a:tc>
                  <a:txBody>
                    <a:bodyPr/>
                    <a:lstStyle/>
                    <a:p>
                      <a:pPr algn="ctr"/>
                      <a:r>
                        <a:rPr lang="en-US" dirty="0" smtClean="0"/>
                        <a:t>CDMA 2000</a:t>
                      </a:r>
                      <a:endParaRPr lang="en-US" dirty="0"/>
                    </a:p>
                  </a:txBody>
                  <a:tcPr/>
                </a:tc>
                <a:tc>
                  <a:txBody>
                    <a:bodyPr/>
                    <a:lstStyle/>
                    <a:p>
                      <a:r>
                        <a:rPr lang="en-US" dirty="0" smtClean="0"/>
                        <a:t>384 kbps</a:t>
                      </a:r>
                      <a:endParaRPr lang="en-US" dirty="0"/>
                    </a:p>
                  </a:txBody>
                  <a:tcPr/>
                </a:tc>
              </a:tr>
              <a:tr h="331059">
                <a:tc>
                  <a:txBody>
                    <a:bodyPr/>
                    <a:lstStyle/>
                    <a:p>
                      <a:pPr algn="ctr"/>
                      <a:r>
                        <a:rPr lang="en-US" dirty="0" smtClean="0"/>
                        <a:t>3.5G</a:t>
                      </a:r>
                      <a:endParaRPr lang="en-US" dirty="0"/>
                    </a:p>
                  </a:txBody>
                  <a:tcPr/>
                </a:tc>
                <a:tc>
                  <a:txBody>
                    <a:bodyPr/>
                    <a:lstStyle/>
                    <a:p>
                      <a:pPr algn="ctr"/>
                      <a:r>
                        <a:rPr lang="en-US" dirty="0" smtClean="0"/>
                        <a:t>HSDPA/HSUPA</a:t>
                      </a:r>
                      <a:endParaRPr lang="en-US" dirty="0"/>
                    </a:p>
                  </a:txBody>
                  <a:tcPr/>
                </a:tc>
                <a:tc>
                  <a:txBody>
                    <a:bodyPr/>
                    <a:lstStyle/>
                    <a:p>
                      <a:r>
                        <a:rPr lang="en-US" dirty="0" smtClean="0"/>
                        <a:t>5–30 mbps</a:t>
                      </a:r>
                      <a:endParaRPr lang="en-US" dirty="0"/>
                    </a:p>
                  </a:txBody>
                  <a:tcPr/>
                </a:tc>
              </a:tr>
              <a:tr h="331059">
                <a:tc>
                  <a:txBody>
                    <a:bodyPr/>
                    <a:lstStyle/>
                    <a:p>
                      <a:pPr algn="ctr"/>
                      <a:r>
                        <a:rPr lang="en-US" dirty="0" smtClean="0"/>
                        <a:t>3.5G</a:t>
                      </a:r>
                      <a:endParaRPr lang="en-US" dirty="0"/>
                    </a:p>
                  </a:txBody>
                  <a:tcPr/>
                </a:tc>
                <a:tc>
                  <a:txBody>
                    <a:bodyPr/>
                    <a:lstStyle/>
                    <a:p>
                      <a:pPr algn="ctr"/>
                      <a:r>
                        <a:rPr lang="en-US" dirty="0" smtClean="0"/>
                        <a:t>1xEVDO-Rev. A,B</a:t>
                      </a:r>
                      <a:endParaRPr lang="en-US" dirty="0"/>
                    </a:p>
                  </a:txBody>
                  <a:tcPr/>
                </a:tc>
                <a:tc>
                  <a:txBody>
                    <a:bodyPr/>
                    <a:lstStyle/>
                    <a:p>
                      <a:r>
                        <a:rPr lang="en-US" dirty="0" smtClean="0"/>
                        <a:t>5–30 mbps</a:t>
                      </a:r>
                      <a:endParaRPr lang="en-US" dirty="0"/>
                    </a:p>
                  </a:txBody>
                  <a:tcPr/>
                </a:tc>
              </a:tr>
            </a:tbl>
          </a:graphicData>
        </a:graphic>
      </p:graphicFrame>
      <p:sp>
        <p:nvSpPr>
          <p:cNvPr id="11" name="Rectangle 10"/>
          <p:cNvSpPr/>
          <p:nvPr/>
        </p:nvSpPr>
        <p:spPr>
          <a:xfrm>
            <a:off x="339383" y="970057"/>
            <a:ext cx="6026248" cy="523220"/>
          </a:xfrm>
          <a:prstGeom prst="rect">
            <a:avLst/>
          </a:prstGeom>
        </p:spPr>
        <p:txBody>
          <a:bodyPr wrap="square">
            <a:spAutoFit/>
          </a:bodyPr>
          <a:lstStyle/>
          <a:p>
            <a:r>
              <a:rPr lang="en-US" sz="2800" b="1" dirty="0" smtClean="0">
                <a:latin typeface="Times New Roman" pitchFamily="18" charset="0"/>
                <a:cs typeface="Times New Roman" pitchFamily="18" charset="0"/>
              </a:rPr>
              <a:t>3G</a:t>
            </a: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WIRELESS STANDARDS</a:t>
            </a:r>
            <a:endParaRPr lang="en-US" sz="2800" b="1" dirty="0">
              <a:latin typeface="Times New Roman" pitchFamily="18" charset="0"/>
              <a:cs typeface="Times New Roman" pitchFamily="18" charset="0"/>
            </a:endParaRPr>
          </a:p>
        </p:txBody>
      </p:sp>
      <p:sp>
        <p:nvSpPr>
          <p:cNvPr id="12" name="Rectangle 11"/>
          <p:cNvSpPr/>
          <p:nvPr/>
        </p:nvSpPr>
        <p:spPr>
          <a:xfrm>
            <a:off x="433754" y="1534107"/>
            <a:ext cx="6096000" cy="6032421"/>
          </a:xfrm>
          <a:prstGeom prst="rect">
            <a:avLst/>
          </a:prstGeom>
        </p:spPr>
        <p:txBody>
          <a:bodyPr>
            <a:spAutoFit/>
          </a:bodyPr>
          <a:lstStyle/>
          <a:p>
            <a:pPr algn="just"/>
            <a:r>
              <a:rPr lang="en-US" dirty="0" smtClean="0"/>
              <a:t>	</a:t>
            </a:r>
            <a:r>
              <a:rPr lang="en-US" sz="2000" dirty="0" smtClean="0">
                <a:latin typeface="Times New Roman" pitchFamily="18" charset="0"/>
                <a:cs typeface="Times New Roman" pitchFamily="18" charset="0"/>
              </a:rPr>
              <a:t>Due to CDMA's superior features compared to other access technologies like Time Division for Multiple Access (TDMA) and Frequency Division for Multiple Access (FDMA), the third generation, or 3G wireless standards, were first proposed around the year 2000. (FDMA). Additionally, 3G standards—which use spectral bandwidth typically greater than 5 MHz—are referred to as wideband wireless technology.</a:t>
            </a:r>
          </a:p>
          <a:p>
            <a:r>
              <a:rPr lang="en-US" sz="2000" b="1" dirty="0" smtClean="0">
                <a:latin typeface="Times New Roman" pitchFamily="18" charset="0"/>
                <a:cs typeface="Times New Roman" pitchFamily="18" charset="0"/>
              </a:rPr>
              <a:t>WCDMA: wideband code division for multiple access</a:t>
            </a:r>
          </a:p>
          <a:p>
            <a:r>
              <a:rPr lang="en-US" sz="2000" b="1" dirty="0" smtClean="0">
                <a:latin typeface="Times New Roman" pitchFamily="18" charset="0"/>
                <a:cs typeface="Times New Roman" pitchFamily="18" charset="0"/>
              </a:rPr>
              <a:t>UMTS: Universal Mobile Telecommunications System</a:t>
            </a:r>
          </a:p>
          <a:p>
            <a:r>
              <a:rPr lang="en-US" sz="2000" b="1" dirty="0" smtClean="0">
                <a:latin typeface="Times New Roman" pitchFamily="18" charset="0"/>
                <a:cs typeface="Times New Roman" pitchFamily="18" charset="0"/>
              </a:rPr>
              <a:t>CDMA 2000: code division for multiple access</a:t>
            </a:r>
          </a:p>
          <a:p>
            <a:r>
              <a:rPr lang="en-US" sz="2000" b="1" dirty="0" smtClean="0">
                <a:latin typeface="Times New Roman" pitchFamily="18" charset="0"/>
                <a:cs typeface="Times New Roman" pitchFamily="18" charset="0"/>
              </a:rPr>
              <a:t>HSDPA: High-Speed Downlink Packet Access</a:t>
            </a:r>
          </a:p>
          <a:p>
            <a:r>
              <a:rPr lang="en-US" sz="2000" b="1" dirty="0" smtClean="0">
                <a:latin typeface="Times New Roman" pitchFamily="18" charset="0"/>
                <a:cs typeface="Times New Roman" pitchFamily="18" charset="0"/>
              </a:rPr>
              <a:t>HSUPA: High Speed Uplink Packet Access</a:t>
            </a:r>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48103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2345" y="6295849"/>
            <a:ext cx="12194346"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3G &amp;4G STANDARDS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06/33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67331" y="127299"/>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INTRODUCTION:</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11" name="Rectangle 10"/>
          <p:cNvSpPr/>
          <p:nvPr/>
        </p:nvSpPr>
        <p:spPr>
          <a:xfrm>
            <a:off x="339383" y="970057"/>
            <a:ext cx="6026248" cy="523220"/>
          </a:xfrm>
          <a:prstGeom prst="rect">
            <a:avLst/>
          </a:prstGeom>
        </p:spPr>
        <p:txBody>
          <a:bodyPr wrap="square">
            <a:spAutoFit/>
          </a:bodyPr>
          <a:lstStyle/>
          <a:p>
            <a:r>
              <a:rPr lang="en-US" sz="2800" b="1" dirty="0" smtClean="0">
                <a:latin typeface="Times New Roman" pitchFamily="18" charset="0"/>
                <a:cs typeface="Times New Roman" pitchFamily="18" charset="0"/>
              </a:rPr>
              <a:t>4G</a:t>
            </a: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WIRELESS STANDARDS</a:t>
            </a:r>
            <a:endParaRPr lang="en-US" sz="2800" b="1" dirty="0">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7479322" y="1146517"/>
          <a:ext cx="3774832" cy="2286000"/>
        </p:xfrm>
        <a:graphic>
          <a:graphicData uri="http://schemas.openxmlformats.org/drawingml/2006/table">
            <a:tbl>
              <a:tblPr firstRow="1" bandRow="1">
                <a:tableStyleId>{5C22544A-7EE6-4342-B048-85BDC9FD1C3A}</a:tableStyleId>
              </a:tblPr>
              <a:tblGrid>
                <a:gridCol w="1258277"/>
                <a:gridCol w="1316974"/>
                <a:gridCol w="1199581"/>
              </a:tblGrid>
              <a:tr h="254391">
                <a:tc>
                  <a:txBody>
                    <a:bodyPr/>
                    <a:lstStyle/>
                    <a:p>
                      <a:pPr algn="ctr"/>
                      <a:r>
                        <a:rPr lang="en-US" dirty="0" smtClean="0"/>
                        <a:t>GENERATION </a:t>
                      </a:r>
                      <a:endParaRPr lang="en-US" dirty="0"/>
                    </a:p>
                  </a:txBody>
                  <a:tcPr/>
                </a:tc>
                <a:tc>
                  <a:txBody>
                    <a:bodyPr/>
                    <a:lstStyle/>
                    <a:p>
                      <a:pPr algn="ctr"/>
                      <a:r>
                        <a:rPr lang="en-US" dirty="0" smtClean="0"/>
                        <a:t>STANDARD </a:t>
                      </a:r>
                      <a:endParaRPr lang="en-US" dirty="0"/>
                    </a:p>
                  </a:txBody>
                  <a:tcPr/>
                </a:tc>
                <a:tc>
                  <a:txBody>
                    <a:bodyPr/>
                    <a:lstStyle/>
                    <a:p>
                      <a:pPr algn="ctr"/>
                      <a:r>
                        <a:rPr lang="en-US" dirty="0" smtClean="0"/>
                        <a:t>Data Rate</a:t>
                      </a:r>
                      <a:endParaRPr lang="en-US" dirty="0"/>
                    </a:p>
                  </a:txBody>
                  <a:tcPr/>
                </a:tc>
              </a:tr>
              <a:tr h="254391">
                <a:tc>
                  <a:txBody>
                    <a:bodyPr/>
                    <a:lstStyle/>
                    <a:p>
                      <a:pPr algn="ctr"/>
                      <a:r>
                        <a:rPr lang="en-US" dirty="0" smtClean="0"/>
                        <a:t>4G</a:t>
                      </a:r>
                      <a:endParaRPr lang="en-US" dirty="0"/>
                    </a:p>
                  </a:txBody>
                  <a:tcPr/>
                </a:tc>
                <a:tc>
                  <a:txBody>
                    <a:bodyPr/>
                    <a:lstStyle/>
                    <a:p>
                      <a:pPr algn="ctr"/>
                      <a:r>
                        <a:rPr lang="en-US" dirty="0" smtClean="0"/>
                        <a:t>LTE</a:t>
                      </a:r>
                      <a:endParaRPr lang="en-US" dirty="0"/>
                    </a:p>
                  </a:txBody>
                  <a:tcPr/>
                </a:tc>
                <a:tc>
                  <a:txBody>
                    <a:bodyPr/>
                    <a:lstStyle/>
                    <a:p>
                      <a:pPr algn="ctr"/>
                      <a:r>
                        <a:rPr lang="en-US" dirty="0" smtClean="0"/>
                        <a:t>100–200 Mbps</a:t>
                      </a:r>
                      <a:endParaRPr lang="en-US" dirty="0"/>
                    </a:p>
                  </a:txBody>
                  <a:tcPr/>
                </a:tc>
              </a:tr>
              <a:tr h="254391">
                <a:tc>
                  <a:txBody>
                    <a:bodyPr/>
                    <a:lstStyle/>
                    <a:p>
                      <a:pPr algn="ctr"/>
                      <a:r>
                        <a:rPr lang="en-US" dirty="0" smtClean="0"/>
                        <a:t>4G</a:t>
                      </a:r>
                    </a:p>
                  </a:txBody>
                  <a:tcPr/>
                </a:tc>
                <a:tc>
                  <a:txBody>
                    <a:bodyPr/>
                    <a:lstStyle/>
                    <a:p>
                      <a:pPr algn="ctr"/>
                      <a:r>
                        <a:rPr lang="en-US" dirty="0" err="1" smtClean="0"/>
                        <a:t>WiMAX</a:t>
                      </a:r>
                      <a:endParaRPr lang="en-US" dirty="0"/>
                    </a:p>
                  </a:txBody>
                  <a:tcPr/>
                </a:tc>
                <a:tc>
                  <a:txBody>
                    <a:bodyPr/>
                    <a:lstStyle/>
                    <a:p>
                      <a:pPr algn="ctr"/>
                      <a:r>
                        <a:rPr lang="en-US" dirty="0" smtClean="0"/>
                        <a:t>100 Mbps</a:t>
                      </a:r>
                      <a:endParaRPr lang="en-US" dirty="0"/>
                    </a:p>
                  </a:txBody>
                  <a:tcPr/>
                </a:tc>
              </a:tr>
              <a:tr h="254391">
                <a:tc>
                  <a:txBody>
                    <a:bodyPr/>
                    <a:lstStyle/>
                    <a:p>
                      <a:pPr algn="ctr"/>
                      <a:r>
                        <a:rPr lang="en-US" dirty="0" smtClean="0"/>
                        <a:t>4G</a:t>
                      </a:r>
                      <a:endParaRPr lang="en-US" dirty="0"/>
                    </a:p>
                  </a:txBody>
                  <a:tcPr/>
                </a:tc>
                <a:tc>
                  <a:txBody>
                    <a:bodyPr/>
                    <a:lstStyle/>
                    <a:p>
                      <a:pPr algn="ctr"/>
                      <a:r>
                        <a:rPr lang="en-US" dirty="0" smtClean="0"/>
                        <a:t>LTE Advanced</a:t>
                      </a:r>
                      <a:endParaRPr lang="en-US" dirty="0"/>
                    </a:p>
                  </a:txBody>
                  <a:tcPr/>
                </a:tc>
                <a:tc>
                  <a:txBody>
                    <a:bodyPr/>
                    <a:lstStyle/>
                    <a:p>
                      <a:pPr algn="ctr"/>
                      <a:r>
                        <a:rPr lang="en-US" dirty="0" smtClean="0"/>
                        <a:t>&gt; 1 </a:t>
                      </a:r>
                      <a:r>
                        <a:rPr lang="en-US" dirty="0" err="1" smtClean="0"/>
                        <a:t>Gbps</a:t>
                      </a:r>
                      <a:endParaRPr lang="en-US" dirty="0"/>
                    </a:p>
                  </a:txBody>
                  <a:tcPr/>
                </a:tc>
              </a:tr>
            </a:tbl>
          </a:graphicData>
        </a:graphic>
      </p:graphicFrame>
      <p:sp>
        <p:nvSpPr>
          <p:cNvPr id="14" name="Rectangle 13"/>
          <p:cNvSpPr/>
          <p:nvPr/>
        </p:nvSpPr>
        <p:spPr>
          <a:xfrm>
            <a:off x="281353" y="1535722"/>
            <a:ext cx="5794639" cy="1754326"/>
          </a:xfrm>
          <a:prstGeom prst="rect">
            <a:avLst/>
          </a:prstGeom>
        </p:spPr>
        <p:txBody>
          <a:bodyPr wrap="square">
            <a:spAutoFit/>
          </a:bodyPr>
          <a:lstStyle/>
          <a:p>
            <a:pPr algn="just"/>
            <a:r>
              <a:rPr lang="en-US" dirty="0" smtClean="0">
                <a:latin typeface="Times New Roman" pitchFamily="18" charset="0"/>
                <a:cs typeface="Times New Roman" pitchFamily="18" charset="0"/>
              </a:rPr>
              <a:t>LTE: Long-Term Evolution</a:t>
            </a:r>
          </a:p>
          <a:p>
            <a:pPr algn="just"/>
            <a:r>
              <a:rPr lang="en-US" dirty="0" err="1" smtClean="0">
                <a:latin typeface="Times New Roman" pitchFamily="18" charset="0"/>
                <a:cs typeface="Times New Roman" pitchFamily="18" charset="0"/>
              </a:rPr>
              <a:t>Wi</a:t>
            </a:r>
            <a:r>
              <a:rPr lang="en-US" dirty="0" smtClean="0">
                <a:latin typeface="Times New Roman" pitchFamily="18" charset="0"/>
                <a:cs typeface="Times New Roman" pitchFamily="18" charset="0"/>
              </a:rPr>
              <a:t>-MAX: Worldwide Interoperability for Microwave Access</a:t>
            </a:r>
          </a:p>
          <a:p>
            <a:pPr algn="just"/>
            <a:r>
              <a:rPr lang="en-US" dirty="0" smtClean="0">
                <a:latin typeface="Times New Roman" pitchFamily="18" charset="0"/>
                <a:cs typeface="Times New Roman" pitchFamily="18" charset="0"/>
              </a:rPr>
              <a:t>LTE: Long-Term Evolution</a:t>
            </a:r>
          </a:p>
          <a:p>
            <a:pPr algn="just"/>
            <a:endParaRPr lang="en-US" dirty="0" smtClean="0">
              <a:latin typeface="Times New Roman" pitchFamily="18" charset="0"/>
              <a:cs typeface="Times New Roman" pitchFamily="18" charset="0"/>
            </a:endParaRPr>
          </a:p>
          <a:p>
            <a:pPr algn="ctr"/>
            <a:endParaRPr lang="en-US" dirty="0" smtClean="0"/>
          </a:p>
          <a:p>
            <a:pPr algn="ctr"/>
            <a:endParaRPr lang="en-US" dirty="0"/>
          </a:p>
        </p:txBody>
      </p:sp>
      <p:sp>
        <p:nvSpPr>
          <p:cNvPr id="15" name="Rectangle 14"/>
          <p:cNvSpPr/>
          <p:nvPr/>
        </p:nvSpPr>
        <p:spPr>
          <a:xfrm>
            <a:off x="328246" y="2625968"/>
            <a:ext cx="6799385" cy="3693319"/>
          </a:xfrm>
          <a:prstGeom prst="rect">
            <a:avLst/>
          </a:prstGeom>
        </p:spPr>
        <p:txBody>
          <a:bodyPr wrap="square">
            <a:spAutoFit/>
          </a:bodyPr>
          <a:lstStyle/>
          <a:p>
            <a:pPr algn="just"/>
            <a:r>
              <a:rPr lang="en-US" dirty="0" smtClean="0"/>
              <a:t>	</a:t>
            </a:r>
            <a:r>
              <a:rPr lang="en-US" dirty="0" smtClean="0">
                <a:latin typeface="Times New Roman" pitchFamily="18" charset="0"/>
                <a:cs typeface="Times New Roman" pitchFamily="18" charset="0"/>
              </a:rPr>
              <a:t>The OFDM technology is the foundation for the set of 4G wireless standards OFDM. It is the name of the multiple access technique based on  MIMO, another ground-breaking innovation used in 4G wireless systems, is essentially the use of multiple antennas at the transmitter and receiver in such systems. Thus, these revolutionary developments enable data rates greater than 100 Mbps for 4G wireless systems.</a:t>
            </a:r>
          </a:p>
          <a:p>
            <a:pPr algn="just"/>
            <a:r>
              <a:rPr lang="en-US" dirty="0" smtClean="0">
                <a:latin typeface="Times New Roman" pitchFamily="18" charset="0"/>
                <a:cs typeface="Times New Roman" pitchFamily="18" charset="0"/>
              </a:rPr>
              <a:t>	Four Modern Wireless Communication System </a:t>
            </a:r>
            <a:r>
              <a:rPr lang="en-US" dirty="0" err="1" smtClean="0">
                <a:latin typeface="Times New Roman" pitchFamily="18" charset="0"/>
                <a:cs typeface="Times New Roman" pitchFamily="18" charset="0"/>
              </a:rPr>
              <a:t>Principles.The</a:t>
            </a:r>
            <a:r>
              <a:rPr lang="en-US" dirty="0" smtClean="0">
                <a:latin typeface="Times New Roman" pitchFamily="18" charset="0"/>
                <a:cs typeface="Times New Roman" pitchFamily="18" charset="0"/>
              </a:rPr>
              <a:t> Third Generation Partnership Project (3GPP) standardization group created the Long-Term Evolution (LTE) and LTE Advanced standards, whereas the </a:t>
            </a:r>
            <a:r>
              <a:rPr lang="en-US" dirty="0" err="1" smtClean="0">
                <a:latin typeface="Times New Roman" pitchFamily="18" charset="0"/>
                <a:cs typeface="Times New Roman" pitchFamily="18" charset="0"/>
              </a:rPr>
              <a:t>WiMAX</a:t>
            </a:r>
            <a:r>
              <a:rPr lang="en-US" dirty="0" smtClean="0">
                <a:latin typeface="Times New Roman" pitchFamily="18" charset="0"/>
                <a:cs typeface="Times New Roman" pitchFamily="18" charset="0"/>
              </a:rPr>
              <a:t> forum is responsible for the Worldwide Interoperability for Microwave Access (</a:t>
            </a:r>
            <a:r>
              <a:rPr lang="en-US" dirty="0" err="1" smtClean="0">
                <a:latin typeface="Times New Roman" pitchFamily="18" charset="0"/>
                <a:cs typeface="Times New Roman" pitchFamily="18" charset="0"/>
              </a:rPr>
              <a:t>WiMAX</a:t>
            </a:r>
            <a:r>
              <a:rPr lang="en-US" dirty="0" smtClean="0">
                <a:latin typeface="Times New Roman" pitchFamily="18" charset="0"/>
                <a:cs typeface="Times New Roman" pitchFamily="18" charset="0"/>
              </a:rPr>
              <a:t>) standard. At the moment, 4G devices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3305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168DCBB8-8B39-47C5-8FD6-C56AD785E554}"/>
              </a:ext>
            </a:extLst>
          </p:cNvPr>
          <p:cNvSpPr txBox="1"/>
          <p:nvPr/>
        </p:nvSpPr>
        <p:spPr>
          <a:xfrm>
            <a:off x="356032" y="111345"/>
            <a:ext cx="11990093" cy="523220"/>
          </a:xfrm>
          <a:prstGeom prst="rect">
            <a:avLst/>
          </a:prstGeom>
          <a:noFill/>
        </p:spPr>
        <p:txBody>
          <a:bodyPr wrap="square">
            <a:spAutoFit/>
          </a:bodyPr>
          <a:lstStyle/>
          <a:p>
            <a:r>
              <a:rPr lang="en-US" sz="2800" dirty="0" smtClean="0">
                <a:solidFill>
                  <a:schemeClr val="bg1"/>
                </a:solidFill>
                <a:effectLst>
                  <a:outerShdw blurRad="38100" dist="38100" dir="2700000" algn="tl">
                    <a:srgbClr val="000000">
                      <a:alpha val="43137"/>
                    </a:srgbClr>
                  </a:outerShdw>
                </a:effectLst>
                <a:latin typeface="Georgia" panose="02040502050405020303" pitchFamily="18" charset="0"/>
              </a:rPr>
              <a:t>INTRODUCTION </a:t>
            </a:r>
            <a:endParaRPr lang="en-US" sz="2800"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3G &amp;4G STANDARDS   		</a:t>
            </a:r>
            <a:r>
              <a:rPr lang="en-US" sz="2400" dirty="0" err="1"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07-02-2023</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07/33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sp>
        <p:nvSpPr>
          <p:cNvPr id="12" name="Rectangle 11"/>
          <p:cNvSpPr/>
          <p:nvPr/>
        </p:nvSpPr>
        <p:spPr>
          <a:xfrm>
            <a:off x="328246" y="862043"/>
            <a:ext cx="6096000" cy="523220"/>
          </a:xfrm>
          <a:prstGeom prst="rect">
            <a:avLst/>
          </a:prstGeom>
        </p:spPr>
        <p:txBody>
          <a:bodyPr>
            <a:spAutoFit/>
          </a:bodyPr>
          <a:lstStyle/>
          <a:p>
            <a:r>
              <a:rPr lang="en-US" sz="2800" dirty="0" smtClean="0">
                <a:latin typeface="Times New Roman" pitchFamily="18" charset="0"/>
                <a:cs typeface="Times New Roman" pitchFamily="18" charset="0"/>
              </a:rPr>
              <a:t>OVERVIEW</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ON THE STANDARDS</a:t>
            </a:r>
            <a:endParaRPr lang="en-US" sz="2800" dirty="0">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1828799" y="1627164"/>
          <a:ext cx="7244863" cy="1737360"/>
        </p:xfrm>
        <a:graphic>
          <a:graphicData uri="http://schemas.openxmlformats.org/drawingml/2006/table">
            <a:tbl>
              <a:tblPr firstRow="1" bandRow="1">
                <a:tableStyleId>{5C22544A-7EE6-4342-B048-85BDC9FD1C3A}</a:tableStyleId>
              </a:tblPr>
              <a:tblGrid>
                <a:gridCol w="1828801"/>
                <a:gridCol w="2051538"/>
                <a:gridCol w="3364524"/>
              </a:tblGrid>
              <a:tr h="254391">
                <a:tc>
                  <a:txBody>
                    <a:bodyPr/>
                    <a:lstStyle/>
                    <a:p>
                      <a:pPr algn="ctr"/>
                      <a:r>
                        <a:rPr lang="en-US" dirty="0" smtClean="0"/>
                        <a:t>GENERATION </a:t>
                      </a:r>
                      <a:endParaRPr lang="en-US" dirty="0"/>
                    </a:p>
                  </a:txBody>
                  <a:tcPr/>
                </a:tc>
                <a:tc>
                  <a:txBody>
                    <a:bodyPr/>
                    <a:lstStyle/>
                    <a:p>
                      <a:pPr algn="ctr"/>
                      <a:r>
                        <a:rPr lang="en-US" dirty="0" smtClean="0"/>
                        <a:t>STANDARD </a:t>
                      </a:r>
                      <a:endParaRPr lang="en-US" dirty="0"/>
                    </a:p>
                  </a:txBody>
                  <a:tcPr/>
                </a:tc>
                <a:tc>
                  <a:txBody>
                    <a:bodyPr/>
                    <a:lstStyle/>
                    <a:p>
                      <a:pPr algn="ctr"/>
                      <a:r>
                        <a:rPr lang="en-US" dirty="0" smtClean="0"/>
                        <a:t>APPLICATION</a:t>
                      </a:r>
                      <a:endParaRPr lang="en-US" dirty="0"/>
                    </a:p>
                  </a:txBody>
                  <a:tcPr/>
                </a:tc>
              </a:tr>
              <a:tr h="254391">
                <a:tc>
                  <a:txBody>
                    <a:bodyPr/>
                    <a:lstStyle/>
                    <a:p>
                      <a:pPr algn="ctr"/>
                      <a:r>
                        <a:rPr lang="en-US" dirty="0" smtClean="0"/>
                        <a:t>2.0–2.75G</a:t>
                      </a:r>
                      <a:endParaRPr lang="en-US" dirty="0"/>
                    </a:p>
                  </a:txBody>
                  <a:tcPr/>
                </a:tc>
                <a:tc>
                  <a:txBody>
                    <a:bodyPr/>
                    <a:lstStyle/>
                    <a:p>
                      <a:pPr algn="ctr"/>
                      <a:r>
                        <a:rPr lang="en-US" dirty="0" smtClean="0"/>
                        <a:t>10–100 kbps</a:t>
                      </a:r>
                      <a:endParaRPr lang="en-US" dirty="0"/>
                    </a:p>
                  </a:txBody>
                  <a:tcPr/>
                </a:tc>
                <a:tc>
                  <a:txBody>
                    <a:bodyPr/>
                    <a:lstStyle/>
                    <a:p>
                      <a:pPr algn="ctr"/>
                      <a:r>
                        <a:rPr lang="en-US" dirty="0" smtClean="0"/>
                        <a:t>Voice, Low Rate Data</a:t>
                      </a:r>
                      <a:endParaRPr lang="en-US" dirty="0"/>
                    </a:p>
                  </a:txBody>
                  <a:tcPr/>
                </a:tc>
              </a:tr>
              <a:tr h="254391">
                <a:tc>
                  <a:txBody>
                    <a:bodyPr/>
                    <a:lstStyle/>
                    <a:p>
                      <a:pPr algn="ctr"/>
                      <a:r>
                        <a:rPr lang="en-US" dirty="0" smtClean="0"/>
                        <a:t>3.0–3.5G</a:t>
                      </a:r>
                    </a:p>
                  </a:txBody>
                  <a:tcPr/>
                </a:tc>
                <a:tc>
                  <a:txBody>
                    <a:bodyPr/>
                    <a:lstStyle/>
                    <a:p>
                      <a:pPr algn="ctr"/>
                      <a:r>
                        <a:rPr lang="en-US" dirty="0" smtClean="0"/>
                        <a:t>300 kbps - 30 mbps</a:t>
                      </a:r>
                      <a:endParaRPr lang="en-US" dirty="0"/>
                    </a:p>
                  </a:txBody>
                  <a:tcPr/>
                </a:tc>
                <a:tc>
                  <a:txBody>
                    <a:bodyPr/>
                    <a:lstStyle/>
                    <a:p>
                      <a:pPr algn="ctr"/>
                      <a:r>
                        <a:rPr lang="en-US" dirty="0" smtClean="0"/>
                        <a:t>Voice, Data, Video Calling, Video Conferencing</a:t>
                      </a:r>
                      <a:endParaRPr lang="en-US" dirty="0"/>
                    </a:p>
                  </a:txBody>
                  <a:tcPr/>
                </a:tc>
              </a:tr>
              <a:tr h="254391">
                <a:tc>
                  <a:txBody>
                    <a:bodyPr/>
                    <a:lstStyle/>
                    <a:p>
                      <a:pPr algn="ctr"/>
                      <a:r>
                        <a:rPr lang="en-US" dirty="0" smtClean="0"/>
                        <a:t>4G</a:t>
                      </a:r>
                      <a:endParaRPr lang="en-US" dirty="0"/>
                    </a:p>
                  </a:txBody>
                  <a:tcPr/>
                </a:tc>
                <a:tc>
                  <a:txBody>
                    <a:bodyPr/>
                    <a:lstStyle/>
                    <a:p>
                      <a:pPr algn="ctr"/>
                      <a:r>
                        <a:rPr lang="en-US" dirty="0" smtClean="0"/>
                        <a:t>100–200 Mbps</a:t>
                      </a:r>
                      <a:endParaRPr lang="en-US" dirty="0"/>
                    </a:p>
                  </a:txBody>
                  <a:tcPr/>
                </a:tc>
                <a:tc>
                  <a:txBody>
                    <a:bodyPr/>
                    <a:lstStyle/>
                    <a:p>
                      <a:pPr algn="ctr"/>
                      <a:r>
                        <a:rPr lang="en-US" dirty="0" smtClean="0"/>
                        <a:t>Online Gaming, HDTV</a:t>
                      </a:r>
                      <a:endParaRPr lang="en-US" dirty="0"/>
                    </a:p>
                  </a:txBody>
                  <a:tcPr/>
                </a:tc>
              </a:tr>
            </a:tbl>
          </a:graphicData>
        </a:graphic>
      </p:graphicFrame>
      <p:sp>
        <p:nvSpPr>
          <p:cNvPr id="14" name="Rectangle 13"/>
          <p:cNvSpPr/>
          <p:nvPr/>
        </p:nvSpPr>
        <p:spPr>
          <a:xfrm>
            <a:off x="586154" y="3741058"/>
            <a:ext cx="9800492" cy="1323439"/>
          </a:xfrm>
          <a:prstGeom prst="rect">
            <a:avLst/>
          </a:prstGeom>
        </p:spPr>
        <p:txBody>
          <a:bodyPr wrap="square">
            <a:spAutoFit/>
          </a:bodyPr>
          <a:lstStyle/>
          <a:p>
            <a:pPr algn="just"/>
            <a:r>
              <a:rPr lang="en-US" dirty="0" smtClean="0"/>
              <a:t>	</a:t>
            </a:r>
            <a:r>
              <a:rPr lang="en-US" sz="2000" dirty="0" smtClean="0">
                <a:latin typeface="Times New Roman" pitchFamily="18" charset="0"/>
                <a:cs typeface="Times New Roman" pitchFamily="18" charset="0"/>
              </a:rPr>
              <a:t>The table above shows that in addition to the newer services provided in the current generation, each generation also offers all the services of the generations before it.</a:t>
            </a:r>
          </a:p>
          <a:p>
            <a:pPr algn="just"/>
            <a:r>
              <a:rPr lang="en-US" sz="2000" dirty="0" smtClean="0">
                <a:latin typeface="Times New Roman" pitchFamily="18" charset="0"/>
                <a:cs typeface="Times New Roman" pitchFamily="18" charset="0"/>
              </a:rPr>
              <a:t>	Applications for streaming television (HDTV) over 4G networks typically need a data throughput of 10 Mbps per stream.</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4939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Times New Roman" pitchFamily="18" charset="0"/>
                <a:cs typeface="Times New Roman" pitchFamily="18" charset="0"/>
              </a:rPr>
              <a:t>TELETRAFFIC THEORY</a:t>
            </a:r>
            <a:endParaRPr lang="en-US" sz="28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08/33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sp>
        <p:nvSpPr>
          <p:cNvPr id="9" name="TextBox 8">
            <a:extLst>
              <a:ext uri="{FF2B5EF4-FFF2-40B4-BE49-F238E27FC236}">
                <a16:creationId xmlns:a16="http://schemas.microsoft.com/office/drawing/2014/main" xmlns="" id="{84B741AE-165A-40FC-BFBA-59D981283D58}"/>
              </a:ext>
            </a:extLst>
          </p:cNvPr>
          <p:cNvSpPr txBox="1"/>
          <p:nvPr/>
        </p:nvSpPr>
        <p:spPr>
          <a:xfrm>
            <a:off x="447593" y="1330339"/>
            <a:ext cx="11380763" cy="589072"/>
          </a:xfrm>
          <a:prstGeom prst="rect">
            <a:avLst/>
          </a:prstGeom>
          <a:noFill/>
        </p:spPr>
        <p:txBody>
          <a:bodyPr wrap="square">
            <a:spAutoFit/>
          </a:bodyPr>
          <a:lstStyle/>
          <a:p>
            <a:pPr marL="180340" algn="just" fontAlgn="base">
              <a:lnSpc>
                <a:spcPct val="150000"/>
              </a:lnSpc>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7D8FB851-34C1-4940-8B71-83F7749A85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p:pic>
        <p:nvPicPr>
          <p:cNvPr id="1026" name="Picture 2"/>
          <p:cNvPicPr>
            <a:picLocks noChangeAspect="1" noChangeArrowheads="1"/>
          </p:cNvPicPr>
          <p:nvPr/>
        </p:nvPicPr>
        <p:blipFill>
          <a:blip r:embed="rId4"/>
          <a:srcRect/>
          <a:stretch>
            <a:fillRect/>
          </a:stretch>
        </p:blipFill>
        <p:spPr bwMode="auto">
          <a:xfrm>
            <a:off x="1688123" y="2778370"/>
            <a:ext cx="2711694" cy="1723292"/>
          </a:xfrm>
          <a:prstGeom prst="rect">
            <a:avLst/>
          </a:prstGeom>
          <a:noFill/>
          <a:ln w="9525">
            <a:noFill/>
            <a:miter lim="800000"/>
            <a:headEnd/>
            <a:tailEnd/>
          </a:ln>
          <a:effectLst/>
        </p:spPr>
      </p:pic>
      <p:sp>
        <p:nvSpPr>
          <p:cNvPr id="8" name="Rectangle 7"/>
          <p:cNvSpPr/>
          <p:nvPr/>
        </p:nvSpPr>
        <p:spPr>
          <a:xfrm>
            <a:off x="1277815" y="4771292"/>
            <a:ext cx="3270738" cy="1077218"/>
          </a:xfrm>
          <a:prstGeom prst="rect">
            <a:avLst/>
          </a:prstGeom>
        </p:spPr>
        <p:txBody>
          <a:bodyPr wrap="square">
            <a:spAutoFit/>
          </a:bodyPr>
          <a:lstStyle/>
          <a:p>
            <a:pPr algn="just"/>
            <a:r>
              <a:rPr lang="en-US" sz="1600" b="1" dirty="0" smtClean="0">
                <a:latin typeface="Times New Roman" pitchFamily="18" charset="0"/>
                <a:cs typeface="Times New Roman" pitchFamily="18" charset="0"/>
              </a:rPr>
              <a:t>FIG:SCHEMATIC SHOWING TELETRAFFIC SYSTEM WITH N = 100 CHANNELS AND N = 100 USERS</a:t>
            </a:r>
            <a:endParaRPr lang="en-US" sz="1600" b="1" dirty="0">
              <a:latin typeface="Times New Roman" pitchFamily="18" charset="0"/>
              <a:cs typeface="Times New Roman" pitchFamily="18" charset="0"/>
            </a:endParaRPr>
          </a:p>
        </p:txBody>
      </p:sp>
      <p:sp>
        <p:nvSpPr>
          <p:cNvPr id="11" name="Rectangle 10"/>
          <p:cNvSpPr/>
          <p:nvPr/>
        </p:nvSpPr>
        <p:spPr>
          <a:xfrm>
            <a:off x="0" y="681335"/>
            <a:ext cx="11805138" cy="2215991"/>
          </a:xfrm>
          <a:prstGeom prst="rect">
            <a:avLst/>
          </a:prstGeom>
        </p:spPr>
        <p:txBody>
          <a:bodyPr wrap="square">
            <a:spAutoFit/>
          </a:bodyPr>
          <a:lstStyle/>
          <a:p>
            <a:pPr algn="just">
              <a:buFont typeface="Wingdings" pitchFamily="2" charset="2"/>
              <a:buChar char="Ø"/>
            </a:pPr>
            <a:endParaRPr lang="en-US" dirty="0" smtClean="0"/>
          </a:p>
          <a:p>
            <a:pPr algn="just">
              <a:buFont typeface="Wingdings" pitchFamily="2" charset="2"/>
              <a:buChar char="Ø"/>
            </a:pPr>
            <a:r>
              <a:rPr lang="en-US" sz="2000" dirty="0" smtClean="0">
                <a:latin typeface="Times New Roman" pitchFamily="18" charset="0"/>
                <a:cs typeface="Times New Roman" pitchFamily="18" charset="0"/>
              </a:rPr>
              <a:t>To cater for or meet the needs of a large number of users with a constrained number of channels, cellular networks apply    the interconnection principle</a:t>
            </a:r>
            <a:r>
              <a:rPr lang="en-US" dirty="0" smtClean="0"/>
              <a:t>.</a:t>
            </a:r>
          </a:p>
          <a:p>
            <a:pPr algn="just">
              <a:buFont typeface="Wingdings" pitchFamily="2" charset="2"/>
              <a:buChar char="Ø"/>
            </a:pPr>
            <a:r>
              <a:rPr lang="en-US" sz="2000" dirty="0" smtClean="0">
                <a:latin typeface="Times New Roman" pitchFamily="18" charset="0"/>
                <a:cs typeface="Times New Roman" pitchFamily="18" charset="0"/>
              </a:rPr>
              <a:t>From the below figure Consider a cellular system with 100 supported users and 100 available channels</a:t>
            </a:r>
          </a:p>
          <a:p>
            <a:pPr algn="just">
              <a:buFont typeface="Wingdings" pitchFamily="2" charset="2"/>
              <a:buChar char="Ø"/>
            </a:pPr>
            <a:r>
              <a:rPr lang="en-US" sz="2000" dirty="0" smtClean="0">
                <a:latin typeface="Times New Roman" pitchFamily="18" charset="0"/>
                <a:cs typeface="Times New Roman" pitchFamily="18" charset="0"/>
              </a:rPr>
              <a:t>practically, only a few channels are necessary to meet the demands of users as they are random in nature. This random nature for the demand or the demand to place a call is exploited by the </a:t>
            </a:r>
            <a:r>
              <a:rPr lang="en-US" sz="2000" b="1" i="1" dirty="0" smtClean="0">
                <a:latin typeface="Times New Roman" pitchFamily="18" charset="0"/>
                <a:cs typeface="Times New Roman" pitchFamily="18" charset="0"/>
              </a:rPr>
              <a:t>PRINCIPLE OF STATISTICAL MULTIPLEXING</a:t>
            </a:r>
            <a:r>
              <a:rPr lang="en-US" b="1" i="1" dirty="0" smtClean="0"/>
              <a:t>.</a:t>
            </a:r>
            <a:endParaRPr lang="en-US" b="1" i="1" dirty="0"/>
          </a:p>
        </p:txBody>
      </p:sp>
      <p:pic>
        <p:nvPicPr>
          <p:cNvPr id="1027" name="Picture 3"/>
          <p:cNvPicPr>
            <a:picLocks noChangeAspect="1" noChangeArrowheads="1"/>
          </p:cNvPicPr>
          <p:nvPr/>
        </p:nvPicPr>
        <p:blipFill>
          <a:blip r:embed="rId5"/>
          <a:srcRect/>
          <a:stretch>
            <a:fillRect/>
          </a:stretch>
        </p:blipFill>
        <p:spPr bwMode="auto">
          <a:xfrm>
            <a:off x="7571276" y="2516797"/>
            <a:ext cx="2676525" cy="2113817"/>
          </a:xfrm>
          <a:prstGeom prst="rect">
            <a:avLst/>
          </a:prstGeom>
          <a:noFill/>
          <a:ln w="9525">
            <a:noFill/>
            <a:miter lim="800000"/>
            <a:headEnd/>
            <a:tailEnd/>
          </a:ln>
          <a:effectLst/>
        </p:spPr>
      </p:pic>
      <p:sp>
        <p:nvSpPr>
          <p:cNvPr id="13" name="Rectangle 12"/>
          <p:cNvSpPr/>
          <p:nvPr/>
        </p:nvSpPr>
        <p:spPr>
          <a:xfrm>
            <a:off x="7502769" y="4782235"/>
            <a:ext cx="3259016" cy="1077218"/>
          </a:xfrm>
          <a:prstGeom prst="rect">
            <a:avLst/>
          </a:prstGeom>
        </p:spPr>
        <p:txBody>
          <a:bodyPr wrap="square">
            <a:spAutoFit/>
          </a:bodyPr>
          <a:lstStyle/>
          <a:p>
            <a:pPr algn="just"/>
            <a:r>
              <a:rPr lang="en-US" sz="1600" b="1" dirty="0" smtClean="0">
                <a:latin typeface="Times New Roman" pitchFamily="18" charset="0"/>
                <a:cs typeface="Times New Roman" pitchFamily="18" charset="0"/>
              </a:rPr>
              <a:t>FIG: SCHEMATIC SHOWING TELETRAFFIC SYSTEM WITH 100 USERS AND MUCH FEWER CHANNELS</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99276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D16AF79-F4A5-449F-B6C1-192E41AAAA7A}"/>
              </a:ext>
            </a:extLst>
          </p:cNvPr>
          <p:cNvSpPr/>
          <p:nvPr/>
        </p:nvSpPr>
        <p:spPr>
          <a:xfrm>
            <a:off x="0" y="6295850"/>
            <a:ext cx="12192000" cy="5621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470ED13-11EE-4131-AF85-1AD17A4F00E1}"/>
              </a:ext>
            </a:extLst>
          </p:cNvPr>
          <p:cNvSpPr/>
          <p:nvPr/>
        </p:nvSpPr>
        <p:spPr>
          <a:xfrm>
            <a:off x="-2346" y="-4528"/>
            <a:ext cx="12194346" cy="7549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Times New Roman" pitchFamily="18" charset="0"/>
                <a:cs typeface="Times New Roman" pitchFamily="18" charset="0"/>
              </a:rPr>
              <a:t>TELETRAFFIC THEORY</a:t>
            </a:r>
            <a:endParaRPr lang="en-US" sz="28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68B9CE56-5634-410C-99F1-289A6D951877}"/>
              </a:ext>
            </a:extLst>
          </p:cNvPr>
          <p:cNvSpPr txBox="1"/>
          <p:nvPr/>
        </p:nvSpPr>
        <p:spPr>
          <a:xfrm>
            <a:off x="248798" y="6323987"/>
            <a:ext cx="11905687" cy="461665"/>
          </a:xfrm>
          <a:prstGeom prst="rect">
            <a:avLst/>
          </a:prstGeom>
          <a:noFill/>
        </p:spPr>
        <p:txBody>
          <a:bodyPr wrap="square">
            <a:spAutoFit/>
          </a:bodyPr>
          <a:lstStyle/>
          <a:p>
            <a:r>
              <a:rPr lang="en-US" sz="2400" dirty="0" smtClean="0">
                <a:solidFill>
                  <a:schemeClr val="bg1"/>
                </a:solidFill>
                <a:latin typeface="Times New Roman" pitchFamily="18" charset="0"/>
                <a:cs typeface="Times New Roman" pitchFamily="18" charset="0"/>
              </a:rPr>
              <a:t>Tele-traffic </a:t>
            </a:r>
            <a:r>
              <a:rPr lang="en-US" sz="2400" dirty="0">
                <a:solidFill>
                  <a:schemeClr val="bg1"/>
                </a:solidFill>
                <a:latin typeface="Times New Roman" pitchFamily="18" charset="0"/>
                <a:cs typeface="Times New Roman" pitchFamily="18" charset="0"/>
              </a:rPr>
              <a:t>Theory</a:t>
            </a:r>
            <a:r>
              <a:rPr lang="en-US" sz="1600" dirty="0">
                <a:solidFill>
                  <a:schemeClr val="bg1"/>
                </a:solidFill>
                <a:latin typeface="Times New Roman" pitchFamily="18" charset="0"/>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Dr.Y.Mallikarjuna</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a:t>
            </a:r>
            <a:r>
              <a:rPr lang="en-US" sz="2400" dirty="0" err="1">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Rao</a:t>
            </a:r>
            <a:r>
              <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		07-02-2023		</a:t>
            </a:r>
            <a:r>
              <a:rPr lang="en-US" sz="2400" dirty="0" smtClean="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rPr>
              <a:t>09/33</a:t>
            </a:r>
            <a:endParaRPr lang="en-US" sz="2400" dirty="0">
              <a:solidFill>
                <a:schemeClr val="bg1"/>
              </a:solidFill>
              <a:effectLst>
                <a:outerShdw blurRad="38100" dist="38100" dir="2700000" algn="tl">
                  <a:srgbClr val="000000">
                    <a:alpha val="43137"/>
                  </a:srgbClr>
                </a:outerShdw>
              </a:effectLst>
              <a:latin typeface="Times New Roman" pitchFamily="18" charset="0"/>
              <a:ea typeface="Microsoft GothicNeo" panose="020B0503020000020004" pitchFamily="34" charset="-127"/>
              <a:cs typeface="Times New Roman" pitchFamily="18" charset="0"/>
            </a:endParaRPr>
          </a:p>
        </p:txBody>
      </p:sp>
      <p:pic>
        <p:nvPicPr>
          <p:cNvPr id="9" name="Picture 8">
            <a:extLst>
              <a:ext uri="{FF2B5EF4-FFF2-40B4-BE49-F238E27FC236}">
                <a16:creationId xmlns:a16="http://schemas.microsoft.com/office/drawing/2014/main" xmlns="" id="{AEAC6565-5252-473C-A4D7-D580B5CAC4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2381" y="91359"/>
            <a:ext cx="522288" cy="522288"/>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248797" y="750438"/>
                <a:ext cx="11521171" cy="5601405"/>
              </a:xfrm>
              <a:prstGeom prst="rect">
                <a:avLst/>
              </a:prstGeom>
            </p:spPr>
            <p:txBody>
              <a:bodyPr wrap="square">
                <a:spAutoFit/>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In a cellular system, a small number of wireless channels are available in each cell which are shared by a large number of subscribers in the cell</a:t>
                </a:r>
              </a:p>
              <a:p>
                <a:pPr marL="285750" indent="-285750" algn="just">
                  <a:buFont typeface="Wingdings" pitchFamily="2" charset="2"/>
                  <a:buChar char="Ø"/>
                </a:pP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he </a:t>
                </a:r>
                <a:r>
                  <a:rPr lang="en-US" sz="2000" dirty="0">
                    <a:latin typeface="Times New Roman" pitchFamily="18" charset="0"/>
                    <a:cs typeface="Times New Roman" pitchFamily="18" charset="0"/>
                  </a:rPr>
                  <a:t>number of users is much greater than the number of channels available in the cell, there is always a finite probability that all the lines are occupied. Hence, when a new user requests a channel for communication, his call is blocked as there are no channels available for communication</a:t>
                </a:r>
                <a:r>
                  <a:rPr lang="en-US" sz="2000" dirty="0" smtClean="0">
                    <a:latin typeface="Times New Roman" pitchFamily="18" charset="0"/>
                    <a:cs typeface="Times New Roman" pitchFamily="18" charset="0"/>
                  </a:rPr>
                  <a:t>.</a:t>
                </a:r>
              </a:p>
              <a:p>
                <a:pPr marL="285750" indent="-285750" algn="just">
                  <a:buFont typeface="Wingdings" pitchFamily="2" charset="2"/>
                  <a:buChar char="Ø"/>
                </a:pPr>
                <a:r>
                  <a:rPr lang="en-US" sz="2000" dirty="0" smtClean="0">
                    <a:latin typeface="Times New Roman" pitchFamily="18" charset="0"/>
                    <a:cs typeface="Times New Roman" pitchFamily="18" charset="0"/>
                  </a:rPr>
                  <a:t>The probability </a:t>
                </a:r>
                <a:r>
                  <a:rPr lang="en-US" sz="2000" dirty="0">
                    <a:latin typeface="Times New Roman" pitchFamily="18" charset="0"/>
                    <a:cs typeface="Times New Roman" pitchFamily="18" charset="0"/>
                  </a:rPr>
                  <a:t>with which calls are blocked is termed </a:t>
                </a:r>
                <a:r>
                  <a:rPr lang="en-US" sz="2000" b="1" i="1" dirty="0" smtClean="0">
                    <a:latin typeface="Times New Roman" pitchFamily="18" charset="0"/>
                    <a:cs typeface="Times New Roman" pitchFamily="18" charset="0"/>
                  </a:rPr>
                  <a:t>BLOCKING PROBABILITY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or in cellular systems, is also termed </a:t>
                </a:r>
                <a:r>
                  <a:rPr lang="en-US" sz="2000" b="1" i="1" dirty="0" smtClean="0">
                    <a:latin typeface="Times New Roman" pitchFamily="18" charset="0"/>
                    <a:cs typeface="Times New Roman" pitchFamily="18" charset="0"/>
                  </a:rPr>
                  <a:t>GRADE OF SERVICE</a:t>
                </a:r>
              </a:p>
              <a:p>
                <a:pPr marL="285750" indent="-285750" algn="just">
                  <a:buFont typeface="Wingdings" pitchFamily="2" charset="2"/>
                  <a:buChar char="Ø"/>
                </a:pPr>
                <a:r>
                  <a:rPr lang="en-US" sz="2000" dirty="0">
                    <a:latin typeface="Times New Roman" pitchFamily="18" charset="0"/>
                    <a:cs typeface="Times New Roman" pitchFamily="18" charset="0"/>
                  </a:rPr>
                  <a:t>The blocking probability is a key parameter of a cellular communication system. This can be derived using </a:t>
                </a:r>
                <a:r>
                  <a:rPr lang="en-US" sz="2000" dirty="0" err="1" smtClean="0">
                    <a:latin typeface="Times New Roman" pitchFamily="18" charset="0"/>
                    <a:cs typeface="Times New Roman" pitchFamily="18" charset="0"/>
                  </a:rPr>
                  <a:t>tele</a:t>
                </a:r>
                <a:r>
                  <a:rPr lang="en-US" sz="2000" dirty="0" smtClean="0">
                    <a:latin typeface="Times New Roman" pitchFamily="18" charset="0"/>
                    <a:cs typeface="Times New Roman" pitchFamily="18" charset="0"/>
                  </a:rPr>
                  <a:t>-traffic </a:t>
                </a:r>
                <a:r>
                  <a:rPr lang="en-US" sz="2000" dirty="0">
                    <a:latin typeface="Times New Roman" pitchFamily="18" charset="0"/>
                    <a:cs typeface="Times New Roman" pitchFamily="18" charset="0"/>
                  </a:rPr>
                  <a:t>theory and was proposed by the Danish engineer </a:t>
                </a:r>
                <a:r>
                  <a:rPr lang="en-US" sz="2000" dirty="0" err="1">
                    <a:latin typeface="Times New Roman" pitchFamily="18" charset="0"/>
                    <a:cs typeface="Times New Roman" pitchFamily="18" charset="0"/>
                  </a:rPr>
                  <a:t>Erlang</a:t>
                </a:r>
                <a:r>
                  <a:rPr lang="en-US" sz="2000" dirty="0">
                    <a:latin typeface="Times New Roman" pitchFamily="18" charset="0"/>
                    <a:cs typeface="Times New Roman" pitchFamily="18" charset="0"/>
                  </a:rPr>
                  <a:t> in </a:t>
                </a:r>
                <a:r>
                  <a:rPr lang="en-US" sz="2000" dirty="0" smtClean="0">
                    <a:latin typeface="Times New Roman" pitchFamily="18" charset="0"/>
                    <a:cs typeface="Times New Roman" pitchFamily="18" charset="0"/>
                  </a:rPr>
                  <a:t>1917</a:t>
                </a:r>
              </a:p>
              <a:p>
                <a:pPr marL="285750" indent="-285750" algn="just">
                  <a:buFont typeface="Wingdings" pitchFamily="2" charset="2"/>
                  <a:buChar char="Ø"/>
                </a:pPr>
                <a:r>
                  <a:rPr lang="en-US" sz="2000" dirty="0">
                    <a:latin typeface="Times New Roman" pitchFamily="18" charset="0"/>
                    <a:cs typeface="Times New Roman" pitchFamily="18" charset="0"/>
                  </a:rPr>
                  <a:t>The traffic per user A0 is defined as follows</a:t>
                </a:r>
                <a:r>
                  <a:rPr lang="en-US" sz="2000" dirty="0" smtClean="0">
                    <a:latin typeface="Times New Roman" pitchFamily="18" charset="0"/>
                    <a:cs typeface="Times New Roman" pitchFamily="18" charset="0"/>
                  </a:rPr>
                  <a:t>:</a:t>
                </a:r>
              </a:p>
              <a:p>
                <a:pPr marL="285750" indent="-285750" algn="just">
                  <a:buFont typeface="Wingdings" pitchFamily="2" charset="2"/>
                  <a:buChar char="Ø"/>
                </a:pPr>
                <a:endParaRPr lang="en-US"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IN" sz="2000" b="1" i="1" smtClean="0">
                              <a:latin typeface="Cambria Math"/>
                              <a:cs typeface="Times New Roman" pitchFamily="18" charset="0"/>
                            </a:rPr>
                          </m:ctrlPr>
                        </m:sSubPr>
                        <m:e>
                          <m:r>
                            <a:rPr lang="en-US" sz="2000" b="1" i="1" smtClean="0">
                              <a:latin typeface="Cambria Math"/>
                              <a:cs typeface="Times New Roman" pitchFamily="18" charset="0"/>
                            </a:rPr>
                            <m:t>𝑨</m:t>
                          </m:r>
                        </m:e>
                        <m:sub>
                          <m:r>
                            <a:rPr lang="en-US" sz="2000" b="1" i="1" smtClean="0">
                              <a:latin typeface="Cambria Math"/>
                              <a:cs typeface="Times New Roman" pitchFamily="18" charset="0"/>
                            </a:rPr>
                            <m:t>𝟎</m:t>
                          </m:r>
                        </m:sub>
                      </m:sSub>
                      <m:r>
                        <a:rPr lang="en-US" sz="2000" b="1" i="1" smtClean="0">
                          <a:latin typeface="Cambria Math"/>
                          <a:cs typeface="Times New Roman" pitchFamily="18" charset="0"/>
                        </a:rPr>
                        <m:t>=(</m:t>
                      </m:r>
                      <m:r>
                        <a:rPr lang="en-US" sz="2000" b="1" i="1" smtClean="0">
                          <a:latin typeface="Cambria Math"/>
                          <a:cs typeface="Times New Roman" pitchFamily="18" charset="0"/>
                        </a:rPr>
                        <m:t>𝒖𝒔𝒆𝒓</m:t>
                      </m:r>
                      <m:r>
                        <a:rPr lang="en-US" sz="2000" b="1" i="1" smtClean="0">
                          <a:latin typeface="Cambria Math"/>
                          <a:cs typeface="Times New Roman" pitchFamily="18" charset="0"/>
                        </a:rPr>
                        <m:t> </m:t>
                      </m:r>
                      <m:r>
                        <a:rPr lang="en-US" sz="2000" b="1" i="1" smtClean="0">
                          <a:latin typeface="Cambria Math"/>
                          <a:cs typeface="Times New Roman" pitchFamily="18" charset="0"/>
                        </a:rPr>
                        <m:t>𝒄𝒆𝒍𝒍</m:t>
                      </m:r>
                      <m:r>
                        <a:rPr lang="en-US" sz="2000" b="1" i="1" smtClean="0">
                          <a:latin typeface="Cambria Math"/>
                          <a:cs typeface="Times New Roman" pitchFamily="18" charset="0"/>
                        </a:rPr>
                        <m:t> </m:t>
                      </m:r>
                      <m:r>
                        <a:rPr lang="en-US" sz="2000" b="1" i="1" smtClean="0">
                          <a:latin typeface="Cambria Math"/>
                          <a:cs typeface="Times New Roman" pitchFamily="18" charset="0"/>
                        </a:rPr>
                        <m:t>𝒓𝒂𝒕𝒆</m:t>
                      </m:r>
                      <m:r>
                        <a:rPr lang="en-US" sz="2000" b="1" i="1" smtClean="0">
                          <a:latin typeface="Cambria Math"/>
                          <a:cs typeface="Times New Roman" pitchFamily="18" charset="0"/>
                        </a:rPr>
                        <m:t> )×(</m:t>
                      </m:r>
                      <m:r>
                        <a:rPr lang="en-US" sz="2000" b="1" i="1" smtClean="0">
                          <a:latin typeface="Cambria Math"/>
                          <a:ea typeface="Cambria Math"/>
                          <a:cs typeface="Times New Roman" pitchFamily="18" charset="0"/>
                        </a:rPr>
                        <m:t>𝒂𝒗𝒆𝒓𝒂𝒈𝒆</m:t>
                      </m:r>
                      <m:r>
                        <a:rPr lang="en-US" sz="2000" b="1" i="1" smtClean="0">
                          <a:latin typeface="Cambria Math"/>
                          <a:ea typeface="Cambria Math"/>
                          <a:cs typeface="Times New Roman" pitchFamily="18" charset="0"/>
                        </a:rPr>
                        <m:t> </m:t>
                      </m:r>
                      <m:r>
                        <a:rPr lang="en-US" sz="2000" b="1" i="1" smtClean="0">
                          <a:latin typeface="Cambria Math"/>
                          <a:ea typeface="Cambria Math"/>
                          <a:cs typeface="Times New Roman" pitchFamily="18" charset="0"/>
                        </a:rPr>
                        <m:t>𝒄𝒂𝒍𝒍</m:t>
                      </m:r>
                      <m:r>
                        <a:rPr lang="en-US" sz="2000" b="1" i="1" smtClean="0">
                          <a:latin typeface="Cambria Math"/>
                          <a:ea typeface="Cambria Math"/>
                          <a:cs typeface="Times New Roman" pitchFamily="18" charset="0"/>
                        </a:rPr>
                        <m:t> </m:t>
                      </m:r>
                      <m:r>
                        <a:rPr lang="en-US" sz="2000" b="1" i="1" smtClean="0">
                          <a:latin typeface="Cambria Math"/>
                          <a:ea typeface="Cambria Math"/>
                          <a:cs typeface="Times New Roman" pitchFamily="18" charset="0"/>
                        </a:rPr>
                        <m:t>𝒅𝒖𝒓𝒂𝒕𝒊𝒐𝒏</m:t>
                      </m:r>
                      <m:r>
                        <a:rPr lang="en-US" sz="2000" b="1" i="1" smtClean="0">
                          <a:latin typeface="Cambria Math"/>
                          <a:ea typeface="Cambria Math"/>
                          <a:cs typeface="Times New Roman" pitchFamily="18" charset="0"/>
                        </a:rPr>
                        <m:t> )</m:t>
                      </m:r>
                    </m:oMath>
                  </m:oMathPara>
                </a14:m>
                <a:endParaRPr lang="en-IN" sz="2000" dirty="0" smtClean="0">
                  <a:latin typeface="Times New Roman" pitchFamily="18" charset="0"/>
                  <a:cs typeface="Times New Roman" pitchFamily="18" charset="0"/>
                </a:endParaRPr>
              </a:p>
              <a:p>
                <a:pPr algn="just"/>
                <a:endParaRPr lang="en-IN"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For instance, consider a per-user call rate of 2 calls per hour of 2-minute average duration each. </a:t>
                </a:r>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Therefore, the traffic A0 per user is defined </a:t>
                </a:r>
                <a:r>
                  <a:rPr lang="en-US" sz="2000" dirty="0" smtClean="0">
                    <a:latin typeface="Times New Roman" pitchFamily="18" charset="0"/>
                    <a:cs typeface="Times New Roman" pitchFamily="18" charset="0"/>
                  </a:rPr>
                  <a:t>as</a:t>
                </a:r>
              </a:p>
              <a:p>
                <a:pPr algn="just"/>
                <a14:m>
                  <m:oMathPara xmlns:m="http://schemas.openxmlformats.org/officeDocument/2006/math">
                    <m:oMathParaPr>
                      <m:jc m:val="centerGroup"/>
                    </m:oMathParaPr>
                    <m:oMath xmlns:m="http://schemas.openxmlformats.org/officeDocument/2006/math">
                      <m:sSub>
                        <m:sSubPr>
                          <m:ctrlPr>
                            <a:rPr lang="en-IN" sz="2000" b="1" i="1" smtClean="0">
                              <a:latin typeface="Cambria Math"/>
                              <a:cs typeface="Times New Roman" pitchFamily="18" charset="0"/>
                            </a:rPr>
                          </m:ctrlPr>
                        </m:sSubPr>
                        <m:e>
                          <m:r>
                            <a:rPr lang="en-US" sz="2000" b="1" i="1" smtClean="0">
                              <a:latin typeface="Cambria Math"/>
                              <a:cs typeface="Times New Roman" pitchFamily="18" charset="0"/>
                            </a:rPr>
                            <m:t>𝑨</m:t>
                          </m:r>
                        </m:e>
                        <m:sub>
                          <m:r>
                            <a:rPr lang="en-US" sz="2000" b="1" i="1" smtClean="0">
                              <a:latin typeface="Cambria Math"/>
                              <a:cs typeface="Times New Roman" pitchFamily="18" charset="0"/>
                            </a:rPr>
                            <m:t>𝟎</m:t>
                          </m:r>
                        </m:sub>
                      </m:sSub>
                      <m:r>
                        <a:rPr lang="en-US" sz="2000" b="1" i="1" smtClean="0">
                          <a:latin typeface="Cambria Math"/>
                          <a:cs typeface="Times New Roman" pitchFamily="18" charset="0"/>
                        </a:rPr>
                        <m:t>=</m:t>
                      </m:r>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𝟐</m:t>
                          </m:r>
                          <m:r>
                            <a:rPr lang="en-US" sz="2000" b="1" i="1" smtClean="0">
                              <a:latin typeface="Cambria Math"/>
                              <a:cs typeface="Times New Roman" pitchFamily="18" charset="0"/>
                            </a:rPr>
                            <m:t> </m:t>
                          </m:r>
                          <m:r>
                            <a:rPr lang="en-US" sz="2000" b="1" i="1" smtClean="0">
                              <a:latin typeface="Cambria Math"/>
                              <a:cs typeface="Times New Roman" pitchFamily="18" charset="0"/>
                            </a:rPr>
                            <m:t>𝒄𝒂𝒍𝒍𝒔</m:t>
                          </m:r>
                        </m:num>
                        <m:den>
                          <m:r>
                            <a:rPr lang="en-US" sz="2000" b="1" i="1" smtClean="0">
                              <a:latin typeface="Cambria Math"/>
                              <a:cs typeface="Times New Roman" pitchFamily="18" charset="0"/>
                            </a:rPr>
                            <m:t>𝒉𝒐𝒖𝒓</m:t>
                          </m:r>
                        </m:den>
                      </m:f>
                      <m:r>
                        <a:rPr lang="en-US" sz="2000" b="1" i="1" smtClean="0">
                          <a:latin typeface="Cambria Math"/>
                          <a:ea typeface="Cambria Math"/>
                          <a:cs typeface="Times New Roman" pitchFamily="18" charset="0"/>
                        </a:rPr>
                        <m:t>×</m:t>
                      </m:r>
                      <m:f>
                        <m:fPr>
                          <m:ctrlPr>
                            <a:rPr lang="en-US" sz="2000" b="1" i="1" smtClean="0">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𝟐</m:t>
                          </m:r>
                          <m:r>
                            <a:rPr lang="en-US" sz="2000" b="1" i="1" smtClean="0">
                              <a:latin typeface="Cambria Math"/>
                              <a:ea typeface="Cambria Math"/>
                              <a:cs typeface="Times New Roman" pitchFamily="18" charset="0"/>
                            </a:rPr>
                            <m:t> </m:t>
                          </m:r>
                          <m:r>
                            <a:rPr lang="en-US" sz="2000" b="1" i="1" smtClean="0">
                              <a:latin typeface="Cambria Math"/>
                              <a:ea typeface="Cambria Math"/>
                              <a:cs typeface="Times New Roman" pitchFamily="18" charset="0"/>
                            </a:rPr>
                            <m:t>𝒉𝒐𝒖𝒓𝒔</m:t>
                          </m:r>
                        </m:num>
                        <m:den>
                          <m:r>
                            <a:rPr lang="en-US" sz="2000" b="1" i="1" smtClean="0">
                              <a:latin typeface="Cambria Math"/>
                              <a:ea typeface="Cambria Math"/>
                              <a:cs typeface="Times New Roman" pitchFamily="18" charset="0"/>
                            </a:rPr>
                            <m:t>𝟔𝟎</m:t>
                          </m:r>
                          <m:r>
                            <a:rPr lang="en-US" sz="2000" b="1" i="1" smtClean="0">
                              <a:latin typeface="Cambria Math"/>
                              <a:ea typeface="Cambria Math"/>
                              <a:cs typeface="Times New Roman" pitchFamily="18" charset="0"/>
                            </a:rPr>
                            <m:t> </m:t>
                          </m:r>
                          <m:r>
                            <a:rPr lang="en-US" sz="2000" b="1" i="1" smtClean="0">
                              <a:latin typeface="Cambria Math"/>
                              <a:ea typeface="Cambria Math"/>
                              <a:cs typeface="Times New Roman" pitchFamily="18" charset="0"/>
                            </a:rPr>
                            <m:t>𝒄𝒂𝒍𝒍</m:t>
                          </m:r>
                        </m:den>
                      </m:f>
                      <m:r>
                        <a:rPr lang="en-US" sz="2000" b="1" i="1" smtClean="0">
                          <a:latin typeface="Cambria Math"/>
                          <a:cs typeface="Times New Roman" pitchFamily="18" charset="0"/>
                        </a:rPr>
                        <m:t>=</m:t>
                      </m:r>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𝟏𝟓</m:t>
                          </m:r>
                        </m:den>
                      </m:f>
                      <m:r>
                        <a:rPr lang="en-US" sz="2000" b="1" i="1" smtClean="0">
                          <a:latin typeface="Cambria Math"/>
                          <a:cs typeface="Times New Roman" pitchFamily="18" charset="0"/>
                        </a:rPr>
                        <m:t>𝑬</m:t>
                      </m:r>
                    </m:oMath>
                  </m:oMathPara>
                </a14:m>
                <a:endParaRPr lang="en-IN" sz="2000" b="1" dirty="0" smtClean="0">
                  <a:latin typeface="Times New Roman" pitchFamily="18" charset="0"/>
                  <a:cs typeface="Times New Roman" pitchFamily="18" charset="0"/>
                </a:endParaRPr>
              </a:p>
              <a:p>
                <a:pPr algn="just"/>
                <a:endParaRPr lang="en-IN" sz="2000" b="1"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8797" y="750438"/>
                <a:ext cx="11521171" cy="5601405"/>
              </a:xfrm>
              <a:prstGeom prst="rect">
                <a:avLst/>
              </a:prstGeom>
              <a:blipFill rotWithShape="1">
                <a:blip r:embed="rId3"/>
                <a:stretch>
                  <a:fillRect l="-582" t="-544" r="-529"/>
                </a:stretch>
              </a:blipFill>
            </p:spPr>
            <p:txBody>
              <a:bodyPr/>
              <a:lstStyle/>
              <a:p>
                <a:r>
                  <a:rPr lang="en-IN">
                    <a:noFill/>
                  </a:rPr>
                  <a:t> </a:t>
                </a:r>
              </a:p>
            </p:txBody>
          </p:sp>
        </mc:Fallback>
      </mc:AlternateContent>
    </p:spTree>
    <p:extLst>
      <p:ext uri="{BB962C8B-B14F-4D97-AF65-F5344CB8AC3E}">
        <p14:creationId xmlns:p14="http://schemas.microsoft.com/office/powerpoint/2010/main" val="495696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7599</TotalTime>
  <Words>3962</Words>
  <Application>Microsoft Office PowerPoint</Application>
  <PresentationFormat>Custom</PresentationFormat>
  <Paragraphs>453</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Mallikarjuna</dc:creator>
  <cp:lastModifiedBy>HP</cp:lastModifiedBy>
  <cp:revision>738</cp:revision>
  <dcterms:created xsi:type="dcterms:W3CDTF">2022-03-23T10:26:24Z</dcterms:created>
  <dcterms:modified xsi:type="dcterms:W3CDTF">2023-02-23T11:06:34Z</dcterms:modified>
</cp:coreProperties>
</file>