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134960200" r:id="rId2"/>
    <p:sldId id="2134960210" r:id="rId3"/>
    <p:sldId id="2134960201" r:id="rId4"/>
    <p:sldId id="2134960202" r:id="rId5"/>
    <p:sldId id="2134960243" r:id="rId6"/>
    <p:sldId id="2134960203" r:id="rId7"/>
    <p:sldId id="2134960205" r:id="rId8"/>
    <p:sldId id="2134960204" r:id="rId9"/>
    <p:sldId id="2134960185" r:id="rId10"/>
    <p:sldId id="2134960187" r:id="rId11"/>
    <p:sldId id="2134960224" r:id="rId12"/>
    <p:sldId id="2134960225" r:id="rId13"/>
    <p:sldId id="2134960226" r:id="rId14"/>
    <p:sldId id="2134960211" r:id="rId15"/>
    <p:sldId id="2134960247" r:id="rId16"/>
    <p:sldId id="2134960212" r:id="rId17"/>
    <p:sldId id="2134960250" r:id="rId18"/>
    <p:sldId id="2134960222" r:id="rId19"/>
    <p:sldId id="2134960223" r:id="rId20"/>
    <p:sldId id="2134960244" r:id="rId21"/>
    <p:sldId id="2134960239" r:id="rId22"/>
    <p:sldId id="2134960237" r:id="rId23"/>
    <p:sldId id="2134960214" r:id="rId24"/>
    <p:sldId id="2134960252" r:id="rId25"/>
    <p:sldId id="2134960253" r:id="rId26"/>
    <p:sldId id="2134960229" r:id="rId27"/>
    <p:sldId id="2134960228" r:id="rId28"/>
    <p:sldId id="2134960207" r:id="rId29"/>
    <p:sldId id="2134960231" r:id="rId30"/>
    <p:sldId id="2134960265" r:id="rId31"/>
    <p:sldId id="2134960285" r:id="rId32"/>
    <p:sldId id="2134960267" r:id="rId33"/>
    <p:sldId id="2134960286" r:id="rId34"/>
    <p:sldId id="2134960268" r:id="rId35"/>
    <p:sldId id="2134960269" r:id="rId36"/>
    <p:sldId id="2134960245" r:id="rId37"/>
    <p:sldId id="2134960209" r:id="rId38"/>
    <p:sldId id="2134960287"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975" autoAdjust="0"/>
  </p:normalViewPr>
  <p:slideViewPr>
    <p:cSldViewPr snapToGrid="0">
      <p:cViewPr>
        <p:scale>
          <a:sx n="80" d="100"/>
          <a:sy n="80" d="100"/>
        </p:scale>
        <p:origin x="-342" y="1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FB9BF8E-B826-44B4-B025-896E80154D63}" type="datetimeFigureOut">
              <a:rPr lang="en-IN" smtClean="0"/>
              <a:t>12-03-2023</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B21E97C-A8AB-417C-AD6E-B47CABD3A8EF}" type="slidenum">
              <a:rPr lang="en-IN" smtClean="0"/>
              <a:t>‹#›</a:t>
            </a:fld>
            <a:endParaRPr lang="en-IN"/>
          </a:p>
        </p:txBody>
      </p:sp>
    </p:spTree>
    <p:extLst>
      <p:ext uri="{BB962C8B-B14F-4D97-AF65-F5344CB8AC3E}">
        <p14:creationId xmlns:p14="http://schemas.microsoft.com/office/powerpoint/2010/main" val="277235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7</a:t>
            </a:fld>
            <a:endParaRPr lang="en-IN"/>
          </a:p>
        </p:txBody>
      </p:sp>
    </p:spTree>
    <p:extLst>
      <p:ext uri="{BB962C8B-B14F-4D97-AF65-F5344CB8AC3E}">
        <p14:creationId xmlns:p14="http://schemas.microsoft.com/office/powerpoint/2010/main" val="85605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23</a:t>
            </a:fld>
            <a:endParaRPr lang="en-IN"/>
          </a:p>
        </p:txBody>
      </p:sp>
    </p:spTree>
    <p:extLst>
      <p:ext uri="{BB962C8B-B14F-4D97-AF65-F5344CB8AC3E}">
        <p14:creationId xmlns:p14="http://schemas.microsoft.com/office/powerpoint/2010/main" val="206830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24</a:t>
            </a:fld>
            <a:endParaRPr lang="en-IN"/>
          </a:p>
        </p:txBody>
      </p:sp>
    </p:spTree>
    <p:extLst>
      <p:ext uri="{BB962C8B-B14F-4D97-AF65-F5344CB8AC3E}">
        <p14:creationId xmlns:p14="http://schemas.microsoft.com/office/powerpoint/2010/main" val="101355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25</a:t>
            </a:fld>
            <a:endParaRPr lang="en-IN"/>
          </a:p>
        </p:txBody>
      </p:sp>
    </p:spTree>
    <p:extLst>
      <p:ext uri="{BB962C8B-B14F-4D97-AF65-F5344CB8AC3E}">
        <p14:creationId xmlns:p14="http://schemas.microsoft.com/office/powerpoint/2010/main" val="1202897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26</a:t>
            </a:fld>
            <a:endParaRPr lang="en-IN"/>
          </a:p>
        </p:txBody>
      </p:sp>
    </p:spTree>
    <p:extLst>
      <p:ext uri="{BB962C8B-B14F-4D97-AF65-F5344CB8AC3E}">
        <p14:creationId xmlns:p14="http://schemas.microsoft.com/office/powerpoint/2010/main" val="3640604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27</a:t>
            </a:fld>
            <a:endParaRPr lang="en-IN"/>
          </a:p>
        </p:txBody>
      </p:sp>
    </p:spTree>
    <p:extLst>
      <p:ext uri="{BB962C8B-B14F-4D97-AF65-F5344CB8AC3E}">
        <p14:creationId xmlns:p14="http://schemas.microsoft.com/office/powerpoint/2010/main" val="4063874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29</a:t>
            </a:fld>
            <a:endParaRPr lang="en-IN"/>
          </a:p>
        </p:txBody>
      </p:sp>
    </p:spTree>
    <p:extLst>
      <p:ext uri="{BB962C8B-B14F-4D97-AF65-F5344CB8AC3E}">
        <p14:creationId xmlns:p14="http://schemas.microsoft.com/office/powerpoint/2010/main" val="2164930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30</a:t>
            </a:fld>
            <a:endParaRPr lang="en-IN"/>
          </a:p>
        </p:txBody>
      </p:sp>
    </p:spTree>
    <p:extLst>
      <p:ext uri="{BB962C8B-B14F-4D97-AF65-F5344CB8AC3E}">
        <p14:creationId xmlns:p14="http://schemas.microsoft.com/office/powerpoint/2010/main" val="2164930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31</a:t>
            </a:fld>
            <a:endParaRPr lang="en-IN"/>
          </a:p>
        </p:txBody>
      </p:sp>
    </p:spTree>
    <p:extLst>
      <p:ext uri="{BB962C8B-B14F-4D97-AF65-F5344CB8AC3E}">
        <p14:creationId xmlns:p14="http://schemas.microsoft.com/office/powerpoint/2010/main" val="2164930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32</a:t>
            </a:fld>
            <a:endParaRPr lang="en-IN"/>
          </a:p>
        </p:txBody>
      </p:sp>
    </p:spTree>
    <p:extLst>
      <p:ext uri="{BB962C8B-B14F-4D97-AF65-F5344CB8AC3E}">
        <p14:creationId xmlns:p14="http://schemas.microsoft.com/office/powerpoint/2010/main" val="2164930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33</a:t>
            </a:fld>
            <a:endParaRPr lang="en-IN"/>
          </a:p>
        </p:txBody>
      </p:sp>
    </p:spTree>
    <p:extLst>
      <p:ext uri="{BB962C8B-B14F-4D97-AF65-F5344CB8AC3E}">
        <p14:creationId xmlns:p14="http://schemas.microsoft.com/office/powerpoint/2010/main" val="216493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11</a:t>
            </a:fld>
            <a:endParaRPr lang="en-IN"/>
          </a:p>
        </p:txBody>
      </p:sp>
    </p:spTree>
    <p:extLst>
      <p:ext uri="{BB962C8B-B14F-4D97-AF65-F5344CB8AC3E}">
        <p14:creationId xmlns:p14="http://schemas.microsoft.com/office/powerpoint/2010/main" val="1353625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34</a:t>
            </a:fld>
            <a:endParaRPr lang="en-IN"/>
          </a:p>
        </p:txBody>
      </p:sp>
    </p:spTree>
    <p:extLst>
      <p:ext uri="{BB962C8B-B14F-4D97-AF65-F5344CB8AC3E}">
        <p14:creationId xmlns:p14="http://schemas.microsoft.com/office/powerpoint/2010/main" val="2164930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35</a:t>
            </a:fld>
            <a:endParaRPr lang="en-IN"/>
          </a:p>
        </p:txBody>
      </p:sp>
    </p:spTree>
    <p:extLst>
      <p:ext uri="{BB962C8B-B14F-4D97-AF65-F5344CB8AC3E}">
        <p14:creationId xmlns:p14="http://schemas.microsoft.com/office/powerpoint/2010/main" val="2164930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38</a:t>
            </a:fld>
            <a:endParaRPr lang="en-IN"/>
          </a:p>
        </p:txBody>
      </p:sp>
    </p:spTree>
    <p:extLst>
      <p:ext uri="{BB962C8B-B14F-4D97-AF65-F5344CB8AC3E}">
        <p14:creationId xmlns:p14="http://schemas.microsoft.com/office/powerpoint/2010/main" val="112944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12</a:t>
            </a:fld>
            <a:endParaRPr lang="en-IN"/>
          </a:p>
        </p:txBody>
      </p:sp>
    </p:spTree>
    <p:extLst>
      <p:ext uri="{BB962C8B-B14F-4D97-AF65-F5344CB8AC3E}">
        <p14:creationId xmlns:p14="http://schemas.microsoft.com/office/powerpoint/2010/main" val="283867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13</a:t>
            </a:fld>
            <a:endParaRPr lang="en-IN"/>
          </a:p>
        </p:txBody>
      </p:sp>
    </p:spTree>
    <p:extLst>
      <p:ext uri="{BB962C8B-B14F-4D97-AF65-F5344CB8AC3E}">
        <p14:creationId xmlns:p14="http://schemas.microsoft.com/office/powerpoint/2010/main" val="26226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18</a:t>
            </a:fld>
            <a:endParaRPr lang="en-IN"/>
          </a:p>
        </p:txBody>
      </p:sp>
    </p:spTree>
    <p:extLst>
      <p:ext uri="{BB962C8B-B14F-4D97-AF65-F5344CB8AC3E}">
        <p14:creationId xmlns:p14="http://schemas.microsoft.com/office/powerpoint/2010/main" val="71291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19</a:t>
            </a:fld>
            <a:endParaRPr lang="en-IN"/>
          </a:p>
        </p:txBody>
      </p:sp>
    </p:spTree>
    <p:extLst>
      <p:ext uri="{BB962C8B-B14F-4D97-AF65-F5344CB8AC3E}">
        <p14:creationId xmlns:p14="http://schemas.microsoft.com/office/powerpoint/2010/main" val="77313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20</a:t>
            </a:fld>
            <a:endParaRPr lang="en-IN"/>
          </a:p>
        </p:txBody>
      </p:sp>
    </p:spTree>
    <p:extLst>
      <p:ext uri="{BB962C8B-B14F-4D97-AF65-F5344CB8AC3E}">
        <p14:creationId xmlns:p14="http://schemas.microsoft.com/office/powerpoint/2010/main" val="2007399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21</a:t>
            </a:fld>
            <a:endParaRPr lang="en-IN"/>
          </a:p>
        </p:txBody>
      </p:sp>
    </p:spTree>
    <p:extLst>
      <p:ext uri="{BB962C8B-B14F-4D97-AF65-F5344CB8AC3E}">
        <p14:creationId xmlns:p14="http://schemas.microsoft.com/office/powerpoint/2010/main" val="163702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t>22</a:t>
            </a:fld>
            <a:endParaRPr lang="en-IN"/>
          </a:p>
        </p:txBody>
      </p:sp>
    </p:spTree>
    <p:extLst>
      <p:ext uri="{BB962C8B-B14F-4D97-AF65-F5344CB8AC3E}">
        <p14:creationId xmlns:p14="http://schemas.microsoft.com/office/powerpoint/2010/main" val="300700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74D62-9177-4290-B02D-696C2C881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53983414-9EF9-4415-95C2-6EFA5CCA2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307DB11E-6EEB-4382-ADA6-EF988661F6C3}"/>
              </a:ext>
            </a:extLst>
          </p:cNvPr>
          <p:cNvSpPr>
            <a:spLocks noGrp="1"/>
          </p:cNvSpPr>
          <p:nvPr>
            <p:ph type="dt" sz="half" idx="10"/>
          </p:nvPr>
        </p:nvSpPr>
        <p:spPr/>
        <p:txBody>
          <a:bodyPr/>
          <a:lstStyle/>
          <a:p>
            <a:fld id="{52909EA0-424E-4E0D-AEB8-7B3EDCAB6481}" type="datetimeFigureOut">
              <a:rPr lang="en-IN" smtClean="0"/>
              <a:t>12-03-2023</a:t>
            </a:fld>
            <a:endParaRPr lang="en-IN"/>
          </a:p>
        </p:txBody>
      </p:sp>
      <p:sp>
        <p:nvSpPr>
          <p:cNvPr id="5" name="Footer Placeholder 4">
            <a:extLst>
              <a:ext uri="{FF2B5EF4-FFF2-40B4-BE49-F238E27FC236}">
                <a16:creationId xmlns="" xmlns:a16="http://schemas.microsoft.com/office/drawing/2014/main" id="{EAB93423-481E-4422-BD2E-14DD400817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C20280D2-7912-4022-9DF6-67281D561496}"/>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71178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679A31-92FC-46BF-AB10-55F3EF8DD77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810171A2-6467-4CAA-A63C-55CDFACFA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76C1607-43A2-44EF-924D-2085194D5F5E}"/>
              </a:ext>
            </a:extLst>
          </p:cNvPr>
          <p:cNvSpPr>
            <a:spLocks noGrp="1"/>
          </p:cNvSpPr>
          <p:nvPr>
            <p:ph type="dt" sz="half" idx="10"/>
          </p:nvPr>
        </p:nvSpPr>
        <p:spPr/>
        <p:txBody>
          <a:bodyPr/>
          <a:lstStyle/>
          <a:p>
            <a:fld id="{52909EA0-424E-4E0D-AEB8-7B3EDCAB6481}" type="datetimeFigureOut">
              <a:rPr lang="en-IN" smtClean="0"/>
              <a:t>12-03-2023</a:t>
            </a:fld>
            <a:endParaRPr lang="en-IN"/>
          </a:p>
        </p:txBody>
      </p:sp>
      <p:sp>
        <p:nvSpPr>
          <p:cNvPr id="5" name="Footer Placeholder 4">
            <a:extLst>
              <a:ext uri="{FF2B5EF4-FFF2-40B4-BE49-F238E27FC236}">
                <a16:creationId xmlns="" xmlns:a16="http://schemas.microsoft.com/office/drawing/2014/main" id="{5F0BA87C-BCAB-4944-8CF4-CB53FA4666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75801B00-FFBD-4B3E-B3CF-F3F0781E3FD1}"/>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01030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3B80585-8D87-48C3-90EB-2104808E8E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B83C68E7-BEE4-4F07-AA76-43588BE98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DD9690EB-22D9-4B1B-87F1-96BFE683EF80}"/>
              </a:ext>
            </a:extLst>
          </p:cNvPr>
          <p:cNvSpPr>
            <a:spLocks noGrp="1"/>
          </p:cNvSpPr>
          <p:nvPr>
            <p:ph type="dt" sz="half" idx="10"/>
          </p:nvPr>
        </p:nvSpPr>
        <p:spPr/>
        <p:txBody>
          <a:bodyPr/>
          <a:lstStyle/>
          <a:p>
            <a:fld id="{52909EA0-424E-4E0D-AEB8-7B3EDCAB6481}" type="datetimeFigureOut">
              <a:rPr lang="en-IN" smtClean="0"/>
              <a:t>12-03-2023</a:t>
            </a:fld>
            <a:endParaRPr lang="en-IN"/>
          </a:p>
        </p:txBody>
      </p:sp>
      <p:sp>
        <p:nvSpPr>
          <p:cNvPr id="5" name="Footer Placeholder 4">
            <a:extLst>
              <a:ext uri="{FF2B5EF4-FFF2-40B4-BE49-F238E27FC236}">
                <a16:creationId xmlns="" xmlns:a16="http://schemas.microsoft.com/office/drawing/2014/main" id="{E85D4AE5-0178-40B4-9ECE-222588D9EF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80B16FAA-37C3-43B9-A07A-C9D177F3391F}"/>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35441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6BA2CF-EE85-4D7B-8331-BB619E7A442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2A7F938E-8011-416C-AF28-940914EF5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C8A5BB6A-96FE-4463-85C6-A7AC0A674B75}"/>
              </a:ext>
            </a:extLst>
          </p:cNvPr>
          <p:cNvSpPr>
            <a:spLocks noGrp="1"/>
          </p:cNvSpPr>
          <p:nvPr>
            <p:ph type="dt" sz="half" idx="10"/>
          </p:nvPr>
        </p:nvSpPr>
        <p:spPr/>
        <p:txBody>
          <a:bodyPr/>
          <a:lstStyle/>
          <a:p>
            <a:fld id="{52909EA0-424E-4E0D-AEB8-7B3EDCAB6481}" type="datetimeFigureOut">
              <a:rPr lang="en-IN" smtClean="0"/>
              <a:t>12-03-2023</a:t>
            </a:fld>
            <a:endParaRPr lang="en-IN"/>
          </a:p>
        </p:txBody>
      </p:sp>
      <p:sp>
        <p:nvSpPr>
          <p:cNvPr id="5" name="Footer Placeholder 4">
            <a:extLst>
              <a:ext uri="{FF2B5EF4-FFF2-40B4-BE49-F238E27FC236}">
                <a16:creationId xmlns="" xmlns:a16="http://schemas.microsoft.com/office/drawing/2014/main" id="{616D771F-9615-4085-81B7-5F6651BE5C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305808C4-0D51-4293-B4EA-CFAED74E990E}"/>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51665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DAF1D-CD36-4AE4-A73D-C6E28B1BB7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355899D-0AAA-4707-8FC5-82BBEC74D6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E26A054-E6D9-40A9-98BE-068546297BCE}"/>
              </a:ext>
            </a:extLst>
          </p:cNvPr>
          <p:cNvSpPr>
            <a:spLocks noGrp="1"/>
          </p:cNvSpPr>
          <p:nvPr>
            <p:ph type="dt" sz="half" idx="10"/>
          </p:nvPr>
        </p:nvSpPr>
        <p:spPr/>
        <p:txBody>
          <a:bodyPr/>
          <a:lstStyle/>
          <a:p>
            <a:fld id="{52909EA0-424E-4E0D-AEB8-7B3EDCAB6481}" type="datetimeFigureOut">
              <a:rPr lang="en-IN" smtClean="0"/>
              <a:t>12-03-2023</a:t>
            </a:fld>
            <a:endParaRPr lang="en-IN"/>
          </a:p>
        </p:txBody>
      </p:sp>
      <p:sp>
        <p:nvSpPr>
          <p:cNvPr id="5" name="Footer Placeholder 4">
            <a:extLst>
              <a:ext uri="{FF2B5EF4-FFF2-40B4-BE49-F238E27FC236}">
                <a16:creationId xmlns="" xmlns:a16="http://schemas.microsoft.com/office/drawing/2014/main" id="{8226EC39-583B-4E30-A5F5-02971A5809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223D6D71-B3E4-4596-808C-ADCA165D798C}"/>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13406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DF6582-EDE4-417F-8D97-99A147FB97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529990E6-FCBE-46A7-9792-1DCED1C0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2C6E4DAD-C244-45CB-AFDF-B7D5BD8022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913FFF38-FA9F-4905-80DD-A667214C1A1E}"/>
              </a:ext>
            </a:extLst>
          </p:cNvPr>
          <p:cNvSpPr>
            <a:spLocks noGrp="1"/>
          </p:cNvSpPr>
          <p:nvPr>
            <p:ph type="dt" sz="half" idx="10"/>
          </p:nvPr>
        </p:nvSpPr>
        <p:spPr/>
        <p:txBody>
          <a:bodyPr/>
          <a:lstStyle/>
          <a:p>
            <a:fld id="{52909EA0-424E-4E0D-AEB8-7B3EDCAB6481}" type="datetimeFigureOut">
              <a:rPr lang="en-IN" smtClean="0"/>
              <a:t>12-03-2023</a:t>
            </a:fld>
            <a:endParaRPr lang="en-IN"/>
          </a:p>
        </p:txBody>
      </p:sp>
      <p:sp>
        <p:nvSpPr>
          <p:cNvPr id="6" name="Footer Placeholder 5">
            <a:extLst>
              <a:ext uri="{FF2B5EF4-FFF2-40B4-BE49-F238E27FC236}">
                <a16:creationId xmlns="" xmlns:a16="http://schemas.microsoft.com/office/drawing/2014/main" id="{934ACF43-F46B-4FF6-8E17-F00F8A3701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E8A0B117-0102-4F57-A0A8-8CE005B1BE83}"/>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226701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20EBFB-9C92-49D9-B216-82D9A69A451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126E40F-2AAE-4373-BD5E-7519FFA92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9D4BE59-94CB-4A75-9C41-6ACE68A82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43F7E077-B3A1-4D44-A9E2-AE50DF864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C31110-0792-4DB0-8209-F4B782591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CDFC918-9697-4AFE-8AF1-CAD672F04385}"/>
              </a:ext>
            </a:extLst>
          </p:cNvPr>
          <p:cNvSpPr>
            <a:spLocks noGrp="1"/>
          </p:cNvSpPr>
          <p:nvPr>
            <p:ph type="dt" sz="half" idx="10"/>
          </p:nvPr>
        </p:nvSpPr>
        <p:spPr/>
        <p:txBody>
          <a:bodyPr/>
          <a:lstStyle/>
          <a:p>
            <a:fld id="{52909EA0-424E-4E0D-AEB8-7B3EDCAB6481}" type="datetimeFigureOut">
              <a:rPr lang="en-IN" smtClean="0"/>
              <a:t>12-03-2023</a:t>
            </a:fld>
            <a:endParaRPr lang="en-IN"/>
          </a:p>
        </p:txBody>
      </p:sp>
      <p:sp>
        <p:nvSpPr>
          <p:cNvPr id="8" name="Footer Placeholder 7">
            <a:extLst>
              <a:ext uri="{FF2B5EF4-FFF2-40B4-BE49-F238E27FC236}">
                <a16:creationId xmlns="" xmlns:a16="http://schemas.microsoft.com/office/drawing/2014/main" id="{6B127854-8F76-4003-97F8-DED4199330B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62FEC44E-BDF7-499E-BEF1-F75A0C80DF04}"/>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327747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D02B2F-162A-4A3D-97EA-7EA1464AEFB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E2C7A89A-D85A-443F-B93F-4F4066CA57A0}"/>
              </a:ext>
            </a:extLst>
          </p:cNvPr>
          <p:cNvSpPr>
            <a:spLocks noGrp="1"/>
          </p:cNvSpPr>
          <p:nvPr>
            <p:ph type="dt" sz="half" idx="10"/>
          </p:nvPr>
        </p:nvSpPr>
        <p:spPr/>
        <p:txBody>
          <a:bodyPr/>
          <a:lstStyle/>
          <a:p>
            <a:fld id="{52909EA0-424E-4E0D-AEB8-7B3EDCAB6481}" type="datetimeFigureOut">
              <a:rPr lang="en-IN" smtClean="0"/>
              <a:t>12-03-2023</a:t>
            </a:fld>
            <a:endParaRPr lang="en-IN"/>
          </a:p>
        </p:txBody>
      </p:sp>
      <p:sp>
        <p:nvSpPr>
          <p:cNvPr id="4" name="Footer Placeholder 3">
            <a:extLst>
              <a:ext uri="{FF2B5EF4-FFF2-40B4-BE49-F238E27FC236}">
                <a16:creationId xmlns="" xmlns:a16="http://schemas.microsoft.com/office/drawing/2014/main" id="{5A52CB00-ACD5-4DD8-962F-43445959E39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375DEACC-2074-41BD-8323-CC5E85560E9F}"/>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57471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FBE3BD6-2224-4EB3-AD2C-42C9409712A5}"/>
              </a:ext>
            </a:extLst>
          </p:cNvPr>
          <p:cNvSpPr>
            <a:spLocks noGrp="1"/>
          </p:cNvSpPr>
          <p:nvPr>
            <p:ph type="dt" sz="half" idx="10"/>
          </p:nvPr>
        </p:nvSpPr>
        <p:spPr/>
        <p:txBody>
          <a:bodyPr/>
          <a:lstStyle/>
          <a:p>
            <a:fld id="{52909EA0-424E-4E0D-AEB8-7B3EDCAB6481}" type="datetimeFigureOut">
              <a:rPr lang="en-IN" smtClean="0"/>
              <a:t>12-03-2023</a:t>
            </a:fld>
            <a:endParaRPr lang="en-IN"/>
          </a:p>
        </p:txBody>
      </p:sp>
      <p:sp>
        <p:nvSpPr>
          <p:cNvPr id="3" name="Footer Placeholder 2">
            <a:extLst>
              <a:ext uri="{FF2B5EF4-FFF2-40B4-BE49-F238E27FC236}">
                <a16:creationId xmlns="" xmlns:a16="http://schemas.microsoft.com/office/drawing/2014/main" id="{916D9955-22C3-456C-8466-4A8B842A89A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4970EE19-0738-4D9C-A4BA-9D5B224BB1C3}"/>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33864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66E61-C345-49D6-9653-4835AAD54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A455469-E92C-43A2-87A2-A3C109839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9226440C-FA16-4E6D-8B46-244D4BEF3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9632B61-224C-4AC7-88EC-411A1F2DF3F2}"/>
              </a:ext>
            </a:extLst>
          </p:cNvPr>
          <p:cNvSpPr>
            <a:spLocks noGrp="1"/>
          </p:cNvSpPr>
          <p:nvPr>
            <p:ph type="dt" sz="half" idx="10"/>
          </p:nvPr>
        </p:nvSpPr>
        <p:spPr/>
        <p:txBody>
          <a:bodyPr/>
          <a:lstStyle/>
          <a:p>
            <a:fld id="{52909EA0-424E-4E0D-AEB8-7B3EDCAB6481}" type="datetimeFigureOut">
              <a:rPr lang="en-IN" smtClean="0"/>
              <a:t>12-03-2023</a:t>
            </a:fld>
            <a:endParaRPr lang="en-IN"/>
          </a:p>
        </p:txBody>
      </p:sp>
      <p:sp>
        <p:nvSpPr>
          <p:cNvPr id="6" name="Footer Placeholder 5">
            <a:extLst>
              <a:ext uri="{FF2B5EF4-FFF2-40B4-BE49-F238E27FC236}">
                <a16:creationId xmlns="" xmlns:a16="http://schemas.microsoft.com/office/drawing/2014/main" id="{0BC79896-0D70-47D4-A0D5-5A736436D48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6501814-7822-486E-B9E0-0CBE16FC481E}"/>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177352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5FD6EE-1685-4047-A0CD-2FFAF2B0E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2BA2AA51-D763-4F88-B849-38F41A21E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EEF3B48F-1ABE-442D-8EB3-6344214EA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63AD840-4915-4E48-9453-5128648F9C5F}"/>
              </a:ext>
            </a:extLst>
          </p:cNvPr>
          <p:cNvSpPr>
            <a:spLocks noGrp="1"/>
          </p:cNvSpPr>
          <p:nvPr>
            <p:ph type="dt" sz="half" idx="10"/>
          </p:nvPr>
        </p:nvSpPr>
        <p:spPr/>
        <p:txBody>
          <a:bodyPr/>
          <a:lstStyle/>
          <a:p>
            <a:fld id="{52909EA0-424E-4E0D-AEB8-7B3EDCAB6481}" type="datetimeFigureOut">
              <a:rPr lang="en-IN" smtClean="0"/>
              <a:t>12-03-2023</a:t>
            </a:fld>
            <a:endParaRPr lang="en-IN"/>
          </a:p>
        </p:txBody>
      </p:sp>
      <p:sp>
        <p:nvSpPr>
          <p:cNvPr id="6" name="Footer Placeholder 5">
            <a:extLst>
              <a:ext uri="{FF2B5EF4-FFF2-40B4-BE49-F238E27FC236}">
                <a16:creationId xmlns="" xmlns:a16="http://schemas.microsoft.com/office/drawing/2014/main" id="{A6F6CAD3-4A01-4CE9-8460-A181333C910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52165A4B-CBC8-4B53-9E61-6EC23C4EB209}"/>
              </a:ext>
            </a:extLst>
          </p:cNvPr>
          <p:cNvSpPr>
            <a:spLocks noGrp="1"/>
          </p:cNvSpPr>
          <p:nvPr>
            <p:ph type="sldNum" sz="quarter" idx="12"/>
          </p:nvPr>
        </p:nvSpPr>
        <p:spPr/>
        <p:txBody>
          <a:bodyPr/>
          <a:lstStyle/>
          <a:p>
            <a:fld id="{3C9BDF58-9A5F-4FE7-B6B4-5B75E8EE74BB}" type="slidenum">
              <a:rPr lang="en-IN" smtClean="0"/>
              <a:t>‹#›</a:t>
            </a:fld>
            <a:endParaRPr lang="en-IN"/>
          </a:p>
        </p:txBody>
      </p:sp>
    </p:spTree>
    <p:extLst>
      <p:ext uri="{BB962C8B-B14F-4D97-AF65-F5344CB8AC3E}">
        <p14:creationId xmlns:p14="http://schemas.microsoft.com/office/powerpoint/2010/main" val="410994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ECB33BE-1F59-418D-B6C0-B1926657C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E827DA7-611F-47EC-8861-3CE72031F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123580C6-AD86-4FAE-AD9D-48B24293F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09EA0-424E-4E0D-AEB8-7B3EDCAB6481}" type="datetimeFigureOut">
              <a:rPr lang="en-IN" smtClean="0"/>
              <a:t>12-03-2023</a:t>
            </a:fld>
            <a:endParaRPr lang="en-IN"/>
          </a:p>
        </p:txBody>
      </p:sp>
      <p:sp>
        <p:nvSpPr>
          <p:cNvPr id="5" name="Footer Placeholder 4">
            <a:extLst>
              <a:ext uri="{FF2B5EF4-FFF2-40B4-BE49-F238E27FC236}">
                <a16:creationId xmlns="" xmlns:a16="http://schemas.microsoft.com/office/drawing/2014/main" id="{B90DEA97-8C97-4D0A-B0CA-05F95C7F5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5840D13E-B650-4557-9049-3D2BC4365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BDF58-9A5F-4FE7-B6B4-5B75E8EE74BB}" type="slidenum">
              <a:rPr lang="en-IN" smtClean="0"/>
              <a:t>‹#›</a:t>
            </a:fld>
            <a:endParaRPr lang="en-IN"/>
          </a:p>
        </p:txBody>
      </p:sp>
    </p:spTree>
    <p:extLst>
      <p:ext uri="{BB962C8B-B14F-4D97-AF65-F5344CB8AC3E}">
        <p14:creationId xmlns:p14="http://schemas.microsoft.com/office/powerpoint/2010/main" val="369299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CDB57588-5018-4FF4-B5E3-A6CA09A71D75}"/>
              </a:ext>
            </a:extLst>
          </p:cNvPr>
          <p:cNvSpPr/>
          <p:nvPr/>
        </p:nvSpPr>
        <p:spPr>
          <a:xfrm>
            <a:off x="0" y="-29928"/>
            <a:ext cx="12192000" cy="21566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9AD366C6-81E9-4F18-BCA8-E4BD8C04286F}"/>
              </a:ext>
            </a:extLst>
          </p:cNvPr>
          <p:cNvSpPr txBox="1"/>
          <p:nvPr/>
        </p:nvSpPr>
        <p:spPr>
          <a:xfrm>
            <a:off x="159586" y="796629"/>
            <a:ext cx="10801491"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endParaRPr lang="en-US" sz="36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10" name="Picture 9">
            <a:extLst>
              <a:ext uri="{FF2B5EF4-FFF2-40B4-BE49-F238E27FC236}">
                <a16:creationId xmlns="" xmlns:a16="http://schemas.microsoft.com/office/drawing/2014/main" id="{37DEF4AE-43B9-4F00-8957-6922C5F19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20" y="2184886"/>
            <a:ext cx="2604560" cy="2604560"/>
          </a:xfrm>
          <a:prstGeom prst="rect">
            <a:avLst/>
          </a:prstGeom>
        </p:spPr>
      </p:pic>
      <p:sp>
        <p:nvSpPr>
          <p:cNvPr id="11" name="Rectangle 10">
            <a:extLst>
              <a:ext uri="{FF2B5EF4-FFF2-40B4-BE49-F238E27FC236}">
                <a16:creationId xmlns="" xmlns:a16="http://schemas.microsoft.com/office/drawing/2014/main" id="{A0F13DB1-8F39-48FB-93C8-4884DBF97ACC}"/>
              </a:ext>
            </a:extLst>
          </p:cNvPr>
          <p:cNvSpPr/>
          <p:nvPr/>
        </p:nvSpPr>
        <p:spPr>
          <a:xfrm>
            <a:off x="0" y="4857908"/>
            <a:ext cx="12206068" cy="20000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 xmlns:a16="http://schemas.microsoft.com/office/drawing/2014/main" id="{E73FF7F6-73FD-4682-AADE-F053AAB16FC9}"/>
              </a:ext>
            </a:extLst>
          </p:cNvPr>
          <p:cNvSpPr txBox="1"/>
          <p:nvPr/>
        </p:nvSpPr>
        <p:spPr>
          <a:xfrm>
            <a:off x="305972" y="5098536"/>
            <a:ext cx="11594123" cy="1661993"/>
          </a:xfrm>
          <a:prstGeom prst="rect">
            <a:avLst/>
          </a:prstGeom>
          <a:noFill/>
        </p:spPr>
        <p:txBody>
          <a:bodyPr wrap="square" rtlCol="0">
            <a:spAutoFit/>
          </a:bodyPr>
          <a:lstStyle/>
          <a:p>
            <a:pPr algn="ctr"/>
            <a:r>
              <a:rPr lang="en-US" sz="3600" dirty="0" err="1">
                <a:solidFill>
                  <a:schemeClr val="bg1"/>
                </a:solidFill>
                <a:effectLst>
                  <a:outerShdw blurRad="38100" dist="38100" dir="2700000" algn="tl">
                    <a:srgbClr val="000000">
                      <a:alpha val="43137"/>
                    </a:srgbClr>
                  </a:outerShdw>
                </a:effectLst>
                <a:latin typeface="Georgia" panose="02040502050405020303" pitchFamily="18" charset="0"/>
              </a:rPr>
              <a:t>Dr.Y.Mallikarjuna</a:t>
            </a:r>
            <a:r>
              <a:rPr lang="en-US" sz="3600" dirty="0">
                <a:solidFill>
                  <a:schemeClr val="bg1"/>
                </a:solidFill>
                <a:effectLst>
                  <a:outerShdw blurRad="38100" dist="38100" dir="2700000" algn="tl">
                    <a:srgbClr val="000000">
                      <a:alpha val="43137"/>
                    </a:srgbClr>
                  </a:outerShdw>
                </a:effectLst>
                <a:latin typeface="Georgia" panose="02040502050405020303" pitchFamily="18" charset="0"/>
              </a:rPr>
              <a:t> Rao </a:t>
            </a: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M.Tech., </a:t>
            </a:r>
            <a:r>
              <a:rPr lang="en-US" sz="2200" dirty="0" err="1">
                <a:solidFill>
                  <a:schemeClr val="bg1"/>
                </a:solidFill>
                <a:effectLst>
                  <a:outerShdw blurRad="38100" dist="38100" dir="2700000" algn="tl">
                    <a:srgbClr val="000000">
                      <a:alpha val="43137"/>
                    </a:srgbClr>
                  </a:outerShdw>
                </a:effectLst>
                <a:latin typeface="Georgia" panose="02040502050405020303" pitchFamily="18" charset="0"/>
              </a:rPr>
              <a:t>Ph.D</a:t>
            </a:r>
            <a:endParaRPr lang="en-US" sz="2200" dirty="0">
              <a:solidFill>
                <a:schemeClr val="bg1"/>
              </a:solidFill>
              <a:effectLst>
                <a:outerShdw blurRad="38100" dist="38100" dir="2700000" algn="tl">
                  <a:srgbClr val="000000">
                    <a:alpha val="43137"/>
                  </a:srgbClr>
                </a:outerShdw>
              </a:effectLst>
              <a:latin typeface="Georgia" panose="02040502050405020303" pitchFamily="18" charset="0"/>
            </a:endParaRP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Professor &amp; Head of ECE</a:t>
            </a: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Santhiram Engineering College</a:t>
            </a: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hod.ece@srecnandyal.edu.in</a:t>
            </a:r>
          </a:p>
        </p:txBody>
      </p:sp>
    </p:spTree>
    <p:extLst>
      <p:ext uri="{BB962C8B-B14F-4D97-AF65-F5344CB8AC3E}">
        <p14:creationId xmlns:p14="http://schemas.microsoft.com/office/powerpoint/2010/main" val="358278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08/35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9" name="Picture 8">
            <a:extLst>
              <a:ext uri="{FF2B5EF4-FFF2-40B4-BE49-F238E27FC236}">
                <a16:creationId xmlns="" xmlns:a16="http://schemas.microsoft.com/office/drawing/2014/main"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34976"/>
                <a:ext cx="11614727" cy="5216442"/>
              </a:xfrm>
            </p:spPr>
            <p:txBody>
              <a:bodyPr/>
              <a:lstStyle/>
              <a:p>
                <a:pPr algn="just">
                  <a:buFont typeface="Wingdings" pitchFamily="2" charset="2"/>
                  <a:buChar char="Ø"/>
                </a:pPr>
                <a:r>
                  <a:rPr lang="en-US" sz="2000" dirty="0" smtClean="0">
                    <a:latin typeface="Times New Roman" pitchFamily="18" charset="0"/>
                    <a:cs typeface="Times New Roman" pitchFamily="18" charset="0"/>
                  </a:rPr>
                  <a:t>From  above Figure. </a:t>
                </a:r>
                <a:r>
                  <a:rPr lang="en-US" sz="2000" dirty="0">
                    <a:latin typeface="Times New Roman" pitchFamily="18" charset="0"/>
                    <a:cs typeface="Times New Roman" pitchFamily="18" charset="0"/>
                  </a:rPr>
                  <a:t>Thus, it can be seen that while the correlation of the sequence with itself corresponding to a lag of </a:t>
                </a:r>
                <a:r>
                  <a:rPr lang="en-US" sz="2000" i="1" dirty="0">
                    <a:latin typeface="Times New Roman" pitchFamily="18" charset="0"/>
                    <a:cs typeface="Times New Roman" pitchFamily="18" charset="0"/>
                  </a:rPr>
                  <a:t>0</a:t>
                </a:r>
                <a:r>
                  <a:rPr lang="en-US" sz="2000" dirty="0">
                    <a:latin typeface="Times New Roman" pitchFamily="18" charset="0"/>
                    <a:cs typeface="Times New Roman" pitchFamily="18" charset="0"/>
                  </a:rPr>
                  <a:t> is </a:t>
                </a:r>
                <a:r>
                  <a:rPr lang="en-US" sz="2000" i="1" dirty="0">
                    <a:latin typeface="Times New Roman" pitchFamily="18" charset="0"/>
                    <a:cs typeface="Times New Roman" pitchFamily="18" charset="0"/>
                  </a:rPr>
                  <a:t>1</a:t>
                </a:r>
                <a:r>
                  <a:rPr lang="en-US" sz="2000" dirty="0">
                    <a:latin typeface="Times New Roman" pitchFamily="18" charset="0"/>
                    <a:cs typeface="Times New Roman" pitchFamily="18" charset="0"/>
                  </a:rPr>
                  <a:t>, for any other nonzero shift, it assumes a very low value </a:t>
                </a:r>
                <a:r>
                  <a:rPr lang="en-US" sz="2000" dirty="0" smtClean="0">
                    <a:latin typeface="Times New Roman" pitchFamily="18" charset="0"/>
                    <a:cs typeface="Times New Roman" pitchFamily="18" charset="0"/>
                  </a:rPr>
                  <a:t>of</a:t>
                </a:r>
                <a14:m>
                  <m:oMath xmlns:m="http://schemas.openxmlformats.org/officeDocument/2006/math">
                    <m:r>
                      <a:rPr lang="en-US" sz="2000" b="0" i="0" smtClean="0">
                        <a:latin typeface="Cambria Math"/>
                        <a:cs typeface="Times New Roman" pitchFamily="18" charset="0"/>
                      </a:rPr>
                      <m:t>  </m:t>
                    </m:r>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𝑁</m:t>
                        </m:r>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which tends to the </a:t>
                </a:r>
                <a:r>
                  <a:rPr lang="en-US" sz="2000" i="1" dirty="0">
                    <a:latin typeface="Times New Roman" pitchFamily="18" charset="0"/>
                    <a:cs typeface="Times New Roman" pitchFamily="18" charset="0"/>
                  </a:rPr>
                  <a:t>limit 0</a:t>
                </a:r>
                <a:r>
                  <a:rPr lang="en-US" sz="2000" dirty="0">
                    <a:latin typeface="Times New Roman" pitchFamily="18" charset="0"/>
                    <a:cs typeface="Times New Roman" pitchFamily="18" charset="0"/>
                  </a:rPr>
                  <a:t> as the spreading </a:t>
                </a:r>
                <a:r>
                  <a:rPr lang="en-US" sz="2000" dirty="0" smtClean="0">
                    <a:latin typeface="Times New Roman" pitchFamily="18" charset="0"/>
                    <a:cs typeface="Times New Roman" pitchFamily="18" charset="0"/>
                  </a:rPr>
                  <a:t>length</a:t>
                </a:r>
                <a14:m>
                  <m:oMath xmlns:m="http://schemas.openxmlformats.org/officeDocument/2006/math">
                    <m:r>
                      <a:rPr lang="en-US" sz="2000" b="0" i="0" smtClean="0">
                        <a:latin typeface="Cambria Math"/>
                        <a:cs typeface="Times New Roman" pitchFamily="18" charset="0"/>
                      </a:rPr>
                      <m:t>  </m:t>
                    </m:r>
                    <m:r>
                      <a:rPr lang="en-US" sz="2000" b="0" i="1" smtClean="0">
                        <a:latin typeface="Cambria Math"/>
                        <a:cs typeface="Times New Roman" pitchFamily="18" charset="0"/>
                      </a:rPr>
                      <m:t>𝑁</m:t>
                    </m:r>
                    <m:r>
                      <a:rPr lang="en-US" sz="2000" b="0" i="1" smtClean="0">
                        <a:latin typeface="Cambria Math"/>
                        <a:ea typeface="Cambria Math"/>
                        <a:cs typeface="Times New Roman" pitchFamily="18" charset="0"/>
                      </a:rPr>
                      <m:t>→∞</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This autocorrelation property of the PN sequences can be summarized as </a:t>
                </a:r>
                <a:r>
                  <a:rPr lang="en-US" sz="2000" dirty="0" smtClean="0">
                    <a:latin typeface="Times New Roman" pitchFamily="18" charset="0"/>
                    <a:cs typeface="Times New Roman" pitchFamily="18" charset="0"/>
                  </a:rPr>
                  <a:t>follows</a:t>
                </a:r>
                <a:r>
                  <a:rPr lang="en-US" dirty="0" smtClean="0"/>
                  <a:t>.</a:t>
                </a:r>
              </a:p>
              <a:p>
                <a:pPr marL="0" indent="0" algn="just">
                  <a:buNone/>
                </a:pPr>
                <a14:m>
                  <m:oMathPara xmlns:m="http://schemas.openxmlformats.org/officeDocument/2006/math">
                    <m:oMathParaPr>
                      <m:jc m:val="centerGroup"/>
                    </m:oMathParaPr>
                    <m:oMath xmlns:m="http://schemas.openxmlformats.org/officeDocument/2006/math">
                      <m:sSub>
                        <m:sSubPr>
                          <m:ctrlPr>
                            <a:rPr lang="en-IN" sz="1800" i="1" smtClean="0">
                              <a:latin typeface="Cambria Math"/>
                            </a:rPr>
                          </m:ctrlPr>
                        </m:sSubPr>
                        <m:e>
                          <m:r>
                            <a:rPr lang="en-US" sz="1800" b="0" i="1" smtClean="0">
                              <a:latin typeface="Cambria Math"/>
                            </a:rPr>
                            <m:t>𝑟</m:t>
                          </m:r>
                        </m:e>
                        <m:sub>
                          <m:r>
                            <a:rPr lang="en-US" sz="1800" b="0" i="1" smtClean="0">
                              <a:latin typeface="Cambria Math"/>
                            </a:rPr>
                            <m:t>00</m:t>
                          </m:r>
                        </m:sub>
                      </m:sSub>
                      <m:d>
                        <m:dPr>
                          <m:ctrlPr>
                            <a:rPr lang="en-IN" sz="1800" i="1" smtClean="0">
                              <a:latin typeface="Cambria Math"/>
                            </a:rPr>
                          </m:ctrlPr>
                        </m:dPr>
                        <m:e>
                          <m:r>
                            <a:rPr lang="en-US" sz="1800" b="0" i="1" smtClean="0">
                              <a:latin typeface="Cambria Math"/>
                            </a:rPr>
                            <m:t>0</m:t>
                          </m:r>
                        </m:e>
                      </m:d>
                      <m:r>
                        <a:rPr lang="en-IN" sz="1800" i="1" smtClean="0">
                          <a:latin typeface="Cambria Math"/>
                          <a:ea typeface="Cambria Math"/>
                        </a:rPr>
                        <m:t>=</m:t>
                      </m:r>
                      <m:f>
                        <m:fPr>
                          <m:ctrlPr>
                            <a:rPr lang="en-IN" sz="1800" i="1" smtClean="0">
                              <a:latin typeface="Cambria Math"/>
                              <a:ea typeface="Cambria Math"/>
                            </a:rPr>
                          </m:ctrlPr>
                        </m:fPr>
                        <m:num>
                          <m:r>
                            <a:rPr lang="en-US" sz="1800" b="0" i="1" smtClean="0">
                              <a:latin typeface="Cambria Math"/>
                              <a:ea typeface="Cambria Math"/>
                            </a:rPr>
                            <m:t>1</m:t>
                          </m:r>
                        </m:num>
                        <m:den>
                          <m:r>
                            <a:rPr lang="en-US" sz="1800" b="0" i="1" smtClean="0">
                              <a:latin typeface="Cambria Math"/>
                              <a:ea typeface="Cambria Math"/>
                            </a:rPr>
                            <m:t>𝑁</m:t>
                          </m:r>
                        </m:den>
                      </m:f>
                      <m:nary>
                        <m:naryPr>
                          <m:chr m:val="∑"/>
                          <m:ctrlPr>
                            <a:rPr lang="en-IN" sz="1800" i="1" smtClean="0">
                              <a:latin typeface="Cambria Math"/>
                              <a:ea typeface="Cambria Math"/>
                            </a:rPr>
                          </m:ctrlPr>
                        </m:naryPr>
                        <m:sub>
                          <m:r>
                            <m:rPr>
                              <m:brk m:alnAt="23"/>
                            </m:rPr>
                            <a:rPr lang="en-US" sz="1800" b="0" i="1" smtClean="0">
                              <a:latin typeface="Cambria Math"/>
                              <a:ea typeface="Cambria Math"/>
                            </a:rPr>
                            <m:t>𝑖</m:t>
                          </m:r>
                          <m:r>
                            <a:rPr lang="en-US" sz="1800" b="0" i="1" smtClean="0">
                              <a:latin typeface="Cambria Math"/>
                              <a:ea typeface="Cambria Math"/>
                            </a:rPr>
                            <m:t>=0</m:t>
                          </m:r>
                        </m:sub>
                        <m:sup>
                          <m:r>
                            <a:rPr lang="en-US" sz="1800" b="0" i="1" smtClean="0">
                              <a:latin typeface="Cambria Math"/>
                              <a:ea typeface="Cambria Math"/>
                            </a:rPr>
                            <m:t>𝑁</m:t>
                          </m:r>
                          <m:r>
                            <a:rPr lang="en-US" sz="1800" b="0" i="1" smtClean="0">
                              <a:latin typeface="Cambria Math"/>
                              <a:ea typeface="Cambria Math"/>
                            </a:rPr>
                            <m:t>−1</m:t>
                          </m:r>
                        </m:sup>
                        <m:e>
                          <m:r>
                            <a:rPr lang="en-IN" sz="1800" i="1" smtClean="0">
                              <a:latin typeface="Cambria Math"/>
                              <a:ea typeface="Cambria Math"/>
                            </a:rPr>
                            <m:t>=</m:t>
                          </m:r>
                          <m:d>
                            <m:dPr>
                              <m:begChr m:val="{"/>
                              <m:endChr m:val=""/>
                              <m:ctrlPr>
                                <a:rPr lang="en-IN" sz="1800" i="1" smtClean="0">
                                  <a:latin typeface="Cambria Math"/>
                                  <a:ea typeface="Cambria Math"/>
                                </a:rPr>
                              </m:ctrlPr>
                            </m:dPr>
                            <m:e>
                              <m:eqArr>
                                <m:eqArrPr>
                                  <m:ctrlPr>
                                    <a:rPr lang="en-IN" sz="1800" i="1" smtClean="0">
                                      <a:latin typeface="Cambria Math"/>
                                      <a:ea typeface="Cambria Math"/>
                                    </a:rPr>
                                  </m:ctrlPr>
                                </m:eqArrPr>
                                <m:e>
                                  <m:r>
                                    <a:rPr lang="en-US" sz="1800" b="0" i="1" smtClean="0">
                                      <a:latin typeface="Cambria Math"/>
                                      <a:ea typeface="Cambria Math"/>
                                    </a:rPr>
                                    <m:t>1 </m:t>
                                  </m:r>
                                  <m:r>
                                    <a:rPr lang="en-US" sz="1800" b="0" i="1" smtClean="0">
                                      <a:latin typeface="Cambria Math"/>
                                      <a:ea typeface="Cambria Math"/>
                                    </a:rPr>
                                    <m:t>𝑖𝑓</m:t>
                                  </m:r>
                                  <m:r>
                                    <a:rPr lang="en-US" sz="1800" b="0" i="1" smtClean="0">
                                      <a:latin typeface="Cambria Math"/>
                                      <a:ea typeface="Cambria Math"/>
                                    </a:rPr>
                                    <m:t> </m:t>
                                  </m:r>
                                  <m:sSub>
                                    <m:sSubPr>
                                      <m:ctrlPr>
                                        <a:rPr lang="en-US" sz="1800" b="0" i="1" smtClean="0">
                                          <a:latin typeface="Cambria Math"/>
                                          <a:ea typeface="Cambria Math"/>
                                        </a:rPr>
                                      </m:ctrlPr>
                                    </m:sSubPr>
                                    <m:e>
                                      <m:r>
                                        <a:rPr lang="en-US" sz="1800" b="0" i="1" smtClean="0">
                                          <a:latin typeface="Cambria Math"/>
                                          <a:ea typeface="Cambria Math"/>
                                        </a:rPr>
                                        <m:t>𝑛</m:t>
                                      </m:r>
                                    </m:e>
                                    <m:sub>
                                      <m:r>
                                        <a:rPr lang="en-US" sz="1800" b="0" i="1" smtClean="0">
                                          <a:latin typeface="Cambria Math"/>
                                          <a:ea typeface="Cambria Math"/>
                                        </a:rPr>
                                        <m:t>0</m:t>
                                      </m:r>
                                    </m:sub>
                                  </m:sSub>
                                  <m:r>
                                    <a:rPr lang="en-US" sz="1800" b="0" i="1" smtClean="0">
                                      <a:latin typeface="Cambria Math"/>
                                      <a:ea typeface="Cambria Math"/>
                                    </a:rPr>
                                    <m:t>=0</m:t>
                                  </m:r>
                                </m:e>
                                <m:e>
                                  <m:r>
                                    <a:rPr lang="en-US" sz="1800" b="0" i="1" smtClean="0">
                                      <a:latin typeface="Cambria Math"/>
                                      <a:ea typeface="Cambria Math"/>
                                    </a:rPr>
                                    <m:t>−</m:t>
                                  </m:r>
                                  <m:f>
                                    <m:fPr>
                                      <m:ctrlPr>
                                        <a:rPr lang="en-US" sz="1800" b="0" i="1" smtClean="0">
                                          <a:latin typeface="Cambria Math"/>
                                          <a:ea typeface="Cambria Math"/>
                                        </a:rPr>
                                      </m:ctrlPr>
                                    </m:fPr>
                                    <m:num>
                                      <m:r>
                                        <a:rPr lang="en-US" sz="1800" b="0" i="1" smtClean="0">
                                          <a:latin typeface="Cambria Math"/>
                                          <a:ea typeface="Cambria Math"/>
                                        </a:rPr>
                                        <m:t>1</m:t>
                                      </m:r>
                                    </m:num>
                                    <m:den>
                                      <m:r>
                                        <a:rPr lang="en-US" sz="1800" b="0" i="1" smtClean="0">
                                          <a:latin typeface="Cambria Math"/>
                                          <a:ea typeface="Cambria Math"/>
                                        </a:rPr>
                                        <m:t>𝑁</m:t>
                                      </m:r>
                                    </m:den>
                                  </m:f>
                                  <m:r>
                                    <a:rPr lang="en-US" sz="1800" b="0" i="1" smtClean="0">
                                      <a:latin typeface="Cambria Math"/>
                                      <a:ea typeface="Cambria Math"/>
                                    </a:rPr>
                                    <m:t> </m:t>
                                  </m:r>
                                  <m:r>
                                    <a:rPr lang="en-US" sz="1800" b="0" i="1" smtClean="0">
                                      <a:latin typeface="Cambria Math"/>
                                      <a:ea typeface="Cambria Math"/>
                                    </a:rPr>
                                    <m:t>𝑜𝑡h𝑒𝑟𝑤𝑖𝑠𝑒</m:t>
                                  </m:r>
                                </m:e>
                              </m:eqArr>
                            </m:e>
                          </m:d>
                        </m:e>
                      </m:nary>
                    </m:oMath>
                  </m:oMathPara>
                </a14:m>
                <a:endParaRPr lang="en-IN" sz="1800" dirty="0" smtClean="0"/>
              </a:p>
              <a:p>
                <a:pPr marL="0" indent="0" algn="just">
                  <a:buNone/>
                </a:pPr>
                <a:r>
                  <a:rPr lang="en-US" sz="2000" b="1" u="sng" dirty="0" smtClean="0">
                    <a:latin typeface="Times New Roman" pitchFamily="18" charset="0"/>
                    <a:cs typeface="Times New Roman" pitchFamily="18" charset="0"/>
                  </a:rPr>
                  <a:t>CORRELATION OF PN SEQUENCES AND JAMMER MARGIN </a:t>
                </a:r>
                <a:r>
                  <a:rPr lang="en-US" sz="2000" b="1" dirty="0" smtClean="0">
                    <a:latin typeface="Times New Roman" pitchFamily="18" charset="0"/>
                    <a:cs typeface="Times New Roman" pitchFamily="18" charset="0"/>
                  </a:rPr>
                  <a:t>:</a:t>
                </a:r>
              </a:p>
              <a:p>
                <a:pPr marL="0" indent="0" algn="just">
                  <a:buNone/>
                </a:pPr>
                <a:r>
                  <a:rPr lang="en-US" sz="2000" b="1" u="sng" dirty="0">
                    <a:latin typeface="Times New Roman" pitchFamily="18" charset="0"/>
                    <a:cs typeface="Times New Roman" pitchFamily="18" charset="0"/>
                  </a:rPr>
                  <a:t>CORRELATION OF PN </a:t>
                </a:r>
                <a:r>
                  <a:rPr lang="en-US" sz="2000" b="1" u="sng" dirty="0" smtClean="0">
                    <a:latin typeface="Times New Roman" pitchFamily="18" charset="0"/>
                    <a:cs typeface="Times New Roman" pitchFamily="18" charset="0"/>
                  </a:rPr>
                  <a:t>SEQUENCES </a:t>
                </a:r>
                <a:r>
                  <a:rPr lang="en-US" sz="2000" b="1" dirty="0" smtClean="0">
                    <a:latin typeface="Times New Roman" pitchFamily="18" charset="0"/>
                    <a:cs typeface="Times New Roman" pitchFamily="18" charset="0"/>
                  </a:rPr>
                  <a:t>:</a:t>
                </a:r>
              </a:p>
              <a:p>
                <a:pPr algn="just">
                  <a:buFont typeface="Wingdings" pitchFamily="2" charset="2"/>
                  <a:buChar char="Ø"/>
                </a:pPr>
                <a:r>
                  <a:rPr lang="en-US" sz="2000" dirty="0" smtClean="0">
                    <a:latin typeface="Times New Roman" pitchFamily="18" charset="0"/>
                    <a:cs typeface="Times New Roman" pitchFamily="18" charset="0"/>
                  </a:rPr>
                  <a:t>The spreading sequences can be chosen as PN sequences, which have noise like properties. In other words, one can choose a chip sequence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𝑖</m:t>
                        </m:r>
                      </m:e>
                    </m:d>
                    <m:r>
                      <a:rPr lang="en-US" sz="2000" b="0" i="1" smtClean="0">
                        <a:latin typeface="Cambria Math"/>
                        <a:cs typeface="Times New Roman" pitchFamily="18" charset="0"/>
                      </a:rPr>
                      <m:t>,0</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𝑁</m:t>
                    </m:r>
                    <m:r>
                      <a:rPr lang="en-US" sz="2000" b="0" i="1" smtClean="0">
                        <a:latin typeface="Cambria Math"/>
                        <a:ea typeface="Cambria Math"/>
                        <a:cs typeface="Times New Roman" pitchFamily="18" charset="0"/>
                      </a:rPr>
                      <m:t>−1 </m:t>
                    </m:r>
                  </m:oMath>
                </a14:m>
                <a:r>
                  <a:rPr lang="en-US" sz="2000" dirty="0" smtClean="0">
                    <a:latin typeface="Times New Roman" pitchFamily="18" charset="0"/>
                    <a:cs typeface="Times New Roman" pitchFamily="18" charset="0"/>
                  </a:rPr>
                  <a:t>for the user k such that </a:t>
                </a:r>
                <a14:m>
                  <m:oMath xmlns:m="http://schemas.openxmlformats.org/officeDocument/2006/math">
                    <m:r>
                      <a:rPr lang="en-US" sz="2000" b="0" i="1" smtClean="0">
                        <a:latin typeface="Cambria Math"/>
                        <a:cs typeface="Times New Roman" pitchFamily="18" charset="0"/>
                      </a:rPr>
                      <m:t>𝑃</m:t>
                    </m:r>
                    <m:d>
                      <m:dPr>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e>
                        </m:d>
                        <m:r>
                          <a:rPr lang="en-US" sz="2000" b="0" i="1" smtClean="0">
                            <a:latin typeface="Cambria Math"/>
                            <a:cs typeface="Times New Roman" pitchFamily="18" charset="0"/>
                          </a:rPr>
                          <m:t>=+1</m:t>
                        </m:r>
                      </m:e>
                    </m:d>
                    <m:r>
                      <a:rPr lang="en-US" sz="2000" b="0" i="1" smtClean="0">
                        <a:latin typeface="Cambria Math"/>
                        <a:cs typeface="Times New Roman" pitchFamily="18" charset="0"/>
                      </a:rPr>
                      <m:t>=</m:t>
                    </m:r>
                    <m:r>
                      <a:rPr lang="en-US" sz="2000" b="0" i="1" smtClean="0">
                        <a:latin typeface="Cambria Math"/>
                        <a:cs typeface="Times New Roman" pitchFamily="18" charset="0"/>
                      </a:rPr>
                      <m:t>𝑃</m:t>
                    </m:r>
                    <m:d>
                      <m:dPr>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e>
                        </m:d>
                        <m:r>
                          <a:rPr lang="en-US" sz="2000" b="0" i="1" smtClean="0">
                            <a:latin typeface="Cambria Math"/>
                            <a:cs typeface="Times New Roman" pitchFamily="18" charset="0"/>
                          </a:rPr>
                          <m:t>=−1</m:t>
                        </m:r>
                      </m:e>
                    </m:d>
                  </m:oMath>
                </a14:m>
                <a:r>
                  <a:rPr lang="en-US" sz="2000" dirty="0" smtClean="0">
                    <a:latin typeface="Times New Roman" pitchFamily="18" charset="0"/>
                    <a:cs typeface="Times New Roman" pitchFamily="18" charset="0"/>
                  </a:rPr>
                  <a:t>. thus, we have,</a:t>
                </a:r>
              </a:p>
              <a:p>
                <a:pPr marL="0" indent="0" algn="just">
                  <a:buNone/>
                </a:pPr>
                <a14:m>
                  <m:oMathPara xmlns:m="http://schemas.openxmlformats.org/officeDocument/2006/math">
                    <m:oMathParaPr>
                      <m:jc m:val="centerGroup"/>
                    </m:oMathParaPr>
                    <m:oMath xmlns:m="http://schemas.openxmlformats.org/officeDocument/2006/math">
                      <m:r>
                        <a:rPr lang="en-US" sz="2000" b="1" i="1" smtClean="0">
                          <a:latin typeface="Cambria Math"/>
                          <a:cs typeface="Times New Roman" pitchFamily="18" charset="0"/>
                        </a:rPr>
                        <m:t>𝑬</m:t>
                      </m:r>
                      <m:d>
                        <m:dPr>
                          <m:begChr m:val="{"/>
                          <m:endChr m:val="}"/>
                          <m:ctrlPr>
                            <a:rPr lang="en-US" sz="2000" i="1" smtClean="0">
                              <a:latin typeface="Cambria Math"/>
                              <a:cs typeface="Times New Roman" pitchFamily="18" charset="0"/>
                            </a:rPr>
                          </m:ctrlPr>
                        </m:d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𝑖</m:t>
                              </m:r>
                            </m:e>
                          </m:d>
                        </m:e>
                      </m:d>
                      <m:r>
                        <a:rPr lang="en-US" sz="2000" b="0" i="1" smtClean="0">
                          <a:latin typeface="Cambria Math"/>
                          <a:cs typeface="Times New Roman" pitchFamily="18" charset="0"/>
                        </a:rPr>
                        <m:t>=</m:t>
                      </m:r>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r>
                        <a:rPr lang="en-US" sz="2000" b="0" i="1" smtClean="0">
                          <a:latin typeface="Cambria Math"/>
                          <a:ea typeface="Cambria Math"/>
                          <a:cs typeface="Times New Roman" pitchFamily="18" charset="0"/>
                        </a:rPr>
                        <m:t>×</m:t>
                      </m:r>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=0</m:t>
                      </m:r>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34976"/>
                <a:ext cx="11614727" cy="5216442"/>
              </a:xfrm>
              <a:blipFill rotWithShape="1">
                <a:blip r:embed="rId3"/>
                <a:stretch>
                  <a:fillRect l="-577" t="-1168" r="-525"/>
                </a:stretch>
              </a:blipFill>
            </p:spPr>
            <p:txBody>
              <a:bodyPr/>
              <a:lstStyle/>
              <a:p>
                <a:r>
                  <a:rPr lang="en-IN">
                    <a:noFill/>
                  </a:rPr>
                  <a:t> </a:t>
                </a:r>
              </a:p>
            </p:txBody>
          </p:sp>
        </mc:Fallback>
      </mc:AlternateContent>
    </p:spTree>
    <p:extLst>
      <p:ext uri="{BB962C8B-B14F-4D97-AF65-F5344CB8AC3E}">
        <p14:creationId xmlns:p14="http://schemas.microsoft.com/office/powerpoint/2010/main" val="170812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39861" y="-108517"/>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00953" y="9135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09/35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828097"/>
                <a:ext cx="11614727" cy="5347072"/>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Further, another important aspect is to choose such sequences as containing Independent Identically Distributed (IID) chips</a:t>
                </a:r>
                <a:r>
                  <a:rPr lang="en-US" sz="2000" dirty="0">
                    <a:latin typeface="Times New Roman" pitchFamily="18" charset="0"/>
                    <a:cs typeface="Times New Roman" pitchFamily="18" charset="0"/>
                  </a:rPr>
                  <a:t>, i.e., satisfying the </a:t>
                </a:r>
                <a:r>
                  <a:rPr lang="en-US" sz="2000" dirty="0" smtClean="0">
                    <a:latin typeface="Times New Roman" pitchFamily="18" charset="0"/>
                    <a:cs typeface="Times New Roman" pitchFamily="18" charset="0"/>
                  </a:rPr>
                  <a:t>property</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e>
                          </m:d>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𝑗</m:t>
                              </m:r>
                            </m:e>
                          </m:d>
                        </m:e>
                      </m:d>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e>
                          </m:d>
                        </m:e>
                      </m:d>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𝑗</m:t>
                              </m:r>
                            </m:e>
                          </m:d>
                        </m:e>
                      </m:d>
                      <m:r>
                        <a:rPr lang="en-US" sz="2000" b="0" i="1" smtClean="0">
                          <a:latin typeface="Cambria Math"/>
                          <a:cs typeface="Times New Roman" pitchFamily="18" charset="0"/>
                        </a:rPr>
                        <m:t>=0</m:t>
                      </m:r>
                      <m:r>
                        <a:rPr lang="en-US" sz="2000" b="0" i="1" smtClean="0">
                          <a:latin typeface="Cambria Math"/>
                          <a:ea typeface="Cambria Math"/>
                          <a:cs typeface="Times New Roman" pitchFamily="18" charset="0"/>
                        </a:rPr>
                        <m:t>×0=0</m:t>
                      </m:r>
                    </m:oMath>
                  </m:oMathPara>
                </a14:m>
                <a:endParaRPr lang="en-IN" sz="2000" dirty="0" smtClean="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The above property implies that each chip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𝑖</m:t>
                        </m:r>
                      </m:e>
                    </m:d>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uncorrelated with </a:t>
                </a:r>
                <a:r>
                  <a:rPr lang="en-US" sz="2000" dirty="0" smtClean="0">
                    <a:latin typeface="Times New Roman" pitchFamily="18" charset="0"/>
                    <a:cs typeface="Times New Roman" pitchFamily="18" charset="0"/>
                  </a:rPr>
                  <a:t>chip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𝑗</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Further, one can choose independent sequences for different users, that is, to </a:t>
                </a:r>
                <a:r>
                  <a:rPr lang="en-US" sz="2000" dirty="0" smtClean="0">
                    <a:latin typeface="Times New Roman" pitchFamily="18" charset="0"/>
                    <a:cs typeface="Times New Roman" pitchFamily="18" charset="0"/>
                  </a:rPr>
                  <a:t>say</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e>
                          </m:d>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𝑙</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𝑗</m:t>
                              </m:r>
                            </m:e>
                          </m:d>
                        </m:e>
                      </m:d>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e>
                          </m:d>
                        </m:e>
                      </m:d>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𝑙</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𝑗</m:t>
                              </m:r>
                            </m:e>
                          </m:d>
                        </m:e>
                      </m:d>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Let us examine the correlation properties of such random spreading sequences. As before, let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oMath>
                </a14:m>
                <a:r>
                  <a:rPr lang="en-US" sz="2000" dirty="0" smtClean="0">
                    <a:latin typeface="Times New Roman" pitchFamily="18" charset="0"/>
                    <a:cs typeface="Times New Roman" pitchFamily="18" charset="0"/>
                  </a:rPr>
                  <a:t>denote </a:t>
                </a:r>
                <a:r>
                  <a:rPr lang="en-US" sz="2000" dirty="0">
                    <a:latin typeface="Times New Roman" pitchFamily="18" charset="0"/>
                    <a:cs typeface="Times New Roman" pitchFamily="18" charset="0"/>
                  </a:rPr>
                  <a:t>the autocorrelation of the chip sequence of the user </a:t>
                </a:r>
                <a14:m>
                  <m:oMath xmlns:m="http://schemas.openxmlformats.org/officeDocument/2006/math">
                    <m:r>
                      <a:rPr lang="en-US" sz="2000" i="1" dirty="0" smtClean="0">
                        <a:latin typeface="Cambria Math"/>
                        <a:cs typeface="Times New Roman" pitchFamily="18" charset="0"/>
                      </a:rPr>
                      <m:t>𝑘</m:t>
                    </m:r>
                    <m:r>
                      <a:rPr lang="en-US" sz="2000" i="1" dirty="0" smtClean="0">
                        <a:latin typeface="Cambria Math"/>
                        <a:cs typeface="Times New Roman" pitchFamily="18" charset="0"/>
                      </a:rPr>
                      <m:t> = 0</m:t>
                    </m:r>
                  </m:oMath>
                </a14:m>
                <a:r>
                  <a:rPr lang="en-US" sz="2000" dirty="0">
                    <a:latin typeface="Times New Roman" pitchFamily="18" charset="0"/>
                    <a:cs typeface="Times New Roman" pitchFamily="18" charset="0"/>
                  </a:rPr>
                  <a:t>, corresponding to a lag </a:t>
                </a:r>
                <a14:m>
                  <m:oMath xmlns:m="http://schemas.openxmlformats.org/officeDocument/2006/math">
                    <m:r>
                      <a:rPr lang="en-US" sz="2000" b="0" i="1" smtClean="0">
                        <a:latin typeface="Cambria Math"/>
                        <a:cs typeface="Times New Roman" pitchFamily="18" charset="0"/>
                      </a:rPr>
                      <m:t>𝑘</m:t>
                    </m:r>
                    <m:r>
                      <a:rPr lang="en-US" sz="2000" b="0" i="1" smtClean="0">
                        <a:latin typeface="Cambria Math"/>
                        <a:ea typeface="Cambria Math"/>
                        <a:cs typeface="Times New Roman" pitchFamily="18" charset="0"/>
                      </a:rPr>
                      <m:t>≠0 .</m:t>
                    </m:r>
                  </m:oMath>
                </a14:m>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can be expressed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𝑁</m:t>
                          </m:r>
                        </m:den>
                      </m:f>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𝑁</m:t>
                          </m:r>
                          <m:r>
                            <a:rPr lang="en-US" sz="2000" b="0" i="1" smtClean="0">
                              <a:latin typeface="Cambria Math"/>
                              <a:ea typeface="Cambria Math"/>
                              <a:cs typeface="Times New Roman" pitchFamily="18" charset="0"/>
                            </a:rPr>
                            <m:t>−1</m:t>
                          </m:r>
                        </m:sup>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𝑐</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𝑖</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𝑐</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𝑘</m:t>
                              </m:r>
                            </m:e>
                          </m:d>
                        </m:e>
                      </m:nary>
                    </m:oMath>
                  </m:oMathPara>
                </a14:m>
                <a:endParaRPr lang="en-US" sz="2000" dirty="0" smtClean="0">
                  <a:latin typeface="Times New Roman" pitchFamily="18" charset="0"/>
                  <a:ea typeface="Cambria Math"/>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The average or expected valued of r00 (k) can be seen to be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e>
                      </m:d>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𝑁</m:t>
                              </m:r>
                            </m:den>
                          </m:f>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𝑖</m:t>
                              </m:r>
                              <m:r>
                                <a:rPr lang="en-US" sz="2000" b="0" i="1" smtClean="0">
                                  <a:latin typeface="Cambria Math"/>
                                  <a:cs typeface="Times New Roman" pitchFamily="18" charset="0"/>
                                </a:rPr>
                                <m:t>=0</m:t>
                              </m:r>
                            </m:sub>
                            <m:sup>
                              <m:r>
                                <a:rPr lang="en-US" sz="2000" b="0" i="1" smtClean="0">
                                  <a:latin typeface="Cambria Math"/>
                                  <a:cs typeface="Times New Roman" pitchFamily="18" charset="0"/>
                                </a:rPr>
                                <m:t>𝑁</m:t>
                              </m:r>
                              <m:r>
                                <a:rPr lang="en-US" sz="2000" b="0" i="1" smtClean="0">
                                  <a:latin typeface="Cambria Math"/>
                                  <a:cs typeface="Times New Roman" pitchFamily="18" charset="0"/>
                                </a:rPr>
                                <m:t>−1</m:t>
                              </m:r>
                            </m:sup>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e>
                              </m:d>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𝑜</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r>
                                    <a:rPr lang="en-US" sz="2000" b="0" i="1" smtClean="0">
                                      <a:latin typeface="Cambria Math"/>
                                      <a:cs typeface="Times New Roman" pitchFamily="18" charset="0"/>
                                    </a:rPr>
                                    <m:t>−</m:t>
                                  </m:r>
                                  <m:r>
                                    <a:rPr lang="en-US" sz="2000" b="0" i="1" smtClean="0">
                                      <a:latin typeface="Cambria Math"/>
                                      <a:cs typeface="Times New Roman" pitchFamily="18" charset="0"/>
                                    </a:rPr>
                                    <m:t>𝑘</m:t>
                                  </m:r>
                                </m:e>
                              </m:d>
                            </m:e>
                          </m:nary>
                        </m:e>
                      </m:d>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𝑁</m:t>
                          </m:r>
                        </m:den>
                      </m:f>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𝑖</m:t>
                          </m:r>
                          <m:r>
                            <a:rPr lang="en-US" sz="2000" b="0" i="1" smtClean="0">
                              <a:latin typeface="Cambria Math"/>
                              <a:cs typeface="Times New Roman" pitchFamily="18" charset="0"/>
                            </a:rPr>
                            <m:t>=0</m:t>
                          </m:r>
                        </m:sub>
                        <m:sup>
                          <m:r>
                            <a:rPr lang="en-US" sz="2000" b="0" i="1" smtClean="0">
                              <a:latin typeface="Cambria Math"/>
                              <a:cs typeface="Times New Roman" pitchFamily="18" charset="0"/>
                            </a:rPr>
                            <m:t>𝑁</m:t>
                          </m:r>
                          <m:r>
                            <a:rPr lang="en-US" sz="2000" b="0" i="1" smtClean="0">
                              <a:latin typeface="Cambria Math"/>
                              <a:cs typeface="Times New Roman" pitchFamily="18" charset="0"/>
                            </a:rPr>
                            <m:t>−1</m:t>
                          </m:r>
                        </m:sup>
                        <m:e>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e>
                              </m:d>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r>
                                    <a:rPr lang="en-US" sz="2000" b="0" i="1" smtClean="0">
                                      <a:latin typeface="Cambria Math"/>
                                      <a:cs typeface="Times New Roman" pitchFamily="18" charset="0"/>
                                    </a:rPr>
                                    <m:t>−</m:t>
                                  </m:r>
                                  <m:r>
                                    <a:rPr lang="en-US" sz="2000" b="0" i="1" smtClean="0">
                                      <a:latin typeface="Cambria Math"/>
                                      <a:cs typeface="Times New Roman" pitchFamily="18" charset="0"/>
                                    </a:rPr>
                                    <m:t>𝑘</m:t>
                                  </m:r>
                                </m:e>
                              </m:d>
                            </m:e>
                          </m:d>
                        </m:e>
                      </m:nary>
                      <m:r>
                        <a:rPr lang="en-US" sz="2000" b="0" i="1" smtClean="0">
                          <a:latin typeface="Cambria Math"/>
                          <a:cs typeface="Times New Roman" pitchFamily="18" charset="0"/>
                        </a:rPr>
                        <m:t>=0</m:t>
                      </m:r>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828097"/>
                <a:ext cx="11614727" cy="5347072"/>
              </a:xfrm>
              <a:blipFill rotWithShape="1">
                <a:blip r:embed="rId4"/>
                <a:stretch>
                  <a:fillRect l="-472" t="-1140" r="-525"/>
                </a:stretch>
              </a:blipFill>
            </p:spPr>
            <p:txBody>
              <a:bodyPr/>
              <a:lstStyle/>
              <a:p>
                <a:r>
                  <a:rPr lang="en-IN">
                    <a:noFill/>
                  </a:rPr>
                  <a:t> </a:t>
                </a:r>
              </a:p>
            </p:txBody>
          </p:sp>
        </mc:Fallback>
      </mc:AlternateContent>
    </p:spTree>
    <p:extLst>
      <p:ext uri="{BB962C8B-B14F-4D97-AF65-F5344CB8AC3E}">
        <p14:creationId xmlns:p14="http://schemas.microsoft.com/office/powerpoint/2010/main" val="59609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10/35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6" name="Shape 2599">
            <a:extLst>
              <a:ext uri="{FF2B5EF4-FFF2-40B4-BE49-F238E27FC236}">
                <a16:creationId xmlns="" xmlns:a16="http://schemas.microsoft.com/office/drawing/2014/main" id="{1A5135F2-EC67-4455-A56A-182FF9DCBF38}"/>
              </a:ext>
            </a:extLst>
          </p:cNvPr>
          <p:cNvSpPr/>
          <p:nvPr/>
        </p:nvSpPr>
        <p:spPr>
          <a:xfrm>
            <a:off x="7708713" y="2434800"/>
            <a:ext cx="316577" cy="316577"/>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7" name="Shape 2723">
            <a:extLst>
              <a:ext uri="{FF2B5EF4-FFF2-40B4-BE49-F238E27FC236}">
                <a16:creationId xmlns="" xmlns:a16="http://schemas.microsoft.com/office/drawing/2014/main" id="{39BC3AC1-C97C-40CA-86C6-C53DE00FA29C}"/>
              </a:ext>
            </a:extLst>
          </p:cNvPr>
          <p:cNvSpPr/>
          <p:nvPr/>
        </p:nvSpPr>
        <p:spPr>
          <a:xfrm>
            <a:off x="954935"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8" name="Shape 2778">
            <a:extLst>
              <a:ext uri="{FF2B5EF4-FFF2-40B4-BE49-F238E27FC236}">
                <a16:creationId xmlns="" xmlns:a16="http://schemas.microsoft.com/office/drawing/2014/main" id="{D45D618A-1685-446D-A920-BA985E1A4A9A}"/>
              </a:ext>
            </a:extLst>
          </p:cNvPr>
          <p:cNvSpPr/>
          <p:nvPr/>
        </p:nvSpPr>
        <p:spPr>
          <a:xfrm>
            <a:off x="2628437"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9" name="Shape 2773">
            <a:extLst>
              <a:ext uri="{FF2B5EF4-FFF2-40B4-BE49-F238E27FC236}">
                <a16:creationId xmlns="" xmlns:a16="http://schemas.microsoft.com/office/drawing/2014/main" id="{BC38B62B-02B0-4F11-893D-E772F9FF9690}"/>
              </a:ext>
            </a:extLst>
          </p:cNvPr>
          <p:cNvSpPr/>
          <p:nvPr/>
        </p:nvSpPr>
        <p:spPr>
          <a:xfrm>
            <a:off x="4300778"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0" name="Shape 2784">
            <a:extLst>
              <a:ext uri="{FF2B5EF4-FFF2-40B4-BE49-F238E27FC236}">
                <a16:creationId xmlns="" xmlns:a16="http://schemas.microsoft.com/office/drawing/2014/main" id="{39EEFE51-D6D7-4969-B264-54018555DF09}"/>
              </a:ext>
            </a:extLst>
          </p:cNvPr>
          <p:cNvSpPr/>
          <p:nvPr/>
        </p:nvSpPr>
        <p:spPr>
          <a:xfrm>
            <a:off x="5998868"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1" name="Shape 2570">
            <a:extLst>
              <a:ext uri="{FF2B5EF4-FFF2-40B4-BE49-F238E27FC236}">
                <a16:creationId xmlns="" xmlns:a16="http://schemas.microsoft.com/office/drawing/2014/main" id="{46A4273B-D826-4086-829C-0E2B2347592B}"/>
              </a:ext>
            </a:extLst>
          </p:cNvPr>
          <p:cNvSpPr/>
          <p:nvPr/>
        </p:nvSpPr>
        <p:spPr>
          <a:xfrm>
            <a:off x="9382215" y="2444572"/>
            <a:ext cx="303939" cy="29703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50" name="AutoShape 5" descr="https://documents.lucid.app/documents/c82ccefa-b980-4b01-b88f-410e60ec3b2f/pages/bImgbn1NXqGD?a=9367&amp;x=266&amp;y=152&amp;w=755&amp;h=176&amp;store=1&amp;accept=image%2F*&amp;auth=LCA%204329af298278d46b71084a3e5ee5de0dd6441e0e-ts%3D1652581589"/>
          <p:cNvSpPr>
            <a:spLocks noChangeAspect="1" noChangeArrowheads="1"/>
          </p:cNvSpPr>
          <p:nvPr/>
        </p:nvSpPr>
        <p:spPr bwMode="auto">
          <a:xfrm>
            <a:off x="155575" y="-601663"/>
            <a:ext cx="5391150"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1" name="AutoShape 7" descr="https://documents.lucid.app/documents/c82ccefa-b980-4b01-b88f-410e60ec3b2f/pages/bImgbn1NXqGD?a=9367&amp;x=266&amp;y=152&amp;w=755&amp;h=176&amp;store=1&amp;accept=image%2F*&amp;auth=LCA%204329af298278d46b71084a3e5ee5de0dd6441e0e-ts%3D1652581589"/>
          <p:cNvSpPr>
            <a:spLocks noChangeAspect="1" noChangeArrowheads="1"/>
          </p:cNvSpPr>
          <p:nvPr/>
        </p:nvSpPr>
        <p:spPr bwMode="auto">
          <a:xfrm>
            <a:off x="0" y="-441144"/>
            <a:ext cx="5391150"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2" name="AutoShape 9" descr="https://documents.lucid.app/documents/c82ccefa-b980-4b01-b88f-410e60ec3b2f/pages/bImgbn1NXqGD?a=9367&amp;x=266&amp;y=152&amp;w=755&amp;h=176&amp;store=1&amp;accept=image%2F*&amp;auth=LCA%204329af298278d46b71084a3e5ee5de0dd6441e0e-ts%3D1652581589"/>
          <p:cNvSpPr>
            <a:spLocks noChangeAspect="1" noChangeArrowheads="1"/>
          </p:cNvSpPr>
          <p:nvPr/>
        </p:nvSpPr>
        <p:spPr bwMode="auto">
          <a:xfrm>
            <a:off x="460375" y="-296863"/>
            <a:ext cx="5391150"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3" name="AutoShape 11" descr="https://documents.lucid.app/documents/c82ccefa-b980-4b01-b88f-410e60ec3b2f/pages/bImgbn1NXqGD?a=9367&amp;x=266&amp;y=152&amp;w=755&amp;h=176&amp;store=1&amp;accept=image%2F*&amp;auth=LCA%204329af298278d46b71084a3e5ee5de0dd6441e0e-ts%3D1652581589"/>
          <p:cNvSpPr>
            <a:spLocks noChangeAspect="1" noChangeArrowheads="1"/>
          </p:cNvSpPr>
          <p:nvPr/>
        </p:nvSpPr>
        <p:spPr bwMode="auto">
          <a:xfrm>
            <a:off x="612775" y="-144463"/>
            <a:ext cx="5391150"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60437"/>
                <a:ext cx="11614727" cy="5214731"/>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To compute the variance of the autocorrelation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consider </a:t>
                </a:r>
                <a14:m>
                  <m:oMath xmlns:m="http://schemas.openxmlformats.org/officeDocument/2006/math">
                    <m:sSup>
                      <m:sSupPr>
                        <m:ctrlPr>
                          <a:rPr lang="en-US" sz="2000" i="1" smtClean="0">
                            <a:latin typeface="Cambria Math"/>
                            <a:cs typeface="Times New Roman" pitchFamily="18" charset="0"/>
                          </a:rPr>
                        </m:ctrlPr>
                      </m:sSup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e>
                      <m:sup>
                        <m:r>
                          <a:rPr lang="en-US" sz="2000" i="1" smtClean="0">
                            <a:latin typeface="Cambria Math"/>
                            <a:cs typeface="Times New Roman" pitchFamily="18" charset="0"/>
                          </a:rPr>
                          <m:t>2</m:t>
                        </m:r>
                      </m:sup>
                    </m:sSup>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oMath>
                </a14:m>
                <a:r>
                  <a:rPr lang="en-US" sz="2000" dirty="0" smtClean="0">
                    <a:latin typeface="Times New Roman" pitchFamily="18" charset="0"/>
                    <a:cs typeface="Times New Roman" pitchFamily="18" charset="0"/>
                  </a:rPr>
                  <a:t> given as</a:t>
                </a:r>
              </a:p>
              <a:p>
                <a:pPr marL="0" indent="0">
                  <a:buNone/>
                </a:pPr>
                <a14:m>
                  <m:oMathPara xmlns:m="http://schemas.openxmlformats.org/officeDocument/2006/math">
                    <m:oMathParaPr>
                      <m:jc m:val="centerGroup"/>
                    </m:oMathParaPr>
                    <m:oMath xmlns:m="http://schemas.openxmlformats.org/officeDocument/2006/math">
                      <m:sSup>
                        <m:sSupPr>
                          <m:ctrlPr>
                            <a:rPr lang="en-IN" sz="2000" i="1" smtClean="0">
                              <a:latin typeface="Cambria Math"/>
                              <a:cs typeface="Times New Roman" pitchFamily="18" charset="0"/>
                            </a:rPr>
                          </m:ctrlPr>
                        </m:sSup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e>
                        <m:sup>
                          <m:r>
                            <a:rPr lang="en-IN" sz="2000" i="1" smtClean="0">
                              <a:latin typeface="Cambria Math"/>
                              <a:cs typeface="Times New Roman" pitchFamily="18" charset="0"/>
                            </a:rPr>
                            <m:t>2</m:t>
                          </m:r>
                        </m:sup>
                      </m:sSup>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𝑁</m:t>
                              </m:r>
                            </m:e>
                            <m:sup>
                              <m:r>
                                <a:rPr lang="en-US" sz="2000" b="0" i="1" smtClean="0">
                                  <a:latin typeface="Cambria Math"/>
                                  <a:cs typeface="Times New Roman" pitchFamily="18" charset="0"/>
                                </a:rPr>
                                <m:t>2</m:t>
                              </m:r>
                            </m:sup>
                          </m:sSup>
                        </m:den>
                      </m:f>
                      <m:d>
                        <m:dPr>
                          <m:ctrlPr>
                            <a:rPr lang="en-US" sz="2000" b="0" i="1" smtClean="0">
                              <a:latin typeface="Cambria Math"/>
                              <a:cs typeface="Times New Roman" pitchFamily="18" charset="0"/>
                            </a:rPr>
                          </m:ctrlPr>
                        </m:dPr>
                        <m:e>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𝑖</m:t>
                              </m:r>
                              <m:r>
                                <a:rPr lang="en-US" sz="2000" b="0" i="1" smtClean="0">
                                  <a:latin typeface="Cambria Math"/>
                                  <a:cs typeface="Times New Roman" pitchFamily="18" charset="0"/>
                                </a:rPr>
                                <m:t>=0</m:t>
                              </m:r>
                            </m:sub>
                            <m:sup>
                              <m:r>
                                <a:rPr lang="en-US" sz="2000" b="0" i="1" smtClean="0">
                                  <a:latin typeface="Cambria Math"/>
                                  <a:cs typeface="Times New Roman" pitchFamily="18" charset="0"/>
                                </a:rPr>
                                <m:t>𝑁</m:t>
                              </m:r>
                              <m:r>
                                <a:rPr lang="en-US" sz="2000" b="0" i="1" smtClean="0">
                                  <a:latin typeface="Cambria Math"/>
                                  <a:cs typeface="Times New Roman" pitchFamily="18" charset="0"/>
                                </a:rPr>
                                <m:t>−1</m:t>
                              </m:r>
                            </m:sup>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r>
                                    <a:rPr lang="en-US" sz="2000" b="0" i="1" smtClean="0">
                                      <a:latin typeface="Cambria Math"/>
                                      <a:cs typeface="Times New Roman" pitchFamily="18" charset="0"/>
                                    </a:rPr>
                                    <m:t>−</m:t>
                                  </m:r>
                                  <m:r>
                                    <a:rPr lang="en-US" sz="2000" b="0" i="1" smtClean="0">
                                      <a:latin typeface="Cambria Math"/>
                                      <a:cs typeface="Times New Roman" pitchFamily="18" charset="0"/>
                                    </a:rPr>
                                    <m:t>𝑘</m:t>
                                  </m:r>
                                </m:e>
                              </m:d>
                            </m:e>
                          </m:nary>
                        </m:e>
                      </m:d>
                      <m:d>
                        <m:dPr>
                          <m:ctrlPr>
                            <a:rPr lang="en-US" sz="2000" b="0" i="1" smtClean="0">
                              <a:latin typeface="Cambria Math"/>
                              <a:cs typeface="Times New Roman" pitchFamily="18" charset="0"/>
                            </a:rPr>
                          </m:ctrlPr>
                        </m:dPr>
                        <m:e>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𝑗</m:t>
                              </m:r>
                              <m:r>
                                <a:rPr lang="en-US" sz="2000" b="0" i="1" smtClean="0">
                                  <a:latin typeface="Cambria Math"/>
                                  <a:cs typeface="Times New Roman" pitchFamily="18" charset="0"/>
                                </a:rPr>
                                <m:t>=0</m:t>
                              </m:r>
                            </m:sub>
                            <m:sup>
                              <m:r>
                                <a:rPr lang="en-US" sz="2000" b="0" i="1" smtClean="0">
                                  <a:latin typeface="Cambria Math"/>
                                  <a:cs typeface="Times New Roman" pitchFamily="18" charset="0"/>
                                </a:rPr>
                                <m:t>𝑁</m:t>
                              </m:r>
                              <m:r>
                                <a:rPr lang="en-US" sz="2000" b="0" i="1" smtClean="0">
                                  <a:latin typeface="Cambria Math"/>
                                  <a:cs typeface="Times New Roman" pitchFamily="18" charset="0"/>
                                </a:rPr>
                                <m:t>−1</m:t>
                              </m:r>
                            </m:sup>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𝑗</m:t>
                                  </m:r>
                                </m:e>
                              </m:d>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𝑗</m:t>
                                  </m:r>
                                  <m:r>
                                    <a:rPr lang="en-US" sz="2000" b="0" i="1" smtClean="0">
                                      <a:latin typeface="Cambria Math"/>
                                      <a:cs typeface="Times New Roman" pitchFamily="18" charset="0"/>
                                    </a:rPr>
                                    <m:t>−</m:t>
                                  </m:r>
                                  <m:r>
                                    <a:rPr lang="en-US" sz="2000" b="0" i="1" smtClean="0">
                                      <a:latin typeface="Cambria Math"/>
                                      <a:cs typeface="Times New Roman" pitchFamily="18" charset="0"/>
                                    </a:rPr>
                                    <m:t>𝑘</m:t>
                                  </m:r>
                                </m:e>
                              </m:d>
                            </m:e>
                          </m:nary>
                        </m:e>
                      </m:d>
                    </m:oMath>
                  </m:oMathPara>
                </a14:m>
                <a:endParaRPr lang="en-US" sz="2000" b="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𝑁</m:t>
                              </m:r>
                            </m:e>
                            <m:sup>
                              <m:r>
                                <a:rPr lang="en-US" sz="2000" b="0" i="1" smtClean="0">
                                  <a:latin typeface="Cambria Math"/>
                                  <a:ea typeface="Cambria Math"/>
                                  <a:cs typeface="Times New Roman" pitchFamily="18" charset="0"/>
                                </a:rPr>
                                <m:t>2</m:t>
                              </m:r>
                            </m:sup>
                          </m:sSup>
                        </m:den>
                      </m:f>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𝑁</m:t>
                          </m:r>
                          <m:r>
                            <a:rPr lang="en-US" sz="2000" b="0" i="1" smtClean="0">
                              <a:latin typeface="Cambria Math"/>
                              <a:ea typeface="Cambria Math"/>
                              <a:cs typeface="Times New Roman" pitchFamily="18" charset="0"/>
                            </a:rPr>
                            <m:t>−1</m:t>
                          </m:r>
                        </m:sup>
                        <m:e>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𝑁</m:t>
                              </m:r>
                              <m:r>
                                <a:rPr lang="en-US" sz="2000" b="0" i="1" smtClean="0">
                                  <a:latin typeface="Cambria Math"/>
                                  <a:ea typeface="Cambria Math"/>
                                  <a:cs typeface="Times New Roman" pitchFamily="18" charset="0"/>
                                </a:rPr>
                                <m:t>−1</m:t>
                              </m:r>
                            </m:sup>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𝑐</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𝑖</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𝑐</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𝑘</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𝑐</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𝑗</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𝑐</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𝑘</m:t>
                                  </m:r>
                                </m:e>
                              </m:d>
                            </m:e>
                          </m:nary>
                        </m:e>
                      </m:nary>
                    </m:oMath>
                  </m:oMathPara>
                </a14:m>
                <a:endParaRPr lang="en-US" sz="2000" dirty="0" smtClean="0">
                  <a:latin typeface="Times New Roman" pitchFamily="18" charset="0"/>
                  <a:ea typeface="Cambria Math"/>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Now, let us consider the quantity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𝑖</m:t>
                        </m:r>
                      </m:e>
                    </m:d>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𝑖</m:t>
                        </m:r>
                        <m:r>
                          <a:rPr lang="en-US" sz="2000" b="0" i="1" smtClean="0">
                            <a:latin typeface="Cambria Math"/>
                            <a:cs typeface="Times New Roman" pitchFamily="18" charset="0"/>
                          </a:rPr>
                          <m:t>−</m:t>
                        </m:r>
                        <m:r>
                          <a:rPr lang="en-US" sz="2000" b="0" i="1" smtClean="0">
                            <a:latin typeface="Cambria Math"/>
                            <a:cs typeface="Times New Roman" pitchFamily="18" charset="0"/>
                          </a:rPr>
                          <m:t>𝑘</m:t>
                        </m:r>
                      </m:e>
                    </m:d>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𝑗</m:t>
                        </m:r>
                      </m:e>
                    </m:d>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𝑗</m:t>
                        </m:r>
                        <m:r>
                          <a:rPr lang="en-US" sz="2000" b="0" i="1" smtClean="0">
                            <a:latin typeface="Cambria Math"/>
                            <a:cs typeface="Times New Roman" pitchFamily="18" charset="0"/>
                          </a:rPr>
                          <m:t>−</m:t>
                        </m:r>
                        <m:r>
                          <a:rPr lang="en-US" sz="2000" b="0" i="1" smtClean="0">
                            <a:latin typeface="Cambria Math"/>
                            <a:cs typeface="Times New Roman" pitchFamily="18" charset="0"/>
                          </a:rPr>
                          <m:t>𝑘</m:t>
                        </m:r>
                      </m:e>
                    </m:d>
                  </m:oMath>
                </a14:m>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be seen that if </a:t>
                </a:r>
                <a14:m>
                  <m:oMath xmlns:m="http://schemas.openxmlformats.org/officeDocument/2006/math">
                    <m:r>
                      <a:rPr lang="en-US" sz="2000" i="1" dirty="0" smtClean="0">
                        <a:latin typeface="Cambria Math"/>
                        <a:cs typeface="Times New Roman" pitchFamily="18" charset="0"/>
                      </a:rPr>
                      <m:t>𝑖</m:t>
                    </m:r>
                    <m:r>
                      <a:rPr lang="en-US" sz="2000" i="1" dirty="0" smtClean="0">
                        <a:latin typeface="Cambria Math"/>
                        <a:cs typeface="Times New Roman" pitchFamily="18" charset="0"/>
                      </a:rPr>
                      <m:t> = </m:t>
                    </m:r>
                    <m:r>
                      <a:rPr lang="en-US" sz="2000" i="1" dirty="0" smtClean="0">
                        <a:latin typeface="Cambria Math"/>
                        <a:cs typeface="Times New Roman" pitchFamily="18" charset="0"/>
                      </a:rPr>
                      <m:t>𝑗</m:t>
                    </m:r>
                    <m:r>
                      <a:rPr lang="en-US" sz="2000" i="1" dirty="0" smtClean="0">
                        <a:latin typeface="Cambria Math"/>
                        <a:cs typeface="Times New Roman" pitchFamily="18" charset="0"/>
                      </a:rPr>
                      <m:t>,</m:t>
                    </m:r>
                  </m:oMath>
                </a14:m>
                <a:r>
                  <a:rPr lang="en-US" sz="2000" dirty="0">
                    <a:latin typeface="Times New Roman" pitchFamily="18" charset="0"/>
                    <a:cs typeface="Times New Roman" pitchFamily="18" charset="0"/>
                  </a:rPr>
                  <a:t> the expected value of this quantity can be simplified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𝑖</m:t>
                              </m:r>
                            </m:e>
                          </m:d>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𝑖</m:t>
                              </m:r>
                              <m:r>
                                <a:rPr lang="en-US" sz="2000" i="1">
                                  <a:latin typeface="Cambria Math"/>
                                  <a:cs typeface="Times New Roman" pitchFamily="18" charset="0"/>
                                </a:rPr>
                                <m:t>−</m:t>
                              </m:r>
                              <m:r>
                                <a:rPr lang="en-US" sz="2000" i="1">
                                  <a:latin typeface="Cambria Math"/>
                                  <a:cs typeface="Times New Roman" pitchFamily="18" charset="0"/>
                                </a:rPr>
                                <m:t>𝑘</m:t>
                              </m:r>
                            </m:e>
                          </m:d>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𝑗</m:t>
                              </m:r>
                            </m:e>
                          </m:d>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𝑗</m:t>
                              </m:r>
                              <m:r>
                                <a:rPr lang="en-US" sz="2000" i="1">
                                  <a:latin typeface="Cambria Math"/>
                                  <a:cs typeface="Times New Roman" pitchFamily="18" charset="0"/>
                                </a:rPr>
                                <m:t>−</m:t>
                              </m:r>
                              <m:r>
                                <a:rPr lang="en-US" sz="2000" i="1">
                                  <a:latin typeface="Cambria Math"/>
                                  <a:cs typeface="Times New Roman" pitchFamily="18" charset="0"/>
                                </a:rPr>
                                <m:t>𝑘</m:t>
                              </m:r>
                            </m:e>
                          </m:d>
                        </m:e>
                      </m:d>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e>
                          </m:d>
                        </m:e>
                      </m:d>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r>
                                <a:rPr lang="en-US" sz="2000" b="0" i="1" smtClean="0">
                                  <a:latin typeface="Cambria Math"/>
                                  <a:cs typeface="Times New Roman" pitchFamily="18" charset="0"/>
                                </a:rPr>
                                <m:t>−</m:t>
                              </m:r>
                              <m:r>
                                <a:rPr lang="en-US" sz="2000" b="0" i="1" smtClean="0">
                                  <a:latin typeface="Cambria Math"/>
                                  <a:cs typeface="Times New Roman" pitchFamily="18" charset="0"/>
                                </a:rPr>
                                <m:t>𝑘</m:t>
                              </m:r>
                            </m:e>
                          </m:d>
                        </m:e>
                      </m:d>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𝑗</m:t>
                              </m:r>
                            </m:e>
                          </m:d>
                        </m:e>
                      </m:d>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𝑗</m:t>
                              </m:r>
                              <m:r>
                                <a:rPr lang="en-US" sz="2000" b="0" i="1" smtClean="0">
                                  <a:latin typeface="Cambria Math"/>
                                  <a:cs typeface="Times New Roman" pitchFamily="18" charset="0"/>
                                </a:rPr>
                                <m:t>−</m:t>
                              </m:r>
                              <m:r>
                                <a:rPr lang="en-US" sz="2000" b="0" i="1" smtClean="0">
                                  <a:latin typeface="Cambria Math"/>
                                  <a:cs typeface="Times New Roman" pitchFamily="18" charset="0"/>
                                </a:rPr>
                                <m:t>𝑘</m:t>
                              </m:r>
                            </m:e>
                          </m:d>
                        </m:e>
                      </m:d>
                      <m:r>
                        <a:rPr lang="en-US" sz="2000" b="0" i="1" smtClean="0">
                          <a:latin typeface="Cambria Math"/>
                          <a:cs typeface="Times New Roman" pitchFamily="18" charset="0"/>
                        </a:rPr>
                        <m:t>=0</m:t>
                      </m:r>
                    </m:oMath>
                  </m:oMathPara>
                </a14:m>
                <a:endParaRPr lang="en-IN"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The same quantity can be simplified by substituting </a:t>
                </a:r>
                <a14:m>
                  <m:oMath xmlns:m="http://schemas.openxmlformats.org/officeDocument/2006/math">
                    <m:r>
                      <a:rPr lang="en-US" sz="2000" b="0" i="1" smtClean="0">
                        <a:latin typeface="Cambria Math"/>
                        <a:cs typeface="Times New Roman" pitchFamily="18" charset="0"/>
                      </a:rPr>
                      <m:t>𝑖</m:t>
                    </m:r>
                    <m:r>
                      <a:rPr lang="en-US" sz="2000" b="0" i="1" smtClean="0">
                        <a:latin typeface="Cambria Math"/>
                        <a:cs typeface="Times New Roman" pitchFamily="18" charset="0"/>
                      </a:rPr>
                      <m:t>=</m:t>
                    </m:r>
                    <m:r>
                      <a:rPr lang="en-US" sz="2000" b="0" i="1" smtClean="0">
                        <a:latin typeface="Cambria Math"/>
                        <a:cs typeface="Times New Roman" pitchFamily="18" charset="0"/>
                      </a:rPr>
                      <m:t>𝑗</m:t>
                    </m:r>
                  </m:oMath>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a:latin typeface="Cambria Math"/>
                          <a:cs typeface="Times New Roman" pitchFamily="18" charset="0"/>
                        </a:rPr>
                        <m:t>𝐸</m:t>
                      </m:r>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𝑖</m:t>
                              </m:r>
                            </m:e>
                          </m:d>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𝑖</m:t>
                              </m:r>
                              <m:r>
                                <a:rPr lang="en-US" sz="2000" i="1">
                                  <a:latin typeface="Cambria Math"/>
                                  <a:cs typeface="Times New Roman" pitchFamily="18" charset="0"/>
                                </a:rPr>
                                <m:t>−</m:t>
                              </m:r>
                              <m:r>
                                <a:rPr lang="en-US" sz="2000" i="1">
                                  <a:latin typeface="Cambria Math"/>
                                  <a:cs typeface="Times New Roman" pitchFamily="18" charset="0"/>
                                </a:rPr>
                                <m:t>𝑘</m:t>
                              </m:r>
                            </m:e>
                          </m:d>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𝑗</m:t>
                              </m:r>
                            </m:e>
                          </m:d>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𝑗</m:t>
                              </m:r>
                              <m:r>
                                <a:rPr lang="en-US" sz="2000" i="1">
                                  <a:latin typeface="Cambria Math"/>
                                  <a:cs typeface="Times New Roman" pitchFamily="18" charset="0"/>
                                </a:rPr>
                                <m:t>−</m:t>
                              </m:r>
                              <m:r>
                                <a:rPr lang="en-US" sz="2000" i="1">
                                  <a:latin typeface="Cambria Math"/>
                                  <a:cs typeface="Times New Roman" pitchFamily="18" charset="0"/>
                                </a:rPr>
                                <m:t>𝑘</m:t>
                              </m:r>
                            </m:e>
                          </m:d>
                        </m:e>
                      </m:d>
                      <m:r>
                        <a:rPr lang="en-US" sz="2000" i="1">
                          <a:latin typeface="Cambria Math"/>
                          <a:cs typeface="Times New Roman" pitchFamily="18" charset="0"/>
                        </a:rPr>
                        <m:t>=</m:t>
                      </m:r>
                      <m:r>
                        <a:rPr lang="en-US" sz="2000" i="1">
                          <a:latin typeface="Cambria Math"/>
                          <a:cs typeface="Times New Roman" pitchFamily="18" charset="0"/>
                        </a:rPr>
                        <m:t>𝐸</m:t>
                      </m:r>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𝑖</m:t>
                              </m:r>
                            </m:e>
                          </m:d>
                        </m:e>
                      </m:d>
                      <m:r>
                        <a:rPr lang="en-US" sz="2000" i="1">
                          <a:latin typeface="Cambria Math"/>
                          <a:cs typeface="Times New Roman" pitchFamily="18" charset="0"/>
                        </a:rPr>
                        <m:t>𝐸</m:t>
                      </m:r>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𝑖</m:t>
                              </m:r>
                              <m:r>
                                <a:rPr lang="en-US" sz="2000" i="1">
                                  <a:latin typeface="Cambria Math"/>
                                  <a:cs typeface="Times New Roman" pitchFamily="18" charset="0"/>
                                </a:rPr>
                                <m:t>−</m:t>
                              </m:r>
                              <m:r>
                                <a:rPr lang="en-US" sz="2000" i="1">
                                  <a:latin typeface="Cambria Math"/>
                                  <a:cs typeface="Times New Roman" pitchFamily="18" charset="0"/>
                                </a:rPr>
                                <m:t>𝑘</m:t>
                              </m:r>
                            </m:e>
                          </m:d>
                        </m:e>
                      </m:d>
                      <m:r>
                        <a:rPr lang="en-US" sz="2000" i="1">
                          <a:latin typeface="Cambria Math"/>
                          <a:cs typeface="Times New Roman" pitchFamily="18" charset="0"/>
                        </a:rPr>
                        <m:t>𝐸</m:t>
                      </m:r>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b="0" i="1" smtClean="0">
                                  <a:latin typeface="Cambria Math"/>
                                  <a:cs typeface="Times New Roman" pitchFamily="18" charset="0"/>
                                </a:rPr>
                                <m:t>𝑖</m:t>
                              </m:r>
                            </m:e>
                          </m:d>
                        </m:e>
                      </m:d>
                      <m:r>
                        <a:rPr lang="en-US" sz="2000" i="1">
                          <a:latin typeface="Cambria Math"/>
                          <a:cs typeface="Times New Roman" pitchFamily="18" charset="0"/>
                        </a:rPr>
                        <m:t>𝐸</m:t>
                      </m:r>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b="0" i="1" smtClean="0">
                                  <a:latin typeface="Cambria Math"/>
                                  <a:cs typeface="Times New Roman" pitchFamily="18" charset="0"/>
                                </a:rPr>
                                <m:t>𝑖</m:t>
                              </m:r>
                              <m:r>
                                <a:rPr lang="en-US" sz="2000" i="1">
                                  <a:latin typeface="Cambria Math"/>
                                  <a:cs typeface="Times New Roman" pitchFamily="18" charset="0"/>
                                </a:rPr>
                                <m:t>−</m:t>
                              </m:r>
                              <m:r>
                                <a:rPr lang="en-US" sz="2000" i="1">
                                  <a:latin typeface="Cambria Math"/>
                                  <a:cs typeface="Times New Roman" pitchFamily="18" charset="0"/>
                                </a:rPr>
                                <m:t>𝑘</m:t>
                              </m:r>
                            </m:e>
                          </m:d>
                        </m:e>
                      </m:d>
                      <m:r>
                        <a:rPr lang="en-US" sz="2000" b="0" i="1" smtClean="0">
                          <a:latin typeface="Cambria Math"/>
                          <a:cs typeface="Times New Roman" pitchFamily="18" charset="0"/>
                        </a:rPr>
                        <m:t>=1</m:t>
                      </m:r>
                      <m:r>
                        <a:rPr lang="en-US" sz="2000" b="0" i="1" smtClean="0">
                          <a:latin typeface="Cambria Math"/>
                          <a:ea typeface="Cambria Math"/>
                          <a:cs typeface="Times New Roman" pitchFamily="18" charset="0"/>
                        </a:rPr>
                        <m:t>×1=1</m:t>
                      </m:r>
                    </m:oMath>
                  </m:oMathPara>
                </a14:m>
                <a:endParaRPr lang="en-IN" sz="2000" dirty="0" smtClean="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Thus, the variance of </a:t>
                </a:r>
                <a14:m>
                  <m:oMath xmlns:m="http://schemas.openxmlformats.org/officeDocument/2006/math">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cs typeface="Times New Roman" pitchFamily="18" charset="0"/>
                      </a:rPr>
                      <m:t> </m:t>
                    </m:r>
                    <m:r>
                      <a:rPr lang="en-US" sz="2000" b="0" i="1" smtClean="0">
                        <a:latin typeface="Cambria Math"/>
                        <a:cs typeface="Times New Roman" pitchFamily="18" charset="0"/>
                      </a:rPr>
                      <m:t>𝑖</m:t>
                    </m:r>
                    <m:r>
                      <a:rPr lang="en-US" sz="2000" b="0" i="1" smtClean="0">
                        <a:latin typeface="Cambria Math"/>
                        <a:cs typeface="Times New Roman" pitchFamily="18" charset="0"/>
                      </a:rPr>
                      <m:t>.</m:t>
                    </m:r>
                    <m:r>
                      <a:rPr lang="en-US" sz="2000" b="0" i="1" smtClean="0">
                        <a:latin typeface="Cambria Math"/>
                        <a:cs typeface="Times New Roman" pitchFamily="18" charset="0"/>
                      </a:rPr>
                      <m:t>𝑒</m:t>
                    </m:r>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𝑟</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00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e>
                    </m:d>
                  </m:oMath>
                </a14:m>
                <a:r>
                  <a:rPr lang="en-US" sz="2000" dirty="0" smtClean="0">
                    <a:latin typeface="Times New Roman" pitchFamily="18" charset="0"/>
                    <a:cs typeface="Times New Roman" pitchFamily="18" charset="0"/>
                  </a:rPr>
                  <a:t> can </a:t>
                </a:r>
                <a:r>
                  <a:rPr lang="en-US" sz="2000" dirty="0">
                    <a:latin typeface="Times New Roman" pitchFamily="18" charset="0"/>
                    <a:cs typeface="Times New Roman" pitchFamily="18" charset="0"/>
                  </a:rPr>
                  <a:t>be simplified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e>
                            <m:sup>
                              <m:r>
                                <a:rPr lang="en-US" sz="2000" b="0" i="1" smtClean="0">
                                  <a:latin typeface="Cambria Math"/>
                                  <a:cs typeface="Times New Roman" pitchFamily="18" charset="0"/>
                                </a:rPr>
                                <m:t>2</m:t>
                              </m:r>
                            </m:sup>
                          </m:sSup>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e>
                      </m:d>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𝑁</m:t>
                              </m:r>
                            </m:e>
                            <m:sup>
                              <m:r>
                                <a:rPr lang="en-US" sz="2000" b="0" i="1" smtClean="0">
                                  <a:latin typeface="Cambria Math"/>
                                  <a:cs typeface="Times New Roman" pitchFamily="18" charset="0"/>
                                </a:rPr>
                                <m:t>2</m:t>
                              </m:r>
                            </m:sup>
                          </m:sSup>
                        </m:den>
                      </m:f>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𝑖</m:t>
                          </m:r>
                          <m:r>
                            <a:rPr lang="en-US" sz="2000" b="0" i="1" smtClean="0">
                              <a:latin typeface="Cambria Math"/>
                              <a:cs typeface="Times New Roman" pitchFamily="18" charset="0"/>
                            </a:rPr>
                            <m:t>=0</m:t>
                          </m:r>
                        </m:sub>
                        <m:sup>
                          <m:r>
                            <a:rPr lang="en-US" sz="2000" b="0" i="1" smtClean="0">
                              <a:latin typeface="Cambria Math"/>
                              <a:cs typeface="Times New Roman" pitchFamily="18" charset="0"/>
                            </a:rPr>
                            <m:t>𝑁</m:t>
                          </m:r>
                          <m:r>
                            <a:rPr lang="en-US" sz="2000" b="0" i="1" smtClean="0">
                              <a:latin typeface="Cambria Math"/>
                              <a:cs typeface="Times New Roman" pitchFamily="18" charset="0"/>
                            </a:rPr>
                            <m:t>−1</m:t>
                          </m:r>
                        </m:sup>
                        <m:e>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𝑗</m:t>
                              </m:r>
                              <m:r>
                                <a:rPr lang="en-US" sz="2000" b="0" i="1" smtClean="0">
                                  <a:latin typeface="Cambria Math"/>
                                  <a:cs typeface="Times New Roman" pitchFamily="18" charset="0"/>
                                </a:rPr>
                                <m:t>=0</m:t>
                              </m:r>
                            </m:sub>
                            <m:sup>
                              <m:r>
                                <a:rPr lang="en-US" sz="2000" b="0" i="1" smtClean="0">
                                  <a:latin typeface="Cambria Math"/>
                                  <a:cs typeface="Times New Roman" pitchFamily="18" charset="0"/>
                                </a:rPr>
                                <m:t>𝑁</m:t>
                              </m:r>
                              <m:r>
                                <a:rPr lang="en-US" sz="2000" b="0" i="1" smtClean="0">
                                  <a:latin typeface="Cambria Math"/>
                                  <a:cs typeface="Times New Roman" pitchFamily="18" charset="0"/>
                                </a:rPr>
                                <m:t>−1</m:t>
                              </m:r>
                            </m:sup>
                            <m:e>
                              <m:r>
                                <a:rPr lang="en-US" sz="2000" i="1">
                                  <a:latin typeface="Cambria Math"/>
                                  <a:cs typeface="Times New Roman" pitchFamily="18" charset="0"/>
                                </a:rPr>
                                <m:t>𝐸</m:t>
                              </m:r>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𝑖</m:t>
                                      </m:r>
                                    </m:e>
                                  </m:d>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𝑖</m:t>
                                      </m:r>
                                      <m:r>
                                        <a:rPr lang="en-US" sz="2000" i="1">
                                          <a:latin typeface="Cambria Math"/>
                                          <a:cs typeface="Times New Roman" pitchFamily="18" charset="0"/>
                                        </a:rPr>
                                        <m:t>−</m:t>
                                      </m:r>
                                      <m:r>
                                        <a:rPr lang="en-US" sz="2000" i="1">
                                          <a:latin typeface="Cambria Math"/>
                                          <a:cs typeface="Times New Roman" pitchFamily="18" charset="0"/>
                                        </a:rPr>
                                        <m:t>𝑘</m:t>
                                      </m:r>
                                    </m:e>
                                  </m:d>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𝑗</m:t>
                                      </m:r>
                                    </m:e>
                                  </m:d>
                                  <m:sSub>
                                    <m:sSubPr>
                                      <m:ctrlPr>
                                        <a:rPr lang="en-US" sz="2000" i="1">
                                          <a:latin typeface="Cambria Math"/>
                                          <a:cs typeface="Times New Roman" pitchFamily="18" charset="0"/>
                                        </a:rPr>
                                      </m:ctrlPr>
                                    </m:sSubPr>
                                    <m:e>
                                      <m:r>
                                        <a:rPr lang="en-US" sz="2000" i="1">
                                          <a:latin typeface="Cambria Math"/>
                                          <a:cs typeface="Times New Roman" pitchFamily="18" charset="0"/>
                                        </a:rPr>
                                        <m:t>𝑐</m:t>
                                      </m:r>
                                    </m:e>
                                    <m:sub>
                                      <m:r>
                                        <a:rPr lang="en-US" sz="2000" i="1">
                                          <a:latin typeface="Cambria Math"/>
                                          <a:cs typeface="Times New Roman" pitchFamily="18" charset="0"/>
                                        </a:rPr>
                                        <m:t>0</m:t>
                                      </m:r>
                                    </m:sub>
                                  </m:sSub>
                                  <m:d>
                                    <m:dPr>
                                      <m:ctrlPr>
                                        <a:rPr lang="en-US" sz="2000" i="1">
                                          <a:latin typeface="Cambria Math"/>
                                          <a:cs typeface="Times New Roman" pitchFamily="18" charset="0"/>
                                        </a:rPr>
                                      </m:ctrlPr>
                                    </m:dPr>
                                    <m:e>
                                      <m:r>
                                        <a:rPr lang="en-US" sz="2000" i="1">
                                          <a:latin typeface="Cambria Math"/>
                                          <a:cs typeface="Times New Roman" pitchFamily="18" charset="0"/>
                                        </a:rPr>
                                        <m:t>𝑗</m:t>
                                      </m:r>
                                      <m:r>
                                        <a:rPr lang="en-US" sz="2000" i="1">
                                          <a:latin typeface="Cambria Math"/>
                                          <a:cs typeface="Times New Roman" pitchFamily="18" charset="0"/>
                                        </a:rPr>
                                        <m:t>−</m:t>
                                      </m:r>
                                      <m:r>
                                        <a:rPr lang="en-US" sz="2000" i="1">
                                          <a:latin typeface="Cambria Math"/>
                                          <a:cs typeface="Times New Roman" pitchFamily="18" charset="0"/>
                                        </a:rPr>
                                        <m:t>𝑘</m:t>
                                      </m:r>
                                    </m:e>
                                  </m:d>
                                </m:e>
                              </m:d>
                            </m:e>
                          </m:nary>
                        </m:e>
                      </m:nary>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𝑁</m:t>
                              </m:r>
                            </m:e>
                            <m:sup>
                              <m:r>
                                <a:rPr lang="en-US" sz="2000" b="0" i="1" smtClean="0">
                                  <a:latin typeface="Cambria Math"/>
                                  <a:cs typeface="Times New Roman" pitchFamily="18" charset="0"/>
                                </a:rPr>
                                <m:t>2</m:t>
                              </m:r>
                            </m:sup>
                          </m:sSup>
                        </m:den>
                      </m:f>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𝑖</m:t>
                          </m:r>
                          <m:r>
                            <a:rPr lang="en-US" sz="2000" b="0" i="1" smtClean="0">
                              <a:latin typeface="Cambria Math"/>
                              <a:cs typeface="Times New Roman" pitchFamily="18" charset="0"/>
                            </a:rPr>
                            <m:t>=1</m:t>
                          </m:r>
                        </m:sub>
                        <m:sup>
                          <m:r>
                            <a:rPr lang="en-US" sz="2000" b="0" i="1" smtClean="0">
                              <a:latin typeface="Cambria Math"/>
                              <a:cs typeface="Times New Roman" pitchFamily="18" charset="0"/>
                            </a:rPr>
                            <m:t>𝑁</m:t>
                          </m:r>
                          <m:r>
                            <a:rPr lang="en-US" sz="2000" b="0" i="1" smtClean="0">
                              <a:latin typeface="Cambria Math"/>
                              <a:cs typeface="Times New Roman" pitchFamily="18" charset="0"/>
                            </a:rPr>
                            <m:t>−1</m:t>
                          </m:r>
                        </m:sup>
                        <m:e>
                          <m:r>
                            <a:rPr lang="en-US" sz="2000" b="0" i="1" smtClean="0">
                              <a:latin typeface="Cambria Math"/>
                              <a:cs typeface="Times New Roman" pitchFamily="18" charset="0"/>
                            </a:rPr>
                            <m:t>1</m:t>
                          </m:r>
                        </m:e>
                      </m:nary>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𝑁</m:t>
                          </m:r>
                        </m:den>
                      </m:f>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60437"/>
                <a:ext cx="11614727" cy="5214731"/>
              </a:xfrm>
              <a:blipFill rotWithShape="1">
                <a:blip r:embed="rId4"/>
                <a:stretch>
                  <a:fillRect l="-472" t="-1170" r="-945"/>
                </a:stretch>
              </a:blipFill>
            </p:spPr>
            <p:txBody>
              <a:bodyPr/>
              <a:lstStyle/>
              <a:p>
                <a:r>
                  <a:rPr lang="en-IN">
                    <a:noFill/>
                  </a:rPr>
                  <a:t> </a:t>
                </a:r>
              </a:p>
            </p:txBody>
          </p:sp>
        </mc:Fallback>
      </mc:AlternateContent>
    </p:spTree>
    <p:extLst>
      <p:ext uri="{BB962C8B-B14F-4D97-AF65-F5344CB8AC3E}">
        <p14:creationId xmlns:p14="http://schemas.microsoft.com/office/powerpoint/2010/main" val="258348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11/35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6" name="Shape 2599">
            <a:extLst>
              <a:ext uri="{FF2B5EF4-FFF2-40B4-BE49-F238E27FC236}">
                <a16:creationId xmlns="" xmlns:a16="http://schemas.microsoft.com/office/drawing/2014/main" id="{A2518DE7-6723-46F1-8EAD-1371E9F8182C}"/>
              </a:ext>
            </a:extLst>
          </p:cNvPr>
          <p:cNvSpPr/>
          <p:nvPr/>
        </p:nvSpPr>
        <p:spPr>
          <a:xfrm>
            <a:off x="7708713" y="2547094"/>
            <a:ext cx="316577" cy="316577"/>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7" name="Shape 2723">
            <a:extLst>
              <a:ext uri="{FF2B5EF4-FFF2-40B4-BE49-F238E27FC236}">
                <a16:creationId xmlns="" xmlns:a16="http://schemas.microsoft.com/office/drawing/2014/main" id="{C967ACB9-9297-4EDB-A9C3-B62C8EDF505D}"/>
              </a:ext>
            </a:extLst>
          </p:cNvPr>
          <p:cNvSpPr/>
          <p:nvPr/>
        </p:nvSpPr>
        <p:spPr>
          <a:xfrm>
            <a:off x="954935" y="2533933"/>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8" name="Shape 2778">
            <a:extLst>
              <a:ext uri="{FF2B5EF4-FFF2-40B4-BE49-F238E27FC236}">
                <a16:creationId xmlns="" xmlns:a16="http://schemas.microsoft.com/office/drawing/2014/main" id="{D6371013-C64D-41E5-A8E5-AC9060126172}"/>
              </a:ext>
            </a:extLst>
          </p:cNvPr>
          <p:cNvSpPr/>
          <p:nvPr/>
        </p:nvSpPr>
        <p:spPr>
          <a:xfrm>
            <a:off x="2628437" y="2533933"/>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9" name="Shape 2773">
            <a:extLst>
              <a:ext uri="{FF2B5EF4-FFF2-40B4-BE49-F238E27FC236}">
                <a16:creationId xmlns="" xmlns:a16="http://schemas.microsoft.com/office/drawing/2014/main" id="{4C818B5B-5035-49C6-A796-941FE987F533}"/>
              </a:ext>
            </a:extLst>
          </p:cNvPr>
          <p:cNvSpPr/>
          <p:nvPr/>
        </p:nvSpPr>
        <p:spPr>
          <a:xfrm>
            <a:off x="4300778" y="2533933"/>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0" name="Shape 2784">
            <a:extLst>
              <a:ext uri="{FF2B5EF4-FFF2-40B4-BE49-F238E27FC236}">
                <a16:creationId xmlns="" xmlns:a16="http://schemas.microsoft.com/office/drawing/2014/main" id="{8A16751C-0CE3-4E5F-96EF-C3E99A684D6B}"/>
              </a:ext>
            </a:extLst>
          </p:cNvPr>
          <p:cNvSpPr/>
          <p:nvPr/>
        </p:nvSpPr>
        <p:spPr>
          <a:xfrm>
            <a:off x="5998868" y="2533933"/>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1" name="Shape 2570">
            <a:extLst>
              <a:ext uri="{FF2B5EF4-FFF2-40B4-BE49-F238E27FC236}">
                <a16:creationId xmlns="" xmlns:a16="http://schemas.microsoft.com/office/drawing/2014/main" id="{3D2DF35E-801B-4345-9FA2-AF05FC348CD0}"/>
              </a:ext>
            </a:extLst>
          </p:cNvPr>
          <p:cNvSpPr/>
          <p:nvPr/>
        </p:nvSpPr>
        <p:spPr>
          <a:xfrm>
            <a:off x="9382215" y="2556866"/>
            <a:ext cx="303939" cy="29703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2" name="AutoShape 2" descr="https://documents.lucid.app/documents/c82ccefa-b980-4b01-b88f-410e60ec3b2f/pages/bImgbn1NXqGD?a=9367&amp;x=266&amp;y=152&amp;w=755&amp;h=176&amp;store=1&amp;accept=image%2F*&amp;auth=LCA%204329af298278d46b71084a3e5ee5de0dd6441e0e-ts%3D1652581589"/>
          <p:cNvSpPr>
            <a:spLocks noChangeAspect="1" noChangeArrowheads="1"/>
          </p:cNvSpPr>
          <p:nvPr/>
        </p:nvSpPr>
        <p:spPr bwMode="auto">
          <a:xfrm>
            <a:off x="155575" y="-601663"/>
            <a:ext cx="5391150"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AutoShape 4" descr="https://documents.lucid.app/documents/c82ccefa-b980-4b01-b88f-410e60ec3b2f/pages/bImgbn1NXqGD?a=9367&amp;x=266&amp;y=152&amp;w=755&amp;h=176&amp;store=1&amp;accept=image%2F*&amp;auth=LCA%204329af298278d46b71084a3e5ee5de0dd6441e0e-ts%3D1652581589"/>
          <p:cNvSpPr>
            <a:spLocks noChangeAspect="1" noChangeArrowheads="1"/>
          </p:cNvSpPr>
          <p:nvPr/>
        </p:nvSpPr>
        <p:spPr bwMode="auto">
          <a:xfrm>
            <a:off x="307975" y="-449263"/>
            <a:ext cx="5391150"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6" descr="https://documents.lucid.app/documents/c82ccefa-b980-4b01-b88f-410e60ec3b2f/pages/bImgbn1NXqGD?a=9367&amp;x=266&amp;y=152&amp;w=755&amp;h=176&amp;store=1&amp;accept=image%2F*&amp;auth=LCA%204329af298278d46b71084a3e5ee5de0dd6441e0e-ts%3D1652581589"/>
          <p:cNvSpPr>
            <a:spLocks noChangeAspect="1" noChangeArrowheads="1"/>
          </p:cNvSpPr>
          <p:nvPr/>
        </p:nvSpPr>
        <p:spPr bwMode="auto">
          <a:xfrm>
            <a:off x="460375" y="-296863"/>
            <a:ext cx="5391150"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307975" y="988010"/>
                <a:ext cx="11555550" cy="5163408"/>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Thus, the variance or basically the power of</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oMath>
                </a14:m>
                <a:r>
                  <a:rPr lang="en-US" sz="2000" dirty="0" smtClean="0">
                    <a:latin typeface="Times New Roman" pitchFamily="18" charset="0"/>
                    <a:cs typeface="Times New Roman" pitchFamily="18" charset="0"/>
                  </a:rPr>
                  <a:t>, the autocorrelation of the random CDMA spreading sequence is</a:t>
                </a:r>
                <a14:m>
                  <m:oMath xmlns:m="http://schemas.openxmlformats.org/officeDocument/2006/math">
                    <m:r>
                      <a:rPr lang="en-US" sz="2000" b="0" i="0" smtClean="0">
                        <a:latin typeface="Cambria Math"/>
                        <a:cs typeface="Times New Roman" pitchFamily="18" charset="0"/>
                      </a:rPr>
                      <m:t>   </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𝑟</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00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e>
                    </m:d>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𝑁</m:t>
                        </m:r>
                      </m:den>
                    </m:f>
                  </m:oMath>
                </a14:m>
                <a:r>
                  <a:rPr lang="en-US" sz="2000" dirty="0" smtClean="0">
                    <a:latin typeface="Times New Roman" pitchFamily="18" charset="0"/>
                    <a:cs typeface="Times New Roman" pitchFamily="18" charset="0"/>
                  </a:rPr>
                  <a:t>. also, once again, the autocorrelation corresponding to a lag of </a:t>
                </a:r>
                <a14:m>
                  <m:oMath xmlns:m="http://schemas.openxmlformats.org/officeDocument/2006/math">
                    <m:r>
                      <a:rPr lang="en-US" sz="2000" i="1" dirty="0" smtClean="0">
                        <a:latin typeface="Cambria Math"/>
                        <a:cs typeface="Times New Roman" pitchFamily="18" charset="0"/>
                      </a:rPr>
                      <m:t>𝑘</m:t>
                    </m:r>
                    <m:r>
                      <a:rPr lang="en-US" sz="2000" i="1" dirty="0" smtClean="0">
                        <a:latin typeface="Cambria Math"/>
                        <a:cs typeface="Times New Roman" pitchFamily="18" charset="0"/>
                      </a:rPr>
                      <m:t> = 0 </m:t>
                    </m:r>
                  </m:oMath>
                </a14:m>
                <a:r>
                  <a:rPr lang="en-US" sz="2000" dirty="0" smtClean="0">
                    <a:latin typeface="Times New Roman" pitchFamily="18" charset="0"/>
                    <a:cs typeface="Times New Roman" pitchFamily="18" charset="0"/>
                  </a:rPr>
                  <a:t>can be readily seen to be given 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𝑘</m:t>
                              </m:r>
                            </m:e>
                          </m:d>
                        </m:e>
                      </m:d>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𝑁</m:t>
                              </m:r>
                            </m:den>
                          </m:f>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𝑖</m:t>
                              </m:r>
                              <m:r>
                                <a:rPr lang="en-US" sz="2000" b="0" i="1" smtClean="0">
                                  <a:latin typeface="Cambria Math"/>
                                  <a:cs typeface="Times New Roman" pitchFamily="18" charset="0"/>
                                </a:rPr>
                                <m:t>=0</m:t>
                              </m:r>
                            </m:sub>
                            <m:sup>
                              <m:r>
                                <a:rPr lang="en-US" sz="2000" b="0" i="1" smtClean="0">
                                  <a:latin typeface="Cambria Math"/>
                                  <a:cs typeface="Times New Roman" pitchFamily="18" charset="0"/>
                                </a:rPr>
                                <m:t>𝑁</m:t>
                              </m:r>
                              <m:r>
                                <a:rPr lang="en-US" sz="2000" b="0" i="1" smtClean="0">
                                  <a:latin typeface="Cambria Math"/>
                                  <a:cs typeface="Times New Roman" pitchFamily="18" charset="0"/>
                                </a:rPr>
                                <m:t>−1</m:t>
                              </m:r>
                            </m:sup>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e>
                              </m:d>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e>
                              </m:d>
                            </m:e>
                          </m:nary>
                        </m:e>
                      </m:d>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𝑁</m:t>
                          </m:r>
                        </m:den>
                      </m:f>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𝑖</m:t>
                          </m:r>
                          <m:r>
                            <a:rPr lang="en-US" sz="2000" b="0" i="1" smtClean="0">
                              <a:latin typeface="Cambria Math"/>
                              <a:cs typeface="Times New Roman" pitchFamily="18" charset="0"/>
                            </a:rPr>
                            <m:t>=0</m:t>
                          </m:r>
                        </m:sub>
                        <m:sup>
                          <m:r>
                            <a:rPr lang="en-US" sz="2000" b="0" i="1" smtClean="0">
                              <a:latin typeface="Cambria Math"/>
                              <a:cs typeface="Times New Roman" pitchFamily="18" charset="0"/>
                            </a:rPr>
                            <m:t>𝑁</m:t>
                          </m:r>
                          <m:r>
                            <a:rPr lang="en-US" sz="2000" b="0" i="1" smtClean="0">
                              <a:latin typeface="Cambria Math"/>
                              <a:cs typeface="Times New Roman" pitchFamily="18" charset="0"/>
                            </a:rPr>
                            <m:t>−1</m:t>
                          </m:r>
                        </m:sup>
                        <m:e>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e>
                                <m:sup>
                                  <m:r>
                                    <a:rPr lang="en-US" sz="2000" b="0" i="1" smtClean="0">
                                      <a:latin typeface="Cambria Math"/>
                                      <a:cs typeface="Times New Roman" pitchFamily="18" charset="0"/>
                                    </a:rPr>
                                    <m:t>2</m:t>
                                  </m:r>
                                </m:sup>
                              </m:sSup>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𝑖</m:t>
                                  </m:r>
                                </m:e>
                              </m:d>
                            </m:e>
                          </m:d>
                        </m:e>
                      </m:nary>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𝑁</m:t>
                          </m:r>
                        </m:den>
                      </m:f>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𝑁</m:t>
                      </m:r>
                      <m:r>
                        <a:rPr lang="en-US" sz="2000" b="0" i="1" smtClean="0">
                          <a:latin typeface="Cambria Math"/>
                          <a:ea typeface="Cambria Math"/>
                          <a:cs typeface="Times New Roman" pitchFamily="18" charset="0"/>
                        </a:rPr>
                        <m:t>=1</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Let us now examine the cross-correlation properties of the random CDMA spreading sequences, i.e., the correlation between the spreading </a:t>
                </a:r>
                <a:r>
                  <a:rPr lang="en-US" sz="2000" dirty="0" smtClean="0">
                    <a:latin typeface="Times New Roman" pitchFamily="18" charset="0"/>
                    <a:cs typeface="Times New Roman" pitchFamily="18" charset="0"/>
                  </a:rPr>
                  <a:t>sequences</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𝑖</m:t>
                        </m:r>
                      </m:e>
                    </m:d>
                    <m:r>
                      <a:rPr lang="en-US" sz="2000" b="0" i="1" smtClean="0">
                        <a:latin typeface="Cambria Math"/>
                        <a:cs typeface="Times New Roman" pitchFamily="18" charset="0"/>
                      </a:rPr>
                      <m:t>,0</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𝑁</m:t>
                    </m:r>
                    <m:r>
                      <a:rPr lang="en-US" sz="2000" b="0" i="1" smtClean="0">
                        <a:latin typeface="Cambria Math"/>
                        <a:ea typeface="Cambria Math"/>
                        <a:cs typeface="Times New Roman" pitchFamily="18" charset="0"/>
                      </a:rPr>
                      <m:t>−1</m:t>
                    </m:r>
                    <m:r>
                      <a:rPr lang="en-US" sz="2000" b="0" i="1" smtClean="0">
                        <a:latin typeface="Cambria Math"/>
                        <a:ea typeface="Cambria Math"/>
                        <a:cs typeface="Times New Roman" pitchFamily="18" charset="0"/>
                      </a:rPr>
                      <m:t>𝑎𝑛𝑑</m:t>
                    </m:r>
                    <m:r>
                      <a:rPr lang="en-US" sz="2000" b="0" i="1" smtClean="0">
                        <a:latin typeface="Cambria Math"/>
                        <a:ea typeface="Cambria Math"/>
                        <a:cs typeface="Times New Roman" pitchFamily="18" charset="0"/>
                      </a:rPr>
                      <m:t> 0≤</m:t>
                    </m:r>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𝑁</m:t>
                    </m:r>
                    <m:r>
                      <a:rPr lang="en-US" sz="2000" b="0" i="1" smtClean="0">
                        <a:latin typeface="Cambria Math"/>
                        <a:ea typeface="Cambria Math"/>
                        <a:cs typeface="Times New Roman" pitchFamily="18" charset="0"/>
                      </a:rPr>
                      <m:t>−1</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We denote by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01</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𝑘</m:t>
                        </m:r>
                      </m:e>
                    </m:d>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cross-correlation between spreading sequences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  corresponding </a:t>
                </a:r>
                <a:r>
                  <a:rPr lang="en-US" sz="2000" dirty="0">
                    <a:latin typeface="Times New Roman" pitchFamily="18" charset="0"/>
                    <a:cs typeface="Times New Roman" pitchFamily="18" charset="0"/>
                  </a:rPr>
                  <a:t>to a lag</a:t>
                </a:r>
                <a14:m>
                  <m:oMath xmlns:m="http://schemas.openxmlformats.org/officeDocument/2006/math">
                    <m:r>
                      <a:rPr lang="en-US" sz="2000" i="1" dirty="0" smtClean="0">
                        <a:latin typeface="Cambria Math"/>
                        <a:cs typeface="Times New Roman" pitchFamily="18" charset="0"/>
                      </a:rPr>
                      <m:t> </m:t>
                    </m:r>
                    <m:r>
                      <a:rPr lang="en-US" sz="2000" i="1" dirty="0" smtClean="0">
                        <a:latin typeface="Cambria Math"/>
                        <a:cs typeface="Times New Roman" pitchFamily="18" charset="0"/>
                      </a:rPr>
                      <m:t>𝑘</m:t>
                    </m:r>
                    <m:r>
                      <a:rPr lang="en-US" sz="2000" i="1" dirty="0" smtClean="0">
                        <a:latin typeface="Cambria Math"/>
                        <a:cs typeface="Times New Roman" pitchFamily="18" charset="0"/>
                      </a:rPr>
                      <m:t> </m:t>
                    </m:r>
                  </m:oMath>
                </a14:m>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01</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𝑘</m:t>
                          </m:r>
                        </m:e>
                      </m:d>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𝑁</m:t>
                          </m:r>
                        </m:den>
                      </m:f>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𝑁</m:t>
                          </m:r>
                          <m:r>
                            <a:rPr lang="en-US" sz="2000" b="0" i="1" smtClean="0">
                              <a:latin typeface="Cambria Math"/>
                              <a:ea typeface="Cambria Math"/>
                              <a:cs typeface="Times New Roman" pitchFamily="18" charset="0"/>
                            </a:rPr>
                            <m:t>−1</m:t>
                          </m:r>
                        </m:sup>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𝑐</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𝑖</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𝑐</m:t>
                              </m:r>
                            </m:e>
                            <m:sub>
                              <m:r>
                                <a:rPr lang="en-US" sz="2000" b="0" i="1" smtClean="0">
                                  <a:latin typeface="Cambria Math"/>
                                  <a:ea typeface="Cambria Math"/>
                                  <a:cs typeface="Times New Roman" pitchFamily="18" charset="0"/>
                                </a:rPr>
                                <m:t>1</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𝑘</m:t>
                              </m:r>
                            </m:e>
                          </m:d>
                        </m:e>
                      </m:nary>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b>
                            <m:sSubPr>
                              <m:ctrlPr>
                                <a:rPr lang="en-IN" sz="2000" i="1">
                                  <a:latin typeface="Cambria Math"/>
                                  <a:cs typeface="Times New Roman" pitchFamily="18" charset="0"/>
                                </a:rPr>
                              </m:ctrlPr>
                            </m:sSubPr>
                            <m:e>
                              <m:r>
                                <a:rPr lang="en-US" sz="2000" i="1">
                                  <a:latin typeface="Cambria Math"/>
                                  <a:cs typeface="Times New Roman" pitchFamily="18" charset="0"/>
                                </a:rPr>
                                <m:t>𝑟</m:t>
                              </m:r>
                            </m:e>
                            <m:sub>
                              <m:r>
                                <a:rPr lang="en-US" sz="2000" i="1">
                                  <a:latin typeface="Cambria Math"/>
                                  <a:cs typeface="Times New Roman" pitchFamily="18" charset="0"/>
                                </a:rPr>
                                <m:t>01</m:t>
                              </m:r>
                            </m:sub>
                          </m:sSub>
                          <m:d>
                            <m:dPr>
                              <m:ctrlPr>
                                <a:rPr lang="en-IN" sz="2000" i="1">
                                  <a:latin typeface="Cambria Math"/>
                                  <a:cs typeface="Times New Roman" pitchFamily="18" charset="0"/>
                                </a:rPr>
                              </m:ctrlPr>
                            </m:dPr>
                            <m:e>
                              <m:r>
                                <a:rPr lang="en-US" sz="2000" i="1">
                                  <a:latin typeface="Cambria Math"/>
                                  <a:cs typeface="Times New Roman" pitchFamily="18" charset="0"/>
                                </a:rPr>
                                <m:t>𝑘</m:t>
                              </m:r>
                            </m:e>
                          </m:d>
                        </m:e>
                      </m:d>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𝑁</m:t>
                          </m:r>
                        </m:den>
                      </m:f>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nary>
                            <m:naryPr>
                              <m:chr m:val="∑"/>
                              <m:ctrlPr>
                                <a:rPr lang="en-IN" sz="2000" i="1">
                                  <a:latin typeface="Cambria Math"/>
                                  <a:ea typeface="Cambria Math"/>
                                  <a:cs typeface="Times New Roman" pitchFamily="18" charset="0"/>
                                </a:rPr>
                              </m:ctrlPr>
                            </m:naryPr>
                            <m:sub>
                              <m:r>
                                <m:rPr>
                                  <m:brk m:alnAt="23"/>
                                </m:rPr>
                                <a:rPr lang="en-US" sz="2000" i="1">
                                  <a:latin typeface="Cambria Math"/>
                                  <a:ea typeface="Cambria Math"/>
                                  <a:cs typeface="Times New Roman" pitchFamily="18" charset="0"/>
                                </a:rPr>
                                <m:t>𝑖</m:t>
                              </m:r>
                              <m:r>
                                <a:rPr lang="en-US" sz="2000" i="1">
                                  <a:latin typeface="Cambria Math"/>
                                  <a:ea typeface="Cambria Math"/>
                                  <a:cs typeface="Times New Roman" pitchFamily="18" charset="0"/>
                                </a:rPr>
                                <m:t>=0</m:t>
                              </m:r>
                            </m:sub>
                            <m:sup>
                              <m:r>
                                <a:rPr lang="en-US" sz="2000" i="1">
                                  <a:latin typeface="Cambria Math"/>
                                  <a:ea typeface="Cambria Math"/>
                                  <a:cs typeface="Times New Roman" pitchFamily="18" charset="0"/>
                                </a:rPr>
                                <m:t>𝑁</m:t>
                              </m:r>
                              <m:r>
                                <a:rPr lang="en-US" sz="2000" i="1">
                                  <a:latin typeface="Cambria Math"/>
                                  <a:ea typeface="Cambria Math"/>
                                  <a:cs typeface="Times New Roman" pitchFamily="18" charset="0"/>
                                </a:rPr>
                                <m:t>−1</m:t>
                              </m:r>
                            </m:sup>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𝑐</m:t>
                                  </m:r>
                                </m:e>
                                <m:sub>
                                  <m:r>
                                    <a:rPr lang="en-US" sz="2000" i="1">
                                      <a:latin typeface="Cambria Math"/>
                                      <a:ea typeface="Cambria Math"/>
                                      <a:cs typeface="Times New Roman" pitchFamily="18" charset="0"/>
                                    </a:rPr>
                                    <m:t>0</m:t>
                                  </m:r>
                                </m:sub>
                              </m:sSub>
                              <m:d>
                                <m:dPr>
                                  <m:ctrlPr>
                                    <a:rPr lang="en-IN" sz="2000" i="1">
                                      <a:latin typeface="Cambria Math"/>
                                      <a:ea typeface="Cambria Math"/>
                                      <a:cs typeface="Times New Roman" pitchFamily="18" charset="0"/>
                                    </a:rPr>
                                  </m:ctrlPr>
                                </m:dPr>
                                <m:e>
                                  <m:r>
                                    <a:rPr lang="en-US" sz="2000" i="1">
                                      <a:latin typeface="Cambria Math"/>
                                      <a:ea typeface="Cambria Math"/>
                                      <a:cs typeface="Times New Roman" pitchFamily="18" charset="0"/>
                                    </a:rPr>
                                    <m:t>𝑖</m:t>
                                  </m:r>
                                </m:e>
                              </m:d>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𝑐</m:t>
                                  </m:r>
                                </m:e>
                                <m:sub>
                                  <m:r>
                                    <a:rPr lang="en-US" sz="2000" i="1">
                                      <a:latin typeface="Cambria Math"/>
                                      <a:ea typeface="Cambria Math"/>
                                      <a:cs typeface="Times New Roman" pitchFamily="18" charset="0"/>
                                    </a:rPr>
                                    <m:t>1</m:t>
                                  </m:r>
                                </m:sub>
                              </m:sSub>
                              <m:d>
                                <m:dPr>
                                  <m:ctrlPr>
                                    <a:rPr lang="en-IN" sz="2000" i="1">
                                      <a:latin typeface="Cambria Math"/>
                                      <a:ea typeface="Cambria Math"/>
                                      <a:cs typeface="Times New Roman" pitchFamily="18" charset="0"/>
                                    </a:rPr>
                                  </m:ctrlPr>
                                </m:dPr>
                                <m:e>
                                  <m:r>
                                    <a:rPr lang="en-US" sz="2000" i="1">
                                      <a:latin typeface="Cambria Math"/>
                                      <a:ea typeface="Cambria Math"/>
                                      <a:cs typeface="Times New Roman" pitchFamily="18" charset="0"/>
                                    </a:rPr>
                                    <m:t>𝑖</m:t>
                                  </m:r>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𝑘</m:t>
                                  </m:r>
                                </m:e>
                              </m:d>
                            </m:e>
                          </m:nary>
                        </m:e>
                      </m:d>
                      <m:r>
                        <a:rPr lang="en-US" sz="2000" b="0" i="1" smtClean="0">
                          <a:latin typeface="Cambria Math"/>
                          <a:cs typeface="Times New Roman" pitchFamily="18" charset="0"/>
                        </a:rPr>
                        <m:t>=0</m:t>
                      </m:r>
                    </m:oMath>
                  </m:oMathPara>
                </a14:m>
                <a:endParaRPr lang="en-IN" sz="2000" dirty="0">
                  <a:latin typeface="Times New Roman" pitchFamily="18" charset="0"/>
                  <a:cs typeface="Times New Roman"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307975" y="988010"/>
                <a:ext cx="11555550" cy="5163408"/>
              </a:xfrm>
              <a:blipFill rotWithShape="1">
                <a:blip r:embed="rId4"/>
                <a:stretch>
                  <a:fillRect l="-475" t="-1181" r="-528"/>
                </a:stretch>
              </a:blipFill>
            </p:spPr>
            <p:txBody>
              <a:bodyPr/>
              <a:lstStyle/>
              <a:p>
                <a:r>
                  <a:rPr lang="en-IN">
                    <a:noFill/>
                  </a:rPr>
                  <a:t> </a:t>
                </a:r>
              </a:p>
            </p:txBody>
          </p:sp>
        </mc:Fallback>
      </mc:AlternateContent>
    </p:spTree>
    <p:extLst>
      <p:ext uri="{BB962C8B-B14F-4D97-AF65-F5344CB8AC3E}">
        <p14:creationId xmlns:p14="http://schemas.microsoft.com/office/powerpoint/2010/main" val="157966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11616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12/35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39437" y="923101"/>
                <a:ext cx="11524088" cy="5216442"/>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Further, the variance </a:t>
                </a:r>
                <a14:m>
                  <m:oMath xmlns:m="http://schemas.openxmlformats.org/officeDocument/2006/math">
                    <m:r>
                      <a:rPr lang="en-IN" sz="2000" b="0" i="1" smtClean="0">
                        <a:latin typeface="Cambria Math"/>
                        <a:cs typeface="Times New Roman" pitchFamily="18" charset="0"/>
                      </a:rPr>
                      <m:t>𝐸</m:t>
                    </m:r>
                    <m:d>
                      <m:dPr>
                        <m:begChr m:val="{"/>
                        <m:endChr m:val="}"/>
                        <m:ctrlPr>
                          <a:rPr lang="en-IN" sz="2000" b="0" i="1" smtClean="0">
                            <a:latin typeface="Cambria Math"/>
                            <a:cs typeface="Times New Roman" pitchFamily="18" charset="0"/>
                          </a:rPr>
                        </m:ctrlPr>
                      </m:dPr>
                      <m:e>
                        <m:sSup>
                          <m:sSupPr>
                            <m:ctrlPr>
                              <a:rPr lang="en-IN" sz="2000" b="0" i="1" smtClean="0">
                                <a:latin typeface="Cambria Math"/>
                                <a:cs typeface="Times New Roman" pitchFamily="18" charset="0"/>
                              </a:rPr>
                            </m:ctrlPr>
                          </m:sSupP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𝑟</m:t>
                                </m:r>
                              </m:e>
                              <m:sub>
                                <m:r>
                                  <a:rPr lang="en-IN" sz="2000" b="0" i="1" smtClean="0">
                                    <a:latin typeface="Cambria Math"/>
                                    <a:cs typeface="Times New Roman" pitchFamily="18" charset="0"/>
                                  </a:rPr>
                                  <m:t>01</m:t>
                                </m:r>
                              </m:sub>
                            </m:sSub>
                          </m:e>
                          <m:sup>
                            <m:r>
                              <a:rPr lang="en-IN" sz="2000" b="0" i="1" smtClean="0">
                                <a:latin typeface="Cambria Math"/>
                                <a:cs typeface="Times New Roman" pitchFamily="18" charset="0"/>
                              </a:rPr>
                              <m:t>2</m:t>
                            </m:r>
                          </m:sup>
                        </m:sSup>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e>
                    </m:d>
                  </m:oMath>
                </a14:m>
                <a:r>
                  <a:rPr lang="en-US" sz="2000" dirty="0" smtClean="0">
                    <a:latin typeface="Times New Roman" pitchFamily="18" charset="0"/>
                    <a:cs typeface="Times New Roman" pitchFamily="18" charset="0"/>
                  </a:rPr>
                  <a:t>for </a:t>
                </a:r>
                <a:r>
                  <a:rPr lang="en-US" sz="2000" dirty="0">
                    <a:latin typeface="Times New Roman" pitchFamily="18" charset="0"/>
                    <a:cs typeface="Times New Roman" pitchFamily="18" charset="0"/>
                  </a:rPr>
                  <a:t>any delay k is 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𝐸</m:t>
                      </m:r>
                      <m:d>
                        <m:dPr>
                          <m:begChr m:val="{"/>
                          <m:endChr m:val="}"/>
                          <m:ctrlPr>
                            <a:rPr lang="en-IN" sz="2000" b="0" i="1" smtClean="0">
                              <a:latin typeface="Cambria Math"/>
                              <a:cs typeface="Times New Roman" pitchFamily="18" charset="0"/>
                            </a:rPr>
                          </m:ctrlPr>
                        </m:dPr>
                        <m:e>
                          <m:sSup>
                            <m:sSupPr>
                              <m:ctrlPr>
                                <a:rPr lang="en-IN" sz="2000" b="0" i="1" smtClean="0">
                                  <a:latin typeface="Cambria Math"/>
                                  <a:cs typeface="Times New Roman" pitchFamily="18" charset="0"/>
                                </a:rPr>
                              </m:ctrlPr>
                            </m:sSupP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𝑟</m:t>
                                  </m:r>
                                </m:e>
                                <m:sub>
                                  <m:r>
                                    <a:rPr lang="en-IN" sz="2000" b="0" i="1" smtClean="0">
                                      <a:latin typeface="Cambria Math"/>
                                      <a:cs typeface="Times New Roman" pitchFamily="18" charset="0"/>
                                    </a:rPr>
                                    <m:t>01</m:t>
                                  </m:r>
                                </m:sub>
                              </m:sSub>
                            </m:e>
                            <m:sup>
                              <m:r>
                                <a:rPr lang="en-IN" sz="2000" b="0" i="1" smtClean="0">
                                  <a:latin typeface="Cambria Math"/>
                                  <a:cs typeface="Times New Roman" pitchFamily="18" charset="0"/>
                                </a:rPr>
                                <m:t>2</m:t>
                              </m:r>
                            </m:sup>
                          </m:sSup>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𝑘</m:t>
                              </m:r>
                            </m:e>
                          </m:d>
                        </m:e>
                      </m:d>
                      <m:r>
                        <a:rPr lang="en-IN" sz="2000" b="0" i="1" smtClean="0">
                          <a:latin typeface="Cambria Math"/>
                          <a:cs typeface="Times New Roman" pitchFamily="18" charset="0"/>
                        </a:rPr>
                        <m:t>=</m:t>
                      </m:r>
                      <m:f>
                        <m:fPr>
                          <m:ctrlPr>
                            <a:rPr lang="en-IN" sz="2000" b="0" i="1" smtClean="0">
                              <a:latin typeface="Cambria Math"/>
                              <a:cs typeface="Times New Roman" pitchFamily="18" charset="0"/>
                            </a:rPr>
                          </m:ctrlPr>
                        </m:fPr>
                        <m:num>
                          <m:r>
                            <a:rPr lang="en-IN" sz="2000" b="0" i="1" smtClean="0">
                              <a:latin typeface="Cambria Math"/>
                              <a:cs typeface="Times New Roman" pitchFamily="18" charset="0"/>
                            </a:rPr>
                            <m:t>1</m:t>
                          </m:r>
                        </m:num>
                        <m:den>
                          <m:sSup>
                            <m:sSupPr>
                              <m:ctrlPr>
                                <a:rPr lang="en-IN" sz="2000" b="0" i="1" smtClean="0">
                                  <a:latin typeface="Cambria Math"/>
                                  <a:cs typeface="Times New Roman" pitchFamily="18" charset="0"/>
                                </a:rPr>
                              </m:ctrlPr>
                            </m:sSupPr>
                            <m:e>
                              <m:r>
                                <a:rPr lang="en-IN" sz="2000" b="0" i="1" smtClean="0">
                                  <a:latin typeface="Cambria Math"/>
                                  <a:cs typeface="Times New Roman" pitchFamily="18" charset="0"/>
                                </a:rPr>
                                <m:t>𝑁</m:t>
                              </m:r>
                            </m:e>
                            <m:sup>
                              <m:r>
                                <a:rPr lang="en-IN" sz="2000" b="0" i="1" smtClean="0">
                                  <a:latin typeface="Cambria Math"/>
                                  <a:cs typeface="Times New Roman" pitchFamily="18" charset="0"/>
                                </a:rPr>
                                <m:t>2</m:t>
                              </m:r>
                            </m:sup>
                          </m:sSup>
                        </m:den>
                      </m:f>
                      <m:r>
                        <a:rPr lang="en-IN" sz="2000" b="0" i="1" smtClean="0">
                          <a:latin typeface="Cambria Math"/>
                          <a:cs typeface="Times New Roman" pitchFamily="18" charset="0"/>
                        </a:rPr>
                        <m:t>𝐸</m:t>
                      </m:r>
                      <m:d>
                        <m:dPr>
                          <m:begChr m:val="{"/>
                          <m:endChr m:val="}"/>
                          <m:ctrlPr>
                            <a:rPr lang="en-IN" sz="2000" b="0" i="1" smtClean="0">
                              <a:latin typeface="Cambria Math"/>
                              <a:cs typeface="Times New Roman" pitchFamily="18" charset="0"/>
                            </a:rPr>
                          </m:ctrlPr>
                        </m:dPr>
                        <m:e>
                          <m:d>
                            <m:dPr>
                              <m:ctrlPr>
                                <a:rPr lang="en-IN" sz="2000" b="0" i="1" smtClean="0">
                                  <a:latin typeface="Cambria Math"/>
                                  <a:cs typeface="Times New Roman" pitchFamily="18" charset="0"/>
                                </a:rPr>
                              </m:ctrlPr>
                            </m:dPr>
                            <m:e>
                              <m:nary>
                                <m:naryPr>
                                  <m:chr m:val="∑"/>
                                  <m:ctrlPr>
                                    <a:rPr lang="en-IN" sz="2000" b="0" i="1" smtClean="0">
                                      <a:latin typeface="Cambria Math"/>
                                      <a:cs typeface="Times New Roman" pitchFamily="18" charset="0"/>
                                    </a:rPr>
                                  </m:ctrlPr>
                                </m:naryPr>
                                <m:sub>
                                  <m:r>
                                    <m:rPr>
                                      <m:brk m:alnAt="23"/>
                                    </m:rPr>
                                    <a:rPr lang="en-IN" sz="2000" b="0" i="1" smtClean="0">
                                      <a:latin typeface="Cambria Math"/>
                                      <a:cs typeface="Times New Roman" pitchFamily="18" charset="0"/>
                                    </a:rPr>
                                    <m:t>𝑖</m:t>
                                  </m:r>
                                  <m:r>
                                    <a:rPr lang="en-IN" sz="2000" b="0" i="1" smtClean="0">
                                      <a:latin typeface="Cambria Math"/>
                                      <a:cs typeface="Times New Roman" pitchFamily="18" charset="0"/>
                                    </a:rPr>
                                    <m:t>=0</m:t>
                                  </m:r>
                                </m:sub>
                                <m:sup>
                                  <m:r>
                                    <a:rPr lang="en-IN" sz="2000" b="0" i="1" smtClean="0">
                                      <a:latin typeface="Cambria Math"/>
                                      <a:cs typeface="Times New Roman" pitchFamily="18" charset="0"/>
                                    </a:rPr>
                                    <m:t>𝑁</m:t>
                                  </m:r>
                                  <m:r>
                                    <a:rPr lang="en-IN" sz="2000" b="0" i="1" smtClean="0">
                                      <a:latin typeface="Cambria Math"/>
                                      <a:cs typeface="Times New Roman" pitchFamily="18" charset="0"/>
                                    </a:rPr>
                                    <m:t>−1</m:t>
                                  </m:r>
                                </m:sup>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𝑐</m:t>
                                      </m:r>
                                    </m:e>
                                    <m:sub>
                                      <m:r>
                                        <a:rPr lang="en-IN" sz="2000" b="0" i="1" smtClean="0">
                                          <a:latin typeface="Cambria Math"/>
                                          <a:cs typeface="Times New Roman" pitchFamily="18" charset="0"/>
                                        </a:rPr>
                                        <m:t>0</m:t>
                                      </m:r>
                                    </m:sub>
                                  </m:sSub>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𝑖</m:t>
                                      </m:r>
                                    </m:e>
                                  </m:d>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𝑐</m:t>
                                      </m:r>
                                    </m:e>
                                    <m:sub>
                                      <m:r>
                                        <a:rPr lang="en-IN" sz="2000" b="0" i="1" smtClean="0">
                                          <a:latin typeface="Cambria Math"/>
                                          <a:cs typeface="Times New Roman" pitchFamily="18" charset="0"/>
                                        </a:rPr>
                                        <m:t>1</m:t>
                                      </m:r>
                                    </m:sub>
                                  </m:sSub>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𝑖</m:t>
                                      </m:r>
                                      <m:r>
                                        <a:rPr lang="en-IN" sz="2000" b="0" i="1" smtClean="0">
                                          <a:latin typeface="Cambria Math"/>
                                          <a:cs typeface="Times New Roman" pitchFamily="18" charset="0"/>
                                        </a:rPr>
                                        <m:t>−</m:t>
                                      </m:r>
                                      <m:r>
                                        <a:rPr lang="en-IN" sz="2000" b="0" i="1" smtClean="0">
                                          <a:latin typeface="Cambria Math"/>
                                          <a:cs typeface="Times New Roman" pitchFamily="18" charset="0"/>
                                        </a:rPr>
                                        <m:t>𝑘</m:t>
                                      </m:r>
                                    </m:e>
                                  </m:d>
                                </m:e>
                              </m:nary>
                            </m:e>
                          </m:d>
                          <m:d>
                            <m:dPr>
                              <m:ctrlPr>
                                <a:rPr lang="en-IN" sz="2000" b="0" i="1" smtClean="0">
                                  <a:latin typeface="Cambria Math"/>
                                  <a:cs typeface="Times New Roman" pitchFamily="18" charset="0"/>
                                </a:rPr>
                              </m:ctrlPr>
                            </m:dPr>
                            <m:e>
                              <m:nary>
                                <m:naryPr>
                                  <m:chr m:val="∑"/>
                                  <m:ctrlPr>
                                    <a:rPr lang="en-IN" sz="2000" b="0" i="1" smtClean="0">
                                      <a:latin typeface="Cambria Math"/>
                                      <a:cs typeface="Times New Roman" pitchFamily="18" charset="0"/>
                                    </a:rPr>
                                  </m:ctrlPr>
                                </m:naryPr>
                                <m:sub>
                                  <m:r>
                                    <m:rPr>
                                      <m:brk m:alnAt="23"/>
                                    </m:rPr>
                                    <a:rPr lang="en-IN" sz="2000" b="0" i="1" smtClean="0">
                                      <a:latin typeface="Cambria Math"/>
                                      <a:cs typeface="Times New Roman" pitchFamily="18" charset="0"/>
                                    </a:rPr>
                                    <m:t>𝑗</m:t>
                                  </m:r>
                                  <m:r>
                                    <a:rPr lang="en-IN" sz="2000" b="0" i="1" smtClean="0">
                                      <a:latin typeface="Cambria Math"/>
                                      <a:cs typeface="Times New Roman" pitchFamily="18" charset="0"/>
                                    </a:rPr>
                                    <m:t>=0</m:t>
                                  </m:r>
                                </m:sub>
                                <m:sup>
                                  <m:r>
                                    <a:rPr lang="en-IN" sz="2000" b="0" i="1" smtClean="0">
                                      <a:latin typeface="Cambria Math"/>
                                      <a:cs typeface="Times New Roman" pitchFamily="18" charset="0"/>
                                    </a:rPr>
                                    <m:t>𝑁</m:t>
                                  </m:r>
                                  <m:r>
                                    <a:rPr lang="en-IN" sz="2000" b="0" i="1" smtClean="0">
                                      <a:latin typeface="Cambria Math"/>
                                      <a:cs typeface="Times New Roman" pitchFamily="18" charset="0"/>
                                    </a:rPr>
                                    <m:t>−1</m:t>
                                  </m:r>
                                </m:sup>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𝑐</m:t>
                                      </m:r>
                                    </m:e>
                                    <m:sub>
                                      <m:r>
                                        <a:rPr lang="en-IN" sz="2000" b="0" i="1" smtClean="0">
                                          <a:latin typeface="Cambria Math"/>
                                          <a:cs typeface="Times New Roman" pitchFamily="18" charset="0"/>
                                        </a:rPr>
                                        <m:t>0</m:t>
                                      </m:r>
                                    </m:sub>
                                  </m:sSub>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𝑗</m:t>
                                      </m:r>
                                    </m:e>
                                  </m:d>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𝑐</m:t>
                                      </m:r>
                                    </m:e>
                                    <m:sub>
                                      <m:r>
                                        <a:rPr lang="en-IN" sz="2000" b="0" i="1" smtClean="0">
                                          <a:latin typeface="Cambria Math"/>
                                          <a:cs typeface="Times New Roman" pitchFamily="18" charset="0"/>
                                        </a:rPr>
                                        <m:t>1</m:t>
                                      </m:r>
                                    </m:sub>
                                  </m:sSub>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𝑗</m:t>
                                      </m:r>
                                      <m:r>
                                        <a:rPr lang="en-IN" sz="2000" b="0" i="1" smtClean="0">
                                          <a:latin typeface="Cambria Math"/>
                                          <a:cs typeface="Times New Roman" pitchFamily="18" charset="0"/>
                                        </a:rPr>
                                        <m:t>−</m:t>
                                      </m:r>
                                      <m:r>
                                        <a:rPr lang="en-IN" sz="2000" b="0" i="1" smtClean="0">
                                          <a:latin typeface="Cambria Math"/>
                                          <a:cs typeface="Times New Roman" pitchFamily="18" charset="0"/>
                                        </a:rPr>
                                        <m:t>𝑘</m:t>
                                      </m:r>
                                    </m:e>
                                  </m:d>
                                </m:e>
                              </m:nary>
                            </m:e>
                          </m:d>
                        </m:e>
                      </m:d>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sSup>
                            <m:sSupPr>
                              <m:ctrlPr>
                                <a:rPr lang="en-IN"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𝑁</m:t>
                              </m:r>
                            </m:e>
                            <m:sup>
                              <m:r>
                                <a:rPr lang="en-IN" sz="2000" b="0" i="1" smtClean="0">
                                  <a:latin typeface="Cambria Math"/>
                                  <a:ea typeface="Cambria Math"/>
                                  <a:cs typeface="Times New Roman" pitchFamily="18" charset="0"/>
                                </a:rPr>
                                <m:t>2</m:t>
                              </m:r>
                            </m:sup>
                          </m:sSup>
                        </m:den>
                      </m:f>
                      <m:nary>
                        <m:naryPr>
                          <m:chr m:val="∑"/>
                          <m:ctrlPr>
                            <a:rPr lang="en-IN" sz="2000" i="1" smtClean="0">
                              <a:latin typeface="Cambria Math"/>
                              <a:ea typeface="Cambria Math"/>
                              <a:cs typeface="Times New Roman" pitchFamily="18" charset="0"/>
                            </a:rPr>
                          </m:ctrlPr>
                        </m:naryPr>
                        <m:sub>
                          <m:r>
                            <m:rPr>
                              <m:brk m:alnAt="23"/>
                            </m:rPr>
                            <a:rPr lang="en-IN" sz="2000" b="0" i="1" smtClean="0">
                              <a:latin typeface="Cambria Math"/>
                              <a:ea typeface="Cambria Math"/>
                              <a:cs typeface="Times New Roman" pitchFamily="18" charset="0"/>
                            </a:rPr>
                            <m:t>𝑖</m:t>
                          </m:r>
                          <m:r>
                            <a:rPr lang="en-IN"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sup>
                        <m:e>
                          <m:nary>
                            <m:naryPr>
                              <m:chr m:val="∑"/>
                              <m:ctrlPr>
                                <a:rPr lang="en-IN" sz="2000" i="1" smtClean="0">
                                  <a:latin typeface="Cambria Math"/>
                                  <a:ea typeface="Cambria Math"/>
                                  <a:cs typeface="Times New Roman" pitchFamily="18" charset="0"/>
                                </a:rPr>
                              </m:ctrlPr>
                            </m:naryPr>
                            <m:sub>
                              <m:r>
                                <m:rPr>
                                  <m:brk m:alnAt="23"/>
                                </m:rPr>
                                <a:rPr lang="en-IN" sz="2000" b="0" i="1" smtClean="0">
                                  <a:latin typeface="Cambria Math"/>
                                  <a:ea typeface="Cambria Math"/>
                                  <a:cs typeface="Times New Roman" pitchFamily="18" charset="0"/>
                                </a:rPr>
                                <m:t>𝑗</m:t>
                              </m:r>
                              <m:r>
                                <a:rPr lang="en-IN"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sup>
                            <m:e>
                              <m:r>
                                <a:rPr lang="en-IN" sz="2000" b="0" i="1" smtClean="0">
                                  <a:latin typeface="Cambria Math"/>
                                  <a:ea typeface="Cambria Math"/>
                                  <a:cs typeface="Times New Roman" pitchFamily="18" charset="0"/>
                                </a:rPr>
                                <m:t>𝐸</m:t>
                              </m:r>
                              <m:d>
                                <m:dPr>
                                  <m:begChr m:val="{"/>
                                  <m:endChr m:val="}"/>
                                  <m:ctrlPr>
                                    <a:rPr lang="en-IN" sz="2000" b="0" i="1" smtClean="0">
                                      <a:latin typeface="Cambria Math"/>
                                      <a:ea typeface="Cambria Math"/>
                                      <a:cs typeface="Times New Roman" pitchFamily="18" charset="0"/>
                                    </a:rPr>
                                  </m:ctrlPr>
                                </m:d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𝑐</m:t>
                                      </m:r>
                                    </m:e>
                                    <m:sub>
                                      <m:r>
                                        <a:rPr lang="en-IN" sz="2000" b="0" i="1" smtClean="0">
                                          <a:latin typeface="Cambria Math"/>
                                          <a:ea typeface="Cambria Math"/>
                                          <a:cs typeface="Times New Roman" pitchFamily="18" charset="0"/>
                                        </a:rPr>
                                        <m:t>0</m:t>
                                      </m:r>
                                    </m:sub>
                                  </m:sSub>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𝑖</m:t>
                                      </m:r>
                                    </m:e>
                                  </m:d>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𝑐</m:t>
                                      </m:r>
                                    </m:e>
                                    <m:sub>
                                      <m:r>
                                        <a:rPr lang="en-IN" sz="2000" b="0" i="1" smtClean="0">
                                          <a:latin typeface="Cambria Math"/>
                                          <a:ea typeface="Cambria Math"/>
                                          <a:cs typeface="Times New Roman" pitchFamily="18" charset="0"/>
                                        </a:rPr>
                                        <m:t>0</m:t>
                                      </m:r>
                                    </m:sub>
                                  </m:sSub>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𝑖</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𝑘</m:t>
                                      </m:r>
                                    </m:e>
                                  </m:d>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𝑐</m:t>
                                      </m:r>
                                    </m:e>
                                    <m:sub>
                                      <m:r>
                                        <a:rPr lang="en-IN" sz="2000" b="0" i="1" smtClean="0">
                                          <a:latin typeface="Cambria Math"/>
                                          <a:ea typeface="Cambria Math"/>
                                          <a:cs typeface="Times New Roman" pitchFamily="18" charset="0"/>
                                        </a:rPr>
                                        <m:t>0</m:t>
                                      </m:r>
                                    </m:sub>
                                  </m:sSub>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𝑗</m:t>
                                      </m:r>
                                    </m:e>
                                  </m:d>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𝑐</m:t>
                                      </m:r>
                                    </m:e>
                                    <m:sub>
                                      <m:r>
                                        <a:rPr lang="en-IN" sz="2000" b="0" i="1" smtClean="0">
                                          <a:latin typeface="Cambria Math"/>
                                          <a:ea typeface="Cambria Math"/>
                                          <a:cs typeface="Times New Roman" pitchFamily="18" charset="0"/>
                                        </a:rPr>
                                        <m:t>0</m:t>
                                      </m:r>
                                    </m:sub>
                                  </m:sSub>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𝑗</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𝑘</m:t>
                                      </m:r>
                                    </m:e>
                                  </m:d>
                                </m:e>
                              </m:d>
                            </m:e>
                          </m:nary>
                        </m:e>
                      </m:nary>
                    </m:oMath>
                  </m:oMathPara>
                </a14:m>
                <a:endParaRPr lang="en-IN" sz="2000" i="1" dirty="0" smtClean="0">
                  <a:latin typeface="Cambria Math"/>
                  <a:ea typeface="Cambria Math"/>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sSup>
                            <m:sSupPr>
                              <m:ctrlPr>
                                <a:rPr lang="en-IN" sz="2000" b="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𝑁</m:t>
                              </m:r>
                            </m:e>
                            <m:sup>
                              <m:r>
                                <a:rPr lang="en-IN" sz="2000" b="0" i="1" smtClean="0">
                                  <a:latin typeface="Cambria Math"/>
                                  <a:ea typeface="Cambria Math"/>
                                  <a:cs typeface="Times New Roman" pitchFamily="18" charset="0"/>
                                </a:rPr>
                                <m:t>2</m:t>
                              </m:r>
                            </m:sup>
                          </m:sSup>
                        </m:den>
                      </m:f>
                      <m:nary>
                        <m:naryPr>
                          <m:chr m:val="∑"/>
                          <m:ctrlPr>
                            <a:rPr lang="en-IN" sz="2000" b="0" i="1" smtClean="0">
                              <a:latin typeface="Cambria Math"/>
                              <a:ea typeface="Cambria Math"/>
                              <a:cs typeface="Times New Roman" pitchFamily="18" charset="0"/>
                            </a:rPr>
                          </m:ctrlPr>
                        </m:naryPr>
                        <m:sub>
                          <m:r>
                            <m:rPr>
                              <m:brk m:alnAt="23"/>
                            </m:rPr>
                            <a:rPr lang="en-IN" sz="2000" b="0" i="1" smtClean="0">
                              <a:latin typeface="Cambria Math"/>
                              <a:ea typeface="Cambria Math"/>
                              <a:cs typeface="Times New Roman" pitchFamily="18" charset="0"/>
                            </a:rPr>
                            <m:t>𝑖</m:t>
                          </m:r>
                          <m:r>
                            <a:rPr lang="en-IN"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sup>
                        <m:e>
                          <m:r>
                            <a:rPr lang="en-IN" sz="2000" b="0" i="1" smtClean="0">
                              <a:latin typeface="Cambria Math"/>
                              <a:ea typeface="Cambria Math"/>
                              <a:cs typeface="Times New Roman" pitchFamily="18" charset="0"/>
                            </a:rPr>
                            <m:t>𝐸</m:t>
                          </m:r>
                          <m:d>
                            <m:dPr>
                              <m:begChr m:val="{"/>
                              <m:endChr m:val="}"/>
                              <m:ctrlPr>
                                <a:rPr lang="en-IN" sz="2000" b="0" i="1" smtClean="0">
                                  <a:latin typeface="Cambria Math"/>
                                  <a:ea typeface="Cambria Math"/>
                                  <a:cs typeface="Times New Roman" pitchFamily="18" charset="0"/>
                                </a:rPr>
                              </m:ctrlPr>
                            </m:dPr>
                            <m:e>
                              <m:sSup>
                                <m:sSupPr>
                                  <m:ctrlPr>
                                    <a:rPr lang="en-IN" sz="2000" b="0" i="1" smtClean="0">
                                      <a:latin typeface="Cambria Math"/>
                                      <a:ea typeface="Cambria Math"/>
                                      <a:cs typeface="Times New Roman" pitchFamily="18" charset="0"/>
                                    </a:rPr>
                                  </m:ctrlPr>
                                </m:sSup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𝑐</m:t>
                                      </m:r>
                                    </m:e>
                                    <m:sub>
                                      <m:r>
                                        <a:rPr lang="en-IN" sz="2000" b="0" i="1" smtClean="0">
                                          <a:latin typeface="Cambria Math"/>
                                          <a:ea typeface="Cambria Math"/>
                                          <a:cs typeface="Times New Roman" pitchFamily="18" charset="0"/>
                                        </a:rPr>
                                        <m:t>0</m:t>
                                      </m:r>
                                    </m:sub>
                                  </m:sSub>
                                </m:e>
                                <m:sup>
                                  <m:r>
                                    <a:rPr lang="en-IN" sz="2000" b="0" i="1" smtClean="0">
                                      <a:latin typeface="Cambria Math"/>
                                      <a:ea typeface="Cambria Math"/>
                                      <a:cs typeface="Times New Roman" pitchFamily="18" charset="0"/>
                                    </a:rPr>
                                    <m:t>2</m:t>
                                  </m:r>
                                </m:sup>
                              </m:sSup>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𝑖</m:t>
                                  </m:r>
                                </m:e>
                              </m:d>
                            </m:e>
                          </m:d>
                          <m:r>
                            <a:rPr lang="en-IN" sz="2000" b="0" i="1" smtClean="0">
                              <a:latin typeface="Cambria Math"/>
                              <a:ea typeface="Cambria Math"/>
                              <a:cs typeface="Times New Roman" pitchFamily="18" charset="0"/>
                            </a:rPr>
                            <m:t>𝐸</m:t>
                          </m:r>
                          <m:d>
                            <m:dPr>
                              <m:begChr m:val="{"/>
                              <m:endChr m:val="}"/>
                              <m:ctrlPr>
                                <a:rPr lang="en-IN" sz="2000" b="0" i="1" smtClean="0">
                                  <a:latin typeface="Cambria Math"/>
                                  <a:ea typeface="Cambria Math"/>
                                  <a:cs typeface="Times New Roman" pitchFamily="18" charset="0"/>
                                </a:rPr>
                              </m:ctrlPr>
                            </m:dPr>
                            <m:e>
                              <m:sSub>
                                <m:sSubPr>
                                  <m:ctrlPr>
                                    <a:rPr lang="en-IN" sz="2000" b="0" i="1" smtClean="0">
                                      <a:latin typeface="Cambria Math"/>
                                      <a:ea typeface="Cambria Math"/>
                                      <a:cs typeface="Times New Roman" pitchFamily="18" charset="0"/>
                                    </a:rPr>
                                  </m:ctrlPr>
                                </m:sSubPr>
                                <m:e>
                                  <m:sSup>
                                    <m:sSupPr>
                                      <m:ctrlPr>
                                        <a:rPr lang="en-IN" sz="2000" b="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𝑐</m:t>
                                      </m:r>
                                    </m:e>
                                    <m:sup>
                                      <m:r>
                                        <a:rPr lang="en-IN" sz="2000" b="0" i="1" smtClean="0">
                                          <a:latin typeface="Cambria Math"/>
                                          <a:ea typeface="Cambria Math"/>
                                          <a:cs typeface="Times New Roman" pitchFamily="18" charset="0"/>
                                        </a:rPr>
                                        <m:t>2</m:t>
                                      </m:r>
                                    </m:sup>
                                  </m:sSup>
                                </m:e>
                                <m:sub>
                                  <m:r>
                                    <a:rPr lang="en-IN" sz="2000" b="0" i="1" smtClean="0">
                                      <a:latin typeface="Cambria Math"/>
                                      <a:ea typeface="Cambria Math"/>
                                      <a:cs typeface="Times New Roman" pitchFamily="18" charset="0"/>
                                    </a:rPr>
                                    <m:t>1</m:t>
                                  </m:r>
                                </m:sub>
                              </m:sSub>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𝑗</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𝑘</m:t>
                                  </m:r>
                                </m:e>
                              </m:d>
                            </m:e>
                          </m:d>
                        </m:e>
                      </m:nary>
                    </m:oMath>
                  </m:oMathPara>
                </a14:m>
                <a:endParaRPr lang="en-IN" sz="2000" b="0" i="1" dirty="0" smtClean="0">
                  <a:latin typeface="Cambria Math"/>
                  <a:ea typeface="Cambria Math"/>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sSup>
                            <m:sSupPr>
                              <m:ctrlPr>
                                <a:rPr lang="en-IN" sz="2000" b="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𝑁</m:t>
                              </m:r>
                            </m:e>
                            <m:sup>
                              <m:r>
                                <a:rPr lang="en-IN" sz="2000" b="0" i="1" smtClean="0">
                                  <a:latin typeface="Cambria Math"/>
                                  <a:ea typeface="Cambria Math"/>
                                  <a:cs typeface="Times New Roman" pitchFamily="18" charset="0"/>
                                </a:rPr>
                                <m:t>2</m:t>
                              </m:r>
                            </m:sup>
                          </m:sSup>
                        </m:den>
                      </m:f>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𝑁</m:t>
                          </m:r>
                        </m:den>
                      </m:f>
                    </m:oMath>
                  </m:oMathPara>
                </a14:m>
                <a:endParaRPr lang="en-IN" sz="2000" dirty="0" smtClean="0">
                  <a:latin typeface="Times New Roman" pitchFamily="18" charset="0"/>
                  <a:ea typeface="Cambria Math"/>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 The random spreading codes do not satisfy the definition of exact orthogonally. However, they are approximately orthogonal, in that the average value of the correlation is zero and the power in the correlation is proportional to 1 N which tends to 0 as </a:t>
                </a:r>
                <a14:m>
                  <m:oMath xmlns:m="http://schemas.openxmlformats.org/officeDocument/2006/math">
                    <m:r>
                      <a:rPr lang="en-US" sz="2000" i="1" dirty="0" smtClean="0">
                        <a:latin typeface="Cambria Math"/>
                        <a:cs typeface="Times New Roman" pitchFamily="18" charset="0"/>
                      </a:rPr>
                      <m:t>𝑁</m:t>
                    </m:r>
                    <m:r>
                      <a:rPr lang="en-US" sz="2000" i="1" dirty="0" smtClean="0">
                        <a:latin typeface="Cambria Math"/>
                        <a:cs typeface="Times New Roman" pitchFamily="18" charset="0"/>
                      </a:rPr>
                      <m:t> → ∞.</m:t>
                    </m:r>
                  </m:oMath>
                </a14:m>
                <a:endParaRPr lang="en-IN" sz="2000" dirty="0" smtClean="0">
                  <a:latin typeface="Times New Roman" pitchFamily="18" charset="0"/>
                  <a:ea typeface="Cambria Math"/>
                  <a:cs typeface="Times New Roman" pitchFamily="18" charset="0"/>
                </a:endParaRPr>
              </a:p>
              <a:p>
                <a:pPr marL="0" indent="0">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39437" y="923101"/>
                <a:ext cx="11524088" cy="5216442"/>
              </a:xfrm>
              <a:blipFill rotWithShape="1">
                <a:blip r:embed="rId3"/>
                <a:stretch>
                  <a:fillRect l="-476" t="-1168" r="-529"/>
                </a:stretch>
              </a:blipFill>
            </p:spPr>
            <p:txBody>
              <a:bodyPr/>
              <a:lstStyle/>
              <a:p>
                <a:r>
                  <a:rPr lang="en-IN">
                    <a:noFill/>
                  </a:rPr>
                  <a:t> </a:t>
                </a:r>
              </a:p>
            </p:txBody>
          </p:sp>
        </mc:Fallback>
      </mc:AlternateContent>
    </p:spTree>
    <p:extLst>
      <p:ext uri="{BB962C8B-B14F-4D97-AF65-F5344CB8AC3E}">
        <p14:creationId xmlns:p14="http://schemas.microsoft.com/office/powerpoint/2010/main" val="134436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96532"/>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13/35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Content Placeholder 1"/>
          <p:cNvSpPr>
            <a:spLocks noGrp="1"/>
          </p:cNvSpPr>
          <p:nvPr>
            <p:ph idx="1"/>
          </p:nvPr>
        </p:nvSpPr>
        <p:spPr>
          <a:xfrm>
            <a:off x="248797" y="923100"/>
            <a:ext cx="11614727" cy="5240193"/>
          </a:xfrm>
        </p:spPr>
        <p:txBody>
          <a:bodyPr>
            <a:normAutofit/>
          </a:bodyPr>
          <a:lstStyle/>
          <a:p>
            <a:pPr marL="0" indent="0">
              <a:buNone/>
            </a:pPr>
            <a:r>
              <a:rPr lang="en-IN" sz="2000" b="1" u="sng" dirty="0" smtClean="0">
                <a:latin typeface="Times New Roman" pitchFamily="18" charset="0"/>
                <a:cs typeface="Times New Roman" pitchFamily="18" charset="0"/>
              </a:rPr>
              <a:t>JAMMEER MARGIN:</a:t>
            </a:r>
          </a:p>
          <a:p>
            <a:pPr marL="0" indent="0">
              <a:buNone/>
            </a:pPr>
            <a:endParaRPr lang="en-IN" sz="2000" b="1" u="sng"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1906" y="1252105"/>
            <a:ext cx="38004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63345" y="3992479"/>
            <a:ext cx="3539036" cy="646331"/>
          </a:xfrm>
          <a:prstGeom prst="rect">
            <a:avLst/>
          </a:prstGeom>
        </p:spPr>
        <p:txBody>
          <a:bodyPr wrap="square">
            <a:spAutoFit/>
          </a:bodyPr>
          <a:lstStyle/>
          <a:p>
            <a:r>
              <a:rPr lang="en-US" b="1" dirty="0">
                <a:latin typeface="Times New Roman" pitchFamily="18" charset="0"/>
                <a:cs typeface="Times New Roman" pitchFamily="18" charset="0"/>
              </a:rPr>
              <a:t>Figure </a:t>
            </a:r>
            <a:r>
              <a:rPr lang="en-US" b="1" dirty="0" smtClean="0">
                <a:latin typeface="Times New Roman" pitchFamily="18" charset="0"/>
                <a:cs typeface="Times New Roman" pitchFamily="18" charset="0"/>
              </a:rPr>
              <a:t>5 :Disruption </a:t>
            </a:r>
            <a:r>
              <a:rPr lang="en-US" b="1" dirty="0">
                <a:latin typeface="Times New Roman" pitchFamily="18" charset="0"/>
                <a:cs typeface="Times New Roman" pitchFamily="18" charset="0"/>
              </a:rPr>
              <a:t>by jammer in wireless communication</a:t>
            </a:r>
            <a:endParaRPr lang="en-IN"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387928" y="1352429"/>
                <a:ext cx="7319158" cy="4900252"/>
              </a:xfrm>
              <a:prstGeom prst="rect">
                <a:avLst/>
              </a:prstGeom>
            </p:spPr>
            <p:txBody>
              <a:bodyPr wrap="square">
                <a:spAutoFit/>
              </a:bodyPr>
              <a:lstStyle/>
              <a:p>
                <a:pPr marL="285750" indent="-285750" algn="just">
                  <a:buFont typeface="Wingdings" pitchFamily="2" charset="2"/>
                  <a:buChar char="Ø"/>
                </a:pPr>
                <a:r>
                  <a:rPr lang="en-US" sz="2000" dirty="0" smtClean="0">
                    <a:latin typeface="Times New Roman" pitchFamily="18" charset="0"/>
                    <a:cs typeface="Times New Roman" pitchFamily="18" charset="0"/>
                  </a:rPr>
                  <a:t>An important advantage of CDMA over conventional cellular systems is jammer suppression. A jammer is basically a malicious user in a communication network who transmits with a very high power to cause interference, thus leading to disruption of communication links. This is shown schematically in figure 5</a:t>
                </a:r>
                <a:r>
                  <a:rPr lang="en-US" sz="2000" dirty="0" smtClean="0"/>
                  <a:t>.</a:t>
                </a:r>
              </a:p>
              <a:p>
                <a:pPr marL="285750" indent="-285750" algn="just">
                  <a:buFont typeface="Wingdings" pitchFamily="2" charset="2"/>
                  <a:buChar char="Ø"/>
                </a:pPr>
                <a:r>
                  <a:rPr lang="en-US" sz="2000" dirty="0">
                    <a:latin typeface="Times New Roman" pitchFamily="18" charset="0"/>
                    <a:cs typeface="Times New Roman" pitchFamily="18" charset="0"/>
                  </a:rPr>
                  <a:t>The effect of jammer suppression in a CDMA system can be understood as follows. Consider a communication system in which the signal </a:t>
                </a:r>
                <a14:m>
                  <m:oMath xmlns:m="http://schemas.openxmlformats.org/officeDocument/2006/math">
                    <m:r>
                      <a:rPr lang="en-IN" sz="2000" b="0" i="1" smtClean="0">
                        <a:latin typeface="Cambria Math"/>
                        <a:cs typeface="Times New Roman" pitchFamily="18" charset="0"/>
                      </a:rPr>
                      <m:t>𝑋</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oMath>
                </a14:m>
                <a:r>
                  <a:rPr lang="en-US" sz="2000" dirty="0" smtClean="0">
                    <a:latin typeface="Times New Roman" pitchFamily="18" charset="0"/>
                    <a:cs typeface="Times New Roman" pitchFamily="18" charset="0"/>
                  </a:rPr>
                  <a:t> of </a:t>
                </a:r>
                <a:r>
                  <a:rPr lang="en-US" sz="2000" dirty="0">
                    <a:latin typeface="Times New Roman" pitchFamily="18" charset="0"/>
                    <a:cs typeface="Times New Roman" pitchFamily="18" charset="0"/>
                  </a:rPr>
                  <a:t>the power </a:t>
                </a:r>
                <a14:m>
                  <m:oMath xmlns:m="http://schemas.openxmlformats.org/officeDocument/2006/math">
                    <m:r>
                      <a:rPr lang="en-US" sz="2000" i="1" dirty="0" smtClean="0">
                        <a:latin typeface="Cambria Math"/>
                        <a:cs typeface="Times New Roman" pitchFamily="18" charset="0"/>
                      </a:rPr>
                      <m:t>𝑃</m:t>
                    </m:r>
                  </m:oMath>
                </a14:m>
                <a:r>
                  <a:rPr lang="en-US" sz="2000" dirty="0">
                    <a:latin typeface="Times New Roman" pitchFamily="18" charset="0"/>
                    <a:cs typeface="Times New Roman" pitchFamily="18" charset="0"/>
                  </a:rPr>
                  <a:t> is received in the presence of additive white Gaussian noise </a:t>
                </a:r>
                <a14:m>
                  <m:oMath xmlns:m="http://schemas.openxmlformats.org/officeDocument/2006/math">
                    <m:r>
                      <a:rPr lang="en-US" sz="2000" i="1" dirty="0" smtClean="0">
                        <a:latin typeface="Cambria Math"/>
                        <a:cs typeface="Times New Roman" pitchFamily="18" charset="0"/>
                      </a:rPr>
                      <m:t>𝑤</m:t>
                    </m:r>
                    <m:r>
                      <a:rPr lang="en-US" sz="2000" i="1" dirty="0" smtClean="0">
                        <a:latin typeface="Cambria Math"/>
                        <a:cs typeface="Times New Roman" pitchFamily="18" charset="0"/>
                      </a:rPr>
                      <m:t> (</m:t>
                    </m:r>
                    <m:r>
                      <a:rPr lang="en-US" sz="2000" i="1" dirty="0" smtClean="0">
                        <a:latin typeface="Cambria Math"/>
                        <a:cs typeface="Times New Roman" pitchFamily="18" charset="0"/>
                      </a:rPr>
                      <m:t>𝑛</m:t>
                    </m:r>
                    <m:r>
                      <a:rPr lang="en-US" sz="2000" i="1" dirty="0" smtClean="0">
                        <a:latin typeface="Cambria Math"/>
                        <a:cs typeface="Times New Roman" pitchFamily="18" charset="0"/>
                      </a:rPr>
                      <m:t>)</m:t>
                    </m:r>
                  </m:oMath>
                </a14:m>
                <a:r>
                  <a:rPr lang="en-US" sz="2000" dirty="0">
                    <a:latin typeface="Times New Roman" pitchFamily="18" charset="0"/>
                    <a:cs typeface="Times New Roman" pitchFamily="18" charset="0"/>
                  </a:rPr>
                  <a:t> of </a:t>
                </a:r>
                <a:r>
                  <a:rPr lang="en-US" sz="2000" dirty="0" smtClean="0">
                    <a:latin typeface="Times New Roman" pitchFamily="18" charset="0"/>
                    <a:cs typeface="Times New Roman" pitchFamily="18" charset="0"/>
                  </a:rPr>
                  <a:t>power </a:t>
                </a:r>
                <a14:m>
                  <m:oMath xmlns:m="http://schemas.openxmlformats.org/officeDocument/2006/math">
                    <m:sSup>
                      <m:sSupPr>
                        <m:ctrlPr>
                          <a:rPr lang="en-US" sz="2000" i="1" smtClean="0">
                            <a:latin typeface="Cambria Math"/>
                            <a:cs typeface="Times New Roman" pitchFamily="18" charset="0"/>
                          </a:rPr>
                        </m:ctrlPr>
                      </m:sSupPr>
                      <m:e>
                        <m:sSub>
                          <m:sSubPr>
                            <m:ctrlPr>
                              <a:rPr lang="en-US" sz="2000" i="1" smtClean="0">
                                <a:latin typeface="Cambria Math"/>
                                <a:cs typeface="Times New Roman" pitchFamily="18" charset="0"/>
                              </a:rPr>
                            </m:ctrlPr>
                          </m:sSubPr>
                          <m:e>
                            <m:r>
                              <a:rPr lang="en-US" sz="2000" i="1" smtClean="0">
                                <a:latin typeface="Cambria Math"/>
                                <a:ea typeface="Cambria Math"/>
                                <a:cs typeface="Times New Roman" pitchFamily="18" charset="0"/>
                              </a:rPr>
                              <m:t>𝜎</m:t>
                            </m:r>
                          </m:e>
                          <m:sub>
                            <m:r>
                              <a:rPr lang="en-IN" sz="2000" b="0" i="1" smtClean="0">
                                <a:latin typeface="Cambria Math"/>
                                <a:cs typeface="Times New Roman" pitchFamily="18" charset="0"/>
                              </a:rPr>
                              <m:t>𝑤</m:t>
                            </m:r>
                          </m:sub>
                        </m:sSub>
                      </m:e>
                      <m:sup>
                        <m:r>
                          <a:rPr lang="en-IN" sz="2000" b="0" i="1" smtClean="0">
                            <a:latin typeface="Cambria Math"/>
                            <a:cs typeface="Times New Roman" pitchFamily="18" charset="0"/>
                          </a:rPr>
                          <m:t>2</m:t>
                        </m:r>
                      </m:sup>
                    </m:sSup>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baseband system model for this communication system can be expressed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𝑥</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𝑤</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e>
                      </m:d>
                    </m:oMath>
                  </m:oMathPara>
                </a14:m>
                <a:endParaRPr lang="en-IN" sz="2000" dirty="0" smtClean="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Hence, the SNR at the receiver </a:t>
                </a:r>
                <a:r>
                  <a:rPr lang="en-US" sz="2000" dirty="0" smtClean="0">
                    <a:latin typeface="Times New Roman" pitchFamily="18" charset="0"/>
                    <a:cs typeface="Times New Roman" pitchFamily="18" charset="0"/>
                  </a:rPr>
                  <a:t>is</a:t>
                </a:r>
                <a14:m>
                  <m:oMath xmlns:m="http://schemas.openxmlformats.org/officeDocument/2006/math">
                    <m:r>
                      <a:rPr lang="en-IN" sz="2000" b="0" i="1" smtClean="0">
                        <a:latin typeface="Cambria Math"/>
                        <a:cs typeface="Times New Roman" pitchFamily="18" charset="0"/>
                      </a:rPr>
                      <m:t>𝑆𝑁𝑅</m:t>
                    </m:r>
                    <m:r>
                      <a:rPr lang="en-IN" sz="2000" b="0" i="1" smtClean="0">
                        <a:latin typeface="Cambria Math"/>
                        <a:cs typeface="Times New Roman" pitchFamily="18" charset="0"/>
                      </a:rPr>
                      <m:t>=</m:t>
                    </m:r>
                    <m:f>
                      <m:fPr>
                        <m:ctrlPr>
                          <a:rPr lang="en-IN" sz="2000" b="0" i="1" smtClean="0">
                            <a:latin typeface="Cambria Math"/>
                            <a:cs typeface="Times New Roman" pitchFamily="18" charset="0"/>
                          </a:rPr>
                        </m:ctrlPr>
                      </m:fPr>
                      <m:num>
                        <m:r>
                          <a:rPr lang="en-IN" sz="2000" b="0" i="1" smtClean="0">
                            <a:latin typeface="Cambria Math"/>
                            <a:cs typeface="Times New Roman" pitchFamily="18" charset="0"/>
                          </a:rPr>
                          <m:t>𝑝</m:t>
                        </m:r>
                      </m:num>
                      <m:den>
                        <m:sSup>
                          <m:sSupPr>
                            <m:ctrlPr>
                              <a:rPr lang="en-IN" sz="2000" b="0" i="1" smtClean="0">
                                <a:latin typeface="Cambria Math"/>
                                <a:cs typeface="Times New Roman" pitchFamily="18" charset="0"/>
                              </a:rPr>
                            </m:ctrlPr>
                          </m:sSupPr>
                          <m:e>
                            <m:sSub>
                              <m:sSubPr>
                                <m:ctrlPr>
                                  <a:rPr lang="en-IN" sz="2000" b="0" i="1" smtClean="0">
                                    <a:latin typeface="Cambria Math"/>
                                    <a:cs typeface="Times New Roman" pitchFamily="18" charset="0"/>
                                  </a:rPr>
                                </m:ctrlPr>
                              </m:sSubPr>
                              <m:e>
                                <m:r>
                                  <a:rPr lang="en-IN" sz="2000" b="0" i="1" smtClean="0">
                                    <a:latin typeface="Cambria Math"/>
                                    <a:ea typeface="Cambria Math"/>
                                    <a:cs typeface="Times New Roman" pitchFamily="18" charset="0"/>
                                  </a:rPr>
                                  <m:t>𝜎</m:t>
                                </m:r>
                              </m:e>
                              <m:sub>
                                <m:r>
                                  <a:rPr lang="en-IN" sz="2000" b="0" i="1" smtClean="0">
                                    <a:latin typeface="Cambria Math"/>
                                    <a:cs typeface="Times New Roman" pitchFamily="18" charset="0"/>
                                  </a:rPr>
                                  <m:t>𝑤</m:t>
                                </m:r>
                              </m:sub>
                            </m:sSub>
                          </m:e>
                          <m:sup>
                            <m:r>
                              <a:rPr lang="en-IN" sz="2000" b="0" i="1" smtClean="0">
                                <a:latin typeface="Cambria Math"/>
                                <a:cs typeface="Times New Roman" pitchFamily="18" charset="0"/>
                              </a:rPr>
                              <m:t>2</m:t>
                            </m:r>
                          </m:sup>
                        </m:sSup>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However, in the presence of a jamming signal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𝑥</m:t>
                        </m:r>
                      </m:e>
                      <m:sub>
                        <m:r>
                          <a:rPr lang="en-IN" sz="2000" b="0" i="1" smtClean="0">
                            <a:latin typeface="Cambria Math"/>
                            <a:cs typeface="Times New Roman" pitchFamily="18" charset="0"/>
                          </a:rPr>
                          <m:t>𝑗</m:t>
                        </m:r>
                      </m:sub>
                    </m:sSub>
                    <m:d>
                      <m:dPr>
                        <m:ctrlPr>
                          <a:rPr lang="en-US" sz="2000" i="1" smtClean="0">
                            <a:latin typeface="Cambria Math"/>
                            <a:cs typeface="Times New Roman" pitchFamily="18" charset="0"/>
                          </a:rPr>
                        </m:ctrlPr>
                      </m:dPr>
                      <m:e>
                        <m:r>
                          <a:rPr lang="en-IN" sz="2000" b="0" i="1" smtClean="0">
                            <a:latin typeface="Cambria Math"/>
                            <a:cs typeface="Times New Roman" pitchFamily="18" charset="0"/>
                          </a:rPr>
                          <m:t>𝑛</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of power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𝑗</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received signal </a:t>
                </a:r>
                <a14:m>
                  <m:oMath xmlns:m="http://schemas.openxmlformats.org/officeDocument/2006/math">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a:t>
                </a:r>
              </a:p>
              <a:p>
                <a:pPr algn="just"/>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r>
                        <a:rPr lang="en-IN" sz="2000" b="0" i="1" smtClean="0">
                          <a:latin typeface="Cambria Math"/>
                          <a:cs typeface="Times New Roman" pitchFamily="18" charset="0"/>
                        </a:rPr>
                        <m:t>=</m:t>
                      </m:r>
                      <m:r>
                        <a:rPr lang="en-IN" sz="2000" b="0" i="1" smtClean="0">
                          <a:latin typeface="Cambria Math"/>
                          <a:cs typeface="Times New Roman" pitchFamily="18" charset="0"/>
                        </a:rPr>
                        <m:t>𝑥</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r>
                        <a:rPr lang="en-IN" sz="2000" b="0" i="1" smtClean="0">
                          <a:latin typeface="Cambria Math"/>
                          <a:ea typeface="Cambria Math"/>
                          <a:cs typeface="Times New Roman" pitchFamily="18" charset="0"/>
                        </a:rPr>
                        <m:t>+</m:t>
                      </m:r>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𝑥</m:t>
                          </m:r>
                        </m:e>
                        <m:sub>
                          <m:r>
                            <a:rPr lang="en-IN" sz="2000" b="0" i="1" smtClean="0">
                              <a:latin typeface="Cambria Math"/>
                              <a:ea typeface="Cambria Math"/>
                              <a:cs typeface="Times New Roman" pitchFamily="18" charset="0"/>
                            </a:rPr>
                            <m:t>𝑗</m:t>
                          </m:r>
                        </m:sub>
                      </m:sSub>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𝑤</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e>
                      </m:d>
                    </m:oMath>
                  </m:oMathPara>
                </a14:m>
                <a:endParaRPr lang="en-IN" sz="2000" dirty="0">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7928" y="1352429"/>
                <a:ext cx="7319158" cy="4900252"/>
              </a:xfrm>
              <a:prstGeom prst="rect">
                <a:avLst/>
              </a:prstGeom>
              <a:blipFill rotWithShape="1">
                <a:blip r:embed="rId4"/>
                <a:stretch>
                  <a:fillRect l="-750" t="-622" r="-917"/>
                </a:stretch>
              </a:blipFill>
            </p:spPr>
            <p:txBody>
              <a:bodyPr/>
              <a:lstStyle/>
              <a:p>
                <a:r>
                  <a:rPr lang="en-IN">
                    <a:noFill/>
                  </a:rPr>
                  <a:t> </a:t>
                </a:r>
              </a:p>
            </p:txBody>
          </p:sp>
        </mc:Fallback>
      </mc:AlternateContent>
    </p:spTree>
    <p:extLst>
      <p:ext uri="{BB962C8B-B14F-4D97-AF65-F5344CB8AC3E}">
        <p14:creationId xmlns:p14="http://schemas.microsoft.com/office/powerpoint/2010/main" val="2803799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14/35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51311" y="946851"/>
                <a:ext cx="11512213" cy="5228318"/>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Consider now a CDMA system in which the transmitted signal </a:t>
                </a:r>
                <a14:m>
                  <m:oMath xmlns:m="http://schemas.openxmlformats.org/officeDocument/2006/math">
                    <m:r>
                      <a:rPr lang="en-IN" sz="2000" b="0" i="1" smtClean="0">
                        <a:latin typeface="Cambria Math"/>
                        <a:cs typeface="Times New Roman" pitchFamily="18" charset="0"/>
                      </a:rPr>
                      <m:t>𝑥</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a spread-spectrum signal. As shown in the section above, the SINR </a:t>
                </a:r>
                <a:r>
                  <a:rPr lang="en-US" sz="2000" dirty="0" smtClean="0">
                    <a:latin typeface="Times New Roman" pitchFamily="18" charset="0"/>
                    <a:cs typeface="Times New Roman" pitchFamily="18" charset="0"/>
                  </a:rPr>
                  <a:t>for </a:t>
                </a:r>
                <a:r>
                  <a:rPr lang="en-US" sz="2000" dirty="0">
                    <a:latin typeface="Times New Roman" pitchFamily="18" charset="0"/>
                    <a:cs typeface="Times New Roman" pitchFamily="18" charset="0"/>
                  </a:rPr>
                  <a:t>a CDMA scenario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𝑆𝐼𝑁𝑅</m:t>
                      </m:r>
                      <m:r>
                        <a:rPr lang="en-IN" sz="2000" b="0" i="1" smtClean="0">
                          <a:latin typeface="Cambria Math"/>
                          <a:cs typeface="Times New Roman" pitchFamily="18" charset="0"/>
                        </a:rPr>
                        <m:t>=</m:t>
                      </m:r>
                      <m:f>
                        <m:fPr>
                          <m:ctrlPr>
                            <a:rPr lang="en-IN" sz="2000" b="0" i="1" smtClean="0">
                              <a:latin typeface="Cambria Math"/>
                              <a:cs typeface="Times New Roman" pitchFamily="18" charset="0"/>
                            </a:rPr>
                          </m:ctrlPr>
                        </m:fPr>
                        <m:num>
                          <m:r>
                            <a:rPr lang="en-IN" sz="2000" b="0" i="1" smtClean="0">
                              <a:latin typeface="Cambria Math"/>
                              <a:cs typeface="Times New Roman" pitchFamily="18" charset="0"/>
                            </a:rPr>
                            <m:t>𝑃</m:t>
                          </m:r>
                        </m:num>
                        <m:den>
                          <m:f>
                            <m:fPr>
                              <m:ctrlPr>
                                <a:rPr lang="en-IN" sz="2000" b="0" i="1" smtClean="0">
                                  <a:latin typeface="Cambria Math"/>
                                  <a:cs typeface="Times New Roman" pitchFamily="18" charset="0"/>
                                </a:rPr>
                              </m:ctrlPr>
                            </m:fPr>
                            <m:num>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𝑗</m:t>
                                  </m:r>
                                </m:sub>
                              </m:sSub>
                            </m:num>
                            <m:den>
                              <m:r>
                                <a:rPr lang="en-IN" sz="2000" b="0" i="1" smtClean="0">
                                  <a:latin typeface="Cambria Math"/>
                                  <a:cs typeface="Times New Roman" pitchFamily="18" charset="0"/>
                                </a:rPr>
                                <m:t>𝑁</m:t>
                              </m:r>
                            </m:den>
                          </m:f>
                          <m:r>
                            <a:rPr lang="en-IN" sz="2000" b="0" i="1" smtClean="0">
                              <a:latin typeface="Cambria Math"/>
                              <a:cs typeface="Times New Roman" pitchFamily="18" charset="0"/>
                            </a:rPr>
                            <m:t>+</m:t>
                          </m:r>
                          <m:f>
                            <m:fPr>
                              <m:ctrlPr>
                                <a:rPr lang="en-IN" sz="2000" b="0" i="1" smtClean="0">
                                  <a:latin typeface="Cambria Math"/>
                                  <a:cs typeface="Times New Roman" pitchFamily="18" charset="0"/>
                                </a:rPr>
                              </m:ctrlPr>
                            </m:fPr>
                            <m:num>
                              <m:sSup>
                                <m:sSupPr>
                                  <m:ctrlPr>
                                    <a:rPr lang="en-IN" sz="2000" b="0" i="1" smtClean="0">
                                      <a:latin typeface="Cambria Math"/>
                                      <a:cs typeface="Times New Roman" pitchFamily="18" charset="0"/>
                                    </a:rPr>
                                  </m:ctrlPr>
                                </m:sSupPr>
                                <m:e>
                                  <m:sSub>
                                    <m:sSubPr>
                                      <m:ctrlPr>
                                        <a:rPr lang="en-IN" sz="2000" b="0" i="1" smtClean="0">
                                          <a:latin typeface="Cambria Math"/>
                                          <a:cs typeface="Times New Roman" pitchFamily="18" charset="0"/>
                                        </a:rPr>
                                      </m:ctrlPr>
                                    </m:sSubPr>
                                    <m:e>
                                      <m:r>
                                        <a:rPr lang="en-IN" sz="2000" b="0" i="1" smtClean="0">
                                          <a:latin typeface="Cambria Math"/>
                                          <a:ea typeface="Cambria Math"/>
                                          <a:cs typeface="Times New Roman" pitchFamily="18" charset="0"/>
                                        </a:rPr>
                                        <m:t>𝜎</m:t>
                                      </m:r>
                                    </m:e>
                                    <m:sub>
                                      <m:r>
                                        <a:rPr lang="en-IN" sz="2000" b="0" i="1" smtClean="0">
                                          <a:latin typeface="Cambria Math"/>
                                          <a:cs typeface="Times New Roman" pitchFamily="18" charset="0"/>
                                        </a:rPr>
                                        <m:t>𝑤</m:t>
                                      </m:r>
                                    </m:sub>
                                  </m:sSub>
                                </m:e>
                                <m:sup>
                                  <m:r>
                                    <a:rPr lang="en-IN" sz="2000" b="0" i="1" smtClean="0">
                                      <a:latin typeface="Cambria Math"/>
                                      <a:cs typeface="Times New Roman" pitchFamily="18" charset="0"/>
                                    </a:rPr>
                                    <m:t>2</m:t>
                                  </m:r>
                                </m:sup>
                              </m:sSup>
                            </m:num>
                            <m:den>
                              <m:r>
                                <a:rPr lang="en-IN" sz="2000" b="0" i="1" smtClean="0">
                                  <a:latin typeface="Cambria Math"/>
                                  <a:cs typeface="Times New Roman" pitchFamily="18" charset="0"/>
                                </a:rPr>
                                <m:t>𝑁</m:t>
                              </m:r>
                            </m:den>
                          </m:f>
                        </m:den>
                      </m:f>
                      <m:r>
                        <a:rPr lang="en-IN" sz="2000" b="0" i="1" smtClean="0">
                          <a:latin typeface="Cambria Math"/>
                          <a:cs typeface="Times New Roman" pitchFamily="18" charset="0"/>
                        </a:rPr>
                        <m:t>−−−−3</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Thus, it can be seen that the jamming power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𝑗</m:t>
                        </m:r>
                      </m:sub>
                    </m:sSub>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suppressed by a factor of </a:t>
                </a:r>
                <a14:m>
                  <m:oMath xmlns:m="http://schemas.openxmlformats.org/officeDocument/2006/math">
                    <m:r>
                      <a:rPr lang="en-US" sz="2000" i="1" dirty="0" smtClean="0">
                        <a:latin typeface="Cambria Math"/>
                        <a:cs typeface="Times New Roman" pitchFamily="18" charset="0"/>
                      </a:rPr>
                      <m:t>𝑁</m:t>
                    </m:r>
                  </m:oMath>
                </a14:m>
                <a:r>
                  <a:rPr lang="en-US" sz="2000" dirty="0">
                    <a:latin typeface="Times New Roman" pitchFamily="18" charset="0"/>
                    <a:cs typeface="Times New Roman" pitchFamily="18" charset="0"/>
                  </a:rPr>
                  <a:t>. Moreover, as the spreading factor </a:t>
                </a:r>
                <a14:m>
                  <m:oMath xmlns:m="http://schemas.openxmlformats.org/officeDocument/2006/math">
                    <m:r>
                      <a:rPr lang="en-US" sz="2000" i="1" dirty="0" smtClean="0">
                        <a:latin typeface="Cambria Math"/>
                        <a:cs typeface="Times New Roman" pitchFamily="18" charset="0"/>
                      </a:rPr>
                      <m:t>𝑁</m:t>
                    </m:r>
                  </m:oMath>
                </a14:m>
                <a:r>
                  <a:rPr lang="en-US" sz="2000" dirty="0">
                    <a:latin typeface="Times New Roman" pitchFamily="18" charset="0"/>
                    <a:cs typeface="Times New Roman" pitchFamily="18" charset="0"/>
                  </a:rPr>
                  <a:t> increases, the jammer suppression increases, minimizing the impact of the jammer on the communication system. This is termed </a:t>
                </a:r>
                <a:r>
                  <a:rPr lang="en-US" sz="2000" b="1" i="1" dirty="0" smtClean="0">
                    <a:latin typeface="Times New Roman" pitchFamily="18" charset="0"/>
                    <a:cs typeface="Times New Roman" pitchFamily="18" charset="0"/>
                  </a:rPr>
                  <a:t>JAMMER SUPPRESSION </a:t>
                </a: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CDMA systems. Hence, CDMA which is inherently tolerant to jamming attacks is highly attractive for defense applications</a:t>
                </a:r>
                <a:r>
                  <a:rPr lang="en-US" sz="2000" dirty="0"/>
                  <a:t>.</a:t>
                </a: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51311" y="946851"/>
                <a:ext cx="11512213" cy="5228318"/>
              </a:xfrm>
              <a:blipFill rotWithShape="1">
                <a:blip r:embed="rId3"/>
                <a:stretch>
                  <a:fillRect l="-477" t="-1166" r="-530"/>
                </a:stretch>
              </a:blipFill>
            </p:spPr>
            <p:txBody>
              <a:bodyPr/>
              <a:lstStyle/>
              <a:p>
                <a:r>
                  <a:rPr lang="en-IN">
                    <a:noFill/>
                  </a:rPr>
                  <a:t> </a:t>
                </a:r>
              </a:p>
            </p:txBody>
          </p:sp>
        </mc:Fallback>
      </mc:AlternateContent>
    </p:spTree>
    <p:extLst>
      <p:ext uri="{BB962C8B-B14F-4D97-AF65-F5344CB8AC3E}">
        <p14:creationId xmlns:p14="http://schemas.microsoft.com/office/powerpoint/2010/main" val="3703365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15/35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887474"/>
                <a:ext cx="11507773" cy="5275820"/>
              </a:xfrm>
            </p:spPr>
            <p:txBody>
              <a:bodyPr>
                <a:normAutofit/>
              </a:bodyPr>
              <a:lstStyle/>
              <a:p>
                <a:pPr marL="0" indent="0">
                  <a:buNone/>
                </a:pPr>
                <a:r>
                  <a:rPr lang="en-IN" sz="2000" b="1" u="sng" dirty="0" smtClean="0">
                    <a:latin typeface="Times New Roman" pitchFamily="18" charset="0"/>
                    <a:cs typeface="Times New Roman" pitchFamily="18" charset="0"/>
                  </a:rPr>
                  <a:t>CDMA ADVANTAGES AND RAKE RECEIVER </a:t>
                </a:r>
                <a:r>
                  <a:rPr lang="en-IN" sz="2000" b="1" dirty="0" smtClean="0">
                    <a:latin typeface="Times New Roman" pitchFamily="18" charset="0"/>
                    <a:cs typeface="Times New Roman" pitchFamily="18" charset="0"/>
                  </a:rPr>
                  <a:t>:</a:t>
                </a:r>
              </a:p>
              <a:p>
                <a:pPr>
                  <a:buFont typeface="Wingdings" pitchFamily="2" charset="2"/>
                  <a:buChar char="Ø"/>
                </a:pPr>
                <a:r>
                  <a:rPr lang="en-US" sz="2000" dirty="0">
                    <a:latin typeface="Times New Roman" pitchFamily="18" charset="0"/>
                    <a:cs typeface="Times New Roman" pitchFamily="18" charset="0"/>
                  </a:rPr>
                  <a:t>we systematically investigate the advantages of CDMA-based cellular systems over 1G FDMA and 2G TDMA based cellular systems. </a:t>
                </a:r>
                <a:endParaRPr lang="en-US" sz="2000" dirty="0" smtClean="0">
                  <a:latin typeface="Times New Roman" pitchFamily="18" charset="0"/>
                  <a:cs typeface="Times New Roman" pitchFamily="18" charset="0"/>
                </a:endParaRPr>
              </a:p>
              <a:p>
                <a:pPr marL="514350" indent="-514350">
                  <a:buFont typeface="+mj-lt"/>
                  <a:buAutoNum type="romanUcPeriod"/>
                </a:pPr>
                <a:r>
                  <a:rPr lang="en-US" sz="2000" dirty="0" smtClean="0">
                    <a:latin typeface="Times New Roman" pitchFamily="18" charset="0"/>
                    <a:cs typeface="Times New Roman" pitchFamily="18" charset="0"/>
                  </a:rPr>
                  <a:t>Jammer margin </a:t>
                </a:r>
              </a:p>
              <a:p>
                <a:pPr marL="514350" indent="-514350">
                  <a:buFont typeface="+mj-lt"/>
                  <a:buAutoNum type="romanUcPeriod"/>
                </a:pPr>
                <a:r>
                  <a:rPr lang="en-US" sz="2000" dirty="0" smtClean="0">
                    <a:latin typeface="Times New Roman" pitchFamily="18" charset="0"/>
                    <a:cs typeface="Times New Roman" pitchFamily="18" charset="0"/>
                  </a:rPr>
                  <a:t>Graceful degradation </a:t>
                </a:r>
              </a:p>
              <a:p>
                <a:pPr marL="514350" indent="-514350">
                  <a:buFont typeface="+mj-lt"/>
                  <a:buAutoNum type="romanUcPeriod"/>
                </a:pPr>
                <a:r>
                  <a:rPr lang="en-US" sz="2000" dirty="0" smtClean="0">
                    <a:latin typeface="Times New Roman" pitchFamily="18" charset="0"/>
                    <a:cs typeface="Times New Roman" pitchFamily="18" charset="0"/>
                  </a:rPr>
                  <a:t>Universal Frequency Reuse</a:t>
                </a:r>
              </a:p>
              <a:p>
                <a:pPr marL="514350" indent="-514350">
                  <a:buFont typeface="+mj-lt"/>
                  <a:buAutoNum type="romanUcPeriod"/>
                </a:pPr>
                <a:r>
                  <a:rPr lang="en-US" sz="2000" dirty="0" smtClean="0">
                    <a:latin typeface="Times New Roman" pitchFamily="18" charset="0"/>
                    <a:cs typeface="Times New Roman" pitchFamily="18" charset="0"/>
                  </a:rPr>
                  <a:t>Multi path diversity and Rake receiver </a:t>
                </a:r>
              </a:p>
              <a:p>
                <a:pPr marL="0" indent="0">
                  <a:buNone/>
                </a:pPr>
                <a:r>
                  <a:rPr lang="en-US" sz="2000" b="1" u="sng" dirty="0" smtClean="0">
                    <a:latin typeface="Times New Roman" pitchFamily="18" charset="0"/>
                    <a:cs typeface="Times New Roman" pitchFamily="18" charset="0"/>
                  </a:rPr>
                  <a:t>GRACEFUL DEGRADATION </a:t>
                </a:r>
                <a:r>
                  <a:rPr lang="en-US" sz="2000" b="1"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Graceful degradation is another key property of CDMA-based wireless networks and as we shall see soon, allows for much more efficient interference management, which ultimately leads to universal frequency reuse and higher spectral efficiency</a:t>
                </a:r>
                <a:endParaRPr lang="en-US" sz="2000" b="1" u="sng"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Let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𝑘</m:t>
                        </m:r>
                        <m:r>
                          <a:rPr lang="en-US" sz="2000" b="0" i="1" smtClean="0">
                            <a:latin typeface="Cambria Math"/>
                            <a:cs typeface="Times New Roman" pitchFamily="18" charset="0"/>
                          </a:rPr>
                          <m:t>+1</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denote </a:t>
                </a:r>
                <a:r>
                  <a:rPr lang="en-US" sz="2000" dirty="0">
                    <a:latin typeface="Times New Roman" pitchFamily="18" charset="0"/>
                    <a:cs typeface="Times New Roman" pitchFamily="18" charset="0"/>
                  </a:rPr>
                  <a:t>the corresponding transmission power of this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m:t>
                        </m:r>
                        <m:r>
                          <a:rPr lang="en-US" sz="2000" b="0" i="1" smtClean="0">
                            <a:latin typeface="Cambria Math"/>
                            <a:cs typeface="Times New Roman" pitchFamily="18" charset="0"/>
                          </a:rPr>
                          <m:t>𝑘</m:t>
                        </m:r>
                        <m:r>
                          <a:rPr lang="en-US" sz="2000" b="0" i="1" smtClean="0">
                            <a:latin typeface="Cambria Math"/>
                            <a:cs typeface="Times New Roman" pitchFamily="18" charset="0"/>
                          </a:rPr>
                          <m:t>+1)</m:t>
                        </m:r>
                      </m:e>
                      <m:sup>
                        <m:r>
                          <a:rPr lang="en-US" sz="2000" b="0" i="1" smtClean="0">
                            <a:latin typeface="Cambria Math"/>
                            <a:cs typeface="Times New Roman" pitchFamily="18" charset="0"/>
                          </a:rPr>
                          <m:t>𝑡h</m:t>
                        </m:r>
                        <m:r>
                          <a:rPr lang="en-US" sz="2000" b="0" i="1" smtClean="0">
                            <a:latin typeface="Cambria Math"/>
                            <a:cs typeface="Times New Roman" pitchFamily="18" charset="0"/>
                          </a:rPr>
                          <m:t> </m:t>
                        </m:r>
                      </m:sup>
                    </m:sSup>
                  </m:oMath>
                </a14:m>
                <a:r>
                  <a:rPr lang="en-US" sz="2000" dirty="0" smtClean="0">
                    <a:latin typeface="Times New Roman" pitchFamily="18" charset="0"/>
                    <a:cs typeface="Times New Roman" pitchFamily="18" charset="0"/>
                  </a:rPr>
                  <a:t>user </a:t>
                </a:r>
                <a:r>
                  <a:rPr lang="en-US" sz="2000" dirty="0">
                    <a:latin typeface="Times New Roman" pitchFamily="18" charset="0"/>
                    <a:cs typeface="Times New Roman" pitchFamily="18" charset="0"/>
                  </a:rPr>
                  <a:t>and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𝑘</m:t>
                        </m:r>
                        <m:r>
                          <a:rPr lang="en-US" sz="2000" b="0" i="1" smtClean="0">
                            <a:latin typeface="Cambria Math"/>
                            <a:cs typeface="Times New Roman" pitchFamily="18" charset="0"/>
                          </a:rPr>
                          <m:t>+1,</m:t>
                        </m:r>
                      </m:sub>
                    </m:sSub>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𝑘</m:t>
                        </m:r>
                        <m:r>
                          <a:rPr lang="en-US" sz="2000" b="0" i="1" smtClean="0">
                            <a:latin typeface="Cambria Math"/>
                            <a:cs typeface="Times New Roman" pitchFamily="18" charset="0"/>
                          </a:rPr>
                          <m:t>+1</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𝑛</m:t>
                        </m:r>
                      </m:e>
                    </m:d>
                  </m:oMath>
                </a14:m>
                <a:r>
                  <a:rPr lang="en-US" sz="2000" dirty="0" smtClean="0">
                    <a:latin typeface="Times New Roman" pitchFamily="18" charset="0"/>
                    <a:cs typeface="Times New Roman" pitchFamily="18" charset="0"/>
                  </a:rPr>
                  <a:t>denote </a:t>
                </a:r>
                <a:r>
                  <a:rPr lang="en-US" sz="2000" dirty="0">
                    <a:latin typeface="Times New Roman" pitchFamily="18" charset="0"/>
                    <a:cs typeface="Times New Roman" pitchFamily="18" charset="0"/>
                  </a:rPr>
                  <a:t>his transmitted symbol and spreading code respectively. The SINR of the user </a:t>
                </a:r>
                <a:r>
                  <a:rPr lang="en-US" sz="2000" i="1" dirty="0">
                    <a:latin typeface="Times New Roman" pitchFamily="18" charset="0"/>
                    <a:cs typeface="Times New Roman" pitchFamily="18" charset="0"/>
                  </a:rPr>
                  <a:t>0</a:t>
                </a:r>
                <a:r>
                  <a:rPr lang="en-US" sz="2000" dirty="0">
                    <a:latin typeface="Times New Roman" pitchFamily="18" charset="0"/>
                    <a:cs typeface="Times New Roman" pitchFamily="18" charset="0"/>
                  </a:rPr>
                  <a:t> now changes to</a:t>
                </a:r>
                <a:endParaRPr lang="en-US" sz="2000" b="1" dirty="0" smtClean="0">
                  <a:latin typeface="Times New Roman" pitchFamily="18" charset="0"/>
                  <a:cs typeface="Times New Roman" pitchFamily="18" charset="0"/>
                </a:endParaRPr>
              </a:p>
              <a:p>
                <a:pPr marL="514350" indent="-514350">
                  <a:buFont typeface="+mj-lt"/>
                  <a:buAutoNum type="romanUcPeriod"/>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887474"/>
                <a:ext cx="11507773" cy="5275820"/>
              </a:xfrm>
              <a:blipFill rotWithShape="1">
                <a:blip r:embed="rId3"/>
                <a:stretch>
                  <a:fillRect l="-583" t="-1156" r="-530"/>
                </a:stretch>
              </a:blipFill>
            </p:spPr>
            <p:txBody>
              <a:bodyPr/>
              <a:lstStyle/>
              <a:p>
                <a:r>
                  <a:rPr lang="en-IN">
                    <a:noFill/>
                  </a:rPr>
                  <a:t> </a:t>
                </a:r>
              </a:p>
            </p:txBody>
          </p:sp>
        </mc:Fallback>
      </mc:AlternateContent>
    </p:spTree>
    <p:extLst>
      <p:ext uri="{BB962C8B-B14F-4D97-AF65-F5344CB8AC3E}">
        <p14:creationId xmlns:p14="http://schemas.microsoft.com/office/powerpoint/2010/main" val="374504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875871"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16/35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875598"/>
                <a:ext cx="11614727" cy="528769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𝑆𝐼𝑁𝑅</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0</m:t>
                              </m:r>
                            </m:sub>
                          </m:sSub>
                        </m:num>
                        <m:den>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1</m:t>
                                  </m:r>
                                </m:sub>
                              </m:sSub>
                            </m:num>
                            <m:den>
                              <m:r>
                                <a:rPr lang="en-US" sz="2000" b="0" i="1" smtClean="0">
                                  <a:latin typeface="Cambria Math"/>
                                </a:rPr>
                                <m:t>𝑁</m:t>
                              </m:r>
                            </m:den>
                          </m:f>
                          <m:r>
                            <a:rPr lang="en-US" sz="2000" b="0" i="1" smtClean="0">
                              <a:latin typeface="Cambria Math"/>
                              <a:ea typeface="Cambria Math"/>
                            </a:rPr>
                            <m:t>+</m:t>
                          </m:r>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1" smtClean="0">
                                      <a:latin typeface="Cambria Math"/>
                                      <a:ea typeface="Cambria Math"/>
                                    </a:rPr>
                                    <m:t>𝑃</m:t>
                                  </m:r>
                                </m:e>
                                <m:sub>
                                  <m:r>
                                    <a:rPr lang="en-US" sz="2000" b="0" i="1" smtClean="0">
                                      <a:latin typeface="Cambria Math"/>
                                      <a:ea typeface="Cambria Math"/>
                                    </a:rPr>
                                    <m:t>2</m:t>
                                  </m:r>
                                </m:sub>
                              </m:sSub>
                            </m:num>
                            <m:den>
                              <m:r>
                                <a:rPr lang="en-US" sz="2000" b="0" i="1" smtClean="0">
                                  <a:latin typeface="Cambria Math"/>
                                  <a:ea typeface="Cambria Math"/>
                                </a:rPr>
                                <m:t>𝑁</m:t>
                              </m:r>
                            </m:den>
                          </m:f>
                          <m:r>
                            <a:rPr lang="en-US" sz="2000" b="0" i="1" smtClean="0">
                              <a:latin typeface="Cambria Math"/>
                              <a:ea typeface="Cambria Math"/>
                            </a:rPr>
                            <m:t>+…+</m:t>
                          </m:r>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1" smtClean="0">
                                      <a:latin typeface="Cambria Math"/>
                                      <a:ea typeface="Cambria Math"/>
                                    </a:rPr>
                                    <m:t>𝑃</m:t>
                                  </m:r>
                                </m:e>
                                <m:sub>
                                  <m:r>
                                    <a:rPr lang="en-US" sz="2000" b="0" i="1" smtClean="0">
                                      <a:latin typeface="Cambria Math"/>
                                      <a:ea typeface="Cambria Math"/>
                                    </a:rPr>
                                    <m:t>𝐾</m:t>
                                  </m:r>
                                </m:sub>
                              </m:sSub>
                            </m:num>
                            <m:den>
                              <m:r>
                                <a:rPr lang="en-US" sz="2000" b="0" i="1" smtClean="0">
                                  <a:latin typeface="Cambria Math"/>
                                  <a:ea typeface="Cambria Math"/>
                                </a:rPr>
                                <m:t>𝑁</m:t>
                              </m:r>
                            </m:den>
                          </m:f>
                          <m:r>
                            <a:rPr lang="en-US" sz="2000" b="0" i="1" smtClean="0">
                              <a:latin typeface="Cambria Math"/>
                              <a:ea typeface="Cambria Math"/>
                            </a:rPr>
                            <m:t>+</m:t>
                          </m:r>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1" smtClean="0">
                                      <a:latin typeface="Cambria Math"/>
                                      <a:ea typeface="Cambria Math"/>
                                    </a:rPr>
                                    <m:t>𝑃</m:t>
                                  </m:r>
                                </m:e>
                                <m:sub>
                                  <m:r>
                                    <a:rPr lang="en-US" sz="2000" b="0" i="1" smtClean="0">
                                      <a:latin typeface="Cambria Math"/>
                                      <a:ea typeface="Cambria Math"/>
                                    </a:rPr>
                                    <m:t>𝐾</m:t>
                                  </m:r>
                                  <m:r>
                                    <a:rPr lang="en-US" sz="2000" b="0" i="1" smtClean="0">
                                      <a:latin typeface="Cambria Math"/>
                                      <a:ea typeface="Cambria Math"/>
                                    </a:rPr>
                                    <m:t>+1</m:t>
                                  </m:r>
                                </m:sub>
                              </m:sSub>
                            </m:num>
                            <m:den>
                              <m:r>
                                <a:rPr lang="en-US" sz="2000" b="0" i="1" smtClean="0">
                                  <a:latin typeface="Cambria Math"/>
                                  <a:ea typeface="Cambria Math"/>
                                </a:rPr>
                                <m:t>𝑁</m:t>
                              </m:r>
                            </m:den>
                          </m:f>
                          <m:r>
                            <a:rPr lang="en-US" sz="2000" b="0" i="1" smtClean="0">
                              <a:latin typeface="Cambria Math"/>
                              <a:ea typeface="Cambria Math"/>
                            </a:rPr>
                            <m:t>+</m:t>
                          </m:r>
                          <m:f>
                            <m:fPr>
                              <m:ctrlPr>
                                <a:rPr lang="en-US" sz="2000" b="0" i="1" smtClean="0">
                                  <a:latin typeface="Cambria Math"/>
                                  <a:ea typeface="Cambria Math"/>
                                </a:rPr>
                              </m:ctrlPr>
                            </m:fPr>
                            <m:num>
                              <m:sSup>
                                <m:sSupPr>
                                  <m:ctrlPr>
                                    <a:rPr lang="en-US" sz="2000" b="0" i="1" smtClean="0">
                                      <a:latin typeface="Cambria Math"/>
                                      <a:ea typeface="Cambria Math"/>
                                    </a:rPr>
                                  </m:ctrlPr>
                                </m:sSupPr>
                                <m:e>
                                  <m:sSub>
                                    <m:sSubPr>
                                      <m:ctrlPr>
                                        <a:rPr lang="en-US" sz="2000" b="0" i="1" smtClean="0">
                                          <a:latin typeface="Cambria Math"/>
                                          <a:ea typeface="Cambria Math"/>
                                        </a:rPr>
                                      </m:ctrlPr>
                                    </m:sSubPr>
                                    <m:e>
                                      <m:r>
                                        <a:rPr lang="en-US" sz="2000" b="0" i="1" smtClean="0">
                                          <a:latin typeface="Cambria Math"/>
                                          <a:ea typeface="Cambria Math"/>
                                        </a:rPr>
                                        <m:t>𝜎</m:t>
                                      </m:r>
                                    </m:e>
                                    <m:sub>
                                      <m:r>
                                        <a:rPr lang="en-US" sz="2000" b="0" i="1" smtClean="0">
                                          <a:latin typeface="Cambria Math"/>
                                          <a:ea typeface="Cambria Math"/>
                                        </a:rPr>
                                        <m:t>𝑛</m:t>
                                      </m:r>
                                    </m:sub>
                                  </m:sSub>
                                </m:e>
                                <m:sup>
                                  <m:r>
                                    <a:rPr lang="en-US" sz="2000" b="0" i="1" smtClean="0">
                                      <a:latin typeface="Cambria Math"/>
                                      <a:ea typeface="Cambria Math"/>
                                    </a:rPr>
                                    <m:t>2</m:t>
                                  </m:r>
                                </m:sup>
                              </m:sSup>
                            </m:num>
                            <m:den>
                              <m:r>
                                <a:rPr lang="en-US" sz="2000" b="0" i="1" smtClean="0">
                                  <a:latin typeface="Cambria Math"/>
                                  <a:ea typeface="Cambria Math"/>
                                </a:rPr>
                                <m:t>𝑁</m:t>
                              </m:r>
                            </m:den>
                          </m:f>
                        </m:den>
                      </m:f>
                      <m:r>
                        <a:rPr lang="en-US" sz="2000" b="0" i="1" smtClean="0">
                          <a:latin typeface="Cambria Math"/>
                        </a:rPr>
                        <m:t>=</m:t>
                      </m:r>
                      <m:r>
                        <a:rPr lang="en-US" sz="2000" b="0" i="1" smtClean="0">
                          <a:latin typeface="Cambria Math"/>
                        </a:rPr>
                        <m:t>𝑁</m:t>
                      </m:r>
                      <m:r>
                        <a:rPr lang="en-US" sz="2000" b="0" i="1" smtClean="0">
                          <a:latin typeface="Cambria Math"/>
                          <a:ea typeface="Cambria Math"/>
                        </a:rPr>
                        <m:t>×</m:t>
                      </m:r>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1" smtClean="0">
                                  <a:latin typeface="Cambria Math"/>
                                  <a:ea typeface="Cambria Math"/>
                                </a:rPr>
                                <m:t>𝑃</m:t>
                              </m:r>
                            </m:e>
                            <m:sub>
                              <m:r>
                                <a:rPr lang="en-US" sz="2000" b="0" i="1" smtClean="0">
                                  <a:latin typeface="Cambria Math"/>
                                  <a:ea typeface="Cambria Math"/>
                                </a:rPr>
                                <m:t>0</m:t>
                              </m:r>
                            </m:sub>
                          </m:sSub>
                        </m:num>
                        <m:den>
                          <m:nary>
                            <m:naryPr>
                              <m:chr m:val="∑"/>
                              <m:limLoc m:val="subSup"/>
                              <m:ctrlPr>
                                <a:rPr lang="en-US" sz="2000" b="0" i="1" smtClean="0">
                                  <a:latin typeface="Cambria Math"/>
                                  <a:ea typeface="Cambria Math"/>
                                </a:rPr>
                              </m:ctrlPr>
                            </m:naryPr>
                            <m:sub>
                              <m:r>
                                <m:rPr>
                                  <m:brk m:alnAt="25"/>
                                </m:rPr>
                                <a:rPr lang="en-US" sz="2000" b="0" i="1" smtClean="0">
                                  <a:latin typeface="Cambria Math"/>
                                  <a:ea typeface="Cambria Math"/>
                                </a:rPr>
                                <m:t>𝐾</m:t>
                              </m:r>
                              <m:r>
                                <a:rPr lang="en-US" sz="2000" b="0" i="1" smtClean="0">
                                  <a:latin typeface="Cambria Math"/>
                                  <a:ea typeface="Cambria Math"/>
                                </a:rPr>
                                <m:t>=0</m:t>
                              </m:r>
                            </m:sub>
                            <m:sup>
                              <m:r>
                                <a:rPr lang="en-US" sz="2000" b="0" i="1" smtClean="0">
                                  <a:latin typeface="Cambria Math"/>
                                  <a:ea typeface="Cambria Math"/>
                                </a:rPr>
                                <m:t>𝑘</m:t>
                              </m:r>
                              <m:r>
                                <a:rPr lang="en-US" sz="2000" b="0" i="1" smtClean="0">
                                  <a:latin typeface="Cambria Math"/>
                                  <a:ea typeface="Cambria Math"/>
                                </a:rPr>
                                <m:t>+1</m:t>
                              </m:r>
                            </m:sup>
                            <m:e>
                              <m:sSub>
                                <m:sSubPr>
                                  <m:ctrlPr>
                                    <a:rPr lang="en-US" sz="2000" b="0" i="1" smtClean="0">
                                      <a:latin typeface="Cambria Math"/>
                                      <a:ea typeface="Cambria Math"/>
                                    </a:rPr>
                                  </m:ctrlPr>
                                </m:sSubPr>
                                <m:e>
                                  <m:r>
                                    <a:rPr lang="en-US" sz="2000" b="0" i="1" smtClean="0">
                                      <a:latin typeface="Cambria Math"/>
                                      <a:ea typeface="Cambria Math"/>
                                    </a:rPr>
                                    <m:t>𝑃</m:t>
                                  </m:r>
                                </m:e>
                                <m:sub>
                                  <m:r>
                                    <a:rPr lang="en-US" sz="2000" b="0" i="1" smtClean="0">
                                      <a:latin typeface="Cambria Math"/>
                                      <a:ea typeface="Cambria Math"/>
                                    </a:rPr>
                                    <m:t>𝐾</m:t>
                                  </m:r>
                                </m:sub>
                              </m:sSub>
                              <m:r>
                                <a:rPr lang="en-US" sz="2000" b="0" i="1" smtClean="0">
                                  <a:latin typeface="Cambria Math"/>
                                  <a:ea typeface="Cambria Math"/>
                                </a:rPr>
                                <m:t>+</m:t>
                              </m:r>
                              <m:sSub>
                                <m:sSubPr>
                                  <m:ctrlPr>
                                    <a:rPr lang="en-US" sz="2000" b="0" i="1" smtClean="0">
                                      <a:latin typeface="Cambria Math"/>
                                      <a:ea typeface="Cambria Math"/>
                                    </a:rPr>
                                  </m:ctrlPr>
                                </m:sSubPr>
                                <m:e>
                                  <m:sSup>
                                    <m:sSupPr>
                                      <m:ctrlPr>
                                        <a:rPr lang="en-US" sz="2000" b="0" i="1" smtClean="0">
                                          <a:latin typeface="Cambria Math"/>
                                          <a:ea typeface="Cambria Math"/>
                                        </a:rPr>
                                      </m:ctrlPr>
                                    </m:sSupPr>
                                    <m:e>
                                      <m:r>
                                        <a:rPr lang="en-US" sz="2000" b="0" i="1" smtClean="0">
                                          <a:latin typeface="Cambria Math"/>
                                          <a:ea typeface="Cambria Math"/>
                                        </a:rPr>
                                        <m:t>𝜎</m:t>
                                      </m:r>
                                    </m:e>
                                    <m:sup>
                                      <m:r>
                                        <a:rPr lang="en-US" sz="2000" b="0" i="1" smtClean="0">
                                          <a:latin typeface="Cambria Math"/>
                                          <a:ea typeface="Cambria Math"/>
                                        </a:rPr>
                                        <m:t>2</m:t>
                                      </m:r>
                                    </m:sup>
                                  </m:sSup>
                                </m:e>
                                <m:sub>
                                  <m:r>
                                    <a:rPr lang="en-US" sz="2000" b="0" i="1" smtClean="0">
                                      <a:latin typeface="Cambria Math"/>
                                      <a:ea typeface="Cambria Math"/>
                                    </a:rPr>
                                    <m:t>𝑛</m:t>
                                  </m:r>
                                </m:sub>
                              </m:sSub>
                            </m:e>
                          </m:nary>
                        </m:den>
                      </m:f>
                    </m:oMath>
                  </m:oMathPara>
                </a14:m>
                <a:endParaRPr lang="en-IN" sz="2000" dirty="0" smtClean="0"/>
              </a:p>
              <a:p>
                <a:pPr algn="just">
                  <a:buFont typeface="Wingdings" pitchFamily="2" charset="2"/>
                  <a:buChar char="Ø"/>
                </a:pPr>
                <a:r>
                  <a:rPr lang="en-US" sz="1600" dirty="0">
                    <a:latin typeface="Times New Roman" pitchFamily="18" charset="0"/>
                    <a:cs typeface="Times New Roman" pitchFamily="18" charset="0"/>
                  </a:rPr>
                  <a:t>Further, in general, at any user i = (K + 1), the additional interference due to the introduction of this new user is PK+1 N . Therefore, the addition of the new user K + 1 does not adversely affect any single user. Rather, the additional interference caused by this new user is shared amongst all the existing users in the system leading to </a:t>
                </a:r>
                <a:r>
                  <a:rPr lang="en-US" sz="1600" b="1" i="1" dirty="0">
                    <a:latin typeface="Times New Roman" pitchFamily="18" charset="0"/>
                    <a:cs typeface="Times New Roman" pitchFamily="18" charset="0"/>
                  </a:rPr>
                  <a:t>interference distribution</a:t>
                </a:r>
                <a:r>
                  <a:rPr lang="en-US" sz="1600" dirty="0" smtClean="0">
                    <a:latin typeface="Times New Roman" pitchFamily="18" charset="0"/>
                    <a:cs typeface="Times New Roman" pitchFamily="18" charset="0"/>
                  </a:rPr>
                  <a:t>.</a:t>
                </a:r>
                <a:r>
                  <a:rPr lang="en-US" sz="1600" dirty="0"/>
                  <a:t> </a:t>
                </a:r>
                <a:r>
                  <a:rPr lang="en-US" sz="1600" dirty="0">
                    <a:latin typeface="Times New Roman" pitchFamily="18" charset="0"/>
                    <a:cs typeface="Times New Roman" pitchFamily="18" charset="0"/>
                  </a:rPr>
                  <a:t>This sharing of the interference by all the existing users leads to </a:t>
                </a:r>
                <a:r>
                  <a:rPr lang="en-US" sz="1600" dirty="0" smtClean="0">
                    <a:latin typeface="Times New Roman" pitchFamily="18" charset="0"/>
                    <a:cs typeface="Times New Roman" pitchFamily="18" charset="0"/>
                  </a:rPr>
                  <a:t>a </a:t>
                </a:r>
                <a:r>
                  <a:rPr lang="en-US" sz="1600" dirty="0">
                    <a:latin typeface="Times New Roman" pitchFamily="18" charset="0"/>
                    <a:cs typeface="Times New Roman" pitchFamily="18" charset="0"/>
                  </a:rPr>
                  <a:t>graceful degradation of the SINR at each user. This is termed the </a:t>
                </a:r>
                <a:r>
                  <a:rPr lang="en-US" sz="1600" b="1" i="1" dirty="0">
                    <a:latin typeface="Times New Roman" pitchFamily="18" charset="0"/>
                    <a:cs typeface="Times New Roman" pitchFamily="18" charset="0"/>
                  </a:rPr>
                  <a:t>graceful degradation</a:t>
                </a:r>
                <a:r>
                  <a:rPr lang="en-US" sz="1600" dirty="0">
                    <a:latin typeface="Times New Roman" pitchFamily="18" charset="0"/>
                    <a:cs typeface="Times New Roman" pitchFamily="18" charset="0"/>
                  </a:rPr>
                  <a:t> property of CDMA systems</a:t>
                </a:r>
                <a:r>
                  <a:rPr lang="en-US" sz="2000" dirty="0" smtClean="0">
                    <a:latin typeface="Times New Roman" pitchFamily="18" charset="0"/>
                    <a:cs typeface="Times New Roman" pitchFamily="18" charset="0"/>
                  </a:rPr>
                  <a:t>.</a:t>
                </a:r>
              </a:p>
              <a:p>
                <a:pPr marL="0" indent="0" algn="just">
                  <a:buNone/>
                </a:pPr>
                <a:r>
                  <a:rPr lang="en-IN" sz="2000" b="1" u="sng" dirty="0" smtClean="0">
                    <a:latin typeface="Times New Roman" pitchFamily="18" charset="0"/>
                    <a:cs typeface="Times New Roman" pitchFamily="18" charset="0"/>
                  </a:rPr>
                  <a:t>UNIVERSAL FREQUENCY REUSE</a:t>
                </a:r>
                <a:r>
                  <a:rPr lang="en-IN" sz="2000" b="1" dirty="0" smtClean="0">
                    <a:latin typeface="Times New Roman" pitchFamily="18" charset="0"/>
                    <a:cs typeface="Times New Roman" pitchFamily="18" charset="0"/>
                  </a:rPr>
                  <a:t>:</a:t>
                </a:r>
              </a:p>
              <a:p>
                <a:pPr marL="0" indent="0" algn="just">
                  <a:buNone/>
                </a:pPr>
                <a:endParaRPr lang="en-IN" sz="2000" b="1"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875598"/>
                <a:ext cx="11614727" cy="5287695"/>
              </a:xfrm>
              <a:blipFill rotWithShape="1">
                <a:blip r:embed="rId4"/>
                <a:stretch>
                  <a:fillRect l="-577" r="-262"/>
                </a:stretch>
              </a:blipFill>
            </p:spPr>
            <p:txBody>
              <a:bodyPr/>
              <a:lstStyle/>
              <a:p>
                <a:r>
                  <a:rPr lang="en-IN">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408" y="3597996"/>
            <a:ext cx="2481263"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686408" y="5391397"/>
            <a:ext cx="3177117" cy="584775"/>
          </a:xfrm>
          <a:prstGeom prst="rect">
            <a:avLst/>
          </a:prstGeom>
        </p:spPr>
        <p:txBody>
          <a:bodyPr wrap="square">
            <a:spAutoFit/>
          </a:bodyPr>
          <a:lstStyle/>
          <a:p>
            <a:r>
              <a:rPr lang="en-US" sz="1600" b="1" dirty="0">
                <a:latin typeface="Times New Roman" pitchFamily="18" charset="0"/>
                <a:cs typeface="Times New Roman" pitchFamily="18" charset="0"/>
              </a:rPr>
              <a:t>Figure </a:t>
            </a:r>
            <a:r>
              <a:rPr lang="en-US" sz="1600" b="1" dirty="0" smtClean="0">
                <a:latin typeface="Times New Roman" pitchFamily="18" charset="0"/>
                <a:cs typeface="Times New Roman" pitchFamily="18" charset="0"/>
              </a:rPr>
              <a:t>6: </a:t>
            </a:r>
            <a:r>
              <a:rPr lang="en-US" sz="1600" b="1" dirty="0" err="1">
                <a:latin typeface="Times New Roman" pitchFamily="18" charset="0"/>
                <a:cs typeface="Times New Roman" pitchFamily="18" charset="0"/>
              </a:rPr>
              <a:t>Intercell</a:t>
            </a:r>
            <a:r>
              <a:rPr lang="en-US" sz="1600" b="1" dirty="0">
                <a:latin typeface="Times New Roman" pitchFamily="18" charset="0"/>
                <a:cs typeface="Times New Roman" pitchFamily="18" charset="0"/>
              </a:rPr>
              <a:t> interference for the user 0 on the cell edge</a:t>
            </a:r>
            <a:endParaRPr lang="en-IN" sz="1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90846" y="3429939"/>
                <a:ext cx="7996051" cy="2308324"/>
              </a:xfrm>
              <a:prstGeom prst="rect">
                <a:avLst/>
              </a:prstGeom>
            </p:spPr>
            <p:txBody>
              <a:bodyPr wrap="square">
                <a:spAutoFit/>
              </a:bodyPr>
              <a:lstStyle/>
              <a:p>
                <a:pPr marL="342900" indent="-342900" algn="just">
                  <a:buFont typeface="Wingdings" pitchFamily="2" charset="2"/>
                  <a:buChar char="Ø"/>
                </a:pPr>
                <a:r>
                  <a:rPr lang="en-US" sz="1600" dirty="0" smtClean="0">
                    <a:latin typeface="Times New Roman" pitchFamily="18" charset="0"/>
                    <a:cs typeface="Times New Roman" pitchFamily="18" charset="0"/>
                  </a:rPr>
                  <a:t>Consider a cellular network organized into cells as shown in Figure 6. </a:t>
                </a:r>
                <a:r>
                  <a:rPr lang="en-US" sz="1600" dirty="0">
                    <a:latin typeface="Times New Roman" pitchFamily="18" charset="0"/>
                    <a:cs typeface="Times New Roman" pitchFamily="18" charset="0"/>
                  </a:rPr>
                  <a:t>Consider two adjacent cells </a:t>
                </a: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𝐶</m:t>
                        </m:r>
                      </m:e>
                      <m:sub>
                        <m:r>
                          <a:rPr lang="en-US" sz="1600" b="0" i="1" smtClean="0">
                            <a:latin typeface="Cambria Math"/>
                            <a:cs typeface="Times New Roman" pitchFamily="18" charset="0"/>
                          </a:rPr>
                          <m:t>0</m:t>
                        </m:r>
                      </m:sub>
                    </m:sSub>
                    <m:r>
                      <a:rPr lang="en-US" sz="1600" b="0" i="1" smtClean="0">
                        <a:latin typeface="Cambria Math"/>
                        <a:cs typeface="Times New Roman" pitchFamily="18" charset="0"/>
                      </a:rPr>
                      <m:t>,</m:t>
                    </m:r>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𝐶</m:t>
                        </m:r>
                      </m:e>
                      <m:sub>
                        <m:r>
                          <a:rPr lang="en-US" sz="1600" b="0" i="1" smtClean="0">
                            <a:latin typeface="Cambria Math"/>
                            <a:cs typeface="Times New Roman" pitchFamily="18" charset="0"/>
                          </a:rPr>
                          <m:t>1</m:t>
                        </m:r>
                      </m:sub>
                    </m:sSub>
                  </m:oMath>
                </a14:m>
                <a:r>
                  <a:rPr lang="en-US" sz="1600" dirty="0" smtClean="0">
                    <a:latin typeface="Times New Roman" pitchFamily="18" charset="0"/>
                    <a:cs typeface="Times New Roman" pitchFamily="18" charset="0"/>
                  </a:rPr>
                  <a:t>shown </a:t>
                </a:r>
                <a:r>
                  <a:rPr lang="en-US" sz="1600" dirty="0">
                    <a:latin typeface="Times New Roman" pitchFamily="18" charset="0"/>
                    <a:cs typeface="Times New Roman" pitchFamily="18" charset="0"/>
                  </a:rPr>
                  <a:t>in the figure. Assume now that the same frequency </a:t>
                </a:r>
                <a:r>
                  <a:rPr lang="en-US" sz="1600" i="1" dirty="0">
                    <a:latin typeface="Times New Roman" pitchFamily="18" charset="0"/>
                    <a:cs typeface="Times New Roman" pitchFamily="18" charset="0"/>
                  </a:rPr>
                  <a:t>f</a:t>
                </a:r>
                <a:r>
                  <a:rPr lang="en-US" sz="1600" dirty="0">
                    <a:latin typeface="Times New Roman" pitchFamily="18" charset="0"/>
                    <a:cs typeface="Times New Roman" pitchFamily="18" charset="0"/>
                  </a:rPr>
                  <a:t> is allotted for transmission to users in </a:t>
                </a:r>
                <a:r>
                  <a:rPr lang="en-US" sz="1600" dirty="0" smtClean="0">
                    <a:latin typeface="Times New Roman" pitchFamily="18" charset="0"/>
                    <a:cs typeface="Times New Roman" pitchFamily="18" charset="0"/>
                  </a:rPr>
                  <a:t>both</a:t>
                </a: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  </m:t>
                        </m:r>
                        <m:r>
                          <a:rPr lang="en-US" sz="1600" b="0" i="1" smtClean="0">
                            <a:latin typeface="Cambria Math"/>
                            <a:cs typeface="Times New Roman" pitchFamily="18" charset="0"/>
                          </a:rPr>
                          <m:t>𝐶</m:t>
                        </m:r>
                      </m:e>
                      <m:sub>
                        <m:r>
                          <a:rPr lang="en-US" sz="1600" b="0" i="1" smtClean="0">
                            <a:latin typeface="Cambria Math"/>
                            <a:cs typeface="Times New Roman" pitchFamily="18" charset="0"/>
                          </a:rPr>
                          <m:t>0</m:t>
                        </m:r>
                      </m:sub>
                    </m:sSub>
                    <m:r>
                      <a:rPr lang="en-US" sz="1600" b="0" i="1" smtClean="0">
                        <a:latin typeface="Cambria Math"/>
                        <a:cs typeface="Times New Roman" pitchFamily="18" charset="0"/>
                      </a:rPr>
                      <m:t>,</m:t>
                    </m:r>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𝐶</m:t>
                        </m:r>
                      </m:e>
                      <m:sub>
                        <m:r>
                          <a:rPr lang="en-US" sz="1600" b="0" i="1" smtClean="0">
                            <a:latin typeface="Cambria Math"/>
                            <a:cs typeface="Times New Roman" pitchFamily="18" charset="0"/>
                          </a:rPr>
                          <m:t>1</m:t>
                        </m:r>
                      </m:sub>
                    </m:sSub>
                  </m:oMath>
                </a14:m>
                <a:r>
                  <a:rPr lang="en-US" sz="1600" dirty="0" smtClean="0">
                    <a:latin typeface="Times New Roman" pitchFamily="18" charset="0"/>
                    <a:cs typeface="Times New Roman" pitchFamily="18" charset="0"/>
                  </a:rPr>
                  <a:t>.</a:t>
                </a:r>
              </a:p>
              <a:p>
                <a:pPr marL="342900" indent="-342900" algn="just">
                  <a:buFont typeface="Wingdings" pitchFamily="2" charset="2"/>
                  <a:buChar char="Ø"/>
                </a:pPr>
                <a:r>
                  <a:rPr lang="en-US" sz="1600" dirty="0">
                    <a:latin typeface="Times New Roman" pitchFamily="18" charset="0"/>
                    <a:cs typeface="Times New Roman" pitchFamily="18" charset="0"/>
                  </a:rPr>
                  <a:t>Let </a:t>
                </a: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𝑥</m:t>
                        </m:r>
                      </m:e>
                      <m:sub>
                        <m:r>
                          <a:rPr lang="en-US" sz="1600" b="0" i="1" smtClean="0">
                            <a:latin typeface="Cambria Math"/>
                            <a:cs typeface="Times New Roman" pitchFamily="18" charset="0"/>
                          </a:rPr>
                          <m:t>0</m:t>
                        </m:r>
                      </m:sub>
                    </m:sSub>
                    <m:d>
                      <m:dPr>
                        <m:ctrlPr>
                          <a:rPr lang="en-US" sz="1600" i="1" smtClean="0">
                            <a:latin typeface="Cambria Math"/>
                            <a:cs typeface="Times New Roman" pitchFamily="18" charset="0"/>
                          </a:rPr>
                        </m:ctrlPr>
                      </m:dPr>
                      <m:e>
                        <m:r>
                          <a:rPr lang="en-US" sz="1600" b="0" i="1" smtClean="0">
                            <a:latin typeface="Cambria Math"/>
                            <a:cs typeface="Times New Roman" pitchFamily="18" charset="0"/>
                          </a:rPr>
                          <m:t>𝑛</m:t>
                        </m:r>
                      </m:e>
                    </m:d>
                    <m:r>
                      <a:rPr lang="en-US" sz="1600" b="0" i="1" smtClean="0">
                        <a:latin typeface="Cambria Math"/>
                        <a:cs typeface="Times New Roman" pitchFamily="18" charset="0"/>
                      </a:rPr>
                      <m:t> </m:t>
                    </m:r>
                  </m:oMath>
                </a14:m>
                <a:r>
                  <a:rPr lang="en-US" sz="1600" dirty="0" smtClean="0">
                    <a:latin typeface="Times New Roman" pitchFamily="18" charset="0"/>
                    <a:cs typeface="Times New Roman" pitchFamily="18" charset="0"/>
                  </a:rPr>
                  <a:t>with </a:t>
                </a:r>
                <a:r>
                  <a:rPr lang="en-US" sz="1600" dirty="0">
                    <a:latin typeface="Times New Roman" pitchFamily="18" charset="0"/>
                    <a:cs typeface="Times New Roman" pitchFamily="18" charset="0"/>
                  </a:rPr>
                  <a:t>power </a:t>
                </a: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𝑃</m:t>
                        </m:r>
                      </m:e>
                      <m:sub>
                        <m:r>
                          <a:rPr lang="en-US" sz="1600" b="0" i="1" smtClean="0">
                            <a:latin typeface="Cambria Math"/>
                            <a:cs typeface="Times New Roman" pitchFamily="18" charset="0"/>
                          </a:rPr>
                          <m:t>0</m:t>
                        </m:r>
                      </m:sub>
                    </m:sSub>
                    <m:r>
                      <a:rPr lang="en-US" sz="1600" b="0" i="1" smtClean="0">
                        <a:latin typeface="Cambria Math"/>
                        <a:cs typeface="Times New Roman" pitchFamily="18" charset="0"/>
                      </a:rPr>
                      <m:t> </m:t>
                    </m:r>
                  </m:oMath>
                </a14:m>
                <a:r>
                  <a:rPr lang="en-US" sz="1600" dirty="0" smtClean="0">
                    <a:latin typeface="Times New Roman" pitchFamily="18" charset="0"/>
                    <a:cs typeface="Times New Roman" pitchFamily="18" charset="0"/>
                  </a:rPr>
                  <a:t>denote </a:t>
                </a:r>
                <a:r>
                  <a:rPr lang="en-US" sz="1600" dirty="0">
                    <a:latin typeface="Times New Roman" pitchFamily="18" charset="0"/>
                    <a:cs typeface="Times New Roman" pitchFamily="18" charset="0"/>
                  </a:rPr>
                  <a:t>the signal of the user on the frequency </a:t>
                </a:r>
                <a:r>
                  <a:rPr lang="en-US" sz="1600" i="1" dirty="0">
                    <a:latin typeface="Times New Roman" pitchFamily="18" charset="0"/>
                    <a:cs typeface="Times New Roman" pitchFamily="18" charset="0"/>
                  </a:rPr>
                  <a:t>f</a:t>
                </a:r>
                <a:r>
                  <a:rPr lang="en-US" sz="1600" dirty="0">
                    <a:latin typeface="Times New Roman" pitchFamily="18" charset="0"/>
                    <a:cs typeface="Times New Roman" pitchFamily="18" charset="0"/>
                  </a:rPr>
                  <a:t> in the cell 0, while </a:t>
                </a: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𝑥</m:t>
                        </m:r>
                      </m:e>
                      <m:sub>
                        <m:r>
                          <a:rPr lang="en-US" sz="1600" b="0" i="1" smtClean="0">
                            <a:latin typeface="Cambria Math"/>
                            <a:cs typeface="Times New Roman" pitchFamily="18" charset="0"/>
                          </a:rPr>
                          <m:t>1</m:t>
                        </m:r>
                      </m:sub>
                    </m:sSub>
                    <m:d>
                      <m:dPr>
                        <m:ctrlPr>
                          <a:rPr lang="en-US" sz="1600" i="1" smtClean="0">
                            <a:latin typeface="Cambria Math"/>
                            <a:cs typeface="Times New Roman" pitchFamily="18" charset="0"/>
                          </a:rPr>
                        </m:ctrlPr>
                      </m:dPr>
                      <m:e>
                        <m:r>
                          <a:rPr lang="en-US" sz="1600" b="0" i="1" smtClean="0">
                            <a:latin typeface="Cambria Math"/>
                            <a:cs typeface="Times New Roman" pitchFamily="18" charset="0"/>
                          </a:rPr>
                          <m:t>𝑛</m:t>
                        </m:r>
                      </m:e>
                    </m:d>
                  </m:oMath>
                </a14:m>
                <a:r>
                  <a:rPr lang="en-US" sz="1600" dirty="0" smtClean="0">
                    <a:latin typeface="Times New Roman" pitchFamily="18" charset="0"/>
                    <a:cs typeface="Times New Roman" pitchFamily="18" charset="0"/>
                  </a:rPr>
                  <a:t> with </a:t>
                </a:r>
                <a:r>
                  <a:rPr lang="en-US" sz="1600" dirty="0">
                    <a:latin typeface="Times New Roman" pitchFamily="18" charset="0"/>
                    <a:cs typeface="Times New Roman" pitchFamily="18" charset="0"/>
                  </a:rPr>
                  <a:t>power P1 denotes the signal of the user in the cell 1. Since both the signals are being transmitted on the identical frequency </a:t>
                </a:r>
                <a:r>
                  <a:rPr lang="en-US" sz="1600" i="1" dirty="0">
                    <a:latin typeface="Times New Roman" pitchFamily="18" charset="0"/>
                    <a:cs typeface="Times New Roman" pitchFamily="18" charset="0"/>
                  </a:rPr>
                  <a:t>f</a:t>
                </a:r>
                <a:r>
                  <a:rPr lang="en-US" sz="1600" dirty="0">
                    <a:latin typeface="Times New Roman" pitchFamily="18" charset="0"/>
                    <a:cs typeface="Times New Roman" pitchFamily="18" charset="0"/>
                  </a:rPr>
                  <a:t>, they will interfere with each other. More specifically, the received signal </a:t>
                </a: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𝑦</m:t>
                        </m:r>
                      </m:e>
                      <m:sub>
                        <m:r>
                          <a:rPr lang="en-US" sz="1600" b="0" i="1" smtClean="0">
                            <a:latin typeface="Cambria Math"/>
                            <a:cs typeface="Times New Roman" pitchFamily="18" charset="0"/>
                          </a:rPr>
                          <m:t>0</m:t>
                        </m:r>
                      </m:sub>
                    </m:sSub>
                    <m:d>
                      <m:dPr>
                        <m:ctrlPr>
                          <a:rPr lang="en-US" sz="1600" i="1" smtClean="0">
                            <a:latin typeface="Cambria Math"/>
                            <a:cs typeface="Times New Roman" pitchFamily="18" charset="0"/>
                          </a:rPr>
                        </m:ctrlPr>
                      </m:dPr>
                      <m:e>
                        <m:r>
                          <a:rPr lang="en-US" sz="1600" b="0" i="1" smtClean="0">
                            <a:latin typeface="Cambria Math"/>
                            <a:cs typeface="Times New Roman" pitchFamily="18" charset="0"/>
                          </a:rPr>
                          <m:t>𝑛</m:t>
                        </m:r>
                      </m:e>
                    </m:d>
                  </m:oMath>
                </a14:m>
                <a:r>
                  <a:rPr lang="en-US" sz="1600" dirty="0" smtClean="0">
                    <a:latin typeface="Times New Roman" pitchFamily="18" charset="0"/>
                    <a:cs typeface="Times New Roman" pitchFamily="18" charset="0"/>
                  </a:rPr>
                  <a:t>at </a:t>
                </a:r>
                <a:r>
                  <a:rPr lang="en-US" sz="1600" dirty="0">
                    <a:latin typeface="Times New Roman" pitchFamily="18" charset="0"/>
                    <a:cs typeface="Times New Roman" pitchFamily="18" charset="0"/>
                  </a:rPr>
                  <a:t>the user 0 is given </a:t>
                </a:r>
                <a:r>
                  <a:rPr lang="en-US" sz="1600" dirty="0" smtClean="0">
                    <a:latin typeface="Times New Roman" pitchFamily="18" charset="0"/>
                    <a:cs typeface="Times New Roman" pitchFamily="18" charset="0"/>
                  </a:rPr>
                  <a:t>as</a:t>
                </a:r>
              </a:p>
              <a:p>
                <a:pPr algn="just"/>
                <a:endParaRPr lang="en-US" sz="1600"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sSub>
                        <m:sSubPr>
                          <m:ctrlPr>
                            <a:rPr lang="en-IN" sz="1600" i="1" smtClean="0">
                              <a:latin typeface="Cambria Math"/>
                              <a:cs typeface="Times New Roman" pitchFamily="18" charset="0"/>
                            </a:rPr>
                          </m:ctrlPr>
                        </m:sSubPr>
                        <m:e>
                          <m:r>
                            <a:rPr lang="en-US" sz="1600" b="0" i="1" smtClean="0">
                              <a:latin typeface="Cambria Math"/>
                              <a:cs typeface="Times New Roman" pitchFamily="18" charset="0"/>
                            </a:rPr>
                            <m:t>𝑦</m:t>
                          </m:r>
                        </m:e>
                        <m:sub>
                          <m:r>
                            <a:rPr lang="en-US" sz="1600" b="0" i="1" smtClean="0">
                              <a:latin typeface="Cambria Math"/>
                              <a:cs typeface="Times New Roman" pitchFamily="18" charset="0"/>
                            </a:rPr>
                            <m:t>0</m:t>
                          </m:r>
                        </m:sub>
                      </m:sSub>
                      <m:d>
                        <m:dPr>
                          <m:ctrlPr>
                            <a:rPr lang="en-IN" sz="1600" i="1" smtClean="0">
                              <a:latin typeface="Cambria Math"/>
                              <a:cs typeface="Times New Roman" pitchFamily="18" charset="0"/>
                            </a:rPr>
                          </m:ctrlPr>
                        </m:dPr>
                        <m:e>
                          <m:r>
                            <a:rPr lang="en-US" sz="1600" b="0" i="1" smtClean="0">
                              <a:latin typeface="Cambria Math"/>
                              <a:cs typeface="Times New Roman" pitchFamily="18" charset="0"/>
                            </a:rPr>
                            <m:t>𝑛</m:t>
                          </m:r>
                        </m:e>
                      </m:d>
                      <m:r>
                        <a:rPr lang="en-IN" sz="1600" i="1" smtClean="0">
                          <a:latin typeface="Cambria Math"/>
                          <a:ea typeface="Cambria Math"/>
                          <a:cs typeface="Times New Roman" pitchFamily="18" charset="0"/>
                        </a:rPr>
                        <m:t>=</m:t>
                      </m:r>
                      <m:sSub>
                        <m:sSubPr>
                          <m:ctrlPr>
                            <a:rPr lang="en-IN"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𝑥</m:t>
                          </m:r>
                        </m:e>
                        <m:sub>
                          <m:r>
                            <a:rPr lang="en-US" sz="1600" b="0" i="1" smtClean="0">
                              <a:latin typeface="Cambria Math"/>
                              <a:ea typeface="Cambria Math"/>
                              <a:cs typeface="Times New Roman" pitchFamily="18" charset="0"/>
                            </a:rPr>
                            <m:t>0</m:t>
                          </m:r>
                        </m:sub>
                      </m:sSub>
                      <m:d>
                        <m:dPr>
                          <m:ctrlPr>
                            <a:rPr lang="en-IN" sz="1600" i="1" smtClean="0">
                              <a:latin typeface="Cambria Math"/>
                              <a:ea typeface="Cambria Math"/>
                              <a:cs typeface="Times New Roman" pitchFamily="18" charset="0"/>
                            </a:rPr>
                          </m:ctrlPr>
                        </m:dPr>
                        <m:e>
                          <m:r>
                            <a:rPr lang="en-US" sz="1600" b="0" i="1" smtClean="0">
                              <a:latin typeface="Cambria Math"/>
                              <a:ea typeface="Cambria Math"/>
                              <a:cs typeface="Times New Roman" pitchFamily="18" charset="0"/>
                            </a:rPr>
                            <m:t>𝑛</m:t>
                          </m:r>
                        </m:e>
                      </m:d>
                      <m:r>
                        <a:rPr lang="en-IN" sz="1600" i="1" smtClean="0">
                          <a:latin typeface="Cambria Math"/>
                          <a:ea typeface="Cambria Math"/>
                          <a:cs typeface="Times New Roman" pitchFamily="18" charset="0"/>
                        </a:rPr>
                        <m:t>+</m:t>
                      </m:r>
                      <m:sSub>
                        <m:sSubPr>
                          <m:ctrlPr>
                            <a:rPr lang="en-IN"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𝑥</m:t>
                          </m:r>
                        </m:e>
                        <m:sub>
                          <m:r>
                            <a:rPr lang="en-US" sz="1600" b="0" i="1" smtClean="0">
                              <a:latin typeface="Cambria Math"/>
                              <a:ea typeface="Cambria Math"/>
                              <a:cs typeface="Times New Roman" pitchFamily="18" charset="0"/>
                            </a:rPr>
                            <m:t>1</m:t>
                          </m:r>
                        </m:sub>
                      </m:sSub>
                      <m:d>
                        <m:dPr>
                          <m:ctrlPr>
                            <a:rPr lang="en-IN" sz="1600" i="1" smtClean="0">
                              <a:latin typeface="Cambria Math"/>
                              <a:ea typeface="Cambria Math"/>
                              <a:cs typeface="Times New Roman" pitchFamily="18" charset="0"/>
                            </a:rPr>
                          </m:ctrlPr>
                        </m:dPr>
                        <m:e>
                          <m:r>
                            <a:rPr lang="en-US" sz="1600" b="0" i="1" smtClean="0">
                              <a:latin typeface="Cambria Math"/>
                              <a:ea typeface="Cambria Math"/>
                              <a:cs typeface="Times New Roman" pitchFamily="18" charset="0"/>
                            </a:rPr>
                            <m:t>𝑛</m:t>
                          </m:r>
                        </m:e>
                      </m:d>
                      <m:r>
                        <a:rPr lang="en-IN" sz="1600" i="1" smtClean="0">
                          <a:latin typeface="Cambria Math"/>
                          <a:ea typeface="Cambria Math"/>
                          <a:cs typeface="Times New Roman" pitchFamily="18" charset="0"/>
                        </a:rPr>
                        <m:t>+</m:t>
                      </m:r>
                      <m:r>
                        <a:rPr lang="en-US" sz="1600" b="0" i="1" smtClean="0">
                          <a:latin typeface="Cambria Math"/>
                          <a:ea typeface="Cambria Math"/>
                          <a:cs typeface="Times New Roman" pitchFamily="18" charset="0"/>
                        </a:rPr>
                        <m:t>𝑤</m:t>
                      </m:r>
                      <m:d>
                        <m:dPr>
                          <m:ctrlPr>
                            <a:rPr lang="en-US" sz="1600" b="0" i="1" smtClean="0">
                              <a:latin typeface="Cambria Math"/>
                              <a:ea typeface="Cambria Math"/>
                              <a:cs typeface="Times New Roman" pitchFamily="18" charset="0"/>
                            </a:rPr>
                          </m:ctrlPr>
                        </m:dPr>
                        <m:e>
                          <m:r>
                            <a:rPr lang="en-US" sz="1600" b="0" i="1" smtClean="0">
                              <a:latin typeface="Cambria Math"/>
                              <a:ea typeface="Cambria Math"/>
                              <a:cs typeface="Times New Roman" pitchFamily="18" charset="0"/>
                            </a:rPr>
                            <m:t>𝑛</m:t>
                          </m:r>
                        </m:e>
                      </m:d>
                    </m:oMath>
                  </m:oMathPara>
                </a14:m>
                <a:endParaRPr lang="en-IN" sz="1600" dirty="0">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90846" y="3429939"/>
                <a:ext cx="7996051" cy="2308324"/>
              </a:xfrm>
              <a:prstGeom prst="rect">
                <a:avLst/>
              </a:prstGeom>
              <a:blipFill rotWithShape="1">
                <a:blip r:embed="rId6"/>
                <a:stretch>
                  <a:fillRect l="-305" t="-794" r="-458"/>
                </a:stretch>
              </a:blipFill>
            </p:spPr>
            <p:txBody>
              <a:bodyPr/>
              <a:lstStyle/>
              <a:p>
                <a:r>
                  <a:rPr lang="en-IN">
                    <a:noFill/>
                  </a:rPr>
                  <a:t> </a:t>
                </a:r>
              </a:p>
            </p:txBody>
          </p:sp>
        </mc:Fallback>
      </mc:AlternateContent>
    </p:spTree>
    <p:extLst>
      <p:ext uri="{BB962C8B-B14F-4D97-AF65-F5344CB8AC3E}">
        <p14:creationId xmlns:p14="http://schemas.microsoft.com/office/powerpoint/2010/main" val="4222047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17/35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4391" y="887474"/>
                <a:ext cx="11699133" cy="5240194"/>
              </a:xfrm>
            </p:spPr>
            <p:txBody>
              <a:bodyPr>
                <a:normAutofit/>
              </a:bodyPr>
              <a:lstStyle/>
              <a:p>
                <a:pPr algn="just">
                  <a:lnSpc>
                    <a:spcPct val="100000"/>
                  </a:lnSpc>
                  <a:buFont typeface="Wingdings" pitchFamily="2" charset="2"/>
                  <a:buChar char="Ø"/>
                </a:pPr>
                <a:r>
                  <a:rPr lang="en-US" sz="2000" dirty="0" smtClean="0">
                    <a:latin typeface="Times New Roman" pitchFamily="18" charset="0"/>
                    <a:cs typeface="Times New Roman" pitchFamily="18" charset="0"/>
                  </a:rPr>
                  <a:t>For instance, as can be seen from the hexagonal-lattice based </a:t>
                </a:r>
                <a:r>
                  <a:rPr lang="en-US" sz="2000" dirty="0">
                    <a:latin typeface="Times New Roman" pitchFamily="18" charset="0"/>
                    <a:cs typeface="Times New Roman" pitchFamily="18" charset="0"/>
                  </a:rPr>
                  <a:t>cellular structure in Figure </a:t>
                </a:r>
                <a:r>
                  <a:rPr lang="en-US" sz="2000" dirty="0" smtClean="0">
                    <a:latin typeface="Times New Roman" pitchFamily="18" charset="0"/>
                    <a:cs typeface="Times New Roman" pitchFamily="18" charset="0"/>
                  </a:rPr>
                  <a:t>7, </a:t>
                </a:r>
                <a:r>
                  <a:rPr lang="en-US" sz="2000" dirty="0">
                    <a:latin typeface="Times New Roman" pitchFamily="18" charset="0"/>
                    <a:cs typeface="Times New Roman" pitchFamily="18" charset="0"/>
                  </a:rPr>
                  <a:t>each hexagonal cell has 6 </a:t>
                </a:r>
                <a:r>
                  <a:rPr lang="en-US" sz="2000" dirty="0" err="1">
                    <a:latin typeface="Times New Roman" pitchFamily="18" charset="0"/>
                    <a:cs typeface="Times New Roman" pitchFamily="18" charset="0"/>
                  </a:rPr>
                  <a:t>neighbours</a:t>
                </a:r>
                <a:r>
                  <a:rPr lang="en-US" sz="2000" dirty="0">
                    <a:latin typeface="Times New Roman" pitchFamily="18" charset="0"/>
                    <a:cs typeface="Times New Roman" pitchFamily="18" charset="0"/>
                  </a:rPr>
                  <a:t>. Hence, to avoid adjacent cell interference, any of the frequencies allocated to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𝐶</m:t>
                        </m:r>
                      </m:e>
                      <m:sub>
                        <m:r>
                          <a:rPr lang="en-US" sz="2000" b="0" i="1" smtClean="0">
                            <a:latin typeface="Cambria Math"/>
                            <a:cs typeface="Times New Roman" pitchFamily="18" charset="0"/>
                          </a:rPr>
                          <m:t>0</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cannot </a:t>
                </a:r>
                <a:r>
                  <a:rPr lang="en-US" sz="2000" dirty="0">
                    <a:latin typeface="Times New Roman" pitchFamily="18" charset="0"/>
                    <a:cs typeface="Times New Roman" pitchFamily="18" charset="0"/>
                  </a:rPr>
                  <a:t>be allocated to its </a:t>
                </a:r>
                <a:r>
                  <a:rPr lang="en-US" sz="2000" dirty="0" smtClean="0">
                    <a:latin typeface="Times New Roman" pitchFamily="18" charset="0"/>
                    <a:cs typeface="Times New Roman" pitchFamily="18" charset="0"/>
                  </a:rPr>
                  <a:t>neighbors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𝐶</m:t>
                        </m:r>
                      </m:e>
                      <m:sub>
                        <m:r>
                          <a:rPr lang="en-US" sz="2000" b="0" i="1" smtClean="0">
                            <a:latin typeface="Cambria Math"/>
                            <a:cs typeface="Times New Roman" pitchFamily="18" charset="0"/>
                          </a:rPr>
                          <m:t>0</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𝐶</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𝐶</m:t>
                        </m:r>
                      </m:e>
                      <m:sub>
                        <m:r>
                          <a:rPr lang="en-US" sz="2000" b="0" i="1" smtClean="0">
                            <a:latin typeface="Cambria Math"/>
                            <a:cs typeface="Times New Roman" pitchFamily="18" charset="0"/>
                          </a:rPr>
                          <m:t>6</m:t>
                        </m:r>
                      </m:sub>
                    </m:sSub>
                    <m:r>
                      <a:rPr lang="en-US" sz="2000" b="0" i="0" smtClean="0">
                        <a:latin typeface="Cambria Math"/>
                        <a:cs typeface="Times New Roman" pitchFamily="18" charset="0"/>
                      </a:rPr>
                      <m:t>.</m:t>
                    </m:r>
                  </m:oMath>
                </a14:m>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holds true for all the cells in the network. Hence, only 1 7 of the total available frequency bands can be allocated to each cell. This factor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7</m:t>
                        </m:r>
                      </m:den>
                    </m:f>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termed the </a:t>
                </a:r>
                <a:r>
                  <a:rPr lang="en-US" sz="2000" b="1" i="1" dirty="0">
                    <a:latin typeface="Times New Roman" pitchFamily="18" charset="0"/>
                    <a:cs typeface="Times New Roman" pitchFamily="18" charset="0"/>
                  </a:rPr>
                  <a:t>frequency-reuse</a:t>
                </a:r>
                <a:r>
                  <a:rPr lang="en-US" sz="2000" dirty="0">
                    <a:latin typeface="Times New Roman" pitchFamily="18" charset="0"/>
                    <a:cs typeface="Times New Roman" pitchFamily="18" charset="0"/>
                  </a:rPr>
                  <a:t> factor of the cellular network</a:t>
                </a:r>
                <a:r>
                  <a:rPr lang="en-US" sz="2000" dirty="0" smtClean="0">
                    <a:latin typeface="Times New Roman" pitchFamily="18" charset="0"/>
                    <a:cs typeface="Times New Roman" pitchFamily="18" charset="0"/>
                  </a:rPr>
                  <a:t>.</a:t>
                </a:r>
              </a:p>
              <a:p>
                <a:pPr algn="just">
                  <a:lnSpc>
                    <a:spcPct val="100000"/>
                  </a:lnSpc>
                  <a:buFont typeface="Wingdings" pitchFamily="2" charset="2"/>
                  <a:buChar char="Ø"/>
                </a:pPr>
                <a:r>
                  <a:rPr lang="en-US" sz="2000" dirty="0" smtClean="0">
                    <a:latin typeface="Times New Roman" pitchFamily="18" charset="0"/>
                    <a:cs typeface="Times New Roman" pitchFamily="18" charset="0"/>
                  </a:rPr>
                  <a:t>Thus</a:t>
                </a:r>
                <a:r>
                  <a:rPr lang="en-US" sz="2000" dirty="0">
                    <a:latin typeface="Times New Roman" pitchFamily="18" charset="0"/>
                    <a:cs typeface="Times New Roman" pitchFamily="18" charset="0"/>
                  </a:rPr>
                  <a:t>, since only a fraction of the frequencies are used in the cell, the total spectral efficiency is proportional to the frequency-reuse factor, resulting in a rate which is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7</m:t>
                        </m:r>
                      </m:den>
                    </m:f>
                  </m:oMath>
                </a14:m>
                <a:r>
                  <a:rPr lang="en-US" sz="2000" dirty="0" smtClean="0">
                    <a:latin typeface="Times New Roman" pitchFamily="18" charset="0"/>
                    <a:cs typeface="Times New Roman" pitchFamily="18" charset="0"/>
                  </a:rPr>
                  <a:t> compared </a:t>
                </a:r>
                <a:r>
                  <a:rPr lang="en-US" sz="2000" dirty="0">
                    <a:latin typeface="Times New Roman" pitchFamily="18" charset="0"/>
                    <a:cs typeface="Times New Roman" pitchFamily="18" charset="0"/>
                  </a:rPr>
                  <a:t>to that of using all the available bandwidth, since the capacity is linearly related to bandwidth</a:t>
                </a:r>
                <a:r>
                  <a:rPr lang="en-US" sz="2000" dirty="0" smtClean="0">
                    <a:latin typeface="Times New Roman" pitchFamily="18" charset="0"/>
                    <a:cs typeface="Times New Roman" pitchFamily="18" charset="0"/>
                  </a:rPr>
                  <a:t>.</a:t>
                </a:r>
              </a:p>
              <a:p>
                <a:pPr algn="just">
                  <a:lnSpc>
                    <a:spcPct val="100000"/>
                  </a:lnSpc>
                  <a:buFont typeface="Wingdings" pitchFamily="2" charset="2"/>
                  <a:buChar char="Ø"/>
                </a:pPr>
                <a:endParaRPr lang="en-IN"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4391" y="887474"/>
                <a:ext cx="11699133" cy="5240194"/>
              </a:xfrm>
              <a:blipFill rotWithShape="1">
                <a:blip r:embed="rId4"/>
                <a:stretch>
                  <a:fillRect l="-469" t="-582" r="-521"/>
                </a:stretch>
              </a:blipFill>
            </p:spPr>
            <p:txBody>
              <a:bodyPr/>
              <a:lstStyle/>
              <a:p>
                <a:r>
                  <a:rPr lang="en-IN">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8133" y="3586348"/>
            <a:ext cx="1994677" cy="189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021107" y="5485339"/>
            <a:ext cx="2842418" cy="646331"/>
          </a:xfrm>
          <a:prstGeom prst="rect">
            <a:avLst/>
          </a:prstGeom>
        </p:spPr>
        <p:txBody>
          <a:bodyPr wrap="square">
            <a:spAutoFit/>
          </a:bodyPr>
          <a:lstStyle/>
          <a:p>
            <a:r>
              <a:rPr lang="en-US" b="1" dirty="0" smtClean="0">
                <a:latin typeface="Times New Roman" pitchFamily="18" charset="0"/>
                <a:cs typeface="Times New Roman" pitchFamily="18" charset="0"/>
              </a:rPr>
              <a:t>Figure 6: </a:t>
            </a:r>
            <a:r>
              <a:rPr lang="en-US" b="1" dirty="0">
                <a:latin typeface="Times New Roman" pitchFamily="18" charset="0"/>
                <a:cs typeface="Times New Roman" pitchFamily="18" charset="0"/>
              </a:rPr>
              <a:t>Grid or lattice of hexagonal cells</a:t>
            </a:r>
            <a:endParaRPr lang="en-IN"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64392" y="3935676"/>
                <a:ext cx="8376062" cy="2192460"/>
              </a:xfrm>
              <a:prstGeom prst="rect">
                <a:avLst/>
              </a:prstGeom>
            </p:spPr>
            <p:txBody>
              <a:bodyPr wrap="square">
                <a:spAutoFit/>
              </a:bodyPr>
              <a:lstStyle/>
              <a:p>
                <a:pPr marL="342900" indent="-342900" algn="just">
                  <a:buFont typeface="Wingdings" pitchFamily="2" charset="2"/>
                  <a:buChar char="Ø"/>
                </a:pPr>
                <a:r>
                  <a:rPr lang="en-US" sz="2000" dirty="0" smtClean="0">
                    <a:latin typeface="Times New Roman" pitchFamily="18" charset="0"/>
                    <a:cs typeface="Times New Roman" pitchFamily="18" charset="0"/>
                  </a:rPr>
                  <a:t>Hence, now similar to the jammer scenario in a CDMA system, the interference caused by the user on the identical frequency f in the adjacent cell is now reduced by a factor of N to P1 N . Therefore, the SINR is now given as,</a:t>
                </a:r>
              </a:p>
              <a:p>
                <a:pPr algn="just"/>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𝑆𝐼𝑁𝑅</m:t>
                      </m:r>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0</m:t>
                              </m:r>
                            </m:sub>
                          </m:sSub>
                        </m:num>
                        <m:den>
                          <m:f>
                            <m:fPr>
                              <m:ctrlPr>
                                <a:rPr lang="en-US" sz="2000" b="0" i="1" smtClean="0">
                                  <a:latin typeface="Cambria Math"/>
                                  <a:cs typeface="Times New Roman" pitchFamily="18" charset="0"/>
                                </a:rPr>
                              </m:ctrlPr>
                            </m:fPr>
                            <m:num>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1</m:t>
                                  </m:r>
                                </m:sub>
                              </m:sSub>
                            </m:num>
                            <m:den>
                              <m:r>
                                <a:rPr lang="en-US" sz="2000" b="0" i="1" smtClean="0">
                                  <a:latin typeface="Cambria Math"/>
                                  <a:cs typeface="Times New Roman" pitchFamily="18" charset="0"/>
                                </a:rPr>
                                <m:t>𝑁</m:t>
                              </m:r>
                            </m:den>
                          </m:f>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sSup>
                                <m:sSupPr>
                                  <m:ctrlPr>
                                    <a:rPr lang="en-US" sz="2000" b="0" i="1" smtClean="0">
                                      <a:latin typeface="Cambria Math"/>
                                      <a:ea typeface="Cambria Math"/>
                                      <a:cs typeface="Times New Roman" pitchFamily="18" charset="0"/>
                                    </a:rPr>
                                  </m:ctrlPr>
                                </m:s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p>
                                  <m:r>
                                    <a:rPr lang="en-US" sz="2000" b="0" i="1" smtClean="0">
                                      <a:latin typeface="Cambria Math"/>
                                      <a:ea typeface="Cambria Math"/>
                                      <a:cs typeface="Times New Roman" pitchFamily="18" charset="0"/>
                                    </a:rPr>
                                    <m:t>2</m:t>
                                  </m:r>
                                </m:sup>
                              </m:sSup>
                            </m:num>
                            <m:den>
                              <m:r>
                                <a:rPr lang="en-US" sz="2000" b="0" i="1" smtClean="0">
                                  <a:latin typeface="Cambria Math"/>
                                  <a:ea typeface="Cambria Math"/>
                                  <a:cs typeface="Times New Roman" pitchFamily="18" charset="0"/>
                                </a:rPr>
                                <m:t>𝑁</m:t>
                              </m:r>
                            </m:den>
                          </m:f>
                        </m:den>
                      </m:f>
                    </m:oMath>
                  </m:oMathPara>
                </a14:m>
                <a:endParaRPr lang="en-IN" sz="2000"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4392" y="3935676"/>
                <a:ext cx="8376062" cy="2192460"/>
              </a:xfrm>
              <a:prstGeom prst="rect">
                <a:avLst/>
              </a:prstGeom>
              <a:blipFill rotWithShape="1">
                <a:blip r:embed="rId6"/>
                <a:stretch>
                  <a:fillRect l="-655" t="-1393" r="-728"/>
                </a:stretch>
              </a:blipFill>
            </p:spPr>
            <p:txBody>
              <a:bodyPr/>
              <a:lstStyle/>
              <a:p>
                <a:r>
                  <a:rPr lang="en-IN">
                    <a:noFill/>
                  </a:rPr>
                  <a:t> </a:t>
                </a:r>
              </a:p>
            </p:txBody>
          </p:sp>
        </mc:Fallback>
      </mc:AlternateContent>
    </p:spTree>
    <p:extLst>
      <p:ext uri="{BB962C8B-B14F-4D97-AF65-F5344CB8AC3E}">
        <p14:creationId xmlns:p14="http://schemas.microsoft.com/office/powerpoint/2010/main" val="50572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Outline of the Presentation</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99780" y="6381358"/>
            <a:ext cx="11905687" cy="830997"/>
          </a:xfrm>
          <a:prstGeom prst="rect">
            <a:avLst/>
          </a:prstGeom>
          <a:noFill/>
        </p:spPr>
        <p:txBody>
          <a:bodyPr wrap="square">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p>
        </p:txBody>
      </p:sp>
      <p:sp>
        <p:nvSpPr>
          <p:cNvPr id="9" name="TextBox 8">
            <a:extLst>
              <a:ext uri="{FF2B5EF4-FFF2-40B4-BE49-F238E27FC236}">
                <a16:creationId xmlns="" xmlns:a16="http://schemas.microsoft.com/office/drawing/2014/main" id="{84B741AE-165A-40FC-BFBA-59D981283D58}"/>
              </a:ext>
            </a:extLst>
          </p:cNvPr>
          <p:cNvSpPr txBox="1"/>
          <p:nvPr/>
        </p:nvSpPr>
        <p:spPr>
          <a:xfrm>
            <a:off x="775178" y="759823"/>
            <a:ext cx="5438338" cy="4237057"/>
          </a:xfrm>
          <a:prstGeom prst="rect">
            <a:avLst/>
          </a:prstGeom>
          <a:noFill/>
        </p:spPr>
        <p:txBody>
          <a:bodyPr wrap="square">
            <a:spAutoFit/>
          </a:bodyPr>
          <a:lstStyle/>
          <a:p>
            <a:pPr algn="just" fontAlgn="base">
              <a:lnSpc>
                <a:spcPct val="150000"/>
              </a:lnSpc>
              <a:spcAft>
                <a:spcPts val="800"/>
              </a:spcAft>
            </a:pPr>
            <a:r>
              <a:rPr lang="en-IN" sz="1600" b="1" dirty="0" smtClean="0">
                <a:effectLst/>
                <a:latin typeface="Times New Roman" pitchFamily="18" charset="0"/>
                <a:ea typeface="Verdana" panose="020B0604030504040204" pitchFamily="34" charset="0"/>
                <a:cs typeface="Times New Roman" pitchFamily="18" charset="0"/>
              </a:rPr>
              <a:t>3.1 Introduction to CDMA</a:t>
            </a:r>
          </a:p>
          <a:p>
            <a:pPr algn="just" fontAlgn="base">
              <a:lnSpc>
                <a:spcPct val="150000"/>
              </a:lnSpc>
              <a:spcAft>
                <a:spcPts val="800"/>
              </a:spcAft>
            </a:pPr>
            <a:r>
              <a:rPr lang="en-US" sz="1600" b="1" dirty="0">
                <a:latin typeface="Times New Roman" pitchFamily="18" charset="0"/>
                <a:ea typeface="Verdana" panose="020B0604030504040204" pitchFamily="34" charset="0"/>
                <a:cs typeface="Times New Roman" pitchFamily="18" charset="0"/>
              </a:rPr>
              <a:t> </a:t>
            </a:r>
            <a:r>
              <a:rPr lang="en-US" sz="1600" b="1" dirty="0" smtClean="0">
                <a:latin typeface="Times New Roman" pitchFamily="18" charset="0"/>
                <a:ea typeface="Verdana" panose="020B0604030504040204" pitchFamily="34" charset="0"/>
                <a:cs typeface="Times New Roman" pitchFamily="18" charset="0"/>
              </a:rPr>
              <a:t>     Spread spectrum and LFSR</a:t>
            </a:r>
          </a:p>
          <a:p>
            <a:pPr fontAlgn="base">
              <a:lnSpc>
                <a:spcPct val="150000"/>
              </a:lnSpc>
              <a:spcAft>
                <a:spcPts val="800"/>
              </a:spcAft>
            </a:pPr>
            <a:r>
              <a:rPr lang="en-US" sz="1600" b="1" dirty="0" smtClean="0">
                <a:latin typeface="Times New Roman" pitchFamily="18" charset="0"/>
                <a:ea typeface="Verdana" panose="020B0604030504040204" pitchFamily="34" charset="0"/>
                <a:cs typeface="Times New Roman" pitchFamily="18" charset="0"/>
              </a:rPr>
              <a:t>3.2 Generation  and Properties of PN sequences</a:t>
            </a:r>
          </a:p>
          <a:p>
            <a:pPr fontAlgn="base">
              <a:lnSpc>
                <a:spcPct val="150000"/>
              </a:lnSpc>
              <a:spcAft>
                <a:spcPts val="800"/>
              </a:spcAft>
            </a:pPr>
            <a:r>
              <a:rPr lang="en-US" sz="1600" b="1" dirty="0" smtClean="0">
                <a:latin typeface="Times New Roman" pitchFamily="18" charset="0"/>
                <a:ea typeface="Verdana" panose="020B0604030504040204" pitchFamily="34" charset="0"/>
                <a:cs typeface="Times New Roman" pitchFamily="18" charset="0"/>
              </a:rPr>
              <a:t>       Correlation of PN Sequences and Jammer margin</a:t>
            </a:r>
          </a:p>
          <a:p>
            <a:pPr fontAlgn="base">
              <a:lnSpc>
                <a:spcPct val="150000"/>
              </a:lnSpc>
              <a:spcAft>
                <a:spcPts val="800"/>
              </a:spcAft>
            </a:pPr>
            <a:r>
              <a:rPr lang="en-US" sz="1600" b="1" dirty="0" smtClean="0">
                <a:latin typeface="Times New Roman" pitchFamily="18" charset="0"/>
                <a:ea typeface="Verdana" panose="020B0604030504040204" pitchFamily="34" charset="0"/>
                <a:cs typeface="Times New Roman" pitchFamily="18" charset="0"/>
              </a:rPr>
              <a:t>        CDMA advantages and RAKE receiver</a:t>
            </a:r>
          </a:p>
          <a:p>
            <a:pPr fontAlgn="base">
              <a:lnSpc>
                <a:spcPct val="150000"/>
              </a:lnSpc>
              <a:spcAft>
                <a:spcPts val="800"/>
              </a:spcAft>
            </a:pPr>
            <a:r>
              <a:rPr lang="en-US" sz="1600" b="1" dirty="0">
                <a:latin typeface="Times New Roman" pitchFamily="18" charset="0"/>
                <a:ea typeface="Verdana" panose="020B0604030504040204" pitchFamily="34" charset="0"/>
                <a:cs typeface="Times New Roman" pitchFamily="18" charset="0"/>
              </a:rPr>
              <a:t> </a:t>
            </a:r>
            <a:r>
              <a:rPr lang="en-US" sz="1600" b="1" dirty="0" smtClean="0">
                <a:latin typeface="Times New Roman" pitchFamily="18" charset="0"/>
                <a:ea typeface="Verdana" panose="020B0604030504040204" pitchFamily="34" charset="0"/>
                <a:cs typeface="Times New Roman" pitchFamily="18" charset="0"/>
              </a:rPr>
              <a:t>        Multiuser CDMA downlink</a:t>
            </a:r>
          </a:p>
          <a:p>
            <a:pPr fontAlgn="base">
              <a:lnSpc>
                <a:spcPct val="150000"/>
              </a:lnSpc>
              <a:spcAft>
                <a:spcPts val="800"/>
              </a:spcAft>
            </a:pPr>
            <a:r>
              <a:rPr lang="en-US" sz="1600" b="1" dirty="0" smtClean="0">
                <a:latin typeface="Times New Roman" pitchFamily="18" charset="0"/>
                <a:ea typeface="Verdana" panose="020B0604030504040204" pitchFamily="34" charset="0"/>
                <a:cs typeface="Times New Roman" pitchFamily="18" charset="0"/>
              </a:rPr>
              <a:t>         Multi user CDMA uplink and asynchronous CDMA</a:t>
            </a:r>
          </a:p>
          <a:p>
            <a:pPr fontAlgn="base">
              <a:lnSpc>
                <a:spcPct val="150000"/>
              </a:lnSpc>
              <a:spcAft>
                <a:spcPts val="800"/>
              </a:spcAft>
            </a:pPr>
            <a:r>
              <a:rPr lang="en-US" sz="1600" b="1" dirty="0" smtClean="0">
                <a:latin typeface="Times New Roman" pitchFamily="18" charset="0"/>
                <a:ea typeface="Verdana" panose="020B0604030504040204" pitchFamily="34" charset="0"/>
                <a:cs typeface="Times New Roman" pitchFamily="18" charset="0"/>
              </a:rPr>
              <a:t>          CDMA near-Far problem</a:t>
            </a:r>
          </a:p>
          <a:p>
            <a:pPr algn="just" fontAlgn="base">
              <a:lnSpc>
                <a:spcPct val="150000"/>
              </a:lnSpc>
              <a:spcAft>
                <a:spcPts val="800"/>
              </a:spcAft>
            </a:pPr>
            <a:r>
              <a:rPr lang="en-US" sz="1600" b="1" dirty="0" smtClean="0">
                <a:latin typeface="Times New Roman" pitchFamily="18" charset="0"/>
                <a:ea typeface="Verdana" panose="020B0604030504040204" pitchFamily="34" charset="0"/>
                <a:cs typeface="Times New Roman" pitchFamily="18" charset="0"/>
              </a:rPr>
              <a:t> </a:t>
            </a:r>
            <a:endParaRPr lang="en-IN" sz="1600" b="1" dirty="0">
              <a:latin typeface="Times New Roman" pitchFamily="18" charset="0"/>
              <a:ea typeface="Verdana" panose="020B0604030504040204" pitchFamily="34" charset="0"/>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Tree>
    <p:extLst>
      <p:ext uri="{BB962C8B-B14F-4D97-AF65-F5344CB8AC3E}">
        <p14:creationId xmlns:p14="http://schemas.microsoft.com/office/powerpoint/2010/main" val="76868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18/35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63187" y="863723"/>
                <a:ext cx="11500338" cy="5275819"/>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Hence, basically the jammer margin in defense </a:t>
                </a:r>
                <a:r>
                  <a:rPr lang="en-US" sz="2000" dirty="0">
                    <a:latin typeface="Times New Roman" pitchFamily="18" charset="0"/>
                    <a:cs typeface="Times New Roman" pitchFamily="18" charset="0"/>
                  </a:rPr>
                  <a:t>applications, can be used for adjacent cell interference power suppression in modern cellular networks! This is a great advantage of CDMA, which </a:t>
                </a:r>
                <a:r>
                  <a:rPr lang="en-US" sz="2000" dirty="0" smtClean="0">
                    <a:latin typeface="Times New Roman" pitchFamily="18" charset="0"/>
                    <a:cs typeface="Times New Roman" pitchFamily="18" charset="0"/>
                  </a:rPr>
                  <a:t>implies </a:t>
                </a:r>
                <a:r>
                  <a:rPr lang="en-US" sz="2000" dirty="0">
                    <a:latin typeface="Times New Roman" pitchFamily="18" charset="0"/>
                    <a:cs typeface="Times New Roman" pitchFamily="18" charset="0"/>
                  </a:rPr>
                  <a:t>that the same frequency bands can be used in all cells across the network. Another way of stating this is that the fraction of bands used in each cell is 1, i.e., all the bands. Therefore, this is termed universal </a:t>
                </a:r>
                <a:r>
                  <a:rPr lang="en-US" sz="2000" b="1" i="1" dirty="0">
                    <a:latin typeface="Times New Roman" pitchFamily="18" charset="0"/>
                    <a:cs typeface="Times New Roman" pitchFamily="18" charset="0"/>
                  </a:rPr>
                  <a:t>frequency reuse</a:t>
                </a:r>
                <a:r>
                  <a:rPr lang="en-US" sz="2000" dirty="0">
                    <a:latin typeface="Times New Roman" pitchFamily="18" charset="0"/>
                    <a:cs typeface="Times New Roman" pitchFamily="18" charset="0"/>
                  </a:rPr>
                  <a:t> or equivalently, as a cellular network with </a:t>
                </a:r>
                <a:r>
                  <a:rPr lang="en-US" sz="2000" b="1" i="1" dirty="0">
                    <a:latin typeface="Times New Roman" pitchFamily="18" charset="0"/>
                    <a:cs typeface="Times New Roman" pitchFamily="18" charset="0"/>
                  </a:rPr>
                  <a:t>frequency reuse factor </a:t>
                </a:r>
                <a:r>
                  <a:rPr lang="en-US" sz="2000" b="1" i="1" dirty="0" smtClean="0">
                    <a:latin typeface="Times New Roman" pitchFamily="18" charset="0"/>
                    <a:cs typeface="Times New Roman" pitchFamily="18" charset="0"/>
                  </a:rPr>
                  <a:t>1</a:t>
                </a:r>
                <a:endParaRPr lang="en-IN" sz="2000" b="1" i="1"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Thus, CDMA-based cellular networks have a much higher capacity compared to conventional 1G and 2G cellular networks. This has led to a widespread adoption and embrace of CDMA-based technologies for mobile </a:t>
                </a:r>
                <a:r>
                  <a:rPr lang="en-US" sz="2000" dirty="0" smtClean="0">
                    <a:latin typeface="Times New Roman" pitchFamily="18" charset="0"/>
                    <a:cs typeface="Times New Roman" pitchFamily="18" charset="0"/>
                  </a:rPr>
                  <a:t>communication</a:t>
                </a:r>
              </a:p>
              <a:p>
                <a:pPr marL="0" indent="0" algn="just">
                  <a:buNone/>
                </a:pPr>
                <a:r>
                  <a:rPr lang="en-US" sz="2000" b="1" u="sng" dirty="0" smtClean="0">
                    <a:latin typeface="Times New Roman" pitchFamily="18" charset="0"/>
                    <a:cs typeface="Times New Roman" pitchFamily="18" charset="0"/>
                  </a:rPr>
                  <a:t>MULTIPATH DIVERSITY AND RAKE RECEIVER </a:t>
                </a:r>
                <a:r>
                  <a:rPr lang="en-US" sz="2000" b="1"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Consider a multipath frequency-selective channel with several delayed signal paths. We have seen in earlier chapters that such a multipath frequency-selective channel can be </a:t>
                </a:r>
                <a:r>
                  <a:rPr lang="en-US" sz="2000" dirty="0" smtClean="0">
                    <a:latin typeface="Times New Roman" pitchFamily="18" charset="0"/>
                    <a:cs typeface="Times New Roman" pitchFamily="18" charset="0"/>
                  </a:rPr>
                  <a:t>modeled </a:t>
                </a:r>
                <a:r>
                  <a:rPr lang="en-US" sz="2000" dirty="0">
                    <a:latin typeface="Times New Roman" pitchFamily="18" charset="0"/>
                    <a:cs typeface="Times New Roman" pitchFamily="18" charset="0"/>
                  </a:rPr>
                  <a:t>as a Finite Impulse Response (FIR) channel filter with channel taps </a:t>
                </a:r>
                <a14:m>
                  <m:oMath xmlns:m="http://schemas.openxmlformats.org/officeDocument/2006/math">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e>
                    </m:d>
                    <m:r>
                      <a:rPr lang="en-IN" sz="2000" b="0" i="1" smtClean="0">
                        <a:latin typeface="Cambria Math"/>
                        <a:ea typeface="Cambria Math"/>
                        <a:cs typeface="Times New Roman" pitchFamily="18" charset="0"/>
                      </a:rPr>
                      <m:t>𝑥</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𝑥</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𝐿</m:t>
                        </m:r>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𝑥</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𝐿</m:t>
                        </m:r>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𝑤</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e>
                    </m:d>
                    <m:r>
                      <a:rPr lang="en-IN" sz="2000" b="0" i="1" smtClean="0">
                        <a:latin typeface="Cambria Math"/>
                        <a:ea typeface="Cambria Math"/>
                        <a:cs typeface="Times New Roman" pitchFamily="18" charset="0"/>
                      </a:rPr>
                      <m:t>.</m:t>
                    </m:r>
                  </m:oMath>
                </a14:m>
                <a:r>
                  <a:rPr lang="en-US" sz="2000" dirty="0" smtClean="0">
                    <a:latin typeface="Times New Roman" pitchFamily="18" charset="0"/>
                    <a:cs typeface="Times New Roman" pitchFamily="18" charset="0"/>
                  </a:rPr>
                  <a:t>The rece</a:t>
                </a:r>
                <a:r>
                  <a:rPr lang="en-US" sz="2000" dirty="0">
                    <a:latin typeface="Times New Roman" pitchFamily="18" charset="0"/>
                    <a:cs typeface="Times New Roman" pitchFamily="18" charset="0"/>
                  </a:rPr>
                  <a:t>ived symbol </a:t>
                </a:r>
                <a14:m>
                  <m:oMath xmlns:m="http://schemas.openxmlformats.org/officeDocument/2006/math">
                    <m:r>
                      <a:rPr lang="en-IN" sz="2000" b="0" i="1" smtClean="0">
                        <a:latin typeface="Cambria Math"/>
                        <a:cs typeface="Times New Roman" pitchFamily="18" charset="0"/>
                      </a:rPr>
                      <m:t>𝑦</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𝑛</m:t>
                        </m:r>
                      </m:e>
                    </m:d>
                  </m:oMath>
                </a14:m>
                <a:r>
                  <a:rPr lang="en-US" sz="2000" dirty="0" smtClean="0">
                    <a:latin typeface="Times New Roman" pitchFamily="18" charset="0"/>
                    <a:cs typeface="Times New Roman" pitchFamily="18" charset="0"/>
                  </a:rPr>
                  <a:t>can </a:t>
                </a:r>
                <a:r>
                  <a:rPr lang="en-US" sz="2000" dirty="0">
                    <a:latin typeface="Times New Roman" pitchFamily="18" charset="0"/>
                    <a:cs typeface="Times New Roman" pitchFamily="18" charset="0"/>
                  </a:rPr>
                  <a:t>be expressed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m:t>
                      </m:r>
                      <m:nary>
                        <m:naryPr>
                          <m:chr m:val="∑"/>
                          <m:ctrlPr>
                            <a:rPr lang="en-IN" sz="2000" i="1" smtClean="0">
                              <a:latin typeface="Cambria Math"/>
                              <a:cs typeface="Times New Roman" pitchFamily="18" charset="0"/>
                            </a:rPr>
                          </m:ctrlPr>
                        </m:naryPr>
                        <m:sub>
                          <m:r>
                            <m:rPr>
                              <m:brk m:alnAt="23"/>
                            </m:rPr>
                            <a:rPr lang="en-IN" sz="2000" b="0" i="1" smtClean="0">
                              <a:latin typeface="Cambria Math"/>
                              <a:cs typeface="Times New Roman" pitchFamily="18" charset="0"/>
                            </a:rPr>
                            <m:t>𝑙</m:t>
                          </m:r>
                          <m:r>
                            <a:rPr lang="en-IN" sz="2000" b="0" i="1" smtClean="0">
                              <a:latin typeface="Cambria Math"/>
                              <a:cs typeface="Times New Roman" pitchFamily="18" charset="0"/>
                            </a:rPr>
                            <m:t>=0</m:t>
                          </m:r>
                        </m:sub>
                        <m:sup>
                          <m:r>
                            <a:rPr lang="en-IN" sz="2000" b="0" i="1" smtClean="0">
                              <a:latin typeface="Cambria Math"/>
                              <a:cs typeface="Times New Roman" pitchFamily="18" charset="0"/>
                            </a:rPr>
                            <m:t>𝐿</m:t>
                          </m:r>
                          <m:r>
                            <a:rPr lang="en-IN" sz="2000" b="0" i="1" smtClean="0">
                              <a:latin typeface="Cambria Math"/>
                              <a:cs typeface="Times New Roman" pitchFamily="18" charset="0"/>
                            </a:rPr>
                            <m:t>−1</m:t>
                          </m:r>
                        </m:sup>
                        <m:e>
                          <m:r>
                            <a:rPr lang="en-IN" sz="2000" b="0" i="1" smtClean="0">
                              <a:latin typeface="Cambria Math"/>
                              <a:cs typeface="Times New Roman" pitchFamily="18" charset="0"/>
                            </a:rPr>
                            <m:t>h</m:t>
                          </m:r>
                          <m:d>
                            <m:dPr>
                              <m:ctrlPr>
                                <a:rPr lang="en-IN" sz="2000" i="1" smtClean="0">
                                  <a:latin typeface="Cambria Math"/>
                                  <a:cs typeface="Times New Roman" pitchFamily="18" charset="0"/>
                                </a:rPr>
                              </m:ctrlPr>
                            </m:dPr>
                            <m:e>
                              <m:r>
                                <a:rPr lang="en-IN" sz="2000" b="0" i="1" smtClean="0">
                                  <a:latin typeface="Cambria Math"/>
                                  <a:cs typeface="Times New Roman" pitchFamily="18" charset="0"/>
                                </a:rPr>
                                <m:t>𝑙</m:t>
                              </m:r>
                            </m:e>
                          </m:d>
                          <m:r>
                            <a:rPr lang="en-IN" sz="2000" b="0" i="1" smtClean="0">
                              <a:latin typeface="Cambria Math"/>
                              <a:cs typeface="Times New Roman" pitchFamily="18" charset="0"/>
                            </a:rPr>
                            <m:t>𝑥</m:t>
                          </m:r>
                          <m:d>
                            <m:dPr>
                              <m:ctrlPr>
                                <a:rPr lang="en-IN" sz="2000" i="1" smtClean="0">
                                  <a:latin typeface="Cambria Math"/>
                                  <a:cs typeface="Times New Roman" pitchFamily="18" charset="0"/>
                                </a:rPr>
                              </m:ctrlPr>
                            </m:dPr>
                            <m:e>
                              <m:r>
                                <a:rPr lang="en-IN" sz="2000" b="0" i="1" smtClean="0">
                                  <a:latin typeface="Cambria Math"/>
                                  <a:cs typeface="Times New Roman" pitchFamily="18" charset="0"/>
                                </a:rPr>
                                <m:t>𝑛</m:t>
                              </m:r>
                              <m:r>
                                <a:rPr lang="en-IN" sz="2000" b="0" i="1" smtClean="0">
                                  <a:latin typeface="Cambria Math"/>
                                  <a:cs typeface="Times New Roman" pitchFamily="18" charset="0"/>
                                </a:rPr>
                                <m:t>−</m:t>
                              </m:r>
                              <m:r>
                                <a:rPr lang="en-IN" sz="2000" b="0" i="1" smtClean="0">
                                  <a:latin typeface="Cambria Math"/>
                                  <a:cs typeface="Times New Roman" pitchFamily="18" charset="0"/>
                                </a:rPr>
                                <m:t>𝑙</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𝑤</m:t>
                          </m:r>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e>
                          </m:d>
                        </m:e>
                      </m:nary>
                    </m:oMath>
                  </m:oMathPara>
                </a14:m>
                <a:endParaRPr lang="en-US" sz="2000" i="1" dirty="0" smtClean="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63187" y="863723"/>
                <a:ext cx="11500338" cy="5275819"/>
              </a:xfrm>
              <a:blipFill rotWithShape="1">
                <a:blip r:embed="rId4"/>
                <a:stretch>
                  <a:fillRect l="-583" t="-1156" r="-583"/>
                </a:stretch>
              </a:blipFill>
            </p:spPr>
            <p:txBody>
              <a:bodyPr/>
              <a:lstStyle/>
              <a:p>
                <a:r>
                  <a:rPr lang="en-IN">
                    <a:noFill/>
                  </a:rPr>
                  <a:t> </a:t>
                </a:r>
              </a:p>
            </p:txBody>
          </p:sp>
        </mc:Fallback>
      </mc:AlternateContent>
    </p:spTree>
    <p:extLst>
      <p:ext uri="{BB962C8B-B14F-4D97-AF65-F5344CB8AC3E}">
        <p14:creationId xmlns:p14="http://schemas.microsoft.com/office/powerpoint/2010/main" val="1380261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19/35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53143" y="958725"/>
                <a:ext cx="11210381" cy="4765181"/>
              </a:xfrm>
            </p:spPr>
            <p:txBody>
              <a:bodyPr>
                <a:normAutofit fontScale="92500"/>
              </a:bodyPr>
              <a:lstStyle/>
              <a:p>
                <a:pPr algn="just">
                  <a:buFont typeface="Wingdings" pitchFamily="2" charset="2"/>
                  <a:buChar char="Ø"/>
                </a:pPr>
                <a:r>
                  <a:rPr lang="en-US" sz="1800" dirty="0" smtClean="0">
                    <a:latin typeface="Times New Roman" pitchFamily="18" charset="0"/>
                    <a:cs typeface="Times New Roman" pitchFamily="18" charset="0"/>
                  </a:rPr>
                  <a:t>To simplify this illustration, we currently consider a single user and this can be readily extended to multi-user scenarios as will be seen in the subsequent sections. Substituting this in the expression for </a:t>
                </a:r>
                <a:r>
                  <a:rPr lang="en-US" sz="1800" i="1" dirty="0">
                    <a:latin typeface="Times New Roman" pitchFamily="18" charset="0"/>
                    <a:cs typeface="Times New Roman" pitchFamily="18" charset="0"/>
                  </a:rPr>
                  <a:t>y (n)</a:t>
                </a:r>
                <a:r>
                  <a:rPr lang="en-US" sz="1800" dirty="0">
                    <a:latin typeface="Times New Roman" pitchFamily="18" charset="0"/>
                    <a:cs typeface="Times New Roman" pitchFamily="18" charset="0"/>
                  </a:rPr>
                  <a:t> above, the received signal across a </a:t>
                </a:r>
                <a:r>
                  <a:rPr lang="en-US" sz="1800" dirty="0" smtClean="0">
                    <a:latin typeface="Times New Roman" pitchFamily="18" charset="0"/>
                    <a:cs typeface="Times New Roman" pitchFamily="18" charset="0"/>
                  </a:rPr>
                  <a:t>frequency selective </a:t>
                </a:r>
                <a:r>
                  <a:rPr lang="en-US" sz="1800" dirty="0">
                    <a:latin typeface="Times New Roman" pitchFamily="18" charset="0"/>
                    <a:cs typeface="Times New Roman" pitchFamily="18" charset="0"/>
                  </a:rPr>
                  <a:t>channel in a CDMA system is </a:t>
                </a:r>
                <a:r>
                  <a:rPr lang="en-US" sz="1800" dirty="0" smtClean="0">
                    <a:latin typeface="Times New Roman" pitchFamily="18" charset="0"/>
                    <a:cs typeface="Times New Roman" pitchFamily="18" charset="0"/>
                  </a:rPr>
                  <a:t>given as</a:t>
                </a:r>
              </a:p>
              <a:p>
                <a:pPr marL="0" indent="0" algn="just">
                  <a:buNone/>
                </a:pPr>
                <a14:m>
                  <m:oMathPara xmlns:m="http://schemas.openxmlformats.org/officeDocument/2006/math">
                    <m:oMathParaPr>
                      <m:jc m:val="centerGroup"/>
                    </m:oMathParaPr>
                    <m:oMath xmlns:m="http://schemas.openxmlformats.org/officeDocument/2006/math">
                      <m:r>
                        <a:rPr lang="en-IN" sz="1800" b="0" i="1" smtClean="0">
                          <a:latin typeface="Cambria Math"/>
                          <a:cs typeface="Times New Roman" pitchFamily="18" charset="0"/>
                        </a:rPr>
                        <m:t>𝑦</m:t>
                      </m:r>
                      <m:d>
                        <m:dPr>
                          <m:ctrlPr>
                            <a:rPr lang="en-IN" sz="1800" b="0" i="1" smtClean="0">
                              <a:latin typeface="Cambria Math"/>
                              <a:cs typeface="Times New Roman" pitchFamily="18" charset="0"/>
                            </a:rPr>
                          </m:ctrlPr>
                        </m:dPr>
                        <m:e>
                          <m:r>
                            <a:rPr lang="en-IN" sz="1800" b="0" i="1" smtClean="0">
                              <a:latin typeface="Cambria Math"/>
                              <a:cs typeface="Times New Roman" pitchFamily="18" charset="0"/>
                            </a:rPr>
                            <m:t>𝑛</m:t>
                          </m:r>
                        </m:e>
                      </m:d>
                      <m:r>
                        <a:rPr lang="en-IN" sz="1800" b="0" i="1" smtClean="0">
                          <a:latin typeface="Cambria Math"/>
                          <a:ea typeface="Cambria Math"/>
                          <a:cs typeface="Times New Roman" pitchFamily="18" charset="0"/>
                        </a:rPr>
                        <m:t>=</m:t>
                      </m:r>
                      <m:nary>
                        <m:naryPr>
                          <m:chr m:val="∑"/>
                          <m:ctrlPr>
                            <a:rPr lang="en-IN" sz="1800" b="0" i="1" smtClean="0">
                              <a:latin typeface="Cambria Math"/>
                              <a:ea typeface="Cambria Math"/>
                              <a:cs typeface="Times New Roman" pitchFamily="18" charset="0"/>
                            </a:rPr>
                          </m:ctrlPr>
                        </m:naryPr>
                        <m:sub>
                          <m:r>
                            <m:rPr>
                              <m:brk m:alnAt="23"/>
                            </m:rPr>
                            <a:rPr lang="en-IN" sz="1800" b="0" i="1" smtClean="0">
                              <a:latin typeface="Cambria Math"/>
                              <a:ea typeface="Cambria Math"/>
                              <a:cs typeface="Times New Roman" pitchFamily="18" charset="0"/>
                            </a:rPr>
                            <m:t>𝑙</m:t>
                          </m:r>
                          <m:r>
                            <a:rPr lang="en-IN" sz="1800" b="0" i="1" smtClean="0">
                              <a:latin typeface="Cambria Math"/>
                              <a:ea typeface="Cambria Math"/>
                              <a:cs typeface="Times New Roman" pitchFamily="18" charset="0"/>
                            </a:rPr>
                            <m:t>=0</m:t>
                          </m:r>
                        </m:sub>
                        <m:sup>
                          <m:r>
                            <a:rPr lang="en-IN" sz="1800" b="0" i="1" smtClean="0">
                              <a:latin typeface="Cambria Math"/>
                              <a:ea typeface="Cambria Math"/>
                              <a:cs typeface="Times New Roman" pitchFamily="18" charset="0"/>
                            </a:rPr>
                            <m:t>𝐿</m:t>
                          </m:r>
                          <m:r>
                            <a:rPr lang="en-IN" sz="1800" b="0" i="1" smtClean="0">
                              <a:latin typeface="Cambria Math"/>
                              <a:ea typeface="Cambria Math"/>
                              <a:cs typeface="Times New Roman" pitchFamily="18" charset="0"/>
                            </a:rPr>
                            <m:t>−1</m:t>
                          </m:r>
                        </m:sup>
                        <m:e>
                          <m:r>
                            <a:rPr lang="en-IN" sz="1800" b="0" i="1" smtClean="0">
                              <a:latin typeface="Cambria Math"/>
                              <a:ea typeface="Cambria Math"/>
                              <a:cs typeface="Times New Roman" pitchFamily="18" charset="0"/>
                            </a:rPr>
                            <m:t>h</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𝑙</m:t>
                              </m:r>
                            </m:e>
                          </m:d>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𝑎</m:t>
                              </m:r>
                            </m:e>
                            <m:sub>
                              <m:r>
                                <a:rPr lang="en-IN" sz="1800" b="0" i="1" smtClean="0">
                                  <a:latin typeface="Cambria Math"/>
                                  <a:ea typeface="Cambria Math"/>
                                  <a:cs typeface="Times New Roman" pitchFamily="18" charset="0"/>
                                </a:rPr>
                                <m:t>0</m:t>
                              </m:r>
                            </m:sub>
                          </m:sSub>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𝑐</m:t>
                              </m:r>
                            </m:e>
                            <m:sub>
                              <m:r>
                                <a:rPr lang="en-IN" sz="1800" b="0" i="1" smtClean="0">
                                  <a:latin typeface="Cambria Math"/>
                                  <a:ea typeface="Cambria Math"/>
                                  <a:cs typeface="Times New Roman" pitchFamily="18" charset="0"/>
                                </a:rPr>
                                <m:t>0</m:t>
                              </m:r>
                            </m:sub>
                          </m:sSub>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𝑛</m:t>
                              </m:r>
                              <m:r>
                                <a:rPr lang="en-IN" sz="1800" b="0" i="1" smtClean="0">
                                  <a:latin typeface="Cambria Math"/>
                                  <a:ea typeface="Cambria Math"/>
                                  <a:cs typeface="Times New Roman" pitchFamily="18" charset="0"/>
                                </a:rPr>
                                <m:t>−</m:t>
                              </m:r>
                              <m:r>
                                <a:rPr lang="en-IN" sz="1800" b="0" i="1" smtClean="0">
                                  <a:latin typeface="Cambria Math"/>
                                  <a:ea typeface="Cambria Math"/>
                                  <a:cs typeface="Times New Roman" pitchFamily="18" charset="0"/>
                                </a:rPr>
                                <m:t>𝑙</m:t>
                              </m:r>
                            </m:e>
                          </m:d>
                          <m:r>
                            <a:rPr lang="en-IN" sz="1800" b="0" i="1" smtClean="0">
                              <a:latin typeface="Cambria Math"/>
                              <a:ea typeface="Cambria Math"/>
                              <a:cs typeface="Times New Roman" pitchFamily="18" charset="0"/>
                            </a:rPr>
                            <m:t>+</m:t>
                          </m:r>
                          <m:r>
                            <a:rPr lang="en-IN" sz="1800" b="0" i="1" smtClean="0">
                              <a:latin typeface="Cambria Math"/>
                              <a:ea typeface="Cambria Math"/>
                              <a:cs typeface="Times New Roman" pitchFamily="18" charset="0"/>
                            </a:rPr>
                            <m:t>𝑤</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𝑛</m:t>
                              </m:r>
                            </m:e>
                          </m:d>
                        </m:e>
                      </m:nary>
                    </m:oMath>
                  </m:oMathPara>
                </a14:m>
                <a:endParaRPr lang="en-US" sz="1800" dirty="0" smtClean="0">
                  <a:latin typeface="Times New Roman" pitchFamily="18" charset="0"/>
                  <a:cs typeface="Times New Roman" pitchFamily="18" charset="0"/>
                </a:endParaRPr>
              </a:p>
              <a:p>
                <a:pPr algn="just">
                  <a:buFont typeface="Wingdings" pitchFamily="2" charset="2"/>
                  <a:buChar char="Ø"/>
                </a:pPr>
                <a:r>
                  <a:rPr lang="en-US" sz="1800" dirty="0">
                    <a:latin typeface="Times New Roman" pitchFamily="18" charset="0"/>
                    <a:cs typeface="Times New Roman" pitchFamily="18" charset="0"/>
                  </a:rPr>
                  <a:t>let us correlate with </a:t>
                </a:r>
                <a14:m>
                  <m:oMath xmlns:m="http://schemas.openxmlformats.org/officeDocument/2006/math">
                    <m:sSub>
                      <m:sSubPr>
                        <m:ctrlPr>
                          <a:rPr lang="en-US" sz="1800" i="1" smtClean="0">
                            <a:latin typeface="Cambria Math"/>
                            <a:cs typeface="Times New Roman" pitchFamily="18" charset="0"/>
                          </a:rPr>
                        </m:ctrlPr>
                      </m:sSubPr>
                      <m:e>
                        <m:r>
                          <a:rPr lang="en-IN" sz="1800" b="0" i="1" smtClean="0">
                            <a:latin typeface="Cambria Math"/>
                            <a:cs typeface="Times New Roman" pitchFamily="18" charset="0"/>
                          </a:rPr>
                          <m:t>𝑐</m:t>
                        </m:r>
                      </m:e>
                      <m:sub>
                        <m:r>
                          <a:rPr lang="en-IN" sz="1800" b="0" i="1" smtClean="0">
                            <a:latin typeface="Cambria Math"/>
                            <a:cs typeface="Times New Roman" pitchFamily="18" charset="0"/>
                          </a:rPr>
                          <m:t>0</m:t>
                        </m:r>
                      </m:sub>
                    </m:sSub>
                    <m:d>
                      <m:dPr>
                        <m:ctrlPr>
                          <a:rPr lang="en-US" sz="1800" i="1" smtClean="0">
                            <a:latin typeface="Cambria Math"/>
                            <a:cs typeface="Times New Roman" pitchFamily="18" charset="0"/>
                          </a:rPr>
                        </m:ctrlPr>
                      </m:dPr>
                      <m:e>
                        <m:r>
                          <a:rPr lang="en-IN" sz="1800" b="0" i="1" smtClean="0">
                            <a:latin typeface="Cambria Math"/>
                            <a:cs typeface="Times New Roman" pitchFamily="18" charset="0"/>
                          </a:rPr>
                          <m:t>𝑛</m:t>
                        </m:r>
                      </m:e>
                    </m:d>
                  </m:oMath>
                </a14:m>
                <a:r>
                  <a:rPr lang="en-US" sz="1800" dirty="0" smtClean="0">
                    <a:latin typeface="Times New Roman" pitchFamily="18" charset="0"/>
                    <a:cs typeface="Times New Roman" pitchFamily="18" charset="0"/>
                  </a:rPr>
                  <a:t>to </a:t>
                </a:r>
                <a:r>
                  <a:rPr lang="en-US" sz="1800" dirty="0">
                    <a:latin typeface="Times New Roman" pitchFamily="18" charset="0"/>
                    <a:cs typeface="Times New Roman" pitchFamily="18" charset="0"/>
                  </a:rPr>
                  <a:t>recover the symbol corresponding to the user 0. This operation can be expressed </a:t>
                </a:r>
                <a:r>
                  <a:rPr lang="en-US" sz="18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1800" b="0" i="1" smtClean="0">
                          <a:latin typeface="Cambria Math"/>
                          <a:ea typeface="Cambria Math"/>
                          <a:cs typeface="Times New Roman" pitchFamily="18" charset="0"/>
                        </a:rPr>
                        <m:t>𝑑</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0</m:t>
                          </m:r>
                        </m:e>
                      </m:d>
                      <m:r>
                        <a:rPr lang="en-US" sz="1800" i="1" smtClean="0">
                          <a:latin typeface="Cambria Math"/>
                          <a:ea typeface="Cambria Math"/>
                          <a:cs typeface="Times New Roman" pitchFamily="18" charset="0"/>
                        </a:rPr>
                        <m:t>=</m:t>
                      </m:r>
                      <m:f>
                        <m:fPr>
                          <m:ctrlPr>
                            <a:rPr lang="en-US" sz="1800" i="1" smtClean="0">
                              <a:latin typeface="Cambria Math"/>
                              <a:ea typeface="Cambria Math"/>
                              <a:cs typeface="Times New Roman" pitchFamily="18" charset="0"/>
                            </a:rPr>
                          </m:ctrlPr>
                        </m:fPr>
                        <m:num>
                          <m:r>
                            <a:rPr lang="en-IN" sz="1800" b="0" i="1" smtClean="0">
                              <a:latin typeface="Cambria Math"/>
                              <a:ea typeface="Cambria Math"/>
                              <a:cs typeface="Times New Roman" pitchFamily="18" charset="0"/>
                            </a:rPr>
                            <m:t>1</m:t>
                          </m:r>
                        </m:num>
                        <m:den>
                          <m:r>
                            <a:rPr lang="en-IN" sz="1800" b="0" i="1" smtClean="0">
                              <a:latin typeface="Cambria Math"/>
                              <a:ea typeface="Cambria Math"/>
                              <a:cs typeface="Times New Roman" pitchFamily="18" charset="0"/>
                            </a:rPr>
                            <m:t>𝑁</m:t>
                          </m:r>
                        </m:den>
                      </m:f>
                      <m:nary>
                        <m:naryPr>
                          <m:chr m:val="∑"/>
                          <m:ctrlPr>
                            <a:rPr lang="en-US" sz="1800" i="1" smtClean="0">
                              <a:latin typeface="Cambria Math"/>
                              <a:ea typeface="Cambria Math"/>
                              <a:cs typeface="Times New Roman" pitchFamily="18" charset="0"/>
                            </a:rPr>
                          </m:ctrlPr>
                        </m:naryPr>
                        <m:sub>
                          <m:r>
                            <m:rPr>
                              <m:brk m:alnAt="23"/>
                            </m:rPr>
                            <a:rPr lang="en-IN" sz="1800" b="0" i="1" smtClean="0">
                              <a:latin typeface="Cambria Math"/>
                              <a:ea typeface="Cambria Math"/>
                              <a:cs typeface="Times New Roman" pitchFamily="18" charset="0"/>
                            </a:rPr>
                            <m:t>𝑛</m:t>
                          </m:r>
                          <m:r>
                            <a:rPr lang="en-IN" sz="1800" b="0" i="1" smtClean="0">
                              <a:latin typeface="Cambria Math"/>
                              <a:ea typeface="Cambria Math"/>
                              <a:cs typeface="Times New Roman" pitchFamily="18" charset="0"/>
                            </a:rPr>
                            <m:t>=0</m:t>
                          </m:r>
                        </m:sub>
                        <m:sup>
                          <m:r>
                            <a:rPr lang="en-IN" sz="1800" b="0" i="1" smtClean="0">
                              <a:latin typeface="Cambria Math"/>
                              <a:ea typeface="Cambria Math"/>
                              <a:cs typeface="Times New Roman" pitchFamily="18" charset="0"/>
                            </a:rPr>
                            <m:t>𝑁</m:t>
                          </m:r>
                          <m:r>
                            <a:rPr lang="en-IN" sz="1800" b="0" i="1" smtClean="0">
                              <a:latin typeface="Cambria Math"/>
                              <a:ea typeface="Cambria Math"/>
                              <a:cs typeface="Times New Roman" pitchFamily="18" charset="0"/>
                            </a:rPr>
                            <m:t>−1</m:t>
                          </m:r>
                        </m:sup>
                        <m:e>
                          <m:r>
                            <a:rPr lang="en-IN" sz="1800" b="0" i="1" smtClean="0">
                              <a:latin typeface="Cambria Math"/>
                              <a:ea typeface="Cambria Math"/>
                              <a:cs typeface="Times New Roman" pitchFamily="18" charset="0"/>
                            </a:rPr>
                            <m:t>𝑦</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𝑛</m:t>
                              </m:r>
                            </m:e>
                          </m:d>
                          <m:sSubSup>
                            <m:sSubSupPr>
                              <m:ctrlPr>
                                <a:rPr lang="en-IN" sz="1800" b="0" i="1" smtClean="0">
                                  <a:latin typeface="Cambria Math"/>
                                  <a:ea typeface="Cambria Math"/>
                                  <a:cs typeface="Times New Roman" pitchFamily="18" charset="0"/>
                                </a:rPr>
                              </m:ctrlPr>
                            </m:sSubSupPr>
                            <m:e>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𝑐</m:t>
                                  </m:r>
                                </m:e>
                                <m:sub>
                                  <m:r>
                                    <a:rPr lang="en-IN" sz="1800" b="0" i="1" smtClean="0">
                                      <a:latin typeface="Cambria Math"/>
                                      <a:ea typeface="Cambria Math"/>
                                      <a:cs typeface="Times New Roman" pitchFamily="18" charset="0"/>
                                    </a:rPr>
                                    <m:t>0</m:t>
                                  </m:r>
                                </m:sub>
                              </m:sSub>
                            </m:e>
                            <m:sub/>
                            <m:sup>
                              <m:r>
                                <a:rPr lang="en-IN" sz="1800" b="0" i="1" smtClean="0">
                                  <a:latin typeface="Cambria Math"/>
                                  <a:ea typeface="Cambria Math"/>
                                  <a:cs typeface="Times New Roman" pitchFamily="18" charset="0"/>
                                </a:rPr>
                                <m:t>∗</m:t>
                              </m:r>
                            </m:sup>
                          </m:sSubSup>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𝑛</m:t>
                              </m:r>
                            </m:e>
                          </m:d>
                        </m:e>
                      </m:nary>
                      <m:r>
                        <a:rPr lang="en-IN" sz="1800" b="0" i="1" smtClean="0">
                          <a:latin typeface="Cambria Math"/>
                          <a:ea typeface="Cambria Math"/>
                          <a:cs typeface="Times New Roman" pitchFamily="18" charset="0"/>
                        </a:rPr>
                        <m:t>=</m:t>
                      </m:r>
                      <m:f>
                        <m:fPr>
                          <m:ctrlPr>
                            <a:rPr lang="en-IN" sz="1800" b="0" i="1" smtClean="0">
                              <a:latin typeface="Cambria Math"/>
                              <a:ea typeface="Cambria Math"/>
                              <a:cs typeface="Times New Roman" pitchFamily="18" charset="0"/>
                            </a:rPr>
                          </m:ctrlPr>
                        </m:fPr>
                        <m:num>
                          <m:r>
                            <a:rPr lang="en-IN" sz="1800" b="0" i="1" smtClean="0">
                              <a:latin typeface="Cambria Math"/>
                              <a:ea typeface="Cambria Math"/>
                              <a:cs typeface="Times New Roman" pitchFamily="18" charset="0"/>
                            </a:rPr>
                            <m:t>1</m:t>
                          </m:r>
                        </m:num>
                        <m:den>
                          <m:r>
                            <a:rPr lang="en-IN" sz="1800" b="0" i="1" smtClean="0">
                              <a:latin typeface="Cambria Math"/>
                              <a:ea typeface="Cambria Math"/>
                              <a:cs typeface="Times New Roman" pitchFamily="18" charset="0"/>
                            </a:rPr>
                            <m:t>𝑁</m:t>
                          </m:r>
                        </m:den>
                      </m:f>
                      <m:nary>
                        <m:naryPr>
                          <m:chr m:val="∑"/>
                          <m:ctrlPr>
                            <a:rPr lang="en-IN" sz="1800" b="0" i="1" smtClean="0">
                              <a:latin typeface="Cambria Math"/>
                              <a:ea typeface="Cambria Math"/>
                              <a:cs typeface="Times New Roman" pitchFamily="18" charset="0"/>
                            </a:rPr>
                          </m:ctrlPr>
                        </m:naryPr>
                        <m:sub>
                          <m:r>
                            <m:rPr>
                              <m:brk m:alnAt="23"/>
                            </m:rPr>
                            <a:rPr lang="en-IN" sz="1800" b="0" i="1" smtClean="0">
                              <a:latin typeface="Cambria Math"/>
                              <a:ea typeface="Cambria Math"/>
                              <a:cs typeface="Times New Roman" pitchFamily="18" charset="0"/>
                            </a:rPr>
                            <m:t>𝑛</m:t>
                          </m:r>
                          <m:r>
                            <a:rPr lang="en-IN" sz="1800" b="0" i="1" smtClean="0">
                              <a:latin typeface="Cambria Math"/>
                              <a:ea typeface="Cambria Math"/>
                              <a:cs typeface="Times New Roman" pitchFamily="18" charset="0"/>
                            </a:rPr>
                            <m:t>=0</m:t>
                          </m:r>
                        </m:sub>
                        <m:sup>
                          <m:r>
                            <a:rPr lang="en-IN" sz="1800" b="0" i="1" smtClean="0">
                              <a:latin typeface="Cambria Math"/>
                              <a:ea typeface="Cambria Math"/>
                              <a:cs typeface="Times New Roman" pitchFamily="18" charset="0"/>
                            </a:rPr>
                            <m:t>𝑁</m:t>
                          </m:r>
                          <m:r>
                            <a:rPr lang="en-IN" sz="1800" b="0" i="1" smtClean="0">
                              <a:latin typeface="Cambria Math"/>
                              <a:ea typeface="Cambria Math"/>
                              <a:cs typeface="Times New Roman" pitchFamily="18" charset="0"/>
                            </a:rPr>
                            <m:t>−1</m:t>
                          </m:r>
                        </m:sup>
                        <m:e>
                          <m:nary>
                            <m:naryPr>
                              <m:chr m:val="∑"/>
                              <m:ctrlPr>
                                <a:rPr lang="en-IN" sz="1800" b="0" i="1" smtClean="0">
                                  <a:latin typeface="Cambria Math"/>
                                  <a:ea typeface="Cambria Math"/>
                                  <a:cs typeface="Times New Roman" pitchFamily="18" charset="0"/>
                                </a:rPr>
                              </m:ctrlPr>
                            </m:naryPr>
                            <m:sub>
                              <m:r>
                                <m:rPr>
                                  <m:brk m:alnAt="23"/>
                                </m:rPr>
                                <a:rPr lang="en-IN" sz="1800" b="0" i="1" smtClean="0">
                                  <a:latin typeface="Cambria Math"/>
                                  <a:ea typeface="Cambria Math"/>
                                  <a:cs typeface="Times New Roman" pitchFamily="18" charset="0"/>
                                </a:rPr>
                                <m:t>𝑙</m:t>
                              </m:r>
                              <m:r>
                                <a:rPr lang="en-IN" sz="1800" b="0" i="1" smtClean="0">
                                  <a:latin typeface="Cambria Math"/>
                                  <a:ea typeface="Cambria Math"/>
                                  <a:cs typeface="Times New Roman" pitchFamily="18" charset="0"/>
                                </a:rPr>
                                <m:t>=0</m:t>
                              </m:r>
                            </m:sub>
                            <m:sup>
                              <m:r>
                                <a:rPr lang="en-IN" sz="1800" b="0" i="1" smtClean="0">
                                  <a:latin typeface="Cambria Math"/>
                                  <a:ea typeface="Cambria Math"/>
                                  <a:cs typeface="Times New Roman" pitchFamily="18" charset="0"/>
                                </a:rPr>
                                <m:t>𝐿</m:t>
                              </m:r>
                              <m:r>
                                <a:rPr lang="en-IN" sz="1800" b="0" i="1" smtClean="0">
                                  <a:latin typeface="Cambria Math"/>
                                  <a:ea typeface="Cambria Math"/>
                                  <a:cs typeface="Times New Roman" pitchFamily="18" charset="0"/>
                                </a:rPr>
                                <m:t>−1</m:t>
                              </m:r>
                            </m:sup>
                            <m:e>
                              <m:r>
                                <a:rPr lang="en-IN" sz="1800" b="0" i="1" smtClean="0">
                                  <a:latin typeface="Cambria Math"/>
                                  <a:ea typeface="Cambria Math"/>
                                  <a:cs typeface="Times New Roman" pitchFamily="18" charset="0"/>
                                </a:rPr>
                                <m:t>h</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𝑙</m:t>
                                  </m:r>
                                </m:e>
                              </m:d>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𝑎</m:t>
                                  </m:r>
                                </m:e>
                                <m:sub>
                                  <m:r>
                                    <a:rPr lang="en-IN" sz="1800" b="0" i="1" smtClean="0">
                                      <a:latin typeface="Cambria Math"/>
                                      <a:ea typeface="Cambria Math"/>
                                      <a:cs typeface="Times New Roman" pitchFamily="18" charset="0"/>
                                    </a:rPr>
                                    <m:t>0</m:t>
                                  </m:r>
                                </m:sub>
                              </m:sSub>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𝑐</m:t>
                                  </m:r>
                                </m:e>
                                <m:sub>
                                  <m:r>
                                    <a:rPr lang="en-IN" sz="1800" b="0" i="1" smtClean="0">
                                      <a:latin typeface="Cambria Math"/>
                                      <a:ea typeface="Cambria Math"/>
                                      <a:cs typeface="Times New Roman" pitchFamily="18" charset="0"/>
                                    </a:rPr>
                                    <m:t>0</m:t>
                                  </m:r>
                                </m:sub>
                              </m:sSub>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𝑛</m:t>
                                  </m:r>
                                  <m:r>
                                    <a:rPr lang="en-IN" sz="1800" b="0" i="1" smtClean="0">
                                      <a:latin typeface="Cambria Math"/>
                                      <a:ea typeface="Cambria Math"/>
                                      <a:cs typeface="Times New Roman" pitchFamily="18" charset="0"/>
                                    </a:rPr>
                                    <m:t>−</m:t>
                                  </m:r>
                                  <m:r>
                                    <a:rPr lang="en-IN" sz="1800" b="0" i="1" smtClean="0">
                                      <a:latin typeface="Cambria Math"/>
                                      <a:ea typeface="Cambria Math"/>
                                      <a:cs typeface="Times New Roman" pitchFamily="18" charset="0"/>
                                    </a:rPr>
                                    <m:t>𝑙</m:t>
                                  </m:r>
                                </m:e>
                              </m:d>
                              <m:sSubSup>
                                <m:sSubSupPr>
                                  <m:ctrlPr>
                                    <a:rPr lang="en-IN" sz="1800" i="1">
                                      <a:latin typeface="Cambria Math"/>
                                      <a:ea typeface="Cambria Math"/>
                                      <a:cs typeface="Times New Roman" pitchFamily="18" charset="0"/>
                                    </a:rPr>
                                  </m:ctrlPr>
                                </m:sSubSupPr>
                                <m:e>
                                  <m:sSub>
                                    <m:sSubPr>
                                      <m:ctrlPr>
                                        <a:rPr lang="en-IN" sz="1800" i="1">
                                          <a:latin typeface="Cambria Math"/>
                                          <a:ea typeface="Cambria Math"/>
                                          <a:cs typeface="Times New Roman" pitchFamily="18" charset="0"/>
                                        </a:rPr>
                                      </m:ctrlPr>
                                    </m:sSubPr>
                                    <m:e>
                                      <m:r>
                                        <a:rPr lang="en-IN" sz="1800" i="1">
                                          <a:latin typeface="Cambria Math"/>
                                          <a:ea typeface="Cambria Math"/>
                                          <a:cs typeface="Times New Roman" pitchFamily="18" charset="0"/>
                                        </a:rPr>
                                        <m:t>𝑐</m:t>
                                      </m:r>
                                    </m:e>
                                    <m:sub>
                                      <m:r>
                                        <a:rPr lang="en-IN" sz="1800" i="1">
                                          <a:latin typeface="Cambria Math"/>
                                          <a:ea typeface="Cambria Math"/>
                                          <a:cs typeface="Times New Roman" pitchFamily="18" charset="0"/>
                                        </a:rPr>
                                        <m:t>0</m:t>
                                      </m:r>
                                    </m:sub>
                                  </m:sSub>
                                </m:e>
                                <m:sub/>
                                <m:sup>
                                  <m:r>
                                    <a:rPr lang="en-IN" sz="1800" i="1">
                                      <a:latin typeface="Cambria Math"/>
                                      <a:ea typeface="Cambria Math"/>
                                      <a:cs typeface="Times New Roman" pitchFamily="18" charset="0"/>
                                    </a:rPr>
                                    <m:t>∗</m:t>
                                  </m:r>
                                </m:sup>
                              </m:sSubSup>
                              <m:d>
                                <m:dPr>
                                  <m:ctrlPr>
                                    <a:rPr lang="en-IN" sz="1800" i="1">
                                      <a:latin typeface="Cambria Math"/>
                                      <a:ea typeface="Cambria Math"/>
                                      <a:cs typeface="Times New Roman" pitchFamily="18" charset="0"/>
                                    </a:rPr>
                                  </m:ctrlPr>
                                </m:dPr>
                                <m:e>
                                  <m:r>
                                    <a:rPr lang="en-IN" sz="1800" i="1">
                                      <a:latin typeface="Cambria Math"/>
                                      <a:ea typeface="Cambria Math"/>
                                      <a:cs typeface="Times New Roman" pitchFamily="18" charset="0"/>
                                    </a:rPr>
                                    <m:t>𝑛</m:t>
                                  </m:r>
                                </m:e>
                              </m:d>
                              <m:r>
                                <a:rPr lang="en-IN" sz="1800" i="1" smtClean="0">
                                  <a:latin typeface="Cambria Math"/>
                                  <a:ea typeface="Cambria Math"/>
                                  <a:cs typeface="Times New Roman" pitchFamily="18" charset="0"/>
                                </a:rPr>
                                <m:t>+</m:t>
                              </m:r>
                              <m:f>
                                <m:fPr>
                                  <m:ctrlPr>
                                    <a:rPr lang="en-IN" sz="1800" i="1" smtClean="0">
                                      <a:latin typeface="Cambria Math"/>
                                      <a:ea typeface="Cambria Math"/>
                                      <a:cs typeface="Times New Roman" pitchFamily="18" charset="0"/>
                                    </a:rPr>
                                  </m:ctrlPr>
                                </m:fPr>
                                <m:num>
                                  <m:r>
                                    <a:rPr lang="en-IN" sz="1800" b="0" i="1" smtClean="0">
                                      <a:latin typeface="Cambria Math"/>
                                      <a:ea typeface="Cambria Math"/>
                                      <a:cs typeface="Times New Roman" pitchFamily="18" charset="0"/>
                                    </a:rPr>
                                    <m:t>1</m:t>
                                  </m:r>
                                </m:num>
                                <m:den>
                                  <m:r>
                                    <a:rPr lang="en-IN" sz="1800" b="0" i="1" smtClean="0">
                                      <a:latin typeface="Cambria Math"/>
                                      <a:ea typeface="Cambria Math"/>
                                      <a:cs typeface="Times New Roman" pitchFamily="18" charset="0"/>
                                    </a:rPr>
                                    <m:t>𝑁</m:t>
                                  </m:r>
                                </m:den>
                              </m:f>
                              <m:nary>
                                <m:naryPr>
                                  <m:chr m:val="∑"/>
                                  <m:ctrlPr>
                                    <a:rPr lang="en-IN" sz="1800" i="1" smtClean="0">
                                      <a:latin typeface="Cambria Math"/>
                                      <a:ea typeface="Cambria Math"/>
                                      <a:cs typeface="Times New Roman" pitchFamily="18" charset="0"/>
                                    </a:rPr>
                                  </m:ctrlPr>
                                </m:naryPr>
                                <m:sub>
                                  <m:r>
                                    <m:rPr>
                                      <m:brk m:alnAt="23"/>
                                    </m:rPr>
                                    <a:rPr lang="en-IN" sz="1800" b="0" i="1" smtClean="0">
                                      <a:latin typeface="Cambria Math"/>
                                      <a:ea typeface="Cambria Math"/>
                                      <a:cs typeface="Times New Roman" pitchFamily="18" charset="0"/>
                                    </a:rPr>
                                    <m:t>𝑛</m:t>
                                  </m:r>
                                  <m:r>
                                    <a:rPr lang="en-IN" sz="1800" b="0" i="1" smtClean="0">
                                      <a:latin typeface="Cambria Math"/>
                                      <a:ea typeface="Cambria Math"/>
                                      <a:cs typeface="Times New Roman" pitchFamily="18" charset="0"/>
                                    </a:rPr>
                                    <m:t>=0</m:t>
                                  </m:r>
                                </m:sub>
                                <m:sup>
                                  <m:r>
                                    <a:rPr lang="en-IN" sz="1800" b="0" i="1" smtClean="0">
                                      <a:latin typeface="Cambria Math"/>
                                      <a:ea typeface="Cambria Math"/>
                                      <a:cs typeface="Times New Roman" pitchFamily="18" charset="0"/>
                                    </a:rPr>
                                    <m:t>𝑁</m:t>
                                  </m:r>
                                  <m:r>
                                    <a:rPr lang="en-IN" sz="1800" b="0" i="1" smtClean="0">
                                      <a:latin typeface="Cambria Math"/>
                                      <a:ea typeface="Cambria Math"/>
                                      <a:cs typeface="Times New Roman" pitchFamily="18" charset="0"/>
                                    </a:rPr>
                                    <m:t>−1</m:t>
                                  </m:r>
                                </m:sup>
                                <m:e>
                                  <m:sSubSup>
                                    <m:sSubSupPr>
                                      <m:ctrlPr>
                                        <a:rPr lang="en-IN" sz="1800" i="1">
                                          <a:latin typeface="Cambria Math"/>
                                          <a:ea typeface="Cambria Math"/>
                                          <a:cs typeface="Times New Roman" pitchFamily="18" charset="0"/>
                                        </a:rPr>
                                      </m:ctrlPr>
                                    </m:sSubSupPr>
                                    <m:e>
                                      <m:sSub>
                                        <m:sSubPr>
                                          <m:ctrlPr>
                                            <a:rPr lang="en-IN" sz="1800" i="1">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𝑤</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𝑛</m:t>
                                              </m:r>
                                            </m:e>
                                          </m:d>
                                          <m:r>
                                            <a:rPr lang="en-IN" sz="1800" i="1">
                                              <a:latin typeface="Cambria Math"/>
                                              <a:ea typeface="Cambria Math"/>
                                              <a:cs typeface="Times New Roman" pitchFamily="18" charset="0"/>
                                            </a:rPr>
                                            <m:t>𝑐</m:t>
                                          </m:r>
                                        </m:e>
                                        <m:sub>
                                          <m:r>
                                            <a:rPr lang="en-IN" sz="1800" i="1">
                                              <a:latin typeface="Cambria Math"/>
                                              <a:ea typeface="Cambria Math"/>
                                              <a:cs typeface="Times New Roman" pitchFamily="18" charset="0"/>
                                            </a:rPr>
                                            <m:t>0</m:t>
                                          </m:r>
                                        </m:sub>
                                      </m:sSub>
                                    </m:e>
                                    <m:sub/>
                                    <m:sup>
                                      <m:r>
                                        <a:rPr lang="en-IN" sz="1800" i="1">
                                          <a:latin typeface="Cambria Math"/>
                                          <a:ea typeface="Cambria Math"/>
                                          <a:cs typeface="Times New Roman" pitchFamily="18" charset="0"/>
                                        </a:rPr>
                                        <m:t>∗</m:t>
                                      </m:r>
                                    </m:sup>
                                  </m:sSubSup>
                                  <m:d>
                                    <m:dPr>
                                      <m:ctrlPr>
                                        <a:rPr lang="en-IN" sz="1800" i="1">
                                          <a:latin typeface="Cambria Math"/>
                                          <a:ea typeface="Cambria Math"/>
                                          <a:cs typeface="Times New Roman" pitchFamily="18" charset="0"/>
                                        </a:rPr>
                                      </m:ctrlPr>
                                    </m:dPr>
                                    <m:e>
                                      <m:r>
                                        <a:rPr lang="en-IN" sz="1800" i="1">
                                          <a:latin typeface="Cambria Math"/>
                                          <a:ea typeface="Cambria Math"/>
                                          <a:cs typeface="Times New Roman" pitchFamily="18" charset="0"/>
                                        </a:rPr>
                                        <m:t>𝑛</m:t>
                                      </m:r>
                                    </m:e>
                                  </m:d>
                                </m:e>
                              </m:nary>
                            </m:e>
                          </m:nary>
                        </m:e>
                      </m:nary>
                    </m:oMath>
                  </m:oMathPara>
                </a14:m>
                <a:endParaRPr lang="en-US" sz="1800" dirty="0" smtClean="0">
                  <a:latin typeface="Times New Roman" pitchFamily="18" charset="0"/>
                  <a:cs typeface="Times New Roman" pitchFamily="18" charset="0"/>
                </a:endParaRPr>
              </a:p>
              <a:p>
                <a:pPr algn="just">
                  <a:buFont typeface="Wingdings" pitchFamily="2" charset="2"/>
                  <a:buChar char="Ø"/>
                </a:pPr>
                <a:r>
                  <a:rPr lang="en-US" sz="1800" dirty="0">
                    <a:latin typeface="Times New Roman" pitchFamily="18" charset="0"/>
                    <a:cs typeface="Times New Roman" pitchFamily="18" charset="0"/>
                  </a:rPr>
                  <a:t>The first term in the above expression can be split into two components: one corresponding to </a:t>
                </a:r>
                <a:r>
                  <a:rPr lang="en-US" sz="1800" i="1" dirty="0">
                    <a:latin typeface="Times New Roman" pitchFamily="18" charset="0"/>
                    <a:cs typeface="Times New Roman" pitchFamily="18" charset="0"/>
                  </a:rPr>
                  <a:t>l = 0 </a:t>
                </a:r>
                <a:r>
                  <a:rPr lang="en-US" sz="1800" dirty="0">
                    <a:latin typeface="Times New Roman" pitchFamily="18" charset="0"/>
                    <a:cs typeface="Times New Roman" pitchFamily="18" charset="0"/>
                  </a:rPr>
                  <a:t>and the other corresponding to </a:t>
                </a:r>
                <a14:m>
                  <m:oMath xmlns:m="http://schemas.openxmlformats.org/officeDocument/2006/math">
                    <m:r>
                      <a:rPr lang="en-IN" sz="1800" b="0" i="1" smtClean="0">
                        <a:latin typeface="Cambria Math"/>
                        <a:cs typeface="Times New Roman" pitchFamily="18" charset="0"/>
                      </a:rPr>
                      <m:t>𝑙</m:t>
                    </m:r>
                    <m:r>
                      <a:rPr lang="en-IN" sz="1800" b="0" i="1" smtClean="0">
                        <a:latin typeface="Cambria Math"/>
                        <a:ea typeface="Cambria Math"/>
                        <a:cs typeface="Times New Roman" pitchFamily="18" charset="0"/>
                      </a:rPr>
                      <m:t>≠=0.</m:t>
                    </m:r>
                  </m:oMath>
                </a14:m>
                <a:r>
                  <a:rPr lang="en-US" sz="1800" dirty="0" smtClean="0">
                    <a:latin typeface="Times New Roman" pitchFamily="18" charset="0"/>
                    <a:cs typeface="Times New Roman" pitchFamily="18" charset="0"/>
                  </a:rPr>
                  <a:t>Simplifying</a:t>
                </a:r>
                <a:r>
                  <a:rPr lang="en-US" sz="1800" dirty="0">
                    <a:latin typeface="Times New Roman" pitchFamily="18" charset="0"/>
                    <a:cs typeface="Times New Roman" pitchFamily="18" charset="0"/>
                  </a:rPr>
                  <a:t>, we </a:t>
                </a:r>
                <a:r>
                  <a:rPr lang="en-US" sz="1800" dirty="0" smtClean="0">
                    <a:latin typeface="Times New Roman" pitchFamily="18" charset="0"/>
                    <a:cs typeface="Times New Roman" pitchFamily="18" charset="0"/>
                  </a:rPr>
                  <a:t>have</a:t>
                </a:r>
              </a:p>
              <a:p>
                <a:pPr algn="just">
                  <a:buFont typeface="Wingdings" pitchFamily="2" charset="2"/>
                  <a:buChar char="Ø"/>
                </a:pPr>
                <a:endParaRPr lang="en-US" sz="18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1800" i="1">
                          <a:latin typeface="Cambria Math"/>
                          <a:ea typeface="Cambria Math"/>
                          <a:cs typeface="Times New Roman" pitchFamily="18" charset="0"/>
                        </a:rPr>
                        <m:t>𝑑</m:t>
                      </m:r>
                      <m:d>
                        <m:dPr>
                          <m:ctrlPr>
                            <a:rPr lang="en-IN" sz="1800" i="1">
                              <a:latin typeface="Cambria Math"/>
                              <a:ea typeface="Cambria Math"/>
                              <a:cs typeface="Times New Roman" pitchFamily="18" charset="0"/>
                            </a:rPr>
                          </m:ctrlPr>
                        </m:dPr>
                        <m:e>
                          <m:r>
                            <a:rPr lang="en-IN" sz="1800" i="1">
                              <a:latin typeface="Cambria Math"/>
                              <a:ea typeface="Cambria Math"/>
                              <a:cs typeface="Times New Roman" pitchFamily="18" charset="0"/>
                            </a:rPr>
                            <m:t>0</m:t>
                          </m:r>
                        </m:e>
                      </m:d>
                      <m:r>
                        <a:rPr lang="en-IN" sz="1800" b="0" i="1" smtClean="0">
                          <a:latin typeface="Cambria Math"/>
                          <a:ea typeface="Cambria Math"/>
                          <a:cs typeface="Times New Roman" pitchFamily="18" charset="0"/>
                        </a:rPr>
                        <m:t>=</m:t>
                      </m:r>
                      <m:f>
                        <m:fPr>
                          <m:ctrlPr>
                            <a:rPr lang="en-IN" sz="1800" i="1">
                              <a:latin typeface="Cambria Math"/>
                              <a:ea typeface="Cambria Math"/>
                              <a:cs typeface="Times New Roman" pitchFamily="18" charset="0"/>
                            </a:rPr>
                          </m:ctrlPr>
                        </m:fPr>
                        <m:num>
                          <m:r>
                            <a:rPr lang="en-IN" sz="1800" i="1">
                              <a:latin typeface="Cambria Math"/>
                              <a:ea typeface="Cambria Math"/>
                              <a:cs typeface="Times New Roman" pitchFamily="18" charset="0"/>
                            </a:rPr>
                            <m:t>1</m:t>
                          </m:r>
                        </m:num>
                        <m:den>
                          <m:r>
                            <a:rPr lang="en-IN" sz="1800" i="1">
                              <a:latin typeface="Cambria Math"/>
                              <a:ea typeface="Cambria Math"/>
                              <a:cs typeface="Times New Roman" pitchFamily="18" charset="0"/>
                            </a:rPr>
                            <m:t>𝑁</m:t>
                          </m:r>
                        </m:den>
                      </m:f>
                      <m:nary>
                        <m:naryPr>
                          <m:chr m:val="∑"/>
                          <m:ctrlPr>
                            <a:rPr lang="en-IN" sz="1800" i="1">
                              <a:latin typeface="Cambria Math"/>
                              <a:ea typeface="Cambria Math"/>
                              <a:cs typeface="Times New Roman" pitchFamily="18" charset="0"/>
                            </a:rPr>
                          </m:ctrlPr>
                        </m:naryPr>
                        <m:sub>
                          <m:r>
                            <m:rPr>
                              <m:brk m:alnAt="23"/>
                            </m:rPr>
                            <a:rPr lang="en-IN" sz="1800" i="1">
                              <a:latin typeface="Cambria Math"/>
                              <a:ea typeface="Cambria Math"/>
                              <a:cs typeface="Times New Roman" pitchFamily="18" charset="0"/>
                            </a:rPr>
                            <m:t>𝑛</m:t>
                          </m:r>
                          <m:r>
                            <a:rPr lang="en-IN" sz="1800" i="1">
                              <a:latin typeface="Cambria Math"/>
                              <a:ea typeface="Cambria Math"/>
                              <a:cs typeface="Times New Roman" pitchFamily="18" charset="0"/>
                            </a:rPr>
                            <m:t>=0</m:t>
                          </m:r>
                        </m:sub>
                        <m:sup>
                          <m:r>
                            <a:rPr lang="en-IN" sz="1800" i="1">
                              <a:latin typeface="Cambria Math"/>
                              <a:ea typeface="Cambria Math"/>
                              <a:cs typeface="Times New Roman" pitchFamily="18" charset="0"/>
                            </a:rPr>
                            <m:t>𝑁</m:t>
                          </m:r>
                          <m:r>
                            <a:rPr lang="en-IN" sz="1800" i="1">
                              <a:latin typeface="Cambria Math"/>
                              <a:ea typeface="Cambria Math"/>
                              <a:cs typeface="Times New Roman" pitchFamily="18" charset="0"/>
                            </a:rPr>
                            <m:t>−1</m:t>
                          </m:r>
                        </m:sup>
                        <m:e>
                          <m:nary>
                            <m:naryPr>
                              <m:chr m:val="∑"/>
                              <m:ctrlPr>
                                <a:rPr lang="en-IN" sz="1800" i="1">
                                  <a:latin typeface="Cambria Math"/>
                                  <a:ea typeface="Cambria Math"/>
                                  <a:cs typeface="Times New Roman" pitchFamily="18" charset="0"/>
                                </a:rPr>
                              </m:ctrlPr>
                            </m:naryPr>
                            <m:sub>
                              <m:r>
                                <m:rPr>
                                  <m:brk m:alnAt="23"/>
                                </m:rPr>
                                <a:rPr lang="en-IN" sz="1800" i="1">
                                  <a:latin typeface="Cambria Math"/>
                                  <a:ea typeface="Cambria Math"/>
                                  <a:cs typeface="Times New Roman" pitchFamily="18" charset="0"/>
                                </a:rPr>
                                <m:t>𝑙</m:t>
                              </m:r>
                              <m:r>
                                <a:rPr lang="en-IN" sz="1800" i="1">
                                  <a:latin typeface="Cambria Math"/>
                                  <a:ea typeface="Cambria Math"/>
                                  <a:cs typeface="Times New Roman" pitchFamily="18" charset="0"/>
                                </a:rPr>
                                <m:t>=0</m:t>
                              </m:r>
                            </m:sub>
                            <m:sup>
                              <m:r>
                                <a:rPr lang="en-IN" sz="1800" i="1">
                                  <a:latin typeface="Cambria Math"/>
                                  <a:ea typeface="Cambria Math"/>
                                  <a:cs typeface="Times New Roman" pitchFamily="18" charset="0"/>
                                </a:rPr>
                                <m:t>𝐿</m:t>
                              </m:r>
                              <m:r>
                                <a:rPr lang="en-IN" sz="1800" i="1">
                                  <a:latin typeface="Cambria Math"/>
                                  <a:ea typeface="Cambria Math"/>
                                  <a:cs typeface="Times New Roman" pitchFamily="18" charset="0"/>
                                </a:rPr>
                                <m:t>−1</m:t>
                              </m:r>
                            </m:sup>
                            <m:e>
                              <m:r>
                                <a:rPr lang="en-IN" sz="1800" i="1">
                                  <a:latin typeface="Cambria Math"/>
                                  <a:ea typeface="Cambria Math"/>
                                  <a:cs typeface="Times New Roman" pitchFamily="18" charset="0"/>
                                </a:rPr>
                                <m:t>h</m:t>
                              </m:r>
                              <m:d>
                                <m:dPr>
                                  <m:ctrlPr>
                                    <a:rPr lang="en-IN" sz="1800" i="1">
                                      <a:latin typeface="Cambria Math"/>
                                      <a:ea typeface="Cambria Math"/>
                                      <a:cs typeface="Times New Roman" pitchFamily="18" charset="0"/>
                                    </a:rPr>
                                  </m:ctrlPr>
                                </m:dPr>
                                <m:e>
                                  <m:r>
                                    <a:rPr lang="en-IN" sz="1800" i="1">
                                      <a:latin typeface="Cambria Math"/>
                                      <a:ea typeface="Cambria Math"/>
                                      <a:cs typeface="Times New Roman" pitchFamily="18" charset="0"/>
                                    </a:rPr>
                                    <m:t>𝑙</m:t>
                                  </m:r>
                                </m:e>
                              </m:d>
                              <m:sSub>
                                <m:sSubPr>
                                  <m:ctrlPr>
                                    <a:rPr lang="en-IN" sz="1800" i="1">
                                      <a:latin typeface="Cambria Math"/>
                                      <a:ea typeface="Cambria Math"/>
                                      <a:cs typeface="Times New Roman" pitchFamily="18" charset="0"/>
                                    </a:rPr>
                                  </m:ctrlPr>
                                </m:sSubPr>
                                <m:e>
                                  <m:r>
                                    <a:rPr lang="en-IN" sz="1800" i="1">
                                      <a:latin typeface="Cambria Math"/>
                                      <a:ea typeface="Cambria Math"/>
                                      <a:cs typeface="Times New Roman" pitchFamily="18" charset="0"/>
                                    </a:rPr>
                                    <m:t>𝑎</m:t>
                                  </m:r>
                                </m:e>
                                <m:sub>
                                  <m:r>
                                    <a:rPr lang="en-IN" sz="1800" i="1">
                                      <a:latin typeface="Cambria Math"/>
                                      <a:ea typeface="Cambria Math"/>
                                      <a:cs typeface="Times New Roman" pitchFamily="18" charset="0"/>
                                    </a:rPr>
                                    <m:t>0</m:t>
                                  </m:r>
                                </m:sub>
                              </m:sSub>
                              <m:sSub>
                                <m:sSubPr>
                                  <m:ctrlPr>
                                    <a:rPr lang="en-IN" sz="1800" i="1">
                                      <a:latin typeface="Cambria Math"/>
                                      <a:ea typeface="Cambria Math"/>
                                      <a:cs typeface="Times New Roman" pitchFamily="18" charset="0"/>
                                    </a:rPr>
                                  </m:ctrlPr>
                                </m:sSubPr>
                                <m:e>
                                  <m:r>
                                    <a:rPr lang="en-IN" sz="1800" i="1">
                                      <a:latin typeface="Cambria Math"/>
                                      <a:ea typeface="Cambria Math"/>
                                      <a:cs typeface="Times New Roman" pitchFamily="18" charset="0"/>
                                    </a:rPr>
                                    <m:t>𝑐</m:t>
                                  </m:r>
                                </m:e>
                                <m:sub>
                                  <m:r>
                                    <a:rPr lang="en-IN" sz="1800" i="1">
                                      <a:latin typeface="Cambria Math"/>
                                      <a:ea typeface="Cambria Math"/>
                                      <a:cs typeface="Times New Roman" pitchFamily="18" charset="0"/>
                                    </a:rPr>
                                    <m:t>0</m:t>
                                  </m:r>
                                </m:sub>
                              </m:sSub>
                              <m:d>
                                <m:dPr>
                                  <m:ctrlPr>
                                    <a:rPr lang="en-IN" sz="1800" i="1">
                                      <a:latin typeface="Cambria Math"/>
                                      <a:ea typeface="Cambria Math"/>
                                      <a:cs typeface="Times New Roman" pitchFamily="18" charset="0"/>
                                    </a:rPr>
                                  </m:ctrlPr>
                                </m:dPr>
                                <m:e>
                                  <m:r>
                                    <a:rPr lang="en-IN" sz="1800" i="1">
                                      <a:latin typeface="Cambria Math"/>
                                      <a:ea typeface="Cambria Math"/>
                                      <a:cs typeface="Times New Roman" pitchFamily="18" charset="0"/>
                                    </a:rPr>
                                    <m:t>𝑛</m:t>
                                  </m:r>
                                  <m:r>
                                    <a:rPr lang="en-IN" sz="1800" i="1">
                                      <a:latin typeface="Cambria Math"/>
                                      <a:ea typeface="Cambria Math"/>
                                      <a:cs typeface="Times New Roman" pitchFamily="18" charset="0"/>
                                    </a:rPr>
                                    <m:t>−</m:t>
                                  </m:r>
                                  <m:r>
                                    <a:rPr lang="en-IN" sz="1800" i="1">
                                      <a:latin typeface="Cambria Math"/>
                                      <a:ea typeface="Cambria Math"/>
                                      <a:cs typeface="Times New Roman" pitchFamily="18" charset="0"/>
                                    </a:rPr>
                                    <m:t>𝑙</m:t>
                                  </m:r>
                                </m:e>
                              </m:d>
                              <m:sSubSup>
                                <m:sSubSupPr>
                                  <m:ctrlPr>
                                    <a:rPr lang="en-IN" sz="1800" i="1">
                                      <a:latin typeface="Cambria Math"/>
                                      <a:ea typeface="Cambria Math"/>
                                      <a:cs typeface="Times New Roman" pitchFamily="18" charset="0"/>
                                    </a:rPr>
                                  </m:ctrlPr>
                                </m:sSubSupPr>
                                <m:e>
                                  <m:sSub>
                                    <m:sSubPr>
                                      <m:ctrlPr>
                                        <a:rPr lang="en-IN" sz="1800" i="1">
                                          <a:latin typeface="Cambria Math"/>
                                          <a:ea typeface="Cambria Math"/>
                                          <a:cs typeface="Times New Roman" pitchFamily="18" charset="0"/>
                                        </a:rPr>
                                      </m:ctrlPr>
                                    </m:sSubPr>
                                    <m:e>
                                      <m:r>
                                        <a:rPr lang="en-IN" sz="1800" i="1">
                                          <a:latin typeface="Cambria Math"/>
                                          <a:ea typeface="Cambria Math"/>
                                          <a:cs typeface="Times New Roman" pitchFamily="18" charset="0"/>
                                        </a:rPr>
                                        <m:t>𝑐</m:t>
                                      </m:r>
                                    </m:e>
                                    <m:sub>
                                      <m:r>
                                        <a:rPr lang="en-IN" sz="1800" i="1">
                                          <a:latin typeface="Cambria Math"/>
                                          <a:ea typeface="Cambria Math"/>
                                          <a:cs typeface="Times New Roman" pitchFamily="18" charset="0"/>
                                        </a:rPr>
                                        <m:t>0</m:t>
                                      </m:r>
                                    </m:sub>
                                  </m:sSub>
                                </m:e>
                                <m:sub/>
                                <m:sup>
                                  <m:r>
                                    <a:rPr lang="en-IN" sz="1800" i="1">
                                      <a:latin typeface="Cambria Math"/>
                                      <a:ea typeface="Cambria Math"/>
                                      <a:cs typeface="Times New Roman" pitchFamily="18" charset="0"/>
                                    </a:rPr>
                                    <m:t>∗</m:t>
                                  </m:r>
                                </m:sup>
                              </m:sSubSup>
                              <m:d>
                                <m:dPr>
                                  <m:ctrlPr>
                                    <a:rPr lang="en-IN" sz="1800" i="1">
                                      <a:latin typeface="Cambria Math"/>
                                      <a:ea typeface="Cambria Math"/>
                                      <a:cs typeface="Times New Roman" pitchFamily="18" charset="0"/>
                                    </a:rPr>
                                  </m:ctrlPr>
                                </m:dPr>
                                <m:e>
                                  <m:r>
                                    <a:rPr lang="en-IN" sz="1800" i="1">
                                      <a:latin typeface="Cambria Math"/>
                                      <a:ea typeface="Cambria Math"/>
                                      <a:cs typeface="Times New Roman" pitchFamily="18" charset="0"/>
                                    </a:rPr>
                                    <m:t>𝑛</m:t>
                                  </m:r>
                                </m:e>
                              </m:d>
                              <m:r>
                                <a:rPr lang="en-IN" sz="1800" i="1">
                                  <a:latin typeface="Cambria Math"/>
                                  <a:ea typeface="Cambria Math"/>
                                  <a:cs typeface="Times New Roman" pitchFamily="18" charset="0"/>
                                </a:rPr>
                                <m:t>+</m:t>
                              </m:r>
                              <m:f>
                                <m:fPr>
                                  <m:ctrlPr>
                                    <a:rPr lang="en-IN" sz="1800" i="1">
                                      <a:latin typeface="Cambria Math"/>
                                      <a:ea typeface="Cambria Math"/>
                                      <a:cs typeface="Times New Roman" pitchFamily="18" charset="0"/>
                                    </a:rPr>
                                  </m:ctrlPr>
                                </m:fPr>
                                <m:num>
                                  <m:r>
                                    <a:rPr lang="en-IN" sz="1800" i="1">
                                      <a:latin typeface="Cambria Math"/>
                                      <a:ea typeface="Cambria Math"/>
                                      <a:cs typeface="Times New Roman" pitchFamily="18" charset="0"/>
                                    </a:rPr>
                                    <m:t>1</m:t>
                                  </m:r>
                                </m:num>
                                <m:den>
                                  <m:r>
                                    <a:rPr lang="en-IN" sz="1800" i="1">
                                      <a:latin typeface="Cambria Math"/>
                                      <a:ea typeface="Cambria Math"/>
                                      <a:cs typeface="Times New Roman" pitchFamily="18" charset="0"/>
                                    </a:rPr>
                                    <m:t>𝑁</m:t>
                                  </m:r>
                                </m:den>
                              </m:f>
                              <m:nary>
                                <m:naryPr>
                                  <m:chr m:val="∑"/>
                                  <m:ctrlPr>
                                    <a:rPr lang="en-IN" sz="1800" i="1">
                                      <a:latin typeface="Cambria Math"/>
                                      <a:ea typeface="Cambria Math"/>
                                      <a:cs typeface="Times New Roman" pitchFamily="18" charset="0"/>
                                    </a:rPr>
                                  </m:ctrlPr>
                                </m:naryPr>
                                <m:sub>
                                  <m:r>
                                    <m:rPr>
                                      <m:brk m:alnAt="23"/>
                                    </m:rPr>
                                    <a:rPr lang="en-IN" sz="1800" i="1">
                                      <a:latin typeface="Cambria Math"/>
                                      <a:ea typeface="Cambria Math"/>
                                      <a:cs typeface="Times New Roman" pitchFamily="18" charset="0"/>
                                    </a:rPr>
                                    <m:t>𝑛</m:t>
                                  </m:r>
                                  <m:r>
                                    <a:rPr lang="en-IN" sz="1800" i="1">
                                      <a:latin typeface="Cambria Math"/>
                                      <a:ea typeface="Cambria Math"/>
                                      <a:cs typeface="Times New Roman" pitchFamily="18" charset="0"/>
                                    </a:rPr>
                                    <m:t>=0</m:t>
                                  </m:r>
                                </m:sub>
                                <m:sup>
                                  <m:r>
                                    <a:rPr lang="en-IN" sz="1800" i="1">
                                      <a:latin typeface="Cambria Math"/>
                                      <a:ea typeface="Cambria Math"/>
                                      <a:cs typeface="Times New Roman" pitchFamily="18" charset="0"/>
                                    </a:rPr>
                                    <m:t>𝑁</m:t>
                                  </m:r>
                                  <m:r>
                                    <a:rPr lang="en-IN" sz="1800" i="1">
                                      <a:latin typeface="Cambria Math"/>
                                      <a:ea typeface="Cambria Math"/>
                                      <a:cs typeface="Times New Roman" pitchFamily="18" charset="0"/>
                                    </a:rPr>
                                    <m:t>−1</m:t>
                                  </m:r>
                                </m:sup>
                                <m:e>
                                  <m:sSubSup>
                                    <m:sSubSupPr>
                                      <m:ctrlPr>
                                        <a:rPr lang="en-IN" sz="1800" i="1">
                                          <a:latin typeface="Cambria Math"/>
                                          <a:ea typeface="Cambria Math"/>
                                          <a:cs typeface="Times New Roman" pitchFamily="18" charset="0"/>
                                        </a:rPr>
                                      </m:ctrlPr>
                                    </m:sSubSupPr>
                                    <m:e>
                                      <m:sSub>
                                        <m:sSubPr>
                                          <m:ctrlPr>
                                            <a:rPr lang="en-IN" sz="180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h</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0</m:t>
                                              </m:r>
                                            </m:e>
                                          </m:d>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𝑎</m:t>
                                              </m:r>
                                            </m:e>
                                            <m:sub>
                                              <m:r>
                                                <a:rPr lang="en-IN" sz="1800" b="0" i="1" smtClean="0">
                                                  <a:latin typeface="Cambria Math"/>
                                                  <a:ea typeface="Cambria Math"/>
                                                  <a:cs typeface="Times New Roman" pitchFamily="18" charset="0"/>
                                                </a:rPr>
                                                <m:t>0</m:t>
                                              </m:r>
                                            </m:sub>
                                          </m:sSub>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𝑐</m:t>
                                              </m:r>
                                            </m:e>
                                            <m:sub>
                                              <m:r>
                                                <a:rPr lang="en-IN" sz="1800" b="0" i="1" smtClean="0">
                                                  <a:latin typeface="Cambria Math"/>
                                                  <a:ea typeface="Cambria Math"/>
                                                  <a:cs typeface="Times New Roman" pitchFamily="18" charset="0"/>
                                                </a:rPr>
                                                <m:t>0</m:t>
                                              </m:r>
                                            </m:sub>
                                          </m:sSub>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𝑛</m:t>
                                              </m:r>
                                            </m:e>
                                          </m:d>
                                          <m:r>
                                            <a:rPr lang="en-IN" sz="1800" i="1">
                                              <a:latin typeface="Cambria Math"/>
                                              <a:ea typeface="Cambria Math"/>
                                              <a:cs typeface="Times New Roman" pitchFamily="18" charset="0"/>
                                            </a:rPr>
                                            <m:t>𝑐</m:t>
                                          </m:r>
                                        </m:e>
                                        <m:sub>
                                          <m:r>
                                            <a:rPr lang="en-IN" sz="1800" i="1">
                                              <a:latin typeface="Cambria Math"/>
                                              <a:ea typeface="Cambria Math"/>
                                              <a:cs typeface="Times New Roman" pitchFamily="18" charset="0"/>
                                            </a:rPr>
                                            <m:t>0</m:t>
                                          </m:r>
                                        </m:sub>
                                      </m:sSub>
                                    </m:e>
                                    <m:sub/>
                                    <m:sup>
                                      <m:r>
                                        <a:rPr lang="en-IN" sz="1800" i="1">
                                          <a:latin typeface="Cambria Math"/>
                                          <a:ea typeface="Cambria Math"/>
                                          <a:cs typeface="Times New Roman" pitchFamily="18" charset="0"/>
                                        </a:rPr>
                                        <m:t>∗</m:t>
                                      </m:r>
                                    </m:sup>
                                  </m:sSubSup>
                                  <m:d>
                                    <m:dPr>
                                      <m:ctrlPr>
                                        <a:rPr lang="en-IN" sz="1800" i="1">
                                          <a:latin typeface="Cambria Math"/>
                                          <a:ea typeface="Cambria Math"/>
                                          <a:cs typeface="Times New Roman" pitchFamily="18" charset="0"/>
                                        </a:rPr>
                                      </m:ctrlPr>
                                    </m:dPr>
                                    <m:e>
                                      <m:r>
                                        <a:rPr lang="en-IN" sz="1800" i="1">
                                          <a:latin typeface="Cambria Math"/>
                                          <a:ea typeface="Cambria Math"/>
                                          <a:cs typeface="Times New Roman" pitchFamily="18" charset="0"/>
                                        </a:rPr>
                                        <m:t>𝑛</m:t>
                                      </m:r>
                                    </m:e>
                                  </m:d>
                                </m:e>
                              </m:nary>
                            </m:e>
                          </m:nary>
                        </m:e>
                      </m:nary>
                      <m:r>
                        <a:rPr lang="en-IN" sz="1800" b="0" i="1" smtClean="0">
                          <a:latin typeface="Cambria Math"/>
                          <a:ea typeface="Cambria Math"/>
                          <a:cs typeface="Times New Roman" pitchFamily="18" charset="0"/>
                        </a:rPr>
                        <m:t>+</m:t>
                      </m:r>
                      <m:acc>
                        <m:accPr>
                          <m:chr m:val="̃"/>
                          <m:ctrlPr>
                            <a:rPr lang="en-IN" sz="1800" b="0" i="1" smtClean="0">
                              <a:latin typeface="Cambria Math"/>
                              <a:ea typeface="Cambria Math"/>
                              <a:cs typeface="Times New Roman" pitchFamily="18" charset="0"/>
                            </a:rPr>
                          </m:ctrlPr>
                        </m:accPr>
                        <m:e>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𝑤</m:t>
                              </m:r>
                            </m:e>
                            <m:sub>
                              <m:r>
                                <a:rPr lang="en-IN" sz="1800" b="0" i="1" smtClean="0">
                                  <a:latin typeface="Cambria Math"/>
                                  <a:ea typeface="Cambria Math"/>
                                  <a:cs typeface="Times New Roman" pitchFamily="18" charset="0"/>
                                </a:rPr>
                                <m:t>0</m:t>
                              </m:r>
                            </m:sub>
                          </m:sSub>
                        </m:e>
                      </m:acc>
                    </m:oMath>
                  </m:oMathPara>
                </a14:m>
                <a:endParaRPr lang="en-US" sz="18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1800" i="1" smtClean="0">
                          <a:latin typeface="Cambria Math"/>
                          <a:ea typeface="Cambria Math"/>
                          <a:cs typeface="Times New Roman" pitchFamily="18" charset="0"/>
                        </a:rPr>
                        <m:t>=</m:t>
                      </m:r>
                      <m:r>
                        <a:rPr lang="en-IN" sz="1800" b="0" i="1" smtClean="0">
                          <a:latin typeface="Cambria Math"/>
                          <a:ea typeface="Cambria Math"/>
                          <a:cs typeface="Times New Roman" pitchFamily="18" charset="0"/>
                        </a:rPr>
                        <m:t>h</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0</m:t>
                          </m:r>
                        </m:e>
                      </m:d>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𝑎</m:t>
                          </m:r>
                        </m:e>
                        <m:sub>
                          <m:r>
                            <a:rPr lang="en-IN" sz="1800" b="0" i="1" smtClean="0">
                              <a:latin typeface="Cambria Math"/>
                              <a:ea typeface="Cambria Math"/>
                              <a:cs typeface="Times New Roman" pitchFamily="18" charset="0"/>
                            </a:rPr>
                            <m:t>0</m:t>
                          </m:r>
                        </m:sub>
                      </m:sSub>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𝑟</m:t>
                          </m:r>
                        </m:e>
                        <m:sub>
                          <m:r>
                            <a:rPr lang="en-IN" sz="1800" b="0" i="1" smtClean="0">
                              <a:latin typeface="Cambria Math"/>
                              <a:ea typeface="Cambria Math"/>
                              <a:cs typeface="Times New Roman" pitchFamily="18" charset="0"/>
                            </a:rPr>
                            <m:t>00</m:t>
                          </m:r>
                        </m:sub>
                      </m:sSub>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0</m:t>
                          </m:r>
                        </m:e>
                      </m:d>
                      <m:r>
                        <a:rPr lang="en-IN" sz="1800" b="0" i="1" smtClean="0">
                          <a:latin typeface="Cambria Math"/>
                          <a:ea typeface="Cambria Math"/>
                          <a:cs typeface="Times New Roman" pitchFamily="18" charset="0"/>
                        </a:rPr>
                        <m:t>+</m:t>
                      </m:r>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𝑎</m:t>
                          </m:r>
                        </m:e>
                        <m:sub>
                          <m:r>
                            <a:rPr lang="en-IN" sz="1800" b="0" i="1" smtClean="0">
                              <a:latin typeface="Cambria Math"/>
                              <a:ea typeface="Cambria Math"/>
                              <a:cs typeface="Times New Roman" pitchFamily="18" charset="0"/>
                            </a:rPr>
                            <m:t>0</m:t>
                          </m:r>
                        </m:sub>
                      </m:sSub>
                      <m:nary>
                        <m:naryPr>
                          <m:chr m:val="∑"/>
                          <m:ctrlPr>
                            <a:rPr lang="en-IN" sz="1800" b="0" i="1" smtClean="0">
                              <a:latin typeface="Cambria Math"/>
                              <a:ea typeface="Cambria Math"/>
                              <a:cs typeface="Times New Roman" pitchFamily="18" charset="0"/>
                            </a:rPr>
                          </m:ctrlPr>
                        </m:naryPr>
                        <m:sub>
                          <m:r>
                            <m:rPr>
                              <m:brk m:alnAt="23"/>
                            </m:rPr>
                            <a:rPr lang="en-IN" sz="1800" b="0" i="1" smtClean="0">
                              <a:latin typeface="Cambria Math"/>
                              <a:ea typeface="Cambria Math"/>
                              <a:cs typeface="Times New Roman" pitchFamily="18" charset="0"/>
                            </a:rPr>
                            <m:t>𝑙</m:t>
                          </m:r>
                          <m:r>
                            <a:rPr lang="en-IN" sz="1800" b="0" i="1" smtClean="0">
                              <a:latin typeface="Cambria Math"/>
                              <a:ea typeface="Cambria Math"/>
                              <a:cs typeface="Times New Roman" pitchFamily="18" charset="0"/>
                            </a:rPr>
                            <m:t>=1</m:t>
                          </m:r>
                        </m:sub>
                        <m:sup>
                          <m:r>
                            <a:rPr lang="en-IN" sz="1800" b="0" i="1" smtClean="0">
                              <a:latin typeface="Cambria Math"/>
                              <a:ea typeface="Cambria Math"/>
                              <a:cs typeface="Times New Roman" pitchFamily="18" charset="0"/>
                            </a:rPr>
                            <m:t>𝐿</m:t>
                          </m:r>
                          <m:r>
                            <a:rPr lang="en-IN" sz="1800" b="0" i="1" smtClean="0">
                              <a:latin typeface="Cambria Math"/>
                              <a:ea typeface="Cambria Math"/>
                              <a:cs typeface="Times New Roman" pitchFamily="18" charset="0"/>
                            </a:rPr>
                            <m:t>−1</m:t>
                          </m:r>
                        </m:sup>
                        <m:e>
                          <m:r>
                            <a:rPr lang="en-IN" sz="1800" b="0" i="1" smtClean="0">
                              <a:latin typeface="Cambria Math"/>
                              <a:ea typeface="Cambria Math"/>
                              <a:cs typeface="Times New Roman" pitchFamily="18" charset="0"/>
                            </a:rPr>
                            <m:t>h</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𝑙</m:t>
                              </m:r>
                            </m:e>
                          </m:d>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𝑟</m:t>
                              </m:r>
                            </m:e>
                            <m:sub>
                              <m:r>
                                <a:rPr lang="en-IN" sz="1800" b="0" i="1" smtClean="0">
                                  <a:latin typeface="Cambria Math"/>
                                  <a:ea typeface="Cambria Math"/>
                                  <a:cs typeface="Times New Roman" pitchFamily="18" charset="0"/>
                                </a:rPr>
                                <m:t>00</m:t>
                              </m:r>
                            </m:sub>
                          </m:sSub>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𝑙</m:t>
                              </m:r>
                            </m:e>
                          </m:d>
                          <m:r>
                            <a:rPr lang="en-IN" sz="1800" b="0" i="1" smtClean="0">
                              <a:latin typeface="Cambria Math"/>
                              <a:ea typeface="Cambria Math"/>
                              <a:cs typeface="Times New Roman" pitchFamily="18" charset="0"/>
                            </a:rPr>
                            <m:t>+</m:t>
                          </m:r>
                          <m:acc>
                            <m:accPr>
                              <m:chr m:val="̃"/>
                              <m:ctrlPr>
                                <a:rPr lang="en-IN" sz="1800" b="0" i="1" smtClean="0">
                                  <a:latin typeface="Cambria Math"/>
                                  <a:ea typeface="Cambria Math"/>
                                  <a:cs typeface="Times New Roman" pitchFamily="18" charset="0"/>
                                </a:rPr>
                              </m:ctrlPr>
                            </m:accPr>
                            <m:e>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𝑤</m:t>
                                  </m:r>
                                </m:e>
                                <m:sub>
                                  <m:r>
                                    <a:rPr lang="en-IN" sz="1800" b="0" i="1" smtClean="0">
                                      <a:latin typeface="Cambria Math"/>
                                      <a:ea typeface="Cambria Math"/>
                                      <a:cs typeface="Times New Roman" pitchFamily="18" charset="0"/>
                                    </a:rPr>
                                    <m:t>0</m:t>
                                  </m:r>
                                </m:sub>
                              </m:sSub>
                            </m:e>
                          </m:acc>
                        </m:e>
                      </m:nary>
                    </m:oMath>
                  </m:oMathPara>
                </a14:m>
                <a:endParaRPr lang="en-US" sz="1800" dirty="0" smtClean="0">
                  <a:latin typeface="Times New Roman" pitchFamily="18" charset="0"/>
                  <a:cs typeface="Times New Roman" pitchFamily="18" charset="0"/>
                </a:endParaRPr>
              </a:p>
              <a:p>
                <a:pPr marL="0" indent="0" algn="just">
                  <a:buNone/>
                </a:pPr>
                <a:endParaRPr lang="en-US" sz="1800" dirty="0" smtClean="0">
                  <a:latin typeface="Times New Roman" pitchFamily="18" charset="0"/>
                  <a:cs typeface="Times New Roman" pitchFamily="18" charset="0"/>
                </a:endParaRPr>
              </a:p>
              <a:p>
                <a:pPr algn="just">
                  <a:buFont typeface="Wingdings" pitchFamily="2" charset="2"/>
                  <a:buChar char="Ø"/>
                </a:pPr>
                <a:endParaRPr lang="en-US" sz="1800" dirty="0" smtClean="0">
                  <a:latin typeface="Times New Roman" pitchFamily="18" charset="0"/>
                  <a:cs typeface="Times New Roman" pitchFamily="18" charset="0"/>
                </a:endParaRPr>
              </a:p>
              <a:p>
                <a:pPr algn="just">
                  <a:buFont typeface="Wingdings" pitchFamily="2" charset="2"/>
                  <a:buChar char="Ø"/>
                </a:pPr>
                <a:endParaRPr lang="en-IN" sz="18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53143" y="958725"/>
                <a:ext cx="11210381" cy="4765181"/>
              </a:xfrm>
              <a:blipFill rotWithShape="1">
                <a:blip r:embed="rId4"/>
                <a:stretch>
                  <a:fillRect l="-218" t="-767" r="-381"/>
                </a:stretch>
              </a:blipFill>
            </p:spPr>
            <p:txBody>
              <a:bodyPr/>
              <a:lstStyle/>
              <a:p>
                <a:r>
                  <a:rPr lang="en-IN">
                    <a:noFill/>
                  </a:rPr>
                  <a:t> </a:t>
                </a:r>
              </a:p>
            </p:txBody>
          </p:sp>
        </mc:Fallback>
      </mc:AlternateContent>
    </p:spTree>
    <p:extLst>
      <p:ext uri="{BB962C8B-B14F-4D97-AF65-F5344CB8AC3E}">
        <p14:creationId xmlns:p14="http://schemas.microsoft.com/office/powerpoint/2010/main" val="4713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20/35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51311" y="911225"/>
                <a:ext cx="11512213" cy="5263944"/>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Employing this approximation in the above expression, and noting that</a:t>
                </a:r>
                <a14:m>
                  <m:oMath xmlns:m="http://schemas.openxmlformats.org/officeDocument/2006/math">
                    <m:r>
                      <a:rPr lang="en-IN"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𝑟</m:t>
                        </m:r>
                      </m:e>
                      <m:sub>
                        <m:r>
                          <a:rPr lang="en-IN" sz="2000" b="0" i="1" smtClean="0">
                            <a:latin typeface="Cambria Math"/>
                            <a:cs typeface="Times New Roman" pitchFamily="18" charset="0"/>
                          </a:rPr>
                          <m:t>00</m:t>
                        </m:r>
                      </m:sub>
                    </m:sSub>
                    <m:d>
                      <m:dPr>
                        <m:ctrlPr>
                          <a:rPr lang="en-US" sz="2000" i="1" smtClean="0">
                            <a:latin typeface="Cambria Math"/>
                            <a:cs typeface="Times New Roman" pitchFamily="18" charset="0"/>
                          </a:rPr>
                        </m:ctrlPr>
                      </m:dPr>
                      <m:e>
                        <m:r>
                          <a:rPr lang="en-IN" sz="2000" b="0" i="1" smtClean="0">
                            <a:latin typeface="Cambria Math"/>
                            <a:cs typeface="Times New Roman" pitchFamily="18" charset="0"/>
                          </a:rPr>
                          <m:t>0</m:t>
                        </m:r>
                      </m:e>
                    </m:d>
                    <m:r>
                      <a:rPr lang="en-IN" sz="2000" b="0" i="1" smtClean="0">
                        <a:latin typeface="Cambria Math"/>
                        <a:cs typeface="Times New Roman" pitchFamily="18" charset="0"/>
                      </a:rPr>
                      <m:t>=1</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we </a:t>
                </a:r>
                <a:r>
                  <a:rPr lang="en-US" sz="2000" dirty="0" smtClean="0">
                    <a:latin typeface="Times New Roman" pitchFamily="18" charset="0"/>
                    <a:cs typeface="Times New Roman" pitchFamily="18" charset="0"/>
                  </a:rPr>
                  <a:t>have</a:t>
                </a: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𝑑</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0</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e>
                      </m:d>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𝑎</m:t>
                          </m:r>
                        </m:e>
                        <m:sub>
                          <m:r>
                            <a:rPr lang="en-IN" sz="2000" b="0" i="1" smtClean="0">
                              <a:latin typeface="Cambria Math"/>
                              <a:ea typeface="Cambria Math"/>
                              <a:cs typeface="Times New Roman" pitchFamily="18" charset="0"/>
                            </a:rPr>
                            <m:t>0</m:t>
                          </m:r>
                        </m:sub>
                      </m:sSub>
                      <m:r>
                        <a:rPr lang="en-IN" sz="2000" b="0" i="1" smtClean="0">
                          <a:latin typeface="Cambria Math"/>
                          <a:ea typeface="Cambria Math"/>
                          <a:cs typeface="Times New Roman" pitchFamily="18" charset="0"/>
                        </a:rPr>
                        <m:t>+</m:t>
                      </m:r>
                      <m:acc>
                        <m:accPr>
                          <m:chr m:val="̃"/>
                          <m:ctrlPr>
                            <a:rPr lang="en-IN" sz="2000" b="0" i="1" smtClean="0">
                              <a:latin typeface="Cambria Math"/>
                              <a:ea typeface="Cambria Math"/>
                              <a:cs typeface="Times New Roman" pitchFamily="18" charset="0"/>
                            </a:rPr>
                          </m:ctrlPr>
                        </m:acc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𝑤</m:t>
                              </m:r>
                            </m:e>
                            <m:sub>
                              <m:r>
                                <a:rPr lang="en-IN" sz="2000" b="0" i="1" smtClean="0">
                                  <a:latin typeface="Cambria Math"/>
                                  <a:ea typeface="Cambria Math"/>
                                  <a:cs typeface="Times New Roman" pitchFamily="18" charset="0"/>
                                </a:rPr>
                                <m:t>0</m:t>
                              </m:r>
                            </m:sub>
                          </m:sSub>
                        </m:e>
                      </m:acc>
                    </m:oMath>
                  </m:oMathPara>
                </a14:m>
                <a:endParaRPr lang="en-IN" sz="2000" dirty="0" smtClean="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Thus, correlating </a:t>
                </a:r>
                <a:r>
                  <a:rPr lang="en-US" sz="2000" dirty="0" smtClean="0">
                    <a:latin typeface="Times New Roman" pitchFamily="18" charset="0"/>
                    <a:cs typeface="Times New Roman" pitchFamily="18" charset="0"/>
                  </a:rPr>
                  <a:t>with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𝑐</m:t>
                        </m:r>
                      </m:e>
                      <m:sub>
                        <m:r>
                          <a:rPr lang="en-IN"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IN" sz="2000" b="0" i="1" smtClean="0">
                            <a:latin typeface="Cambria Math"/>
                            <a:cs typeface="Times New Roman" pitchFamily="18" charset="0"/>
                          </a:rPr>
                          <m:t>𝑛</m:t>
                        </m:r>
                        <m:r>
                          <a:rPr lang="en-IN" sz="2000" b="0" i="1" smtClean="0">
                            <a:latin typeface="Cambria Math"/>
                            <a:cs typeface="Times New Roman" pitchFamily="18" charset="0"/>
                          </a:rPr>
                          <m:t>−</m:t>
                        </m:r>
                        <m:r>
                          <a:rPr lang="en-IN" sz="2000" b="0" i="1" smtClean="0">
                            <a:latin typeface="Cambria Math"/>
                            <a:cs typeface="Times New Roman" pitchFamily="18" charset="0"/>
                          </a:rPr>
                          <m:t>𝑣</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resulting statistic </a:t>
                </a:r>
                <a14:m>
                  <m:oMath xmlns:m="http://schemas.openxmlformats.org/officeDocument/2006/math">
                    <m:r>
                      <a:rPr lang="en-IN" sz="2000" b="0" i="1" smtClean="0">
                        <a:latin typeface="Cambria Math"/>
                        <a:cs typeface="Times New Roman" pitchFamily="18" charset="0"/>
                      </a:rPr>
                      <m:t>𝑑</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𝑣</m:t>
                        </m:r>
                      </m:e>
                    </m:d>
                  </m:oMath>
                </a14:m>
                <a:r>
                  <a:rPr lang="en-US" sz="2000" dirty="0" smtClean="0">
                    <a:latin typeface="Times New Roman" pitchFamily="18" charset="0"/>
                    <a:cs typeface="Times New Roman" pitchFamily="18" charset="0"/>
                  </a:rPr>
                  <a:t> can </a:t>
                </a:r>
                <a:r>
                  <a:rPr lang="en-US" sz="2000" dirty="0">
                    <a:latin typeface="Times New Roman" pitchFamily="18" charset="0"/>
                    <a:cs typeface="Times New Roman" pitchFamily="18" charset="0"/>
                  </a:rPr>
                  <a:t>be simplified as</a:t>
                </a:r>
                <a:r>
                  <a:rPr lang="en-US" sz="2000" dirty="0" smtClean="0">
                    <a:latin typeface="Times New Roman" pitchFamily="18" charset="0"/>
                    <a:cs typeface="Times New Roman" pitchFamily="18" charset="0"/>
                  </a:rPr>
                  <a:t>,</a:t>
                </a: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𝑑</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0</m:t>
                          </m:r>
                        </m:e>
                      </m:d>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𝑁</m:t>
                          </m:r>
                        </m:den>
                      </m:f>
                      <m:nary>
                        <m:naryPr>
                          <m:chr m:val="∑"/>
                          <m:ctrlPr>
                            <a:rPr lang="en-IN" sz="2000" b="0" i="1" smtClean="0">
                              <a:latin typeface="Cambria Math"/>
                              <a:ea typeface="Cambria Math"/>
                              <a:cs typeface="Times New Roman" pitchFamily="18" charset="0"/>
                            </a:rPr>
                          </m:ctrlPr>
                        </m:naryPr>
                        <m:sub>
                          <m:r>
                            <m:rPr>
                              <m:brk m:alnAt="23"/>
                            </m:rP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sup>
                        <m:e>
                          <m:r>
                            <a:rPr lang="en-IN" sz="2000" b="0" i="1" smtClean="0">
                              <a:latin typeface="Cambria Math"/>
                              <a:ea typeface="Cambria Math"/>
                              <a:cs typeface="Times New Roman" pitchFamily="18" charset="0"/>
                            </a:rPr>
                            <m:t>𝑦</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e>
                          </m:d>
                          <m:sSubSup>
                            <m:sSubSupPr>
                              <m:ctrlPr>
                                <a:rPr lang="en-IN" sz="2000" b="0" i="1" smtClean="0">
                                  <a:latin typeface="Cambria Math"/>
                                  <a:ea typeface="Cambria Math"/>
                                  <a:cs typeface="Times New Roman" pitchFamily="18" charset="0"/>
                                </a:rPr>
                              </m:ctrlPr>
                            </m:sSubSup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𝑐</m:t>
                                  </m:r>
                                </m:e>
                                <m:sub>
                                  <m:r>
                                    <a:rPr lang="en-IN" sz="2000" b="0" i="1" smtClean="0">
                                      <a:latin typeface="Cambria Math"/>
                                      <a:ea typeface="Cambria Math"/>
                                      <a:cs typeface="Times New Roman" pitchFamily="18" charset="0"/>
                                    </a:rPr>
                                    <m:t>0</m:t>
                                  </m:r>
                                </m:sub>
                              </m:sSub>
                            </m:e>
                            <m:sub/>
                            <m:sup>
                              <m:r>
                                <a:rPr lang="en-IN" sz="2000" b="0" i="1" smtClean="0">
                                  <a:latin typeface="Cambria Math"/>
                                  <a:ea typeface="Cambria Math"/>
                                  <a:cs typeface="Times New Roman" pitchFamily="18" charset="0"/>
                                </a:rPr>
                                <m:t>∗</m:t>
                              </m:r>
                            </m:sup>
                          </m:sSubSup>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e>
                          </m:d>
                        </m:e>
                      </m:nary>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𝑁</m:t>
                          </m:r>
                        </m:den>
                      </m:f>
                      <m:nary>
                        <m:naryPr>
                          <m:chr m:val="∑"/>
                          <m:ctrlPr>
                            <a:rPr lang="en-IN" sz="2000" i="1" smtClean="0">
                              <a:latin typeface="Cambria Math"/>
                              <a:ea typeface="Cambria Math"/>
                              <a:cs typeface="Times New Roman" pitchFamily="18" charset="0"/>
                            </a:rPr>
                          </m:ctrlPr>
                        </m:naryPr>
                        <m:sub>
                          <m:r>
                            <m:rPr>
                              <m:brk m:alnAt="23"/>
                            </m:rP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sup>
                        <m:e>
                          <m:nary>
                            <m:naryPr>
                              <m:chr m:val="∑"/>
                              <m:ctrlPr>
                                <a:rPr lang="en-IN" sz="2000" i="1" smtClean="0">
                                  <a:latin typeface="Cambria Math"/>
                                  <a:ea typeface="Cambria Math"/>
                                  <a:cs typeface="Times New Roman" pitchFamily="18" charset="0"/>
                                </a:rPr>
                              </m:ctrlPr>
                            </m:naryPr>
                            <m:sub>
                              <m:r>
                                <m:rPr>
                                  <m:brk m:alnAt="23"/>
                                </m:rPr>
                                <a:rPr lang="en-IN" sz="2000" b="0" i="1" smtClean="0">
                                  <a:latin typeface="Cambria Math"/>
                                  <a:ea typeface="Cambria Math"/>
                                  <a:cs typeface="Times New Roman" pitchFamily="18" charset="0"/>
                                </a:rPr>
                                <m:t>𝑙</m:t>
                              </m:r>
                              <m:r>
                                <a:rPr lang="en-IN"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𝐿</m:t>
                              </m:r>
                              <m:r>
                                <a:rPr lang="en-IN" sz="2000" b="0" i="1" smtClean="0">
                                  <a:latin typeface="Cambria Math"/>
                                  <a:ea typeface="Cambria Math"/>
                                  <a:cs typeface="Times New Roman" pitchFamily="18" charset="0"/>
                                </a:rPr>
                                <m:t>−1</m:t>
                              </m:r>
                            </m:sup>
                            <m:e>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𝑙</m:t>
                                  </m:r>
                                </m:e>
                              </m:d>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𝑎</m:t>
                                  </m:r>
                                </m:e>
                                <m:sub>
                                  <m:r>
                                    <a:rPr lang="en-IN" sz="2000" b="0" i="1" smtClean="0">
                                      <a:latin typeface="Cambria Math"/>
                                      <a:ea typeface="Cambria Math"/>
                                      <a:cs typeface="Times New Roman" pitchFamily="18" charset="0"/>
                                    </a:rPr>
                                    <m:t>0</m:t>
                                  </m:r>
                                </m:sub>
                              </m:sSub>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𝑐</m:t>
                                  </m:r>
                                </m:e>
                                <m:sub>
                                  <m:r>
                                    <a:rPr lang="en-IN" sz="2000" b="0" i="1" smtClean="0">
                                      <a:latin typeface="Cambria Math"/>
                                      <a:ea typeface="Cambria Math"/>
                                      <a:cs typeface="Times New Roman" pitchFamily="18" charset="0"/>
                                    </a:rPr>
                                    <m:t>0</m:t>
                                  </m:r>
                                </m:sub>
                              </m:sSub>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𝑙</m:t>
                                  </m:r>
                                </m:e>
                              </m:d>
                              <m:sSubSup>
                                <m:sSubSupPr>
                                  <m:ctrlPr>
                                    <a:rPr lang="en-IN" sz="2000" b="0" i="1" smtClean="0">
                                      <a:latin typeface="Cambria Math"/>
                                      <a:ea typeface="Cambria Math"/>
                                      <a:cs typeface="Times New Roman" pitchFamily="18" charset="0"/>
                                    </a:rPr>
                                  </m:ctrlPr>
                                </m:sSubSup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𝑐</m:t>
                                      </m:r>
                                    </m:e>
                                    <m:sub>
                                      <m:r>
                                        <a:rPr lang="en-IN" sz="2000" b="0" i="1" smtClean="0">
                                          <a:latin typeface="Cambria Math"/>
                                          <a:ea typeface="Cambria Math"/>
                                          <a:cs typeface="Times New Roman" pitchFamily="18" charset="0"/>
                                        </a:rPr>
                                        <m:t>0</m:t>
                                      </m:r>
                                    </m:sub>
                                  </m:sSub>
                                </m:e>
                                <m:sub/>
                                <m:sup>
                                  <m:r>
                                    <a:rPr lang="en-IN" sz="2000" b="0" i="1" smtClean="0">
                                      <a:latin typeface="Cambria Math"/>
                                      <a:ea typeface="Cambria Math"/>
                                      <a:cs typeface="Times New Roman" pitchFamily="18" charset="0"/>
                                    </a:rPr>
                                    <m:t>∗</m:t>
                                  </m:r>
                                </m:sup>
                              </m:sSubSup>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𝑣</m:t>
                                  </m:r>
                                </m:e>
                              </m:d>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𝑁</m:t>
                                  </m:r>
                                </m:den>
                              </m:f>
                              <m:nary>
                                <m:naryPr>
                                  <m:chr m:val="∑"/>
                                  <m:ctrlPr>
                                    <a:rPr lang="en-IN" sz="2000" b="0" i="1" smtClean="0">
                                      <a:latin typeface="Cambria Math"/>
                                      <a:ea typeface="Cambria Math"/>
                                      <a:cs typeface="Times New Roman" pitchFamily="18" charset="0"/>
                                    </a:rPr>
                                  </m:ctrlPr>
                                </m:naryPr>
                                <m:sub>
                                  <m:r>
                                    <m:rPr>
                                      <m:brk m:alnAt="23"/>
                                    </m:rP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sup>
                                <m:e>
                                  <m:r>
                                    <a:rPr lang="en-IN" sz="2000" b="0" i="1" smtClean="0">
                                      <a:latin typeface="Cambria Math"/>
                                      <a:ea typeface="Cambria Math"/>
                                      <a:cs typeface="Times New Roman" pitchFamily="18" charset="0"/>
                                    </a:rPr>
                                    <m:t>𝑤</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e>
                                  </m:d>
                                  <m:sSubSup>
                                    <m:sSubSupPr>
                                      <m:ctrlPr>
                                        <a:rPr lang="en-IN" sz="2000" b="0" i="1" smtClean="0">
                                          <a:latin typeface="Cambria Math"/>
                                          <a:ea typeface="Cambria Math"/>
                                          <a:cs typeface="Times New Roman" pitchFamily="18" charset="0"/>
                                        </a:rPr>
                                      </m:ctrlPr>
                                    </m:sSubSup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𝑐</m:t>
                                          </m:r>
                                        </m:e>
                                        <m:sub>
                                          <m:r>
                                            <a:rPr lang="en-IN" sz="2000" b="0" i="1" smtClean="0">
                                              <a:latin typeface="Cambria Math"/>
                                              <a:ea typeface="Cambria Math"/>
                                              <a:cs typeface="Times New Roman" pitchFamily="18" charset="0"/>
                                            </a:rPr>
                                            <m:t>0</m:t>
                                          </m:r>
                                        </m:sub>
                                      </m:sSub>
                                    </m:e>
                                    <m:sub/>
                                    <m:sup>
                                      <m:r>
                                        <a:rPr lang="en-IN" sz="2000" b="0" i="1" smtClean="0">
                                          <a:latin typeface="Cambria Math"/>
                                          <a:ea typeface="Cambria Math"/>
                                          <a:cs typeface="Times New Roman" pitchFamily="18" charset="0"/>
                                        </a:rPr>
                                        <m:t>∗</m:t>
                                      </m:r>
                                    </m:sup>
                                  </m:sSubSup>
                                </m:e>
                              </m:nary>
                            </m:e>
                          </m:nary>
                        </m:e>
                      </m:nary>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𝑣</m:t>
                          </m:r>
                        </m:e>
                      </m:d>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Further, splitting the first term into two components corresponding to </a:t>
                </a:r>
                <a:r>
                  <a:rPr lang="en-US" sz="2000" i="1" dirty="0">
                    <a:latin typeface="Times New Roman" pitchFamily="18" charset="0"/>
                    <a:cs typeface="Times New Roman" pitchFamily="18" charset="0"/>
                  </a:rPr>
                  <a:t>l = v </a:t>
                </a:r>
                <a:r>
                  <a:rPr lang="en-US" sz="2000" dirty="0" smtClean="0">
                    <a:latin typeface="Times New Roman" pitchFamily="18" charset="0"/>
                    <a:cs typeface="Times New Roman" pitchFamily="18" charset="0"/>
                  </a:rPr>
                  <a:t>and</a:t>
                </a:r>
                <a14:m>
                  <m:oMath xmlns:m="http://schemas.openxmlformats.org/officeDocument/2006/math">
                    <m:r>
                      <a:rPr lang="en-IN" sz="2000" b="0" i="0" smtClean="0">
                        <a:latin typeface="Cambria Math"/>
                        <a:cs typeface="Times New Roman" pitchFamily="18" charset="0"/>
                      </a:rPr>
                      <m:t> </m:t>
                    </m:r>
                    <m:r>
                      <a:rPr lang="en-IN" sz="2000" b="0" i="1" smtClean="0">
                        <a:latin typeface="Cambria Math"/>
                        <a:cs typeface="Times New Roman" pitchFamily="18" charset="0"/>
                      </a:rPr>
                      <m:t>𝑙</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𝑣</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one can derive the expression for </a:t>
                </a:r>
                <a14:m>
                  <m:oMath xmlns:m="http://schemas.openxmlformats.org/officeDocument/2006/math">
                    <m:r>
                      <a:rPr lang="en-IN" sz="2000" b="0" i="1" smtClean="0">
                        <a:latin typeface="Cambria Math"/>
                        <a:cs typeface="Times New Roman" pitchFamily="18" charset="0"/>
                      </a:rPr>
                      <m:t>𝑑</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𝑣</m:t>
                        </m:r>
                      </m:e>
                    </m:d>
                    <m:r>
                      <a:rPr lang="en-IN" sz="2000" b="0" i="1" smtClean="0">
                        <a:latin typeface="Cambria Math"/>
                        <a:cs typeface="Times New Roman" pitchFamily="18" charset="0"/>
                      </a:rPr>
                      <m:t>,1</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𝑣</m:t>
                    </m:r>
                    <m:r>
                      <a:rPr lang="en-IN" sz="2000" b="0" i="1" smtClean="0">
                        <a:latin typeface="Cambria Math"/>
                        <a:ea typeface="Cambria Math"/>
                        <a:cs typeface="Times New Roman" pitchFamily="18" charset="0"/>
                      </a:rPr>
                      <m:t>≤−1 </m:t>
                    </m:r>
                  </m:oMath>
                </a14:m>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𝑑</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𝑣</m:t>
                          </m:r>
                        </m:e>
                      </m:d>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𝑁</m:t>
                          </m:r>
                        </m:den>
                      </m:f>
                      <m:nary>
                        <m:naryPr>
                          <m:chr m:val="∑"/>
                          <m:ctrlPr>
                            <a:rPr lang="en-IN" sz="2000" b="0" i="1" smtClean="0">
                              <a:latin typeface="Cambria Math"/>
                              <a:ea typeface="Cambria Math"/>
                              <a:cs typeface="Times New Roman" pitchFamily="18" charset="0"/>
                            </a:rPr>
                          </m:ctrlPr>
                        </m:naryPr>
                        <m:sub>
                          <m:r>
                            <m:rPr>
                              <m:brk m:alnAt="23"/>
                            </m:rP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sup>
                        <m:e>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𝑣</m:t>
                              </m:r>
                            </m:e>
                          </m:d>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𝑎</m:t>
                              </m:r>
                            </m:e>
                            <m:sub>
                              <m:r>
                                <a:rPr lang="en-IN" sz="2000" b="0" i="1" smtClean="0">
                                  <a:latin typeface="Cambria Math"/>
                                  <a:ea typeface="Cambria Math"/>
                                  <a:cs typeface="Times New Roman" pitchFamily="18" charset="0"/>
                                </a:rPr>
                                <m:t>0</m:t>
                              </m:r>
                            </m:sub>
                          </m:sSub>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𝑐</m:t>
                              </m:r>
                            </m:e>
                            <m:sub>
                              <m:r>
                                <a:rPr lang="en-IN" sz="2000" b="0" i="1" smtClean="0">
                                  <a:latin typeface="Cambria Math"/>
                                  <a:ea typeface="Cambria Math"/>
                                  <a:cs typeface="Times New Roman" pitchFamily="18" charset="0"/>
                                </a:rPr>
                                <m:t>0</m:t>
                              </m:r>
                            </m:sub>
                          </m:sSub>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𝑣</m:t>
                              </m:r>
                            </m:e>
                          </m:d>
                          <m:sSubSup>
                            <m:sSubSupPr>
                              <m:ctrlPr>
                                <a:rPr lang="en-IN" sz="2000" b="0" i="1" smtClean="0">
                                  <a:latin typeface="Cambria Math"/>
                                  <a:ea typeface="Cambria Math"/>
                                  <a:cs typeface="Times New Roman" pitchFamily="18" charset="0"/>
                                </a:rPr>
                              </m:ctrlPr>
                            </m:sSubSup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𝑐</m:t>
                                  </m:r>
                                </m:e>
                                <m:sub>
                                  <m:r>
                                    <a:rPr lang="en-IN" sz="2000" b="0" i="1" smtClean="0">
                                      <a:latin typeface="Cambria Math"/>
                                      <a:ea typeface="Cambria Math"/>
                                      <a:cs typeface="Times New Roman" pitchFamily="18" charset="0"/>
                                    </a:rPr>
                                    <m:t>0</m:t>
                                  </m:r>
                                </m:sub>
                              </m:sSub>
                            </m:e>
                            <m:sub/>
                            <m:sup>
                              <m:r>
                                <a:rPr lang="en-IN" sz="2000" b="0" i="1" smtClean="0">
                                  <a:latin typeface="Cambria Math"/>
                                  <a:ea typeface="Cambria Math"/>
                                  <a:cs typeface="Times New Roman" pitchFamily="18" charset="0"/>
                                </a:rPr>
                                <m:t>∗</m:t>
                              </m:r>
                            </m:sup>
                          </m:sSubSup>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𝑣</m:t>
                              </m:r>
                            </m:e>
                          </m:d>
                        </m:e>
                      </m:nary>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𝑁</m:t>
                          </m:r>
                        </m:den>
                      </m:f>
                      <m:nary>
                        <m:naryPr>
                          <m:chr m:val="∑"/>
                          <m:ctrlPr>
                            <a:rPr lang="en-IN" sz="2000" b="0" i="1" smtClean="0">
                              <a:latin typeface="Cambria Math"/>
                              <a:ea typeface="Cambria Math"/>
                              <a:cs typeface="Times New Roman" pitchFamily="18" charset="0"/>
                            </a:rPr>
                          </m:ctrlPr>
                        </m:naryPr>
                        <m:sub>
                          <m:r>
                            <m:rPr>
                              <m:brk m:alnAt="23"/>
                            </m:rPr>
                            <a:rPr lang="en-IN" sz="2000" b="0" i="1" smtClean="0">
                              <a:latin typeface="Cambria Math"/>
                              <a:ea typeface="Cambria Math"/>
                              <a:cs typeface="Times New Roman" pitchFamily="18" charset="0"/>
                            </a:rPr>
                            <m:t>𝑙</m:t>
                          </m:r>
                          <m:r>
                            <a:rPr lang="en-IN" sz="2000" b="0" i="1" smtClean="0">
                              <a:latin typeface="Cambria Math"/>
                              <a:ea typeface="Cambria Math"/>
                              <a:cs typeface="Times New Roman" pitchFamily="18" charset="0"/>
                            </a:rPr>
                            <m:t>=0,</m:t>
                          </m:r>
                          <m:r>
                            <a:rPr lang="en-IN" sz="2000" b="0" i="1" smtClean="0">
                              <a:latin typeface="Cambria Math"/>
                              <a:ea typeface="Cambria Math"/>
                              <a:cs typeface="Times New Roman" pitchFamily="18" charset="0"/>
                            </a:rPr>
                            <m:t>𝑙</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𝑣</m:t>
                          </m:r>
                        </m:sub>
                        <m:sup>
                          <m:r>
                            <a:rPr lang="en-IN" sz="2000" b="0" i="1" smtClean="0">
                              <a:latin typeface="Cambria Math"/>
                              <a:ea typeface="Cambria Math"/>
                              <a:cs typeface="Times New Roman" pitchFamily="18" charset="0"/>
                            </a:rPr>
                            <m:t>𝐿</m:t>
                          </m:r>
                          <m:r>
                            <a:rPr lang="en-IN" sz="2000" b="0" i="1" smtClean="0">
                              <a:latin typeface="Cambria Math"/>
                              <a:ea typeface="Cambria Math"/>
                              <a:cs typeface="Times New Roman" pitchFamily="18" charset="0"/>
                            </a:rPr>
                            <m:t>−1</m:t>
                          </m:r>
                        </m:sup>
                        <m:e>
                          <m:nary>
                            <m:naryPr>
                              <m:chr m:val="∑"/>
                              <m:ctrlPr>
                                <a:rPr lang="en-IN" sz="2000" b="0" i="1" smtClean="0">
                                  <a:latin typeface="Cambria Math"/>
                                  <a:ea typeface="Cambria Math"/>
                                  <a:cs typeface="Times New Roman" pitchFamily="18" charset="0"/>
                                </a:rPr>
                              </m:ctrlPr>
                            </m:naryPr>
                            <m:sub>
                              <m:r>
                                <m:rPr>
                                  <m:brk m:alnAt="23"/>
                                </m:rP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sup>
                            <m:e>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𝑙</m:t>
                                  </m:r>
                                </m:e>
                              </m:d>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𝑎</m:t>
                                  </m:r>
                                </m:e>
                                <m:sub>
                                  <m:r>
                                    <a:rPr lang="en-IN" sz="2000" b="0" i="1" smtClean="0">
                                      <a:latin typeface="Cambria Math"/>
                                      <a:ea typeface="Cambria Math"/>
                                      <a:cs typeface="Times New Roman" pitchFamily="18" charset="0"/>
                                    </a:rPr>
                                    <m:t>0</m:t>
                                  </m:r>
                                </m:sub>
                              </m:sSub>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𝑐</m:t>
                                  </m:r>
                                </m:e>
                                <m:sub>
                                  <m:r>
                                    <a:rPr lang="en-IN" sz="2000" b="0" i="1" smtClean="0">
                                      <a:latin typeface="Cambria Math"/>
                                      <a:ea typeface="Cambria Math"/>
                                      <a:cs typeface="Times New Roman" pitchFamily="18" charset="0"/>
                                    </a:rPr>
                                    <m:t>0</m:t>
                                  </m:r>
                                </m:sub>
                              </m:sSub>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𝑙</m:t>
                                  </m:r>
                                </m:e>
                              </m:d>
                              <m:sSubSup>
                                <m:sSubSupPr>
                                  <m:ctrlPr>
                                    <a:rPr lang="en-IN" sz="2000" i="1">
                                      <a:latin typeface="Cambria Math"/>
                                      <a:ea typeface="Cambria Math"/>
                                      <a:cs typeface="Times New Roman" pitchFamily="18" charset="0"/>
                                    </a:rPr>
                                  </m:ctrlPr>
                                </m:sSubSupPr>
                                <m:e>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𝑐</m:t>
                                      </m:r>
                                    </m:e>
                                    <m:sub>
                                      <m:r>
                                        <a:rPr lang="en-IN" sz="2000" i="1">
                                          <a:latin typeface="Cambria Math"/>
                                          <a:ea typeface="Cambria Math"/>
                                          <a:cs typeface="Times New Roman" pitchFamily="18" charset="0"/>
                                        </a:rPr>
                                        <m:t>0</m:t>
                                      </m:r>
                                    </m:sub>
                                  </m:sSub>
                                </m:e>
                                <m:sub/>
                                <m:sup>
                                  <m:r>
                                    <a:rPr lang="en-IN" sz="2000" i="1">
                                      <a:latin typeface="Cambria Math"/>
                                      <a:ea typeface="Cambria Math"/>
                                      <a:cs typeface="Times New Roman" pitchFamily="18" charset="0"/>
                                    </a:rPr>
                                    <m:t>∗</m:t>
                                  </m:r>
                                </m:sup>
                              </m:sSubSup>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𝑛</m:t>
                                  </m:r>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𝑣</m:t>
                                  </m:r>
                                </m:e>
                              </m:d>
                              <m:r>
                                <a:rPr lang="en-IN" sz="2000" i="1" smtClean="0">
                                  <a:latin typeface="Cambria Math"/>
                                  <a:ea typeface="Cambria Math"/>
                                  <a:cs typeface="Times New Roman" pitchFamily="18" charset="0"/>
                                </a:rPr>
                                <m:t>+</m:t>
                              </m:r>
                              <m:acc>
                                <m:accPr>
                                  <m:chr m:val="̃"/>
                                  <m:ctrlPr>
                                    <a:rPr lang="en-IN" sz="2000" b="0" i="1" smtClean="0">
                                      <a:latin typeface="Cambria Math"/>
                                      <a:ea typeface="Cambria Math"/>
                                      <a:cs typeface="Times New Roman" pitchFamily="18" charset="0"/>
                                    </a:rPr>
                                  </m:ctrlPr>
                                </m:acc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𝑤</m:t>
                                      </m:r>
                                    </m:e>
                                    <m:sub>
                                      <m:r>
                                        <a:rPr lang="en-IN" sz="2000" b="0" i="1" smtClean="0">
                                          <a:latin typeface="Cambria Math"/>
                                          <a:ea typeface="Cambria Math"/>
                                          <a:cs typeface="Times New Roman" pitchFamily="18" charset="0"/>
                                        </a:rPr>
                                        <m:t>𝑣</m:t>
                                      </m:r>
                                    </m:sub>
                                  </m:sSub>
                                </m:e>
                              </m:acc>
                            </m:e>
                          </m:nary>
                        </m:e>
                      </m:nary>
                    </m:oMath>
                  </m:oMathPara>
                </a14:m>
                <a:endParaRPr lang="en-IN" sz="2000" b="0" dirty="0" smtClean="0">
                  <a:latin typeface="Times New Roman" pitchFamily="18" charset="0"/>
                  <a:ea typeface="Cambria Math"/>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𝑣</m:t>
                          </m:r>
                        </m:e>
                      </m:d>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𝑎</m:t>
                          </m:r>
                        </m:e>
                        <m:sub>
                          <m:r>
                            <a:rPr lang="en-IN" sz="2000" b="0" i="1" smtClean="0">
                              <a:latin typeface="Cambria Math"/>
                              <a:ea typeface="Cambria Math"/>
                              <a:cs typeface="Times New Roman" pitchFamily="18" charset="0"/>
                            </a:rPr>
                            <m:t>0</m:t>
                          </m:r>
                        </m:sub>
                      </m:sSub>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𝑟</m:t>
                          </m:r>
                        </m:e>
                        <m:sub>
                          <m:r>
                            <a:rPr lang="en-IN" sz="2000" b="0" i="1" smtClean="0">
                              <a:latin typeface="Cambria Math"/>
                              <a:ea typeface="Cambria Math"/>
                              <a:cs typeface="Times New Roman" pitchFamily="18" charset="0"/>
                            </a:rPr>
                            <m:t>00</m:t>
                          </m:r>
                        </m:sub>
                      </m:sSub>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e>
                      </m:d>
                      <m:r>
                        <a:rPr lang="en-IN" sz="2000" b="0" i="1" smtClean="0">
                          <a:latin typeface="Cambria Math"/>
                          <a:ea typeface="Cambria Math"/>
                          <a:cs typeface="Times New Roman" pitchFamily="18" charset="0"/>
                        </a:rPr>
                        <m:t>+</m:t>
                      </m:r>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𝑎</m:t>
                          </m:r>
                        </m:e>
                        <m:sub>
                          <m:r>
                            <a:rPr lang="en-IN" sz="2000" b="0" i="1" smtClean="0">
                              <a:latin typeface="Cambria Math"/>
                              <a:ea typeface="Cambria Math"/>
                              <a:cs typeface="Times New Roman" pitchFamily="18" charset="0"/>
                            </a:rPr>
                            <m:t>0</m:t>
                          </m:r>
                        </m:sub>
                      </m:sSub>
                      <m:nary>
                        <m:naryPr>
                          <m:chr m:val="∑"/>
                          <m:ctrlPr>
                            <a:rPr lang="en-IN" sz="2000" b="0" i="1" smtClean="0">
                              <a:latin typeface="Cambria Math"/>
                              <a:ea typeface="Cambria Math"/>
                              <a:cs typeface="Times New Roman" pitchFamily="18" charset="0"/>
                            </a:rPr>
                          </m:ctrlPr>
                        </m:naryPr>
                        <m:sub>
                          <m:r>
                            <m:rPr>
                              <m:brk m:alnAt="23"/>
                            </m:rPr>
                            <a:rPr lang="en-IN" sz="2000" b="0" i="1" smtClean="0">
                              <a:latin typeface="Cambria Math"/>
                              <a:ea typeface="Cambria Math"/>
                              <a:cs typeface="Times New Roman" pitchFamily="18" charset="0"/>
                            </a:rPr>
                            <m:t>𝑙</m:t>
                          </m:r>
                          <m:r>
                            <a:rPr lang="en-IN" sz="2000" b="0" i="1" smtClean="0">
                              <a:latin typeface="Cambria Math"/>
                              <a:ea typeface="Cambria Math"/>
                              <a:cs typeface="Times New Roman" pitchFamily="18" charset="0"/>
                            </a:rPr>
                            <m:t>=1</m:t>
                          </m:r>
                        </m:sub>
                        <m:sup>
                          <m:r>
                            <a:rPr lang="en-IN" sz="2000" b="0" i="1" smtClean="0">
                              <a:latin typeface="Cambria Math"/>
                              <a:ea typeface="Cambria Math"/>
                              <a:cs typeface="Times New Roman" pitchFamily="18" charset="0"/>
                            </a:rPr>
                            <m:t>𝐿</m:t>
                          </m:r>
                          <m:r>
                            <a:rPr lang="en-IN" sz="2000" b="0" i="1" smtClean="0">
                              <a:latin typeface="Cambria Math"/>
                              <a:ea typeface="Cambria Math"/>
                              <a:cs typeface="Times New Roman" pitchFamily="18" charset="0"/>
                            </a:rPr>
                            <m:t>−1</m:t>
                          </m:r>
                        </m:sup>
                        <m:e>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𝑙</m:t>
                              </m:r>
                            </m:e>
                          </m:d>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𝑟</m:t>
                              </m:r>
                            </m:e>
                            <m:sub>
                              <m:r>
                                <a:rPr lang="en-IN" sz="2000" b="0" i="1" smtClean="0">
                                  <a:latin typeface="Cambria Math"/>
                                  <a:ea typeface="Cambria Math"/>
                                  <a:cs typeface="Times New Roman" pitchFamily="18" charset="0"/>
                                </a:rPr>
                                <m:t>00</m:t>
                              </m:r>
                            </m:sub>
                          </m:sSub>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𝑙</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𝑣</m:t>
                              </m:r>
                            </m:e>
                          </m:d>
                          <m:r>
                            <a:rPr lang="en-IN" sz="2000" b="0" i="1" smtClean="0">
                              <a:latin typeface="Cambria Math"/>
                              <a:ea typeface="Cambria Math"/>
                              <a:cs typeface="Times New Roman" pitchFamily="18" charset="0"/>
                            </a:rPr>
                            <m:t>+</m:t>
                          </m:r>
                          <m:acc>
                            <m:accPr>
                              <m:chr m:val="̃"/>
                              <m:ctrlPr>
                                <a:rPr lang="en-IN" sz="2000" b="0" i="1" smtClean="0">
                                  <a:latin typeface="Cambria Math"/>
                                  <a:ea typeface="Cambria Math"/>
                                  <a:cs typeface="Times New Roman" pitchFamily="18" charset="0"/>
                                </a:rPr>
                              </m:ctrlPr>
                            </m:acc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𝑤</m:t>
                                  </m:r>
                                </m:e>
                                <m:sub>
                                  <m:r>
                                    <a:rPr lang="en-IN" sz="2000" b="0" i="1" smtClean="0">
                                      <a:latin typeface="Cambria Math"/>
                                      <a:ea typeface="Cambria Math"/>
                                      <a:cs typeface="Times New Roman" pitchFamily="18" charset="0"/>
                                    </a:rPr>
                                    <m:t>𝑣</m:t>
                                  </m:r>
                                </m:sub>
                              </m:sSub>
                            </m:e>
                          </m:acc>
                        </m:e>
                      </m:nary>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h</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𝑣</m:t>
                          </m:r>
                        </m:e>
                      </m:d>
                      <m:r>
                        <a:rPr lang="en-IN" sz="2000" b="0" i="1" smtClean="0">
                          <a:latin typeface="Cambria Math"/>
                          <a:ea typeface="Cambria Math"/>
                          <a:cs typeface="Times New Roman" pitchFamily="18" charset="0"/>
                        </a:rPr>
                        <m:t>+</m:t>
                      </m:r>
                      <m:acc>
                        <m:accPr>
                          <m:chr m:val="̃"/>
                          <m:ctrlPr>
                            <a:rPr lang="en-IN" sz="2000" b="0" i="1" smtClean="0">
                              <a:latin typeface="Cambria Math"/>
                              <a:ea typeface="Cambria Math"/>
                              <a:cs typeface="Times New Roman" pitchFamily="18" charset="0"/>
                            </a:rPr>
                          </m:ctrlPr>
                        </m:acc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𝑤</m:t>
                              </m:r>
                            </m:e>
                            <m:sub>
                              <m:r>
                                <a:rPr lang="en-IN" sz="2000" b="0" i="1" smtClean="0">
                                  <a:latin typeface="Cambria Math"/>
                                  <a:ea typeface="Cambria Math"/>
                                  <a:cs typeface="Times New Roman" pitchFamily="18" charset="0"/>
                                </a:rPr>
                                <m:t>𝑣</m:t>
                              </m:r>
                            </m:sub>
                          </m:sSub>
                        </m:e>
                      </m:acc>
                    </m:oMath>
                  </m:oMathPara>
                </a14:m>
                <a:endParaRPr lang="en-IN" sz="2000" dirty="0" smtClean="0">
                  <a:latin typeface="Times New Roman" pitchFamily="18" charset="0"/>
                  <a:cs typeface="Times New Roman" pitchFamily="18" charset="0"/>
                </a:endParaRPr>
              </a:p>
              <a:p>
                <a:pPr marL="0" indent="0" algn="just">
                  <a:buNone/>
                </a:pPr>
                <a:endParaRPr lang="en-IN" sz="2000" dirty="0" smtClean="0">
                  <a:latin typeface="Times New Roman" pitchFamily="18" charset="0"/>
                  <a:cs typeface="Times New Roman" pitchFamily="18" charset="0"/>
                </a:endParaRPr>
              </a:p>
              <a:p>
                <a:pPr marL="0" indent="0">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51311" y="911225"/>
                <a:ext cx="11512213" cy="5263944"/>
              </a:xfrm>
              <a:blipFill rotWithShape="1">
                <a:blip r:embed="rId4"/>
                <a:stretch>
                  <a:fillRect l="-477" t="-1157" r="-530"/>
                </a:stretch>
              </a:blipFill>
            </p:spPr>
            <p:txBody>
              <a:bodyPr/>
              <a:lstStyle/>
              <a:p>
                <a:r>
                  <a:rPr lang="en-IN">
                    <a:noFill/>
                  </a:rPr>
                  <a:t> </a:t>
                </a:r>
              </a:p>
            </p:txBody>
          </p:sp>
        </mc:Fallback>
      </mc:AlternateContent>
    </p:spTree>
    <p:extLst>
      <p:ext uri="{BB962C8B-B14F-4D97-AF65-F5344CB8AC3E}">
        <p14:creationId xmlns:p14="http://schemas.microsoft.com/office/powerpoint/2010/main" val="407724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21/35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51311" y="899349"/>
                <a:ext cx="11619015" cy="5299569"/>
              </a:xfrm>
            </p:spPr>
            <p:txBody>
              <a:bodyPr>
                <a:normAutofit/>
              </a:bodyPr>
              <a:lstStyle/>
              <a:p>
                <a:pPr>
                  <a:buFont typeface="Wingdings" pitchFamily="2" charset="2"/>
                  <a:buChar char="Ø"/>
                </a:pPr>
                <a:r>
                  <a:rPr lang="en-US" sz="1800" dirty="0" smtClean="0">
                    <a:latin typeface="Times New Roman" pitchFamily="18" charset="0"/>
                    <a:cs typeface="Times New Roman" pitchFamily="18" charset="0"/>
                  </a:rPr>
                  <a:t>Employing vector notation, the components can be expressed as</a:t>
                </a:r>
              </a:p>
              <a:p>
                <a:pPr marL="0" indent="0">
                  <a:buNone/>
                </a:pPr>
                <a:endParaRPr lang="en-US"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IN" sz="1800" i="1" smtClean="0">
                              <a:latin typeface="Cambria Math"/>
                              <a:cs typeface="Times New Roman" pitchFamily="18" charset="0"/>
                            </a:rPr>
                          </m:ctrlPr>
                        </m:dPr>
                        <m:e>
                          <m:m>
                            <m:mPr>
                              <m:mcs>
                                <m:mc>
                                  <m:mcPr>
                                    <m:count m:val="1"/>
                                    <m:mcJc m:val="center"/>
                                  </m:mcPr>
                                </m:mc>
                              </m:mcs>
                              <m:ctrlPr>
                                <a:rPr lang="en-IN" sz="1800" i="1" smtClean="0">
                                  <a:latin typeface="Cambria Math"/>
                                  <a:cs typeface="Times New Roman" pitchFamily="18" charset="0"/>
                                </a:rPr>
                              </m:ctrlPr>
                            </m:mPr>
                            <m:mr>
                              <m:e>
                                <m:r>
                                  <m:rPr>
                                    <m:brk m:alnAt="7"/>
                                  </m:rPr>
                                  <a:rPr lang="en-IN" sz="1800" b="0" i="1" smtClean="0">
                                    <a:latin typeface="Cambria Math"/>
                                    <a:cs typeface="Times New Roman" pitchFamily="18" charset="0"/>
                                  </a:rPr>
                                  <m:t>𝑑</m:t>
                                </m:r>
                                <m:d>
                                  <m:dPr>
                                    <m:ctrlPr>
                                      <a:rPr lang="en-IN" sz="1800" b="0" i="1" smtClean="0">
                                        <a:latin typeface="Cambria Math"/>
                                        <a:cs typeface="Times New Roman" pitchFamily="18" charset="0"/>
                                      </a:rPr>
                                    </m:ctrlPr>
                                  </m:dPr>
                                  <m:e>
                                    <m:r>
                                      <a:rPr lang="en-IN" sz="1800" b="0" i="1" smtClean="0">
                                        <a:latin typeface="Cambria Math"/>
                                        <a:cs typeface="Times New Roman" pitchFamily="18" charset="0"/>
                                      </a:rPr>
                                      <m:t>0</m:t>
                                    </m:r>
                                  </m:e>
                                </m:d>
                              </m:e>
                            </m:mr>
                            <m:mr>
                              <m:e>
                                <m:m>
                                  <m:mPr>
                                    <m:mcs>
                                      <m:mc>
                                        <m:mcPr>
                                          <m:count m:val="1"/>
                                          <m:mcJc m:val="center"/>
                                        </m:mcPr>
                                      </m:mc>
                                    </m:mcs>
                                    <m:ctrlPr>
                                      <a:rPr lang="en-IN" sz="1800" i="1" smtClean="0">
                                        <a:latin typeface="Cambria Math"/>
                                        <a:cs typeface="Times New Roman" pitchFamily="18" charset="0"/>
                                      </a:rPr>
                                    </m:ctrlPr>
                                  </m:mPr>
                                  <m:mr>
                                    <m:e>
                                      <m:r>
                                        <m:rPr>
                                          <m:brk m:alnAt="7"/>
                                        </m:rPr>
                                        <a:rPr lang="en-IN" sz="1800" b="0" i="1" smtClean="0">
                                          <a:latin typeface="Cambria Math"/>
                                          <a:cs typeface="Times New Roman" pitchFamily="18" charset="0"/>
                                        </a:rPr>
                                        <m:t>𝑑</m:t>
                                      </m:r>
                                      <m:d>
                                        <m:dPr>
                                          <m:ctrlPr>
                                            <a:rPr lang="en-IN" sz="1800" b="0" i="1" smtClean="0">
                                              <a:latin typeface="Cambria Math"/>
                                              <a:cs typeface="Times New Roman" pitchFamily="18" charset="0"/>
                                            </a:rPr>
                                          </m:ctrlPr>
                                        </m:dPr>
                                        <m:e>
                                          <m:r>
                                            <a:rPr lang="en-IN" sz="1800" b="0" i="1" smtClean="0">
                                              <a:latin typeface="Cambria Math"/>
                                              <a:cs typeface="Times New Roman" pitchFamily="18" charset="0"/>
                                            </a:rPr>
                                            <m:t>1</m:t>
                                          </m:r>
                                        </m:e>
                                      </m:d>
                                    </m:e>
                                  </m:mr>
                                  <m:mr>
                                    <m:e>
                                      <m:m>
                                        <m:mPr>
                                          <m:mcs>
                                            <m:mc>
                                              <m:mcPr>
                                                <m:count m:val="1"/>
                                                <m:mcJc m:val="center"/>
                                              </m:mcPr>
                                            </m:mc>
                                          </m:mcs>
                                          <m:ctrlPr>
                                            <a:rPr lang="en-IN" sz="1800" i="1" smtClean="0">
                                              <a:latin typeface="Cambria Math"/>
                                              <a:cs typeface="Times New Roman" pitchFamily="18" charset="0"/>
                                            </a:rPr>
                                          </m:ctrlPr>
                                        </m:mPr>
                                        <m:mr>
                                          <m:e>
                                            <m:r>
                                              <m:rPr>
                                                <m:brk m:alnAt="7"/>
                                              </m:rPr>
                                              <a:rPr lang="en-IN" sz="1800" i="1" smtClean="0">
                                                <a:latin typeface="Cambria Math"/>
                                                <a:cs typeface="Times New Roman" pitchFamily="18" charset="0"/>
                                              </a:rPr>
                                              <m:t>⋮</m:t>
                                            </m:r>
                                          </m:e>
                                        </m:mr>
                                        <m:mr>
                                          <m:e>
                                            <m:r>
                                              <a:rPr lang="en-IN" sz="1800" b="0" i="1" smtClean="0">
                                                <a:latin typeface="Cambria Math"/>
                                                <a:cs typeface="Times New Roman" pitchFamily="18" charset="0"/>
                                              </a:rPr>
                                              <m:t>𝑑</m:t>
                                            </m:r>
                                            <m:d>
                                              <m:dPr>
                                                <m:ctrlPr>
                                                  <a:rPr lang="en-IN" sz="1800" b="0" i="1" smtClean="0">
                                                    <a:latin typeface="Cambria Math"/>
                                                    <a:cs typeface="Times New Roman" pitchFamily="18" charset="0"/>
                                                  </a:rPr>
                                                </m:ctrlPr>
                                              </m:dPr>
                                              <m:e>
                                                <m:r>
                                                  <a:rPr lang="en-IN" sz="1800" b="0" i="1" smtClean="0">
                                                    <a:latin typeface="Cambria Math"/>
                                                    <a:cs typeface="Times New Roman" pitchFamily="18" charset="0"/>
                                                  </a:rPr>
                                                  <m:t>𝐿</m:t>
                                                </m:r>
                                                <m:r>
                                                  <a:rPr lang="en-IN" sz="1800" b="0" i="1" smtClean="0">
                                                    <a:latin typeface="Cambria Math"/>
                                                    <a:cs typeface="Times New Roman" pitchFamily="18" charset="0"/>
                                                  </a:rPr>
                                                  <m:t>−1</m:t>
                                                </m:r>
                                              </m:e>
                                            </m:d>
                                          </m:e>
                                        </m:mr>
                                      </m:m>
                                    </m:e>
                                  </m:mr>
                                </m:m>
                              </m:e>
                            </m:mr>
                          </m:m>
                        </m:e>
                      </m:d>
                      <m:r>
                        <a:rPr lang="en-IN" sz="1800" i="1" smtClean="0">
                          <a:latin typeface="Cambria Math"/>
                          <a:ea typeface="Cambria Math"/>
                          <a:cs typeface="Times New Roman" pitchFamily="18" charset="0"/>
                        </a:rPr>
                        <m:t>=</m:t>
                      </m:r>
                      <m:d>
                        <m:dPr>
                          <m:begChr m:val="["/>
                          <m:endChr m:val="]"/>
                          <m:ctrlPr>
                            <a:rPr lang="en-IN" sz="1800" i="1" smtClean="0">
                              <a:latin typeface="Cambria Math"/>
                              <a:ea typeface="Cambria Math"/>
                              <a:cs typeface="Times New Roman" pitchFamily="18" charset="0"/>
                            </a:rPr>
                          </m:ctrlPr>
                        </m:dPr>
                        <m:e>
                          <m:m>
                            <m:mPr>
                              <m:mcs>
                                <m:mc>
                                  <m:mcPr>
                                    <m:count m:val="1"/>
                                    <m:mcJc m:val="center"/>
                                  </m:mcPr>
                                </m:mc>
                              </m:mcs>
                              <m:ctrlPr>
                                <a:rPr lang="en-IN" sz="1800" i="1" smtClean="0">
                                  <a:latin typeface="Cambria Math"/>
                                  <a:ea typeface="Cambria Math"/>
                                  <a:cs typeface="Times New Roman" pitchFamily="18" charset="0"/>
                                </a:rPr>
                              </m:ctrlPr>
                            </m:mPr>
                            <m:mr>
                              <m:e>
                                <m:r>
                                  <m:rPr>
                                    <m:brk m:alnAt="7"/>
                                  </m:rPr>
                                  <a:rPr lang="en-IN" sz="1800" b="0" i="1" smtClean="0">
                                    <a:latin typeface="Cambria Math"/>
                                    <a:ea typeface="Cambria Math"/>
                                    <a:cs typeface="Times New Roman" pitchFamily="18" charset="0"/>
                                  </a:rPr>
                                  <m:t>h</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0</m:t>
                                    </m:r>
                                  </m:e>
                                </m:d>
                              </m:e>
                            </m:mr>
                            <m:mr>
                              <m:e>
                                <m:m>
                                  <m:mPr>
                                    <m:mcs>
                                      <m:mc>
                                        <m:mcPr>
                                          <m:count m:val="1"/>
                                          <m:mcJc m:val="center"/>
                                        </m:mcPr>
                                      </m:mc>
                                    </m:mcs>
                                    <m:ctrlPr>
                                      <a:rPr lang="en-IN" sz="1800" i="1" smtClean="0">
                                        <a:latin typeface="Cambria Math"/>
                                        <a:ea typeface="Cambria Math"/>
                                        <a:cs typeface="Times New Roman" pitchFamily="18" charset="0"/>
                                      </a:rPr>
                                    </m:ctrlPr>
                                  </m:mPr>
                                  <m:mr>
                                    <m:e>
                                      <m:r>
                                        <m:rPr>
                                          <m:brk m:alnAt="7"/>
                                        </m:rPr>
                                        <a:rPr lang="en-IN" sz="1800" b="0" i="1" smtClean="0">
                                          <a:latin typeface="Cambria Math"/>
                                          <a:ea typeface="Cambria Math"/>
                                          <a:cs typeface="Times New Roman" pitchFamily="18" charset="0"/>
                                        </a:rPr>
                                        <m:t>h</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1</m:t>
                                          </m:r>
                                        </m:e>
                                      </m:d>
                                    </m:e>
                                  </m:mr>
                                  <m:mr>
                                    <m:e>
                                      <m:r>
                                        <a:rPr lang="en-IN" sz="1800" i="1" smtClean="0">
                                          <a:latin typeface="Cambria Math"/>
                                          <a:ea typeface="Cambria Math"/>
                                          <a:cs typeface="Times New Roman" pitchFamily="18" charset="0"/>
                                        </a:rPr>
                                        <m:t>⋮</m:t>
                                      </m:r>
                                    </m:e>
                                  </m:mr>
                                  <m:mr>
                                    <m:e>
                                      <m:r>
                                        <a:rPr lang="en-IN" sz="1800" b="0" i="1" smtClean="0">
                                          <a:latin typeface="Cambria Math"/>
                                          <a:ea typeface="Cambria Math"/>
                                          <a:cs typeface="Times New Roman" pitchFamily="18" charset="0"/>
                                        </a:rPr>
                                        <m:t>h</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𝐿</m:t>
                                          </m:r>
                                          <m:r>
                                            <a:rPr lang="en-IN" sz="1800" b="0" i="1" smtClean="0">
                                              <a:latin typeface="Cambria Math"/>
                                              <a:ea typeface="Cambria Math"/>
                                              <a:cs typeface="Times New Roman" pitchFamily="18" charset="0"/>
                                            </a:rPr>
                                            <m:t>−1</m:t>
                                          </m:r>
                                        </m:e>
                                      </m:d>
                                    </m:e>
                                  </m:mr>
                                </m:m>
                              </m:e>
                            </m:mr>
                          </m:m>
                        </m:e>
                      </m:d>
                      <m:sSub>
                        <m:sSubPr>
                          <m:ctrlPr>
                            <a:rPr lang="en-IN" sz="180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𝑎</m:t>
                          </m:r>
                        </m:e>
                        <m:sub>
                          <m:r>
                            <a:rPr lang="en-IN" sz="1800" b="0" i="1" smtClean="0">
                              <a:latin typeface="Cambria Math"/>
                              <a:ea typeface="Cambria Math"/>
                              <a:cs typeface="Times New Roman" pitchFamily="18" charset="0"/>
                            </a:rPr>
                            <m:t>0</m:t>
                          </m:r>
                        </m:sub>
                      </m:sSub>
                      <m:r>
                        <a:rPr lang="en-IN" sz="1800" i="1" smtClean="0">
                          <a:latin typeface="Cambria Math"/>
                          <a:ea typeface="Cambria Math"/>
                          <a:cs typeface="Times New Roman" pitchFamily="18" charset="0"/>
                        </a:rPr>
                        <m:t>+</m:t>
                      </m:r>
                      <m:d>
                        <m:dPr>
                          <m:begChr m:val="["/>
                          <m:endChr m:val="]"/>
                          <m:ctrlPr>
                            <a:rPr lang="en-IN" sz="1800" i="1" smtClean="0">
                              <a:latin typeface="Cambria Math"/>
                              <a:ea typeface="Cambria Math"/>
                              <a:cs typeface="Times New Roman" pitchFamily="18" charset="0"/>
                            </a:rPr>
                          </m:ctrlPr>
                        </m:dPr>
                        <m:e>
                          <m:m>
                            <m:mPr>
                              <m:mcs>
                                <m:mc>
                                  <m:mcPr>
                                    <m:count m:val="1"/>
                                    <m:mcJc m:val="center"/>
                                  </m:mcPr>
                                </m:mc>
                              </m:mcs>
                              <m:ctrlPr>
                                <a:rPr lang="en-IN" sz="1800" i="1" smtClean="0">
                                  <a:latin typeface="Cambria Math"/>
                                  <a:ea typeface="Cambria Math"/>
                                  <a:cs typeface="Times New Roman" pitchFamily="18" charset="0"/>
                                </a:rPr>
                              </m:ctrlPr>
                            </m:mPr>
                            <m:mr>
                              <m:e>
                                <m:acc>
                                  <m:accPr>
                                    <m:chr m:val="̃"/>
                                    <m:ctrlPr>
                                      <a:rPr lang="en-IN" sz="1800" i="1" smtClean="0">
                                        <a:latin typeface="Cambria Math"/>
                                        <a:ea typeface="Cambria Math"/>
                                        <a:cs typeface="Times New Roman" pitchFamily="18" charset="0"/>
                                      </a:rPr>
                                    </m:ctrlPr>
                                  </m:accPr>
                                  <m:e>
                                    <m:sSub>
                                      <m:sSubPr>
                                        <m:ctrlPr>
                                          <a:rPr lang="en-IN" sz="180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𝑤</m:t>
                                        </m:r>
                                      </m:e>
                                      <m:sub>
                                        <m:r>
                                          <a:rPr lang="en-IN" sz="1800" b="0" i="1" smtClean="0">
                                            <a:latin typeface="Cambria Math"/>
                                            <a:ea typeface="Cambria Math"/>
                                            <a:cs typeface="Times New Roman" pitchFamily="18" charset="0"/>
                                          </a:rPr>
                                          <m:t>0</m:t>
                                        </m:r>
                                      </m:sub>
                                    </m:sSub>
                                  </m:e>
                                </m:acc>
                              </m:e>
                            </m:mr>
                            <m:mr>
                              <m:e>
                                <m:acc>
                                  <m:accPr>
                                    <m:chr m:val="̃"/>
                                    <m:ctrlPr>
                                      <a:rPr lang="en-IN" sz="1800" i="1" smtClean="0">
                                        <a:latin typeface="Cambria Math"/>
                                        <a:ea typeface="Cambria Math"/>
                                        <a:cs typeface="Times New Roman" pitchFamily="18" charset="0"/>
                                      </a:rPr>
                                    </m:ctrlPr>
                                  </m:accPr>
                                  <m:e>
                                    <m:sSub>
                                      <m:sSubPr>
                                        <m:ctrlPr>
                                          <a:rPr lang="en-IN" sz="180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𝑤</m:t>
                                        </m:r>
                                      </m:e>
                                      <m:sub>
                                        <m:r>
                                          <a:rPr lang="en-IN" sz="1800" b="0" i="1" smtClean="0">
                                            <a:latin typeface="Cambria Math"/>
                                            <a:ea typeface="Cambria Math"/>
                                            <a:cs typeface="Times New Roman" pitchFamily="18" charset="0"/>
                                          </a:rPr>
                                          <m:t>1</m:t>
                                        </m:r>
                                      </m:sub>
                                    </m:sSub>
                                  </m:e>
                                </m:acc>
                              </m:e>
                            </m:mr>
                            <m:mr>
                              <m:e>
                                <m:m>
                                  <m:mPr>
                                    <m:mcs>
                                      <m:mc>
                                        <m:mcPr>
                                          <m:count m:val="1"/>
                                          <m:mcJc m:val="center"/>
                                        </m:mcPr>
                                      </m:mc>
                                    </m:mcs>
                                    <m:ctrlPr>
                                      <a:rPr lang="en-IN" sz="1800" i="1" smtClean="0">
                                        <a:latin typeface="Cambria Math"/>
                                        <a:ea typeface="Cambria Math"/>
                                        <a:cs typeface="Times New Roman" pitchFamily="18" charset="0"/>
                                      </a:rPr>
                                    </m:ctrlPr>
                                  </m:mPr>
                                  <m:mr>
                                    <m:e>
                                      <m:r>
                                        <m:rPr>
                                          <m:brk m:alnAt="7"/>
                                        </m:rPr>
                                        <a:rPr lang="en-IN" sz="1800" i="1" smtClean="0">
                                          <a:latin typeface="Cambria Math"/>
                                          <a:ea typeface="Cambria Math"/>
                                          <a:cs typeface="Times New Roman" pitchFamily="18" charset="0"/>
                                        </a:rPr>
                                        <m:t>⋮</m:t>
                                      </m:r>
                                    </m:e>
                                  </m:mr>
                                  <m:mr>
                                    <m:e>
                                      <m:acc>
                                        <m:accPr>
                                          <m:chr m:val="̃"/>
                                          <m:ctrlPr>
                                            <a:rPr lang="en-IN" sz="1800" i="1" smtClean="0">
                                              <a:latin typeface="Cambria Math"/>
                                              <a:ea typeface="Cambria Math"/>
                                              <a:cs typeface="Times New Roman" pitchFamily="18" charset="0"/>
                                            </a:rPr>
                                          </m:ctrlPr>
                                        </m:accPr>
                                        <m:e>
                                          <m:sSub>
                                            <m:sSubPr>
                                              <m:ctrlPr>
                                                <a:rPr lang="en-IN" sz="180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𝑤</m:t>
                                              </m:r>
                                            </m:e>
                                            <m:sub>
                                              <m:r>
                                                <a:rPr lang="en-IN" sz="1800" b="0" i="1" smtClean="0">
                                                  <a:latin typeface="Cambria Math"/>
                                                  <a:ea typeface="Cambria Math"/>
                                                  <a:cs typeface="Times New Roman" pitchFamily="18" charset="0"/>
                                                </a:rPr>
                                                <m:t>𝐿</m:t>
                                              </m:r>
                                              <m:r>
                                                <a:rPr lang="en-IN" sz="1800" b="0" i="1" smtClean="0">
                                                  <a:latin typeface="Cambria Math"/>
                                                  <a:ea typeface="Cambria Math"/>
                                                  <a:cs typeface="Times New Roman" pitchFamily="18" charset="0"/>
                                                </a:rPr>
                                                <m:t>−1</m:t>
                                              </m:r>
                                            </m:sub>
                                          </m:sSub>
                                        </m:e>
                                      </m:acc>
                                    </m:e>
                                  </m:mr>
                                </m:m>
                              </m:e>
                            </m:mr>
                          </m:m>
                        </m:e>
                      </m:d>
                    </m:oMath>
                  </m:oMathPara>
                </a14:m>
                <a:endParaRPr lang="en-IN" sz="1800" dirty="0" smtClean="0">
                  <a:latin typeface="Times New Roman" pitchFamily="18" charset="0"/>
                  <a:cs typeface="Times New Roman" pitchFamily="18" charset="0"/>
                </a:endParaRPr>
              </a:p>
              <a:p>
                <a:pPr>
                  <a:buFont typeface="Wingdings" pitchFamily="2" charset="2"/>
                  <a:buChar char="Ø"/>
                </a:pPr>
                <a:r>
                  <a:rPr lang="en-US" sz="1800" dirty="0">
                    <a:latin typeface="Times New Roman" pitchFamily="18" charset="0"/>
                    <a:cs typeface="Times New Roman" pitchFamily="18" charset="0"/>
                  </a:rPr>
                  <a:t>The model can be, therefore, be succinctly expressed in vector notation </a:t>
                </a:r>
                <a:r>
                  <a:rPr lang="en-US" sz="18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IN" sz="1800" b="0" i="1" smtClean="0">
                          <a:latin typeface="Cambria Math"/>
                          <a:cs typeface="Times New Roman" pitchFamily="18" charset="0"/>
                        </a:rPr>
                        <m:t>𝑑</m:t>
                      </m:r>
                      <m:r>
                        <a:rPr lang="en-IN" sz="1800" b="0" i="1" smtClean="0">
                          <a:latin typeface="Cambria Math"/>
                          <a:cs typeface="Times New Roman" pitchFamily="18" charset="0"/>
                        </a:rPr>
                        <m:t>=</m:t>
                      </m:r>
                      <m:sSub>
                        <m:sSubPr>
                          <m:ctrlPr>
                            <a:rPr lang="en-IN" sz="1800" b="0" i="1" smtClean="0">
                              <a:latin typeface="Cambria Math"/>
                              <a:cs typeface="Times New Roman" pitchFamily="18" charset="0"/>
                            </a:rPr>
                          </m:ctrlPr>
                        </m:sSubPr>
                        <m:e>
                          <m:r>
                            <a:rPr lang="en-IN" sz="1800" b="0" i="1" smtClean="0">
                              <a:latin typeface="Cambria Math"/>
                              <a:cs typeface="Times New Roman" pitchFamily="18" charset="0"/>
                            </a:rPr>
                            <m:t>h</m:t>
                          </m:r>
                        </m:e>
                        <m:sub>
                          <m:sSub>
                            <m:sSubPr>
                              <m:ctrlPr>
                                <a:rPr lang="en-IN" sz="1800" b="0" i="1" smtClean="0">
                                  <a:latin typeface="Cambria Math"/>
                                  <a:cs typeface="Times New Roman" pitchFamily="18" charset="0"/>
                                </a:rPr>
                              </m:ctrlPr>
                            </m:sSubPr>
                            <m:e>
                              <m:r>
                                <a:rPr lang="en-IN" sz="1800" b="0" i="1" smtClean="0">
                                  <a:latin typeface="Cambria Math"/>
                                  <a:cs typeface="Times New Roman" pitchFamily="18" charset="0"/>
                                </a:rPr>
                                <m:t>𝑎</m:t>
                              </m:r>
                            </m:e>
                            <m:sub>
                              <m:r>
                                <a:rPr lang="en-IN" sz="1800" b="0" i="1" smtClean="0">
                                  <a:latin typeface="Cambria Math"/>
                                  <a:cs typeface="Times New Roman" pitchFamily="18" charset="0"/>
                                </a:rPr>
                                <m:t>0</m:t>
                              </m:r>
                            </m:sub>
                          </m:sSub>
                        </m:sub>
                      </m:sSub>
                      <m:r>
                        <a:rPr lang="en-IN" sz="1800" b="0" i="1" smtClean="0">
                          <a:latin typeface="Cambria Math"/>
                          <a:ea typeface="Cambria Math"/>
                          <a:cs typeface="Times New Roman" pitchFamily="18" charset="0"/>
                        </a:rPr>
                        <m:t>+</m:t>
                      </m:r>
                      <m:acc>
                        <m:accPr>
                          <m:chr m:val="̃"/>
                          <m:ctrlPr>
                            <a:rPr lang="en-IN" sz="1800" b="0" i="1" smtClean="0">
                              <a:latin typeface="Cambria Math"/>
                              <a:cs typeface="Times New Roman" pitchFamily="18" charset="0"/>
                            </a:rPr>
                          </m:ctrlPr>
                        </m:accPr>
                        <m:e>
                          <m:r>
                            <a:rPr lang="en-IN" sz="1800" b="0" i="1" smtClean="0">
                              <a:latin typeface="Cambria Math"/>
                              <a:cs typeface="Times New Roman" pitchFamily="18" charset="0"/>
                            </a:rPr>
                            <m:t>𝑤</m:t>
                          </m:r>
                        </m:e>
                      </m:acc>
                    </m:oMath>
                  </m:oMathPara>
                </a14:m>
                <a:endParaRPr lang="en-IN" sz="1800" dirty="0" smtClean="0">
                  <a:latin typeface="Times New Roman" pitchFamily="18" charset="0"/>
                  <a:cs typeface="Times New Roman" pitchFamily="18" charset="0"/>
                </a:endParaRPr>
              </a:p>
              <a:p>
                <a:pPr>
                  <a:buFont typeface="Wingdings" pitchFamily="2" charset="2"/>
                  <a:buChar char="Ø"/>
                </a:pPr>
                <a:r>
                  <a:rPr lang="en-US" sz="1800" dirty="0">
                    <a:latin typeface="Times New Roman" pitchFamily="18" charset="0"/>
                    <a:cs typeface="Times New Roman" pitchFamily="18" charset="0"/>
                  </a:rPr>
                  <a:t>Denoting the symbol power </a:t>
                </a:r>
                <a14:m>
                  <m:oMath xmlns:m="http://schemas.openxmlformats.org/officeDocument/2006/math">
                    <m:r>
                      <a:rPr lang="en-IN" sz="1800" b="0" i="1" smtClean="0">
                        <a:latin typeface="Cambria Math"/>
                        <a:cs typeface="Times New Roman" pitchFamily="18" charset="0"/>
                      </a:rPr>
                      <m:t>𝐸</m:t>
                    </m:r>
                    <m:d>
                      <m:dPr>
                        <m:begChr m:val="{"/>
                        <m:endChr m:val="}"/>
                        <m:ctrlPr>
                          <a:rPr lang="en-IN" sz="1800" b="0" i="1" smtClean="0">
                            <a:latin typeface="Cambria Math"/>
                            <a:cs typeface="Times New Roman" pitchFamily="18" charset="0"/>
                          </a:rPr>
                        </m:ctrlPr>
                      </m:dPr>
                      <m:e>
                        <m:sSup>
                          <m:sSupPr>
                            <m:ctrlPr>
                              <a:rPr lang="en-IN" sz="1800" b="0" i="1" smtClean="0">
                                <a:latin typeface="Cambria Math"/>
                                <a:cs typeface="Times New Roman" pitchFamily="18" charset="0"/>
                              </a:rPr>
                            </m:ctrlPr>
                          </m:sSupPr>
                          <m:e>
                            <m:d>
                              <m:dPr>
                                <m:begChr m:val="|"/>
                                <m:endChr m:val="|"/>
                                <m:ctrlPr>
                                  <a:rPr lang="en-IN" sz="1800" b="0" i="1" smtClean="0">
                                    <a:latin typeface="Cambria Math"/>
                                    <a:cs typeface="Times New Roman" pitchFamily="18" charset="0"/>
                                  </a:rPr>
                                </m:ctrlPr>
                              </m:dPr>
                              <m:e>
                                <m:sSub>
                                  <m:sSubPr>
                                    <m:ctrlPr>
                                      <a:rPr lang="en-IN" sz="1800" b="0" i="1" smtClean="0">
                                        <a:latin typeface="Cambria Math"/>
                                        <a:cs typeface="Times New Roman" pitchFamily="18" charset="0"/>
                                      </a:rPr>
                                    </m:ctrlPr>
                                  </m:sSubPr>
                                  <m:e>
                                    <m:r>
                                      <a:rPr lang="en-IN" sz="1800" b="0" i="1" smtClean="0">
                                        <a:latin typeface="Cambria Math"/>
                                        <a:cs typeface="Times New Roman" pitchFamily="18" charset="0"/>
                                      </a:rPr>
                                      <m:t>𝑎</m:t>
                                    </m:r>
                                  </m:e>
                                  <m:sub>
                                    <m:r>
                                      <a:rPr lang="en-IN" sz="1800" b="0" i="1" smtClean="0">
                                        <a:latin typeface="Cambria Math"/>
                                        <a:cs typeface="Times New Roman" pitchFamily="18" charset="0"/>
                                      </a:rPr>
                                      <m:t>0</m:t>
                                    </m:r>
                                  </m:sub>
                                </m:sSub>
                              </m:e>
                            </m:d>
                          </m:e>
                          <m:sup>
                            <m:r>
                              <a:rPr lang="en-IN" sz="1800" b="0" i="1" smtClean="0">
                                <a:latin typeface="Cambria Math"/>
                                <a:cs typeface="Times New Roman" pitchFamily="18" charset="0"/>
                              </a:rPr>
                              <m:t>2</m:t>
                            </m:r>
                          </m:sup>
                        </m:sSup>
                      </m:e>
                    </m:d>
                  </m:oMath>
                </a14:m>
                <a:r>
                  <a:rPr lang="en-US" sz="1800" dirty="0" smtClean="0">
                    <a:latin typeface="Times New Roman" pitchFamily="18" charset="0"/>
                    <a:cs typeface="Times New Roman" pitchFamily="18" charset="0"/>
                  </a:rPr>
                  <a:t> by </a:t>
                </a:r>
                <a:r>
                  <a:rPr lang="en-US" sz="1800" i="1" dirty="0">
                    <a:latin typeface="Times New Roman" pitchFamily="18" charset="0"/>
                    <a:cs typeface="Times New Roman" pitchFamily="18" charset="0"/>
                  </a:rPr>
                  <a:t>P</a:t>
                </a:r>
                <a:r>
                  <a:rPr lang="en-US" sz="1800" dirty="0">
                    <a:latin typeface="Times New Roman" pitchFamily="18" charset="0"/>
                    <a:cs typeface="Times New Roman" pitchFamily="18" charset="0"/>
                  </a:rPr>
                  <a:t> and combining the observation vector </a:t>
                </a:r>
                <a:r>
                  <a:rPr lang="en-US" sz="1800" i="1" dirty="0">
                    <a:latin typeface="Times New Roman" pitchFamily="18" charset="0"/>
                    <a:cs typeface="Times New Roman" pitchFamily="18" charset="0"/>
                  </a:rPr>
                  <a:t>d</a:t>
                </a:r>
                <a:r>
                  <a:rPr lang="en-US" sz="1800" dirty="0">
                    <a:latin typeface="Times New Roman" pitchFamily="18" charset="0"/>
                    <a:cs typeface="Times New Roman" pitchFamily="18" charset="0"/>
                  </a:rPr>
                  <a:t> with the MRC yields the </a:t>
                </a:r>
                <a:r>
                  <a:rPr lang="en-US" sz="1800" dirty="0" smtClean="0">
                    <a:latin typeface="Times New Roman" pitchFamily="18" charset="0"/>
                    <a:cs typeface="Times New Roman" pitchFamily="18" charset="0"/>
                  </a:rPr>
                  <a:t>SNR</a:t>
                </a:r>
              </a:p>
              <a:p>
                <a:pPr marL="0" indent="0">
                  <a:buNone/>
                </a:pPr>
                <a14:m>
                  <m:oMathPara xmlns:m="http://schemas.openxmlformats.org/officeDocument/2006/math">
                    <m:oMathParaPr>
                      <m:jc m:val="centerGroup"/>
                    </m:oMathParaPr>
                    <m:oMath xmlns:m="http://schemas.openxmlformats.org/officeDocument/2006/math">
                      <m:r>
                        <a:rPr lang="en-IN" sz="1800" b="0" i="1" smtClean="0">
                          <a:latin typeface="Cambria Math"/>
                          <a:cs typeface="Times New Roman" pitchFamily="18" charset="0"/>
                        </a:rPr>
                        <m:t>𝑆𝑁𝑅</m:t>
                      </m:r>
                      <m:r>
                        <a:rPr lang="en-IN" sz="1800" b="0" i="1" smtClean="0">
                          <a:latin typeface="Cambria Math"/>
                          <a:cs typeface="Times New Roman" pitchFamily="18" charset="0"/>
                        </a:rPr>
                        <m:t>=</m:t>
                      </m:r>
                      <m:f>
                        <m:fPr>
                          <m:ctrlPr>
                            <a:rPr lang="en-IN" sz="1800" b="0" i="1" smtClean="0">
                              <a:latin typeface="Cambria Math"/>
                              <a:cs typeface="Times New Roman" pitchFamily="18" charset="0"/>
                            </a:rPr>
                          </m:ctrlPr>
                        </m:fPr>
                        <m:num>
                          <m:sSup>
                            <m:sSupPr>
                              <m:ctrlPr>
                                <a:rPr lang="en-IN" sz="1800" b="0" i="1" smtClean="0">
                                  <a:latin typeface="Cambria Math"/>
                                  <a:cs typeface="Times New Roman" pitchFamily="18" charset="0"/>
                                </a:rPr>
                              </m:ctrlPr>
                            </m:sSupPr>
                            <m:e>
                              <m:d>
                                <m:dPr>
                                  <m:begChr m:val="‖"/>
                                  <m:endChr m:val="‖"/>
                                  <m:ctrlPr>
                                    <a:rPr lang="en-IN" sz="1800" b="0" i="1" smtClean="0">
                                      <a:latin typeface="Cambria Math"/>
                                      <a:cs typeface="Times New Roman" pitchFamily="18" charset="0"/>
                                    </a:rPr>
                                  </m:ctrlPr>
                                </m:dPr>
                                <m:e>
                                  <m:r>
                                    <a:rPr lang="en-IN" sz="1800" b="0" i="1" smtClean="0">
                                      <a:latin typeface="Cambria Math"/>
                                      <a:cs typeface="Times New Roman" pitchFamily="18" charset="0"/>
                                    </a:rPr>
                                    <m:t>𝒉</m:t>
                                  </m:r>
                                </m:e>
                              </m:d>
                            </m:e>
                            <m:sup>
                              <m:r>
                                <a:rPr lang="en-IN" sz="1800" b="0" i="1" smtClean="0">
                                  <a:latin typeface="Cambria Math"/>
                                  <a:cs typeface="Times New Roman" pitchFamily="18" charset="0"/>
                                </a:rPr>
                                <m:t>2</m:t>
                              </m:r>
                            </m:sup>
                          </m:sSup>
                          <m:r>
                            <a:rPr lang="en-IN" sz="1800" b="0" i="1" smtClean="0">
                              <a:latin typeface="Cambria Math"/>
                              <a:cs typeface="Times New Roman" pitchFamily="18" charset="0"/>
                            </a:rPr>
                            <m:t>𝑃</m:t>
                          </m:r>
                        </m:num>
                        <m:den>
                          <m:f>
                            <m:fPr>
                              <m:ctrlPr>
                                <a:rPr lang="en-IN" sz="1800" b="0" i="1" smtClean="0">
                                  <a:latin typeface="Cambria Math"/>
                                  <a:cs typeface="Times New Roman" pitchFamily="18" charset="0"/>
                                </a:rPr>
                              </m:ctrlPr>
                            </m:fPr>
                            <m:num>
                              <m:sSubSup>
                                <m:sSubSupPr>
                                  <m:ctrlPr>
                                    <a:rPr lang="en-IN" sz="1800" b="0" i="1" smtClean="0">
                                      <a:latin typeface="Cambria Math"/>
                                      <a:cs typeface="Times New Roman" pitchFamily="18" charset="0"/>
                                    </a:rPr>
                                  </m:ctrlPr>
                                </m:sSubSupPr>
                                <m:e>
                                  <m:sSub>
                                    <m:sSubPr>
                                      <m:ctrlPr>
                                        <a:rPr lang="en-IN" sz="1800" b="0" i="1" smtClean="0">
                                          <a:latin typeface="Cambria Math"/>
                                          <a:cs typeface="Times New Roman" pitchFamily="18" charset="0"/>
                                        </a:rPr>
                                      </m:ctrlPr>
                                    </m:sSubPr>
                                    <m:e>
                                      <m:r>
                                        <a:rPr lang="en-IN" sz="1800" b="0" i="1" smtClean="0">
                                          <a:latin typeface="Cambria Math"/>
                                          <a:ea typeface="Cambria Math"/>
                                          <a:cs typeface="Times New Roman" pitchFamily="18" charset="0"/>
                                        </a:rPr>
                                        <m:t>𝜎</m:t>
                                      </m:r>
                                    </m:e>
                                    <m:sub>
                                      <m:r>
                                        <a:rPr lang="en-IN" sz="1800" b="0" i="1" smtClean="0">
                                          <a:latin typeface="Cambria Math"/>
                                          <a:cs typeface="Times New Roman" pitchFamily="18" charset="0"/>
                                        </a:rPr>
                                        <m:t>𝑤</m:t>
                                      </m:r>
                                    </m:sub>
                                  </m:sSub>
                                </m:e>
                                <m:sub/>
                                <m:sup>
                                  <m:r>
                                    <a:rPr lang="en-IN" sz="1800" b="0" i="1" smtClean="0">
                                      <a:latin typeface="Cambria Math"/>
                                      <a:cs typeface="Times New Roman" pitchFamily="18" charset="0"/>
                                    </a:rPr>
                                    <m:t>2</m:t>
                                  </m:r>
                                </m:sup>
                              </m:sSubSup>
                            </m:num>
                            <m:den>
                              <m:r>
                                <a:rPr lang="en-IN" sz="1800" b="0" i="1" smtClean="0">
                                  <a:latin typeface="Cambria Math"/>
                                  <a:cs typeface="Times New Roman" pitchFamily="18" charset="0"/>
                                </a:rPr>
                                <m:t>𝑁</m:t>
                              </m:r>
                            </m:den>
                          </m:f>
                        </m:den>
                      </m:f>
                      <m:r>
                        <a:rPr lang="en-IN" sz="1800" b="0" i="1" smtClean="0">
                          <a:latin typeface="Cambria Math"/>
                          <a:ea typeface="Cambria Math"/>
                          <a:cs typeface="Times New Roman" pitchFamily="18" charset="0"/>
                        </a:rPr>
                        <m:t>=</m:t>
                      </m:r>
                      <m:r>
                        <a:rPr lang="en-IN" sz="1800" b="0" i="1" smtClean="0">
                          <a:latin typeface="Cambria Math"/>
                          <a:ea typeface="Cambria Math"/>
                          <a:cs typeface="Times New Roman" pitchFamily="18" charset="0"/>
                        </a:rPr>
                        <m:t>𝑁</m:t>
                      </m:r>
                      <m:r>
                        <a:rPr lang="en-IN" sz="1800" b="0" i="1" smtClean="0">
                          <a:latin typeface="Cambria Math"/>
                          <a:ea typeface="Cambria Math"/>
                          <a:cs typeface="Times New Roman" pitchFamily="18" charset="0"/>
                        </a:rPr>
                        <m:t>×</m:t>
                      </m:r>
                      <m:d>
                        <m:dPr>
                          <m:ctrlPr>
                            <a:rPr lang="en-IN" sz="1800" b="0" i="1" smtClean="0">
                              <a:latin typeface="Cambria Math"/>
                              <a:ea typeface="Cambria Math"/>
                              <a:cs typeface="Times New Roman" pitchFamily="18" charset="0"/>
                            </a:rPr>
                          </m:ctrlPr>
                        </m:dPr>
                        <m:e>
                          <m:sSup>
                            <m:sSupPr>
                              <m:ctrlPr>
                                <a:rPr lang="en-IN" sz="1800" b="0" i="1" smtClean="0">
                                  <a:latin typeface="Cambria Math"/>
                                  <a:ea typeface="Cambria Math"/>
                                  <a:cs typeface="Times New Roman" pitchFamily="18" charset="0"/>
                                </a:rPr>
                              </m:ctrlPr>
                            </m:sSupPr>
                            <m:e>
                              <m:d>
                                <m:dPr>
                                  <m:begChr m:val="|"/>
                                  <m:endChr m:val="|"/>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h</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0</m:t>
                                      </m:r>
                                    </m:e>
                                  </m:d>
                                </m:e>
                              </m:d>
                            </m:e>
                            <m:sup>
                              <m:r>
                                <a:rPr lang="en-IN" sz="1800" b="0" i="1" smtClean="0">
                                  <a:latin typeface="Cambria Math"/>
                                  <a:ea typeface="Cambria Math"/>
                                  <a:cs typeface="Times New Roman" pitchFamily="18" charset="0"/>
                                </a:rPr>
                                <m:t>2</m:t>
                              </m:r>
                            </m:sup>
                          </m:sSup>
                          <m:r>
                            <a:rPr lang="en-IN" sz="1800" b="0" i="1" smtClean="0">
                              <a:latin typeface="Cambria Math"/>
                              <a:ea typeface="Cambria Math"/>
                              <a:cs typeface="Times New Roman" pitchFamily="18" charset="0"/>
                            </a:rPr>
                            <m:t>+</m:t>
                          </m:r>
                          <m:sSup>
                            <m:sSupPr>
                              <m:ctrlPr>
                                <a:rPr lang="en-IN" sz="1800" b="0" i="1" smtClean="0">
                                  <a:latin typeface="Cambria Math"/>
                                  <a:ea typeface="Cambria Math"/>
                                  <a:cs typeface="Times New Roman" pitchFamily="18" charset="0"/>
                                </a:rPr>
                              </m:ctrlPr>
                            </m:sSupPr>
                            <m:e>
                              <m:d>
                                <m:dPr>
                                  <m:begChr m:val="|"/>
                                  <m:endChr m:val="|"/>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h</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1</m:t>
                                      </m:r>
                                    </m:e>
                                  </m:d>
                                </m:e>
                              </m:d>
                            </m:e>
                            <m:sup>
                              <m:r>
                                <a:rPr lang="en-IN" sz="1800" b="0" i="1" smtClean="0">
                                  <a:latin typeface="Cambria Math"/>
                                  <a:ea typeface="Cambria Math"/>
                                  <a:cs typeface="Times New Roman" pitchFamily="18" charset="0"/>
                                </a:rPr>
                                <m:t>2</m:t>
                              </m:r>
                            </m:sup>
                          </m:sSup>
                          <m:r>
                            <a:rPr lang="en-IN" sz="1800" b="0" i="1" smtClean="0">
                              <a:latin typeface="Cambria Math"/>
                              <a:ea typeface="Cambria Math"/>
                              <a:cs typeface="Times New Roman" pitchFamily="18" charset="0"/>
                            </a:rPr>
                            <m:t>+…</m:t>
                          </m:r>
                          <m:sSup>
                            <m:sSupPr>
                              <m:ctrlPr>
                                <a:rPr lang="en-IN" sz="1800" b="0" i="1" smtClean="0">
                                  <a:latin typeface="Cambria Math"/>
                                  <a:ea typeface="Cambria Math"/>
                                  <a:cs typeface="Times New Roman" pitchFamily="18" charset="0"/>
                                </a:rPr>
                              </m:ctrlPr>
                            </m:sSupPr>
                            <m:e>
                              <m:d>
                                <m:dPr>
                                  <m:begChr m:val="|"/>
                                  <m:endChr m:val="|"/>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h</m:t>
                                  </m:r>
                                  <m:d>
                                    <m:dPr>
                                      <m:ctrlPr>
                                        <a:rPr lang="en-IN" sz="1800" b="0" i="1" smtClean="0">
                                          <a:latin typeface="Cambria Math"/>
                                          <a:ea typeface="Cambria Math"/>
                                          <a:cs typeface="Times New Roman" pitchFamily="18" charset="0"/>
                                        </a:rPr>
                                      </m:ctrlPr>
                                    </m:dPr>
                                    <m:e>
                                      <m:r>
                                        <a:rPr lang="en-IN" sz="1800" b="0" i="1" smtClean="0">
                                          <a:latin typeface="Cambria Math"/>
                                          <a:ea typeface="Cambria Math"/>
                                          <a:cs typeface="Times New Roman" pitchFamily="18" charset="0"/>
                                        </a:rPr>
                                        <m:t>𝐿</m:t>
                                      </m:r>
                                      <m:r>
                                        <a:rPr lang="en-IN" sz="1800" b="0" i="1" smtClean="0">
                                          <a:latin typeface="Cambria Math"/>
                                          <a:ea typeface="Cambria Math"/>
                                          <a:cs typeface="Times New Roman" pitchFamily="18" charset="0"/>
                                        </a:rPr>
                                        <m:t>−1</m:t>
                                      </m:r>
                                    </m:e>
                                  </m:d>
                                </m:e>
                              </m:d>
                            </m:e>
                            <m:sup>
                              <m:r>
                                <a:rPr lang="en-IN" sz="1800" b="0" i="1" smtClean="0">
                                  <a:latin typeface="Cambria Math"/>
                                  <a:ea typeface="Cambria Math"/>
                                  <a:cs typeface="Times New Roman" pitchFamily="18" charset="0"/>
                                </a:rPr>
                                <m:t>2</m:t>
                              </m:r>
                            </m:sup>
                          </m:sSup>
                        </m:e>
                      </m:d>
                      <m:f>
                        <m:fPr>
                          <m:ctrlPr>
                            <a:rPr lang="en-IN" sz="1800" b="0" i="1" smtClean="0">
                              <a:latin typeface="Cambria Math"/>
                              <a:ea typeface="Cambria Math"/>
                              <a:cs typeface="Times New Roman" pitchFamily="18" charset="0"/>
                            </a:rPr>
                          </m:ctrlPr>
                        </m:fPr>
                        <m:num>
                          <m:r>
                            <a:rPr lang="en-IN" sz="1800" b="0" i="1" smtClean="0">
                              <a:latin typeface="Cambria Math"/>
                              <a:ea typeface="Cambria Math"/>
                              <a:cs typeface="Times New Roman" pitchFamily="18" charset="0"/>
                            </a:rPr>
                            <m:t>𝑃</m:t>
                          </m:r>
                        </m:num>
                        <m:den>
                          <m:sSubSup>
                            <m:sSubSupPr>
                              <m:ctrlPr>
                                <a:rPr lang="en-IN" sz="1800" b="0" i="1" smtClean="0">
                                  <a:latin typeface="Cambria Math"/>
                                  <a:ea typeface="Cambria Math"/>
                                  <a:cs typeface="Times New Roman" pitchFamily="18" charset="0"/>
                                </a:rPr>
                              </m:ctrlPr>
                            </m:sSubSupPr>
                            <m:e>
                              <m:sSub>
                                <m:sSubPr>
                                  <m:ctrlPr>
                                    <a:rPr lang="en-IN" sz="1800" b="0" i="1" smtClean="0">
                                      <a:latin typeface="Cambria Math"/>
                                      <a:ea typeface="Cambria Math"/>
                                      <a:cs typeface="Times New Roman" pitchFamily="18" charset="0"/>
                                    </a:rPr>
                                  </m:ctrlPr>
                                </m:sSubPr>
                                <m:e>
                                  <m:r>
                                    <a:rPr lang="en-IN" sz="1800" b="0" i="1" smtClean="0">
                                      <a:latin typeface="Cambria Math"/>
                                      <a:ea typeface="Cambria Math"/>
                                      <a:cs typeface="Times New Roman" pitchFamily="18" charset="0"/>
                                    </a:rPr>
                                    <m:t>𝜎</m:t>
                                  </m:r>
                                </m:e>
                                <m:sub>
                                  <m:r>
                                    <a:rPr lang="en-IN" sz="1800" b="0" i="1" smtClean="0">
                                      <a:latin typeface="Cambria Math"/>
                                      <a:ea typeface="Cambria Math"/>
                                      <a:cs typeface="Times New Roman" pitchFamily="18" charset="0"/>
                                    </a:rPr>
                                    <m:t>𝑤</m:t>
                                  </m:r>
                                </m:sub>
                              </m:sSub>
                            </m:e>
                            <m:sub/>
                            <m:sup>
                              <m:r>
                                <a:rPr lang="en-IN" sz="1800" b="0" i="1" smtClean="0">
                                  <a:latin typeface="Cambria Math"/>
                                  <a:ea typeface="Cambria Math"/>
                                  <a:cs typeface="Times New Roman" pitchFamily="18" charset="0"/>
                                </a:rPr>
                                <m:t>2</m:t>
                              </m:r>
                            </m:sup>
                          </m:sSubSup>
                        </m:den>
                      </m:f>
                    </m:oMath>
                  </m:oMathPara>
                </a14:m>
                <a:endParaRPr lang="en-IN" sz="1800" dirty="0" smtClean="0">
                  <a:latin typeface="Times New Roman" pitchFamily="18" charset="0"/>
                  <a:cs typeface="Times New Roman" pitchFamily="18" charset="0"/>
                </a:endParaRPr>
              </a:p>
              <a:p>
                <a:pPr marL="0" indent="0">
                  <a:buNone/>
                </a:pPr>
                <a:endParaRPr lang="en-IN" sz="1800" dirty="0" smtClean="0">
                  <a:latin typeface="Times New Roman" pitchFamily="18" charset="0"/>
                  <a:cs typeface="Times New Roman" pitchFamily="18" charset="0"/>
                </a:endParaRPr>
              </a:p>
              <a:p>
                <a:pPr algn="just">
                  <a:buFont typeface="Wingdings" pitchFamily="2" charset="2"/>
                  <a:buChar char="Ø"/>
                </a:pPr>
                <a:r>
                  <a:rPr lang="en-US" sz="1800" dirty="0">
                    <a:latin typeface="Times New Roman" pitchFamily="18" charset="0"/>
                    <a:cs typeface="Times New Roman" pitchFamily="18" charset="0"/>
                  </a:rPr>
                  <a:t>This receiver structure in CDMA is termed the rake receiver and the diversity gain thus achieved is termed multipath diversity since it is extracted from the multipath components. This multipath diversity arising out of rake combining is a unique feature of CDMA and </a:t>
                </a:r>
                <a:r>
                  <a:rPr lang="en-US" sz="1800" dirty="0" smtClean="0">
                    <a:latin typeface="Times New Roman" pitchFamily="18" charset="0"/>
                    <a:cs typeface="Times New Roman" pitchFamily="18" charset="0"/>
                  </a:rPr>
                  <a:t>significantly </a:t>
                </a:r>
                <a:r>
                  <a:rPr lang="en-US" sz="1800" dirty="0">
                    <a:latin typeface="Times New Roman" pitchFamily="18" charset="0"/>
                    <a:cs typeface="Times New Roman" pitchFamily="18" charset="0"/>
                  </a:rPr>
                  <a:t>improves its performance over wireless channels because of the higher diversity order of decoding</a:t>
                </a:r>
                <a:endParaRPr lang="en-IN" sz="18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51311" y="899349"/>
                <a:ext cx="11619015" cy="5299569"/>
              </a:xfrm>
              <a:blipFill rotWithShape="1">
                <a:blip r:embed="rId4"/>
                <a:stretch>
                  <a:fillRect l="-367" t="-1036" r="-420"/>
                </a:stretch>
              </a:blipFill>
            </p:spPr>
            <p:txBody>
              <a:bodyPr/>
              <a:lstStyle/>
              <a:p>
                <a:r>
                  <a:rPr lang="en-IN">
                    <a:noFill/>
                  </a:rPr>
                  <a:t> </a:t>
                </a:r>
              </a:p>
            </p:txBody>
          </p:sp>
        </mc:Fallback>
      </mc:AlternateContent>
    </p:spTree>
    <p:extLst>
      <p:ext uri="{BB962C8B-B14F-4D97-AF65-F5344CB8AC3E}">
        <p14:creationId xmlns:p14="http://schemas.microsoft.com/office/powerpoint/2010/main" val="2090350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128182" y="6346091"/>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22/35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Content Placeholder 1"/>
          <p:cNvSpPr>
            <a:spLocks noGrp="1"/>
          </p:cNvSpPr>
          <p:nvPr>
            <p:ph idx="1"/>
          </p:nvPr>
        </p:nvSpPr>
        <p:spPr>
          <a:xfrm>
            <a:off x="248798" y="934975"/>
            <a:ext cx="11745280" cy="5240193"/>
          </a:xfrm>
        </p:spPr>
        <p:txBody>
          <a:bodyPr>
            <a:normAutofit/>
          </a:bodyPr>
          <a:lstStyle/>
          <a:p>
            <a:pPr marL="0" indent="0">
              <a:buNone/>
            </a:pPr>
            <a:r>
              <a:rPr lang="en-IN" sz="2000" b="1" u="sng" dirty="0" smtClean="0">
                <a:latin typeface="Times New Roman" pitchFamily="18" charset="0"/>
                <a:cs typeface="Times New Roman" pitchFamily="18" charset="0"/>
              </a:rPr>
              <a:t>MULTIPLE USERS CDMA DOWNLINK SCENARIO </a:t>
            </a:r>
            <a:r>
              <a:rPr lang="en-IN" sz="2000" b="1" dirty="0" smtClean="0">
                <a:latin typeface="Times New Roman" pitchFamily="18" charset="0"/>
                <a:cs typeface="Times New Roman" pitchFamily="18" charset="0"/>
              </a:rPr>
              <a:t>:</a:t>
            </a:r>
          </a:p>
          <a:p>
            <a:endParaRPr lang="en-IN" sz="2000" b="1" dirty="0" smtClean="0">
              <a:latin typeface="Times New Roman" pitchFamily="18" charset="0"/>
              <a:cs typeface="Times New Roman" pitchFamily="18" charset="0"/>
            </a:endParaRPr>
          </a:p>
          <a:p>
            <a:endParaRPr lang="en-IN" sz="2000" b="1" u="sng"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094" y="1211284"/>
            <a:ext cx="3765287" cy="193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90366" y="3244334"/>
            <a:ext cx="3707169" cy="369332"/>
          </a:xfrm>
          <a:prstGeom prst="rect">
            <a:avLst/>
          </a:prstGeom>
        </p:spPr>
        <p:txBody>
          <a:bodyPr wrap="none">
            <a:spAutoFit/>
          </a:bodyPr>
          <a:lstStyle/>
          <a:p>
            <a:r>
              <a:rPr lang="it-IT" b="1" dirty="0" smtClean="0">
                <a:latin typeface="Times New Roman" pitchFamily="18" charset="0"/>
                <a:cs typeface="Times New Roman" pitchFamily="18" charset="0"/>
              </a:rPr>
              <a:t>Figure 7: </a:t>
            </a:r>
            <a:r>
              <a:rPr lang="it-IT" b="1" dirty="0">
                <a:latin typeface="Times New Roman" pitchFamily="18" charset="0"/>
                <a:cs typeface="Times New Roman" pitchFamily="18" charset="0"/>
              </a:rPr>
              <a:t>CDMA downlink scenario</a:t>
            </a:r>
            <a:endParaRPr lang="en-IN"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232964" y="1376318"/>
                <a:ext cx="7604130" cy="4726487"/>
              </a:xfrm>
              <a:prstGeom prst="rect">
                <a:avLst/>
              </a:prstGeom>
            </p:spPr>
            <p:txBody>
              <a:bodyPr wrap="square">
                <a:spAutoFit/>
              </a:bodyPr>
              <a:lstStyle/>
              <a:p>
                <a:pPr marL="285750" indent="-285750" algn="just">
                  <a:buFont typeface="Wingdings" pitchFamily="2" charset="2"/>
                  <a:buChar char="Ø"/>
                </a:pPr>
                <a:r>
                  <a:rPr lang="en-US" dirty="0" smtClean="0">
                    <a:latin typeface="Times New Roman" pitchFamily="18" charset="0"/>
                    <a:cs typeface="Times New Roman" pitchFamily="18" charset="0"/>
                  </a:rPr>
                  <a:t>Consider the downlink scenario schematically from Figure 7, </a:t>
                </a:r>
                <a:r>
                  <a:rPr lang="en-US" dirty="0">
                    <a:latin typeface="Times New Roman" pitchFamily="18" charset="0"/>
                    <a:cs typeface="Times New Roman" pitchFamily="18" charset="0"/>
                  </a:rPr>
                  <a:t>where the CDMA base station is transmitting to </a:t>
                </a:r>
                <a:r>
                  <a:rPr lang="en-US" i="1" dirty="0">
                    <a:latin typeface="Times New Roman" pitchFamily="18" charset="0"/>
                    <a:cs typeface="Times New Roman" pitchFamily="18" charset="0"/>
                  </a:rPr>
                  <a:t>K + 1 </a:t>
                </a:r>
                <a:r>
                  <a:rPr lang="en-US" dirty="0">
                    <a:latin typeface="Times New Roman" pitchFamily="18" charset="0"/>
                    <a:cs typeface="Times New Roman" pitchFamily="18" charset="0"/>
                  </a:rPr>
                  <a:t>users indexed </a:t>
                </a:r>
                <a:r>
                  <a:rPr lang="en-US" i="1" dirty="0">
                    <a:latin typeface="Times New Roman" pitchFamily="18" charset="0"/>
                    <a:cs typeface="Times New Roman" pitchFamily="18" charset="0"/>
                  </a:rPr>
                  <a:t>0, 1, . . . , K.</a:t>
                </a:r>
                <a:r>
                  <a:rPr lang="en-US" dirty="0">
                    <a:latin typeface="Times New Roman" pitchFamily="18" charset="0"/>
                    <a:cs typeface="Times New Roman" pitchFamily="18" charset="0"/>
                  </a:rPr>
                  <a:t> Let the information symbols transmitted to the </a:t>
                </a:r>
                <a:r>
                  <a:rPr lang="en-US" i="1" dirty="0">
                    <a:latin typeface="Times New Roman" pitchFamily="18" charset="0"/>
                    <a:cs typeface="Times New Roman" pitchFamily="18" charset="0"/>
                  </a:rPr>
                  <a:t>K + 1 </a:t>
                </a:r>
                <a:r>
                  <a:rPr lang="en-US" dirty="0">
                    <a:latin typeface="Times New Roman" pitchFamily="18" charset="0"/>
                    <a:cs typeface="Times New Roman" pitchFamily="18" charset="0"/>
                  </a:rPr>
                  <a:t>users </a:t>
                </a:r>
                <a:r>
                  <a:rPr lang="en-US" dirty="0" smtClean="0">
                    <a:latin typeface="Times New Roman" pitchFamily="18" charset="0"/>
                    <a:cs typeface="Times New Roman" pitchFamily="18" charset="0"/>
                  </a:rPr>
                  <a:t>be</a:t>
                </a:r>
                <a14:m>
                  <m:oMath xmlns:m="http://schemas.openxmlformats.org/officeDocument/2006/math">
                    <m:r>
                      <a:rPr lang="en-US" b="0" i="0" smtClean="0">
                        <a:latin typeface="Cambria Math"/>
                        <a:cs typeface="Times New Roman" pitchFamily="18" charset="0"/>
                      </a:rPr>
                      <m:t> </m:t>
                    </m:r>
                    <m:sSub>
                      <m:sSubPr>
                        <m:ctrlPr>
                          <a:rPr lang="en-US" i="1" smtClean="0">
                            <a:latin typeface="Cambria Math"/>
                            <a:cs typeface="Times New Roman" pitchFamily="18" charset="0"/>
                          </a:rPr>
                        </m:ctrlPr>
                      </m:sSubPr>
                      <m:e>
                        <m:r>
                          <a:rPr lang="en-US" b="0" i="1" smtClean="0">
                            <a:latin typeface="Cambria Math"/>
                            <a:cs typeface="Times New Roman" pitchFamily="18" charset="0"/>
                          </a:rPr>
                          <m:t>𝑎</m:t>
                        </m:r>
                      </m:e>
                      <m:sub>
                        <m:r>
                          <a:rPr lang="en-US" b="0" i="1" smtClean="0">
                            <a:latin typeface="Cambria Math"/>
                            <a:cs typeface="Times New Roman" pitchFamily="18" charset="0"/>
                          </a:rPr>
                          <m:t>0</m:t>
                        </m:r>
                      </m:sub>
                    </m:sSub>
                    <m:r>
                      <a:rPr lang="en-US" b="0" i="1" smtClean="0">
                        <a:latin typeface="Cambria Math"/>
                        <a:cs typeface="Times New Roman" pitchFamily="18" charset="0"/>
                      </a:rPr>
                      <m:t>,</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𝑎</m:t>
                        </m:r>
                      </m:e>
                      <m:sub>
                        <m:r>
                          <a:rPr lang="en-US" b="0" i="1" smtClean="0">
                            <a:latin typeface="Cambria Math"/>
                            <a:cs typeface="Times New Roman" pitchFamily="18" charset="0"/>
                          </a:rPr>
                          <m:t>1</m:t>
                        </m:r>
                      </m:sub>
                    </m:sSub>
                    <m:r>
                      <a:rPr lang="en-US" b="0" i="1" smtClean="0">
                        <a:latin typeface="Cambria Math"/>
                        <a:cs typeface="Times New Roman" pitchFamily="18" charset="0"/>
                      </a:rPr>
                      <m:t>,…,</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𝑎</m:t>
                        </m:r>
                      </m:e>
                      <m:sub>
                        <m:r>
                          <a:rPr lang="en-US" b="0" i="1" smtClean="0">
                            <a:latin typeface="Cambria Math"/>
                            <a:cs typeface="Times New Roman" pitchFamily="18" charset="0"/>
                          </a:rPr>
                          <m:t>𝑘</m:t>
                        </m:r>
                        <m:r>
                          <a:rPr lang="en-US" b="0" i="1" smtClean="0">
                            <a:latin typeface="Cambria Math"/>
                            <a:cs typeface="Times New Roman" pitchFamily="18" charset="0"/>
                          </a:rPr>
                          <m:t>+1</m:t>
                        </m:r>
                      </m:sub>
                    </m:sSub>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Let </a:t>
                </a: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𝑐</m:t>
                        </m:r>
                      </m:e>
                      <m:sub>
                        <m:r>
                          <a:rPr lang="en-US" b="0" i="1" smtClean="0">
                            <a:latin typeface="Cambria Math"/>
                            <a:cs typeface="Times New Roman" pitchFamily="18" charset="0"/>
                          </a:rPr>
                          <m:t>0</m:t>
                        </m:r>
                      </m:sub>
                    </m:sSub>
                    <m:d>
                      <m:dPr>
                        <m:ctrlPr>
                          <a:rPr lang="en-US" i="1" smtClean="0">
                            <a:latin typeface="Cambria Math"/>
                            <a:cs typeface="Times New Roman" pitchFamily="18" charset="0"/>
                          </a:rPr>
                        </m:ctrlPr>
                      </m:dPr>
                      <m:e>
                        <m:r>
                          <a:rPr lang="en-US" b="0" i="1" smtClean="0">
                            <a:latin typeface="Cambria Math"/>
                            <a:cs typeface="Times New Roman" pitchFamily="18" charset="0"/>
                          </a:rPr>
                          <m:t>𝑛</m:t>
                        </m:r>
                      </m:e>
                    </m:d>
                    <m:r>
                      <a:rPr lang="en-US" b="0" i="1" smtClean="0">
                        <a:latin typeface="Cambria Math"/>
                        <a:cs typeface="Times New Roman" pitchFamily="18" charset="0"/>
                      </a:rPr>
                      <m:t>,</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𝑐</m:t>
                        </m:r>
                      </m:e>
                      <m:sub>
                        <m:r>
                          <a:rPr lang="en-US" b="0" i="1" smtClean="0">
                            <a:latin typeface="Cambria Math"/>
                            <a:cs typeface="Times New Roman" pitchFamily="18" charset="0"/>
                          </a:rPr>
                          <m:t>1</m:t>
                        </m:r>
                      </m:sub>
                    </m:sSub>
                    <m:d>
                      <m:dPr>
                        <m:ctrlPr>
                          <a:rPr lang="en-US" b="0" i="1" smtClean="0">
                            <a:latin typeface="Cambria Math"/>
                            <a:cs typeface="Times New Roman" pitchFamily="18" charset="0"/>
                          </a:rPr>
                        </m:ctrlPr>
                      </m:dPr>
                      <m:e>
                        <m:r>
                          <a:rPr lang="en-US" b="0" i="1" smtClean="0">
                            <a:latin typeface="Cambria Math"/>
                            <a:cs typeface="Times New Roman" pitchFamily="18" charset="0"/>
                          </a:rPr>
                          <m:t>𝑛</m:t>
                        </m:r>
                      </m:e>
                    </m:d>
                    <m:r>
                      <a:rPr lang="en-US" b="0" i="1" smtClean="0">
                        <a:latin typeface="Cambria Math"/>
                        <a:cs typeface="Times New Roman" pitchFamily="18" charset="0"/>
                      </a:rPr>
                      <m:t>…,</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𝑐</m:t>
                        </m:r>
                      </m:e>
                      <m:sub>
                        <m:r>
                          <a:rPr lang="en-US" b="0" i="1" smtClean="0">
                            <a:latin typeface="Cambria Math"/>
                            <a:cs typeface="Times New Roman" pitchFamily="18" charset="0"/>
                          </a:rPr>
                          <m:t>𝑘</m:t>
                        </m:r>
                        <m:r>
                          <a:rPr lang="en-US" b="0" i="1" smtClean="0">
                            <a:latin typeface="Cambria Math"/>
                            <a:cs typeface="Times New Roman" pitchFamily="18" charset="0"/>
                          </a:rPr>
                          <m:t>+1</m:t>
                        </m:r>
                      </m:sub>
                    </m:sSub>
                    <m:d>
                      <m:dPr>
                        <m:ctrlPr>
                          <a:rPr lang="en-US" b="0" i="1" smtClean="0">
                            <a:latin typeface="Cambria Math"/>
                            <a:cs typeface="Times New Roman" pitchFamily="18" charset="0"/>
                          </a:rPr>
                        </m:ctrlPr>
                      </m:dPr>
                      <m:e>
                        <m:r>
                          <a:rPr lang="en-US" b="0" i="1" smtClean="0">
                            <a:latin typeface="Cambria Math"/>
                            <a:cs typeface="Times New Roman" pitchFamily="18" charset="0"/>
                          </a:rPr>
                          <m:t>𝑛</m:t>
                        </m:r>
                      </m:e>
                    </m:d>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be the spreading codes corresponding to the </a:t>
                </a:r>
                <a:r>
                  <a:rPr lang="en-US" i="1" dirty="0">
                    <a:latin typeface="Times New Roman" pitchFamily="18" charset="0"/>
                    <a:cs typeface="Times New Roman" pitchFamily="18" charset="0"/>
                  </a:rPr>
                  <a:t>K + 1 </a:t>
                </a:r>
                <a:r>
                  <a:rPr lang="en-US" dirty="0">
                    <a:latin typeface="Times New Roman" pitchFamily="18" charset="0"/>
                    <a:cs typeface="Times New Roman" pitchFamily="18" charset="0"/>
                  </a:rPr>
                  <a:t>users. Thus, the individual transmit </a:t>
                </a:r>
                <a:r>
                  <a:rPr lang="en-US" dirty="0" smtClean="0">
                    <a:latin typeface="Times New Roman" pitchFamily="18" charset="0"/>
                    <a:cs typeface="Times New Roman" pitchFamily="18" charset="0"/>
                  </a:rPr>
                  <a:t>signal </a:t>
                </a: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𝑥</m:t>
                        </m:r>
                      </m:e>
                      <m:sub>
                        <m:r>
                          <a:rPr lang="en-US" b="0" i="1" smtClean="0">
                            <a:latin typeface="Cambria Math"/>
                            <a:cs typeface="Times New Roman" pitchFamily="18" charset="0"/>
                          </a:rPr>
                          <m:t>𝑘</m:t>
                        </m:r>
                      </m:sub>
                    </m:sSub>
                    <m:d>
                      <m:dPr>
                        <m:ctrlPr>
                          <a:rPr lang="en-US" i="1" smtClean="0">
                            <a:latin typeface="Cambria Math"/>
                            <a:cs typeface="Times New Roman" pitchFamily="18" charset="0"/>
                          </a:rPr>
                        </m:ctrlPr>
                      </m:dPr>
                      <m:e>
                        <m:r>
                          <a:rPr lang="en-US" b="0" i="1" smtClean="0">
                            <a:latin typeface="Cambria Math"/>
                            <a:cs typeface="Times New Roman" pitchFamily="18" charset="0"/>
                          </a:rPr>
                          <m:t>𝑚</m:t>
                        </m:r>
                      </m:e>
                    </m:d>
                  </m:oMath>
                </a14:m>
                <a:r>
                  <a:rPr lang="en-US" dirty="0" smtClean="0">
                    <a:latin typeface="Times New Roman" pitchFamily="18" charset="0"/>
                    <a:cs typeface="Times New Roman" pitchFamily="18" charset="0"/>
                  </a:rPr>
                  <a:t>, </a:t>
                </a:r>
                <a14:m>
                  <m:oMath xmlns:m="http://schemas.openxmlformats.org/officeDocument/2006/math">
                    <m:r>
                      <a:rPr lang="en-US" b="0" i="1" dirty="0" smtClean="0">
                        <a:latin typeface="Cambria Math"/>
                        <a:cs typeface="Times New Roman" pitchFamily="18" charset="0"/>
                      </a:rPr>
                      <m:t>0</m:t>
                    </m:r>
                    <m:r>
                      <a:rPr lang="en-US" b="0" i="1" dirty="0" smtClean="0">
                        <a:latin typeface="Cambria Math"/>
                        <a:ea typeface="Cambria Math"/>
                        <a:cs typeface="Times New Roman" pitchFamily="18" charset="0"/>
                      </a:rPr>
                      <m:t>≤</m:t>
                    </m:r>
                    <m:r>
                      <a:rPr lang="en-US" b="0" i="1" dirty="0" smtClean="0">
                        <a:latin typeface="Cambria Math"/>
                        <a:ea typeface="Cambria Math"/>
                        <a:cs typeface="Times New Roman" pitchFamily="18" charset="0"/>
                      </a:rPr>
                      <m:t>𝑘</m:t>
                    </m:r>
                    <m:r>
                      <a:rPr lang="en-US" b="0" i="1" dirty="0" smtClean="0">
                        <a:latin typeface="Cambria Math"/>
                        <a:ea typeface="Cambria Math"/>
                        <a:cs typeface="Times New Roman" pitchFamily="18" charset="0"/>
                      </a:rPr>
                      <m:t>≤</m:t>
                    </m:r>
                    <m:r>
                      <a:rPr lang="en-US" b="0" i="1" dirty="0" smtClean="0">
                        <a:latin typeface="Cambria Math"/>
                        <a:ea typeface="Cambria Math"/>
                        <a:cs typeface="Times New Roman" pitchFamily="18" charset="0"/>
                      </a:rPr>
                      <m:t>𝐾</m:t>
                    </m:r>
                    <m:r>
                      <a:rPr lang="en-US" b="0" i="1" dirty="0" smtClean="0">
                        <a:latin typeface="Cambria Math"/>
                        <a:ea typeface="Cambria Math"/>
                        <a:cs typeface="Times New Roman" pitchFamily="18" charset="0"/>
                      </a:rPr>
                      <m:t> </m:t>
                    </m:r>
                  </m:oMath>
                </a14:m>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formed by </a:t>
                </a: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𝑥</m:t>
                        </m:r>
                      </m:e>
                      <m:sub>
                        <m:r>
                          <a:rPr lang="en-US" b="0" i="1" smtClean="0">
                            <a:latin typeface="Cambria Math"/>
                            <a:cs typeface="Times New Roman" pitchFamily="18" charset="0"/>
                          </a:rPr>
                          <m:t>𝑘</m:t>
                        </m:r>
                      </m:sub>
                    </m:sSub>
                    <m:d>
                      <m:dPr>
                        <m:ctrlPr>
                          <a:rPr lang="en-US" i="1" smtClean="0">
                            <a:latin typeface="Cambria Math"/>
                            <a:cs typeface="Times New Roman" pitchFamily="18" charset="0"/>
                          </a:rPr>
                        </m:ctrlPr>
                      </m:dPr>
                      <m:e>
                        <m:r>
                          <a:rPr lang="en-US" b="0" i="1" smtClean="0">
                            <a:latin typeface="Cambria Math"/>
                            <a:cs typeface="Times New Roman" pitchFamily="18" charset="0"/>
                          </a:rPr>
                          <m:t>𝑚</m:t>
                        </m:r>
                      </m:e>
                    </m:d>
                    <m:r>
                      <a:rPr lang="en-US" i="1" smtClean="0">
                        <a:latin typeface="Cambria Math"/>
                        <a:ea typeface="Cambria Math"/>
                        <a:cs typeface="Times New Roman" pitchFamily="18" charset="0"/>
                      </a:rPr>
                      <m:t>=</m:t>
                    </m:r>
                    <m:sSub>
                      <m:sSubPr>
                        <m:ctrlPr>
                          <a:rPr lang="en-US"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𝑎</m:t>
                        </m:r>
                      </m:e>
                      <m:sub>
                        <m:r>
                          <a:rPr lang="en-US" b="0" i="1" smtClean="0">
                            <a:latin typeface="Cambria Math"/>
                            <a:ea typeface="Cambria Math"/>
                            <a:cs typeface="Times New Roman" pitchFamily="18" charset="0"/>
                          </a:rPr>
                          <m:t>𝑘</m:t>
                        </m:r>
                      </m:sub>
                    </m:sSub>
                    <m:sSub>
                      <m:sSubPr>
                        <m:ctrlPr>
                          <a:rPr lang="en-US"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𝑐</m:t>
                        </m:r>
                      </m:e>
                      <m:sub>
                        <m:r>
                          <a:rPr lang="en-US" b="0" i="1" smtClean="0">
                            <a:latin typeface="Cambria Math"/>
                            <a:ea typeface="Cambria Math"/>
                            <a:cs typeface="Times New Roman" pitchFamily="18" charset="0"/>
                          </a:rPr>
                          <m:t>𝑘</m:t>
                        </m:r>
                      </m:sub>
                    </m:sSub>
                    <m:d>
                      <m:dPr>
                        <m:ctrlPr>
                          <a:rPr lang="en-US"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𝑚</m:t>
                        </m:r>
                      </m:e>
                    </m:d>
                  </m:oMath>
                </a14:m>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composite signal corresponding to all the users is obtained by adding the individual signals corresponding to the </a:t>
                </a:r>
                <a:r>
                  <a:rPr lang="en-US" i="1" dirty="0">
                    <a:latin typeface="Times New Roman" pitchFamily="18" charset="0"/>
                    <a:cs typeface="Times New Roman" pitchFamily="18" charset="0"/>
                  </a:rPr>
                  <a:t>K + 1 </a:t>
                </a:r>
                <a:r>
                  <a:rPr lang="en-US" dirty="0">
                    <a:latin typeface="Times New Roman" pitchFamily="18" charset="0"/>
                    <a:cs typeface="Times New Roman" pitchFamily="18" charset="0"/>
                  </a:rPr>
                  <a:t>users</a:t>
                </a:r>
                <a:r>
                  <a:rPr lang="en-US" dirty="0" smtClean="0">
                    <a:latin typeface="Times New Roman" pitchFamily="18" charset="0"/>
                    <a:cs typeface="Times New Roman" pitchFamily="18" charset="0"/>
                  </a:rPr>
                  <a:t>,</a:t>
                </a:r>
              </a:p>
              <a:p>
                <a:pPr algn="just"/>
                <a14:m>
                  <m:oMathPara xmlns:m="http://schemas.openxmlformats.org/officeDocument/2006/math">
                    <m:oMathParaPr>
                      <m:jc m:val="centerGroup"/>
                    </m:oMathParaPr>
                    <m:oMath xmlns:m="http://schemas.openxmlformats.org/officeDocument/2006/math">
                      <m:r>
                        <a:rPr lang="en-US" b="0" i="1" smtClean="0">
                          <a:latin typeface="Cambria Math"/>
                          <a:cs typeface="Times New Roman" pitchFamily="18" charset="0"/>
                        </a:rPr>
                        <m:t>𝑥</m:t>
                      </m:r>
                      <m:d>
                        <m:dPr>
                          <m:ctrlPr>
                            <a:rPr lang="en-US" b="0" i="1" smtClean="0">
                              <a:latin typeface="Cambria Math"/>
                              <a:cs typeface="Times New Roman" pitchFamily="18" charset="0"/>
                            </a:rPr>
                          </m:ctrlPr>
                        </m:dPr>
                        <m:e>
                          <m:r>
                            <a:rPr lang="en-US" b="0" i="1" smtClean="0">
                              <a:latin typeface="Cambria Math"/>
                              <a:cs typeface="Times New Roman" pitchFamily="18" charset="0"/>
                            </a:rPr>
                            <m:t>𝑛</m:t>
                          </m:r>
                        </m:e>
                      </m:d>
                      <m:r>
                        <a:rPr lang="en-US" b="0" i="1" smtClean="0">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𝑥</m:t>
                          </m:r>
                        </m:e>
                        <m:sub>
                          <m:r>
                            <a:rPr lang="en-US" b="0" i="1" smtClean="0">
                              <a:latin typeface="Cambria Math"/>
                              <a:ea typeface="Cambria Math"/>
                              <a:cs typeface="Times New Roman" pitchFamily="18" charset="0"/>
                            </a:rPr>
                            <m:t>0</m:t>
                          </m:r>
                        </m:sub>
                      </m:sSub>
                      <m:d>
                        <m:dPr>
                          <m:ctrlPr>
                            <a:rPr lang="en-US" b="0"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𝑛</m:t>
                          </m:r>
                        </m:e>
                      </m:d>
                      <m:r>
                        <a:rPr lang="en-US" b="0" i="1" smtClean="0">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𝑥</m:t>
                          </m:r>
                        </m:e>
                        <m:sub>
                          <m:r>
                            <a:rPr lang="en-US" b="0" i="1" smtClean="0">
                              <a:latin typeface="Cambria Math"/>
                              <a:ea typeface="Cambria Math"/>
                              <a:cs typeface="Times New Roman" pitchFamily="18" charset="0"/>
                            </a:rPr>
                            <m:t>1</m:t>
                          </m:r>
                        </m:sub>
                      </m:sSub>
                      <m:d>
                        <m:dPr>
                          <m:ctrlPr>
                            <a:rPr lang="en-US" b="0"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𝑛</m:t>
                          </m:r>
                        </m:e>
                      </m:d>
                      <m:r>
                        <a:rPr lang="en-US" b="0" i="1" smtClean="0">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𝑥</m:t>
                          </m:r>
                        </m:e>
                        <m:sub>
                          <m:r>
                            <a:rPr lang="en-US" b="0" i="1" smtClean="0">
                              <a:latin typeface="Cambria Math"/>
                              <a:ea typeface="Cambria Math"/>
                              <a:cs typeface="Times New Roman" pitchFamily="18" charset="0"/>
                            </a:rPr>
                            <m:t>𝑘</m:t>
                          </m:r>
                        </m:sub>
                      </m:sSub>
                      <m:d>
                        <m:dPr>
                          <m:ctrlPr>
                            <a:rPr lang="en-US" b="0"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𝑛</m:t>
                          </m:r>
                        </m:e>
                      </m:d>
                    </m:oMath>
                  </m:oMathPara>
                </a14:m>
                <a:endParaRPr lang="en-US" b="0" dirty="0" smtClean="0">
                  <a:latin typeface="Times New Roman" pitchFamily="18" charset="0"/>
                  <a:ea typeface="Cambria Math"/>
                  <a:cs typeface="Times New Roman" pitchFamily="18" charset="0"/>
                </a:endParaRPr>
              </a:p>
              <a:p>
                <a:pPr algn="just"/>
                <a14:m>
                  <m:oMathPara xmlns:m="http://schemas.openxmlformats.org/officeDocument/2006/math">
                    <m:oMathParaPr>
                      <m:jc m:val="centerGroup"/>
                    </m:oMathParaPr>
                    <m:oMath xmlns:m="http://schemas.openxmlformats.org/officeDocument/2006/math">
                      <m:r>
                        <a:rPr lang="en-IN" i="1" smtClean="0">
                          <a:latin typeface="Cambria Math"/>
                          <a:ea typeface="Cambria Math"/>
                          <a:cs typeface="Times New Roman" pitchFamily="18" charset="0"/>
                        </a:rPr>
                        <m:t>=</m:t>
                      </m:r>
                      <m:nary>
                        <m:naryPr>
                          <m:chr m:val="∑"/>
                          <m:ctrlPr>
                            <a:rPr lang="en-IN" i="1" smtClean="0">
                              <a:latin typeface="Cambria Math"/>
                              <a:ea typeface="Cambria Math"/>
                              <a:cs typeface="Times New Roman" pitchFamily="18" charset="0"/>
                            </a:rPr>
                          </m:ctrlPr>
                        </m:naryPr>
                        <m:sub>
                          <m:r>
                            <m:rPr>
                              <m:brk m:alnAt="23"/>
                            </m:rPr>
                            <a:rPr lang="en-US" b="0" i="1" smtClean="0">
                              <a:latin typeface="Cambria Math"/>
                              <a:ea typeface="Cambria Math"/>
                              <a:cs typeface="Times New Roman" pitchFamily="18" charset="0"/>
                            </a:rPr>
                            <m:t>𝑘</m:t>
                          </m:r>
                          <m:r>
                            <a:rPr lang="en-US" b="0" i="1" smtClean="0">
                              <a:latin typeface="Cambria Math"/>
                              <a:ea typeface="Cambria Math"/>
                              <a:cs typeface="Times New Roman" pitchFamily="18" charset="0"/>
                            </a:rPr>
                            <m:t>=0</m:t>
                          </m:r>
                        </m:sub>
                        <m:sup>
                          <m:r>
                            <a:rPr lang="en-US" b="0" i="1" smtClean="0">
                              <a:latin typeface="Cambria Math"/>
                              <a:ea typeface="Cambria Math"/>
                              <a:cs typeface="Times New Roman" pitchFamily="18" charset="0"/>
                            </a:rPr>
                            <m:t>𝐾</m:t>
                          </m:r>
                        </m:sup>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𝑥</m:t>
                              </m:r>
                            </m:e>
                            <m:sub>
                              <m:r>
                                <a:rPr lang="en-US" b="0" i="1" smtClean="0">
                                  <a:latin typeface="Cambria Math"/>
                                  <a:ea typeface="Cambria Math"/>
                                  <a:cs typeface="Times New Roman" pitchFamily="18" charset="0"/>
                                </a:rPr>
                                <m:t>𝑘</m:t>
                              </m:r>
                            </m:sub>
                          </m:sSub>
                          <m:d>
                            <m:dPr>
                              <m:ctrlPr>
                                <a:rPr lang="en-IN"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𝑛</m:t>
                              </m:r>
                            </m:e>
                          </m:d>
                          <m:r>
                            <a:rPr lang="en-IN" i="1" smtClean="0">
                              <a:latin typeface="Cambria Math"/>
                              <a:ea typeface="Cambria Math"/>
                              <a:cs typeface="Times New Roman" pitchFamily="18" charset="0"/>
                            </a:rPr>
                            <m:t>=</m:t>
                          </m:r>
                          <m:nary>
                            <m:naryPr>
                              <m:chr m:val="∑"/>
                              <m:ctrlPr>
                                <a:rPr lang="en-IN" i="1" smtClean="0">
                                  <a:latin typeface="Cambria Math"/>
                                  <a:ea typeface="Cambria Math"/>
                                  <a:cs typeface="Times New Roman" pitchFamily="18" charset="0"/>
                                </a:rPr>
                              </m:ctrlPr>
                            </m:naryPr>
                            <m:sub>
                              <m:r>
                                <m:rPr>
                                  <m:brk m:alnAt="23"/>
                                </m:rPr>
                                <a:rPr lang="en-US" b="0" i="1" smtClean="0">
                                  <a:latin typeface="Cambria Math"/>
                                  <a:ea typeface="Cambria Math"/>
                                  <a:cs typeface="Times New Roman" pitchFamily="18" charset="0"/>
                                </a:rPr>
                                <m:t>𝑘</m:t>
                              </m:r>
                              <m:r>
                                <a:rPr lang="en-US" b="0" i="1" smtClean="0">
                                  <a:latin typeface="Cambria Math"/>
                                  <a:ea typeface="Cambria Math"/>
                                  <a:cs typeface="Times New Roman" pitchFamily="18" charset="0"/>
                                </a:rPr>
                                <m:t>=0</m:t>
                              </m:r>
                            </m:sub>
                            <m:sup>
                              <m:r>
                                <a:rPr lang="en-US" b="0" i="1" smtClean="0">
                                  <a:latin typeface="Cambria Math"/>
                                  <a:ea typeface="Cambria Math"/>
                                  <a:cs typeface="Times New Roman" pitchFamily="18" charset="0"/>
                                </a:rPr>
                                <m:t>𝐾</m:t>
                              </m:r>
                            </m:sup>
                            <m:e>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𝑎</m:t>
                                  </m:r>
                                </m:e>
                                <m:sub>
                                  <m:r>
                                    <a:rPr lang="en-US" b="0" i="1" smtClean="0">
                                      <a:latin typeface="Cambria Math"/>
                                      <a:ea typeface="Cambria Math"/>
                                      <a:cs typeface="Times New Roman" pitchFamily="18" charset="0"/>
                                    </a:rPr>
                                    <m:t>𝑘</m:t>
                                  </m:r>
                                </m:sub>
                              </m:sSub>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𝑐</m:t>
                                  </m:r>
                                </m:e>
                                <m:sub>
                                  <m:r>
                                    <a:rPr lang="en-US" b="0" i="1" smtClean="0">
                                      <a:latin typeface="Cambria Math"/>
                                      <a:ea typeface="Cambria Math"/>
                                      <a:cs typeface="Times New Roman" pitchFamily="18" charset="0"/>
                                    </a:rPr>
                                    <m:t>𝑘</m:t>
                                  </m:r>
                                </m:sub>
                              </m:sSub>
                              <m:d>
                                <m:dPr>
                                  <m:ctrlPr>
                                    <a:rPr lang="en-IN"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𝑛</m:t>
                                  </m:r>
                                </m:e>
                              </m:d>
                            </m:e>
                          </m:nary>
                        </m:e>
                      </m:nary>
                    </m:oMath>
                  </m:oMathPara>
                </a14:m>
                <a:endParaRPr lang="en-IN" dirty="0" smtClean="0">
                  <a:latin typeface="Times New Roman" pitchFamily="18" charset="0"/>
                  <a:cs typeface="Times New Roman" pitchFamily="18" charset="0"/>
                </a:endParaRPr>
              </a:p>
              <a:p>
                <a:pPr marL="285750" indent="-285750" algn="just">
                  <a:buFont typeface="Wingdings" pitchFamily="2" charset="2"/>
                  <a:buChar char="Ø"/>
                </a:pPr>
                <a:r>
                  <a:rPr lang="en-US" dirty="0">
                    <a:latin typeface="Times New Roman" pitchFamily="18" charset="0"/>
                    <a:cs typeface="Times New Roman" pitchFamily="18" charset="0"/>
                  </a:rPr>
                  <a:t>Thus, the </a:t>
                </a:r>
                <a:r>
                  <a:rPr lang="en-US" dirty="0" smtClean="0">
                    <a:latin typeface="Times New Roman" pitchFamily="18" charset="0"/>
                    <a:cs typeface="Times New Roman" pitchFamily="18" charset="0"/>
                  </a:rPr>
                  <a:t>inter-symbol-interference-affected </a:t>
                </a:r>
                <a:r>
                  <a:rPr lang="en-US" dirty="0">
                    <a:latin typeface="Times New Roman" pitchFamily="18" charset="0"/>
                    <a:cs typeface="Times New Roman" pitchFamily="18" charset="0"/>
                  </a:rPr>
                  <a:t>received symbol </a:t>
                </a: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𝑦</m:t>
                        </m:r>
                      </m:e>
                      <m:sub>
                        <m:r>
                          <a:rPr lang="en-US" b="0" i="1" smtClean="0">
                            <a:latin typeface="Cambria Math"/>
                            <a:cs typeface="Times New Roman" pitchFamily="18" charset="0"/>
                          </a:rPr>
                          <m:t>0</m:t>
                        </m:r>
                      </m:sub>
                    </m:sSub>
                    <m:d>
                      <m:dPr>
                        <m:ctrlPr>
                          <a:rPr lang="en-US" i="1" smtClean="0">
                            <a:latin typeface="Cambria Math"/>
                            <a:cs typeface="Times New Roman" pitchFamily="18" charset="0"/>
                          </a:rPr>
                        </m:ctrlPr>
                      </m:dPr>
                      <m:e>
                        <m:r>
                          <a:rPr lang="en-US" b="0" i="1" smtClean="0">
                            <a:latin typeface="Cambria Math"/>
                            <a:cs typeface="Times New Roman" pitchFamily="18" charset="0"/>
                          </a:rPr>
                          <m:t>𝑛</m:t>
                        </m:r>
                      </m:e>
                    </m:d>
                  </m:oMath>
                </a14:m>
                <a:r>
                  <a:rPr lang="en-US" dirty="0" smtClean="0">
                    <a:latin typeface="Times New Roman" pitchFamily="18" charset="0"/>
                    <a:cs typeface="Times New Roman" pitchFamily="18" charset="0"/>
                  </a:rPr>
                  <a:t> at </a:t>
                </a:r>
                <a:r>
                  <a:rPr lang="en-US" dirty="0">
                    <a:latin typeface="Times New Roman" pitchFamily="18" charset="0"/>
                    <a:cs typeface="Times New Roman" pitchFamily="18" charset="0"/>
                  </a:rPr>
                  <a:t>the user 0 corresponding to time instant n is given </a:t>
                </a:r>
                <a:r>
                  <a:rPr lang="en-US"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r>
                        <a:rPr lang="en-US" b="0" i="1" smtClean="0">
                          <a:latin typeface="Cambria Math"/>
                          <a:cs typeface="Times New Roman" pitchFamily="18" charset="0"/>
                        </a:rPr>
                        <m:t>𝑦</m:t>
                      </m:r>
                      <m:d>
                        <m:dPr>
                          <m:ctrlPr>
                            <a:rPr lang="en-IN" i="1" smtClean="0">
                              <a:latin typeface="Cambria Math"/>
                              <a:cs typeface="Times New Roman" pitchFamily="18" charset="0"/>
                            </a:rPr>
                          </m:ctrlPr>
                        </m:dPr>
                        <m:e>
                          <m:r>
                            <a:rPr lang="en-US" b="0" i="1" smtClean="0">
                              <a:latin typeface="Cambria Math"/>
                              <a:cs typeface="Times New Roman" pitchFamily="18" charset="0"/>
                            </a:rPr>
                            <m:t>𝑛</m:t>
                          </m:r>
                        </m:e>
                      </m:d>
                      <m:r>
                        <a:rPr lang="en-IN" i="1" smtClean="0">
                          <a:latin typeface="Cambria Math"/>
                          <a:ea typeface="Cambria Math"/>
                          <a:cs typeface="Times New Roman" pitchFamily="18" charset="0"/>
                        </a:rPr>
                        <m:t>=</m:t>
                      </m:r>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0</m:t>
                          </m:r>
                        </m:sub>
                      </m:sSub>
                      <m:d>
                        <m:dPr>
                          <m:ctrlPr>
                            <a:rPr lang="en-IN"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𝑛</m:t>
                          </m:r>
                        </m:e>
                      </m:d>
                      <m:r>
                        <a:rPr lang="en-US" b="0" i="1" smtClean="0">
                          <a:latin typeface="Cambria Math"/>
                          <a:ea typeface="Cambria Math"/>
                          <a:cs typeface="Times New Roman" pitchFamily="18" charset="0"/>
                        </a:rPr>
                        <m:t>𝑥</m:t>
                      </m:r>
                      <m:d>
                        <m:dPr>
                          <m:ctrlPr>
                            <a:rPr lang="en-US" b="0"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𝑛</m:t>
                          </m:r>
                        </m:e>
                      </m:d>
                      <m:r>
                        <a:rPr lang="en-US" b="0" i="1" smtClean="0">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0</m:t>
                          </m:r>
                        </m:sub>
                      </m:sSub>
                      <m:d>
                        <m:dPr>
                          <m:ctrlPr>
                            <a:rPr lang="en-US" b="0"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1</m:t>
                          </m:r>
                        </m:e>
                      </m:d>
                      <m:r>
                        <a:rPr lang="en-US" b="0" i="1" smtClean="0">
                          <a:latin typeface="Cambria Math"/>
                          <a:ea typeface="Cambria Math"/>
                          <a:cs typeface="Times New Roman" pitchFamily="18" charset="0"/>
                        </a:rPr>
                        <m:t>𝑥</m:t>
                      </m:r>
                      <m:d>
                        <m:dPr>
                          <m:ctrlPr>
                            <a:rPr lang="en-US" b="0"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𝑛</m:t>
                          </m:r>
                          <m:r>
                            <a:rPr lang="en-US" b="0" i="1" smtClean="0">
                              <a:latin typeface="Cambria Math"/>
                              <a:ea typeface="Cambria Math"/>
                              <a:cs typeface="Times New Roman" pitchFamily="18" charset="0"/>
                            </a:rPr>
                            <m:t>−1</m:t>
                          </m:r>
                        </m:e>
                      </m:d>
                      <m:r>
                        <a:rPr lang="en-US" b="0" i="1" smtClean="0">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0</m:t>
                          </m:r>
                        </m:sub>
                      </m:sSub>
                      <m:d>
                        <m:dPr>
                          <m:ctrlPr>
                            <a:rPr lang="en-US" b="0"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𝐿</m:t>
                          </m:r>
                          <m:r>
                            <a:rPr lang="en-US" b="0" i="1" smtClean="0">
                              <a:latin typeface="Cambria Math"/>
                              <a:ea typeface="Cambria Math"/>
                              <a:cs typeface="Times New Roman" pitchFamily="18" charset="0"/>
                            </a:rPr>
                            <m:t>−1</m:t>
                          </m:r>
                        </m:e>
                      </m:d>
                      <m:r>
                        <a:rPr lang="en-US" b="0" i="1" smtClean="0">
                          <a:latin typeface="Cambria Math"/>
                          <a:ea typeface="Cambria Math"/>
                          <a:cs typeface="Times New Roman" pitchFamily="18" charset="0"/>
                        </a:rPr>
                        <m:t>𝑥</m:t>
                      </m:r>
                      <m:d>
                        <m:dPr>
                          <m:ctrlPr>
                            <a:rPr lang="en-US" b="0"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𝑛</m:t>
                          </m:r>
                          <m:r>
                            <a:rPr lang="en-US" b="0" i="1" smtClean="0">
                              <a:latin typeface="Cambria Math"/>
                              <a:ea typeface="Cambria Math"/>
                              <a:cs typeface="Times New Roman" pitchFamily="18" charset="0"/>
                            </a:rPr>
                            <m:t>−</m:t>
                          </m:r>
                          <m:r>
                            <a:rPr lang="en-US" b="0" i="1" smtClean="0">
                              <a:latin typeface="Cambria Math"/>
                              <a:ea typeface="Cambria Math"/>
                              <a:cs typeface="Times New Roman" pitchFamily="18" charset="0"/>
                            </a:rPr>
                            <m:t>𝐿</m:t>
                          </m:r>
                          <m:r>
                            <a:rPr lang="en-US" b="0" i="1" smtClean="0">
                              <a:latin typeface="Cambria Math"/>
                              <a:ea typeface="Cambria Math"/>
                              <a:cs typeface="Times New Roman" pitchFamily="18" charset="0"/>
                            </a:rPr>
                            <m:t>+1</m:t>
                          </m:r>
                        </m:e>
                      </m:d>
                      <m:r>
                        <a:rPr lang="en-US" b="0" i="1" smtClean="0">
                          <a:latin typeface="Cambria Math"/>
                          <a:ea typeface="Cambria Math"/>
                          <a:cs typeface="Times New Roman" pitchFamily="18" charset="0"/>
                        </a:rPr>
                        <m:t>+</m:t>
                      </m:r>
                      <m:r>
                        <a:rPr lang="en-US" b="0" i="1" smtClean="0">
                          <a:latin typeface="Cambria Math"/>
                          <a:ea typeface="Cambria Math"/>
                          <a:cs typeface="Times New Roman" pitchFamily="18" charset="0"/>
                        </a:rPr>
                        <m:t>𝑤</m:t>
                      </m:r>
                      <m:d>
                        <m:dPr>
                          <m:ctrlPr>
                            <a:rPr lang="en-US" b="0"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𝑛</m:t>
                          </m:r>
                        </m:e>
                      </m:d>
                    </m:oMath>
                  </m:oMathPara>
                </a14:m>
                <a:endParaRPr lang="en-IN"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r>
                        <a:rPr lang="en-US" b="0" i="1" smtClean="0">
                          <a:latin typeface="Cambria Math"/>
                          <a:cs typeface="Times New Roman" pitchFamily="18" charset="0"/>
                        </a:rPr>
                        <m:t>=</m:t>
                      </m:r>
                      <m:nary>
                        <m:naryPr>
                          <m:chr m:val="∑"/>
                          <m:ctrlPr>
                            <a:rPr lang="en-US" b="0" i="1" smtClean="0">
                              <a:latin typeface="Cambria Math"/>
                              <a:cs typeface="Times New Roman" pitchFamily="18" charset="0"/>
                            </a:rPr>
                          </m:ctrlPr>
                        </m:naryPr>
                        <m:sub>
                          <m:r>
                            <m:rPr>
                              <m:brk m:alnAt="23"/>
                            </m:rPr>
                            <a:rPr lang="en-US" b="0" i="1" smtClean="0">
                              <a:latin typeface="Cambria Math"/>
                              <a:cs typeface="Times New Roman" pitchFamily="18" charset="0"/>
                            </a:rPr>
                            <m:t>𝑙</m:t>
                          </m:r>
                          <m:r>
                            <a:rPr lang="en-US" b="0" i="1" smtClean="0">
                              <a:latin typeface="Cambria Math"/>
                              <a:cs typeface="Times New Roman" pitchFamily="18" charset="0"/>
                            </a:rPr>
                            <m:t>=0</m:t>
                          </m:r>
                        </m:sub>
                        <m:sup>
                          <m:r>
                            <a:rPr lang="en-US" b="0" i="1" smtClean="0">
                              <a:latin typeface="Cambria Math"/>
                              <a:cs typeface="Times New Roman" pitchFamily="18" charset="0"/>
                            </a:rPr>
                            <m:t>𝐿</m:t>
                          </m:r>
                          <m:r>
                            <a:rPr lang="en-US" b="0" i="1" smtClean="0">
                              <a:latin typeface="Cambria Math"/>
                              <a:cs typeface="Times New Roman" pitchFamily="18" charset="0"/>
                            </a:rPr>
                            <m:t>−1</m:t>
                          </m:r>
                        </m:sup>
                        <m:e>
                          <m:sSub>
                            <m:sSubPr>
                              <m:ctrlPr>
                                <a:rPr lang="en-US" b="0" i="1" smtClean="0">
                                  <a:latin typeface="Cambria Math"/>
                                  <a:cs typeface="Times New Roman" pitchFamily="18" charset="0"/>
                                </a:rPr>
                              </m:ctrlPr>
                            </m:sSubPr>
                            <m:e>
                              <m:r>
                                <a:rPr lang="en-US" b="0" i="1" smtClean="0">
                                  <a:latin typeface="Cambria Math"/>
                                  <a:cs typeface="Times New Roman" pitchFamily="18" charset="0"/>
                                </a:rPr>
                                <m:t>h</m:t>
                              </m:r>
                            </m:e>
                            <m:sub>
                              <m:r>
                                <a:rPr lang="en-US" b="0" i="1" smtClean="0">
                                  <a:latin typeface="Cambria Math"/>
                                  <a:cs typeface="Times New Roman" pitchFamily="18" charset="0"/>
                                </a:rPr>
                                <m:t>0</m:t>
                              </m:r>
                            </m:sub>
                          </m:sSub>
                          <m:d>
                            <m:dPr>
                              <m:ctrlPr>
                                <a:rPr lang="en-US" b="0" i="1" smtClean="0">
                                  <a:latin typeface="Cambria Math"/>
                                  <a:cs typeface="Times New Roman" pitchFamily="18" charset="0"/>
                                </a:rPr>
                              </m:ctrlPr>
                            </m:dPr>
                            <m:e>
                              <m:r>
                                <a:rPr lang="en-US" b="0" i="1" smtClean="0">
                                  <a:latin typeface="Cambria Math"/>
                                  <a:cs typeface="Times New Roman" pitchFamily="18" charset="0"/>
                                </a:rPr>
                                <m:t>𝑙</m:t>
                              </m:r>
                            </m:e>
                          </m:d>
                          <m:r>
                            <a:rPr lang="en-US" b="0" i="1" smtClean="0">
                              <a:latin typeface="Cambria Math"/>
                              <a:cs typeface="Times New Roman" pitchFamily="18" charset="0"/>
                            </a:rPr>
                            <m:t>𝑥</m:t>
                          </m:r>
                          <m:d>
                            <m:dPr>
                              <m:ctrlPr>
                                <a:rPr lang="en-US" b="0" i="1" smtClean="0">
                                  <a:latin typeface="Cambria Math"/>
                                  <a:cs typeface="Times New Roman" pitchFamily="18" charset="0"/>
                                </a:rPr>
                              </m:ctrlPr>
                            </m:dPr>
                            <m:e>
                              <m:r>
                                <a:rPr lang="en-US" b="0" i="1" smtClean="0">
                                  <a:latin typeface="Cambria Math"/>
                                  <a:cs typeface="Times New Roman" pitchFamily="18" charset="0"/>
                                </a:rPr>
                                <m:t>𝑛</m:t>
                              </m:r>
                              <m:r>
                                <a:rPr lang="en-US" b="0" i="1" smtClean="0">
                                  <a:latin typeface="Cambria Math"/>
                                  <a:cs typeface="Times New Roman" pitchFamily="18" charset="0"/>
                                </a:rPr>
                                <m:t>−</m:t>
                              </m:r>
                              <m:r>
                                <a:rPr lang="en-US" b="0" i="1" smtClean="0">
                                  <a:latin typeface="Cambria Math"/>
                                  <a:cs typeface="Times New Roman" pitchFamily="18" charset="0"/>
                                </a:rPr>
                                <m:t>𝑙</m:t>
                              </m:r>
                            </m:e>
                          </m:d>
                          <m:r>
                            <a:rPr lang="en-US" b="0" i="1" smtClean="0">
                              <a:latin typeface="Cambria Math"/>
                              <a:ea typeface="Cambria Math"/>
                              <a:cs typeface="Times New Roman" pitchFamily="18" charset="0"/>
                            </a:rPr>
                            <m:t>+</m:t>
                          </m:r>
                          <m:r>
                            <a:rPr lang="en-US" b="0" i="1" smtClean="0">
                              <a:latin typeface="Cambria Math"/>
                              <a:ea typeface="Cambria Math"/>
                              <a:cs typeface="Times New Roman" pitchFamily="18" charset="0"/>
                            </a:rPr>
                            <m:t>𝑤</m:t>
                          </m:r>
                          <m:d>
                            <m:dPr>
                              <m:ctrlPr>
                                <a:rPr lang="en-US" b="0"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𝑛</m:t>
                              </m:r>
                            </m:e>
                          </m:d>
                          <m:r>
                            <a:rPr lang="en-US" b="0" i="1" smtClean="0">
                              <a:latin typeface="Cambria Math"/>
                              <a:ea typeface="Cambria Math"/>
                              <a:cs typeface="Times New Roman" pitchFamily="18" charset="0"/>
                            </a:rPr>
                            <m:t>−−−−−4</m:t>
                          </m:r>
                        </m:e>
                      </m:nary>
                    </m:oMath>
                  </m:oMathPara>
                </a14:m>
                <a:endParaRPr lang="en-IN"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2964" y="1376318"/>
                <a:ext cx="7604130" cy="4726487"/>
              </a:xfrm>
              <a:prstGeom prst="rect">
                <a:avLst/>
              </a:prstGeom>
              <a:blipFill rotWithShape="1">
                <a:blip r:embed="rId5"/>
                <a:stretch>
                  <a:fillRect l="-481" t="-645" r="-641"/>
                </a:stretch>
              </a:blipFill>
            </p:spPr>
            <p:txBody>
              <a:bodyPr/>
              <a:lstStyle/>
              <a:p>
                <a:r>
                  <a:rPr lang="en-IN">
                    <a:noFill/>
                  </a:rPr>
                  <a:t> </a:t>
                </a:r>
              </a:p>
            </p:txBody>
          </p:sp>
        </mc:Fallback>
      </mc:AlternateContent>
    </p:spTree>
    <p:extLst>
      <p:ext uri="{BB962C8B-B14F-4D97-AF65-F5344CB8AC3E}">
        <p14:creationId xmlns:p14="http://schemas.microsoft.com/office/powerpoint/2010/main" val="1245782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151982"/>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23/35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34976"/>
                <a:ext cx="11614727" cy="5216442"/>
              </a:xfrm>
            </p:spPr>
            <p:txBody>
              <a:bodyPr>
                <a:normAutofit/>
              </a:bodyPr>
              <a:lstStyle/>
              <a:p>
                <a:pPr>
                  <a:buFont typeface="Wingdings" pitchFamily="2" charset="2"/>
                  <a:buChar char="Ø"/>
                </a:pPr>
                <a:r>
                  <a:rPr lang="en-US" sz="1800" dirty="0" smtClean="0">
                    <a:latin typeface="Times New Roman" pitchFamily="18" charset="0"/>
                    <a:cs typeface="Times New Roman" pitchFamily="18" charset="0"/>
                  </a:rPr>
                  <a:t>Substituting now the expression for the composite downlink signal </a:t>
                </a:r>
                <a14:m>
                  <m:oMath xmlns:m="http://schemas.openxmlformats.org/officeDocument/2006/math">
                    <m:r>
                      <a:rPr lang="en-US" sz="1800" b="0" i="1" smtClean="0">
                        <a:latin typeface="Cambria Math"/>
                        <a:cs typeface="Times New Roman" pitchFamily="18" charset="0"/>
                      </a:rPr>
                      <m:t>𝑥</m:t>
                    </m:r>
                    <m:d>
                      <m:dPr>
                        <m:ctrlPr>
                          <a:rPr lang="en-US" sz="1800" b="0" i="1" smtClean="0">
                            <a:latin typeface="Cambria Math"/>
                            <a:cs typeface="Times New Roman" pitchFamily="18" charset="0"/>
                          </a:rPr>
                        </m:ctrlPr>
                      </m:dPr>
                      <m:e>
                        <m:r>
                          <a:rPr lang="en-US" sz="1800" b="0" i="1" smtClean="0">
                            <a:latin typeface="Cambria Math"/>
                            <a:cs typeface="Times New Roman" pitchFamily="18" charset="0"/>
                          </a:rPr>
                          <m:t>𝑛</m:t>
                        </m:r>
                      </m:e>
                    </m:d>
                    <m:r>
                      <a:rPr lang="en-US" sz="1800" b="0" i="1" smtClean="0">
                        <a:latin typeface="Cambria Math"/>
                        <a:cs typeface="Times New Roman" pitchFamily="18" charset="0"/>
                      </a:rPr>
                      <m:t> </m:t>
                    </m:r>
                  </m:oMath>
                </a14:m>
                <a:r>
                  <a:rPr lang="en-US" sz="1800" dirty="0" smtClean="0">
                    <a:latin typeface="Times New Roman" pitchFamily="18" charset="0"/>
                    <a:cs typeface="Times New Roman" pitchFamily="18" charset="0"/>
                  </a:rPr>
                  <a:t>as </a:t>
                </a:r>
                <a14:m>
                  <m:oMath xmlns:m="http://schemas.openxmlformats.org/officeDocument/2006/math">
                    <m:r>
                      <a:rPr lang="en-US" sz="1800" b="0" i="1" smtClean="0">
                        <a:latin typeface="Cambria Math"/>
                        <a:cs typeface="Times New Roman" pitchFamily="18" charset="0"/>
                      </a:rPr>
                      <m:t>𝑥</m:t>
                    </m:r>
                    <m:d>
                      <m:dPr>
                        <m:ctrlPr>
                          <a:rPr lang="en-US" sz="1800" b="0" i="1" smtClean="0">
                            <a:latin typeface="Cambria Math"/>
                            <a:cs typeface="Times New Roman" pitchFamily="18" charset="0"/>
                          </a:rPr>
                        </m:ctrlPr>
                      </m:dPr>
                      <m:e>
                        <m:r>
                          <a:rPr lang="en-US" sz="1800" b="0" i="1" smtClean="0">
                            <a:latin typeface="Cambria Math"/>
                            <a:cs typeface="Times New Roman" pitchFamily="18" charset="0"/>
                          </a:rPr>
                          <m:t>𝑛</m:t>
                        </m:r>
                      </m:e>
                    </m:d>
                    <m:r>
                      <a:rPr lang="en-US" sz="1800" b="0" i="1" smtClean="0">
                        <a:latin typeface="Cambria Math"/>
                        <a:ea typeface="Cambria Math"/>
                        <a:cs typeface="Times New Roman" pitchFamily="18" charset="0"/>
                      </a:rPr>
                      <m:t>=</m:t>
                    </m:r>
                    <m:nary>
                      <m:naryPr>
                        <m:chr m:val="∑"/>
                        <m:limLoc m:val="subSup"/>
                        <m:ctrlPr>
                          <a:rPr lang="en-US" sz="1800" b="0" i="1" smtClean="0">
                            <a:latin typeface="Cambria Math"/>
                            <a:ea typeface="Cambria Math"/>
                            <a:cs typeface="Times New Roman" pitchFamily="18" charset="0"/>
                          </a:rPr>
                        </m:ctrlPr>
                      </m:naryPr>
                      <m:sub>
                        <m:r>
                          <m:rPr>
                            <m:brk m:alnAt="25"/>
                          </m:rPr>
                          <a:rPr lang="en-US" sz="1800" b="0" i="1" smtClean="0">
                            <a:latin typeface="Cambria Math"/>
                            <a:ea typeface="Cambria Math"/>
                            <a:cs typeface="Times New Roman" pitchFamily="18" charset="0"/>
                          </a:rPr>
                          <m:t>𝑘</m:t>
                        </m:r>
                        <m:r>
                          <a:rPr lang="en-US" sz="1800" b="0" i="1" smtClean="0">
                            <a:latin typeface="Cambria Math"/>
                            <a:ea typeface="Cambria Math"/>
                            <a:cs typeface="Times New Roman" pitchFamily="18" charset="0"/>
                          </a:rPr>
                          <m:t>=0</m:t>
                        </m:r>
                      </m:sub>
                      <m:sup>
                        <m:r>
                          <a:rPr lang="en-US" sz="1800" b="0" i="1" smtClean="0">
                            <a:latin typeface="Cambria Math"/>
                            <a:ea typeface="Cambria Math"/>
                            <a:cs typeface="Times New Roman" pitchFamily="18" charset="0"/>
                          </a:rPr>
                          <m:t>𝐾</m:t>
                        </m:r>
                      </m:sup>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𝑥</m:t>
                            </m:r>
                          </m:e>
                          <m:sub>
                            <m:r>
                              <a:rPr lang="en-US" sz="1800" b="0" i="1" smtClean="0">
                                <a:latin typeface="Cambria Math"/>
                                <a:ea typeface="Cambria Math"/>
                                <a:cs typeface="Times New Roman" pitchFamily="18" charset="0"/>
                              </a:rPr>
                              <m:t>𝑘</m:t>
                            </m:r>
                          </m:sub>
                        </m:sSub>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𝑛</m:t>
                            </m:r>
                          </m:e>
                        </m:d>
                        <m:r>
                          <a:rPr lang="en-US" sz="1800" b="0" i="1" smtClean="0">
                            <a:latin typeface="Cambria Math"/>
                            <a:ea typeface="Cambria Math"/>
                            <a:cs typeface="Times New Roman" pitchFamily="18" charset="0"/>
                          </a:rPr>
                          <m:t>=</m:t>
                        </m:r>
                        <m:nary>
                          <m:naryPr>
                            <m:chr m:val="∑"/>
                            <m:limLoc m:val="subSup"/>
                            <m:ctrlPr>
                              <a:rPr lang="en-US" sz="1800" b="0" i="1" smtClean="0">
                                <a:latin typeface="Cambria Math"/>
                                <a:ea typeface="Cambria Math"/>
                                <a:cs typeface="Times New Roman" pitchFamily="18" charset="0"/>
                              </a:rPr>
                            </m:ctrlPr>
                          </m:naryPr>
                          <m:sub>
                            <m:r>
                              <m:rPr>
                                <m:brk m:alnAt="25"/>
                              </m:rPr>
                              <a:rPr lang="en-US" sz="1800" b="0" i="1" smtClean="0">
                                <a:latin typeface="Cambria Math"/>
                                <a:ea typeface="Cambria Math"/>
                                <a:cs typeface="Times New Roman" pitchFamily="18" charset="0"/>
                              </a:rPr>
                              <m:t>𝑘</m:t>
                            </m:r>
                            <m:r>
                              <a:rPr lang="en-US" sz="1800" b="0" i="1" smtClean="0">
                                <a:latin typeface="Cambria Math"/>
                                <a:ea typeface="Cambria Math"/>
                                <a:cs typeface="Times New Roman" pitchFamily="18" charset="0"/>
                              </a:rPr>
                              <m:t>=0</m:t>
                            </m:r>
                          </m:sub>
                          <m:sup>
                            <m:r>
                              <a:rPr lang="en-US" sz="1800" b="0" i="1" smtClean="0">
                                <a:latin typeface="Cambria Math"/>
                                <a:ea typeface="Cambria Math"/>
                                <a:cs typeface="Times New Roman" pitchFamily="18" charset="0"/>
                              </a:rPr>
                              <m:t>𝐾</m:t>
                            </m:r>
                          </m:sup>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𝑎</m:t>
                                </m:r>
                              </m:e>
                              <m:sub>
                                <m:r>
                                  <a:rPr lang="en-US" sz="1800" b="0" i="1" smtClean="0">
                                    <a:latin typeface="Cambria Math"/>
                                    <a:ea typeface="Cambria Math"/>
                                    <a:cs typeface="Times New Roman" pitchFamily="18" charset="0"/>
                                  </a:rPr>
                                  <m:t>𝑘</m:t>
                                </m:r>
                              </m:sub>
                            </m:sSub>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𝑐</m:t>
                                </m:r>
                              </m:e>
                              <m:sub>
                                <m:r>
                                  <a:rPr lang="en-US" sz="1800" b="0" i="1" smtClean="0">
                                    <a:latin typeface="Cambria Math"/>
                                    <a:ea typeface="Cambria Math"/>
                                    <a:cs typeface="Times New Roman" pitchFamily="18" charset="0"/>
                                  </a:rPr>
                                  <m:t>𝑘</m:t>
                                </m:r>
                              </m:sub>
                            </m:sSub>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𝑛</m:t>
                                </m:r>
                              </m:e>
                            </m:d>
                          </m:e>
                        </m:nary>
                        <m:r>
                          <a:rPr lang="en-US" sz="1800" b="0" i="1" smtClean="0">
                            <a:latin typeface="Cambria Math"/>
                            <a:ea typeface="Cambria Math"/>
                            <a:cs typeface="Times New Roman" pitchFamily="18" charset="0"/>
                          </a:rPr>
                          <m:t> </m:t>
                        </m:r>
                      </m:e>
                    </m:nary>
                  </m:oMath>
                </a14:m>
                <a:r>
                  <a:rPr lang="en-US" sz="1800" dirty="0" smtClean="0">
                    <a:latin typeface="Times New Roman" pitchFamily="18" charset="0"/>
                    <a:cs typeface="Times New Roman" pitchFamily="18" charset="0"/>
                  </a:rPr>
                  <a:t>one </a:t>
                </a:r>
                <a:r>
                  <a:rPr lang="en-US" sz="1800" dirty="0">
                    <a:latin typeface="Times New Roman" pitchFamily="18" charset="0"/>
                    <a:cs typeface="Times New Roman" pitchFamily="18" charset="0"/>
                  </a:rPr>
                  <a:t>can write the expression for </a:t>
                </a:r>
                <a14:m>
                  <m:oMath xmlns:m="http://schemas.openxmlformats.org/officeDocument/2006/math">
                    <m:r>
                      <a:rPr lang="en-US" sz="1800" b="0" i="1" smtClean="0">
                        <a:latin typeface="Cambria Math"/>
                        <a:cs typeface="Times New Roman" pitchFamily="18" charset="0"/>
                      </a:rPr>
                      <m:t>𝑦</m:t>
                    </m:r>
                    <m:d>
                      <m:dPr>
                        <m:ctrlPr>
                          <a:rPr lang="en-US" sz="1800" b="0" i="1" smtClean="0">
                            <a:latin typeface="Cambria Math"/>
                            <a:cs typeface="Times New Roman" pitchFamily="18" charset="0"/>
                          </a:rPr>
                        </m:ctrlPr>
                      </m:dPr>
                      <m:e>
                        <m:r>
                          <a:rPr lang="en-US" sz="1800" b="0" i="1" smtClean="0">
                            <a:latin typeface="Cambria Math"/>
                            <a:cs typeface="Times New Roman" pitchFamily="18" charset="0"/>
                          </a:rPr>
                          <m:t>𝑛</m:t>
                        </m:r>
                      </m:e>
                    </m:d>
                    <m:r>
                      <a:rPr lang="en-US" sz="1800" b="0" i="1" smtClean="0">
                        <a:latin typeface="Cambria Math"/>
                        <a:cs typeface="Times New Roman" pitchFamily="18" charset="0"/>
                      </a:rPr>
                      <m:t> </m:t>
                    </m:r>
                  </m:oMath>
                </a14:m>
                <a:r>
                  <a:rPr lang="en-US" sz="18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𝑦</m:t>
                      </m:r>
                      <m:d>
                        <m:dPr>
                          <m:ctrlPr>
                            <a:rPr lang="en-US" sz="1800" b="0" i="1" smtClean="0">
                              <a:latin typeface="Cambria Math"/>
                              <a:cs typeface="Times New Roman" pitchFamily="18" charset="0"/>
                            </a:rPr>
                          </m:ctrlPr>
                        </m:dPr>
                        <m:e>
                          <m:r>
                            <a:rPr lang="en-US" sz="1800" b="0" i="1" smtClean="0">
                              <a:latin typeface="Cambria Math"/>
                              <a:cs typeface="Times New Roman" pitchFamily="18" charset="0"/>
                            </a:rPr>
                            <m:t>𝑛</m:t>
                          </m:r>
                        </m:e>
                      </m:d>
                      <m:r>
                        <a:rPr lang="en-US" sz="1800" b="0" i="1" smtClean="0">
                          <a:latin typeface="Cambria Math"/>
                          <a:ea typeface="Cambria Math"/>
                          <a:cs typeface="Times New Roman" pitchFamily="18" charset="0"/>
                        </a:rPr>
                        <m:t>=</m:t>
                      </m:r>
                      <m:nary>
                        <m:naryPr>
                          <m:chr m:val="∑"/>
                          <m:ctrlPr>
                            <a:rPr lang="en-US" sz="1800" b="0" i="1" smtClean="0">
                              <a:latin typeface="Cambria Math"/>
                              <a:ea typeface="Cambria Math"/>
                              <a:cs typeface="Times New Roman" pitchFamily="18" charset="0"/>
                            </a:rPr>
                          </m:ctrlPr>
                        </m:naryPr>
                        <m:sub>
                          <m:r>
                            <m:rPr>
                              <m:brk m:alnAt="23"/>
                            </m:rPr>
                            <a:rPr lang="en-US" sz="1800" b="0" i="1" smtClean="0">
                              <a:latin typeface="Cambria Math"/>
                              <a:ea typeface="Cambria Math"/>
                              <a:cs typeface="Times New Roman" pitchFamily="18" charset="0"/>
                            </a:rPr>
                            <m:t>𝑙</m:t>
                          </m:r>
                          <m:r>
                            <a:rPr lang="en-US" sz="1800" b="0" i="1" smtClean="0">
                              <a:latin typeface="Cambria Math"/>
                              <a:ea typeface="Cambria Math"/>
                              <a:cs typeface="Times New Roman" pitchFamily="18" charset="0"/>
                            </a:rPr>
                            <m:t>=0</m:t>
                          </m:r>
                        </m:sub>
                        <m:sup>
                          <m:r>
                            <a:rPr lang="en-US" sz="1800" b="0" i="1" smtClean="0">
                              <a:latin typeface="Cambria Math"/>
                              <a:ea typeface="Cambria Math"/>
                              <a:cs typeface="Times New Roman" pitchFamily="18" charset="0"/>
                            </a:rPr>
                            <m:t>𝐿</m:t>
                          </m:r>
                          <m:r>
                            <a:rPr lang="en-US" sz="1800" b="0" i="1" smtClean="0">
                              <a:latin typeface="Cambria Math"/>
                              <a:ea typeface="Cambria Math"/>
                              <a:cs typeface="Times New Roman" pitchFamily="18" charset="0"/>
                            </a:rPr>
                            <m:t>−1</m:t>
                          </m:r>
                        </m:sup>
                        <m:e>
                          <m:nary>
                            <m:naryPr>
                              <m:chr m:val="∑"/>
                              <m:ctrlPr>
                                <a:rPr lang="en-US" sz="1800" b="0" i="1" smtClean="0">
                                  <a:latin typeface="Cambria Math"/>
                                  <a:ea typeface="Cambria Math"/>
                                  <a:cs typeface="Times New Roman" pitchFamily="18" charset="0"/>
                                </a:rPr>
                              </m:ctrlPr>
                            </m:naryPr>
                            <m:sub>
                              <m:r>
                                <m:rPr>
                                  <m:brk m:alnAt="23"/>
                                </m:rPr>
                                <a:rPr lang="en-US" sz="1800" b="0" i="1" smtClean="0">
                                  <a:latin typeface="Cambria Math"/>
                                  <a:ea typeface="Cambria Math"/>
                                  <a:cs typeface="Times New Roman" pitchFamily="18" charset="0"/>
                                </a:rPr>
                                <m:t>𝑘</m:t>
                              </m:r>
                              <m:r>
                                <a:rPr lang="en-US" sz="1800" b="0" i="1" smtClean="0">
                                  <a:latin typeface="Cambria Math"/>
                                  <a:ea typeface="Cambria Math"/>
                                  <a:cs typeface="Times New Roman" pitchFamily="18" charset="0"/>
                                </a:rPr>
                                <m:t>=0</m:t>
                              </m:r>
                            </m:sub>
                            <m:sup>
                              <m:r>
                                <a:rPr lang="en-US" sz="1800" b="0" i="1" smtClean="0">
                                  <a:latin typeface="Cambria Math"/>
                                  <a:ea typeface="Cambria Math"/>
                                  <a:cs typeface="Times New Roman" pitchFamily="18" charset="0"/>
                                </a:rPr>
                                <m:t>𝐾</m:t>
                              </m:r>
                            </m:sup>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𝑙</m:t>
                                  </m:r>
                                </m:e>
                              </m:d>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𝑎</m:t>
                                  </m:r>
                                </m:e>
                                <m:sub>
                                  <m:r>
                                    <a:rPr lang="en-US" sz="1800" b="0" i="1" smtClean="0">
                                      <a:latin typeface="Cambria Math"/>
                                      <a:ea typeface="Cambria Math"/>
                                      <a:cs typeface="Times New Roman" pitchFamily="18" charset="0"/>
                                    </a:rPr>
                                    <m:t>𝑘</m:t>
                                  </m:r>
                                </m:sub>
                              </m:sSub>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𝑐</m:t>
                                  </m:r>
                                </m:e>
                                <m:sub>
                                  <m:r>
                                    <a:rPr lang="en-US" sz="1800" b="0" i="1" smtClean="0">
                                      <a:latin typeface="Cambria Math"/>
                                      <a:ea typeface="Cambria Math"/>
                                      <a:cs typeface="Times New Roman" pitchFamily="18" charset="0"/>
                                    </a:rPr>
                                    <m:t>𝑘</m:t>
                                  </m:r>
                                </m:sub>
                              </m:sSub>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𝑛</m:t>
                                  </m:r>
                                </m:e>
                              </m:d>
                              <m:r>
                                <a:rPr lang="en-US" sz="1800" b="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𝑤</m:t>
                              </m:r>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𝑛</m:t>
                                  </m:r>
                                </m:e>
                              </m:d>
                            </m:e>
                          </m:nary>
                        </m:e>
                      </m:nary>
                    </m:oMath>
                  </m:oMathPara>
                </a14:m>
                <a:endParaRPr lang="en-IN" sz="1800" dirty="0" smtClean="0">
                  <a:latin typeface="Times New Roman" pitchFamily="18" charset="0"/>
                  <a:cs typeface="Times New Roman" pitchFamily="18" charset="0"/>
                </a:endParaRPr>
              </a:p>
              <a:p>
                <a:pPr>
                  <a:buFont typeface="Wingdings" pitchFamily="2" charset="2"/>
                  <a:buChar char="Ø"/>
                </a:pPr>
                <a:r>
                  <a:rPr lang="en-US" sz="1800" dirty="0">
                    <a:latin typeface="Times New Roman" pitchFamily="18" charset="0"/>
                    <a:cs typeface="Times New Roman" pitchFamily="18" charset="0"/>
                  </a:rPr>
                  <a:t>Consider now correlation with the spreading code </a:t>
                </a:r>
                <a14:m>
                  <m:oMath xmlns:m="http://schemas.openxmlformats.org/officeDocument/2006/math">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0</m:t>
                        </m:r>
                      </m:sub>
                    </m:sSub>
                    <m:d>
                      <m:dPr>
                        <m:ctrlPr>
                          <a:rPr lang="en-US" sz="1800" i="1" smtClean="0">
                            <a:latin typeface="Cambria Math"/>
                            <a:cs typeface="Times New Roman" pitchFamily="18" charset="0"/>
                          </a:rPr>
                        </m:ctrlPr>
                      </m:dPr>
                      <m:e>
                        <m:r>
                          <a:rPr lang="en-US" sz="1800" b="0" i="1" smtClean="0">
                            <a:latin typeface="Cambria Math"/>
                            <a:cs typeface="Times New Roman" pitchFamily="18" charset="0"/>
                          </a:rPr>
                          <m:t>𝑛</m:t>
                        </m:r>
                      </m:e>
                    </m:d>
                  </m:oMath>
                </a14:m>
                <a:r>
                  <a:rPr lang="en-US" sz="1800" dirty="0" smtClean="0">
                    <a:latin typeface="Times New Roman" pitchFamily="18" charset="0"/>
                    <a:cs typeface="Times New Roman" pitchFamily="18" charset="0"/>
                  </a:rPr>
                  <a:t> corresponding </a:t>
                </a:r>
                <a:r>
                  <a:rPr lang="en-US" sz="1800" dirty="0">
                    <a:latin typeface="Times New Roman" pitchFamily="18" charset="0"/>
                    <a:cs typeface="Times New Roman" pitchFamily="18" charset="0"/>
                  </a:rPr>
                  <a:t>to the user </a:t>
                </a:r>
                <a:r>
                  <a:rPr lang="en-US" sz="1800" i="1" dirty="0">
                    <a:latin typeface="Times New Roman" pitchFamily="18" charset="0"/>
                    <a:cs typeface="Times New Roman" pitchFamily="18" charset="0"/>
                  </a:rPr>
                  <a:t>0</a:t>
                </a:r>
                <a:r>
                  <a:rPr lang="en-US" sz="1800" dirty="0">
                    <a:latin typeface="Times New Roman" pitchFamily="18" charset="0"/>
                    <a:cs typeface="Times New Roman" pitchFamily="18" charset="0"/>
                  </a:rPr>
                  <a:t>. The </a:t>
                </a:r>
                <a:r>
                  <a:rPr lang="en-US" sz="1800" dirty="0" smtClean="0">
                    <a:latin typeface="Times New Roman" pitchFamily="18" charset="0"/>
                    <a:cs typeface="Times New Roman" pitchFamily="18" charset="0"/>
                  </a:rPr>
                  <a:t>statistic</a:t>
                </a:r>
                <a14:m>
                  <m:oMath xmlns:m="http://schemas.openxmlformats.org/officeDocument/2006/math">
                    <m:r>
                      <a:rPr lang="en-US" sz="1800" b="0" i="0" smtClean="0">
                        <a:latin typeface="Cambria Math"/>
                        <a:cs typeface="Times New Roman" pitchFamily="18" charset="0"/>
                      </a:rPr>
                      <m:t> </m:t>
                    </m:r>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𝑑</m:t>
                        </m:r>
                      </m:e>
                      <m:sub>
                        <m:r>
                          <a:rPr lang="en-US" sz="1800" b="0" i="1" smtClean="0">
                            <a:latin typeface="Cambria Math"/>
                            <a:cs typeface="Times New Roman" pitchFamily="18" charset="0"/>
                          </a:rPr>
                          <m:t>0</m:t>
                        </m:r>
                      </m:sub>
                    </m:sSub>
                    <m:d>
                      <m:dPr>
                        <m:ctrlPr>
                          <a:rPr lang="en-US" sz="1800" i="1" smtClean="0">
                            <a:latin typeface="Cambria Math"/>
                            <a:cs typeface="Times New Roman" pitchFamily="18" charset="0"/>
                          </a:rPr>
                        </m:ctrlPr>
                      </m:dPr>
                      <m:e>
                        <m:r>
                          <a:rPr lang="en-US" sz="1800" b="0" i="1" smtClean="0">
                            <a:latin typeface="Cambria Math"/>
                            <a:cs typeface="Times New Roman" pitchFamily="18" charset="0"/>
                          </a:rPr>
                          <m:t>𝑛</m:t>
                        </m:r>
                      </m:e>
                    </m:d>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i.e., at the user </a:t>
                </a:r>
                <a:r>
                  <a:rPr lang="en-US" sz="1800" i="1" dirty="0">
                    <a:latin typeface="Times New Roman" pitchFamily="18" charset="0"/>
                    <a:cs typeface="Times New Roman" pitchFamily="18" charset="0"/>
                  </a:rPr>
                  <a:t>0</a:t>
                </a:r>
                <a:r>
                  <a:rPr lang="en-US" sz="1800" dirty="0">
                    <a:latin typeface="Times New Roman" pitchFamily="18" charset="0"/>
                    <a:cs typeface="Times New Roman" pitchFamily="18" charset="0"/>
                  </a:rPr>
                  <a:t> corresponding to </a:t>
                </a:r>
                <a:r>
                  <a:rPr lang="en-US" sz="1800" dirty="0" smtClean="0">
                    <a:latin typeface="Times New Roman" pitchFamily="18" charset="0"/>
                    <a:cs typeface="Times New Roman" pitchFamily="18" charset="0"/>
                  </a:rPr>
                  <a:t>a </a:t>
                </a:r>
                <a:r>
                  <a:rPr lang="en-US" sz="1800" dirty="0">
                    <a:latin typeface="Times New Roman" pitchFamily="18" charset="0"/>
                    <a:cs typeface="Times New Roman" pitchFamily="18" charset="0"/>
                  </a:rPr>
                  <a:t>lag of </a:t>
                </a:r>
                <a:r>
                  <a:rPr lang="en-US" sz="1800" i="1" dirty="0">
                    <a:latin typeface="Times New Roman" pitchFamily="18" charset="0"/>
                    <a:cs typeface="Times New Roman" pitchFamily="18" charset="0"/>
                  </a:rPr>
                  <a:t>0 </a:t>
                </a:r>
                <a:r>
                  <a:rPr lang="en-US" sz="1800" dirty="0">
                    <a:latin typeface="Times New Roman" pitchFamily="18" charset="0"/>
                    <a:cs typeface="Times New Roman" pitchFamily="18" charset="0"/>
                  </a:rPr>
                  <a:t>can be expressed </a:t>
                </a:r>
                <a:r>
                  <a:rPr lang="en-US" sz="18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
                        <m:sSubPr>
                          <m:ctrlPr>
                            <a:rPr lang="en-IN" sz="1800" i="1" smtClean="0">
                              <a:latin typeface="Cambria Math"/>
                              <a:cs typeface="Times New Roman" pitchFamily="18" charset="0"/>
                            </a:rPr>
                          </m:ctrlPr>
                        </m:sSubPr>
                        <m:e>
                          <m:r>
                            <a:rPr lang="en-US" sz="1800" b="0" i="1" smtClean="0">
                              <a:latin typeface="Cambria Math"/>
                              <a:cs typeface="Times New Roman" pitchFamily="18" charset="0"/>
                            </a:rPr>
                            <m:t>𝑑</m:t>
                          </m:r>
                        </m:e>
                        <m:sub>
                          <m:r>
                            <a:rPr lang="en-US" sz="1800" b="0" i="1" smtClean="0">
                              <a:latin typeface="Cambria Math"/>
                              <a:cs typeface="Times New Roman" pitchFamily="18" charset="0"/>
                            </a:rPr>
                            <m:t>0</m:t>
                          </m:r>
                        </m:sub>
                      </m:sSub>
                      <m:d>
                        <m:dPr>
                          <m:ctrlPr>
                            <a:rPr lang="en-IN" sz="1800" i="1" smtClean="0">
                              <a:latin typeface="Cambria Math"/>
                              <a:cs typeface="Times New Roman" pitchFamily="18" charset="0"/>
                            </a:rPr>
                          </m:ctrlPr>
                        </m:dPr>
                        <m:e>
                          <m:r>
                            <a:rPr lang="en-US" sz="1800" b="0" i="1" smtClean="0">
                              <a:latin typeface="Cambria Math"/>
                              <a:cs typeface="Times New Roman" pitchFamily="18" charset="0"/>
                            </a:rPr>
                            <m:t>0</m:t>
                          </m:r>
                        </m:e>
                      </m:d>
                      <m:r>
                        <a:rPr lang="en-IN" sz="1800" i="1" smtClean="0">
                          <a:latin typeface="Cambria Math"/>
                          <a:ea typeface="Cambria Math"/>
                          <a:cs typeface="Times New Roman" pitchFamily="18" charset="0"/>
                        </a:rPr>
                        <m:t>=</m:t>
                      </m:r>
                      <m:f>
                        <m:fPr>
                          <m:ctrlPr>
                            <a:rPr lang="en-IN" sz="1800" i="1" smtClean="0">
                              <a:latin typeface="Cambria Math"/>
                              <a:ea typeface="Cambria Math"/>
                              <a:cs typeface="Times New Roman" pitchFamily="18" charset="0"/>
                            </a:rPr>
                          </m:ctrlPr>
                        </m:fPr>
                        <m:num>
                          <m:r>
                            <a:rPr lang="en-US" sz="1800" b="0" i="1" smtClean="0">
                              <a:latin typeface="Cambria Math"/>
                              <a:ea typeface="Cambria Math"/>
                              <a:cs typeface="Times New Roman" pitchFamily="18" charset="0"/>
                            </a:rPr>
                            <m:t>1</m:t>
                          </m:r>
                        </m:num>
                        <m:den>
                          <m:r>
                            <a:rPr lang="en-US" sz="1800" b="0" i="1" smtClean="0">
                              <a:latin typeface="Cambria Math"/>
                              <a:ea typeface="Cambria Math"/>
                              <a:cs typeface="Times New Roman" pitchFamily="18" charset="0"/>
                            </a:rPr>
                            <m:t>𝑁</m:t>
                          </m:r>
                        </m:den>
                      </m:f>
                      <m:nary>
                        <m:naryPr>
                          <m:chr m:val="∑"/>
                          <m:ctrlPr>
                            <a:rPr lang="en-IN" sz="1800" i="1" smtClean="0">
                              <a:latin typeface="Cambria Math"/>
                              <a:ea typeface="Cambria Math"/>
                              <a:cs typeface="Times New Roman" pitchFamily="18" charset="0"/>
                            </a:rPr>
                          </m:ctrlPr>
                        </m:naryPr>
                        <m:sub>
                          <m:r>
                            <m:rPr>
                              <m:brk m:alnAt="23"/>
                            </m:rPr>
                            <a:rPr lang="en-US" sz="1800" b="0" i="1" smtClean="0">
                              <a:latin typeface="Cambria Math"/>
                              <a:ea typeface="Cambria Math"/>
                              <a:cs typeface="Times New Roman" pitchFamily="18" charset="0"/>
                            </a:rPr>
                            <m:t>𝑛</m:t>
                          </m:r>
                          <m:r>
                            <a:rPr lang="en-US" sz="1800" b="0" i="1" smtClean="0">
                              <a:latin typeface="Cambria Math"/>
                              <a:ea typeface="Cambria Math"/>
                              <a:cs typeface="Times New Roman" pitchFamily="18" charset="0"/>
                            </a:rPr>
                            <m:t>=0</m:t>
                          </m:r>
                        </m:sub>
                        <m:sup>
                          <m:r>
                            <a:rPr lang="en-US" sz="1800" b="0" i="1" smtClean="0">
                              <a:latin typeface="Cambria Math"/>
                              <a:ea typeface="Cambria Math"/>
                              <a:cs typeface="Times New Roman" pitchFamily="18" charset="0"/>
                            </a:rPr>
                            <m:t>𝑁</m:t>
                          </m:r>
                          <m:r>
                            <a:rPr lang="en-US" sz="1800" b="0" i="1" smtClean="0">
                              <a:latin typeface="Cambria Math"/>
                              <a:ea typeface="Cambria Math"/>
                              <a:cs typeface="Times New Roman" pitchFamily="18" charset="0"/>
                            </a:rPr>
                            <m:t>−1</m:t>
                          </m:r>
                        </m:sup>
                        <m:e>
                          <m:r>
                            <a:rPr lang="en-US" sz="1800" b="0" i="1" smtClean="0">
                              <a:latin typeface="Cambria Math"/>
                              <a:ea typeface="Cambria Math"/>
                              <a:cs typeface="Times New Roman" pitchFamily="18" charset="0"/>
                            </a:rPr>
                            <m:t>𝑦</m:t>
                          </m:r>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𝑛</m:t>
                              </m:r>
                            </m:e>
                          </m:d>
                          <m:sSubSup>
                            <m:sSubSupPr>
                              <m:ctrlPr>
                                <a:rPr lang="en-US" sz="1800" b="0" i="1" smtClean="0">
                                  <a:latin typeface="Cambria Math"/>
                                  <a:ea typeface="Cambria Math"/>
                                  <a:cs typeface="Times New Roman" pitchFamily="18" charset="0"/>
                                </a:rPr>
                              </m:ctrlPr>
                            </m:sSubSupPr>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𝑐</m:t>
                                  </m:r>
                                </m:e>
                                <m:sub>
                                  <m:r>
                                    <a:rPr lang="en-US" sz="1800" b="0" i="1" smtClean="0">
                                      <a:latin typeface="Cambria Math"/>
                                      <a:ea typeface="Cambria Math"/>
                                      <a:cs typeface="Times New Roman" pitchFamily="18" charset="0"/>
                                    </a:rPr>
                                    <m:t>0</m:t>
                                  </m:r>
                                </m:sub>
                              </m:sSub>
                            </m:e>
                            <m:sub/>
                            <m:sup>
                              <m:r>
                                <a:rPr lang="en-US" sz="1800" b="0" i="1" smtClean="0">
                                  <a:latin typeface="Cambria Math"/>
                                  <a:ea typeface="Cambria Math"/>
                                  <a:cs typeface="Times New Roman" pitchFamily="18" charset="0"/>
                                </a:rPr>
                                <m:t>∗</m:t>
                              </m:r>
                            </m:sup>
                          </m:sSubSup>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𝑛</m:t>
                              </m:r>
                            </m:e>
                          </m:d>
                        </m:e>
                      </m:nary>
                    </m:oMath>
                  </m:oMathPara>
                </a14:m>
                <a:endParaRPr lang="en-IN"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m:t>
                      </m:r>
                      <m:f>
                        <m:fPr>
                          <m:ctrlPr>
                            <a:rPr lang="en-US" sz="1800" b="0" i="1" smtClean="0">
                              <a:latin typeface="Cambria Math"/>
                              <a:cs typeface="Times New Roman" pitchFamily="18" charset="0"/>
                            </a:rPr>
                          </m:ctrlPr>
                        </m:fPr>
                        <m:num>
                          <m:r>
                            <a:rPr lang="en-US" sz="1800" b="0" i="1" smtClean="0">
                              <a:latin typeface="Cambria Math"/>
                              <a:cs typeface="Times New Roman" pitchFamily="18" charset="0"/>
                            </a:rPr>
                            <m:t>1</m:t>
                          </m:r>
                        </m:num>
                        <m:den>
                          <m:r>
                            <a:rPr lang="en-US" sz="1800" b="0" i="1" smtClean="0">
                              <a:latin typeface="Cambria Math"/>
                              <a:cs typeface="Times New Roman" pitchFamily="18" charset="0"/>
                            </a:rPr>
                            <m:t>𝑁</m:t>
                          </m:r>
                        </m:den>
                      </m:f>
                      <m:nary>
                        <m:naryPr>
                          <m:chr m:val="∑"/>
                          <m:ctrlPr>
                            <a:rPr lang="en-US" sz="1800" b="0" i="1" smtClean="0">
                              <a:latin typeface="Cambria Math"/>
                              <a:cs typeface="Times New Roman" pitchFamily="18" charset="0"/>
                            </a:rPr>
                          </m:ctrlPr>
                        </m:naryPr>
                        <m:sub>
                          <m:r>
                            <m:rPr>
                              <m:brk m:alnAt="23"/>
                            </m:rPr>
                            <a:rPr lang="en-US" sz="1800" b="0" i="1" smtClean="0">
                              <a:latin typeface="Cambria Math"/>
                              <a:cs typeface="Times New Roman" pitchFamily="18" charset="0"/>
                            </a:rPr>
                            <m:t>𝑛</m:t>
                          </m:r>
                          <m:r>
                            <a:rPr lang="en-US" sz="1800" b="0" i="1" smtClean="0">
                              <a:latin typeface="Cambria Math"/>
                              <a:cs typeface="Times New Roman" pitchFamily="18" charset="0"/>
                            </a:rPr>
                            <m:t>=0</m:t>
                          </m:r>
                        </m:sub>
                        <m:sup>
                          <m:r>
                            <a:rPr lang="en-US" sz="1800" b="0" i="1" smtClean="0">
                              <a:latin typeface="Cambria Math"/>
                              <a:cs typeface="Times New Roman" pitchFamily="18" charset="0"/>
                            </a:rPr>
                            <m:t>𝑁</m:t>
                          </m:r>
                          <m:r>
                            <a:rPr lang="en-US" sz="1800" b="0" i="1" smtClean="0">
                              <a:latin typeface="Cambria Math"/>
                              <a:cs typeface="Times New Roman" pitchFamily="18" charset="0"/>
                            </a:rPr>
                            <m:t>−1</m:t>
                          </m:r>
                        </m:sup>
                        <m:e>
                          <m:nary>
                            <m:naryPr>
                              <m:chr m:val="∑"/>
                              <m:ctrlPr>
                                <a:rPr lang="en-US" sz="1800" b="0" i="1" smtClean="0">
                                  <a:latin typeface="Cambria Math"/>
                                  <a:cs typeface="Times New Roman" pitchFamily="18" charset="0"/>
                                </a:rPr>
                              </m:ctrlPr>
                            </m:naryPr>
                            <m:sub>
                              <m:r>
                                <m:rPr>
                                  <m:brk m:alnAt="23"/>
                                </m:rPr>
                                <a:rPr lang="en-US" sz="1800" b="0" i="1" smtClean="0">
                                  <a:latin typeface="Cambria Math"/>
                                  <a:cs typeface="Times New Roman" pitchFamily="18" charset="0"/>
                                </a:rPr>
                                <m:t>𝑙</m:t>
                              </m:r>
                              <m:r>
                                <a:rPr lang="en-US" sz="1800" b="0" i="1" smtClean="0">
                                  <a:latin typeface="Cambria Math"/>
                                  <a:cs typeface="Times New Roman" pitchFamily="18" charset="0"/>
                                </a:rPr>
                                <m:t>=0</m:t>
                              </m:r>
                            </m:sub>
                            <m:sup>
                              <m:r>
                                <a:rPr lang="en-US" sz="1800" b="0" i="1" smtClean="0">
                                  <a:latin typeface="Cambria Math"/>
                                  <a:cs typeface="Times New Roman" pitchFamily="18" charset="0"/>
                                </a:rPr>
                                <m:t>𝐿</m:t>
                              </m:r>
                              <m:r>
                                <a:rPr lang="en-US" sz="1800" b="0" i="1" smtClean="0">
                                  <a:latin typeface="Cambria Math"/>
                                  <a:cs typeface="Times New Roman" pitchFamily="18" charset="0"/>
                                </a:rPr>
                                <m:t>−1</m:t>
                              </m:r>
                            </m:sup>
                            <m:e>
                              <m:nary>
                                <m:naryPr>
                                  <m:chr m:val="∑"/>
                                  <m:ctrlPr>
                                    <a:rPr lang="en-US" sz="1800" b="0" i="1" smtClean="0">
                                      <a:latin typeface="Cambria Math"/>
                                      <a:cs typeface="Times New Roman" pitchFamily="18" charset="0"/>
                                    </a:rPr>
                                  </m:ctrlPr>
                                </m:naryPr>
                                <m:sub>
                                  <m:r>
                                    <m:rPr>
                                      <m:brk m:alnAt="23"/>
                                    </m:rPr>
                                    <a:rPr lang="en-US" sz="1800" b="0" i="1" smtClean="0">
                                      <a:latin typeface="Cambria Math"/>
                                      <a:cs typeface="Times New Roman" pitchFamily="18" charset="0"/>
                                    </a:rPr>
                                    <m:t>𝑘</m:t>
                                  </m:r>
                                  <m:r>
                                    <a:rPr lang="en-US" sz="1800" b="0" i="1" smtClean="0">
                                      <a:latin typeface="Cambria Math"/>
                                      <a:cs typeface="Times New Roman" pitchFamily="18" charset="0"/>
                                    </a:rPr>
                                    <m:t>=0</m:t>
                                  </m:r>
                                </m:sub>
                                <m:sup>
                                  <m:r>
                                    <a:rPr lang="en-US" sz="1800" b="0" i="1" smtClean="0">
                                      <a:latin typeface="Cambria Math"/>
                                      <a:cs typeface="Times New Roman" pitchFamily="18" charset="0"/>
                                    </a:rPr>
                                    <m:t>𝐾</m:t>
                                  </m:r>
                                </m:sup>
                                <m:e>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d>
                                    <m:dPr>
                                      <m:ctrlPr>
                                        <a:rPr lang="en-US" sz="1800" b="0" i="1" smtClean="0">
                                          <a:latin typeface="Cambria Math"/>
                                          <a:cs typeface="Times New Roman" pitchFamily="18" charset="0"/>
                                        </a:rPr>
                                      </m:ctrlPr>
                                    </m:dPr>
                                    <m:e>
                                      <m:r>
                                        <a:rPr lang="en-US" sz="1800" b="0" i="1" smtClean="0">
                                          <a:latin typeface="Cambria Math"/>
                                          <a:cs typeface="Times New Roman" pitchFamily="18" charset="0"/>
                                        </a:rPr>
                                        <m:t>𝑙</m:t>
                                      </m:r>
                                    </m:e>
                                  </m:d>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𝑎</m:t>
                                      </m:r>
                                    </m:e>
                                    <m:sub>
                                      <m:r>
                                        <a:rPr lang="en-US" sz="1800" b="0" i="1" smtClean="0">
                                          <a:latin typeface="Cambria Math"/>
                                          <a:cs typeface="Times New Roman" pitchFamily="18" charset="0"/>
                                        </a:rPr>
                                        <m:t>𝑘</m:t>
                                      </m:r>
                                    </m:sub>
                                  </m:sSub>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𝑘</m:t>
                                      </m:r>
                                    </m:sub>
                                  </m:sSub>
                                  <m:d>
                                    <m:dPr>
                                      <m:ctrlPr>
                                        <a:rPr lang="en-US" sz="1800" b="0" i="1" smtClean="0">
                                          <a:latin typeface="Cambria Math"/>
                                          <a:cs typeface="Times New Roman" pitchFamily="18" charset="0"/>
                                        </a:rPr>
                                      </m:ctrlPr>
                                    </m:dPr>
                                    <m:e>
                                      <m:r>
                                        <a:rPr lang="en-US" sz="1800" b="0" i="1" smtClean="0">
                                          <a:latin typeface="Cambria Math"/>
                                          <a:cs typeface="Times New Roman" pitchFamily="18" charset="0"/>
                                        </a:rPr>
                                        <m:t>𝑛</m:t>
                                      </m:r>
                                      <m:r>
                                        <a:rPr lang="en-US" sz="1800" b="0" i="1" smtClean="0">
                                          <a:latin typeface="Cambria Math"/>
                                          <a:cs typeface="Times New Roman" pitchFamily="18" charset="0"/>
                                        </a:rPr>
                                        <m:t>−</m:t>
                                      </m:r>
                                      <m:r>
                                        <a:rPr lang="en-US" sz="1800" b="0" i="1" smtClean="0">
                                          <a:latin typeface="Cambria Math"/>
                                          <a:cs typeface="Times New Roman" pitchFamily="18" charset="0"/>
                                        </a:rPr>
                                        <m:t>𝑙</m:t>
                                      </m:r>
                                    </m:e>
                                  </m:d>
                                  <m:sSubSup>
                                    <m:sSubSupPr>
                                      <m:ctrlPr>
                                        <a:rPr lang="en-US" sz="1800" b="0" i="1" smtClean="0">
                                          <a:latin typeface="Cambria Math"/>
                                          <a:cs typeface="Times New Roman" pitchFamily="18" charset="0"/>
                                        </a:rPr>
                                      </m:ctrlPr>
                                    </m:sSubSupPr>
                                    <m:e>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0</m:t>
                                          </m:r>
                                        </m:sub>
                                      </m:sSub>
                                    </m:e>
                                    <m:sub/>
                                    <m:sup>
                                      <m:r>
                                        <a:rPr lang="en-US" sz="1800" b="0" i="1" smtClean="0">
                                          <a:latin typeface="Cambria Math"/>
                                          <a:ea typeface="Cambria Math"/>
                                          <a:cs typeface="Times New Roman" pitchFamily="18" charset="0"/>
                                        </a:rPr>
                                        <m:t>∗</m:t>
                                      </m:r>
                                    </m:sup>
                                  </m:sSubSup>
                                  <m:d>
                                    <m:dPr>
                                      <m:ctrlPr>
                                        <a:rPr lang="en-US" sz="1800" b="0" i="1" smtClean="0">
                                          <a:latin typeface="Cambria Math"/>
                                          <a:cs typeface="Times New Roman" pitchFamily="18" charset="0"/>
                                        </a:rPr>
                                      </m:ctrlPr>
                                    </m:dPr>
                                    <m:e>
                                      <m:r>
                                        <a:rPr lang="en-US" sz="1800" b="0" i="1" smtClean="0">
                                          <a:latin typeface="Cambria Math"/>
                                          <a:cs typeface="Times New Roman" pitchFamily="18" charset="0"/>
                                        </a:rPr>
                                        <m:t>𝑛</m:t>
                                      </m:r>
                                    </m:e>
                                  </m:d>
                                  <m:r>
                                    <a:rPr lang="en-US" sz="1800" b="0" i="1" smtClean="0">
                                      <a:latin typeface="Cambria Math"/>
                                      <a:ea typeface="Cambria Math"/>
                                      <a:cs typeface="Times New Roman" pitchFamily="18" charset="0"/>
                                    </a:rPr>
                                    <m:t>+</m:t>
                                  </m:r>
                                  <m:f>
                                    <m:fPr>
                                      <m:ctrlPr>
                                        <a:rPr lang="en-US" sz="1800" b="0" i="1" smtClean="0">
                                          <a:latin typeface="Cambria Math"/>
                                          <a:ea typeface="Cambria Math"/>
                                          <a:cs typeface="Times New Roman" pitchFamily="18" charset="0"/>
                                        </a:rPr>
                                      </m:ctrlPr>
                                    </m:fPr>
                                    <m:num>
                                      <m:r>
                                        <a:rPr lang="en-US" sz="1800" b="0" i="1" smtClean="0">
                                          <a:latin typeface="Cambria Math"/>
                                          <a:ea typeface="Cambria Math"/>
                                          <a:cs typeface="Times New Roman" pitchFamily="18" charset="0"/>
                                        </a:rPr>
                                        <m:t>1</m:t>
                                      </m:r>
                                    </m:num>
                                    <m:den>
                                      <m:r>
                                        <a:rPr lang="en-US" sz="1800" b="0" i="1" smtClean="0">
                                          <a:latin typeface="Cambria Math"/>
                                          <a:ea typeface="Cambria Math"/>
                                          <a:cs typeface="Times New Roman" pitchFamily="18" charset="0"/>
                                        </a:rPr>
                                        <m:t>𝑁</m:t>
                                      </m:r>
                                    </m:den>
                                  </m:f>
                                  <m:nary>
                                    <m:naryPr>
                                      <m:chr m:val="∑"/>
                                      <m:ctrlPr>
                                        <a:rPr lang="en-US" sz="1800" b="0" i="1" smtClean="0">
                                          <a:latin typeface="Cambria Math"/>
                                          <a:ea typeface="Cambria Math"/>
                                          <a:cs typeface="Times New Roman" pitchFamily="18" charset="0"/>
                                        </a:rPr>
                                      </m:ctrlPr>
                                    </m:naryPr>
                                    <m:sub>
                                      <m:r>
                                        <m:rPr>
                                          <m:brk m:alnAt="23"/>
                                        </m:rPr>
                                        <a:rPr lang="en-US" sz="1800" b="0" i="1" smtClean="0">
                                          <a:latin typeface="Cambria Math"/>
                                          <a:ea typeface="Cambria Math"/>
                                          <a:cs typeface="Times New Roman" pitchFamily="18" charset="0"/>
                                        </a:rPr>
                                        <m:t>𝑛</m:t>
                                      </m:r>
                                      <m:r>
                                        <a:rPr lang="en-US" sz="1800" b="0" i="1" smtClean="0">
                                          <a:latin typeface="Cambria Math"/>
                                          <a:ea typeface="Cambria Math"/>
                                          <a:cs typeface="Times New Roman" pitchFamily="18" charset="0"/>
                                        </a:rPr>
                                        <m:t>=0</m:t>
                                      </m:r>
                                    </m:sub>
                                    <m:sup>
                                      <m:r>
                                        <a:rPr lang="en-US" sz="1800" b="0" i="1" smtClean="0">
                                          <a:latin typeface="Cambria Math"/>
                                          <a:ea typeface="Cambria Math"/>
                                          <a:cs typeface="Times New Roman" pitchFamily="18" charset="0"/>
                                        </a:rPr>
                                        <m:t>𝑁</m:t>
                                      </m:r>
                                      <m:r>
                                        <a:rPr lang="en-US" sz="1800" b="0" i="1" smtClean="0">
                                          <a:latin typeface="Cambria Math"/>
                                          <a:ea typeface="Cambria Math"/>
                                          <a:cs typeface="Times New Roman" pitchFamily="18" charset="0"/>
                                        </a:rPr>
                                        <m:t>−1</m:t>
                                      </m:r>
                                    </m:sup>
                                    <m:e>
                                      <m:r>
                                        <a:rPr lang="en-US" sz="1800" b="0" i="1" smtClean="0">
                                          <a:latin typeface="Cambria Math"/>
                                          <a:ea typeface="Cambria Math"/>
                                          <a:cs typeface="Times New Roman" pitchFamily="18" charset="0"/>
                                        </a:rPr>
                                        <m:t>𝑤</m:t>
                                      </m:r>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𝑛</m:t>
                                          </m:r>
                                        </m:e>
                                      </m:d>
                                      <m:sSubSup>
                                        <m:sSubSupPr>
                                          <m:ctrlPr>
                                            <a:rPr lang="en-US" sz="1800" b="0" i="1" smtClean="0">
                                              <a:latin typeface="Cambria Math"/>
                                              <a:ea typeface="Cambria Math"/>
                                              <a:cs typeface="Times New Roman" pitchFamily="18" charset="0"/>
                                            </a:rPr>
                                          </m:ctrlPr>
                                        </m:sSubSupPr>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𝑐</m:t>
                                              </m:r>
                                            </m:e>
                                            <m:sub>
                                              <m:r>
                                                <a:rPr lang="en-US" sz="1800" b="0" i="1" smtClean="0">
                                                  <a:latin typeface="Cambria Math"/>
                                                  <a:ea typeface="Cambria Math"/>
                                                  <a:cs typeface="Times New Roman" pitchFamily="18" charset="0"/>
                                                </a:rPr>
                                                <m:t>0</m:t>
                                              </m:r>
                                            </m:sub>
                                          </m:sSub>
                                        </m:e>
                                        <m:sub/>
                                        <m:sup>
                                          <m:r>
                                            <a:rPr lang="en-US" sz="1800" b="0" i="1" smtClean="0">
                                              <a:latin typeface="Cambria Math"/>
                                              <a:ea typeface="Cambria Math"/>
                                              <a:cs typeface="Times New Roman" pitchFamily="18" charset="0"/>
                                            </a:rPr>
                                            <m:t>∗</m:t>
                                          </m:r>
                                        </m:sup>
                                      </m:sSubSup>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𝑛</m:t>
                                          </m:r>
                                        </m:e>
                                      </m:d>
                                    </m:e>
                                  </m:nary>
                                </m:e>
                              </m:nary>
                            </m:e>
                          </m:nary>
                        </m:e>
                      </m:nary>
                    </m:oMath>
                  </m:oMathPara>
                </a14:m>
                <a:endParaRPr lang="en-IN" sz="1800" dirty="0" smtClean="0">
                  <a:latin typeface="Times New Roman" pitchFamily="18" charset="0"/>
                  <a:cs typeface="Times New Roman" pitchFamily="18" charset="0"/>
                </a:endParaRPr>
              </a:p>
              <a:p>
                <a:pPr>
                  <a:buFont typeface="Wingdings" pitchFamily="2" charset="2"/>
                  <a:buChar char="Ø"/>
                </a:pPr>
                <a:r>
                  <a:rPr lang="en-US" sz="1800" dirty="0">
                    <a:latin typeface="Times New Roman" pitchFamily="18" charset="0"/>
                    <a:cs typeface="Times New Roman" pitchFamily="18" charset="0"/>
                  </a:rPr>
                  <a:t>The MPI and MUI together constitute the total interference at the user 0. The above equation can, therefore, be written as</a:t>
                </a:r>
                <a:endParaRPr lang="en-IN"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𝑑</m:t>
                          </m:r>
                        </m:e>
                        <m:sub>
                          <m:r>
                            <a:rPr lang="en-US" sz="1800" b="0" i="1" smtClean="0">
                              <a:latin typeface="Cambria Math"/>
                              <a:cs typeface="Times New Roman" pitchFamily="18" charset="0"/>
                            </a:rPr>
                            <m:t>0</m:t>
                          </m:r>
                        </m:sub>
                      </m:sSub>
                      <m:d>
                        <m:dPr>
                          <m:ctrlPr>
                            <a:rPr lang="en-US" sz="1800" i="1" smtClean="0">
                              <a:latin typeface="Cambria Math"/>
                              <a:cs typeface="Times New Roman" pitchFamily="18" charset="0"/>
                            </a:rPr>
                          </m:ctrlPr>
                        </m:dPr>
                        <m:e>
                          <m:r>
                            <a:rPr lang="en-US" sz="1800" b="0" i="1" smtClean="0">
                              <a:latin typeface="Cambria Math"/>
                              <a:cs typeface="Times New Roman" pitchFamily="18" charset="0"/>
                            </a:rPr>
                            <m:t>0</m:t>
                          </m:r>
                        </m:e>
                      </m:d>
                      <m:r>
                        <a:rPr lang="en-US" sz="1800" i="1">
                          <a:latin typeface="Cambria Math"/>
                          <a:cs typeface="Times New Roman" pitchFamily="18" charset="0"/>
                        </a:rPr>
                        <m:t>=</m:t>
                      </m:r>
                      <m:f>
                        <m:fPr>
                          <m:ctrlPr>
                            <a:rPr lang="en-US" sz="1800" i="1" smtClean="0">
                              <a:latin typeface="Cambria Math"/>
                              <a:cs typeface="Times New Roman" pitchFamily="18" charset="0"/>
                            </a:rPr>
                          </m:ctrlPr>
                        </m:fPr>
                        <m:num>
                          <m:r>
                            <a:rPr lang="en-US" sz="1800" b="0" i="1" smtClean="0">
                              <a:latin typeface="Cambria Math"/>
                              <a:cs typeface="Times New Roman" pitchFamily="18" charset="0"/>
                            </a:rPr>
                            <m:t>1</m:t>
                          </m:r>
                        </m:num>
                        <m:den>
                          <m:r>
                            <a:rPr lang="en-US" sz="1800" b="0" i="1" smtClean="0">
                              <a:latin typeface="Cambria Math"/>
                              <a:cs typeface="Times New Roman" pitchFamily="18" charset="0"/>
                            </a:rPr>
                            <m:t>𝑁</m:t>
                          </m:r>
                        </m:den>
                      </m:f>
                      <m:nary>
                        <m:naryPr>
                          <m:chr m:val="∑"/>
                          <m:ctrlPr>
                            <a:rPr lang="en-US" sz="1800" i="1" smtClean="0">
                              <a:latin typeface="Cambria Math"/>
                              <a:cs typeface="Times New Roman" pitchFamily="18" charset="0"/>
                            </a:rPr>
                          </m:ctrlPr>
                        </m:naryPr>
                        <m:sub>
                          <m:r>
                            <m:rPr>
                              <m:brk m:alnAt="23"/>
                            </m:rPr>
                            <a:rPr lang="en-US" sz="1800" b="0" i="1" smtClean="0">
                              <a:latin typeface="Cambria Math"/>
                              <a:cs typeface="Times New Roman" pitchFamily="18" charset="0"/>
                            </a:rPr>
                            <m:t>𝑛</m:t>
                          </m:r>
                          <m:r>
                            <a:rPr lang="en-US" sz="1800" b="0" i="1" smtClean="0">
                              <a:latin typeface="Cambria Math"/>
                              <a:cs typeface="Times New Roman" pitchFamily="18" charset="0"/>
                            </a:rPr>
                            <m:t>=0</m:t>
                          </m:r>
                        </m:sub>
                        <m:sup>
                          <m:r>
                            <a:rPr lang="en-US" sz="1800" b="0" i="1" smtClean="0">
                              <a:latin typeface="Cambria Math"/>
                              <a:cs typeface="Times New Roman" pitchFamily="18" charset="0"/>
                            </a:rPr>
                            <m:t>𝑁</m:t>
                          </m:r>
                          <m:r>
                            <a:rPr lang="en-US" sz="1800" b="0" i="1" smtClean="0">
                              <a:latin typeface="Cambria Math"/>
                              <a:cs typeface="Times New Roman" pitchFamily="18" charset="0"/>
                            </a:rPr>
                            <m:t>−1</m:t>
                          </m:r>
                        </m:sup>
                        <m:e>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d>
                            <m:dPr>
                              <m:ctrlPr>
                                <a:rPr lang="en-US" sz="1800" i="1" smtClean="0">
                                  <a:latin typeface="Cambria Math"/>
                                  <a:cs typeface="Times New Roman" pitchFamily="18" charset="0"/>
                                </a:rPr>
                              </m:ctrlPr>
                            </m:dPr>
                            <m:e>
                              <m:r>
                                <a:rPr lang="en-US" sz="1800" b="0" i="1" smtClean="0">
                                  <a:latin typeface="Cambria Math"/>
                                  <a:cs typeface="Times New Roman" pitchFamily="18" charset="0"/>
                                </a:rPr>
                                <m:t>𝑛</m:t>
                              </m:r>
                            </m:e>
                          </m:d>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𝑎</m:t>
                              </m:r>
                            </m:e>
                            <m:sub>
                              <m:r>
                                <a:rPr lang="en-US" sz="1800" b="0" i="1" smtClean="0">
                                  <a:latin typeface="Cambria Math"/>
                                  <a:cs typeface="Times New Roman" pitchFamily="18" charset="0"/>
                                </a:rPr>
                                <m:t>0</m:t>
                              </m:r>
                            </m:sub>
                          </m:sSub>
                        </m:e>
                      </m:nary>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0</m:t>
                          </m:r>
                        </m:sub>
                      </m:sSub>
                      <m:d>
                        <m:dPr>
                          <m:ctrlPr>
                            <a:rPr lang="en-US" sz="1800" i="1" smtClean="0">
                              <a:latin typeface="Cambria Math"/>
                              <a:cs typeface="Times New Roman" pitchFamily="18" charset="0"/>
                            </a:rPr>
                          </m:ctrlPr>
                        </m:dPr>
                        <m:e>
                          <m:r>
                            <a:rPr lang="en-US" sz="1800" b="0" i="1" smtClean="0">
                              <a:latin typeface="Cambria Math"/>
                              <a:cs typeface="Times New Roman" pitchFamily="18" charset="0"/>
                            </a:rPr>
                            <m:t>𝑛</m:t>
                          </m:r>
                        </m:e>
                      </m:d>
                      <m:sSubSup>
                        <m:sSubSupPr>
                          <m:ctrlPr>
                            <a:rPr lang="en-US" sz="1800" i="1" smtClean="0">
                              <a:latin typeface="Cambria Math"/>
                              <a:cs typeface="Times New Roman" pitchFamily="18" charset="0"/>
                            </a:rPr>
                          </m:ctrlPr>
                        </m:sSubSupPr>
                        <m:e>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0</m:t>
                              </m:r>
                            </m:sub>
                          </m:sSub>
                        </m:e>
                        <m:sub/>
                        <m:sup>
                          <m:r>
                            <a:rPr lang="en-US" sz="1800" i="1" smtClean="0">
                              <a:latin typeface="Cambria Math"/>
                              <a:ea typeface="Cambria Math"/>
                              <a:cs typeface="Times New Roman" pitchFamily="18" charset="0"/>
                            </a:rPr>
                            <m:t>∗</m:t>
                          </m:r>
                        </m:sup>
                      </m:sSubSup>
                      <m:d>
                        <m:dPr>
                          <m:ctrlPr>
                            <a:rPr lang="en-US" sz="1800" i="1" smtClean="0">
                              <a:latin typeface="Cambria Math"/>
                              <a:cs typeface="Times New Roman" pitchFamily="18" charset="0"/>
                            </a:rPr>
                          </m:ctrlPr>
                        </m:dPr>
                        <m:e>
                          <m:r>
                            <a:rPr lang="en-US" sz="1800" b="0" i="1" smtClean="0">
                              <a:latin typeface="Cambria Math"/>
                              <a:cs typeface="Times New Roman" pitchFamily="18" charset="0"/>
                            </a:rPr>
                            <m:t>𝑛</m:t>
                          </m:r>
                        </m:e>
                      </m:d>
                      <m:r>
                        <a:rPr lang="en-US" sz="1800" i="1" smtClean="0">
                          <a:latin typeface="Cambria Math"/>
                          <a:ea typeface="Cambria Math"/>
                          <a:cs typeface="Times New Roman" pitchFamily="18" charset="0"/>
                        </a:rPr>
                        <m:t>+</m:t>
                      </m:r>
                      <m:f>
                        <m:fPr>
                          <m:ctrlPr>
                            <a:rPr lang="en-US" sz="1800" i="1" smtClean="0">
                              <a:latin typeface="Cambria Math"/>
                              <a:ea typeface="Cambria Math"/>
                              <a:cs typeface="Times New Roman" pitchFamily="18" charset="0"/>
                            </a:rPr>
                          </m:ctrlPr>
                        </m:fPr>
                        <m:num>
                          <m:r>
                            <a:rPr lang="en-US" sz="1800" b="0" i="1" smtClean="0">
                              <a:latin typeface="Cambria Math"/>
                              <a:ea typeface="Cambria Math"/>
                              <a:cs typeface="Times New Roman" pitchFamily="18" charset="0"/>
                            </a:rPr>
                            <m:t>1</m:t>
                          </m:r>
                        </m:num>
                        <m:den>
                          <m:r>
                            <a:rPr lang="en-US" sz="1800" b="0" i="1" smtClean="0">
                              <a:latin typeface="Cambria Math"/>
                              <a:ea typeface="Cambria Math"/>
                              <a:cs typeface="Times New Roman" pitchFamily="18" charset="0"/>
                            </a:rPr>
                            <m:t>𝑁</m:t>
                          </m:r>
                        </m:den>
                      </m:f>
                      <m:sSub>
                        <m:sSubPr>
                          <m:ctrlPr>
                            <a:rPr lang="en-US" sz="1800" i="1">
                              <a:latin typeface="Cambria Math"/>
                              <a:cs typeface="Times New Roman" pitchFamily="18" charset="0"/>
                            </a:rPr>
                          </m:ctrlPr>
                        </m:sSubPr>
                        <m:e>
                          <m:r>
                            <a:rPr lang="en-US" sz="1800" i="1">
                              <a:latin typeface="Cambria Math"/>
                              <a:cs typeface="Times New Roman" pitchFamily="18" charset="0"/>
                            </a:rPr>
                            <m:t>h</m:t>
                          </m:r>
                        </m:e>
                        <m:sub>
                          <m:r>
                            <a:rPr lang="en-US" sz="1800" i="1">
                              <a:latin typeface="Cambria Math"/>
                              <a:cs typeface="Times New Roman" pitchFamily="18" charset="0"/>
                            </a:rPr>
                            <m:t>0</m:t>
                          </m:r>
                        </m:sub>
                      </m:sSub>
                      <m:d>
                        <m:dPr>
                          <m:ctrlPr>
                            <a:rPr lang="en-US" sz="1800" i="1">
                              <a:latin typeface="Cambria Math"/>
                              <a:cs typeface="Times New Roman" pitchFamily="18" charset="0"/>
                            </a:rPr>
                          </m:ctrlPr>
                        </m:dPr>
                        <m:e>
                          <m:r>
                            <a:rPr lang="en-US" sz="1800" i="1">
                              <a:latin typeface="Cambria Math"/>
                              <a:cs typeface="Times New Roman" pitchFamily="18" charset="0"/>
                            </a:rPr>
                            <m:t>𝑙</m:t>
                          </m:r>
                        </m:e>
                      </m:d>
                      <m:sSub>
                        <m:sSubPr>
                          <m:ctrlPr>
                            <a:rPr lang="en-US" sz="1800" i="1">
                              <a:latin typeface="Cambria Math"/>
                              <a:cs typeface="Times New Roman" pitchFamily="18" charset="0"/>
                            </a:rPr>
                          </m:ctrlPr>
                        </m:sSubPr>
                        <m:e>
                          <m:r>
                            <a:rPr lang="en-US" sz="1800" i="1">
                              <a:latin typeface="Cambria Math"/>
                              <a:cs typeface="Times New Roman" pitchFamily="18" charset="0"/>
                            </a:rPr>
                            <m:t>𝑎</m:t>
                          </m:r>
                        </m:e>
                        <m:sub>
                          <m:r>
                            <a:rPr lang="en-US" sz="1800" i="1">
                              <a:latin typeface="Cambria Math"/>
                              <a:cs typeface="Times New Roman" pitchFamily="18" charset="0"/>
                            </a:rPr>
                            <m:t>𝑘</m:t>
                          </m:r>
                        </m:sub>
                      </m:sSub>
                      <m:sSub>
                        <m:sSubPr>
                          <m:ctrlPr>
                            <a:rPr lang="en-US" sz="1800" i="1">
                              <a:latin typeface="Cambria Math"/>
                              <a:cs typeface="Times New Roman" pitchFamily="18" charset="0"/>
                            </a:rPr>
                          </m:ctrlPr>
                        </m:sSubPr>
                        <m:e>
                          <m:r>
                            <a:rPr lang="en-US" sz="1800" i="1">
                              <a:latin typeface="Cambria Math"/>
                              <a:cs typeface="Times New Roman" pitchFamily="18" charset="0"/>
                            </a:rPr>
                            <m:t>𝑐</m:t>
                          </m:r>
                        </m:e>
                        <m:sub>
                          <m:r>
                            <a:rPr lang="en-US" sz="1800" i="1">
                              <a:latin typeface="Cambria Math"/>
                              <a:cs typeface="Times New Roman" pitchFamily="18" charset="0"/>
                            </a:rPr>
                            <m:t>𝑘</m:t>
                          </m:r>
                        </m:sub>
                      </m:sSub>
                      <m:d>
                        <m:dPr>
                          <m:ctrlPr>
                            <a:rPr lang="en-US" sz="1800" i="1">
                              <a:latin typeface="Cambria Math"/>
                              <a:cs typeface="Times New Roman" pitchFamily="18" charset="0"/>
                            </a:rPr>
                          </m:ctrlPr>
                        </m:dPr>
                        <m:e>
                          <m:r>
                            <a:rPr lang="en-US" sz="1800" i="1">
                              <a:latin typeface="Cambria Math"/>
                              <a:cs typeface="Times New Roman" pitchFamily="18" charset="0"/>
                            </a:rPr>
                            <m:t>𝑛</m:t>
                          </m:r>
                          <m:r>
                            <a:rPr lang="en-US" sz="1800" i="1">
                              <a:latin typeface="Cambria Math"/>
                              <a:cs typeface="Times New Roman" pitchFamily="18" charset="0"/>
                            </a:rPr>
                            <m:t>−</m:t>
                          </m:r>
                          <m:r>
                            <a:rPr lang="en-US" sz="1800" i="1">
                              <a:latin typeface="Cambria Math"/>
                              <a:cs typeface="Times New Roman" pitchFamily="18" charset="0"/>
                            </a:rPr>
                            <m:t>𝑙</m:t>
                          </m:r>
                        </m:e>
                      </m:d>
                      <m:sSubSup>
                        <m:sSubSupPr>
                          <m:ctrlPr>
                            <a:rPr lang="en-US" sz="1800" i="1">
                              <a:latin typeface="Cambria Math"/>
                              <a:cs typeface="Times New Roman" pitchFamily="18" charset="0"/>
                            </a:rPr>
                          </m:ctrlPr>
                        </m:sSubSupPr>
                        <m:e>
                          <m:sSub>
                            <m:sSubPr>
                              <m:ctrlPr>
                                <a:rPr lang="en-US" sz="1800" i="1">
                                  <a:latin typeface="Cambria Math"/>
                                  <a:cs typeface="Times New Roman" pitchFamily="18" charset="0"/>
                                </a:rPr>
                              </m:ctrlPr>
                            </m:sSubPr>
                            <m:e>
                              <m:r>
                                <a:rPr lang="en-US" sz="1800" i="1">
                                  <a:latin typeface="Cambria Math"/>
                                  <a:cs typeface="Times New Roman" pitchFamily="18" charset="0"/>
                                </a:rPr>
                                <m:t>𝑐</m:t>
                              </m:r>
                            </m:e>
                            <m:sub>
                              <m:r>
                                <a:rPr lang="en-US" sz="1800" i="1">
                                  <a:latin typeface="Cambria Math"/>
                                  <a:cs typeface="Times New Roman" pitchFamily="18" charset="0"/>
                                </a:rPr>
                                <m:t>0</m:t>
                              </m:r>
                            </m:sub>
                          </m:sSub>
                        </m:e>
                        <m:sub/>
                        <m:sup>
                          <m:r>
                            <a:rPr lang="en-US" sz="1800" i="1">
                              <a:latin typeface="Cambria Math"/>
                              <a:ea typeface="Cambria Math"/>
                              <a:cs typeface="Times New Roman" pitchFamily="18" charset="0"/>
                            </a:rPr>
                            <m:t>∗</m:t>
                          </m:r>
                        </m:sup>
                      </m:sSubSup>
                      <m:d>
                        <m:dPr>
                          <m:ctrlPr>
                            <a:rPr lang="en-US" sz="1800" i="1">
                              <a:latin typeface="Cambria Math"/>
                              <a:cs typeface="Times New Roman" pitchFamily="18" charset="0"/>
                            </a:rPr>
                          </m:ctrlPr>
                        </m:dPr>
                        <m:e>
                          <m:r>
                            <a:rPr lang="en-US" sz="1800" i="1">
                              <a:latin typeface="Cambria Math"/>
                              <a:cs typeface="Times New Roman" pitchFamily="18" charset="0"/>
                            </a:rPr>
                            <m:t>𝑛</m:t>
                          </m:r>
                        </m:e>
                      </m:d>
                      <m:r>
                        <a:rPr lang="en-US" sz="1800" i="1" smtClean="0">
                          <a:latin typeface="Cambria Math"/>
                          <a:ea typeface="Cambria Math"/>
                          <a:cs typeface="Times New Roman" pitchFamily="18" charset="0"/>
                        </a:rPr>
                        <m:t>+</m:t>
                      </m:r>
                      <m:f>
                        <m:fPr>
                          <m:ctrlPr>
                            <a:rPr lang="en-US" sz="1800" i="1">
                              <a:latin typeface="Cambria Math"/>
                              <a:cs typeface="Times New Roman" pitchFamily="18" charset="0"/>
                            </a:rPr>
                          </m:ctrlPr>
                        </m:fPr>
                        <m:num>
                          <m:r>
                            <a:rPr lang="en-US" sz="1800" i="1">
                              <a:latin typeface="Cambria Math"/>
                              <a:cs typeface="Times New Roman" pitchFamily="18" charset="0"/>
                            </a:rPr>
                            <m:t>1</m:t>
                          </m:r>
                        </m:num>
                        <m:den>
                          <m:r>
                            <a:rPr lang="en-US" sz="1800" i="1">
                              <a:latin typeface="Cambria Math"/>
                              <a:cs typeface="Times New Roman" pitchFamily="18" charset="0"/>
                            </a:rPr>
                            <m:t>𝑁</m:t>
                          </m:r>
                        </m:den>
                      </m:f>
                      <m:nary>
                        <m:naryPr>
                          <m:chr m:val="∑"/>
                          <m:ctrlPr>
                            <a:rPr lang="en-US" sz="1800" i="1">
                              <a:latin typeface="Cambria Math"/>
                              <a:cs typeface="Times New Roman" pitchFamily="18" charset="0"/>
                            </a:rPr>
                          </m:ctrlPr>
                        </m:naryPr>
                        <m:sub>
                          <m:r>
                            <m:rPr>
                              <m:brk m:alnAt="23"/>
                            </m:rPr>
                            <a:rPr lang="en-US" sz="1800" i="1">
                              <a:latin typeface="Cambria Math"/>
                              <a:cs typeface="Times New Roman" pitchFamily="18" charset="0"/>
                            </a:rPr>
                            <m:t>𝑛</m:t>
                          </m:r>
                          <m:r>
                            <a:rPr lang="en-US" sz="1800" i="1">
                              <a:latin typeface="Cambria Math"/>
                              <a:cs typeface="Times New Roman" pitchFamily="18" charset="0"/>
                            </a:rPr>
                            <m:t>=0</m:t>
                          </m:r>
                        </m:sub>
                        <m:sup>
                          <m:r>
                            <a:rPr lang="en-US" sz="1800" i="1">
                              <a:latin typeface="Cambria Math"/>
                              <a:cs typeface="Times New Roman" pitchFamily="18" charset="0"/>
                            </a:rPr>
                            <m:t>𝑁</m:t>
                          </m:r>
                          <m:r>
                            <a:rPr lang="en-US" sz="1800" i="1">
                              <a:latin typeface="Cambria Math"/>
                              <a:cs typeface="Times New Roman" pitchFamily="18" charset="0"/>
                            </a:rPr>
                            <m:t>−1</m:t>
                          </m:r>
                        </m:sup>
                        <m:e>
                          <m:nary>
                            <m:naryPr>
                              <m:chr m:val="∑"/>
                              <m:ctrlPr>
                                <a:rPr lang="en-US" sz="1800" i="1">
                                  <a:latin typeface="Cambria Math"/>
                                  <a:cs typeface="Times New Roman" pitchFamily="18" charset="0"/>
                                </a:rPr>
                              </m:ctrlPr>
                            </m:naryPr>
                            <m:sub>
                              <m:r>
                                <m:rPr>
                                  <m:brk m:alnAt="23"/>
                                </m:rPr>
                                <a:rPr lang="en-US" sz="1800" i="1">
                                  <a:latin typeface="Cambria Math"/>
                                  <a:cs typeface="Times New Roman" pitchFamily="18" charset="0"/>
                                </a:rPr>
                                <m:t>𝑙</m:t>
                              </m:r>
                              <m:r>
                                <a:rPr lang="en-US" sz="1800" i="1">
                                  <a:latin typeface="Cambria Math"/>
                                  <a:cs typeface="Times New Roman" pitchFamily="18" charset="0"/>
                                </a:rPr>
                                <m:t>=0</m:t>
                              </m:r>
                            </m:sub>
                            <m:sup>
                              <m:r>
                                <a:rPr lang="en-US" sz="1800" i="1">
                                  <a:latin typeface="Cambria Math"/>
                                  <a:cs typeface="Times New Roman" pitchFamily="18" charset="0"/>
                                </a:rPr>
                                <m:t>𝐿</m:t>
                              </m:r>
                              <m:r>
                                <a:rPr lang="en-US" sz="1800" i="1">
                                  <a:latin typeface="Cambria Math"/>
                                  <a:cs typeface="Times New Roman" pitchFamily="18" charset="0"/>
                                </a:rPr>
                                <m:t>−1</m:t>
                              </m:r>
                            </m:sup>
                            <m:e>
                              <m:nary>
                                <m:naryPr>
                                  <m:chr m:val="∑"/>
                                  <m:ctrlPr>
                                    <a:rPr lang="en-US" sz="1800" i="1">
                                      <a:latin typeface="Cambria Math"/>
                                      <a:cs typeface="Times New Roman" pitchFamily="18" charset="0"/>
                                    </a:rPr>
                                  </m:ctrlPr>
                                </m:naryPr>
                                <m:sub>
                                  <m:r>
                                    <m:rPr>
                                      <m:brk m:alnAt="23"/>
                                    </m:rPr>
                                    <a:rPr lang="en-US" sz="1800" i="1">
                                      <a:latin typeface="Cambria Math"/>
                                      <a:cs typeface="Times New Roman" pitchFamily="18" charset="0"/>
                                    </a:rPr>
                                    <m:t>𝑘</m:t>
                                  </m:r>
                                  <m:r>
                                    <a:rPr lang="en-US" sz="1800" i="1">
                                      <a:latin typeface="Cambria Math"/>
                                      <a:cs typeface="Times New Roman" pitchFamily="18" charset="0"/>
                                    </a:rPr>
                                    <m:t>=0</m:t>
                                  </m:r>
                                </m:sub>
                                <m:sup>
                                  <m:r>
                                    <a:rPr lang="en-US" sz="1800" i="1">
                                      <a:latin typeface="Cambria Math"/>
                                      <a:cs typeface="Times New Roman" pitchFamily="18" charset="0"/>
                                    </a:rPr>
                                    <m:t>𝐾</m:t>
                                  </m:r>
                                </m:sup>
                                <m:e>
                                  <m:sSub>
                                    <m:sSubPr>
                                      <m:ctrlPr>
                                        <a:rPr lang="en-US" sz="1800" i="1">
                                          <a:latin typeface="Cambria Math"/>
                                          <a:cs typeface="Times New Roman" pitchFamily="18" charset="0"/>
                                        </a:rPr>
                                      </m:ctrlPr>
                                    </m:sSubPr>
                                    <m:e>
                                      <m:r>
                                        <a:rPr lang="en-US" sz="1800" i="1">
                                          <a:latin typeface="Cambria Math"/>
                                          <a:cs typeface="Times New Roman" pitchFamily="18" charset="0"/>
                                        </a:rPr>
                                        <m:t>h</m:t>
                                      </m:r>
                                    </m:e>
                                    <m:sub>
                                      <m:r>
                                        <a:rPr lang="en-US" sz="1800" i="1">
                                          <a:latin typeface="Cambria Math"/>
                                          <a:cs typeface="Times New Roman" pitchFamily="18" charset="0"/>
                                        </a:rPr>
                                        <m:t>0</m:t>
                                      </m:r>
                                    </m:sub>
                                  </m:sSub>
                                  <m:d>
                                    <m:dPr>
                                      <m:ctrlPr>
                                        <a:rPr lang="en-US" sz="1800" i="1">
                                          <a:latin typeface="Cambria Math"/>
                                          <a:cs typeface="Times New Roman" pitchFamily="18" charset="0"/>
                                        </a:rPr>
                                      </m:ctrlPr>
                                    </m:dPr>
                                    <m:e>
                                      <m:r>
                                        <a:rPr lang="en-US" sz="1800" i="1">
                                          <a:latin typeface="Cambria Math"/>
                                          <a:cs typeface="Times New Roman" pitchFamily="18" charset="0"/>
                                        </a:rPr>
                                        <m:t>𝑙</m:t>
                                      </m:r>
                                    </m:e>
                                  </m:d>
                                  <m:sSub>
                                    <m:sSubPr>
                                      <m:ctrlPr>
                                        <a:rPr lang="en-US" sz="1800" i="1">
                                          <a:latin typeface="Cambria Math"/>
                                          <a:cs typeface="Times New Roman" pitchFamily="18" charset="0"/>
                                        </a:rPr>
                                      </m:ctrlPr>
                                    </m:sSubPr>
                                    <m:e>
                                      <m:r>
                                        <a:rPr lang="en-US" sz="1800" i="1">
                                          <a:latin typeface="Cambria Math"/>
                                          <a:cs typeface="Times New Roman" pitchFamily="18" charset="0"/>
                                        </a:rPr>
                                        <m:t>𝑎</m:t>
                                      </m:r>
                                    </m:e>
                                    <m:sub>
                                      <m:r>
                                        <a:rPr lang="en-US" sz="1800" i="1">
                                          <a:latin typeface="Cambria Math"/>
                                          <a:cs typeface="Times New Roman" pitchFamily="18" charset="0"/>
                                        </a:rPr>
                                        <m:t>𝑘</m:t>
                                      </m:r>
                                    </m:sub>
                                  </m:sSub>
                                  <m:sSub>
                                    <m:sSubPr>
                                      <m:ctrlPr>
                                        <a:rPr lang="en-US" sz="1800" i="1">
                                          <a:latin typeface="Cambria Math"/>
                                          <a:cs typeface="Times New Roman" pitchFamily="18" charset="0"/>
                                        </a:rPr>
                                      </m:ctrlPr>
                                    </m:sSubPr>
                                    <m:e>
                                      <m:r>
                                        <a:rPr lang="en-US" sz="1800" i="1">
                                          <a:latin typeface="Cambria Math"/>
                                          <a:cs typeface="Times New Roman" pitchFamily="18" charset="0"/>
                                        </a:rPr>
                                        <m:t>𝑐</m:t>
                                      </m:r>
                                    </m:e>
                                    <m:sub>
                                      <m:r>
                                        <a:rPr lang="en-US" sz="1800" i="1">
                                          <a:latin typeface="Cambria Math"/>
                                          <a:cs typeface="Times New Roman" pitchFamily="18" charset="0"/>
                                        </a:rPr>
                                        <m:t>𝑘</m:t>
                                      </m:r>
                                    </m:sub>
                                  </m:sSub>
                                  <m:d>
                                    <m:dPr>
                                      <m:ctrlPr>
                                        <a:rPr lang="en-US" sz="1800" i="1">
                                          <a:latin typeface="Cambria Math"/>
                                          <a:cs typeface="Times New Roman" pitchFamily="18" charset="0"/>
                                        </a:rPr>
                                      </m:ctrlPr>
                                    </m:dPr>
                                    <m:e>
                                      <m:r>
                                        <a:rPr lang="en-US" sz="1800" i="1">
                                          <a:latin typeface="Cambria Math"/>
                                          <a:cs typeface="Times New Roman" pitchFamily="18" charset="0"/>
                                        </a:rPr>
                                        <m:t>𝑛</m:t>
                                      </m:r>
                                      <m:r>
                                        <a:rPr lang="en-US" sz="1800" i="1">
                                          <a:latin typeface="Cambria Math"/>
                                          <a:cs typeface="Times New Roman" pitchFamily="18" charset="0"/>
                                        </a:rPr>
                                        <m:t>−</m:t>
                                      </m:r>
                                      <m:r>
                                        <a:rPr lang="en-US" sz="1800" i="1">
                                          <a:latin typeface="Cambria Math"/>
                                          <a:cs typeface="Times New Roman" pitchFamily="18" charset="0"/>
                                        </a:rPr>
                                        <m:t>𝑙</m:t>
                                      </m:r>
                                    </m:e>
                                  </m:d>
                                  <m:sSubSup>
                                    <m:sSubSupPr>
                                      <m:ctrlPr>
                                        <a:rPr lang="en-US" sz="1800" i="1">
                                          <a:latin typeface="Cambria Math"/>
                                          <a:cs typeface="Times New Roman" pitchFamily="18" charset="0"/>
                                        </a:rPr>
                                      </m:ctrlPr>
                                    </m:sSubSupPr>
                                    <m:e>
                                      <m:sSub>
                                        <m:sSubPr>
                                          <m:ctrlPr>
                                            <a:rPr lang="en-US" sz="1800" i="1">
                                              <a:latin typeface="Cambria Math"/>
                                              <a:cs typeface="Times New Roman" pitchFamily="18" charset="0"/>
                                            </a:rPr>
                                          </m:ctrlPr>
                                        </m:sSubPr>
                                        <m:e>
                                          <m:r>
                                            <a:rPr lang="en-US" sz="1800" i="1">
                                              <a:latin typeface="Cambria Math"/>
                                              <a:cs typeface="Times New Roman" pitchFamily="18" charset="0"/>
                                            </a:rPr>
                                            <m:t>𝑐</m:t>
                                          </m:r>
                                        </m:e>
                                        <m:sub>
                                          <m:r>
                                            <a:rPr lang="en-US" sz="1800" i="1">
                                              <a:latin typeface="Cambria Math"/>
                                              <a:cs typeface="Times New Roman" pitchFamily="18" charset="0"/>
                                            </a:rPr>
                                            <m:t>0</m:t>
                                          </m:r>
                                        </m:sub>
                                      </m:sSub>
                                    </m:e>
                                    <m:sub/>
                                    <m:sup>
                                      <m:r>
                                        <a:rPr lang="en-US" sz="1800" i="1">
                                          <a:latin typeface="Cambria Math"/>
                                          <a:ea typeface="Cambria Math"/>
                                          <a:cs typeface="Times New Roman" pitchFamily="18" charset="0"/>
                                        </a:rPr>
                                        <m:t>∗</m:t>
                                      </m:r>
                                    </m:sup>
                                  </m:sSubSup>
                                  <m:d>
                                    <m:dPr>
                                      <m:ctrlPr>
                                        <a:rPr lang="en-US" sz="1800" i="1">
                                          <a:latin typeface="Cambria Math"/>
                                          <a:cs typeface="Times New Roman" pitchFamily="18" charset="0"/>
                                        </a:rPr>
                                      </m:ctrlPr>
                                    </m:dPr>
                                    <m:e>
                                      <m:r>
                                        <a:rPr lang="en-US" sz="1800" i="1">
                                          <a:latin typeface="Cambria Math"/>
                                          <a:cs typeface="Times New Roman" pitchFamily="18" charset="0"/>
                                        </a:rPr>
                                        <m:t>𝑛</m:t>
                                      </m:r>
                                    </m:e>
                                  </m:d>
                                  <m:r>
                                    <a:rPr lang="en-US" sz="1800" i="1">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r>
                                        <a:rPr lang="en-US" sz="1800" i="1">
                                          <a:latin typeface="Cambria Math"/>
                                          <a:ea typeface="Cambria Math"/>
                                          <a:cs typeface="Times New Roman" pitchFamily="18" charset="0"/>
                                        </a:rPr>
                                        <m:t>1</m:t>
                                      </m:r>
                                    </m:num>
                                    <m:den>
                                      <m:r>
                                        <a:rPr lang="en-US" sz="1800" i="1">
                                          <a:latin typeface="Cambria Math"/>
                                          <a:ea typeface="Cambria Math"/>
                                          <a:cs typeface="Times New Roman" pitchFamily="18" charset="0"/>
                                        </a:rPr>
                                        <m:t>𝑁</m:t>
                                      </m:r>
                                    </m:den>
                                  </m:f>
                                  <m:nary>
                                    <m:naryPr>
                                      <m:chr m:val="∑"/>
                                      <m:ctrlPr>
                                        <a:rPr lang="en-US" sz="1800" i="1">
                                          <a:latin typeface="Cambria Math"/>
                                          <a:ea typeface="Cambria Math"/>
                                          <a:cs typeface="Times New Roman" pitchFamily="18" charset="0"/>
                                        </a:rPr>
                                      </m:ctrlPr>
                                    </m:naryPr>
                                    <m:sub>
                                      <m:r>
                                        <m:rPr>
                                          <m:brk m:alnAt="23"/>
                                        </m:rPr>
                                        <a:rPr lang="en-US" sz="1800" i="1">
                                          <a:latin typeface="Cambria Math"/>
                                          <a:ea typeface="Cambria Math"/>
                                          <a:cs typeface="Times New Roman" pitchFamily="18" charset="0"/>
                                        </a:rPr>
                                        <m:t>𝑛</m:t>
                                      </m:r>
                                      <m:r>
                                        <a:rPr lang="en-US" sz="1800" i="1">
                                          <a:latin typeface="Cambria Math"/>
                                          <a:ea typeface="Cambria Math"/>
                                          <a:cs typeface="Times New Roman" pitchFamily="18" charset="0"/>
                                        </a:rPr>
                                        <m:t>=0</m:t>
                                      </m:r>
                                    </m:sub>
                                    <m:sup>
                                      <m:r>
                                        <a:rPr lang="en-US" sz="1800" i="1">
                                          <a:latin typeface="Cambria Math"/>
                                          <a:ea typeface="Cambria Math"/>
                                          <a:cs typeface="Times New Roman" pitchFamily="18" charset="0"/>
                                        </a:rPr>
                                        <m:t>𝑁</m:t>
                                      </m:r>
                                      <m:r>
                                        <a:rPr lang="en-US" sz="1800" i="1">
                                          <a:latin typeface="Cambria Math"/>
                                          <a:ea typeface="Cambria Math"/>
                                          <a:cs typeface="Times New Roman" pitchFamily="18" charset="0"/>
                                        </a:rPr>
                                        <m:t>−1</m:t>
                                      </m:r>
                                    </m:sup>
                                    <m:e>
                                      <m:r>
                                        <a:rPr lang="en-US" sz="1800" i="1">
                                          <a:latin typeface="Cambria Math"/>
                                          <a:ea typeface="Cambria Math"/>
                                          <a:cs typeface="Times New Roman" pitchFamily="18" charset="0"/>
                                        </a:rPr>
                                        <m:t>𝑤</m:t>
                                      </m:r>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𝑛</m:t>
                                          </m:r>
                                        </m:e>
                                      </m:d>
                                      <m:sSubSup>
                                        <m:sSubSupPr>
                                          <m:ctrlPr>
                                            <a:rPr lang="en-US" sz="1800" i="1">
                                              <a:latin typeface="Cambria Math"/>
                                              <a:ea typeface="Cambria Math"/>
                                              <a:cs typeface="Times New Roman" pitchFamily="18" charset="0"/>
                                            </a:rPr>
                                          </m:ctrlPr>
                                        </m:sSub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𝑐</m:t>
                                              </m:r>
                                            </m:e>
                                            <m:sub>
                                              <m:r>
                                                <a:rPr lang="en-US" sz="1800" i="1">
                                                  <a:latin typeface="Cambria Math"/>
                                                  <a:ea typeface="Cambria Math"/>
                                                  <a:cs typeface="Times New Roman" pitchFamily="18" charset="0"/>
                                                </a:rPr>
                                                <m:t>0</m:t>
                                              </m:r>
                                            </m:sub>
                                          </m:sSub>
                                        </m:e>
                                        <m:sub/>
                                        <m:sup>
                                          <m:r>
                                            <a:rPr lang="en-US" sz="1800" i="1">
                                              <a:latin typeface="Cambria Math"/>
                                              <a:ea typeface="Cambria Math"/>
                                              <a:cs typeface="Times New Roman" pitchFamily="18" charset="0"/>
                                            </a:rPr>
                                            <m:t>∗</m:t>
                                          </m:r>
                                        </m:sup>
                                      </m:sSubSup>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𝑛</m:t>
                                          </m:r>
                                        </m:e>
                                      </m:d>
                                    </m:e>
                                  </m:nary>
                                </m:e>
                              </m:nary>
                            </m:e>
                          </m:nary>
                        </m:e>
                      </m:nary>
                    </m:oMath>
                  </m:oMathPara>
                </a14:m>
                <a:endParaRPr lang="en-IN" sz="1800" dirty="0">
                  <a:latin typeface="Times New Roman" pitchFamily="18" charset="0"/>
                  <a:cs typeface="Times New Roman" pitchFamily="18" charset="0"/>
                </a:endParaRPr>
              </a:p>
              <a:p>
                <a:pPr marL="0" indent="0">
                  <a:buNone/>
                </a:pPr>
                <a:endParaRPr lang="en-IN" sz="18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34976"/>
                <a:ext cx="11614727" cy="5216442"/>
              </a:xfrm>
              <a:blipFill rotWithShape="1">
                <a:blip r:embed="rId4"/>
                <a:stretch>
                  <a:fillRect l="-367" t="-8762" r="-210"/>
                </a:stretch>
              </a:blipFill>
            </p:spPr>
            <p:txBody>
              <a:bodyPr/>
              <a:lstStyle/>
              <a:p>
                <a:r>
                  <a:rPr lang="en-IN">
                    <a:noFill/>
                  </a:rPr>
                  <a:t> </a:t>
                </a:r>
              </a:p>
            </p:txBody>
          </p:sp>
        </mc:Fallback>
      </mc:AlternateContent>
    </p:spTree>
    <p:extLst>
      <p:ext uri="{BB962C8B-B14F-4D97-AF65-F5344CB8AC3E}">
        <p14:creationId xmlns:p14="http://schemas.microsoft.com/office/powerpoint/2010/main" val="1878628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0" y="6323987"/>
            <a:ext cx="12192000"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24/35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03809" y="911224"/>
                <a:ext cx="11464637" cy="5240193"/>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above expression can be further simplified in terms of the correlation between the spreading sequences as</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0</m:t>
                          </m:r>
                        </m:e>
                      </m:d>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0</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𝑟</m:t>
                          </m:r>
                        </m:e>
                        <m:sub>
                          <m:r>
                            <a:rPr lang="en-US" sz="2000" b="0" i="1" smtClean="0">
                              <a:latin typeface="Cambria Math"/>
                              <a:ea typeface="Cambria Math"/>
                              <a:cs typeface="Times New Roman" pitchFamily="18" charset="0"/>
                            </a:rPr>
                            <m:t>0</m:t>
                          </m:r>
                        </m:sub>
                      </m:sSub>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𝑟</m:t>
                          </m:r>
                        </m:e>
                        <m:sub>
                          <m:r>
                            <a:rPr lang="en-US" sz="2000" b="0" i="1" smtClean="0">
                              <a:latin typeface="Cambria Math"/>
                              <a:ea typeface="Cambria Math"/>
                              <a:cs typeface="Times New Roman" pitchFamily="18" charset="0"/>
                            </a:rPr>
                            <m:t>00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0</m:t>
                          </m:r>
                        </m:e>
                      </m:d>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0</m:t>
                          </m:r>
                        </m:sub>
                      </m:sSub>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𝑙</m:t>
                          </m:r>
                          <m:r>
                            <a:rPr lang="en-US" sz="2000" b="0" i="1" smtClean="0">
                              <a:latin typeface="Cambria Math"/>
                              <a:ea typeface="Cambria Math"/>
                              <a:cs typeface="Times New Roman" pitchFamily="18" charset="0"/>
                            </a:rPr>
                            <m:t>=1</m:t>
                          </m:r>
                        </m:sub>
                        <m:sup>
                          <m:r>
                            <a:rPr lang="en-US" sz="2000" b="0" i="1" smtClean="0">
                              <a:latin typeface="Cambria Math"/>
                              <a:ea typeface="Cambria Math"/>
                              <a:cs typeface="Times New Roman" pitchFamily="18" charset="0"/>
                            </a:rPr>
                            <m:t>𝐿</m:t>
                          </m:r>
                        </m:sup>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0</m:t>
                              </m:r>
                            </m:sub>
                          </m:sSub>
                        </m:e>
                      </m:nary>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𝑙</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𝑟</m:t>
                          </m:r>
                        </m:e>
                        <m:sub>
                          <m:r>
                            <a:rPr lang="en-US" sz="2000" b="0" i="1" smtClean="0">
                              <a:latin typeface="Cambria Math"/>
                              <a:ea typeface="Cambria Math"/>
                              <a:cs typeface="Times New Roman" pitchFamily="18" charset="0"/>
                            </a:rPr>
                            <m:t>00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𝑙</m:t>
                          </m:r>
                        </m:e>
                      </m:d>
                      <m:r>
                        <a:rPr lang="en-IN" sz="2000" i="1" smtClean="0">
                          <a:latin typeface="Cambria Math"/>
                          <a:ea typeface="Cambria Math"/>
                          <a:cs typeface="Times New Roman" pitchFamily="18" charset="0"/>
                        </a:rPr>
                        <m:t>+</m:t>
                      </m:r>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𝑙</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p>
                        <m:e>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𝑘</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𝐾</m:t>
                              </m:r>
                            </m:sup>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𝑙</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0</m:t>
                                  </m:r>
                                </m:sub>
                              </m:sSub>
                              <m:r>
                                <a:rPr lang="en-US" sz="2000" b="0" i="1" smtClean="0">
                                  <a:latin typeface="Cambria Math"/>
                                  <a:ea typeface="Cambria Math"/>
                                  <a:cs typeface="Times New Roman" pitchFamily="18" charset="0"/>
                                </a:rPr>
                                <m:t>𝑟</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𝑘</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𝑙</m:t>
                                  </m:r>
                                </m:e>
                              </m:d>
                              <m:r>
                                <a:rPr lang="en-IN" sz="2000" i="1" smtClean="0">
                                  <a:latin typeface="Cambria Math"/>
                                  <a:ea typeface="Cambria Math"/>
                                  <a:cs typeface="Times New Roman" pitchFamily="18" charset="0"/>
                                </a:rPr>
                                <m:t>+</m:t>
                              </m:r>
                              <m:acc>
                                <m:accPr>
                                  <m:chr m:val="̃"/>
                                  <m:ctrlPr>
                                    <a:rPr lang="en-IN" sz="2000" i="1" smtClean="0">
                                      <a:latin typeface="Cambria Math"/>
                                      <a:ea typeface="Cambria Math"/>
                                      <a:cs typeface="Times New Roman" pitchFamily="18" charset="0"/>
                                    </a:rPr>
                                  </m:ctrlPr>
                                </m:acc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𝑤</m:t>
                                      </m:r>
                                    </m:e>
                                    <m:sub>
                                      <m:r>
                                        <a:rPr lang="en-US" sz="2000" b="0" i="1" smtClean="0">
                                          <a:latin typeface="Cambria Math"/>
                                          <a:ea typeface="Cambria Math"/>
                                          <a:cs typeface="Times New Roman" pitchFamily="18" charset="0"/>
                                        </a:rPr>
                                        <m:t>0</m:t>
                                      </m:r>
                                    </m:sub>
                                  </m:sSub>
                                </m:e>
                              </m:acc>
                              <m:d>
                                <m:dPr>
                                  <m:ctrlPr>
                                    <a:rPr lang="en-IN" sz="2000" i="1" smtClean="0">
                                      <a:latin typeface="Cambria Math"/>
                                      <a:cs typeface="Times New Roman" pitchFamily="18" charset="0"/>
                                    </a:rPr>
                                  </m:ctrlPr>
                                </m:dPr>
                                <m:e>
                                  <m:r>
                                    <a:rPr lang="en-US" sz="2000" b="0" i="1" smtClean="0">
                                      <a:latin typeface="Cambria Math"/>
                                      <a:cs typeface="Times New Roman" pitchFamily="18" charset="0"/>
                                    </a:rPr>
                                    <m:t>0</m:t>
                                  </m:r>
                                </m:e>
                              </m:d>
                            </m:e>
                          </m:nary>
                        </m:e>
                      </m:nary>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For additional clarity, the </a:t>
                </a:r>
                <a:r>
                  <a:rPr lang="en-US" sz="2000" i="1" dirty="0">
                    <a:latin typeface="Times New Roman" pitchFamily="18" charset="0"/>
                    <a:cs typeface="Times New Roman" pitchFamily="18" charset="0"/>
                  </a:rPr>
                  <a:t>signal, interference</a:t>
                </a:r>
                <a:r>
                  <a:rPr lang="en-US" sz="2000" dirty="0">
                    <a:latin typeface="Times New Roman" pitchFamily="18" charset="0"/>
                    <a:cs typeface="Times New Roman" pitchFamily="18" charset="0"/>
                  </a:rPr>
                  <a:t>, and noise terms have been explicitly marked in the above expression. Since the </a:t>
                </a:r>
                <a:r>
                  <a:rPr lang="en-US" sz="2000" dirty="0" smtClean="0">
                    <a:latin typeface="Times New Roman" pitchFamily="18" charset="0"/>
                    <a:cs typeface="Times New Roman" pitchFamily="18" charset="0"/>
                  </a:rPr>
                  <a:t>correlation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0</m:t>
                        </m:r>
                      </m:e>
                    </m:d>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1</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signal component in the </a:t>
                </a:r>
                <a:r>
                  <a:rPr lang="en-US" sz="2000" dirty="0" smtClean="0">
                    <a:latin typeface="Times New Roman" pitchFamily="18" charset="0"/>
                    <a:cs typeface="Times New Roman" pitchFamily="18" charset="0"/>
                  </a:rPr>
                  <a:t>above </a:t>
                </a:r>
                <a:r>
                  <a:rPr lang="en-US" sz="2000" dirty="0">
                    <a:latin typeface="Times New Roman" pitchFamily="18" charset="0"/>
                    <a:cs typeface="Times New Roman" pitchFamily="18" charset="0"/>
                  </a:rPr>
                  <a:t>expression </a:t>
                </a:r>
                <a:r>
                  <a:rPr lang="en-US" sz="2000" dirty="0" smtClean="0">
                    <a:latin typeface="Times New Roman" pitchFamily="18" charset="0"/>
                    <a:cs typeface="Times New Roman" pitchFamily="18" charset="0"/>
                  </a:rPr>
                  <a:t>is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𝑠𝑖𝑔𝑛𝑎𝑙</m:t>
                      </m:r>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0</m:t>
                          </m:r>
                        </m:e>
                      </m:d>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0</m:t>
                          </m:r>
                        </m:sub>
                      </m:sSub>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0</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0</m:t>
                          </m:r>
                        </m:e>
                      </m:d>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0</m:t>
                          </m:r>
                        </m:sub>
                      </m:sSub>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Further, the power in the </a:t>
                </a:r>
                <a:r>
                  <a:rPr lang="en-US" sz="2000" dirty="0" smtClean="0">
                    <a:latin typeface="Times New Roman" pitchFamily="18" charset="0"/>
                    <a:cs typeface="Times New Roman" pitchFamily="18" charset="0"/>
                  </a:rPr>
                  <a:t>Multi-Path </a:t>
                </a:r>
                <a:r>
                  <a:rPr lang="en-US" sz="2000" dirty="0">
                    <a:latin typeface="Times New Roman" pitchFamily="18" charset="0"/>
                    <a:cs typeface="Times New Roman" pitchFamily="18" charset="0"/>
                  </a:rPr>
                  <a:t>Interference (MPI) component </a:t>
                </a:r>
                <a:r>
                  <a:rPr lang="en-US" sz="2000" dirty="0" smtClean="0">
                    <a:latin typeface="Times New Roman" pitchFamily="18" charset="0"/>
                    <a:cs typeface="Times New Roman" pitchFamily="18" charset="0"/>
                  </a:rPr>
                  <a:t>is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r>
                                    <a:rPr lang="en-US" sz="2000" b="0" i="1" smtClean="0">
                                      <a:latin typeface="Cambria Math"/>
                                      <a:cs typeface="Times New Roman" pitchFamily="18" charset="0"/>
                                    </a:rPr>
                                    <m:t>𝑀𝑃𝐼</m:t>
                                  </m:r>
                                </m:e>
                              </m:d>
                            </m:e>
                            <m:sup>
                              <m:r>
                                <a:rPr lang="en-US" sz="2000" b="0" i="1" smtClean="0">
                                  <a:latin typeface="Cambria Math"/>
                                  <a:cs typeface="Times New Roman" pitchFamily="18" charset="0"/>
                                </a:rPr>
                                <m:t>2</m:t>
                              </m:r>
                            </m:sup>
                          </m:sSup>
                        </m:e>
                      </m:d>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𝑎</m:t>
                                      </m:r>
                                    </m:e>
                                    <m:sub>
                                      <m:r>
                                        <a:rPr lang="en-US" sz="2000" b="0" i="1" smtClean="0">
                                          <a:latin typeface="Cambria Math"/>
                                          <a:cs typeface="Times New Roman" pitchFamily="18" charset="0"/>
                                        </a:rPr>
                                        <m:t>0</m:t>
                                      </m:r>
                                    </m:sub>
                                  </m:sSub>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𝑙</m:t>
                                      </m:r>
                                      <m:r>
                                        <a:rPr lang="en-US" sz="2000" b="0" i="1" smtClean="0">
                                          <a:latin typeface="Cambria Math"/>
                                          <a:cs typeface="Times New Roman" pitchFamily="18" charset="0"/>
                                        </a:rPr>
                                        <m:t>=1</m:t>
                                      </m:r>
                                    </m:sub>
                                    <m:sup>
                                      <m:r>
                                        <a:rPr lang="en-US" sz="2000" b="0" i="1" smtClean="0">
                                          <a:latin typeface="Cambria Math"/>
                                          <a:cs typeface="Times New Roman" pitchFamily="18" charset="0"/>
                                        </a:rPr>
                                        <m:t>𝐿</m:t>
                                      </m:r>
                                    </m:sup>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𝑙</m:t>
                                          </m:r>
                                        </m:e>
                                      </m:d>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𝑙</m:t>
                                          </m:r>
                                        </m:e>
                                      </m:d>
                                    </m:e>
                                  </m:nary>
                                </m:e>
                              </m:d>
                            </m:e>
                            <m:sup>
                              <m:r>
                                <a:rPr lang="en-US" sz="2000" b="0" i="1" smtClean="0">
                                  <a:latin typeface="Cambria Math"/>
                                  <a:cs typeface="Times New Roman" pitchFamily="18" charset="0"/>
                                </a:rPr>
                                <m:t>2</m:t>
                              </m:r>
                            </m:sup>
                          </m:sSup>
                        </m:e>
                      </m:d>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0</m:t>
                              </m:r>
                            </m:sub>
                          </m:sSub>
                        </m:num>
                        <m:den>
                          <m:r>
                            <a:rPr lang="en-US" sz="2000" b="0" i="1" smtClean="0">
                              <a:latin typeface="Cambria Math"/>
                              <a:cs typeface="Times New Roman" pitchFamily="18" charset="0"/>
                            </a:rPr>
                            <m:t>𝑁</m:t>
                          </m:r>
                        </m:den>
                      </m:f>
                      <m:nary>
                        <m:naryPr>
                          <m:chr m:val="∑"/>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𝑙</m:t>
                          </m:r>
                          <m:r>
                            <a:rPr lang="en-US" sz="2000" b="0" i="1" smtClean="0">
                              <a:latin typeface="Cambria Math"/>
                              <a:cs typeface="Times New Roman" pitchFamily="18" charset="0"/>
                            </a:rPr>
                            <m:t>=1</m:t>
                          </m:r>
                        </m:sub>
                        <m:sup>
                          <m:r>
                            <a:rPr lang="en-US" sz="2000" b="0" i="1" smtClean="0">
                              <a:latin typeface="Cambria Math"/>
                              <a:cs typeface="Times New Roman" pitchFamily="18" charset="0"/>
                            </a:rPr>
                            <m:t>𝐿</m:t>
                          </m:r>
                        </m:sup>
                        <m:e>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𝑙</m:t>
                                          </m:r>
                                        </m:e>
                                      </m:d>
                                    </m:e>
                                  </m:d>
                                </m:e>
                                <m:sup>
                                  <m:r>
                                    <a:rPr lang="en-US" sz="2000" b="0" i="1" smtClean="0">
                                      <a:latin typeface="Cambria Math"/>
                                      <a:cs typeface="Times New Roman" pitchFamily="18" charset="0"/>
                                    </a:rPr>
                                    <m:t>2</m:t>
                                  </m:r>
                                </m:sup>
                              </m:sSup>
                            </m:e>
                          </m:d>
                          <m:r>
                            <a:rPr lang="en-US" sz="2000" b="0" i="1" smtClean="0">
                              <a:latin typeface="Cambria Math"/>
                              <a:cs typeface="Times New Roman" pitchFamily="18" charset="0"/>
                            </a:rPr>
                            <m:t>−−−−4</m:t>
                          </m:r>
                        </m:e>
                      </m:nary>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The above relation for MPI power can be further </a:t>
                </a:r>
                <a:r>
                  <a:rPr lang="en-US" sz="2000" dirty="0" smtClean="0">
                    <a:latin typeface="Times New Roman" pitchFamily="18" charset="0"/>
                    <a:cs typeface="Times New Roman" pitchFamily="18" charset="0"/>
                  </a:rPr>
                  <a:t>simplified as</a:t>
                </a:r>
              </a:p>
              <a:p>
                <a:pPr marL="0" indent="0" algn="just">
                  <a:buNone/>
                </a:pPr>
                <a14:m>
                  <m:oMathPara xmlns:m="http://schemas.openxmlformats.org/officeDocument/2006/math">
                    <m:oMathParaPr>
                      <m:jc m:val="centerGroup"/>
                    </m:oMathParaPr>
                    <m:oMath xmlns:m="http://schemas.openxmlformats.org/officeDocument/2006/math">
                      <m:sSup>
                        <m:sSupPr>
                          <m:ctrlPr>
                            <a:rPr lang="en-IN" sz="2000" i="1" smtClean="0">
                              <a:latin typeface="Cambria Math"/>
                              <a:cs typeface="Times New Roman" pitchFamily="18" charset="0"/>
                            </a:rPr>
                          </m:ctrlPr>
                        </m:sSup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𝐼</m:t>
                              </m:r>
                            </m:e>
                            <m:sub>
                              <m:r>
                                <a:rPr lang="en-US" sz="2000" b="0" i="1" smtClean="0">
                                  <a:latin typeface="Cambria Math"/>
                                  <a:cs typeface="Times New Roman" pitchFamily="18" charset="0"/>
                                </a:rPr>
                                <m:t>𝑀𝑃𝐼</m:t>
                              </m:r>
                            </m:sub>
                          </m:sSub>
                        </m:e>
                        <m:sup>
                          <m:r>
                            <a:rPr lang="en-US" sz="2000" b="0" i="1" smtClean="0">
                              <a:latin typeface="Cambria Math"/>
                              <a:cs typeface="Times New Roman" pitchFamily="18" charset="0"/>
                            </a:rPr>
                            <m:t>0</m:t>
                          </m:r>
                        </m:sup>
                      </m:sSup>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0</m:t>
                              </m:r>
                            </m:sub>
                          </m:sSub>
                        </m:num>
                        <m:den>
                          <m:r>
                            <a:rPr lang="en-US" sz="2000" b="0" i="1" smtClean="0">
                              <a:latin typeface="Cambria Math"/>
                              <a:ea typeface="Cambria Math"/>
                              <a:cs typeface="Times New Roman" pitchFamily="18" charset="0"/>
                            </a:rPr>
                            <m:t>𝑁</m:t>
                          </m:r>
                        </m:den>
                      </m:f>
                      <m:d>
                        <m:dPr>
                          <m:ctrlPr>
                            <a:rPr lang="en-IN" sz="2000" i="1" smtClean="0">
                              <a:latin typeface="Cambria Math"/>
                              <a:ea typeface="Cambria Math"/>
                              <a:cs typeface="Times New Roman" pitchFamily="18" charset="0"/>
                            </a:rPr>
                          </m:ctrlPr>
                        </m:dPr>
                        <m:e>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𝑙</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p>
                            <m:e>
                              <m:r>
                                <a:rPr lang="en-US" sz="2000" b="0" i="1" smtClean="0">
                                  <a:latin typeface="Cambria Math"/>
                                  <a:ea typeface="Cambria Math"/>
                                  <a:cs typeface="Times New Roman" pitchFamily="18" charset="0"/>
                                </a:rPr>
                                <m:t>𝐸</m:t>
                              </m:r>
                              <m:d>
                                <m:dPr>
                                  <m:begChr m:val="{"/>
                                  <m:endChr m:val="}"/>
                                  <m:ctrlPr>
                                    <a:rPr lang="en-US" sz="2000" b="0" i="1" smtClean="0">
                                      <a:latin typeface="Cambria Math"/>
                                      <a:ea typeface="Cambria Math"/>
                                      <a:cs typeface="Times New Roman" pitchFamily="18" charset="0"/>
                                    </a:rPr>
                                  </m:ctrlPr>
                                </m:dPr>
                                <m:e>
                                  <m:sSup>
                                    <m:sSupPr>
                                      <m:ctrlPr>
                                        <a:rPr lang="en-US" sz="2000" b="0" i="1" smtClean="0">
                                          <a:latin typeface="Cambria Math"/>
                                          <a:ea typeface="Cambria Math"/>
                                          <a:cs typeface="Times New Roman" pitchFamily="18" charset="0"/>
                                        </a:rPr>
                                      </m:ctrlPr>
                                    </m:s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0</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𝑙</m:t>
                                          </m:r>
                                        </m:e>
                                      </m:d>
                                    </m:e>
                                    <m:sup>
                                      <m:r>
                                        <a:rPr lang="en-US" sz="2000" b="0" i="1" smtClean="0">
                                          <a:latin typeface="Cambria Math"/>
                                          <a:ea typeface="Cambria Math"/>
                                          <a:cs typeface="Times New Roman" pitchFamily="18" charset="0"/>
                                        </a:rPr>
                                        <m:t>2</m:t>
                                      </m:r>
                                    </m:sup>
                                  </m:sSup>
                                </m:e>
                              </m:d>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𝐸</m:t>
                              </m:r>
                              <m:d>
                                <m:dPr>
                                  <m:begChr m:val="{"/>
                                  <m:endChr m:val="}"/>
                                  <m:ctrlPr>
                                    <a:rPr lang="en-US" sz="2000" i="1">
                                      <a:latin typeface="Cambria Math"/>
                                      <a:ea typeface="Cambria Math"/>
                                      <a:cs typeface="Times New Roman" pitchFamily="18" charset="0"/>
                                    </a:rPr>
                                  </m:ctrlPr>
                                </m:dPr>
                                <m:e>
                                  <m:sSup>
                                    <m:sSupPr>
                                      <m:ctrlPr>
                                        <a:rPr lang="en-US" sz="2000" i="1">
                                          <a:latin typeface="Cambria Math"/>
                                          <a:ea typeface="Cambria Math"/>
                                          <a:cs typeface="Times New Roman" pitchFamily="18" charset="0"/>
                                        </a:rPr>
                                      </m:ctrlPr>
                                    </m:sSupPr>
                                    <m:e>
                                      <m:sSub>
                                        <m:sSubPr>
                                          <m:ctrlPr>
                                            <a:rPr lang="en-US" sz="2000" i="1">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0</m:t>
                                          </m:r>
                                        </m:sub>
                                      </m:sSub>
                                      <m:d>
                                        <m:dPr>
                                          <m:ctrlPr>
                                            <a:rPr lang="en-US" sz="2000" i="1">
                                              <a:latin typeface="Cambria Math"/>
                                              <a:ea typeface="Cambria Math"/>
                                              <a:cs typeface="Times New Roman" pitchFamily="18" charset="0"/>
                                            </a:rPr>
                                          </m:ctrlPr>
                                        </m:dPr>
                                        <m:e>
                                          <m:r>
                                            <a:rPr lang="en-US" sz="2000" b="0" i="1" smtClean="0">
                                              <a:latin typeface="Cambria Math"/>
                                              <a:ea typeface="Cambria Math"/>
                                              <a:cs typeface="Times New Roman" pitchFamily="18" charset="0"/>
                                            </a:rPr>
                                            <m:t>0</m:t>
                                          </m:r>
                                        </m:e>
                                      </m:d>
                                    </m:e>
                                    <m:sup>
                                      <m:r>
                                        <a:rPr lang="en-US" sz="2000" b="0" i="1" smtClean="0">
                                          <a:latin typeface="Cambria Math"/>
                                          <a:ea typeface="Cambria Math"/>
                                          <a:cs typeface="Times New Roman" pitchFamily="18" charset="0"/>
                                        </a:rPr>
                                        <m:t>2</m:t>
                                      </m:r>
                                    </m:sup>
                                  </m:sSup>
                                </m:e>
                              </m:d>
                            </m:e>
                          </m:nary>
                        </m:e>
                      </m:d>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0</m:t>
                              </m:r>
                            </m:sub>
                          </m:sSub>
                        </m:num>
                        <m:den>
                          <m:r>
                            <a:rPr lang="en-US" sz="2000" b="0" i="1" smtClean="0">
                              <a:latin typeface="Cambria Math"/>
                              <a:ea typeface="Cambria Math"/>
                              <a:cs typeface="Times New Roman" pitchFamily="18" charset="0"/>
                            </a:rPr>
                            <m:t>𝑁</m:t>
                          </m:r>
                        </m:den>
                      </m:f>
                      <m:sSup>
                        <m:sSupPr>
                          <m:ctrlPr>
                            <a:rPr lang="en-US" sz="2000" b="0" i="1" smtClean="0">
                              <a:latin typeface="Cambria Math"/>
                              <a:ea typeface="Cambria Math"/>
                              <a:cs typeface="Times New Roman" pitchFamily="18" charset="0"/>
                            </a:rPr>
                          </m:ctrlPr>
                        </m:sSupPr>
                        <m:e>
                          <m:d>
                            <m:dPr>
                              <m:begChr m:val="‖"/>
                              <m:endChr m:val="‖"/>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𝒉</m:t>
                                  </m:r>
                                </m:e>
                                <m:sub>
                                  <m:r>
                                    <a:rPr lang="en-US" sz="2000" b="0" i="1" smtClean="0">
                                      <a:latin typeface="Cambria Math"/>
                                      <a:ea typeface="Cambria Math"/>
                                      <a:cs typeface="Times New Roman" pitchFamily="18" charset="0"/>
                                    </a:rPr>
                                    <m:t>0</m:t>
                                  </m:r>
                                </m:sub>
                              </m:sSub>
                            </m:e>
                          </m:d>
                        </m:e>
                        <m:sup>
                          <m:r>
                            <a:rPr lang="en-US" sz="2000" b="0" i="1" smtClean="0">
                              <a:latin typeface="Cambria Math"/>
                              <a:ea typeface="Cambria Math"/>
                              <a:cs typeface="Times New Roman" pitchFamily="18" charset="0"/>
                            </a:rPr>
                            <m:t>2</m:t>
                          </m:r>
                        </m:sup>
                      </m:sSup>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0</m:t>
                              </m:r>
                            </m:sub>
                          </m:sSub>
                        </m:num>
                        <m:den>
                          <m:r>
                            <a:rPr lang="en-US" sz="2000" b="0" i="1" smtClean="0">
                              <a:latin typeface="Cambria Math"/>
                              <a:ea typeface="Cambria Math"/>
                              <a:cs typeface="Times New Roman" pitchFamily="18" charset="0"/>
                            </a:rPr>
                            <m:t>𝑁</m:t>
                          </m:r>
                        </m:den>
                      </m:f>
                      <m:sSup>
                        <m:sSupPr>
                          <m:ctrlPr>
                            <a:rPr lang="en-US" sz="2000" b="0" i="1" smtClean="0">
                              <a:latin typeface="Cambria Math"/>
                              <a:ea typeface="Cambria Math"/>
                              <a:cs typeface="Times New Roman" pitchFamily="18" charset="0"/>
                            </a:rPr>
                          </m:ctrlPr>
                        </m:sSupPr>
                        <m:e>
                          <m:d>
                            <m:dPr>
                              <m:begChr m:val="|"/>
                              <m:endChr m:val="|"/>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0</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0</m:t>
                                  </m:r>
                                </m:e>
                              </m:d>
                            </m:e>
                          </m:d>
                        </m:e>
                        <m:sup>
                          <m:r>
                            <a:rPr lang="en-US" sz="2000" b="0" i="1" smtClean="0">
                              <a:latin typeface="Cambria Math"/>
                              <a:ea typeface="Cambria Math"/>
                              <a:cs typeface="Times New Roman" pitchFamily="18" charset="0"/>
                            </a:rPr>
                            <m:t>2</m:t>
                          </m:r>
                        </m:sup>
                      </m:sSup>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03809" y="911224"/>
                <a:ext cx="11464637" cy="5240193"/>
              </a:xfrm>
              <a:blipFill rotWithShape="1">
                <a:blip r:embed="rId4"/>
                <a:stretch>
                  <a:fillRect l="-478" t="-1163" r="-532"/>
                </a:stretch>
              </a:blipFill>
            </p:spPr>
            <p:txBody>
              <a:bodyPr/>
              <a:lstStyle/>
              <a:p>
                <a:r>
                  <a:rPr lang="en-IN">
                    <a:noFill/>
                  </a:rPr>
                  <a:t> </a:t>
                </a:r>
              </a:p>
            </p:txBody>
          </p:sp>
        </mc:Fallback>
      </mc:AlternateContent>
    </p:spTree>
    <p:extLst>
      <p:ext uri="{BB962C8B-B14F-4D97-AF65-F5344CB8AC3E}">
        <p14:creationId xmlns:p14="http://schemas.microsoft.com/office/powerpoint/2010/main" val="3695005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1" y="6196646"/>
            <a:ext cx="12229625" cy="6613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52812"/>
            <a:ext cx="12231978" cy="8881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29873"/>
            <a:ext cx="12027094"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347" y="6295850"/>
            <a:ext cx="1219434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25/35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0" y="-812"/>
            <a:ext cx="614459" cy="614459"/>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51311" y="934976"/>
                <a:ext cx="11558297" cy="5157066"/>
              </a:xfrm>
            </p:spPr>
            <p:txBody>
              <a:bodyPr>
                <a:normAutofit/>
              </a:bodyPr>
              <a:lstStyle/>
              <a:p>
                <a:pPr>
                  <a:buFont typeface="Wingdings" pitchFamily="2" charset="2"/>
                  <a:buChar char="Ø"/>
                </a:pPr>
                <a:r>
                  <a:rPr lang="en-US" sz="1800" dirty="0" smtClean="0">
                    <a:latin typeface="Times New Roman" pitchFamily="18" charset="0"/>
                    <a:cs typeface="Times New Roman" pitchFamily="18" charset="0"/>
                  </a:rPr>
                  <a:t>where </a:t>
                </a:r>
                <a14:m>
                  <m:oMath xmlns:m="http://schemas.openxmlformats.org/officeDocument/2006/math">
                    <m:sSup>
                      <m:sSupPr>
                        <m:ctrlPr>
                          <a:rPr lang="en-US" sz="1800" i="1" smtClean="0">
                            <a:latin typeface="Cambria Math"/>
                            <a:cs typeface="Times New Roman" pitchFamily="18" charset="0"/>
                          </a:rPr>
                        </m:ctrlPr>
                      </m:sSupPr>
                      <m:e>
                        <m:d>
                          <m:dPr>
                            <m:begChr m:val="‖"/>
                            <m:endChr m:val="‖"/>
                            <m:ctrlPr>
                              <a:rPr lang="en-US" sz="1800" i="1" smtClean="0">
                                <a:latin typeface="Cambria Math"/>
                                <a:cs typeface="Times New Roman" pitchFamily="18" charset="0"/>
                              </a:rPr>
                            </m:ctrlPr>
                          </m:dPr>
                          <m:e>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e>
                        </m:d>
                      </m:e>
                      <m:sup>
                        <m:r>
                          <a:rPr lang="en-US" sz="1800" b="0" i="1" smtClean="0">
                            <a:latin typeface="Cambria Math"/>
                            <a:cs typeface="Times New Roman" pitchFamily="18" charset="0"/>
                          </a:rPr>
                          <m:t>2</m:t>
                        </m:r>
                      </m:sup>
                    </m:sSup>
                  </m:oMath>
                </a14:m>
                <a:r>
                  <a:rPr lang="en-US" sz="1800" dirty="0" smtClean="0">
                    <a:latin typeface="Times New Roman" pitchFamily="18" charset="0"/>
                    <a:cs typeface="Times New Roman" pitchFamily="18" charset="0"/>
                  </a:rPr>
                  <a:t>is </a:t>
                </a:r>
                <a:r>
                  <a:rPr lang="en-US" sz="1800" dirty="0">
                    <a:latin typeface="Times New Roman" pitchFamily="18" charset="0"/>
                    <a:cs typeface="Times New Roman" pitchFamily="18" charset="0"/>
                  </a:rPr>
                  <a:t>defined </a:t>
                </a:r>
                <a:r>
                  <a:rPr lang="en-US" sz="1800" dirty="0" smtClean="0">
                    <a:latin typeface="Times New Roman" pitchFamily="18" charset="0"/>
                    <a:cs typeface="Times New Roman" pitchFamily="18" charset="0"/>
                  </a:rPr>
                  <a:t>as </a:t>
                </a:r>
                <a:r>
                  <a:rPr lang="en-US" sz="1800" dirty="0">
                    <a:latin typeface="Times New Roman" pitchFamily="18" charset="0"/>
                    <a:cs typeface="Times New Roman" pitchFamily="18" charset="0"/>
                  </a:rPr>
                  <a:t>the norm of the channel-impulse response </a:t>
                </a:r>
                <a:r>
                  <a:rPr lang="en-US" sz="1800" dirty="0" smtClean="0">
                    <a:latin typeface="Times New Roman" pitchFamily="18" charset="0"/>
                    <a:cs typeface="Times New Roman" pitchFamily="18" charset="0"/>
                  </a:rPr>
                  <a:t>vector</a:t>
                </a:r>
                <a14:m>
                  <m:oMath xmlns:m="http://schemas.openxmlformats.org/officeDocument/2006/math">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i.e</a:t>
                </a:r>
                <a:r>
                  <a:rPr lang="en-US" sz="1800" dirty="0" smtClean="0">
                    <a:latin typeface="Times New Roman" pitchFamily="18" charset="0"/>
                    <a:cs typeface="Times New Roman" pitchFamily="18" charset="0"/>
                  </a:rPr>
                  <a:t>.,</a:t>
                </a:r>
              </a:p>
              <a:p>
                <a:pPr marL="0" indent="0">
                  <a:buNone/>
                </a:pPr>
                <a14:m>
                  <m:oMathPara xmlns:m="http://schemas.openxmlformats.org/officeDocument/2006/math">
                    <m:oMathParaPr>
                      <m:jc m:val="centerGroup"/>
                    </m:oMathParaPr>
                    <m:oMath xmlns:m="http://schemas.openxmlformats.org/officeDocument/2006/math">
                      <m:sSup>
                        <m:sSupPr>
                          <m:ctrlPr>
                            <a:rPr lang="en-IN" sz="1800" i="1" smtClean="0">
                              <a:latin typeface="Cambria Math"/>
                              <a:cs typeface="Times New Roman" pitchFamily="18" charset="0"/>
                            </a:rPr>
                          </m:ctrlPr>
                        </m:sSupPr>
                        <m:e>
                          <m:d>
                            <m:dPr>
                              <m:begChr m:val="‖"/>
                              <m:endChr m:val="‖"/>
                              <m:ctrlPr>
                                <a:rPr lang="en-IN" sz="1800" i="1" smtClean="0">
                                  <a:latin typeface="Cambria Math"/>
                                  <a:cs typeface="Times New Roman" pitchFamily="18" charset="0"/>
                                </a:rPr>
                              </m:ctrlPr>
                            </m:dPr>
                            <m:e>
                              <m:sSub>
                                <m:sSubPr>
                                  <m:ctrlPr>
                                    <a:rPr lang="en-IN" sz="180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e>
                          </m:d>
                        </m:e>
                        <m:sup>
                          <m:r>
                            <a:rPr lang="en-US" sz="1800" b="0" i="1" smtClean="0">
                              <a:latin typeface="Cambria Math"/>
                              <a:cs typeface="Times New Roman" pitchFamily="18" charset="0"/>
                            </a:rPr>
                            <m:t>2</m:t>
                          </m:r>
                        </m:sup>
                      </m:sSup>
                      <m:r>
                        <a:rPr lang="en-IN" sz="1800" i="1" smtClean="0">
                          <a:latin typeface="Cambria Math"/>
                          <a:ea typeface="Cambria Math"/>
                          <a:cs typeface="Times New Roman" pitchFamily="18" charset="0"/>
                        </a:rPr>
                        <m:t>=</m:t>
                      </m:r>
                      <m:sSup>
                        <m:sSupPr>
                          <m:ctrlPr>
                            <a:rPr lang="en-IN" sz="1800" i="1" smtClean="0">
                              <a:latin typeface="Cambria Math"/>
                              <a:ea typeface="Cambria Math"/>
                              <a:cs typeface="Times New Roman" pitchFamily="18" charset="0"/>
                            </a:rPr>
                          </m:ctrlPr>
                        </m:sSupPr>
                        <m:e>
                          <m:d>
                            <m:dPr>
                              <m:begChr m:val="|"/>
                              <m:endChr m:val="|"/>
                              <m:ctrlPr>
                                <a:rPr lang="en-IN" sz="1800" i="1" smtClean="0">
                                  <a:latin typeface="Cambria Math"/>
                                  <a:ea typeface="Cambria Math"/>
                                  <a:cs typeface="Times New Roman" pitchFamily="18" charset="0"/>
                                </a:rPr>
                              </m:ctrlPr>
                            </m:dPr>
                            <m:e>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d>
                                <m:dPr>
                                  <m:ctrlPr>
                                    <a:rPr lang="en-IN" sz="180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0</m:t>
                                  </m:r>
                                </m:e>
                              </m:d>
                            </m:e>
                          </m:d>
                        </m:e>
                        <m:sup>
                          <m:r>
                            <a:rPr lang="en-US" sz="1800" b="0" i="1" smtClean="0">
                              <a:latin typeface="Cambria Math"/>
                              <a:ea typeface="Cambria Math"/>
                              <a:cs typeface="Times New Roman" pitchFamily="18" charset="0"/>
                            </a:rPr>
                            <m:t>2</m:t>
                          </m:r>
                        </m:sup>
                      </m:sSup>
                      <m:r>
                        <a:rPr lang="en-IN" sz="1800" i="1" smtClean="0">
                          <a:latin typeface="Cambria Math"/>
                          <a:ea typeface="Cambria Math"/>
                          <a:cs typeface="Times New Roman" pitchFamily="18" charset="0"/>
                        </a:rPr>
                        <m:t>+</m:t>
                      </m:r>
                      <m:sSup>
                        <m:sSupPr>
                          <m:ctrlPr>
                            <a:rPr lang="en-IN" sz="1800" i="1" smtClean="0">
                              <a:latin typeface="Cambria Math"/>
                              <a:ea typeface="Cambria Math"/>
                              <a:cs typeface="Times New Roman" pitchFamily="18" charset="0"/>
                            </a:rPr>
                          </m:ctrlPr>
                        </m:sSupPr>
                        <m:e>
                          <m:d>
                            <m:dPr>
                              <m:begChr m:val="|"/>
                              <m:endChr m:val="|"/>
                              <m:ctrlPr>
                                <a:rPr lang="en-IN" sz="1800" i="1" smtClean="0">
                                  <a:latin typeface="Cambria Math"/>
                                  <a:ea typeface="Cambria Math"/>
                                  <a:cs typeface="Times New Roman" pitchFamily="18" charset="0"/>
                                </a:rPr>
                              </m:ctrlPr>
                            </m:dPr>
                            <m:e>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d>
                                <m:dPr>
                                  <m:ctrlPr>
                                    <a:rPr lang="en-IN" sz="180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1</m:t>
                                  </m:r>
                                </m:e>
                              </m:d>
                            </m:e>
                          </m:d>
                        </m:e>
                        <m:sup>
                          <m:r>
                            <a:rPr lang="en-US" sz="1800" b="0" i="1" smtClean="0">
                              <a:latin typeface="Cambria Math"/>
                              <a:ea typeface="Cambria Math"/>
                              <a:cs typeface="Times New Roman" pitchFamily="18" charset="0"/>
                            </a:rPr>
                            <m:t>2</m:t>
                          </m:r>
                        </m:sup>
                      </m:sSup>
                      <m:r>
                        <a:rPr lang="en-IN" sz="1800" i="1" smtClean="0">
                          <a:latin typeface="Cambria Math"/>
                          <a:ea typeface="Cambria Math"/>
                          <a:cs typeface="Times New Roman" pitchFamily="18" charset="0"/>
                        </a:rPr>
                        <m:t>+…</m:t>
                      </m:r>
                      <m:sSup>
                        <m:sSupPr>
                          <m:ctrlPr>
                            <a:rPr lang="en-IN" sz="1800" i="1" smtClean="0">
                              <a:latin typeface="Cambria Math"/>
                              <a:ea typeface="Cambria Math"/>
                              <a:cs typeface="Times New Roman" pitchFamily="18" charset="0"/>
                            </a:rPr>
                          </m:ctrlPr>
                        </m:sSupPr>
                        <m:e>
                          <m:d>
                            <m:dPr>
                              <m:begChr m:val="|"/>
                              <m:endChr m:val="|"/>
                              <m:ctrlPr>
                                <a:rPr lang="en-IN" sz="1800" i="1" smtClean="0">
                                  <a:latin typeface="Cambria Math"/>
                                  <a:ea typeface="Cambria Math"/>
                                  <a:cs typeface="Times New Roman" pitchFamily="18" charset="0"/>
                                </a:rPr>
                              </m:ctrlPr>
                            </m:dPr>
                            <m:e>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d>
                                <m:dPr>
                                  <m:ctrlPr>
                                    <a:rPr lang="en-IN" sz="180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𝐿</m:t>
                                  </m:r>
                                  <m:r>
                                    <a:rPr lang="en-US" sz="1800" b="0" i="1" smtClean="0">
                                      <a:latin typeface="Cambria Math"/>
                                      <a:ea typeface="Cambria Math"/>
                                      <a:cs typeface="Times New Roman" pitchFamily="18" charset="0"/>
                                    </a:rPr>
                                    <m:t>−1</m:t>
                                  </m:r>
                                </m:e>
                              </m:d>
                            </m:e>
                          </m:d>
                        </m:e>
                        <m:sup>
                          <m:r>
                            <a:rPr lang="en-US" sz="1800" b="0" i="1" smtClean="0">
                              <a:latin typeface="Cambria Math"/>
                              <a:ea typeface="Cambria Math"/>
                              <a:cs typeface="Times New Roman" pitchFamily="18" charset="0"/>
                            </a:rPr>
                            <m:t>2</m:t>
                          </m:r>
                        </m:sup>
                      </m:sSup>
                    </m:oMath>
                  </m:oMathPara>
                </a14:m>
                <a:endParaRPr lang="en-IN" sz="1800" dirty="0" smtClean="0">
                  <a:latin typeface="Times New Roman" pitchFamily="18" charset="0"/>
                  <a:cs typeface="Times New Roman" pitchFamily="18" charset="0"/>
                </a:endParaRPr>
              </a:p>
              <a:p>
                <a:pPr>
                  <a:buFont typeface="Wingdings" pitchFamily="2" charset="2"/>
                  <a:buChar char="Ø"/>
                </a:pPr>
                <a:r>
                  <a:rPr lang="en-US" sz="1800" dirty="0">
                    <a:latin typeface="Times New Roman" pitchFamily="18" charset="0"/>
                    <a:cs typeface="Times New Roman" pitchFamily="18" charset="0"/>
                  </a:rPr>
                  <a:t>Also, the power of the multiuser interference (</a:t>
                </a:r>
                <a:r>
                  <a:rPr lang="en-US" sz="1800" dirty="0" smtClean="0">
                    <a:latin typeface="Times New Roman" pitchFamily="18" charset="0"/>
                    <a:cs typeface="Times New Roman" pitchFamily="18" charset="0"/>
                  </a:rPr>
                  <a:t>MUI</a:t>
                </a:r>
                <a:r>
                  <a:rPr lang="en-US" sz="1800" dirty="0">
                    <a:latin typeface="Times New Roman" pitchFamily="18" charset="0"/>
                    <a:cs typeface="Times New Roman" pitchFamily="18" charset="0"/>
                  </a:rPr>
                  <a:t>) component can be simplified </a:t>
                </a:r>
                <a:r>
                  <a:rPr lang="en-US" sz="18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a:ea typeface="Cambria Math"/>
                          <a:cs typeface="Times New Roman" pitchFamily="18" charset="0"/>
                        </a:rPr>
                        <m:t>𝐸</m:t>
                      </m:r>
                      <m:r>
                        <a:rPr lang="en-US" sz="1800" b="0" i="1" smtClean="0">
                          <a:latin typeface="Cambria Math"/>
                          <a:ea typeface="Cambria Math"/>
                          <a:cs typeface="Times New Roman" pitchFamily="18" charset="0"/>
                        </a:rPr>
                        <m:t>{</m:t>
                      </m:r>
                      <m:sSup>
                        <m:sSupPr>
                          <m:ctrlPr>
                            <a:rPr lang="en-US" sz="1800" b="0" i="1" smtClean="0">
                              <a:latin typeface="Cambria Math"/>
                              <a:ea typeface="Cambria Math"/>
                              <a:cs typeface="Times New Roman" pitchFamily="18" charset="0"/>
                            </a:rPr>
                          </m:ctrlPr>
                        </m:sSupPr>
                        <m:e>
                          <m:d>
                            <m:dPr>
                              <m:begChr m:val="|"/>
                              <m:endChr m:val="|"/>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𝑀𝑈𝐼</m:t>
                              </m:r>
                            </m:e>
                          </m:d>
                        </m:e>
                        <m:sup>
                          <m:r>
                            <a:rPr lang="en-US" sz="1800" b="0" i="1" smtClean="0">
                              <a:latin typeface="Cambria Math"/>
                              <a:ea typeface="Cambria Math"/>
                              <a:cs typeface="Times New Roman" pitchFamily="18" charset="0"/>
                            </a:rPr>
                            <m:t>2</m:t>
                          </m:r>
                        </m:sup>
                      </m:sSup>
                      <m:r>
                        <a:rPr lang="en-US" sz="1800" b="0" i="1" smtClean="0">
                          <a:latin typeface="Cambria Math"/>
                          <a:ea typeface="Cambria Math"/>
                          <a:cs typeface="Times New Roman" pitchFamily="18" charset="0"/>
                        </a:rPr>
                        <m:t>}</m:t>
                      </m:r>
                      <m:r>
                        <a:rPr lang="en-US" sz="1800" i="1">
                          <a:latin typeface="Cambria Math"/>
                          <a:ea typeface="Cambria Math"/>
                          <a:cs typeface="Times New Roman" pitchFamily="18" charset="0"/>
                        </a:rPr>
                        <m:t>=</m:t>
                      </m:r>
                      <m:r>
                        <a:rPr lang="en-US" sz="1800" b="0" i="1" smtClean="0">
                          <a:latin typeface="Cambria Math"/>
                          <a:ea typeface="Cambria Math"/>
                          <a:cs typeface="Times New Roman" pitchFamily="18" charset="0"/>
                        </a:rPr>
                        <m:t>𝐸</m:t>
                      </m:r>
                      <m:d>
                        <m:dPr>
                          <m:begChr m:val="{"/>
                          <m:endChr m:val="}"/>
                          <m:ctrlPr>
                            <a:rPr lang="en-US" sz="1800" b="0" i="1" smtClean="0">
                              <a:latin typeface="Cambria Math"/>
                              <a:ea typeface="Cambria Math"/>
                              <a:cs typeface="Times New Roman" pitchFamily="18" charset="0"/>
                            </a:rPr>
                          </m:ctrlPr>
                        </m:dPr>
                        <m:e>
                          <m:sSup>
                            <m:sSupPr>
                              <m:ctrlPr>
                                <a:rPr lang="en-US" sz="1800" b="0" i="1" smtClean="0">
                                  <a:latin typeface="Cambria Math"/>
                                  <a:ea typeface="Cambria Math"/>
                                  <a:cs typeface="Times New Roman" pitchFamily="18" charset="0"/>
                                </a:rPr>
                              </m:ctrlPr>
                            </m:sSupPr>
                            <m:e>
                              <m:d>
                                <m:dPr>
                                  <m:begChr m:val="|"/>
                                  <m:endChr m:val="|"/>
                                  <m:ctrlPr>
                                    <a:rPr lang="en-US" sz="1800" b="0" i="1" smtClean="0">
                                      <a:latin typeface="Cambria Math"/>
                                      <a:ea typeface="Cambria Math"/>
                                      <a:cs typeface="Times New Roman" pitchFamily="18" charset="0"/>
                                    </a:rPr>
                                  </m:ctrlPr>
                                </m:dPr>
                                <m:e>
                                  <m:nary>
                                    <m:naryPr>
                                      <m:chr m:val="∑"/>
                                      <m:ctrlPr>
                                        <a:rPr lang="en-US" sz="1800" b="0" i="1" smtClean="0">
                                          <a:latin typeface="Cambria Math"/>
                                          <a:ea typeface="Cambria Math"/>
                                          <a:cs typeface="Times New Roman" pitchFamily="18" charset="0"/>
                                        </a:rPr>
                                      </m:ctrlPr>
                                    </m:naryPr>
                                    <m:sub>
                                      <m:r>
                                        <m:rPr>
                                          <m:brk m:alnAt="23"/>
                                        </m:rPr>
                                        <a:rPr lang="en-US" sz="1800" b="0" i="1" smtClean="0">
                                          <a:latin typeface="Cambria Math"/>
                                          <a:ea typeface="Cambria Math"/>
                                          <a:cs typeface="Times New Roman" pitchFamily="18" charset="0"/>
                                        </a:rPr>
                                        <m:t>𝑙</m:t>
                                      </m:r>
                                      <m:r>
                                        <a:rPr lang="en-US" sz="1800" b="0" i="1" smtClean="0">
                                          <a:latin typeface="Cambria Math"/>
                                          <a:ea typeface="Cambria Math"/>
                                          <a:cs typeface="Times New Roman" pitchFamily="18" charset="0"/>
                                        </a:rPr>
                                        <m:t>=0</m:t>
                                      </m:r>
                                    </m:sub>
                                    <m:sup>
                                      <m:r>
                                        <a:rPr lang="en-US" sz="1800" b="0" i="1" smtClean="0">
                                          <a:latin typeface="Cambria Math"/>
                                          <a:ea typeface="Cambria Math"/>
                                          <a:cs typeface="Times New Roman" pitchFamily="18" charset="0"/>
                                        </a:rPr>
                                        <m:t>𝐿</m:t>
                                      </m:r>
                                      <m:r>
                                        <a:rPr lang="en-US" sz="1800" b="0" i="1" smtClean="0">
                                          <a:latin typeface="Cambria Math"/>
                                          <a:ea typeface="Cambria Math"/>
                                          <a:cs typeface="Times New Roman" pitchFamily="18" charset="0"/>
                                        </a:rPr>
                                        <m:t>−1</m:t>
                                      </m:r>
                                    </m:sup>
                                    <m:e>
                                      <m:nary>
                                        <m:naryPr>
                                          <m:chr m:val="∑"/>
                                          <m:ctrlPr>
                                            <a:rPr lang="en-US" sz="1800" b="0" i="1" smtClean="0">
                                              <a:latin typeface="Cambria Math"/>
                                              <a:ea typeface="Cambria Math"/>
                                              <a:cs typeface="Times New Roman" pitchFamily="18" charset="0"/>
                                            </a:rPr>
                                          </m:ctrlPr>
                                        </m:naryPr>
                                        <m:sub>
                                          <m:r>
                                            <m:rPr>
                                              <m:brk m:alnAt="23"/>
                                            </m:rPr>
                                            <a:rPr lang="en-US" sz="1800" b="0" i="1" smtClean="0">
                                              <a:latin typeface="Cambria Math"/>
                                              <a:ea typeface="Cambria Math"/>
                                              <a:cs typeface="Times New Roman" pitchFamily="18" charset="0"/>
                                            </a:rPr>
                                            <m:t>𝑘</m:t>
                                          </m:r>
                                          <m:r>
                                            <a:rPr lang="en-US" sz="1800" b="0" i="1" smtClean="0">
                                              <a:latin typeface="Cambria Math"/>
                                              <a:ea typeface="Cambria Math"/>
                                              <a:cs typeface="Times New Roman" pitchFamily="18" charset="0"/>
                                            </a:rPr>
                                            <m:t>=1</m:t>
                                          </m:r>
                                        </m:sub>
                                        <m:sup>
                                          <m:r>
                                            <a:rPr lang="en-US" sz="1800" b="0" i="1" smtClean="0">
                                              <a:latin typeface="Cambria Math"/>
                                              <a:ea typeface="Cambria Math"/>
                                              <a:cs typeface="Times New Roman" pitchFamily="18" charset="0"/>
                                            </a:rPr>
                                            <m:t>𝐾</m:t>
                                          </m:r>
                                        </m:sup>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𝑙</m:t>
                                              </m:r>
                                            </m:e>
                                          </m:d>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𝑎</m:t>
                                              </m:r>
                                            </m:e>
                                            <m:sub>
                                              <m:r>
                                                <a:rPr lang="en-US" sz="1800" b="0" i="1" smtClean="0">
                                                  <a:latin typeface="Cambria Math"/>
                                                  <a:ea typeface="Cambria Math"/>
                                                  <a:cs typeface="Times New Roman" pitchFamily="18" charset="0"/>
                                                </a:rPr>
                                                <m:t>𝑘</m:t>
                                              </m:r>
                                            </m:sub>
                                          </m:sSub>
                                          <m:r>
                                            <a:rPr lang="en-US" sz="1800" b="0" i="1" smtClean="0">
                                              <a:latin typeface="Cambria Math"/>
                                              <a:ea typeface="Cambria Math"/>
                                              <a:cs typeface="Times New Roman" pitchFamily="18" charset="0"/>
                                            </a:rPr>
                                            <m:t>𝑟</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𝑘</m:t>
                                              </m:r>
                                            </m:e>
                                            <m:sub>
                                              <m:r>
                                                <a:rPr lang="en-US" sz="1800" b="0" i="1" smtClean="0">
                                                  <a:latin typeface="Cambria Math"/>
                                                  <a:ea typeface="Cambria Math"/>
                                                  <a:cs typeface="Times New Roman" pitchFamily="18" charset="0"/>
                                                </a:rPr>
                                                <m:t>0</m:t>
                                              </m:r>
                                            </m:sub>
                                          </m:sSub>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𝑙</m:t>
                                              </m:r>
                                            </m:e>
                                          </m:d>
                                        </m:e>
                                      </m:nary>
                                    </m:e>
                                  </m:nary>
                                </m:e>
                              </m:d>
                            </m:e>
                            <m:sup>
                              <m:r>
                                <a:rPr lang="en-US" sz="1800" b="0" i="1" smtClean="0">
                                  <a:latin typeface="Cambria Math"/>
                                  <a:ea typeface="Cambria Math"/>
                                  <a:cs typeface="Times New Roman" pitchFamily="18" charset="0"/>
                                </a:rPr>
                                <m:t>2</m:t>
                              </m:r>
                            </m:sup>
                          </m:sSup>
                        </m:e>
                      </m:d>
                    </m:oMath>
                  </m:oMathPara>
                </a14:m>
                <a:endParaRPr lang="en-IN"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1800" i="1" smtClean="0">
                          <a:latin typeface="Cambria Math"/>
                          <a:ea typeface="Cambria Math"/>
                          <a:cs typeface="Times New Roman" pitchFamily="18" charset="0"/>
                        </a:rPr>
                        <m:t>=</m:t>
                      </m:r>
                      <m:nary>
                        <m:naryPr>
                          <m:chr m:val="∑"/>
                          <m:ctrlPr>
                            <a:rPr lang="en-IN" sz="1800" i="1" smtClean="0">
                              <a:latin typeface="Cambria Math"/>
                              <a:ea typeface="Cambria Math"/>
                              <a:cs typeface="Times New Roman" pitchFamily="18" charset="0"/>
                            </a:rPr>
                          </m:ctrlPr>
                        </m:naryPr>
                        <m:sub>
                          <m:r>
                            <m:rPr>
                              <m:brk m:alnAt="23"/>
                            </m:rPr>
                            <a:rPr lang="en-US" sz="1800" b="0" i="1" smtClean="0">
                              <a:latin typeface="Cambria Math"/>
                              <a:ea typeface="Cambria Math"/>
                              <a:cs typeface="Times New Roman" pitchFamily="18" charset="0"/>
                            </a:rPr>
                            <m:t>𝑘</m:t>
                          </m:r>
                          <m:r>
                            <a:rPr lang="en-US" sz="1800" b="0" i="1" smtClean="0">
                              <a:latin typeface="Cambria Math"/>
                              <a:ea typeface="Cambria Math"/>
                              <a:cs typeface="Times New Roman" pitchFamily="18" charset="0"/>
                            </a:rPr>
                            <m:t>=1</m:t>
                          </m:r>
                        </m:sub>
                        <m:sup>
                          <m:r>
                            <a:rPr lang="en-US" sz="1800" b="0" i="1" smtClean="0">
                              <a:latin typeface="Cambria Math"/>
                              <a:ea typeface="Cambria Math"/>
                              <a:cs typeface="Times New Roman" pitchFamily="18" charset="0"/>
                            </a:rPr>
                            <m:t>𝐾</m:t>
                          </m:r>
                        </m:sup>
                        <m:e>
                          <m:nary>
                            <m:naryPr>
                              <m:chr m:val="∑"/>
                              <m:ctrlPr>
                                <a:rPr lang="en-IN" sz="1800" i="1" smtClean="0">
                                  <a:latin typeface="Cambria Math"/>
                                  <a:ea typeface="Cambria Math"/>
                                  <a:cs typeface="Times New Roman" pitchFamily="18" charset="0"/>
                                </a:rPr>
                              </m:ctrlPr>
                            </m:naryPr>
                            <m:sub>
                              <m:r>
                                <m:rPr>
                                  <m:brk m:alnAt="23"/>
                                </m:rPr>
                                <a:rPr lang="en-US" sz="1800" b="0" i="1" smtClean="0">
                                  <a:latin typeface="Cambria Math"/>
                                  <a:ea typeface="Cambria Math"/>
                                  <a:cs typeface="Times New Roman" pitchFamily="18" charset="0"/>
                                </a:rPr>
                                <m:t>𝑙</m:t>
                              </m:r>
                              <m:r>
                                <a:rPr lang="en-US" sz="1800" b="0" i="1" smtClean="0">
                                  <a:latin typeface="Cambria Math"/>
                                  <a:ea typeface="Cambria Math"/>
                                  <a:cs typeface="Times New Roman" pitchFamily="18" charset="0"/>
                                </a:rPr>
                                <m:t>=0</m:t>
                              </m:r>
                            </m:sub>
                            <m:sup>
                              <m:r>
                                <a:rPr lang="en-US" sz="1800" b="0" i="1" smtClean="0">
                                  <a:latin typeface="Cambria Math"/>
                                  <a:ea typeface="Cambria Math"/>
                                  <a:cs typeface="Times New Roman" pitchFamily="18" charset="0"/>
                                </a:rPr>
                                <m:t>𝐿</m:t>
                              </m:r>
                              <m:r>
                                <a:rPr lang="en-US" sz="1800" b="0" i="1" smtClean="0">
                                  <a:latin typeface="Cambria Math"/>
                                  <a:ea typeface="Cambria Math"/>
                                  <a:cs typeface="Times New Roman" pitchFamily="18" charset="0"/>
                                </a:rPr>
                                <m:t>−1</m:t>
                              </m:r>
                            </m:sup>
                            <m:e>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𝑃</m:t>
                                  </m:r>
                                </m:e>
                                <m:sub>
                                  <m:r>
                                    <a:rPr lang="en-US" sz="1800" b="0" i="1" smtClean="0">
                                      <a:latin typeface="Cambria Math"/>
                                      <a:ea typeface="Cambria Math"/>
                                      <a:cs typeface="Times New Roman" pitchFamily="18" charset="0"/>
                                    </a:rPr>
                                    <m:t>𝑘</m:t>
                                  </m:r>
                                </m:sub>
                              </m:sSub>
                              <m:r>
                                <a:rPr lang="en-US" sz="1800" b="0" i="1" smtClean="0">
                                  <a:latin typeface="Cambria Math"/>
                                  <a:ea typeface="Cambria Math"/>
                                  <a:cs typeface="Times New Roman" pitchFamily="18" charset="0"/>
                                </a:rPr>
                                <m:t>𝐸</m:t>
                              </m:r>
                              <m:d>
                                <m:dPr>
                                  <m:begChr m:val="{"/>
                                  <m:endChr m:val="}"/>
                                  <m:ctrlPr>
                                    <a:rPr lang="en-US" sz="1800" b="0" i="1" smtClean="0">
                                      <a:latin typeface="Cambria Math"/>
                                      <a:ea typeface="Cambria Math"/>
                                      <a:cs typeface="Times New Roman" pitchFamily="18" charset="0"/>
                                    </a:rPr>
                                  </m:ctrlPr>
                                </m:dPr>
                                <m:e>
                                  <m:sSup>
                                    <m:sSupPr>
                                      <m:ctrlPr>
                                        <a:rPr lang="en-US" sz="1800" b="0" i="1" smtClean="0">
                                          <a:latin typeface="Cambria Math"/>
                                          <a:ea typeface="Cambria Math"/>
                                          <a:cs typeface="Times New Roman" pitchFamily="18" charset="0"/>
                                        </a:rPr>
                                      </m:ctrlPr>
                                    </m:sSupPr>
                                    <m:e>
                                      <m:d>
                                        <m:dPr>
                                          <m:begChr m:val="|"/>
                                          <m:endChr m:val="|"/>
                                          <m:ctrlPr>
                                            <a:rPr lang="en-US" sz="1800" b="0" i="1" smtClean="0">
                                              <a:latin typeface="Cambria Math"/>
                                              <a:ea typeface="Cambria Math"/>
                                              <a:cs typeface="Times New Roman" pitchFamily="18" charset="0"/>
                                            </a:rPr>
                                          </m:ctrlPr>
                                        </m:dPr>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𝑙</m:t>
                                              </m:r>
                                            </m:e>
                                          </m:d>
                                        </m:e>
                                      </m:d>
                                    </m:e>
                                    <m:sup>
                                      <m:r>
                                        <a:rPr lang="en-US" sz="1800" b="0" i="1" smtClean="0">
                                          <a:latin typeface="Cambria Math"/>
                                          <a:ea typeface="Cambria Math"/>
                                          <a:cs typeface="Times New Roman" pitchFamily="18" charset="0"/>
                                        </a:rPr>
                                        <m:t>2</m:t>
                                      </m:r>
                                    </m:sup>
                                  </m:sSup>
                                </m:e>
                              </m:d>
                              <m:f>
                                <m:fPr>
                                  <m:ctrlPr>
                                    <a:rPr lang="en-US" sz="1800" b="0" i="1" smtClean="0">
                                      <a:latin typeface="Cambria Math"/>
                                      <a:ea typeface="Cambria Math"/>
                                      <a:cs typeface="Times New Roman" pitchFamily="18" charset="0"/>
                                    </a:rPr>
                                  </m:ctrlPr>
                                </m:fPr>
                                <m:num>
                                  <m:r>
                                    <a:rPr lang="en-US" sz="1800" b="0" i="1" smtClean="0">
                                      <a:latin typeface="Cambria Math"/>
                                      <a:ea typeface="Cambria Math"/>
                                      <a:cs typeface="Times New Roman" pitchFamily="18" charset="0"/>
                                    </a:rPr>
                                    <m:t>1</m:t>
                                  </m:r>
                                </m:num>
                                <m:den>
                                  <m:r>
                                    <a:rPr lang="en-US" sz="1800" b="0" i="1" smtClean="0">
                                      <a:latin typeface="Cambria Math"/>
                                      <a:ea typeface="Cambria Math"/>
                                      <a:cs typeface="Times New Roman" pitchFamily="18" charset="0"/>
                                    </a:rPr>
                                    <m:t>𝑁</m:t>
                                  </m:r>
                                </m:den>
                              </m:f>
                            </m:e>
                          </m:nary>
                        </m:e>
                      </m:nary>
                      <m:r>
                        <a:rPr lang="en-IN" sz="1800" i="1" smtClean="0">
                          <a:latin typeface="Cambria Math"/>
                          <a:ea typeface="Cambria Math"/>
                          <a:cs typeface="Times New Roman" pitchFamily="18" charset="0"/>
                        </a:rPr>
                        <m:t>=</m:t>
                      </m:r>
                      <m:f>
                        <m:fPr>
                          <m:ctrlPr>
                            <a:rPr lang="en-IN" sz="1800" i="1" smtClean="0">
                              <a:latin typeface="Cambria Math"/>
                              <a:ea typeface="Cambria Math"/>
                              <a:cs typeface="Times New Roman" pitchFamily="18" charset="0"/>
                            </a:rPr>
                          </m:ctrlPr>
                        </m:fPr>
                        <m:num>
                          <m:r>
                            <a:rPr lang="en-US" sz="1800" b="0" i="1" smtClean="0">
                              <a:latin typeface="Cambria Math"/>
                              <a:ea typeface="Cambria Math"/>
                              <a:cs typeface="Times New Roman" pitchFamily="18" charset="0"/>
                            </a:rPr>
                            <m:t>1</m:t>
                          </m:r>
                        </m:num>
                        <m:den>
                          <m:r>
                            <a:rPr lang="en-US" sz="1800" b="0" i="1" smtClean="0">
                              <a:latin typeface="Cambria Math"/>
                              <a:ea typeface="Cambria Math"/>
                              <a:cs typeface="Times New Roman" pitchFamily="18" charset="0"/>
                            </a:rPr>
                            <m:t>𝑁</m:t>
                          </m:r>
                        </m:den>
                      </m:f>
                      <m:sSup>
                        <m:sSupPr>
                          <m:ctrlPr>
                            <a:rPr lang="en-IN" sz="1800" i="1" smtClean="0">
                              <a:latin typeface="Cambria Math"/>
                              <a:ea typeface="Cambria Math"/>
                              <a:cs typeface="Times New Roman" pitchFamily="18" charset="0"/>
                            </a:rPr>
                          </m:ctrlPr>
                        </m:sSupPr>
                        <m:e>
                          <m:d>
                            <m:dPr>
                              <m:begChr m:val="‖"/>
                              <m:endChr m:val="‖"/>
                              <m:ctrlPr>
                                <a:rPr lang="en-IN" sz="1800" i="1" smtClean="0">
                                  <a:latin typeface="Cambria Math"/>
                                  <a:ea typeface="Cambria Math"/>
                                  <a:cs typeface="Times New Roman" pitchFamily="18" charset="0"/>
                                </a:rPr>
                              </m:ctrlPr>
                            </m:dPr>
                            <m:e>
                              <m:sSub>
                                <m:sSubPr>
                                  <m:ctrlPr>
                                    <a:rPr lang="en-IN" sz="1800" i="1" smtClean="0">
                                      <a:latin typeface="Cambria Math"/>
                                      <a:ea typeface="Cambria Math"/>
                                      <a:cs typeface="Times New Roman" pitchFamily="18" charset="0"/>
                                    </a:rPr>
                                  </m:ctrlPr>
                                </m:sSubPr>
                                <m:e>
                                  <m:r>
                                    <a:rPr lang="en-IN" sz="1800" i="1" smtClean="0">
                                      <a:latin typeface="Cambria Math"/>
                                      <a:ea typeface="Cambria Math"/>
                                      <a:cs typeface="Times New Roman" pitchFamily="18" charset="0"/>
                                    </a:rPr>
                                    <m:t>𝒉</m:t>
                                  </m:r>
                                </m:e>
                                <m:sub>
                                  <m:r>
                                    <a:rPr lang="en-US" sz="1800" b="0" i="1" smtClean="0">
                                      <a:latin typeface="Cambria Math"/>
                                      <a:ea typeface="Cambria Math"/>
                                      <a:cs typeface="Times New Roman" pitchFamily="18" charset="0"/>
                                    </a:rPr>
                                    <m:t>0</m:t>
                                  </m:r>
                                </m:sub>
                              </m:sSub>
                            </m:e>
                          </m:d>
                        </m:e>
                        <m:sup>
                          <m:r>
                            <a:rPr lang="en-US" sz="1800" b="0" i="1" smtClean="0">
                              <a:latin typeface="Cambria Math"/>
                              <a:ea typeface="Cambria Math"/>
                              <a:cs typeface="Times New Roman" pitchFamily="18" charset="0"/>
                            </a:rPr>
                            <m:t>2</m:t>
                          </m:r>
                        </m:sup>
                      </m:sSup>
                      <m:d>
                        <m:dPr>
                          <m:ctrlPr>
                            <a:rPr lang="en-IN" sz="1800" i="1" smtClean="0">
                              <a:latin typeface="Cambria Math"/>
                              <a:ea typeface="Cambria Math"/>
                              <a:cs typeface="Times New Roman" pitchFamily="18" charset="0"/>
                            </a:rPr>
                          </m:ctrlPr>
                        </m:dPr>
                        <m:e>
                          <m:nary>
                            <m:naryPr>
                              <m:chr m:val="∑"/>
                              <m:ctrlPr>
                                <a:rPr lang="en-IN" sz="1800" i="1" smtClean="0">
                                  <a:latin typeface="Cambria Math"/>
                                  <a:ea typeface="Cambria Math"/>
                                  <a:cs typeface="Times New Roman" pitchFamily="18" charset="0"/>
                                </a:rPr>
                              </m:ctrlPr>
                            </m:naryPr>
                            <m:sub>
                              <m:r>
                                <m:rPr>
                                  <m:brk m:alnAt="23"/>
                                </m:rPr>
                                <a:rPr lang="en-US" sz="1800" b="0" i="1" smtClean="0">
                                  <a:latin typeface="Cambria Math"/>
                                  <a:ea typeface="Cambria Math"/>
                                  <a:cs typeface="Times New Roman" pitchFamily="18" charset="0"/>
                                </a:rPr>
                                <m:t>𝑘</m:t>
                              </m:r>
                              <m:r>
                                <a:rPr lang="en-US" sz="1800" b="0" i="1" smtClean="0">
                                  <a:latin typeface="Cambria Math"/>
                                  <a:ea typeface="Cambria Math"/>
                                  <a:cs typeface="Times New Roman" pitchFamily="18" charset="0"/>
                                </a:rPr>
                                <m:t>=1</m:t>
                              </m:r>
                            </m:sub>
                            <m:sup>
                              <m:r>
                                <a:rPr lang="en-US" sz="1800" b="0" i="1" smtClean="0">
                                  <a:latin typeface="Cambria Math"/>
                                  <a:ea typeface="Cambria Math"/>
                                  <a:cs typeface="Times New Roman" pitchFamily="18" charset="0"/>
                                </a:rPr>
                                <m:t>𝐾</m:t>
                              </m:r>
                            </m:sup>
                            <m:e>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𝑃</m:t>
                                  </m:r>
                                </m:e>
                                <m:sub>
                                  <m:r>
                                    <a:rPr lang="en-US" sz="1800" b="0" i="1" smtClean="0">
                                      <a:latin typeface="Cambria Math"/>
                                      <a:ea typeface="Cambria Math"/>
                                      <a:cs typeface="Times New Roman" pitchFamily="18" charset="0"/>
                                    </a:rPr>
                                    <m:t>𝑘</m:t>
                                  </m:r>
                                </m:sub>
                              </m:sSub>
                            </m:e>
                          </m:nary>
                        </m:e>
                      </m:d>
                    </m:oMath>
                  </m:oMathPara>
                </a14:m>
                <a:endParaRPr lang="en-IN" sz="1800" dirty="0" smtClean="0">
                  <a:latin typeface="Times New Roman" pitchFamily="18" charset="0"/>
                  <a:cs typeface="Times New Roman" pitchFamily="18" charset="0"/>
                </a:endParaRPr>
              </a:p>
              <a:p>
                <a:pPr>
                  <a:buFont typeface="Wingdings" pitchFamily="2" charset="2"/>
                  <a:buChar char="Ø"/>
                </a:pPr>
                <a:r>
                  <a:rPr lang="en-US" sz="1800" dirty="0">
                    <a:latin typeface="Times New Roman" pitchFamily="18" charset="0"/>
                    <a:cs typeface="Times New Roman" pitchFamily="18" charset="0"/>
                  </a:rPr>
                  <a:t>The </a:t>
                </a:r>
                <a:r>
                  <a:rPr lang="en-US" sz="1800" dirty="0" smtClean="0">
                    <a:latin typeface="Times New Roman" pitchFamily="18" charset="0"/>
                    <a:cs typeface="Times New Roman" pitchFamily="18" charset="0"/>
                  </a:rPr>
                  <a:t>statistic </a:t>
                </a:r>
                <a14:m>
                  <m:oMath xmlns:m="http://schemas.openxmlformats.org/officeDocument/2006/math">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𝑑</m:t>
                        </m:r>
                      </m:e>
                      <m:sub>
                        <m:r>
                          <a:rPr lang="en-US" sz="1800" b="0" i="1" smtClean="0">
                            <a:latin typeface="Cambria Math"/>
                            <a:cs typeface="Times New Roman" pitchFamily="18" charset="0"/>
                          </a:rPr>
                          <m:t>0</m:t>
                        </m:r>
                      </m:sub>
                    </m:sSub>
                    <m:d>
                      <m:dPr>
                        <m:ctrlPr>
                          <a:rPr lang="en-US" sz="1800" i="1" smtClean="0">
                            <a:latin typeface="Cambria Math"/>
                            <a:cs typeface="Times New Roman" pitchFamily="18" charset="0"/>
                          </a:rPr>
                        </m:ctrlPr>
                      </m:dPr>
                      <m:e>
                        <m:r>
                          <a:rPr lang="en-US" sz="1800" b="0" i="1" smtClean="0">
                            <a:latin typeface="Cambria Math"/>
                            <a:cs typeface="Times New Roman" pitchFamily="18" charset="0"/>
                          </a:rPr>
                          <m:t>0</m:t>
                        </m:r>
                      </m:e>
                    </m:d>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i.e., at the user 0 derived by correlating </a:t>
                </a:r>
                <a:r>
                  <a:rPr lang="en-US" sz="1800" dirty="0" smtClean="0">
                    <a:latin typeface="Times New Roman" pitchFamily="18" charset="0"/>
                    <a:cs typeface="Times New Roman" pitchFamily="18" charset="0"/>
                  </a:rPr>
                  <a:t>with</a:t>
                </a:r>
                <a14:m>
                  <m:oMath xmlns:m="http://schemas.openxmlformats.org/officeDocument/2006/math">
                    <m:r>
                      <a:rPr lang="en-US" sz="1800" b="0" i="0" smtClean="0">
                        <a:latin typeface="Cambria Math"/>
                        <a:cs typeface="Times New Roman" pitchFamily="18" charset="0"/>
                      </a:rPr>
                      <m:t>  </m:t>
                    </m:r>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0</m:t>
                        </m:r>
                      </m:sub>
                    </m:sSub>
                    <m:d>
                      <m:dPr>
                        <m:ctrlPr>
                          <a:rPr lang="en-US" sz="1800" i="1" smtClean="0">
                            <a:latin typeface="Cambria Math"/>
                            <a:cs typeface="Times New Roman" pitchFamily="18" charset="0"/>
                          </a:rPr>
                        </m:ctrlPr>
                      </m:dPr>
                      <m:e>
                        <m:r>
                          <a:rPr lang="en-US" sz="1800" b="0" i="1" smtClean="0">
                            <a:latin typeface="Cambria Math"/>
                            <a:cs typeface="Times New Roman" pitchFamily="18" charset="0"/>
                          </a:rPr>
                          <m:t>𝑛</m:t>
                        </m:r>
                      </m:e>
                    </m:d>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i.e., corresponding to a lag of 0 can be expressed as</a:t>
                </a:r>
                <a:endParaRPr lang="en-IN"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1800" i="1" smtClean="0">
                              <a:latin typeface="Cambria Math"/>
                              <a:cs typeface="Times New Roman" pitchFamily="18" charset="0"/>
                            </a:rPr>
                          </m:ctrlPr>
                        </m:sSubPr>
                        <m:e>
                          <m:r>
                            <a:rPr lang="en-US" sz="1800" b="0" i="1" smtClean="0">
                              <a:latin typeface="Cambria Math"/>
                              <a:cs typeface="Times New Roman" pitchFamily="18" charset="0"/>
                            </a:rPr>
                            <m:t>𝑑</m:t>
                          </m:r>
                        </m:e>
                        <m:sub>
                          <m:r>
                            <a:rPr lang="en-US" sz="1800" b="0" i="1" smtClean="0">
                              <a:latin typeface="Cambria Math"/>
                              <a:cs typeface="Times New Roman" pitchFamily="18" charset="0"/>
                            </a:rPr>
                            <m:t>0</m:t>
                          </m:r>
                        </m:sub>
                      </m:sSub>
                      <m:d>
                        <m:dPr>
                          <m:ctrlPr>
                            <a:rPr lang="en-IN" sz="1800" i="1" smtClean="0">
                              <a:latin typeface="Cambria Math"/>
                              <a:cs typeface="Times New Roman" pitchFamily="18" charset="0"/>
                            </a:rPr>
                          </m:ctrlPr>
                        </m:dPr>
                        <m:e>
                          <m:r>
                            <a:rPr lang="en-US" sz="1800" b="0" i="1" smtClean="0">
                              <a:latin typeface="Cambria Math"/>
                              <a:cs typeface="Times New Roman" pitchFamily="18" charset="0"/>
                            </a:rPr>
                            <m:t>0</m:t>
                          </m:r>
                        </m:e>
                      </m:d>
                      <m:r>
                        <a:rPr lang="en-IN" sz="1800" i="1" smtClean="0">
                          <a:latin typeface="Cambria Math"/>
                          <a:ea typeface="Cambria Math"/>
                          <a:cs typeface="Times New Roman" pitchFamily="18" charset="0"/>
                        </a:rPr>
                        <m:t>=</m:t>
                      </m:r>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d>
                        <m:dPr>
                          <m:ctrlPr>
                            <a:rPr lang="en-IN" sz="180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0</m:t>
                          </m:r>
                        </m:e>
                      </m:d>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𝑎</m:t>
                          </m:r>
                        </m:e>
                        <m:sub>
                          <m:r>
                            <a:rPr lang="en-US" sz="1800" b="0" i="1" smtClean="0">
                              <a:latin typeface="Cambria Math"/>
                              <a:ea typeface="Cambria Math"/>
                              <a:cs typeface="Times New Roman" pitchFamily="18" charset="0"/>
                            </a:rPr>
                            <m:t>0</m:t>
                          </m:r>
                        </m:sub>
                      </m:sSub>
                      <m:r>
                        <a:rPr lang="en-IN" sz="1800" i="1" smtClean="0">
                          <a:latin typeface="Cambria Math"/>
                          <a:ea typeface="Cambria Math"/>
                          <a:cs typeface="Times New Roman" pitchFamily="18" charset="0"/>
                        </a:rPr>
                        <m:t>+</m:t>
                      </m:r>
                      <m:sSup>
                        <m:sSupPr>
                          <m:ctrlPr>
                            <a:rPr lang="en-IN" sz="180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𝐼</m:t>
                          </m:r>
                        </m:e>
                        <m:sup>
                          <m:r>
                            <a:rPr lang="en-US" sz="1800" b="0" i="1" smtClean="0">
                              <a:latin typeface="Cambria Math"/>
                              <a:ea typeface="Cambria Math"/>
                              <a:cs typeface="Times New Roman" pitchFamily="18" charset="0"/>
                            </a:rPr>
                            <m:t>0</m:t>
                          </m:r>
                        </m:sup>
                      </m:sSup>
                    </m:oMath>
                  </m:oMathPara>
                </a14:m>
                <a:endParaRPr lang="en-IN" sz="1800" dirty="0" smtClean="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where the total interference plus noise power </a:t>
                </a:r>
                <a14:m>
                  <m:oMath xmlns:m="http://schemas.openxmlformats.org/officeDocument/2006/math">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𝐼</m:t>
                        </m:r>
                      </m:e>
                      <m:sub>
                        <m:r>
                          <a:rPr lang="en-US" sz="1800" b="0" i="1" smtClean="0">
                            <a:latin typeface="Cambria Math"/>
                            <a:cs typeface="Times New Roman" pitchFamily="18" charset="0"/>
                          </a:rPr>
                          <m:t>0</m:t>
                        </m:r>
                      </m:sub>
                    </m:sSub>
                  </m:oMath>
                </a14:m>
                <a:r>
                  <a:rPr lang="en-US" sz="1800" dirty="0" smtClean="0">
                    <a:latin typeface="Times New Roman" pitchFamily="18" charset="0"/>
                    <a:cs typeface="Times New Roman" pitchFamily="18" charset="0"/>
                  </a:rPr>
                  <a:t>can </a:t>
                </a:r>
                <a:r>
                  <a:rPr lang="en-US" sz="1800" dirty="0">
                    <a:latin typeface="Times New Roman" pitchFamily="18" charset="0"/>
                    <a:cs typeface="Times New Roman" pitchFamily="18" charset="0"/>
                  </a:rPr>
                  <a:t>be written </a:t>
                </a:r>
                <a:r>
                  <a:rPr lang="en-US" sz="18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p>
                        <m:sSupPr>
                          <m:ctrlPr>
                            <a:rPr lang="en-IN" sz="1800" i="1" smtClean="0">
                              <a:latin typeface="Cambria Math"/>
                              <a:cs typeface="Times New Roman" pitchFamily="18" charset="0"/>
                            </a:rPr>
                          </m:ctrlPr>
                        </m:sSupPr>
                        <m:e>
                          <m:r>
                            <a:rPr lang="en-US" sz="1800" b="0" i="1" smtClean="0">
                              <a:latin typeface="Cambria Math"/>
                              <a:cs typeface="Times New Roman" pitchFamily="18" charset="0"/>
                            </a:rPr>
                            <m:t>𝐼</m:t>
                          </m:r>
                        </m:e>
                        <m:sup>
                          <m:r>
                            <a:rPr lang="en-US" sz="1800" b="0" i="1" smtClean="0">
                              <a:latin typeface="Cambria Math"/>
                              <a:cs typeface="Times New Roman" pitchFamily="18" charset="0"/>
                            </a:rPr>
                            <m:t>0</m:t>
                          </m:r>
                        </m:sup>
                      </m:sSup>
                      <m:r>
                        <a:rPr lang="en-IN" sz="1800" i="1" smtClean="0">
                          <a:latin typeface="Cambria Math"/>
                          <a:ea typeface="Cambria Math"/>
                          <a:cs typeface="Times New Roman" pitchFamily="18" charset="0"/>
                        </a:rPr>
                        <m:t>=</m:t>
                      </m:r>
                      <m:sSubSup>
                        <m:sSubSupPr>
                          <m:ctrlPr>
                            <a:rPr lang="en-IN" sz="1800" i="1" smtClean="0">
                              <a:latin typeface="Cambria Math"/>
                              <a:ea typeface="Cambria Math"/>
                              <a:cs typeface="Times New Roman" pitchFamily="18" charset="0"/>
                            </a:rPr>
                          </m:ctrlPr>
                        </m:sSubSupPr>
                        <m:e>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𝐼</m:t>
                              </m:r>
                            </m:e>
                            <m:sub>
                              <m:r>
                                <a:rPr lang="en-US" sz="1800" b="0" i="1" smtClean="0">
                                  <a:latin typeface="Cambria Math"/>
                                  <a:ea typeface="Cambria Math"/>
                                  <a:cs typeface="Times New Roman" pitchFamily="18" charset="0"/>
                                </a:rPr>
                                <m:t>𝑀𝑃𝐼</m:t>
                              </m:r>
                            </m:sub>
                          </m:sSub>
                        </m:e>
                        <m:sub/>
                        <m:sup>
                          <m:r>
                            <a:rPr lang="en-US" sz="1800" b="0" i="1" smtClean="0">
                              <a:latin typeface="Cambria Math"/>
                              <a:ea typeface="Cambria Math"/>
                              <a:cs typeface="Times New Roman" pitchFamily="18" charset="0"/>
                            </a:rPr>
                            <m:t>0</m:t>
                          </m:r>
                        </m:sup>
                      </m:sSubSup>
                      <m:sSubSup>
                        <m:sSubSupPr>
                          <m:ctrlPr>
                            <a:rPr lang="en-IN" sz="1800" i="1" smtClean="0">
                              <a:latin typeface="Cambria Math"/>
                              <a:ea typeface="Cambria Math"/>
                              <a:cs typeface="Times New Roman" pitchFamily="18" charset="0"/>
                            </a:rPr>
                          </m:ctrlPr>
                        </m:sSubSupPr>
                        <m:e>
                          <m:r>
                            <a:rPr lang="en-IN" sz="1800" i="1" smtClean="0">
                              <a:latin typeface="Cambria Math"/>
                              <a:ea typeface="Cambria Math"/>
                              <a:cs typeface="Times New Roman" pitchFamily="18" charset="0"/>
                            </a:rPr>
                            <m:t>+</m:t>
                          </m:r>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𝐼</m:t>
                              </m:r>
                            </m:e>
                            <m:sub>
                              <m:r>
                                <a:rPr lang="en-US" sz="1800" b="0" i="1" smtClean="0">
                                  <a:latin typeface="Cambria Math"/>
                                  <a:ea typeface="Cambria Math"/>
                                  <a:cs typeface="Times New Roman" pitchFamily="18" charset="0"/>
                                </a:rPr>
                                <m:t>𝑀𝑈𝐼</m:t>
                              </m:r>
                            </m:sub>
                          </m:sSub>
                        </m:e>
                        <m:sub/>
                        <m:sup>
                          <m:r>
                            <a:rPr lang="en-US" sz="1800" b="0" i="1" smtClean="0">
                              <a:latin typeface="Cambria Math"/>
                              <a:ea typeface="Cambria Math"/>
                              <a:cs typeface="Times New Roman" pitchFamily="18" charset="0"/>
                            </a:rPr>
                            <m:t>0</m:t>
                          </m:r>
                        </m:sup>
                      </m:sSubSup>
                      <m:r>
                        <a:rPr lang="en-IN" sz="1800" i="1" smtClean="0">
                          <a:latin typeface="Cambria Math"/>
                          <a:ea typeface="Cambria Math"/>
                          <a:cs typeface="Times New Roman" pitchFamily="18" charset="0"/>
                        </a:rPr>
                        <m:t>+</m:t>
                      </m:r>
                      <m:f>
                        <m:fPr>
                          <m:ctrlPr>
                            <a:rPr lang="en-IN" sz="1800" i="1" smtClean="0">
                              <a:latin typeface="Cambria Math"/>
                              <a:ea typeface="Cambria Math"/>
                              <a:cs typeface="Times New Roman" pitchFamily="18" charset="0"/>
                            </a:rPr>
                          </m:ctrlPr>
                        </m:fPr>
                        <m:num>
                          <m:sSubSup>
                            <m:sSubSupPr>
                              <m:ctrlPr>
                                <a:rPr lang="en-IN" sz="1800" i="1" smtClean="0">
                                  <a:latin typeface="Cambria Math"/>
                                  <a:ea typeface="Cambria Math"/>
                                  <a:cs typeface="Times New Roman" pitchFamily="18" charset="0"/>
                                </a:rPr>
                              </m:ctrlPr>
                            </m:sSubSupPr>
                            <m:e>
                              <m:sSub>
                                <m:sSubPr>
                                  <m:ctrlPr>
                                    <a:rPr lang="en-IN" sz="1800" i="1" smtClean="0">
                                      <a:latin typeface="Cambria Math"/>
                                      <a:ea typeface="Cambria Math"/>
                                      <a:cs typeface="Times New Roman" pitchFamily="18" charset="0"/>
                                    </a:rPr>
                                  </m:ctrlPr>
                                </m:sSubPr>
                                <m:e>
                                  <m:r>
                                    <a:rPr lang="en-IN" sz="1800" i="1" smtClean="0">
                                      <a:latin typeface="Cambria Math"/>
                                      <a:ea typeface="Cambria Math"/>
                                      <a:cs typeface="Times New Roman" pitchFamily="18" charset="0"/>
                                    </a:rPr>
                                    <m:t>𝜎</m:t>
                                  </m:r>
                                </m:e>
                                <m:sub>
                                  <m:r>
                                    <a:rPr lang="en-IN" sz="1800" i="1" smtClean="0">
                                      <a:latin typeface="Cambria Math"/>
                                      <a:ea typeface="Cambria Math"/>
                                      <a:cs typeface="Times New Roman" pitchFamily="18" charset="0"/>
                                    </a:rPr>
                                    <m:t>𝜔</m:t>
                                  </m:r>
                                </m:sub>
                              </m:sSub>
                            </m:e>
                            <m:sub/>
                            <m:sup>
                              <m:r>
                                <a:rPr lang="en-US" sz="1800" b="0" i="1" smtClean="0">
                                  <a:latin typeface="Cambria Math"/>
                                  <a:ea typeface="Cambria Math"/>
                                  <a:cs typeface="Times New Roman" pitchFamily="18" charset="0"/>
                                </a:rPr>
                                <m:t>2</m:t>
                              </m:r>
                            </m:sup>
                          </m:sSubSup>
                        </m:num>
                        <m:den>
                          <m:r>
                            <a:rPr lang="en-US" sz="1800" b="0" i="1" smtClean="0">
                              <a:latin typeface="Cambria Math"/>
                              <a:ea typeface="Cambria Math"/>
                              <a:cs typeface="Times New Roman" pitchFamily="18" charset="0"/>
                            </a:rPr>
                            <m:t>𝑁</m:t>
                          </m:r>
                        </m:den>
                      </m:f>
                      <m:r>
                        <a:rPr lang="en-US" sz="1800" b="0" i="1" smtClean="0">
                          <a:latin typeface="Cambria Math"/>
                          <a:ea typeface="Cambria Math"/>
                          <a:cs typeface="Times New Roman" pitchFamily="18" charset="0"/>
                        </a:rPr>
                        <m:t>=</m:t>
                      </m:r>
                      <m:f>
                        <m:fPr>
                          <m:ctrlPr>
                            <a:rPr lang="en-IN" sz="1800" i="1">
                              <a:latin typeface="Cambria Math"/>
                              <a:ea typeface="Cambria Math"/>
                              <a:cs typeface="Times New Roman" pitchFamily="18" charset="0"/>
                            </a:rPr>
                          </m:ctrlPr>
                        </m:fPr>
                        <m:num>
                          <m:r>
                            <a:rPr lang="en-US" sz="1800" i="1">
                              <a:latin typeface="Cambria Math"/>
                              <a:ea typeface="Cambria Math"/>
                              <a:cs typeface="Times New Roman" pitchFamily="18" charset="0"/>
                            </a:rPr>
                            <m:t>1</m:t>
                          </m:r>
                        </m:num>
                        <m:den>
                          <m:r>
                            <a:rPr lang="en-US" sz="1800" i="1">
                              <a:latin typeface="Cambria Math"/>
                              <a:ea typeface="Cambria Math"/>
                              <a:cs typeface="Times New Roman" pitchFamily="18" charset="0"/>
                            </a:rPr>
                            <m:t>𝑁</m:t>
                          </m:r>
                        </m:den>
                      </m:f>
                      <m:sSup>
                        <m:sSupPr>
                          <m:ctrlPr>
                            <a:rPr lang="en-IN" sz="1800" i="1">
                              <a:latin typeface="Cambria Math"/>
                              <a:ea typeface="Cambria Math"/>
                              <a:cs typeface="Times New Roman" pitchFamily="18" charset="0"/>
                            </a:rPr>
                          </m:ctrlPr>
                        </m:sSupPr>
                        <m:e>
                          <m:d>
                            <m:dPr>
                              <m:begChr m:val="‖"/>
                              <m:endChr m:val="‖"/>
                              <m:ctrlPr>
                                <a:rPr lang="en-IN" sz="1800" i="1">
                                  <a:latin typeface="Cambria Math"/>
                                  <a:ea typeface="Cambria Math"/>
                                  <a:cs typeface="Times New Roman" pitchFamily="18" charset="0"/>
                                </a:rPr>
                              </m:ctrlPr>
                            </m:dPr>
                            <m:e>
                              <m:sSub>
                                <m:sSubPr>
                                  <m:ctrlPr>
                                    <a:rPr lang="en-IN" sz="1800" i="1">
                                      <a:latin typeface="Cambria Math"/>
                                      <a:ea typeface="Cambria Math"/>
                                      <a:cs typeface="Times New Roman" pitchFamily="18" charset="0"/>
                                    </a:rPr>
                                  </m:ctrlPr>
                                </m:sSubPr>
                                <m:e>
                                  <m:r>
                                    <a:rPr lang="en-IN" sz="1800" i="1">
                                      <a:latin typeface="Cambria Math"/>
                                      <a:ea typeface="Cambria Math"/>
                                      <a:cs typeface="Times New Roman" pitchFamily="18" charset="0"/>
                                    </a:rPr>
                                    <m:t>𝒉</m:t>
                                  </m:r>
                                </m:e>
                                <m:sub>
                                  <m:r>
                                    <a:rPr lang="en-US" sz="1800" i="1">
                                      <a:latin typeface="Cambria Math"/>
                                      <a:ea typeface="Cambria Math"/>
                                      <a:cs typeface="Times New Roman" pitchFamily="18" charset="0"/>
                                    </a:rPr>
                                    <m:t>0</m:t>
                                  </m:r>
                                </m:sub>
                              </m:sSub>
                            </m:e>
                          </m:d>
                        </m:e>
                        <m:sup>
                          <m:r>
                            <a:rPr lang="en-US" sz="1800" i="1">
                              <a:latin typeface="Cambria Math"/>
                              <a:ea typeface="Cambria Math"/>
                              <a:cs typeface="Times New Roman" pitchFamily="18" charset="0"/>
                            </a:rPr>
                            <m:t>2</m:t>
                          </m:r>
                        </m:sup>
                      </m:sSup>
                      <m:d>
                        <m:dPr>
                          <m:ctrlPr>
                            <a:rPr lang="en-IN" sz="1800" i="1">
                              <a:latin typeface="Cambria Math"/>
                              <a:ea typeface="Cambria Math"/>
                              <a:cs typeface="Times New Roman" pitchFamily="18" charset="0"/>
                            </a:rPr>
                          </m:ctrlPr>
                        </m:dPr>
                        <m:e>
                          <m:nary>
                            <m:naryPr>
                              <m:chr m:val="∑"/>
                              <m:ctrlPr>
                                <a:rPr lang="en-IN" sz="1800" i="1">
                                  <a:latin typeface="Cambria Math"/>
                                  <a:ea typeface="Cambria Math"/>
                                  <a:cs typeface="Times New Roman" pitchFamily="18" charset="0"/>
                                </a:rPr>
                              </m:ctrlPr>
                            </m:naryPr>
                            <m:sub>
                              <m:r>
                                <m:rPr>
                                  <m:brk m:alnAt="23"/>
                                </m:rP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=1</m:t>
                              </m:r>
                            </m:sub>
                            <m:sup>
                              <m:r>
                                <a:rPr lang="en-US" sz="1800" i="1">
                                  <a:latin typeface="Cambria Math"/>
                                  <a:ea typeface="Cambria Math"/>
                                  <a:cs typeface="Times New Roman" pitchFamily="18" charset="0"/>
                                </a:rPr>
                                <m:t>𝐾</m:t>
                              </m:r>
                            </m:sup>
                            <m:e>
                              <m:sSub>
                                <m:sSubPr>
                                  <m:ctrlPr>
                                    <a:rPr lang="en-IN"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𝑃</m:t>
                                  </m:r>
                                </m:e>
                                <m:sub>
                                  <m:r>
                                    <a:rPr lang="en-US" sz="1800" i="1">
                                      <a:latin typeface="Cambria Math"/>
                                      <a:ea typeface="Cambria Math"/>
                                      <a:cs typeface="Times New Roman" pitchFamily="18" charset="0"/>
                                    </a:rPr>
                                    <m:t>𝑘</m:t>
                                  </m:r>
                                </m:sub>
                              </m:sSub>
                            </m:e>
                          </m:nary>
                        </m:e>
                      </m:d>
                      <m:r>
                        <a:rPr lang="en-US" sz="1800" i="1" smtClean="0">
                          <a:latin typeface="Cambria Math"/>
                          <a:ea typeface="Cambria Math"/>
                          <a:cs typeface="Times New Roman" pitchFamily="18" charset="0"/>
                        </a:rPr>
                        <m:t>−</m:t>
                      </m:r>
                      <m:f>
                        <m:fPr>
                          <m:ctrlPr>
                            <a:rPr lang="en-US" sz="2000" i="1">
                              <a:latin typeface="Cambria Math"/>
                              <a:ea typeface="Cambria Math"/>
                              <a:cs typeface="Times New Roman" pitchFamily="18" charset="0"/>
                            </a:rPr>
                          </m:ctrlPr>
                        </m:fPr>
                        <m:num>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𝑃</m:t>
                              </m:r>
                            </m:e>
                            <m:sub>
                              <m:r>
                                <a:rPr lang="en-US" sz="2000" i="1">
                                  <a:latin typeface="Cambria Math"/>
                                  <a:ea typeface="Cambria Math"/>
                                  <a:cs typeface="Times New Roman" pitchFamily="18" charset="0"/>
                                </a:rPr>
                                <m:t>0</m:t>
                              </m:r>
                            </m:sub>
                          </m:sSub>
                        </m:num>
                        <m:den>
                          <m:r>
                            <a:rPr lang="en-US" sz="2000" i="1">
                              <a:latin typeface="Cambria Math"/>
                              <a:ea typeface="Cambria Math"/>
                              <a:cs typeface="Times New Roman" pitchFamily="18" charset="0"/>
                            </a:rPr>
                            <m:t>𝑁</m:t>
                          </m:r>
                        </m:den>
                      </m:f>
                      <m:sSup>
                        <m:sSupPr>
                          <m:ctrlPr>
                            <a:rPr lang="en-US" sz="2000" i="1">
                              <a:latin typeface="Cambria Math"/>
                              <a:ea typeface="Cambria Math"/>
                              <a:cs typeface="Times New Roman" pitchFamily="18" charset="0"/>
                            </a:rPr>
                          </m:ctrlPr>
                        </m:sSupPr>
                        <m:e>
                          <m:d>
                            <m:dPr>
                              <m:begChr m:val="‖"/>
                              <m:endChr m:val="‖"/>
                              <m:ctrlPr>
                                <a:rPr lang="en-US" sz="2000" i="1">
                                  <a:latin typeface="Cambria Math"/>
                                  <a:ea typeface="Cambria Math"/>
                                  <a:cs typeface="Times New Roman" pitchFamily="18" charset="0"/>
                                </a:rPr>
                              </m:ctrlPr>
                            </m:d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𝒉</m:t>
                                  </m:r>
                                </m:e>
                                <m:sub>
                                  <m:r>
                                    <a:rPr lang="en-US" sz="2000" i="1">
                                      <a:latin typeface="Cambria Math"/>
                                      <a:ea typeface="Cambria Math"/>
                                      <a:cs typeface="Times New Roman" pitchFamily="18" charset="0"/>
                                    </a:rPr>
                                    <m:t>0</m:t>
                                  </m:r>
                                </m:sub>
                              </m:sSub>
                            </m:e>
                          </m:d>
                        </m:e>
                        <m:sup>
                          <m:r>
                            <a:rPr lang="en-US" sz="2000" i="1">
                              <a:latin typeface="Cambria Math"/>
                              <a:ea typeface="Cambria Math"/>
                              <a:cs typeface="Times New Roman" pitchFamily="18" charset="0"/>
                            </a:rPr>
                            <m:t>2</m:t>
                          </m:r>
                        </m:sup>
                      </m:sSup>
                      <m:r>
                        <a:rPr lang="en-US" sz="2000" i="1">
                          <a:latin typeface="Cambria Math"/>
                          <a:ea typeface="Cambria Math"/>
                          <a:cs typeface="Times New Roman" pitchFamily="18" charset="0"/>
                        </a:rPr>
                        <m:t>−</m:t>
                      </m:r>
                      <m:f>
                        <m:fPr>
                          <m:ctrlPr>
                            <a:rPr lang="en-US" sz="2000" i="1">
                              <a:latin typeface="Cambria Math"/>
                              <a:ea typeface="Cambria Math"/>
                              <a:cs typeface="Times New Roman" pitchFamily="18" charset="0"/>
                            </a:rPr>
                          </m:ctrlPr>
                        </m:fPr>
                        <m:num>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𝑃</m:t>
                              </m:r>
                            </m:e>
                            <m:sub>
                              <m:r>
                                <a:rPr lang="en-US" sz="2000" i="1">
                                  <a:latin typeface="Cambria Math"/>
                                  <a:ea typeface="Cambria Math"/>
                                  <a:cs typeface="Times New Roman" pitchFamily="18" charset="0"/>
                                </a:rPr>
                                <m:t>0</m:t>
                              </m:r>
                            </m:sub>
                          </m:sSub>
                        </m:num>
                        <m:den>
                          <m:r>
                            <a:rPr lang="en-US" sz="2000" i="1">
                              <a:latin typeface="Cambria Math"/>
                              <a:ea typeface="Cambria Math"/>
                              <a:cs typeface="Times New Roman" pitchFamily="18" charset="0"/>
                            </a:rPr>
                            <m:t>𝑁</m:t>
                          </m:r>
                        </m:den>
                      </m:f>
                      <m:sSup>
                        <m:sSupPr>
                          <m:ctrlPr>
                            <a:rPr lang="en-US" sz="2000" i="1">
                              <a:latin typeface="Cambria Math"/>
                              <a:ea typeface="Cambria Math"/>
                              <a:cs typeface="Times New Roman" pitchFamily="18" charset="0"/>
                            </a:rPr>
                          </m:ctrlPr>
                        </m:sSupPr>
                        <m:e>
                          <m:d>
                            <m:dPr>
                              <m:begChr m:val="|"/>
                              <m:endChr m:val="|"/>
                              <m:ctrlPr>
                                <a:rPr lang="en-US" sz="2000" i="1">
                                  <a:latin typeface="Cambria Math"/>
                                  <a:ea typeface="Cambria Math"/>
                                  <a:cs typeface="Times New Roman" pitchFamily="18" charset="0"/>
                                </a:rPr>
                              </m:ctrlPr>
                            </m:d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h</m:t>
                                  </m:r>
                                </m:e>
                                <m:sub>
                                  <m:r>
                                    <a:rPr lang="en-US" sz="2000" i="1">
                                      <a:latin typeface="Cambria Math"/>
                                      <a:ea typeface="Cambria Math"/>
                                      <a:cs typeface="Times New Roman" pitchFamily="18" charset="0"/>
                                    </a:rPr>
                                    <m:t>0</m:t>
                                  </m:r>
                                </m:sub>
                              </m:sSub>
                              <m:d>
                                <m:dPr>
                                  <m:ctrlPr>
                                    <a:rPr lang="en-US" sz="2000" i="1">
                                      <a:latin typeface="Cambria Math"/>
                                      <a:ea typeface="Cambria Math"/>
                                      <a:cs typeface="Times New Roman" pitchFamily="18" charset="0"/>
                                    </a:rPr>
                                  </m:ctrlPr>
                                </m:dPr>
                                <m:e>
                                  <m:r>
                                    <a:rPr lang="en-US" sz="2000" i="1">
                                      <a:latin typeface="Cambria Math"/>
                                      <a:ea typeface="Cambria Math"/>
                                      <a:cs typeface="Times New Roman" pitchFamily="18" charset="0"/>
                                    </a:rPr>
                                    <m:t>0</m:t>
                                  </m:r>
                                </m:e>
                              </m:d>
                            </m:e>
                          </m:d>
                        </m:e>
                        <m:sup>
                          <m:r>
                            <a:rPr lang="en-US" sz="2000" i="1">
                              <a:latin typeface="Cambria Math"/>
                              <a:ea typeface="Cambria Math"/>
                              <a:cs typeface="Times New Roman" pitchFamily="18" charset="0"/>
                            </a:rPr>
                            <m:t>2</m:t>
                          </m:r>
                        </m:sup>
                      </m:sSup>
                      <m:r>
                        <a:rPr lang="en-US" sz="2000" i="1" smtClean="0">
                          <a:latin typeface="Cambria Math"/>
                          <a:ea typeface="Cambria Math"/>
                          <a:cs typeface="Times New Roman" pitchFamily="18" charset="0"/>
                        </a:rPr>
                        <m:t>+</m:t>
                      </m:r>
                      <m:f>
                        <m:fPr>
                          <m:ctrlPr>
                            <a:rPr lang="en-IN" sz="1800" i="1">
                              <a:latin typeface="Cambria Math"/>
                              <a:ea typeface="Cambria Math"/>
                              <a:cs typeface="Times New Roman" pitchFamily="18" charset="0"/>
                            </a:rPr>
                          </m:ctrlPr>
                        </m:fPr>
                        <m:num>
                          <m:sSubSup>
                            <m:sSubSupPr>
                              <m:ctrlPr>
                                <a:rPr lang="en-IN" sz="1800" i="1">
                                  <a:latin typeface="Cambria Math"/>
                                  <a:ea typeface="Cambria Math"/>
                                  <a:cs typeface="Times New Roman" pitchFamily="18" charset="0"/>
                                </a:rPr>
                              </m:ctrlPr>
                            </m:sSubSupPr>
                            <m:e>
                              <m:sSub>
                                <m:sSubPr>
                                  <m:ctrlPr>
                                    <a:rPr lang="en-IN" sz="1800" i="1">
                                      <a:latin typeface="Cambria Math"/>
                                      <a:ea typeface="Cambria Math"/>
                                      <a:cs typeface="Times New Roman" pitchFamily="18" charset="0"/>
                                    </a:rPr>
                                  </m:ctrlPr>
                                </m:sSubPr>
                                <m:e>
                                  <m:r>
                                    <a:rPr lang="en-IN" sz="1800" i="1">
                                      <a:latin typeface="Cambria Math"/>
                                      <a:ea typeface="Cambria Math"/>
                                      <a:cs typeface="Times New Roman" pitchFamily="18" charset="0"/>
                                    </a:rPr>
                                    <m:t>𝜎</m:t>
                                  </m:r>
                                </m:e>
                                <m:sub>
                                  <m:r>
                                    <a:rPr lang="en-IN" sz="1800" i="1">
                                      <a:latin typeface="Cambria Math"/>
                                      <a:ea typeface="Cambria Math"/>
                                      <a:cs typeface="Times New Roman" pitchFamily="18" charset="0"/>
                                    </a:rPr>
                                    <m:t>𝜔</m:t>
                                  </m:r>
                                </m:sub>
                              </m:sSub>
                            </m:e>
                            <m:sub/>
                            <m:sup>
                              <m:r>
                                <a:rPr lang="en-US" sz="1800" i="1">
                                  <a:latin typeface="Cambria Math"/>
                                  <a:ea typeface="Cambria Math"/>
                                  <a:cs typeface="Times New Roman" pitchFamily="18" charset="0"/>
                                </a:rPr>
                                <m:t>2</m:t>
                              </m:r>
                            </m:sup>
                          </m:sSubSup>
                        </m:num>
                        <m:den>
                          <m:r>
                            <a:rPr lang="en-US" sz="1800" i="1">
                              <a:latin typeface="Cambria Math"/>
                              <a:ea typeface="Cambria Math"/>
                              <a:cs typeface="Times New Roman" pitchFamily="18" charset="0"/>
                            </a:rPr>
                            <m:t>𝑁</m:t>
                          </m:r>
                        </m:den>
                      </m:f>
                    </m:oMath>
                  </m:oMathPara>
                </a14:m>
                <a:endParaRPr lang="en-IN" sz="1800" dirty="0" smtClean="0">
                  <a:latin typeface="Times New Roman" pitchFamily="18" charset="0"/>
                  <a:cs typeface="Times New Roman" pitchFamily="18" charset="0"/>
                </a:endParaRPr>
              </a:p>
              <a:p>
                <a:pPr marL="0" indent="0">
                  <a:buNone/>
                </a:pPr>
                <a:endParaRPr lang="en-IN" sz="18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51311" y="934976"/>
                <a:ext cx="11558297" cy="5157066"/>
              </a:xfrm>
              <a:blipFill rotWithShape="1">
                <a:blip r:embed="rId4"/>
                <a:stretch>
                  <a:fillRect l="-475" t="-1064" r="-422"/>
                </a:stretch>
              </a:blipFill>
            </p:spPr>
            <p:txBody>
              <a:bodyPr/>
              <a:lstStyle/>
              <a:p>
                <a:r>
                  <a:rPr lang="en-IN">
                    <a:noFill/>
                  </a:rPr>
                  <a:t> </a:t>
                </a:r>
              </a:p>
            </p:txBody>
          </p:sp>
        </mc:Fallback>
      </mc:AlternateContent>
    </p:spTree>
    <p:extLst>
      <p:ext uri="{BB962C8B-B14F-4D97-AF65-F5344CB8AC3E}">
        <p14:creationId xmlns:p14="http://schemas.microsoft.com/office/powerpoint/2010/main" val="1418689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26/35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643CDD2B-A806-44AC-B4BD-2D11D0135B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68135" y="887475"/>
                <a:ext cx="11495389" cy="4907684"/>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The resulting decision statistics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1</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2</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𝐿</m:t>
                        </m:r>
                        <m:r>
                          <a:rPr lang="en-US" sz="2000" b="0" i="1" smtClean="0">
                            <a:latin typeface="Cambria Math"/>
                            <a:cs typeface="Times New Roman" pitchFamily="18" charset="0"/>
                          </a:rPr>
                          <m:t>−1</m:t>
                        </m:r>
                      </m:e>
                    </m:d>
                  </m:oMath>
                </a14:m>
                <a:r>
                  <a:rPr lang="en-US" sz="2000" dirty="0" smtClean="0">
                    <a:latin typeface="Times New Roman" pitchFamily="18" charset="0"/>
                    <a:cs typeface="Times New Roman" pitchFamily="18" charset="0"/>
                  </a:rPr>
                  <a:t> along </a:t>
                </a:r>
                <a:r>
                  <a:rPr lang="en-US" sz="2000" dirty="0">
                    <a:latin typeface="Times New Roman" pitchFamily="18" charset="0"/>
                    <a:cs typeface="Times New Roman" pitchFamily="18" charset="0"/>
                  </a:rPr>
                  <a:t>with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0</m:t>
                        </m:r>
                      </m:e>
                    </m:d>
                  </m:oMath>
                </a14:m>
                <a:r>
                  <a:rPr lang="en-US" sz="2000" dirty="0" smtClean="0">
                    <a:latin typeface="Times New Roman" pitchFamily="18" charset="0"/>
                    <a:cs typeface="Times New Roman" pitchFamily="18" charset="0"/>
                  </a:rPr>
                  <a:t>can </a:t>
                </a:r>
                <a:r>
                  <a:rPr lang="en-US" sz="2000" dirty="0">
                    <a:latin typeface="Times New Roman" pitchFamily="18" charset="0"/>
                    <a:cs typeface="Times New Roman" pitchFamily="18" charset="0"/>
                  </a:rPr>
                  <a:t>be summarized </a:t>
                </a:r>
                <a:r>
                  <a:rPr lang="en-US" sz="2000" dirty="0" smtClean="0">
                    <a:latin typeface="Times New Roman" pitchFamily="18" charset="0"/>
                    <a:cs typeface="Times New Roman" pitchFamily="18" charset="0"/>
                  </a:rPr>
                  <a:t>as</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IN" sz="2000" i="1" smtClean="0">
                              <a:latin typeface="Cambria Math"/>
                              <a:cs typeface="Times New Roman" pitchFamily="18" charset="0"/>
                            </a:rPr>
                          </m:ctrlPr>
                        </m:mP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0</m:t>
                                </m:r>
                              </m:e>
                            </m:d>
                            <m:r>
                              <m:rPr>
                                <m:brk m:alnAt="7"/>
                              </m:rP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0</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0</m:t>
                                </m:r>
                              </m:sub>
                            </m:sSub>
                            <m:r>
                              <m:rPr>
                                <m:brk m:alnAt="7"/>
                              </m:rP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𝐼</m:t>
                                </m:r>
                              </m:e>
                              <m:sup>
                                <m:r>
                                  <a:rPr lang="en-US" sz="2000" b="0" i="1" smtClean="0">
                                    <a:latin typeface="Cambria Math"/>
                                    <a:ea typeface="Cambria Math"/>
                                    <a:cs typeface="Times New Roman" pitchFamily="18" charset="0"/>
                                  </a:rPr>
                                  <m:t>0</m:t>
                                </m:r>
                              </m:sup>
                            </m:sSup>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1</m:t>
                                </m:r>
                              </m:e>
                            </m:d>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0</m:t>
                                </m:r>
                              </m:sub>
                            </m:sSub>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𝐼</m:t>
                                </m:r>
                              </m:e>
                              <m:sup>
                                <m:r>
                                  <a:rPr lang="en-US" sz="2000" b="0" i="1" smtClean="0">
                                    <a:latin typeface="Cambria Math"/>
                                    <a:ea typeface="Cambria Math"/>
                                    <a:cs typeface="Times New Roman" pitchFamily="18" charset="0"/>
                                  </a:rPr>
                                  <m:t>1</m:t>
                                </m:r>
                              </m:sup>
                            </m:sSup>
                          </m:e>
                        </m:mr>
                        <m:mr>
                          <m:e>
                            <m:m>
                              <m:mPr>
                                <m:mcs>
                                  <m:mc>
                                    <m:mcPr>
                                      <m:count m:val="1"/>
                                      <m:mcJc m:val="center"/>
                                    </m:mcPr>
                                  </m:mc>
                                </m:mcs>
                                <m:ctrlPr>
                                  <a:rPr lang="en-IN" sz="2000" i="1" smtClean="0">
                                    <a:latin typeface="Cambria Math"/>
                                    <a:cs typeface="Times New Roman" pitchFamily="18" charset="0"/>
                                  </a:rPr>
                                </m:ctrlPr>
                              </m:mPr>
                              <m:mr>
                                <m:e>
                                  <m:r>
                                    <m:rPr>
                                      <m:brk m:alnAt="7"/>
                                    </m:rPr>
                                    <a:rPr lang="en-IN" sz="2000" i="1" smtClean="0">
                                      <a:latin typeface="Cambria Math"/>
                                      <a:cs typeface="Times New Roman" pitchFamily="18" charset="0"/>
                                    </a:rPr>
                                    <m:t>⋮</m:t>
                                  </m:r>
                                </m:e>
                              </m:mr>
                              <m:m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𝐿</m:t>
                                      </m:r>
                                      <m:r>
                                        <a:rPr lang="en-US" sz="2000" b="0" i="1" smtClean="0">
                                          <a:latin typeface="Cambria Math"/>
                                          <a:cs typeface="Times New Roman" pitchFamily="18" charset="0"/>
                                        </a:rPr>
                                        <m:t>−1</m:t>
                                      </m:r>
                                    </m:e>
                                  </m:d>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0</m:t>
                                      </m:r>
                                    </m:sub>
                                  </m:sSub>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𝐼</m:t>
                                      </m:r>
                                    </m:e>
                                    <m:sup>
                                      <m:r>
                                        <a:rPr lang="en-US" sz="2000" b="0" i="1" smtClean="0">
                                          <a:latin typeface="Cambria Math"/>
                                          <a:ea typeface="Cambria Math"/>
                                          <a:cs typeface="Times New Roman" pitchFamily="18" charset="0"/>
                                        </a:rPr>
                                        <m:t>𝐿</m:t>
                                      </m:r>
                                      <m:r>
                                        <a:rPr lang="en-US" sz="2000" b="0" i="1" smtClean="0">
                                          <a:latin typeface="Cambria Math"/>
                                          <a:ea typeface="Cambria Math"/>
                                          <a:cs typeface="Times New Roman" pitchFamily="18" charset="0"/>
                                        </a:rPr>
                                        <m:t>−1</m:t>
                                      </m:r>
                                    </m:sup>
                                  </m:sSup>
                                </m:e>
                              </m:mr>
                            </m:m>
                          </m:e>
                        </m:mr>
                      </m:m>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Hence, one can perform maximum ratio combining across the statistics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0</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1</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𝐿</m:t>
                        </m:r>
                        <m:r>
                          <a:rPr lang="en-US" sz="2000" b="0" i="1" smtClean="0">
                            <a:latin typeface="Cambria Math"/>
                            <a:cs typeface="Times New Roman" pitchFamily="18" charset="0"/>
                          </a:rPr>
                          <m:t>−1</m:t>
                        </m:r>
                      </m:e>
                    </m:d>
                  </m:oMath>
                </a14:m>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yield the decision </a:t>
                </a:r>
                <a:r>
                  <a:rPr lang="en-US" sz="2000" dirty="0" smtClean="0">
                    <a:latin typeface="Times New Roman" pitchFamily="18" charset="0"/>
                    <a:cs typeface="Times New Roman" pitchFamily="18" charset="0"/>
                  </a:rPr>
                  <a:t>statistic</a:t>
                </a:r>
                <a:endParaRPr lang="en-US"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𝑑</m:t>
                      </m:r>
                      <m:r>
                        <a:rPr lang="en-US" sz="1800" b="0" i="1" smtClean="0">
                          <a:latin typeface="Cambria Math"/>
                          <a:cs typeface="Times New Roman" pitchFamily="18" charset="0"/>
                        </a:rPr>
                        <m:t>=</m:t>
                      </m:r>
                      <m:f>
                        <m:fPr>
                          <m:ctrlPr>
                            <a:rPr lang="en-US" sz="1800" b="0" i="1" smtClean="0">
                              <a:latin typeface="Cambria Math"/>
                              <a:cs typeface="Times New Roman" pitchFamily="18" charset="0"/>
                            </a:rPr>
                          </m:ctrlPr>
                        </m:fPr>
                        <m:num>
                          <m:sSubSup>
                            <m:sSubSupPr>
                              <m:ctrlPr>
                                <a:rPr lang="en-US" sz="1800" b="0" i="1" smtClean="0">
                                  <a:latin typeface="Cambria Math"/>
                                  <a:cs typeface="Times New Roman" pitchFamily="18" charset="0"/>
                                </a:rPr>
                              </m:ctrlPr>
                            </m:sSubSupPr>
                            <m:e>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e>
                            <m:sub/>
                            <m:sup>
                              <m:r>
                                <a:rPr lang="en-US" sz="1800" b="0" i="1" smtClean="0">
                                  <a:latin typeface="Cambria Math"/>
                                  <a:ea typeface="Cambria Math"/>
                                  <a:cs typeface="Times New Roman" pitchFamily="18" charset="0"/>
                                </a:rPr>
                                <m:t>∗</m:t>
                              </m:r>
                            </m:sup>
                          </m:sSubSup>
                          <m:d>
                            <m:dPr>
                              <m:ctrlPr>
                                <a:rPr lang="en-US" sz="1800" b="0" i="1" smtClean="0">
                                  <a:latin typeface="Cambria Math"/>
                                  <a:cs typeface="Times New Roman" pitchFamily="18" charset="0"/>
                                </a:rPr>
                              </m:ctrlPr>
                            </m:dPr>
                            <m:e>
                              <m:r>
                                <a:rPr lang="en-US" sz="1800" b="0" i="1" smtClean="0">
                                  <a:latin typeface="Cambria Math"/>
                                  <a:cs typeface="Times New Roman" pitchFamily="18" charset="0"/>
                                </a:rPr>
                                <m:t>0</m:t>
                              </m:r>
                            </m:e>
                          </m:d>
                        </m:num>
                        <m:den>
                          <m:d>
                            <m:dPr>
                              <m:begChr m:val="‖"/>
                              <m:endChr m:val="‖"/>
                              <m:ctrlPr>
                                <a:rPr lang="en-US" sz="1800" b="0" i="1" smtClean="0">
                                  <a:latin typeface="Cambria Math"/>
                                  <a:cs typeface="Times New Roman" pitchFamily="18" charset="0"/>
                                </a:rPr>
                              </m:ctrlPr>
                            </m:dPr>
                            <m:e>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e>
                          </m:d>
                        </m:den>
                      </m:f>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𝑑</m:t>
                          </m:r>
                        </m:e>
                        <m:sub>
                          <m:r>
                            <a:rPr lang="en-US" sz="1800" b="0" i="1" smtClean="0">
                              <a:latin typeface="Cambria Math"/>
                              <a:cs typeface="Times New Roman" pitchFamily="18" charset="0"/>
                            </a:rPr>
                            <m:t>0</m:t>
                          </m:r>
                        </m:sub>
                      </m:sSub>
                      <m:d>
                        <m:dPr>
                          <m:ctrlPr>
                            <a:rPr lang="en-US" sz="1800" b="0" i="1" smtClean="0">
                              <a:latin typeface="Cambria Math"/>
                              <a:cs typeface="Times New Roman" pitchFamily="18" charset="0"/>
                            </a:rPr>
                          </m:ctrlPr>
                        </m:dPr>
                        <m:e>
                          <m:r>
                            <a:rPr lang="en-US" sz="1800" b="0" i="1" smtClean="0">
                              <a:latin typeface="Cambria Math"/>
                              <a:cs typeface="Times New Roman" pitchFamily="18" charset="0"/>
                            </a:rPr>
                            <m:t>0</m:t>
                          </m:r>
                        </m:e>
                      </m:d>
                      <m:r>
                        <a:rPr lang="en-US" sz="1800" b="0" i="1" smtClean="0">
                          <a:latin typeface="Cambria Math"/>
                          <a:ea typeface="Cambria Math"/>
                          <a:cs typeface="Times New Roman" pitchFamily="18" charset="0"/>
                        </a:rPr>
                        <m:t>+</m:t>
                      </m:r>
                      <m:f>
                        <m:fPr>
                          <m:ctrlPr>
                            <a:rPr lang="en-US" sz="1800" b="0" i="1" smtClean="0">
                              <a:latin typeface="Cambria Math"/>
                              <a:ea typeface="Cambria Math"/>
                              <a:cs typeface="Times New Roman" pitchFamily="18" charset="0"/>
                            </a:rPr>
                          </m:ctrlPr>
                        </m:fPr>
                        <m:num>
                          <m:sSubSup>
                            <m:sSubSupPr>
                              <m:ctrlPr>
                                <a:rPr lang="en-US" sz="1800" b="0" i="1" smtClean="0">
                                  <a:latin typeface="Cambria Math"/>
                                  <a:ea typeface="Cambria Math"/>
                                  <a:cs typeface="Times New Roman" pitchFamily="18" charset="0"/>
                                </a:rPr>
                              </m:ctrlPr>
                            </m:sSubSupPr>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e>
                            <m:sub/>
                            <m:sup>
                              <m:r>
                                <a:rPr lang="en-US" sz="1800" b="0" i="1" smtClean="0">
                                  <a:latin typeface="Cambria Math"/>
                                  <a:ea typeface="Cambria Math"/>
                                  <a:cs typeface="Times New Roman" pitchFamily="18" charset="0"/>
                                </a:rPr>
                                <m:t>∗</m:t>
                              </m:r>
                            </m:sup>
                          </m:sSubSup>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1</m:t>
                              </m:r>
                            </m:e>
                          </m:d>
                        </m:num>
                        <m:den>
                          <m:d>
                            <m:dPr>
                              <m:begChr m:val="‖"/>
                              <m:endChr m:val="‖"/>
                              <m:ctrlPr>
                                <a:rPr lang="en-US" sz="1800" b="0" i="1" smtClean="0">
                                  <a:latin typeface="Cambria Math"/>
                                  <a:ea typeface="Cambria Math"/>
                                  <a:cs typeface="Times New Roman" pitchFamily="18" charset="0"/>
                                </a:rPr>
                              </m:ctrlPr>
                            </m:dPr>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e>
                          </m:d>
                        </m:den>
                      </m:f>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𝑑</m:t>
                          </m:r>
                        </m:e>
                        <m:sub>
                          <m:r>
                            <a:rPr lang="en-US" sz="1800" b="0" i="1" smtClean="0">
                              <a:latin typeface="Cambria Math"/>
                              <a:ea typeface="Cambria Math"/>
                              <a:cs typeface="Times New Roman" pitchFamily="18" charset="0"/>
                            </a:rPr>
                            <m:t>0</m:t>
                          </m:r>
                        </m:sub>
                      </m:sSub>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1</m:t>
                          </m:r>
                        </m:e>
                      </m:d>
                      <m:r>
                        <a:rPr lang="en-US" sz="1800" b="0" i="1" smtClean="0">
                          <a:latin typeface="Cambria Math"/>
                          <a:ea typeface="Cambria Math"/>
                          <a:cs typeface="Times New Roman" pitchFamily="18" charset="0"/>
                        </a:rPr>
                        <m:t>+…</m:t>
                      </m:r>
                      <m:f>
                        <m:fPr>
                          <m:ctrlPr>
                            <a:rPr lang="en-US" sz="1800" b="0" i="1" smtClean="0">
                              <a:latin typeface="Cambria Math"/>
                              <a:ea typeface="Cambria Math"/>
                              <a:cs typeface="Times New Roman" pitchFamily="18" charset="0"/>
                            </a:rPr>
                          </m:ctrlPr>
                        </m:fPr>
                        <m:num>
                          <m:sSubSup>
                            <m:sSubSupPr>
                              <m:ctrlPr>
                                <a:rPr lang="en-US" sz="1800" b="0" i="1" smtClean="0">
                                  <a:latin typeface="Cambria Math"/>
                                  <a:ea typeface="Cambria Math"/>
                                  <a:cs typeface="Times New Roman" pitchFamily="18" charset="0"/>
                                </a:rPr>
                              </m:ctrlPr>
                            </m:sSubSupPr>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e>
                            <m:sub/>
                            <m:sup>
                              <m:r>
                                <a:rPr lang="en-US" sz="1800" b="0" i="1" smtClean="0">
                                  <a:latin typeface="Cambria Math"/>
                                  <a:ea typeface="Cambria Math"/>
                                  <a:cs typeface="Times New Roman" pitchFamily="18" charset="0"/>
                                </a:rPr>
                                <m:t>∗</m:t>
                              </m:r>
                            </m:sup>
                          </m:sSubSup>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𝐿</m:t>
                              </m:r>
                              <m:r>
                                <a:rPr lang="en-US" sz="1800" b="0" i="1" smtClean="0">
                                  <a:latin typeface="Cambria Math"/>
                                  <a:ea typeface="Cambria Math"/>
                                  <a:cs typeface="Times New Roman" pitchFamily="18" charset="0"/>
                                </a:rPr>
                                <m:t>−1</m:t>
                              </m:r>
                            </m:e>
                          </m:d>
                        </m:num>
                        <m:den>
                          <m:d>
                            <m:dPr>
                              <m:begChr m:val="‖"/>
                              <m:endChr m:val="‖"/>
                              <m:ctrlPr>
                                <a:rPr lang="en-US" sz="1800" b="0" i="1" smtClean="0">
                                  <a:latin typeface="Cambria Math"/>
                                  <a:ea typeface="Cambria Math"/>
                                  <a:cs typeface="Times New Roman" pitchFamily="18" charset="0"/>
                                </a:rPr>
                              </m:ctrlPr>
                            </m:dPr>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e>
                          </m:d>
                        </m:den>
                      </m:f>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𝑑</m:t>
                          </m:r>
                        </m:e>
                        <m:sub>
                          <m:r>
                            <a:rPr lang="en-US" sz="1800" b="0" i="1" smtClean="0">
                              <a:latin typeface="Cambria Math"/>
                              <a:ea typeface="Cambria Math"/>
                              <a:cs typeface="Times New Roman" pitchFamily="18" charset="0"/>
                            </a:rPr>
                            <m:t>0</m:t>
                          </m:r>
                        </m:sub>
                      </m:sSub>
                      <m:d>
                        <m:dPr>
                          <m:ctrlPr>
                            <a:rPr lang="en-US" sz="1800" b="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𝐿</m:t>
                          </m:r>
                          <m:r>
                            <a:rPr lang="en-US" sz="1800" b="0" i="1" smtClean="0">
                              <a:latin typeface="Cambria Math"/>
                              <a:ea typeface="Cambria Math"/>
                              <a:cs typeface="Times New Roman" pitchFamily="18" charset="0"/>
                            </a:rPr>
                            <m:t>−1</m:t>
                          </m:r>
                        </m:e>
                      </m:d>
                    </m:oMath>
                  </m:oMathPara>
                </a14:m>
                <a:endParaRPr lang="en-IN" sz="1800" dirty="0" smtClean="0">
                  <a:latin typeface="Times New Roman" pitchFamily="18" charset="0"/>
                  <a:cs typeface="Times New Roman" pitchFamily="18" charset="0"/>
                </a:endParaRPr>
              </a:p>
              <a:p>
                <a:pPr marL="0" indent="0">
                  <a:buNone/>
                </a:pPr>
                <a:endParaRPr lang="en-IN"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1800" i="1" smtClean="0">
                          <a:latin typeface="Cambria Math"/>
                          <a:ea typeface="Cambria Math"/>
                          <a:cs typeface="Times New Roman" pitchFamily="18" charset="0"/>
                        </a:rPr>
                        <m:t>=</m:t>
                      </m:r>
                      <m:nary>
                        <m:naryPr>
                          <m:chr m:val="∑"/>
                          <m:ctrlPr>
                            <a:rPr lang="en-IN" sz="1800" i="1" smtClean="0">
                              <a:latin typeface="Cambria Math"/>
                              <a:ea typeface="Cambria Math"/>
                              <a:cs typeface="Times New Roman" pitchFamily="18" charset="0"/>
                            </a:rPr>
                          </m:ctrlPr>
                        </m:naryPr>
                        <m:sub>
                          <m:r>
                            <m:rPr>
                              <m:brk m:alnAt="23"/>
                            </m:rPr>
                            <a:rPr lang="en-US" sz="1800" b="0" i="1" smtClean="0">
                              <a:latin typeface="Cambria Math"/>
                              <a:ea typeface="Cambria Math"/>
                              <a:cs typeface="Times New Roman" pitchFamily="18" charset="0"/>
                            </a:rPr>
                            <m:t>𝑙</m:t>
                          </m:r>
                          <m:r>
                            <a:rPr lang="en-US" sz="1800" b="0" i="1" smtClean="0">
                              <a:latin typeface="Cambria Math"/>
                              <a:ea typeface="Cambria Math"/>
                              <a:cs typeface="Times New Roman" pitchFamily="18" charset="0"/>
                            </a:rPr>
                            <m:t>=0</m:t>
                          </m:r>
                        </m:sub>
                        <m:sup>
                          <m:r>
                            <a:rPr lang="en-US" sz="1800" b="0" i="1" smtClean="0">
                              <a:latin typeface="Cambria Math"/>
                              <a:ea typeface="Cambria Math"/>
                              <a:cs typeface="Times New Roman" pitchFamily="18" charset="0"/>
                            </a:rPr>
                            <m:t>𝐿</m:t>
                          </m:r>
                          <m:r>
                            <a:rPr lang="en-US" sz="1800" b="0" i="1" smtClean="0">
                              <a:latin typeface="Cambria Math"/>
                              <a:ea typeface="Cambria Math"/>
                              <a:cs typeface="Times New Roman" pitchFamily="18" charset="0"/>
                            </a:rPr>
                            <m:t>−1</m:t>
                          </m:r>
                        </m:sup>
                        <m:e>
                          <m:f>
                            <m:fPr>
                              <m:ctrlPr>
                                <a:rPr lang="en-IN" sz="1800" i="1" smtClean="0">
                                  <a:latin typeface="Cambria Math"/>
                                  <a:ea typeface="Cambria Math"/>
                                  <a:cs typeface="Times New Roman" pitchFamily="18" charset="0"/>
                                </a:rPr>
                              </m:ctrlPr>
                            </m:fPr>
                            <m:num>
                              <m:sSubSup>
                                <m:sSubSupPr>
                                  <m:ctrlPr>
                                    <a:rPr lang="en-IN" sz="1800" i="1" smtClean="0">
                                      <a:latin typeface="Cambria Math"/>
                                      <a:ea typeface="Cambria Math"/>
                                      <a:cs typeface="Times New Roman" pitchFamily="18" charset="0"/>
                                    </a:rPr>
                                  </m:ctrlPr>
                                </m:sSubSupPr>
                                <m:e>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e>
                                <m:sub/>
                                <m:sup>
                                  <m:r>
                                    <a:rPr lang="en-IN" sz="1800" i="1" smtClean="0">
                                      <a:latin typeface="Cambria Math"/>
                                      <a:ea typeface="Cambria Math"/>
                                      <a:cs typeface="Times New Roman" pitchFamily="18" charset="0"/>
                                    </a:rPr>
                                    <m:t>∗</m:t>
                                  </m:r>
                                </m:sup>
                              </m:sSubSup>
                              <m:d>
                                <m:dPr>
                                  <m:ctrlPr>
                                    <a:rPr lang="en-IN" sz="180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𝑙</m:t>
                                  </m:r>
                                </m:e>
                              </m:d>
                            </m:num>
                            <m:den>
                              <m:d>
                                <m:dPr>
                                  <m:begChr m:val="‖"/>
                                  <m:endChr m:val="‖"/>
                                  <m:ctrlPr>
                                    <a:rPr lang="en-IN" sz="1800" i="1" smtClean="0">
                                      <a:latin typeface="Cambria Math"/>
                                      <a:ea typeface="Cambria Math"/>
                                      <a:cs typeface="Times New Roman" pitchFamily="18" charset="0"/>
                                    </a:rPr>
                                  </m:ctrlPr>
                                </m:dPr>
                                <m:e>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e>
                              </m:d>
                            </m:den>
                          </m:f>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𝑑</m:t>
                              </m:r>
                            </m:e>
                            <m:sub>
                              <m:r>
                                <a:rPr lang="en-US" sz="1800" b="0" i="1" smtClean="0">
                                  <a:latin typeface="Cambria Math"/>
                                  <a:ea typeface="Cambria Math"/>
                                  <a:cs typeface="Times New Roman" pitchFamily="18" charset="0"/>
                                </a:rPr>
                                <m:t>0</m:t>
                              </m:r>
                            </m:sub>
                          </m:sSub>
                          <m:d>
                            <m:dPr>
                              <m:ctrlPr>
                                <a:rPr lang="en-IN" sz="180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𝑙</m:t>
                              </m:r>
                            </m:e>
                          </m:d>
                        </m:e>
                      </m:nary>
                    </m:oMath>
                  </m:oMathPara>
                </a14:m>
                <a:endParaRPr lang="en-IN"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1800" i="1">
                          <a:latin typeface="Cambria Math"/>
                          <a:ea typeface="Cambria Math"/>
                          <a:cs typeface="Times New Roman" pitchFamily="18" charset="0"/>
                        </a:rPr>
                        <m:t>=</m:t>
                      </m:r>
                      <m:nary>
                        <m:naryPr>
                          <m:chr m:val="∑"/>
                          <m:ctrlPr>
                            <a:rPr lang="en-IN" sz="1800" i="1">
                              <a:latin typeface="Cambria Math"/>
                              <a:ea typeface="Cambria Math"/>
                              <a:cs typeface="Times New Roman" pitchFamily="18" charset="0"/>
                            </a:rPr>
                          </m:ctrlPr>
                        </m:naryPr>
                        <m:sub>
                          <m:r>
                            <m:rPr>
                              <m:brk m:alnAt="23"/>
                            </m:rPr>
                            <a:rPr lang="en-US" sz="1800" i="1">
                              <a:latin typeface="Cambria Math"/>
                              <a:ea typeface="Cambria Math"/>
                              <a:cs typeface="Times New Roman" pitchFamily="18" charset="0"/>
                            </a:rPr>
                            <m:t>𝑙</m:t>
                          </m:r>
                          <m:r>
                            <a:rPr lang="en-US" sz="1800" i="1">
                              <a:latin typeface="Cambria Math"/>
                              <a:ea typeface="Cambria Math"/>
                              <a:cs typeface="Times New Roman" pitchFamily="18" charset="0"/>
                            </a:rPr>
                            <m:t>=0</m:t>
                          </m:r>
                        </m:sub>
                        <m:sup>
                          <m:r>
                            <a:rPr lang="en-US" sz="1800" i="1">
                              <a:latin typeface="Cambria Math"/>
                              <a:ea typeface="Cambria Math"/>
                              <a:cs typeface="Times New Roman" pitchFamily="18" charset="0"/>
                            </a:rPr>
                            <m:t>𝐿</m:t>
                          </m:r>
                          <m:r>
                            <a:rPr lang="en-US" sz="1800" i="1">
                              <a:latin typeface="Cambria Math"/>
                              <a:ea typeface="Cambria Math"/>
                              <a:cs typeface="Times New Roman" pitchFamily="18" charset="0"/>
                            </a:rPr>
                            <m:t>−1</m:t>
                          </m:r>
                        </m:sup>
                        <m:e>
                          <m:f>
                            <m:fPr>
                              <m:ctrlPr>
                                <a:rPr lang="en-IN" sz="1800" i="1">
                                  <a:latin typeface="Cambria Math"/>
                                  <a:ea typeface="Cambria Math"/>
                                  <a:cs typeface="Times New Roman" pitchFamily="18" charset="0"/>
                                </a:rPr>
                              </m:ctrlPr>
                            </m:fPr>
                            <m:num>
                              <m:sSubSup>
                                <m:sSubSupPr>
                                  <m:ctrlPr>
                                    <a:rPr lang="en-IN" sz="1800" i="1">
                                      <a:latin typeface="Cambria Math"/>
                                      <a:ea typeface="Cambria Math"/>
                                      <a:cs typeface="Times New Roman" pitchFamily="18" charset="0"/>
                                    </a:rPr>
                                  </m:ctrlPr>
                                </m:sSubSupPr>
                                <m:e>
                                  <m:sSub>
                                    <m:sSubPr>
                                      <m:ctrlPr>
                                        <a:rPr lang="en-IN" sz="1800" i="1">
                                          <a:latin typeface="Cambria Math"/>
                                          <a:ea typeface="Cambria Math"/>
                                          <a:cs typeface="Times New Roman" pitchFamily="18" charset="0"/>
                                        </a:rPr>
                                      </m:ctrlPr>
                                    </m:sSubPr>
                                    <m:e>
                                      <m:r>
                                        <a:rPr lang="en-US" sz="1800" i="1">
                                          <a:latin typeface="Cambria Math"/>
                                          <a:ea typeface="Cambria Math"/>
                                          <a:cs typeface="Times New Roman" pitchFamily="18" charset="0"/>
                                        </a:rPr>
                                        <m:t>h</m:t>
                                      </m:r>
                                    </m:e>
                                    <m:sub>
                                      <m:r>
                                        <a:rPr lang="en-US" sz="1800" i="1">
                                          <a:latin typeface="Cambria Math"/>
                                          <a:ea typeface="Cambria Math"/>
                                          <a:cs typeface="Times New Roman" pitchFamily="18" charset="0"/>
                                        </a:rPr>
                                        <m:t>0</m:t>
                                      </m:r>
                                    </m:sub>
                                  </m:sSub>
                                </m:e>
                                <m:sub/>
                                <m:sup>
                                  <m:r>
                                    <a:rPr lang="en-IN" sz="1800" i="1">
                                      <a:latin typeface="Cambria Math"/>
                                      <a:ea typeface="Cambria Math"/>
                                      <a:cs typeface="Times New Roman" pitchFamily="18" charset="0"/>
                                    </a:rPr>
                                    <m:t>∗</m:t>
                                  </m:r>
                                </m:sup>
                              </m:sSubSup>
                              <m:d>
                                <m:dPr>
                                  <m:ctrlPr>
                                    <a:rPr lang="en-IN" sz="1800" i="1">
                                      <a:latin typeface="Cambria Math"/>
                                      <a:ea typeface="Cambria Math"/>
                                      <a:cs typeface="Times New Roman" pitchFamily="18" charset="0"/>
                                    </a:rPr>
                                  </m:ctrlPr>
                                </m:dPr>
                                <m:e>
                                  <m:r>
                                    <a:rPr lang="en-US" sz="1800" i="1">
                                      <a:latin typeface="Cambria Math"/>
                                      <a:ea typeface="Cambria Math"/>
                                      <a:cs typeface="Times New Roman" pitchFamily="18" charset="0"/>
                                    </a:rPr>
                                    <m:t>𝑙</m:t>
                                  </m:r>
                                </m:e>
                              </m:d>
                            </m:num>
                            <m:den>
                              <m:d>
                                <m:dPr>
                                  <m:begChr m:val="‖"/>
                                  <m:endChr m:val="‖"/>
                                  <m:ctrlPr>
                                    <a:rPr lang="en-IN" sz="1800" i="1">
                                      <a:latin typeface="Cambria Math"/>
                                      <a:ea typeface="Cambria Math"/>
                                      <a:cs typeface="Times New Roman" pitchFamily="18" charset="0"/>
                                    </a:rPr>
                                  </m:ctrlPr>
                                </m:dPr>
                                <m:e>
                                  <m:sSub>
                                    <m:sSubPr>
                                      <m:ctrlPr>
                                        <a:rPr lang="en-IN" sz="1800" i="1">
                                          <a:latin typeface="Cambria Math"/>
                                          <a:ea typeface="Cambria Math"/>
                                          <a:cs typeface="Times New Roman" pitchFamily="18" charset="0"/>
                                        </a:rPr>
                                      </m:ctrlPr>
                                    </m:sSubPr>
                                    <m:e>
                                      <m:r>
                                        <a:rPr lang="en-US" sz="1800" i="1">
                                          <a:latin typeface="Cambria Math"/>
                                          <a:ea typeface="Cambria Math"/>
                                          <a:cs typeface="Times New Roman" pitchFamily="18" charset="0"/>
                                        </a:rPr>
                                        <m:t>h</m:t>
                                      </m:r>
                                    </m:e>
                                    <m:sub>
                                      <m:r>
                                        <a:rPr lang="en-US" sz="1800" i="1">
                                          <a:latin typeface="Cambria Math"/>
                                          <a:ea typeface="Cambria Math"/>
                                          <a:cs typeface="Times New Roman" pitchFamily="18" charset="0"/>
                                        </a:rPr>
                                        <m:t>0</m:t>
                                      </m:r>
                                    </m:sub>
                                  </m:sSub>
                                </m:e>
                              </m:d>
                            </m:den>
                          </m:f>
                          <m:sSub>
                            <m:sSubPr>
                              <m:ctrlPr>
                                <a:rPr lang="en-IN" sz="1800" i="1">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i="1">
                                  <a:latin typeface="Cambria Math"/>
                                  <a:ea typeface="Cambria Math"/>
                                  <a:cs typeface="Times New Roman" pitchFamily="18" charset="0"/>
                                </a:rPr>
                                <m:t>0</m:t>
                              </m:r>
                            </m:sub>
                          </m:sSub>
                          <m:d>
                            <m:dPr>
                              <m:ctrlPr>
                                <a:rPr lang="en-IN" sz="1800" i="1">
                                  <a:latin typeface="Cambria Math"/>
                                  <a:ea typeface="Cambria Math"/>
                                  <a:cs typeface="Times New Roman" pitchFamily="18" charset="0"/>
                                </a:rPr>
                              </m:ctrlPr>
                            </m:dPr>
                            <m:e>
                              <m:r>
                                <a:rPr lang="en-US" sz="1800" i="1">
                                  <a:latin typeface="Cambria Math"/>
                                  <a:ea typeface="Cambria Math"/>
                                  <a:cs typeface="Times New Roman" pitchFamily="18" charset="0"/>
                                </a:rPr>
                                <m:t>𝑙</m:t>
                              </m:r>
                            </m:e>
                          </m:d>
                        </m:e>
                      </m:nary>
                      <m:sSub>
                        <m:sSubPr>
                          <m:ctrlPr>
                            <a:rPr lang="en-US"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𝑎</m:t>
                          </m:r>
                        </m:e>
                        <m:sub>
                          <m:r>
                            <a:rPr lang="en-US" sz="1800" b="0" i="1" smtClean="0">
                              <a:latin typeface="Cambria Math"/>
                              <a:ea typeface="Cambria Math"/>
                              <a:cs typeface="Times New Roman" pitchFamily="18" charset="0"/>
                            </a:rPr>
                            <m:t>0</m:t>
                          </m:r>
                        </m:sub>
                      </m:sSub>
                      <m:r>
                        <a:rPr lang="en-US" sz="1800" i="1" smtClean="0">
                          <a:latin typeface="Cambria Math"/>
                          <a:ea typeface="Cambria Math"/>
                          <a:cs typeface="Times New Roman" pitchFamily="18" charset="0"/>
                        </a:rPr>
                        <m:t>+</m:t>
                      </m:r>
                      <m:nary>
                        <m:naryPr>
                          <m:chr m:val="∑"/>
                          <m:ctrlPr>
                            <a:rPr lang="en-IN" sz="1800" i="1">
                              <a:latin typeface="Cambria Math"/>
                              <a:ea typeface="Cambria Math"/>
                              <a:cs typeface="Times New Roman" pitchFamily="18" charset="0"/>
                            </a:rPr>
                          </m:ctrlPr>
                        </m:naryPr>
                        <m:sub>
                          <m:r>
                            <m:rPr>
                              <m:brk m:alnAt="23"/>
                            </m:rPr>
                            <a:rPr lang="en-US" sz="1800" i="1">
                              <a:latin typeface="Cambria Math"/>
                              <a:ea typeface="Cambria Math"/>
                              <a:cs typeface="Times New Roman" pitchFamily="18" charset="0"/>
                            </a:rPr>
                            <m:t>𝑙</m:t>
                          </m:r>
                          <m:r>
                            <a:rPr lang="en-US" sz="1800" i="1">
                              <a:latin typeface="Cambria Math"/>
                              <a:ea typeface="Cambria Math"/>
                              <a:cs typeface="Times New Roman" pitchFamily="18" charset="0"/>
                            </a:rPr>
                            <m:t>=0</m:t>
                          </m:r>
                        </m:sub>
                        <m:sup>
                          <m:r>
                            <a:rPr lang="en-US" sz="1800" i="1">
                              <a:latin typeface="Cambria Math"/>
                              <a:ea typeface="Cambria Math"/>
                              <a:cs typeface="Times New Roman" pitchFamily="18" charset="0"/>
                            </a:rPr>
                            <m:t>𝐿</m:t>
                          </m:r>
                          <m:r>
                            <a:rPr lang="en-US" sz="1800" i="1">
                              <a:latin typeface="Cambria Math"/>
                              <a:ea typeface="Cambria Math"/>
                              <a:cs typeface="Times New Roman" pitchFamily="18" charset="0"/>
                            </a:rPr>
                            <m:t>−1</m:t>
                          </m:r>
                        </m:sup>
                        <m:e>
                          <m:f>
                            <m:fPr>
                              <m:ctrlPr>
                                <a:rPr lang="en-IN" sz="1800" i="1">
                                  <a:latin typeface="Cambria Math"/>
                                  <a:ea typeface="Cambria Math"/>
                                  <a:cs typeface="Times New Roman" pitchFamily="18" charset="0"/>
                                </a:rPr>
                              </m:ctrlPr>
                            </m:fPr>
                            <m:num>
                              <m:sSubSup>
                                <m:sSubSupPr>
                                  <m:ctrlPr>
                                    <a:rPr lang="en-IN" sz="1800" i="1">
                                      <a:latin typeface="Cambria Math"/>
                                      <a:ea typeface="Cambria Math"/>
                                      <a:cs typeface="Times New Roman" pitchFamily="18" charset="0"/>
                                    </a:rPr>
                                  </m:ctrlPr>
                                </m:sSubSupPr>
                                <m:e>
                                  <m:sSub>
                                    <m:sSubPr>
                                      <m:ctrlPr>
                                        <a:rPr lang="en-IN" sz="1800" i="1">
                                          <a:latin typeface="Cambria Math"/>
                                          <a:ea typeface="Cambria Math"/>
                                          <a:cs typeface="Times New Roman" pitchFamily="18" charset="0"/>
                                        </a:rPr>
                                      </m:ctrlPr>
                                    </m:sSubPr>
                                    <m:e>
                                      <m:r>
                                        <a:rPr lang="en-US" sz="1800" i="1">
                                          <a:latin typeface="Cambria Math"/>
                                          <a:ea typeface="Cambria Math"/>
                                          <a:cs typeface="Times New Roman" pitchFamily="18" charset="0"/>
                                        </a:rPr>
                                        <m:t>h</m:t>
                                      </m:r>
                                    </m:e>
                                    <m:sub>
                                      <m:r>
                                        <a:rPr lang="en-US" sz="1800" i="1">
                                          <a:latin typeface="Cambria Math"/>
                                          <a:ea typeface="Cambria Math"/>
                                          <a:cs typeface="Times New Roman" pitchFamily="18" charset="0"/>
                                        </a:rPr>
                                        <m:t>0</m:t>
                                      </m:r>
                                    </m:sub>
                                  </m:sSub>
                                </m:e>
                                <m:sub/>
                                <m:sup>
                                  <m:r>
                                    <a:rPr lang="en-IN" sz="1800" i="1">
                                      <a:latin typeface="Cambria Math"/>
                                      <a:ea typeface="Cambria Math"/>
                                      <a:cs typeface="Times New Roman" pitchFamily="18" charset="0"/>
                                    </a:rPr>
                                    <m:t>∗</m:t>
                                  </m:r>
                                </m:sup>
                              </m:sSubSup>
                              <m:d>
                                <m:dPr>
                                  <m:ctrlPr>
                                    <a:rPr lang="en-IN" sz="1800" i="1">
                                      <a:latin typeface="Cambria Math"/>
                                      <a:ea typeface="Cambria Math"/>
                                      <a:cs typeface="Times New Roman" pitchFamily="18" charset="0"/>
                                    </a:rPr>
                                  </m:ctrlPr>
                                </m:dPr>
                                <m:e>
                                  <m:r>
                                    <a:rPr lang="en-US" sz="1800" i="1">
                                      <a:latin typeface="Cambria Math"/>
                                      <a:ea typeface="Cambria Math"/>
                                      <a:cs typeface="Times New Roman" pitchFamily="18" charset="0"/>
                                    </a:rPr>
                                    <m:t>𝑙</m:t>
                                  </m:r>
                                </m:e>
                              </m:d>
                            </m:num>
                            <m:den>
                              <m:d>
                                <m:dPr>
                                  <m:begChr m:val="‖"/>
                                  <m:endChr m:val="‖"/>
                                  <m:ctrlPr>
                                    <a:rPr lang="en-IN" sz="1800" i="1">
                                      <a:latin typeface="Cambria Math"/>
                                      <a:ea typeface="Cambria Math"/>
                                      <a:cs typeface="Times New Roman" pitchFamily="18" charset="0"/>
                                    </a:rPr>
                                  </m:ctrlPr>
                                </m:dPr>
                                <m:e>
                                  <m:sSub>
                                    <m:sSubPr>
                                      <m:ctrlPr>
                                        <a:rPr lang="en-IN" sz="1800" i="1">
                                          <a:latin typeface="Cambria Math"/>
                                          <a:ea typeface="Cambria Math"/>
                                          <a:cs typeface="Times New Roman" pitchFamily="18" charset="0"/>
                                        </a:rPr>
                                      </m:ctrlPr>
                                    </m:sSubPr>
                                    <m:e>
                                      <m:r>
                                        <a:rPr lang="en-US" sz="1800" i="1">
                                          <a:latin typeface="Cambria Math"/>
                                          <a:ea typeface="Cambria Math"/>
                                          <a:cs typeface="Times New Roman" pitchFamily="18" charset="0"/>
                                        </a:rPr>
                                        <m:t>h</m:t>
                                      </m:r>
                                    </m:e>
                                    <m:sub>
                                      <m:r>
                                        <a:rPr lang="en-US" sz="1800" i="1">
                                          <a:latin typeface="Cambria Math"/>
                                          <a:ea typeface="Cambria Math"/>
                                          <a:cs typeface="Times New Roman" pitchFamily="18" charset="0"/>
                                        </a:rPr>
                                        <m:t>0</m:t>
                                      </m:r>
                                    </m:sub>
                                  </m:sSub>
                                </m:e>
                              </m:d>
                            </m:den>
                          </m:f>
                        </m:e>
                      </m:nary>
                      <m:sSup>
                        <m:sSupPr>
                          <m:ctrlPr>
                            <a:rPr lang="en-US" sz="180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𝐼</m:t>
                          </m:r>
                        </m:e>
                        <m:sup>
                          <m:r>
                            <a:rPr lang="en-US" sz="1800" b="0" i="1" smtClean="0">
                              <a:latin typeface="Cambria Math"/>
                              <a:ea typeface="Cambria Math"/>
                              <a:cs typeface="Times New Roman" pitchFamily="18" charset="0"/>
                            </a:rPr>
                            <m:t>𝑙</m:t>
                          </m:r>
                        </m:sup>
                      </m:sSup>
                    </m:oMath>
                  </m:oMathPara>
                </a14:m>
                <a:endParaRPr lang="en-IN" sz="1800" dirty="0">
                  <a:latin typeface="Times New Roman" pitchFamily="18" charset="0"/>
                  <a:cs typeface="Times New Roman" pitchFamily="18" charset="0"/>
                </a:endParaRPr>
              </a:p>
              <a:p>
                <a:pPr marL="0" indent="0">
                  <a:buNone/>
                </a:pPr>
                <a:endParaRPr lang="en-IN" sz="1800" dirty="0">
                  <a:latin typeface="Times New Roman" pitchFamily="18" charset="0"/>
                  <a:cs typeface="Times New Roman" pitchFamily="18" charset="0"/>
                </a:endParaRPr>
              </a:p>
              <a:p>
                <a:pPr marL="0" indent="0">
                  <a:buNone/>
                </a:pPr>
                <a:endParaRPr lang="en-IN" sz="1800" dirty="0" smtClean="0">
                  <a:latin typeface="Times New Roman" pitchFamily="18" charset="0"/>
                  <a:cs typeface="Times New Roman" pitchFamily="18" charset="0"/>
                </a:endParaRPr>
              </a:p>
              <a:p>
                <a:pPr marL="0" indent="0">
                  <a:buNone/>
                </a:pPr>
                <a:endParaRPr lang="en-IN" sz="2000" dirty="0" smtClean="0">
                  <a:latin typeface="Times New Roman" pitchFamily="18" charset="0"/>
                  <a:cs typeface="Times New Roman" pitchFamily="18" charset="0"/>
                </a:endParaRPr>
              </a:p>
              <a:p>
                <a:pPr marL="0" indent="0">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68135" y="887475"/>
                <a:ext cx="11495389" cy="4907684"/>
              </a:xfrm>
              <a:blipFill rotWithShape="1">
                <a:blip r:embed="rId3"/>
                <a:stretch>
                  <a:fillRect l="-530" t="-1242"/>
                </a:stretch>
              </a:blipFill>
            </p:spPr>
            <p:txBody>
              <a:bodyPr/>
              <a:lstStyle/>
              <a:p>
                <a:r>
                  <a:rPr lang="en-IN">
                    <a:noFill/>
                  </a:rPr>
                  <a:t> </a:t>
                </a:r>
              </a:p>
            </p:txBody>
          </p:sp>
        </mc:Fallback>
      </mc:AlternateContent>
    </p:spTree>
    <p:extLst>
      <p:ext uri="{BB962C8B-B14F-4D97-AF65-F5344CB8AC3E}">
        <p14:creationId xmlns:p14="http://schemas.microsoft.com/office/powerpoint/2010/main" val="1906830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1" y="6304002"/>
            <a:ext cx="12308864"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27/35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2" y="923100"/>
                <a:ext cx="11794060" cy="5228318"/>
              </a:xfrm>
            </p:spPr>
            <p:txBody>
              <a:bodyPr>
                <a:normAutofit/>
              </a:bodyPr>
              <a:lstStyle/>
              <a:p>
                <a:pPr>
                  <a:buFont typeface="Wingdings" pitchFamily="2" charset="2"/>
                  <a:buChar char="Ø"/>
                </a:pPr>
                <a:r>
                  <a:rPr lang="en-US" sz="1800" dirty="0" smtClean="0">
                    <a:latin typeface="Times New Roman" pitchFamily="18" charset="0"/>
                    <a:cs typeface="Times New Roman" pitchFamily="18" charset="0"/>
                  </a:rPr>
                  <a:t>The signal part </a:t>
                </a:r>
                <a:r>
                  <a:rPr lang="en-US" sz="1800" dirty="0">
                    <a:latin typeface="Times New Roman" pitchFamily="18" charset="0"/>
                    <a:cs typeface="Times New Roman" pitchFamily="18" charset="0"/>
                  </a:rPr>
                  <a:t>of the above combined decision statistic d can be simplified </a:t>
                </a:r>
                <a:r>
                  <a:rPr lang="en-US" sz="18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𝑠𝑖𝑔𝑛𝑎𝑙</m:t>
                      </m:r>
                      <m:r>
                        <a:rPr lang="en-US" sz="1800" b="0" i="1" smtClean="0">
                          <a:latin typeface="Cambria Math"/>
                          <a:cs typeface="Times New Roman" pitchFamily="18" charset="0"/>
                        </a:rPr>
                        <m:t>=</m:t>
                      </m:r>
                      <m:nary>
                        <m:naryPr>
                          <m:chr m:val="∑"/>
                          <m:ctrlPr>
                            <a:rPr lang="en-US" sz="1800" b="0" i="1" smtClean="0">
                              <a:latin typeface="Cambria Math"/>
                              <a:cs typeface="Times New Roman" pitchFamily="18" charset="0"/>
                            </a:rPr>
                          </m:ctrlPr>
                        </m:naryPr>
                        <m:sub>
                          <m:r>
                            <m:rPr>
                              <m:brk m:alnAt="23"/>
                            </m:rPr>
                            <a:rPr lang="en-US" sz="1800" b="0" i="1" smtClean="0">
                              <a:latin typeface="Cambria Math"/>
                              <a:cs typeface="Times New Roman" pitchFamily="18" charset="0"/>
                            </a:rPr>
                            <m:t>𝑙</m:t>
                          </m:r>
                          <m:r>
                            <a:rPr lang="en-US" sz="1800" b="0" i="1" smtClean="0">
                              <a:latin typeface="Cambria Math"/>
                              <a:cs typeface="Times New Roman" pitchFamily="18" charset="0"/>
                            </a:rPr>
                            <m:t>=0</m:t>
                          </m:r>
                        </m:sub>
                        <m:sup>
                          <m:r>
                            <a:rPr lang="en-US" sz="1800" b="0" i="1" smtClean="0">
                              <a:latin typeface="Cambria Math"/>
                              <a:cs typeface="Times New Roman" pitchFamily="18" charset="0"/>
                            </a:rPr>
                            <m:t>𝐿</m:t>
                          </m:r>
                          <m:r>
                            <a:rPr lang="en-US" sz="1800" b="0" i="1" smtClean="0">
                              <a:latin typeface="Cambria Math"/>
                              <a:cs typeface="Times New Roman" pitchFamily="18" charset="0"/>
                            </a:rPr>
                            <m:t>−1</m:t>
                          </m:r>
                        </m:sup>
                        <m:e>
                          <m:f>
                            <m:fPr>
                              <m:ctrlPr>
                                <a:rPr lang="en-US" sz="1800" b="0" i="1" smtClean="0">
                                  <a:latin typeface="Cambria Math"/>
                                  <a:cs typeface="Times New Roman" pitchFamily="18" charset="0"/>
                                </a:rPr>
                              </m:ctrlPr>
                            </m:fPr>
                            <m:num>
                              <m:sSubSup>
                                <m:sSubSupPr>
                                  <m:ctrlPr>
                                    <a:rPr lang="en-US" sz="1800" b="0" i="1" smtClean="0">
                                      <a:latin typeface="Cambria Math"/>
                                      <a:cs typeface="Times New Roman" pitchFamily="18" charset="0"/>
                                    </a:rPr>
                                  </m:ctrlPr>
                                </m:sSubSupPr>
                                <m:e>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e>
                                <m:sub/>
                                <m:sup>
                                  <m:r>
                                    <a:rPr lang="en-US" sz="1800" b="0" i="1" smtClean="0">
                                      <a:latin typeface="Cambria Math"/>
                                      <a:ea typeface="Cambria Math"/>
                                      <a:cs typeface="Times New Roman" pitchFamily="18" charset="0"/>
                                    </a:rPr>
                                    <m:t>∗</m:t>
                                  </m:r>
                                </m:sup>
                              </m:sSubSup>
                              <m:d>
                                <m:dPr>
                                  <m:ctrlPr>
                                    <a:rPr lang="en-US" sz="1800" b="0" i="1" smtClean="0">
                                      <a:latin typeface="Cambria Math"/>
                                      <a:cs typeface="Times New Roman" pitchFamily="18" charset="0"/>
                                    </a:rPr>
                                  </m:ctrlPr>
                                </m:dPr>
                                <m:e>
                                  <m:r>
                                    <a:rPr lang="en-US" sz="1800" b="0" i="1" smtClean="0">
                                      <a:latin typeface="Cambria Math"/>
                                      <a:cs typeface="Times New Roman" pitchFamily="18" charset="0"/>
                                    </a:rPr>
                                    <m:t>𝑙</m:t>
                                  </m:r>
                                </m:e>
                              </m:d>
                            </m:num>
                            <m:den>
                              <m:d>
                                <m:dPr>
                                  <m:begChr m:val="‖"/>
                                  <m:endChr m:val="‖"/>
                                  <m:ctrlPr>
                                    <a:rPr lang="en-US" sz="1800" b="0" i="1" smtClean="0">
                                      <a:latin typeface="Cambria Math"/>
                                      <a:cs typeface="Times New Roman" pitchFamily="18" charset="0"/>
                                    </a:rPr>
                                  </m:ctrlPr>
                                </m:dPr>
                                <m:e>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e>
                              </m:d>
                            </m:den>
                          </m:f>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d>
                            <m:dPr>
                              <m:ctrlPr>
                                <a:rPr lang="en-US" sz="1800" b="0" i="1" smtClean="0">
                                  <a:latin typeface="Cambria Math"/>
                                  <a:cs typeface="Times New Roman" pitchFamily="18" charset="0"/>
                                </a:rPr>
                              </m:ctrlPr>
                            </m:dPr>
                            <m:e>
                              <m:r>
                                <a:rPr lang="en-US" sz="1800" b="0" i="1" smtClean="0">
                                  <a:latin typeface="Cambria Math"/>
                                  <a:cs typeface="Times New Roman" pitchFamily="18" charset="0"/>
                                </a:rPr>
                                <m:t>𝑙</m:t>
                              </m:r>
                            </m:e>
                          </m:d>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𝑎</m:t>
                              </m:r>
                            </m:e>
                            <m:sub>
                              <m:r>
                                <a:rPr lang="en-US" sz="1800" b="0" i="1" smtClean="0">
                                  <a:latin typeface="Cambria Math"/>
                                  <a:cs typeface="Times New Roman" pitchFamily="18" charset="0"/>
                                </a:rPr>
                                <m:t>0</m:t>
                              </m:r>
                            </m:sub>
                          </m:sSub>
                          <m:r>
                            <a:rPr lang="en-US" sz="1800" b="0" i="1" smtClean="0">
                              <a:latin typeface="Cambria Math"/>
                              <a:cs typeface="Times New Roman" pitchFamily="18" charset="0"/>
                            </a:rPr>
                            <m:t>=</m:t>
                          </m:r>
                          <m:f>
                            <m:fPr>
                              <m:ctrlPr>
                                <a:rPr lang="en-US" sz="1800" b="0" i="1" smtClean="0">
                                  <a:latin typeface="Cambria Math"/>
                                  <a:cs typeface="Times New Roman" pitchFamily="18" charset="0"/>
                                </a:rPr>
                              </m:ctrlPr>
                            </m:fPr>
                            <m:num>
                              <m:sSup>
                                <m:sSupPr>
                                  <m:ctrlPr>
                                    <a:rPr lang="en-US" sz="1800" b="0" i="1" smtClean="0">
                                      <a:latin typeface="Cambria Math"/>
                                      <a:cs typeface="Times New Roman" pitchFamily="18" charset="0"/>
                                    </a:rPr>
                                  </m:ctrlPr>
                                </m:sSupPr>
                                <m:e>
                                  <m:d>
                                    <m:dPr>
                                      <m:begChr m:val="‖"/>
                                      <m:endChr m:val="‖"/>
                                      <m:ctrlPr>
                                        <a:rPr lang="en-US" sz="1800" b="0" i="1" smtClean="0">
                                          <a:latin typeface="Cambria Math"/>
                                          <a:cs typeface="Times New Roman" pitchFamily="18" charset="0"/>
                                        </a:rPr>
                                      </m:ctrlPr>
                                    </m:dPr>
                                    <m:e>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e>
                                  </m:d>
                                </m:e>
                                <m:sup>
                                  <m:r>
                                    <a:rPr lang="en-US" sz="1800" b="0" i="1" smtClean="0">
                                      <a:latin typeface="Cambria Math"/>
                                      <a:cs typeface="Times New Roman" pitchFamily="18" charset="0"/>
                                    </a:rPr>
                                    <m:t>2</m:t>
                                  </m:r>
                                </m:sup>
                              </m:sSup>
                            </m:num>
                            <m:den>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den>
                          </m:f>
                        </m:e>
                      </m:nary>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𝑎</m:t>
                          </m:r>
                        </m:e>
                        <m:sub>
                          <m:r>
                            <a:rPr lang="en-US" sz="1800" b="0" i="1" smtClean="0">
                              <a:latin typeface="Cambria Math"/>
                              <a:cs typeface="Times New Roman" pitchFamily="18" charset="0"/>
                            </a:rPr>
                            <m:t>0</m:t>
                          </m:r>
                        </m:sub>
                      </m:sSub>
                      <m:r>
                        <a:rPr lang="en-US" sz="1800" b="0" i="1" smtClean="0">
                          <a:latin typeface="Cambria Math"/>
                          <a:ea typeface="Cambria Math"/>
                          <a:cs typeface="Times New Roman" pitchFamily="18" charset="0"/>
                        </a:rPr>
                        <m:t>=</m:t>
                      </m:r>
                      <m:d>
                        <m:dPr>
                          <m:begChr m:val="‖"/>
                          <m:endChr m:val="‖"/>
                          <m:ctrlPr>
                            <a:rPr lang="en-US" sz="1800" b="0" i="1" smtClean="0">
                              <a:latin typeface="Cambria Math"/>
                              <a:ea typeface="Cambria Math"/>
                              <a:cs typeface="Times New Roman" pitchFamily="18" charset="0"/>
                            </a:rPr>
                          </m:ctrlPr>
                        </m:dPr>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e>
                      </m:d>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𝑎</m:t>
                          </m:r>
                        </m:e>
                        <m:sub>
                          <m:r>
                            <a:rPr lang="en-US" sz="1800" b="0" i="1" smtClean="0">
                              <a:latin typeface="Cambria Math"/>
                              <a:ea typeface="Cambria Math"/>
                              <a:cs typeface="Times New Roman" pitchFamily="18" charset="0"/>
                            </a:rPr>
                            <m:t>0</m:t>
                          </m:r>
                        </m:sub>
                      </m:sSub>
                    </m:oMath>
                  </m:oMathPara>
                </a14:m>
                <a:endParaRPr lang="en-IN" sz="1800" dirty="0" smtClean="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Hence, the signal power </a:t>
                </a:r>
                <a:r>
                  <a:rPr lang="en-US" sz="1800" dirty="0" smtClean="0">
                    <a:latin typeface="Times New Roman" pitchFamily="18" charset="0"/>
                    <a:cs typeface="Times New Roman" pitchFamily="18" charset="0"/>
                  </a:rPr>
                  <a:t>is</a:t>
                </a:r>
              </a:p>
              <a:p>
                <a:pPr marL="0" indent="0">
                  <a:buNone/>
                </a:pPr>
                <a14:m>
                  <m:oMathPara xmlns:m="http://schemas.openxmlformats.org/officeDocument/2006/math">
                    <m:oMathParaPr>
                      <m:jc m:val="centerGroup"/>
                    </m:oMathParaPr>
                    <m:oMath xmlns:m="http://schemas.openxmlformats.org/officeDocument/2006/math">
                      <m:sSup>
                        <m:sSupPr>
                          <m:ctrlPr>
                            <a:rPr lang="en-IN" sz="1800" i="1" smtClean="0">
                              <a:latin typeface="Cambria Math"/>
                              <a:cs typeface="Times New Roman" pitchFamily="18" charset="0"/>
                            </a:rPr>
                          </m:ctrlPr>
                        </m:sSupPr>
                        <m:e>
                          <m:d>
                            <m:dPr>
                              <m:begChr m:val="‖"/>
                              <m:endChr m:val="‖"/>
                              <m:ctrlPr>
                                <a:rPr lang="en-IN" sz="1800" i="1" smtClean="0">
                                  <a:latin typeface="Cambria Math"/>
                                  <a:cs typeface="Times New Roman" pitchFamily="18" charset="0"/>
                                </a:rPr>
                              </m:ctrlPr>
                            </m:dPr>
                            <m:e>
                              <m:sSub>
                                <m:sSubPr>
                                  <m:ctrlPr>
                                    <a:rPr lang="en-IN" sz="180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e>
                          </m:d>
                        </m:e>
                        <m:sup>
                          <m:r>
                            <a:rPr lang="en-US" sz="1800" b="0" i="1" smtClean="0">
                              <a:latin typeface="Cambria Math"/>
                              <a:cs typeface="Times New Roman" pitchFamily="18" charset="0"/>
                            </a:rPr>
                            <m:t>2</m:t>
                          </m:r>
                        </m:sup>
                      </m:sSup>
                      <m:r>
                        <a:rPr lang="en-US" sz="1800" b="0" i="1" smtClean="0">
                          <a:latin typeface="Cambria Math"/>
                          <a:cs typeface="Times New Roman" pitchFamily="18" charset="0"/>
                        </a:rPr>
                        <m:t>=</m:t>
                      </m:r>
                      <m:r>
                        <a:rPr lang="en-US" sz="1800" b="0" i="1" smtClean="0">
                          <a:latin typeface="Cambria Math"/>
                          <a:cs typeface="Times New Roman" pitchFamily="18" charset="0"/>
                        </a:rPr>
                        <m:t>𝐸</m:t>
                      </m:r>
                      <m:d>
                        <m:dPr>
                          <m:begChr m:val="{"/>
                          <m:endChr m:val="}"/>
                          <m:ctrlPr>
                            <a:rPr lang="en-US" sz="1800" b="0" i="1" smtClean="0">
                              <a:latin typeface="Cambria Math"/>
                              <a:cs typeface="Times New Roman" pitchFamily="18" charset="0"/>
                            </a:rPr>
                          </m:ctrlPr>
                        </m:dPr>
                        <m:e>
                          <m:sSup>
                            <m:sSupPr>
                              <m:ctrlPr>
                                <a:rPr lang="en-US" sz="1800" b="0" i="1" smtClean="0">
                                  <a:latin typeface="Cambria Math"/>
                                  <a:cs typeface="Times New Roman" pitchFamily="18" charset="0"/>
                                </a:rPr>
                              </m:ctrlPr>
                            </m:sSupPr>
                            <m:e>
                              <m:d>
                                <m:dPr>
                                  <m:begChr m:val="|"/>
                                  <m:endChr m:val="|"/>
                                  <m:ctrlPr>
                                    <a:rPr lang="en-US" sz="1800" b="0" i="1" smtClean="0">
                                      <a:latin typeface="Cambria Math"/>
                                      <a:cs typeface="Times New Roman" pitchFamily="18" charset="0"/>
                                    </a:rPr>
                                  </m:ctrlPr>
                                </m:dPr>
                                <m:e>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𝑎</m:t>
                                      </m:r>
                                    </m:e>
                                    <m:sub>
                                      <m:r>
                                        <a:rPr lang="en-US" sz="1800" b="0" i="1" smtClean="0">
                                          <a:latin typeface="Cambria Math"/>
                                          <a:cs typeface="Times New Roman" pitchFamily="18" charset="0"/>
                                        </a:rPr>
                                        <m:t>0</m:t>
                                      </m:r>
                                    </m:sub>
                                  </m:sSub>
                                </m:e>
                              </m:d>
                            </m:e>
                            <m:sup>
                              <m:r>
                                <a:rPr lang="en-US" sz="1800" b="0" i="1" smtClean="0">
                                  <a:latin typeface="Cambria Math"/>
                                  <a:cs typeface="Times New Roman" pitchFamily="18" charset="0"/>
                                </a:rPr>
                                <m:t>2</m:t>
                              </m:r>
                            </m:sup>
                          </m:sSup>
                        </m:e>
                      </m:d>
                      <m:r>
                        <a:rPr lang="en-US" sz="1800" b="0" i="1" smtClean="0">
                          <a:latin typeface="Cambria Math"/>
                          <a:ea typeface="Cambria Math"/>
                          <a:cs typeface="Times New Roman" pitchFamily="18" charset="0"/>
                        </a:rPr>
                        <m:t>=</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𝑃</m:t>
                          </m:r>
                        </m:e>
                        <m:sub>
                          <m:r>
                            <a:rPr lang="en-US" sz="1800" b="0" i="1" smtClean="0">
                              <a:latin typeface="Cambria Math"/>
                              <a:ea typeface="Cambria Math"/>
                              <a:cs typeface="Times New Roman" pitchFamily="18" charset="0"/>
                            </a:rPr>
                            <m:t>0</m:t>
                          </m:r>
                        </m:sub>
                      </m:sSub>
                      <m:sSup>
                        <m:sSupPr>
                          <m:ctrlPr>
                            <a:rPr lang="en-US" sz="1800" b="0" i="1" smtClean="0">
                              <a:latin typeface="Cambria Math"/>
                              <a:ea typeface="Cambria Math"/>
                              <a:cs typeface="Times New Roman" pitchFamily="18" charset="0"/>
                            </a:rPr>
                          </m:ctrlPr>
                        </m:sSupPr>
                        <m:e>
                          <m:d>
                            <m:dPr>
                              <m:begChr m:val="‖"/>
                              <m:endChr m:val="‖"/>
                              <m:ctrlPr>
                                <a:rPr lang="en-US" sz="1800" b="0" i="1" smtClean="0">
                                  <a:latin typeface="Cambria Math"/>
                                  <a:ea typeface="Cambria Math"/>
                                  <a:cs typeface="Times New Roman" pitchFamily="18" charset="0"/>
                                </a:rPr>
                              </m:ctrlPr>
                            </m:dPr>
                            <m:e>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e>
                          </m:d>
                        </m:e>
                        <m:sup>
                          <m:r>
                            <a:rPr lang="en-US" sz="1800" b="0" i="1" smtClean="0">
                              <a:latin typeface="Cambria Math"/>
                              <a:ea typeface="Cambria Math"/>
                              <a:cs typeface="Times New Roman" pitchFamily="18" charset="0"/>
                            </a:rPr>
                            <m:t>2</m:t>
                          </m:r>
                        </m:sup>
                      </m:sSup>
                      <m:r>
                        <a:rPr lang="en-US" sz="1800" b="0" i="1" smtClean="0">
                          <a:latin typeface="Cambria Math"/>
                          <a:ea typeface="Cambria Math"/>
                          <a:cs typeface="Times New Roman" pitchFamily="18" charset="0"/>
                        </a:rPr>
                        <m:t>−−−5</m:t>
                      </m:r>
                    </m:oMath>
                  </m:oMathPara>
                </a14:m>
                <a:endParaRPr lang="en-IN" sz="1800" dirty="0" smtClean="0">
                  <a:latin typeface="Times New Roman" pitchFamily="18" charset="0"/>
                  <a:cs typeface="Times New Roman" pitchFamily="18" charset="0"/>
                </a:endParaRPr>
              </a:p>
              <a:p>
                <a:pPr>
                  <a:buFont typeface="Wingdings" pitchFamily="2" charset="2"/>
                  <a:buChar char="Ø"/>
                </a:pPr>
                <a:r>
                  <a:rPr lang="en-US" sz="1800" dirty="0">
                    <a:latin typeface="Times New Roman" pitchFamily="18" charset="0"/>
                    <a:cs typeface="Times New Roman" pitchFamily="18" charset="0"/>
                  </a:rPr>
                  <a:t>Also, the noise plus interference power </a:t>
                </a:r>
                <a:r>
                  <a:rPr lang="en-US" sz="1800" dirty="0" smtClean="0">
                    <a:latin typeface="Times New Roman" pitchFamily="18" charset="0"/>
                    <a:cs typeface="Times New Roman" pitchFamily="18" charset="0"/>
                  </a:rPr>
                  <a:t>corresponding </a:t>
                </a:r>
                <a:r>
                  <a:rPr lang="en-US" sz="1800" dirty="0">
                    <a:latin typeface="Times New Roman" pitchFamily="18" charset="0"/>
                    <a:cs typeface="Times New Roman" pitchFamily="18" charset="0"/>
                  </a:rPr>
                  <a:t>to the </a:t>
                </a:r>
                <a14:m>
                  <m:oMath xmlns:m="http://schemas.openxmlformats.org/officeDocument/2006/math">
                    <m:sSup>
                      <m:sSupPr>
                        <m:ctrlPr>
                          <a:rPr lang="en-US" sz="1800" i="1" smtClean="0">
                            <a:latin typeface="Cambria Math"/>
                            <a:cs typeface="Times New Roman" pitchFamily="18" charset="0"/>
                          </a:rPr>
                        </m:ctrlPr>
                      </m:sSupPr>
                      <m:e>
                        <m:r>
                          <a:rPr lang="en-US" sz="1800" b="0" i="1" smtClean="0">
                            <a:latin typeface="Cambria Math"/>
                            <a:cs typeface="Times New Roman" pitchFamily="18" charset="0"/>
                          </a:rPr>
                          <m:t>𝑙</m:t>
                        </m:r>
                      </m:e>
                      <m:sup>
                        <m:r>
                          <a:rPr lang="en-US" sz="1800" b="0" i="1" smtClean="0">
                            <a:latin typeface="Cambria Math"/>
                            <a:cs typeface="Times New Roman" pitchFamily="18" charset="0"/>
                          </a:rPr>
                          <m:t>𝑡h</m:t>
                        </m:r>
                      </m:sup>
                    </m:sSup>
                  </m:oMath>
                </a14:m>
                <a:r>
                  <a:rPr lang="en-US" sz="1800" dirty="0" smtClean="0">
                    <a:latin typeface="Times New Roman" pitchFamily="18" charset="0"/>
                    <a:cs typeface="Times New Roman" pitchFamily="18" charset="0"/>
                  </a:rPr>
                  <a:t>branch </a:t>
                </a:r>
                <a:r>
                  <a:rPr lang="en-US" sz="1800" dirty="0">
                    <a:latin typeface="Times New Roman" pitchFamily="18" charset="0"/>
                    <a:cs typeface="Times New Roman" pitchFamily="18" charset="0"/>
                  </a:rPr>
                  <a:t>of the combiner </a:t>
                </a:r>
                <a:r>
                  <a:rPr lang="en-US" sz="1800" dirty="0" smtClean="0">
                    <a:latin typeface="Times New Roman" pitchFamily="18" charset="0"/>
                    <a:cs typeface="Times New Roman" pitchFamily="18" charset="0"/>
                  </a:rPr>
                  <a:t>is</a:t>
                </a:r>
              </a:p>
              <a:p>
                <a:pPr marL="0" indent="0">
                  <a:buNone/>
                </a:pPr>
                <a14:m>
                  <m:oMathPara xmlns:m="http://schemas.openxmlformats.org/officeDocument/2006/math">
                    <m:oMathParaPr>
                      <m:jc m:val="centerGroup"/>
                    </m:oMathParaPr>
                    <m:oMath xmlns:m="http://schemas.openxmlformats.org/officeDocument/2006/math">
                      <m:f>
                        <m:fPr>
                          <m:ctrlPr>
                            <a:rPr lang="en-IN" sz="1800" i="1" smtClean="0">
                              <a:latin typeface="Cambria Math"/>
                              <a:cs typeface="Times New Roman" pitchFamily="18" charset="0"/>
                            </a:rPr>
                          </m:ctrlPr>
                        </m:fPr>
                        <m:num>
                          <m:sSup>
                            <m:sSupPr>
                              <m:ctrlPr>
                                <a:rPr lang="en-IN" sz="1800" i="1" smtClean="0">
                                  <a:latin typeface="Cambria Math"/>
                                  <a:cs typeface="Times New Roman" pitchFamily="18" charset="0"/>
                                </a:rPr>
                              </m:ctrlPr>
                            </m:sSupPr>
                            <m:e>
                              <m:d>
                                <m:dPr>
                                  <m:begChr m:val="|"/>
                                  <m:endChr m:val="|"/>
                                  <m:ctrlPr>
                                    <a:rPr lang="en-IN" sz="1800" i="1" smtClean="0">
                                      <a:latin typeface="Cambria Math"/>
                                      <a:cs typeface="Times New Roman" pitchFamily="18" charset="0"/>
                                    </a:rPr>
                                  </m:ctrlPr>
                                </m:dPr>
                                <m:e>
                                  <m:sSub>
                                    <m:sSubPr>
                                      <m:ctrlPr>
                                        <a:rPr lang="en-IN" sz="180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d>
                                    <m:dPr>
                                      <m:ctrlPr>
                                        <a:rPr lang="en-IN" sz="1800" i="1" smtClean="0">
                                          <a:latin typeface="Cambria Math"/>
                                          <a:cs typeface="Times New Roman" pitchFamily="18" charset="0"/>
                                        </a:rPr>
                                      </m:ctrlPr>
                                    </m:dPr>
                                    <m:e>
                                      <m:r>
                                        <a:rPr lang="en-US" sz="1800" b="0" i="1" smtClean="0">
                                          <a:latin typeface="Cambria Math"/>
                                          <a:cs typeface="Times New Roman" pitchFamily="18" charset="0"/>
                                        </a:rPr>
                                        <m:t>𝑙</m:t>
                                      </m:r>
                                    </m:e>
                                  </m:d>
                                </m:e>
                              </m:d>
                            </m:e>
                            <m:sup>
                              <m:r>
                                <a:rPr lang="en-US" sz="1800" b="0" i="1" smtClean="0">
                                  <a:latin typeface="Cambria Math"/>
                                  <a:cs typeface="Times New Roman" pitchFamily="18" charset="0"/>
                                </a:rPr>
                                <m:t>2</m:t>
                              </m:r>
                            </m:sup>
                          </m:sSup>
                        </m:num>
                        <m:den>
                          <m:sSup>
                            <m:sSupPr>
                              <m:ctrlPr>
                                <a:rPr lang="en-IN" sz="1800" i="1" smtClean="0">
                                  <a:latin typeface="Cambria Math"/>
                                  <a:cs typeface="Times New Roman" pitchFamily="18" charset="0"/>
                                </a:rPr>
                              </m:ctrlPr>
                            </m:sSupPr>
                            <m:e>
                              <m:d>
                                <m:dPr>
                                  <m:begChr m:val="‖"/>
                                  <m:endChr m:val="‖"/>
                                  <m:ctrlPr>
                                    <a:rPr lang="en-IN" sz="1800" i="1" smtClean="0">
                                      <a:latin typeface="Cambria Math"/>
                                      <a:cs typeface="Times New Roman" pitchFamily="18" charset="0"/>
                                    </a:rPr>
                                  </m:ctrlPr>
                                </m:dPr>
                                <m:e>
                                  <m:sSub>
                                    <m:sSubPr>
                                      <m:ctrlPr>
                                        <a:rPr lang="en-IN" sz="180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0</m:t>
                                      </m:r>
                                    </m:sub>
                                  </m:sSub>
                                </m:e>
                              </m:d>
                            </m:e>
                            <m:sup>
                              <m:r>
                                <a:rPr lang="en-US" sz="1800" b="0" i="1" smtClean="0">
                                  <a:latin typeface="Cambria Math"/>
                                  <a:cs typeface="Times New Roman" pitchFamily="18" charset="0"/>
                                </a:rPr>
                                <m:t>2</m:t>
                              </m:r>
                            </m:sup>
                          </m:sSup>
                        </m:den>
                      </m:f>
                      <m:r>
                        <a:rPr lang="en-US" sz="1800" b="0" i="1" smtClean="0">
                          <a:latin typeface="Cambria Math"/>
                          <a:cs typeface="Times New Roman" pitchFamily="18" charset="0"/>
                        </a:rPr>
                        <m:t>𝐸</m:t>
                      </m:r>
                      <m:d>
                        <m:dPr>
                          <m:begChr m:val="{"/>
                          <m:endChr m:val="}"/>
                          <m:ctrlPr>
                            <a:rPr lang="en-US" sz="1800" b="0" i="1" smtClean="0">
                              <a:latin typeface="Cambria Math"/>
                              <a:cs typeface="Times New Roman" pitchFamily="18" charset="0"/>
                            </a:rPr>
                          </m:ctrlPr>
                        </m:dPr>
                        <m:e>
                          <m:sSup>
                            <m:sSupPr>
                              <m:ctrlPr>
                                <a:rPr lang="en-US" sz="1800" b="0" i="1" smtClean="0">
                                  <a:latin typeface="Cambria Math"/>
                                  <a:cs typeface="Times New Roman" pitchFamily="18" charset="0"/>
                                </a:rPr>
                              </m:ctrlPr>
                            </m:sSupPr>
                            <m:e>
                              <m:d>
                                <m:dPr>
                                  <m:begChr m:val="{"/>
                                  <m:endChr m:val="}"/>
                                  <m:ctrlPr>
                                    <a:rPr lang="en-US" sz="1800" b="0" i="1" smtClean="0">
                                      <a:latin typeface="Cambria Math"/>
                                      <a:cs typeface="Times New Roman" pitchFamily="18" charset="0"/>
                                    </a:rPr>
                                  </m:ctrlPr>
                                </m:dPr>
                                <m:e>
                                  <m:sSup>
                                    <m:sSupPr>
                                      <m:ctrlPr>
                                        <a:rPr lang="en-US" sz="1800" b="0" i="1" smtClean="0">
                                          <a:latin typeface="Cambria Math"/>
                                          <a:cs typeface="Times New Roman" pitchFamily="18" charset="0"/>
                                        </a:rPr>
                                      </m:ctrlPr>
                                    </m:sSupPr>
                                    <m:e>
                                      <m:r>
                                        <a:rPr lang="en-US" sz="1800" b="0" i="1" smtClean="0">
                                          <a:latin typeface="Cambria Math"/>
                                          <a:cs typeface="Times New Roman" pitchFamily="18" charset="0"/>
                                        </a:rPr>
                                        <m:t>𝐼</m:t>
                                      </m:r>
                                    </m:e>
                                    <m:sup>
                                      <m:r>
                                        <a:rPr lang="en-US" sz="1800" b="0" i="1" smtClean="0">
                                          <a:latin typeface="Cambria Math"/>
                                          <a:cs typeface="Times New Roman" pitchFamily="18" charset="0"/>
                                        </a:rPr>
                                        <m:t>𝑙</m:t>
                                      </m:r>
                                    </m:sup>
                                  </m:sSup>
                                </m:e>
                              </m:d>
                            </m:e>
                            <m:sup>
                              <m:r>
                                <a:rPr lang="en-US" sz="1800" b="0" i="1" smtClean="0">
                                  <a:latin typeface="Cambria Math"/>
                                  <a:cs typeface="Times New Roman" pitchFamily="18" charset="0"/>
                                </a:rPr>
                                <m:t>2</m:t>
                              </m:r>
                            </m:sup>
                          </m:sSup>
                        </m:e>
                      </m:d>
                      <m:r>
                        <a:rPr lang="en-US" sz="1800" b="0" i="1" smtClean="0">
                          <a:latin typeface="Cambria Math"/>
                          <a:cs typeface="Times New Roman" pitchFamily="18" charset="0"/>
                        </a:rPr>
                        <m:t>=</m:t>
                      </m:r>
                      <m:f>
                        <m:fPr>
                          <m:ctrlPr>
                            <a:rPr lang="en-IN" sz="1800" i="1">
                              <a:latin typeface="Cambria Math"/>
                              <a:cs typeface="Times New Roman" pitchFamily="18" charset="0"/>
                            </a:rPr>
                          </m:ctrlPr>
                        </m:fPr>
                        <m:num>
                          <m:sSup>
                            <m:sSupPr>
                              <m:ctrlPr>
                                <a:rPr lang="en-IN" sz="1800" i="1">
                                  <a:latin typeface="Cambria Math"/>
                                  <a:cs typeface="Times New Roman" pitchFamily="18" charset="0"/>
                                </a:rPr>
                              </m:ctrlPr>
                            </m:sSupPr>
                            <m:e>
                              <m:d>
                                <m:dPr>
                                  <m:begChr m:val="|"/>
                                  <m:endChr m:val="|"/>
                                  <m:ctrlPr>
                                    <a:rPr lang="en-IN" sz="1800" i="1">
                                      <a:latin typeface="Cambria Math"/>
                                      <a:cs typeface="Times New Roman" pitchFamily="18" charset="0"/>
                                    </a:rPr>
                                  </m:ctrlPr>
                                </m:dPr>
                                <m:e>
                                  <m:sSub>
                                    <m:sSubPr>
                                      <m:ctrlPr>
                                        <a:rPr lang="en-IN" sz="1800" i="1">
                                          <a:latin typeface="Cambria Math"/>
                                          <a:cs typeface="Times New Roman" pitchFamily="18" charset="0"/>
                                        </a:rPr>
                                      </m:ctrlPr>
                                    </m:sSubPr>
                                    <m:e>
                                      <m:r>
                                        <a:rPr lang="en-US" sz="1800" i="1">
                                          <a:latin typeface="Cambria Math"/>
                                          <a:cs typeface="Times New Roman" pitchFamily="18" charset="0"/>
                                        </a:rPr>
                                        <m:t>h</m:t>
                                      </m:r>
                                    </m:e>
                                    <m:sub>
                                      <m:r>
                                        <a:rPr lang="en-US" sz="1800" i="1">
                                          <a:latin typeface="Cambria Math"/>
                                          <a:cs typeface="Times New Roman" pitchFamily="18" charset="0"/>
                                        </a:rPr>
                                        <m:t>0</m:t>
                                      </m:r>
                                    </m:sub>
                                  </m:sSub>
                                  <m:d>
                                    <m:dPr>
                                      <m:ctrlPr>
                                        <a:rPr lang="en-IN" sz="1800" i="1">
                                          <a:latin typeface="Cambria Math"/>
                                          <a:cs typeface="Times New Roman" pitchFamily="18" charset="0"/>
                                        </a:rPr>
                                      </m:ctrlPr>
                                    </m:dPr>
                                    <m:e>
                                      <m:r>
                                        <a:rPr lang="en-US" sz="1800" i="1">
                                          <a:latin typeface="Cambria Math"/>
                                          <a:cs typeface="Times New Roman" pitchFamily="18" charset="0"/>
                                        </a:rPr>
                                        <m:t>𝑙</m:t>
                                      </m:r>
                                    </m:e>
                                  </m:d>
                                </m:e>
                              </m:d>
                            </m:e>
                            <m:sup>
                              <m:r>
                                <a:rPr lang="en-US" sz="1800" i="1">
                                  <a:latin typeface="Cambria Math"/>
                                  <a:cs typeface="Times New Roman" pitchFamily="18" charset="0"/>
                                </a:rPr>
                                <m:t>2</m:t>
                              </m:r>
                            </m:sup>
                          </m:sSup>
                        </m:num>
                        <m:den>
                          <m:sSup>
                            <m:sSupPr>
                              <m:ctrlPr>
                                <a:rPr lang="en-IN" sz="1800" i="1">
                                  <a:latin typeface="Cambria Math"/>
                                  <a:cs typeface="Times New Roman" pitchFamily="18" charset="0"/>
                                </a:rPr>
                              </m:ctrlPr>
                            </m:sSupPr>
                            <m:e>
                              <m:d>
                                <m:dPr>
                                  <m:begChr m:val="‖"/>
                                  <m:endChr m:val="‖"/>
                                  <m:ctrlPr>
                                    <a:rPr lang="en-IN" sz="1800" i="1">
                                      <a:latin typeface="Cambria Math"/>
                                      <a:cs typeface="Times New Roman" pitchFamily="18" charset="0"/>
                                    </a:rPr>
                                  </m:ctrlPr>
                                </m:dPr>
                                <m:e>
                                  <m:sSub>
                                    <m:sSubPr>
                                      <m:ctrlPr>
                                        <a:rPr lang="en-IN" sz="1800" i="1">
                                          <a:latin typeface="Cambria Math"/>
                                          <a:cs typeface="Times New Roman" pitchFamily="18" charset="0"/>
                                        </a:rPr>
                                      </m:ctrlPr>
                                    </m:sSubPr>
                                    <m:e>
                                      <m:r>
                                        <a:rPr lang="en-US" sz="1800" i="1">
                                          <a:latin typeface="Cambria Math"/>
                                          <a:cs typeface="Times New Roman" pitchFamily="18" charset="0"/>
                                        </a:rPr>
                                        <m:t>h</m:t>
                                      </m:r>
                                    </m:e>
                                    <m:sub>
                                      <m:r>
                                        <a:rPr lang="en-US" sz="1800" i="1">
                                          <a:latin typeface="Cambria Math"/>
                                          <a:cs typeface="Times New Roman" pitchFamily="18" charset="0"/>
                                        </a:rPr>
                                        <m:t>0</m:t>
                                      </m:r>
                                    </m:sub>
                                  </m:sSub>
                                </m:e>
                              </m:d>
                            </m:e>
                            <m:sup>
                              <m:r>
                                <a:rPr lang="en-US" sz="1800" i="1">
                                  <a:latin typeface="Cambria Math"/>
                                  <a:cs typeface="Times New Roman" pitchFamily="18" charset="0"/>
                                </a:rPr>
                                <m:t>2</m:t>
                              </m:r>
                            </m:sup>
                          </m:sSup>
                        </m:den>
                      </m:f>
                      <m:d>
                        <m:dPr>
                          <m:ctrlPr>
                            <a:rPr lang="en-US" sz="1800" i="1" smtClean="0">
                              <a:latin typeface="Cambria Math"/>
                              <a:cs typeface="Times New Roman" pitchFamily="18" charset="0"/>
                            </a:rPr>
                          </m:ctrlPr>
                        </m:dPr>
                        <m:e>
                          <m:f>
                            <m:fPr>
                              <m:ctrlPr>
                                <a:rPr lang="en-IN" sz="1800" i="1">
                                  <a:latin typeface="Cambria Math"/>
                                  <a:ea typeface="Cambria Math"/>
                                  <a:cs typeface="Times New Roman" pitchFamily="18" charset="0"/>
                                </a:rPr>
                              </m:ctrlPr>
                            </m:fPr>
                            <m:num>
                              <m:r>
                                <a:rPr lang="en-US" sz="1800" i="1">
                                  <a:latin typeface="Cambria Math"/>
                                  <a:ea typeface="Cambria Math"/>
                                  <a:cs typeface="Times New Roman" pitchFamily="18" charset="0"/>
                                </a:rPr>
                                <m:t>1</m:t>
                              </m:r>
                            </m:num>
                            <m:den>
                              <m:r>
                                <a:rPr lang="en-US" sz="1800" i="1">
                                  <a:latin typeface="Cambria Math"/>
                                  <a:ea typeface="Cambria Math"/>
                                  <a:cs typeface="Times New Roman" pitchFamily="18" charset="0"/>
                                </a:rPr>
                                <m:t>𝑁</m:t>
                              </m:r>
                            </m:den>
                          </m:f>
                          <m:sSup>
                            <m:sSupPr>
                              <m:ctrlPr>
                                <a:rPr lang="en-IN" sz="1800" i="1">
                                  <a:latin typeface="Cambria Math"/>
                                  <a:ea typeface="Cambria Math"/>
                                  <a:cs typeface="Times New Roman" pitchFamily="18" charset="0"/>
                                </a:rPr>
                              </m:ctrlPr>
                            </m:sSupPr>
                            <m:e>
                              <m:d>
                                <m:dPr>
                                  <m:begChr m:val="‖"/>
                                  <m:endChr m:val="‖"/>
                                  <m:ctrlPr>
                                    <a:rPr lang="en-IN" sz="1800" i="1">
                                      <a:latin typeface="Cambria Math"/>
                                      <a:ea typeface="Cambria Math"/>
                                      <a:cs typeface="Times New Roman" pitchFamily="18" charset="0"/>
                                    </a:rPr>
                                  </m:ctrlPr>
                                </m:dPr>
                                <m:e>
                                  <m:sSub>
                                    <m:sSubPr>
                                      <m:ctrlPr>
                                        <a:rPr lang="en-IN" sz="1800" i="1">
                                          <a:latin typeface="Cambria Math"/>
                                          <a:ea typeface="Cambria Math"/>
                                          <a:cs typeface="Times New Roman" pitchFamily="18" charset="0"/>
                                        </a:rPr>
                                      </m:ctrlPr>
                                    </m:sSubPr>
                                    <m:e>
                                      <m:r>
                                        <a:rPr lang="en-IN" sz="1800" i="1">
                                          <a:latin typeface="Cambria Math"/>
                                          <a:ea typeface="Cambria Math"/>
                                          <a:cs typeface="Times New Roman" pitchFamily="18" charset="0"/>
                                        </a:rPr>
                                        <m:t>𝒉</m:t>
                                      </m:r>
                                    </m:e>
                                    <m:sub>
                                      <m:r>
                                        <a:rPr lang="en-US" sz="1800" i="1">
                                          <a:latin typeface="Cambria Math"/>
                                          <a:ea typeface="Cambria Math"/>
                                          <a:cs typeface="Times New Roman" pitchFamily="18" charset="0"/>
                                        </a:rPr>
                                        <m:t>0</m:t>
                                      </m:r>
                                    </m:sub>
                                  </m:sSub>
                                </m:e>
                              </m:d>
                            </m:e>
                            <m:sup>
                              <m:r>
                                <a:rPr lang="en-US" sz="1800" i="1">
                                  <a:latin typeface="Cambria Math"/>
                                  <a:ea typeface="Cambria Math"/>
                                  <a:cs typeface="Times New Roman" pitchFamily="18" charset="0"/>
                                </a:rPr>
                                <m:t>2</m:t>
                              </m:r>
                            </m:sup>
                          </m:sSup>
                          <m:d>
                            <m:dPr>
                              <m:ctrlPr>
                                <a:rPr lang="en-IN" sz="1800" i="1">
                                  <a:latin typeface="Cambria Math"/>
                                  <a:ea typeface="Cambria Math"/>
                                  <a:cs typeface="Times New Roman" pitchFamily="18" charset="0"/>
                                </a:rPr>
                              </m:ctrlPr>
                            </m:dPr>
                            <m:e>
                              <m:nary>
                                <m:naryPr>
                                  <m:chr m:val="∑"/>
                                  <m:ctrlPr>
                                    <a:rPr lang="en-IN" sz="1800" i="1">
                                      <a:latin typeface="Cambria Math"/>
                                      <a:ea typeface="Cambria Math"/>
                                      <a:cs typeface="Times New Roman" pitchFamily="18" charset="0"/>
                                    </a:rPr>
                                  </m:ctrlPr>
                                </m:naryPr>
                                <m:sub>
                                  <m:r>
                                    <m:rPr>
                                      <m:brk m:alnAt="23"/>
                                    </m:rP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=1</m:t>
                                  </m:r>
                                </m:sub>
                                <m:sup>
                                  <m:r>
                                    <a:rPr lang="en-US" sz="1800" i="1">
                                      <a:latin typeface="Cambria Math"/>
                                      <a:ea typeface="Cambria Math"/>
                                      <a:cs typeface="Times New Roman" pitchFamily="18" charset="0"/>
                                    </a:rPr>
                                    <m:t>𝐾</m:t>
                                  </m:r>
                                </m:sup>
                                <m:e>
                                  <m:sSub>
                                    <m:sSubPr>
                                      <m:ctrlPr>
                                        <a:rPr lang="en-IN"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𝑃</m:t>
                                      </m:r>
                                    </m:e>
                                    <m:sub>
                                      <m:r>
                                        <a:rPr lang="en-US" sz="1800" i="1">
                                          <a:latin typeface="Cambria Math"/>
                                          <a:ea typeface="Cambria Math"/>
                                          <a:cs typeface="Times New Roman" pitchFamily="18" charset="0"/>
                                        </a:rPr>
                                        <m:t>𝑘</m:t>
                                      </m:r>
                                    </m:sub>
                                  </m:sSub>
                                </m:e>
                              </m:nary>
                            </m:e>
                          </m:d>
                          <m:r>
                            <a:rPr lang="en-US" sz="1800" i="1">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𝑃</m:t>
                                  </m:r>
                                </m:e>
                                <m:sub>
                                  <m:r>
                                    <a:rPr lang="en-US" sz="1800" i="1">
                                      <a:latin typeface="Cambria Math"/>
                                      <a:ea typeface="Cambria Math"/>
                                      <a:cs typeface="Times New Roman" pitchFamily="18" charset="0"/>
                                    </a:rPr>
                                    <m:t>0</m:t>
                                  </m:r>
                                </m:sub>
                              </m:sSub>
                            </m:num>
                            <m:den>
                              <m:r>
                                <a:rPr lang="en-US" sz="1800" i="1">
                                  <a:latin typeface="Cambria Math"/>
                                  <a:ea typeface="Cambria Math"/>
                                  <a:cs typeface="Times New Roman" pitchFamily="18" charset="0"/>
                                </a:rPr>
                                <m:t>𝑁</m:t>
                              </m:r>
                            </m:den>
                          </m:f>
                          <m:sSup>
                            <m:sSupPr>
                              <m:ctrlPr>
                                <a:rPr lang="en-US" sz="1800" i="1">
                                  <a:latin typeface="Cambria Math"/>
                                  <a:ea typeface="Cambria Math"/>
                                  <a:cs typeface="Times New Roman" pitchFamily="18" charset="0"/>
                                </a:rPr>
                              </m:ctrlPr>
                            </m:sSupPr>
                            <m:e>
                              <m:d>
                                <m:dPr>
                                  <m:begChr m:val="‖"/>
                                  <m:endChr m:val="‖"/>
                                  <m:ctrlPr>
                                    <a:rPr lang="en-US" sz="1800" i="1">
                                      <a:latin typeface="Cambria Math"/>
                                      <a:ea typeface="Cambria Math"/>
                                      <a:cs typeface="Times New Roman" pitchFamily="18" charset="0"/>
                                    </a:rPr>
                                  </m:ctrlPr>
                                </m:d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𝒉</m:t>
                                      </m:r>
                                    </m:e>
                                    <m:sub>
                                      <m:r>
                                        <a:rPr lang="en-US" sz="1800" i="1">
                                          <a:latin typeface="Cambria Math"/>
                                          <a:ea typeface="Cambria Math"/>
                                          <a:cs typeface="Times New Roman" pitchFamily="18" charset="0"/>
                                        </a:rPr>
                                        <m:t>0</m:t>
                                      </m:r>
                                    </m:sub>
                                  </m:sSub>
                                </m:e>
                              </m:d>
                            </m:e>
                            <m:sup>
                              <m:r>
                                <a:rPr lang="en-US" sz="1800" i="1">
                                  <a:latin typeface="Cambria Math"/>
                                  <a:ea typeface="Cambria Math"/>
                                  <a:cs typeface="Times New Roman" pitchFamily="18" charset="0"/>
                                </a:rPr>
                                <m:t>2</m:t>
                              </m:r>
                            </m:sup>
                          </m:sSup>
                          <m:r>
                            <a:rPr lang="en-US" sz="1800" i="1">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𝑃</m:t>
                                  </m:r>
                                </m:e>
                                <m:sub>
                                  <m:r>
                                    <a:rPr lang="en-US" sz="1800" i="1">
                                      <a:latin typeface="Cambria Math"/>
                                      <a:ea typeface="Cambria Math"/>
                                      <a:cs typeface="Times New Roman" pitchFamily="18" charset="0"/>
                                    </a:rPr>
                                    <m:t>0</m:t>
                                  </m:r>
                                </m:sub>
                              </m:sSub>
                            </m:num>
                            <m:den>
                              <m:r>
                                <a:rPr lang="en-US" sz="1800" i="1">
                                  <a:latin typeface="Cambria Math"/>
                                  <a:ea typeface="Cambria Math"/>
                                  <a:cs typeface="Times New Roman" pitchFamily="18" charset="0"/>
                                </a:rPr>
                                <m:t>𝑁</m:t>
                              </m:r>
                            </m:den>
                          </m:f>
                          <m:sSup>
                            <m:sSupPr>
                              <m:ctrlPr>
                                <a:rPr lang="en-US" sz="1800" i="1">
                                  <a:latin typeface="Cambria Math"/>
                                  <a:ea typeface="Cambria Math"/>
                                  <a:cs typeface="Times New Roman" pitchFamily="18" charset="0"/>
                                </a:rPr>
                              </m:ctrlPr>
                            </m:sSupPr>
                            <m:e>
                              <m:d>
                                <m:dPr>
                                  <m:begChr m:val="|"/>
                                  <m:endChr m:val="|"/>
                                  <m:ctrlPr>
                                    <a:rPr lang="en-US" sz="1800" i="1">
                                      <a:latin typeface="Cambria Math"/>
                                      <a:ea typeface="Cambria Math"/>
                                      <a:cs typeface="Times New Roman" pitchFamily="18" charset="0"/>
                                    </a:rPr>
                                  </m:ctrlPr>
                                </m:d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h</m:t>
                                      </m:r>
                                    </m:e>
                                    <m:sub>
                                      <m:r>
                                        <a:rPr lang="en-US" sz="1800" i="1">
                                          <a:latin typeface="Cambria Math"/>
                                          <a:ea typeface="Cambria Math"/>
                                          <a:cs typeface="Times New Roman" pitchFamily="18" charset="0"/>
                                        </a:rPr>
                                        <m:t>0</m:t>
                                      </m:r>
                                    </m:sub>
                                  </m:sSub>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0</m:t>
                                      </m:r>
                                    </m:e>
                                  </m:d>
                                </m:e>
                              </m:d>
                            </m:e>
                            <m:sup>
                              <m:r>
                                <a:rPr lang="en-US" sz="1800" i="1">
                                  <a:latin typeface="Cambria Math"/>
                                  <a:ea typeface="Cambria Math"/>
                                  <a:cs typeface="Times New Roman" pitchFamily="18" charset="0"/>
                                </a:rPr>
                                <m:t>2</m:t>
                              </m:r>
                            </m:sup>
                          </m:sSup>
                          <m:r>
                            <a:rPr lang="en-US" sz="1800" i="1">
                              <a:latin typeface="Cambria Math"/>
                              <a:ea typeface="Cambria Math"/>
                              <a:cs typeface="Times New Roman" pitchFamily="18" charset="0"/>
                            </a:rPr>
                            <m:t>+</m:t>
                          </m:r>
                          <m:f>
                            <m:fPr>
                              <m:ctrlPr>
                                <a:rPr lang="en-IN" sz="1800" i="1">
                                  <a:latin typeface="Cambria Math"/>
                                  <a:ea typeface="Cambria Math"/>
                                  <a:cs typeface="Times New Roman" pitchFamily="18" charset="0"/>
                                </a:rPr>
                              </m:ctrlPr>
                            </m:fPr>
                            <m:num>
                              <m:sSubSup>
                                <m:sSubSupPr>
                                  <m:ctrlPr>
                                    <a:rPr lang="en-IN" sz="1800" i="1">
                                      <a:latin typeface="Cambria Math"/>
                                      <a:ea typeface="Cambria Math"/>
                                      <a:cs typeface="Times New Roman" pitchFamily="18" charset="0"/>
                                    </a:rPr>
                                  </m:ctrlPr>
                                </m:sSubSupPr>
                                <m:e>
                                  <m:sSub>
                                    <m:sSubPr>
                                      <m:ctrlPr>
                                        <a:rPr lang="en-IN" sz="1800" i="1">
                                          <a:latin typeface="Cambria Math"/>
                                          <a:ea typeface="Cambria Math"/>
                                          <a:cs typeface="Times New Roman" pitchFamily="18" charset="0"/>
                                        </a:rPr>
                                      </m:ctrlPr>
                                    </m:sSubPr>
                                    <m:e>
                                      <m:r>
                                        <a:rPr lang="en-IN" sz="1800" i="1">
                                          <a:latin typeface="Cambria Math"/>
                                          <a:ea typeface="Cambria Math"/>
                                          <a:cs typeface="Times New Roman" pitchFamily="18" charset="0"/>
                                        </a:rPr>
                                        <m:t>𝜎</m:t>
                                      </m:r>
                                    </m:e>
                                    <m:sub>
                                      <m:r>
                                        <a:rPr lang="en-IN" sz="1800" i="1">
                                          <a:latin typeface="Cambria Math"/>
                                          <a:ea typeface="Cambria Math"/>
                                          <a:cs typeface="Times New Roman" pitchFamily="18" charset="0"/>
                                        </a:rPr>
                                        <m:t>𝜔</m:t>
                                      </m:r>
                                    </m:sub>
                                  </m:sSub>
                                </m:e>
                                <m:sub/>
                                <m:sup>
                                  <m:r>
                                    <a:rPr lang="en-US" sz="1800" i="1">
                                      <a:latin typeface="Cambria Math"/>
                                      <a:ea typeface="Cambria Math"/>
                                      <a:cs typeface="Times New Roman" pitchFamily="18" charset="0"/>
                                    </a:rPr>
                                    <m:t>2</m:t>
                                  </m:r>
                                </m:sup>
                              </m:sSubSup>
                            </m:num>
                            <m:den>
                              <m:r>
                                <a:rPr lang="en-US" sz="1800" i="1">
                                  <a:latin typeface="Cambria Math"/>
                                  <a:ea typeface="Cambria Math"/>
                                  <a:cs typeface="Times New Roman" pitchFamily="18" charset="0"/>
                                </a:rPr>
                                <m:t>𝑁</m:t>
                              </m:r>
                            </m:den>
                          </m:f>
                        </m:e>
                      </m:d>
                    </m:oMath>
                  </m:oMathPara>
                </a14:m>
                <a:endParaRPr lang="en-IN" sz="1800" dirty="0" smtClean="0">
                  <a:latin typeface="Times New Roman" pitchFamily="18" charset="0"/>
                  <a:cs typeface="Times New Roman" pitchFamily="18" charset="0"/>
                </a:endParaRPr>
              </a:p>
              <a:p>
                <a:pPr>
                  <a:buFont typeface="Wingdings" pitchFamily="2" charset="2"/>
                  <a:buChar char="Ø"/>
                </a:pPr>
                <a:r>
                  <a:rPr lang="en-US" sz="1800" dirty="0">
                    <a:latin typeface="Times New Roman" pitchFamily="18" charset="0"/>
                    <a:cs typeface="Times New Roman" pitchFamily="18" charset="0"/>
                  </a:rPr>
                  <a:t>Finally, the sum of the total noise plus interference power across all the L branches of the combiner is given </a:t>
                </a:r>
                <a:r>
                  <a:rPr lang="en-US" sz="18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nary>
                        <m:naryPr>
                          <m:chr m:val="∑"/>
                          <m:ctrlPr>
                            <a:rPr lang="en-IN" sz="1800" i="1" smtClean="0">
                              <a:latin typeface="Cambria Math"/>
                              <a:cs typeface="Times New Roman" pitchFamily="18" charset="0"/>
                            </a:rPr>
                          </m:ctrlPr>
                        </m:naryPr>
                        <m:sub>
                          <m:r>
                            <m:rPr>
                              <m:brk m:alnAt="23"/>
                            </m:rPr>
                            <a:rPr lang="en-US" sz="1800" b="0" i="1" smtClean="0">
                              <a:latin typeface="Cambria Math"/>
                              <a:cs typeface="Times New Roman" pitchFamily="18" charset="0"/>
                            </a:rPr>
                            <m:t>𝑙</m:t>
                          </m:r>
                          <m:r>
                            <a:rPr lang="en-US" sz="1800" b="0" i="1" smtClean="0">
                              <a:latin typeface="Cambria Math"/>
                              <a:cs typeface="Times New Roman" pitchFamily="18" charset="0"/>
                            </a:rPr>
                            <m:t>=0</m:t>
                          </m:r>
                        </m:sub>
                        <m:sup>
                          <m:r>
                            <a:rPr lang="en-US" sz="1800" b="0" i="1" smtClean="0">
                              <a:latin typeface="Cambria Math"/>
                              <a:cs typeface="Times New Roman" pitchFamily="18" charset="0"/>
                            </a:rPr>
                            <m:t>𝐿</m:t>
                          </m:r>
                          <m:r>
                            <a:rPr lang="en-US" sz="1800" b="0" i="1" smtClean="0">
                              <a:latin typeface="Cambria Math"/>
                              <a:cs typeface="Times New Roman" pitchFamily="18" charset="0"/>
                            </a:rPr>
                            <m:t>−1</m:t>
                          </m:r>
                        </m:sup>
                        <m:e>
                          <m:f>
                            <m:fPr>
                              <m:ctrlPr>
                                <a:rPr lang="en-IN" sz="1800" i="1">
                                  <a:latin typeface="Cambria Math"/>
                                  <a:cs typeface="Times New Roman" pitchFamily="18" charset="0"/>
                                </a:rPr>
                              </m:ctrlPr>
                            </m:fPr>
                            <m:num>
                              <m:sSup>
                                <m:sSupPr>
                                  <m:ctrlPr>
                                    <a:rPr lang="en-IN" sz="1800" i="1">
                                      <a:latin typeface="Cambria Math"/>
                                      <a:cs typeface="Times New Roman" pitchFamily="18" charset="0"/>
                                    </a:rPr>
                                  </m:ctrlPr>
                                </m:sSupPr>
                                <m:e>
                                  <m:d>
                                    <m:dPr>
                                      <m:begChr m:val="|"/>
                                      <m:endChr m:val="|"/>
                                      <m:ctrlPr>
                                        <a:rPr lang="en-IN" sz="1800" i="1">
                                          <a:latin typeface="Cambria Math"/>
                                          <a:cs typeface="Times New Roman" pitchFamily="18" charset="0"/>
                                        </a:rPr>
                                      </m:ctrlPr>
                                    </m:dPr>
                                    <m:e>
                                      <m:sSub>
                                        <m:sSubPr>
                                          <m:ctrlPr>
                                            <a:rPr lang="en-IN" sz="1800" i="1">
                                              <a:latin typeface="Cambria Math"/>
                                              <a:cs typeface="Times New Roman" pitchFamily="18" charset="0"/>
                                            </a:rPr>
                                          </m:ctrlPr>
                                        </m:sSubPr>
                                        <m:e>
                                          <m:r>
                                            <a:rPr lang="en-US" sz="1800" i="1">
                                              <a:latin typeface="Cambria Math"/>
                                              <a:cs typeface="Times New Roman" pitchFamily="18" charset="0"/>
                                            </a:rPr>
                                            <m:t>h</m:t>
                                          </m:r>
                                        </m:e>
                                        <m:sub>
                                          <m:r>
                                            <a:rPr lang="en-US" sz="1800" i="1">
                                              <a:latin typeface="Cambria Math"/>
                                              <a:cs typeface="Times New Roman" pitchFamily="18" charset="0"/>
                                            </a:rPr>
                                            <m:t>0</m:t>
                                          </m:r>
                                        </m:sub>
                                      </m:sSub>
                                      <m:d>
                                        <m:dPr>
                                          <m:ctrlPr>
                                            <a:rPr lang="en-IN" sz="1800" i="1">
                                              <a:latin typeface="Cambria Math"/>
                                              <a:cs typeface="Times New Roman" pitchFamily="18" charset="0"/>
                                            </a:rPr>
                                          </m:ctrlPr>
                                        </m:dPr>
                                        <m:e>
                                          <m:r>
                                            <a:rPr lang="en-US" sz="1800" i="1">
                                              <a:latin typeface="Cambria Math"/>
                                              <a:cs typeface="Times New Roman" pitchFamily="18" charset="0"/>
                                            </a:rPr>
                                            <m:t>𝑙</m:t>
                                          </m:r>
                                        </m:e>
                                      </m:d>
                                    </m:e>
                                  </m:d>
                                </m:e>
                                <m:sup>
                                  <m:r>
                                    <a:rPr lang="en-US" sz="1800" i="1">
                                      <a:latin typeface="Cambria Math"/>
                                      <a:cs typeface="Times New Roman" pitchFamily="18" charset="0"/>
                                    </a:rPr>
                                    <m:t>2</m:t>
                                  </m:r>
                                </m:sup>
                              </m:sSup>
                            </m:num>
                            <m:den>
                              <m:sSup>
                                <m:sSupPr>
                                  <m:ctrlPr>
                                    <a:rPr lang="en-IN" sz="1800" i="1">
                                      <a:latin typeface="Cambria Math"/>
                                      <a:cs typeface="Times New Roman" pitchFamily="18" charset="0"/>
                                    </a:rPr>
                                  </m:ctrlPr>
                                </m:sSupPr>
                                <m:e>
                                  <m:d>
                                    <m:dPr>
                                      <m:begChr m:val="‖"/>
                                      <m:endChr m:val="‖"/>
                                      <m:ctrlPr>
                                        <a:rPr lang="en-IN" sz="1800" i="1">
                                          <a:latin typeface="Cambria Math"/>
                                          <a:cs typeface="Times New Roman" pitchFamily="18" charset="0"/>
                                        </a:rPr>
                                      </m:ctrlPr>
                                    </m:dPr>
                                    <m:e>
                                      <m:sSub>
                                        <m:sSubPr>
                                          <m:ctrlPr>
                                            <a:rPr lang="en-IN" sz="1800" i="1">
                                              <a:latin typeface="Cambria Math"/>
                                              <a:cs typeface="Times New Roman" pitchFamily="18" charset="0"/>
                                            </a:rPr>
                                          </m:ctrlPr>
                                        </m:sSubPr>
                                        <m:e>
                                          <m:r>
                                            <a:rPr lang="en-US" sz="1800" i="1">
                                              <a:latin typeface="Cambria Math"/>
                                              <a:cs typeface="Times New Roman" pitchFamily="18" charset="0"/>
                                            </a:rPr>
                                            <m:t>h</m:t>
                                          </m:r>
                                        </m:e>
                                        <m:sub>
                                          <m:r>
                                            <a:rPr lang="en-US" sz="1800" i="1">
                                              <a:latin typeface="Cambria Math"/>
                                              <a:cs typeface="Times New Roman" pitchFamily="18" charset="0"/>
                                            </a:rPr>
                                            <m:t>0</m:t>
                                          </m:r>
                                        </m:sub>
                                      </m:sSub>
                                    </m:e>
                                  </m:d>
                                </m:e>
                                <m:sup>
                                  <m:r>
                                    <a:rPr lang="en-US" sz="1800" i="1">
                                      <a:latin typeface="Cambria Math"/>
                                      <a:cs typeface="Times New Roman" pitchFamily="18" charset="0"/>
                                    </a:rPr>
                                    <m:t>2</m:t>
                                  </m:r>
                                </m:sup>
                              </m:sSup>
                            </m:den>
                          </m:f>
                          <m:r>
                            <a:rPr lang="en-US" sz="1800" i="1">
                              <a:latin typeface="Cambria Math"/>
                              <a:cs typeface="Times New Roman" pitchFamily="18" charset="0"/>
                            </a:rPr>
                            <m:t>𝐸</m:t>
                          </m:r>
                          <m:d>
                            <m:dPr>
                              <m:begChr m:val="{"/>
                              <m:endChr m:val="}"/>
                              <m:ctrlPr>
                                <a:rPr lang="en-US" sz="1800" i="1">
                                  <a:latin typeface="Cambria Math"/>
                                  <a:cs typeface="Times New Roman" pitchFamily="18" charset="0"/>
                                </a:rPr>
                              </m:ctrlPr>
                            </m:dPr>
                            <m:e>
                              <m:sSup>
                                <m:sSupPr>
                                  <m:ctrlPr>
                                    <a:rPr lang="en-US" sz="1800" i="1">
                                      <a:latin typeface="Cambria Math"/>
                                      <a:cs typeface="Times New Roman" pitchFamily="18" charset="0"/>
                                    </a:rPr>
                                  </m:ctrlPr>
                                </m:sSupPr>
                                <m:e>
                                  <m:d>
                                    <m:dPr>
                                      <m:begChr m:val="{"/>
                                      <m:endChr m:val="}"/>
                                      <m:ctrlPr>
                                        <a:rPr lang="en-US" sz="1800" i="1">
                                          <a:latin typeface="Cambria Math"/>
                                          <a:cs typeface="Times New Roman" pitchFamily="18" charset="0"/>
                                        </a:rPr>
                                      </m:ctrlPr>
                                    </m:dPr>
                                    <m:e>
                                      <m:sSup>
                                        <m:sSupPr>
                                          <m:ctrlPr>
                                            <a:rPr lang="en-US" sz="1800" i="1">
                                              <a:latin typeface="Cambria Math"/>
                                              <a:cs typeface="Times New Roman" pitchFamily="18" charset="0"/>
                                            </a:rPr>
                                          </m:ctrlPr>
                                        </m:sSupPr>
                                        <m:e>
                                          <m:r>
                                            <a:rPr lang="en-US" sz="1800" i="1">
                                              <a:latin typeface="Cambria Math"/>
                                              <a:cs typeface="Times New Roman" pitchFamily="18" charset="0"/>
                                            </a:rPr>
                                            <m:t>𝐼</m:t>
                                          </m:r>
                                        </m:e>
                                        <m:sup>
                                          <m:r>
                                            <a:rPr lang="en-US" sz="1800" i="1">
                                              <a:latin typeface="Cambria Math"/>
                                              <a:cs typeface="Times New Roman" pitchFamily="18" charset="0"/>
                                            </a:rPr>
                                            <m:t>𝑙</m:t>
                                          </m:r>
                                        </m:sup>
                                      </m:sSup>
                                    </m:e>
                                  </m:d>
                                </m:e>
                                <m:sup>
                                  <m:r>
                                    <a:rPr lang="en-US" sz="1800" i="1">
                                      <a:latin typeface="Cambria Math"/>
                                      <a:cs typeface="Times New Roman" pitchFamily="18" charset="0"/>
                                    </a:rPr>
                                    <m:t>2</m:t>
                                  </m:r>
                                </m:sup>
                              </m:sSup>
                            </m:e>
                          </m:d>
                          <m:r>
                            <a:rPr lang="en-US" sz="1800" i="1">
                              <a:latin typeface="Cambria Math"/>
                              <a:cs typeface="Times New Roman" pitchFamily="18" charset="0"/>
                            </a:rPr>
                            <m:t>=</m:t>
                          </m:r>
                        </m:e>
                      </m:nary>
                      <m:nary>
                        <m:naryPr>
                          <m:chr m:val="∑"/>
                          <m:ctrlPr>
                            <a:rPr lang="en-IN" sz="1800" i="1" smtClean="0">
                              <a:latin typeface="Cambria Math"/>
                              <a:cs typeface="Times New Roman" pitchFamily="18" charset="0"/>
                            </a:rPr>
                          </m:ctrlPr>
                        </m:naryPr>
                        <m:sub>
                          <m:r>
                            <m:rPr>
                              <m:brk m:alnAt="23"/>
                            </m:rPr>
                            <a:rPr lang="en-US" sz="1800" b="0" i="1" smtClean="0">
                              <a:latin typeface="Cambria Math"/>
                              <a:cs typeface="Times New Roman" pitchFamily="18" charset="0"/>
                            </a:rPr>
                            <m:t>𝑙</m:t>
                          </m:r>
                          <m:r>
                            <a:rPr lang="en-US" sz="1800" b="0" i="1" smtClean="0">
                              <a:latin typeface="Cambria Math"/>
                              <a:cs typeface="Times New Roman" pitchFamily="18" charset="0"/>
                            </a:rPr>
                            <m:t>=0</m:t>
                          </m:r>
                        </m:sub>
                        <m:sup>
                          <m:r>
                            <a:rPr lang="en-US" sz="1800" b="0" i="1" smtClean="0">
                              <a:latin typeface="Cambria Math"/>
                              <a:cs typeface="Times New Roman" pitchFamily="18" charset="0"/>
                            </a:rPr>
                            <m:t>𝐿</m:t>
                          </m:r>
                          <m:r>
                            <a:rPr lang="en-US" sz="1800" b="0" i="1" smtClean="0">
                              <a:latin typeface="Cambria Math"/>
                              <a:cs typeface="Times New Roman" pitchFamily="18" charset="0"/>
                            </a:rPr>
                            <m:t>−1</m:t>
                          </m:r>
                        </m:sup>
                        <m:e>
                          <m:f>
                            <m:fPr>
                              <m:ctrlPr>
                                <a:rPr lang="en-IN" sz="1800" i="1">
                                  <a:latin typeface="Cambria Math"/>
                                  <a:cs typeface="Times New Roman" pitchFamily="18" charset="0"/>
                                </a:rPr>
                              </m:ctrlPr>
                            </m:fPr>
                            <m:num>
                              <m:sSup>
                                <m:sSupPr>
                                  <m:ctrlPr>
                                    <a:rPr lang="en-IN" sz="1800" i="1">
                                      <a:latin typeface="Cambria Math"/>
                                      <a:cs typeface="Times New Roman" pitchFamily="18" charset="0"/>
                                    </a:rPr>
                                  </m:ctrlPr>
                                </m:sSupPr>
                                <m:e>
                                  <m:d>
                                    <m:dPr>
                                      <m:begChr m:val="|"/>
                                      <m:endChr m:val="|"/>
                                      <m:ctrlPr>
                                        <a:rPr lang="en-IN" sz="1800" i="1">
                                          <a:latin typeface="Cambria Math"/>
                                          <a:cs typeface="Times New Roman" pitchFamily="18" charset="0"/>
                                        </a:rPr>
                                      </m:ctrlPr>
                                    </m:dPr>
                                    <m:e>
                                      <m:sSub>
                                        <m:sSubPr>
                                          <m:ctrlPr>
                                            <a:rPr lang="en-IN" sz="1800" i="1">
                                              <a:latin typeface="Cambria Math"/>
                                              <a:cs typeface="Times New Roman" pitchFamily="18" charset="0"/>
                                            </a:rPr>
                                          </m:ctrlPr>
                                        </m:sSubPr>
                                        <m:e>
                                          <m:r>
                                            <a:rPr lang="en-US" sz="1800" i="1">
                                              <a:latin typeface="Cambria Math"/>
                                              <a:cs typeface="Times New Roman" pitchFamily="18" charset="0"/>
                                            </a:rPr>
                                            <m:t>h</m:t>
                                          </m:r>
                                        </m:e>
                                        <m:sub>
                                          <m:r>
                                            <a:rPr lang="en-US" sz="1800" i="1">
                                              <a:latin typeface="Cambria Math"/>
                                              <a:cs typeface="Times New Roman" pitchFamily="18" charset="0"/>
                                            </a:rPr>
                                            <m:t>0</m:t>
                                          </m:r>
                                        </m:sub>
                                      </m:sSub>
                                      <m:d>
                                        <m:dPr>
                                          <m:ctrlPr>
                                            <a:rPr lang="en-IN" sz="1800" i="1">
                                              <a:latin typeface="Cambria Math"/>
                                              <a:cs typeface="Times New Roman" pitchFamily="18" charset="0"/>
                                            </a:rPr>
                                          </m:ctrlPr>
                                        </m:dPr>
                                        <m:e>
                                          <m:r>
                                            <a:rPr lang="en-US" sz="1800" i="1">
                                              <a:latin typeface="Cambria Math"/>
                                              <a:cs typeface="Times New Roman" pitchFamily="18" charset="0"/>
                                            </a:rPr>
                                            <m:t>𝑙</m:t>
                                          </m:r>
                                        </m:e>
                                      </m:d>
                                    </m:e>
                                  </m:d>
                                </m:e>
                                <m:sup>
                                  <m:r>
                                    <a:rPr lang="en-US" sz="1800" i="1">
                                      <a:latin typeface="Cambria Math"/>
                                      <a:cs typeface="Times New Roman" pitchFamily="18" charset="0"/>
                                    </a:rPr>
                                    <m:t>2</m:t>
                                  </m:r>
                                </m:sup>
                              </m:sSup>
                            </m:num>
                            <m:den>
                              <m:sSup>
                                <m:sSupPr>
                                  <m:ctrlPr>
                                    <a:rPr lang="en-IN" sz="1800" i="1">
                                      <a:latin typeface="Cambria Math"/>
                                      <a:cs typeface="Times New Roman" pitchFamily="18" charset="0"/>
                                    </a:rPr>
                                  </m:ctrlPr>
                                </m:sSupPr>
                                <m:e>
                                  <m:d>
                                    <m:dPr>
                                      <m:begChr m:val="‖"/>
                                      <m:endChr m:val="‖"/>
                                      <m:ctrlPr>
                                        <a:rPr lang="en-IN" sz="1800" i="1">
                                          <a:latin typeface="Cambria Math"/>
                                          <a:cs typeface="Times New Roman" pitchFamily="18" charset="0"/>
                                        </a:rPr>
                                      </m:ctrlPr>
                                    </m:dPr>
                                    <m:e>
                                      <m:sSub>
                                        <m:sSubPr>
                                          <m:ctrlPr>
                                            <a:rPr lang="en-IN" sz="1800" i="1">
                                              <a:latin typeface="Cambria Math"/>
                                              <a:cs typeface="Times New Roman" pitchFamily="18" charset="0"/>
                                            </a:rPr>
                                          </m:ctrlPr>
                                        </m:sSubPr>
                                        <m:e>
                                          <m:r>
                                            <a:rPr lang="en-US" sz="1800" i="1">
                                              <a:latin typeface="Cambria Math"/>
                                              <a:cs typeface="Times New Roman" pitchFamily="18" charset="0"/>
                                            </a:rPr>
                                            <m:t>h</m:t>
                                          </m:r>
                                        </m:e>
                                        <m:sub>
                                          <m:r>
                                            <a:rPr lang="en-US" sz="1800" i="1">
                                              <a:latin typeface="Cambria Math"/>
                                              <a:cs typeface="Times New Roman" pitchFamily="18" charset="0"/>
                                            </a:rPr>
                                            <m:t>0</m:t>
                                          </m:r>
                                        </m:sub>
                                      </m:sSub>
                                    </m:e>
                                  </m:d>
                                </m:e>
                                <m:sup>
                                  <m:r>
                                    <a:rPr lang="en-US" sz="1800" i="1">
                                      <a:latin typeface="Cambria Math"/>
                                      <a:cs typeface="Times New Roman" pitchFamily="18" charset="0"/>
                                    </a:rPr>
                                    <m:t>2</m:t>
                                  </m:r>
                                </m:sup>
                              </m:sSup>
                            </m:den>
                          </m:f>
                          <m:d>
                            <m:dPr>
                              <m:ctrlPr>
                                <a:rPr lang="en-US" sz="1800" i="1">
                                  <a:latin typeface="Cambria Math"/>
                                  <a:cs typeface="Times New Roman" pitchFamily="18" charset="0"/>
                                </a:rPr>
                              </m:ctrlPr>
                            </m:dPr>
                            <m:e>
                              <m:f>
                                <m:fPr>
                                  <m:ctrlPr>
                                    <a:rPr lang="en-IN" sz="1800" i="1">
                                      <a:latin typeface="Cambria Math"/>
                                      <a:ea typeface="Cambria Math"/>
                                      <a:cs typeface="Times New Roman" pitchFamily="18" charset="0"/>
                                    </a:rPr>
                                  </m:ctrlPr>
                                </m:fPr>
                                <m:num>
                                  <m:r>
                                    <a:rPr lang="en-US" sz="1800" i="1">
                                      <a:latin typeface="Cambria Math"/>
                                      <a:ea typeface="Cambria Math"/>
                                      <a:cs typeface="Times New Roman" pitchFamily="18" charset="0"/>
                                    </a:rPr>
                                    <m:t>1</m:t>
                                  </m:r>
                                </m:num>
                                <m:den>
                                  <m:r>
                                    <a:rPr lang="en-US" sz="1800" i="1">
                                      <a:latin typeface="Cambria Math"/>
                                      <a:ea typeface="Cambria Math"/>
                                      <a:cs typeface="Times New Roman" pitchFamily="18" charset="0"/>
                                    </a:rPr>
                                    <m:t>𝑁</m:t>
                                  </m:r>
                                </m:den>
                              </m:f>
                              <m:sSup>
                                <m:sSupPr>
                                  <m:ctrlPr>
                                    <a:rPr lang="en-IN" sz="1800" i="1">
                                      <a:latin typeface="Cambria Math"/>
                                      <a:ea typeface="Cambria Math"/>
                                      <a:cs typeface="Times New Roman" pitchFamily="18" charset="0"/>
                                    </a:rPr>
                                  </m:ctrlPr>
                                </m:sSupPr>
                                <m:e>
                                  <m:d>
                                    <m:dPr>
                                      <m:begChr m:val="‖"/>
                                      <m:endChr m:val="‖"/>
                                      <m:ctrlPr>
                                        <a:rPr lang="en-IN" sz="1800" i="1">
                                          <a:latin typeface="Cambria Math"/>
                                          <a:ea typeface="Cambria Math"/>
                                          <a:cs typeface="Times New Roman" pitchFamily="18" charset="0"/>
                                        </a:rPr>
                                      </m:ctrlPr>
                                    </m:dPr>
                                    <m:e>
                                      <m:sSub>
                                        <m:sSubPr>
                                          <m:ctrlPr>
                                            <a:rPr lang="en-IN" sz="1800" i="1">
                                              <a:latin typeface="Cambria Math"/>
                                              <a:ea typeface="Cambria Math"/>
                                              <a:cs typeface="Times New Roman" pitchFamily="18" charset="0"/>
                                            </a:rPr>
                                          </m:ctrlPr>
                                        </m:sSubPr>
                                        <m:e>
                                          <m:r>
                                            <a:rPr lang="en-IN" sz="1800" i="1">
                                              <a:latin typeface="Cambria Math"/>
                                              <a:ea typeface="Cambria Math"/>
                                              <a:cs typeface="Times New Roman" pitchFamily="18" charset="0"/>
                                            </a:rPr>
                                            <m:t>𝒉</m:t>
                                          </m:r>
                                        </m:e>
                                        <m:sub>
                                          <m:r>
                                            <a:rPr lang="en-US" sz="1800" i="1">
                                              <a:latin typeface="Cambria Math"/>
                                              <a:ea typeface="Cambria Math"/>
                                              <a:cs typeface="Times New Roman" pitchFamily="18" charset="0"/>
                                            </a:rPr>
                                            <m:t>0</m:t>
                                          </m:r>
                                        </m:sub>
                                      </m:sSub>
                                    </m:e>
                                  </m:d>
                                </m:e>
                                <m:sup>
                                  <m:r>
                                    <a:rPr lang="en-US" sz="1800" i="1">
                                      <a:latin typeface="Cambria Math"/>
                                      <a:ea typeface="Cambria Math"/>
                                      <a:cs typeface="Times New Roman" pitchFamily="18" charset="0"/>
                                    </a:rPr>
                                    <m:t>2</m:t>
                                  </m:r>
                                </m:sup>
                              </m:sSup>
                              <m:d>
                                <m:dPr>
                                  <m:ctrlPr>
                                    <a:rPr lang="en-IN" sz="1800" i="1">
                                      <a:latin typeface="Cambria Math"/>
                                      <a:ea typeface="Cambria Math"/>
                                      <a:cs typeface="Times New Roman" pitchFamily="18" charset="0"/>
                                    </a:rPr>
                                  </m:ctrlPr>
                                </m:dPr>
                                <m:e>
                                  <m:nary>
                                    <m:naryPr>
                                      <m:chr m:val="∑"/>
                                      <m:ctrlPr>
                                        <a:rPr lang="en-IN" sz="1800" i="1">
                                          <a:latin typeface="Cambria Math"/>
                                          <a:ea typeface="Cambria Math"/>
                                          <a:cs typeface="Times New Roman" pitchFamily="18" charset="0"/>
                                        </a:rPr>
                                      </m:ctrlPr>
                                    </m:naryPr>
                                    <m:sub>
                                      <m:r>
                                        <m:rPr>
                                          <m:brk m:alnAt="23"/>
                                        </m:rP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=1</m:t>
                                      </m:r>
                                    </m:sub>
                                    <m:sup>
                                      <m:r>
                                        <a:rPr lang="en-US" sz="1800" i="1">
                                          <a:latin typeface="Cambria Math"/>
                                          <a:ea typeface="Cambria Math"/>
                                          <a:cs typeface="Times New Roman" pitchFamily="18" charset="0"/>
                                        </a:rPr>
                                        <m:t>𝐾</m:t>
                                      </m:r>
                                    </m:sup>
                                    <m:e>
                                      <m:sSub>
                                        <m:sSubPr>
                                          <m:ctrlPr>
                                            <a:rPr lang="en-IN"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𝑃</m:t>
                                          </m:r>
                                        </m:e>
                                        <m:sub>
                                          <m:r>
                                            <a:rPr lang="en-US" sz="1800" i="1">
                                              <a:latin typeface="Cambria Math"/>
                                              <a:ea typeface="Cambria Math"/>
                                              <a:cs typeface="Times New Roman" pitchFamily="18" charset="0"/>
                                            </a:rPr>
                                            <m:t>𝑘</m:t>
                                          </m:r>
                                        </m:sub>
                                      </m:sSub>
                                    </m:e>
                                  </m:nary>
                                </m:e>
                              </m:d>
                              <m:r>
                                <a:rPr lang="en-US" sz="1800" i="1">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𝑃</m:t>
                                      </m:r>
                                    </m:e>
                                    <m:sub>
                                      <m:r>
                                        <a:rPr lang="en-US" sz="1800" i="1">
                                          <a:latin typeface="Cambria Math"/>
                                          <a:ea typeface="Cambria Math"/>
                                          <a:cs typeface="Times New Roman" pitchFamily="18" charset="0"/>
                                        </a:rPr>
                                        <m:t>0</m:t>
                                      </m:r>
                                    </m:sub>
                                  </m:sSub>
                                </m:num>
                                <m:den>
                                  <m:r>
                                    <a:rPr lang="en-US" sz="1800" i="1">
                                      <a:latin typeface="Cambria Math"/>
                                      <a:ea typeface="Cambria Math"/>
                                      <a:cs typeface="Times New Roman" pitchFamily="18" charset="0"/>
                                    </a:rPr>
                                    <m:t>𝑁</m:t>
                                  </m:r>
                                </m:den>
                              </m:f>
                              <m:sSup>
                                <m:sSupPr>
                                  <m:ctrlPr>
                                    <a:rPr lang="en-US" sz="1800" i="1">
                                      <a:latin typeface="Cambria Math"/>
                                      <a:ea typeface="Cambria Math"/>
                                      <a:cs typeface="Times New Roman" pitchFamily="18" charset="0"/>
                                    </a:rPr>
                                  </m:ctrlPr>
                                </m:sSupPr>
                                <m:e>
                                  <m:d>
                                    <m:dPr>
                                      <m:begChr m:val="‖"/>
                                      <m:endChr m:val="‖"/>
                                      <m:ctrlPr>
                                        <a:rPr lang="en-US" sz="1800" i="1">
                                          <a:latin typeface="Cambria Math"/>
                                          <a:ea typeface="Cambria Math"/>
                                          <a:cs typeface="Times New Roman" pitchFamily="18" charset="0"/>
                                        </a:rPr>
                                      </m:ctrlPr>
                                    </m:d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𝒉</m:t>
                                          </m:r>
                                        </m:e>
                                        <m:sub>
                                          <m:r>
                                            <a:rPr lang="en-US" sz="1800" i="1">
                                              <a:latin typeface="Cambria Math"/>
                                              <a:ea typeface="Cambria Math"/>
                                              <a:cs typeface="Times New Roman" pitchFamily="18" charset="0"/>
                                            </a:rPr>
                                            <m:t>0</m:t>
                                          </m:r>
                                        </m:sub>
                                      </m:sSub>
                                    </m:e>
                                  </m:d>
                                </m:e>
                                <m:sup>
                                  <m:r>
                                    <a:rPr lang="en-US" sz="1800" i="1">
                                      <a:latin typeface="Cambria Math"/>
                                      <a:ea typeface="Cambria Math"/>
                                      <a:cs typeface="Times New Roman" pitchFamily="18" charset="0"/>
                                    </a:rPr>
                                    <m:t>2</m:t>
                                  </m:r>
                                </m:sup>
                              </m:sSup>
                              <m:r>
                                <a:rPr lang="en-US" sz="1800" i="1">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𝑃</m:t>
                                      </m:r>
                                    </m:e>
                                    <m:sub>
                                      <m:r>
                                        <a:rPr lang="en-US" sz="1800" i="1">
                                          <a:latin typeface="Cambria Math"/>
                                          <a:ea typeface="Cambria Math"/>
                                          <a:cs typeface="Times New Roman" pitchFamily="18" charset="0"/>
                                        </a:rPr>
                                        <m:t>0</m:t>
                                      </m:r>
                                    </m:sub>
                                  </m:sSub>
                                </m:num>
                                <m:den>
                                  <m:r>
                                    <a:rPr lang="en-US" sz="1800" i="1">
                                      <a:latin typeface="Cambria Math"/>
                                      <a:ea typeface="Cambria Math"/>
                                      <a:cs typeface="Times New Roman" pitchFamily="18" charset="0"/>
                                    </a:rPr>
                                    <m:t>𝑁</m:t>
                                  </m:r>
                                </m:den>
                              </m:f>
                              <m:sSup>
                                <m:sSupPr>
                                  <m:ctrlPr>
                                    <a:rPr lang="en-US" sz="1800" i="1">
                                      <a:latin typeface="Cambria Math"/>
                                      <a:ea typeface="Cambria Math"/>
                                      <a:cs typeface="Times New Roman" pitchFamily="18" charset="0"/>
                                    </a:rPr>
                                  </m:ctrlPr>
                                </m:sSupPr>
                                <m:e>
                                  <m:d>
                                    <m:dPr>
                                      <m:begChr m:val="|"/>
                                      <m:endChr m:val="|"/>
                                      <m:ctrlPr>
                                        <a:rPr lang="en-US" sz="1800" i="1">
                                          <a:latin typeface="Cambria Math"/>
                                          <a:ea typeface="Cambria Math"/>
                                          <a:cs typeface="Times New Roman" pitchFamily="18" charset="0"/>
                                        </a:rPr>
                                      </m:ctrlPr>
                                    </m:d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h</m:t>
                                          </m:r>
                                        </m:e>
                                        <m:sub>
                                          <m:r>
                                            <a:rPr lang="en-US" sz="1800" i="1">
                                              <a:latin typeface="Cambria Math"/>
                                              <a:ea typeface="Cambria Math"/>
                                              <a:cs typeface="Times New Roman" pitchFamily="18" charset="0"/>
                                            </a:rPr>
                                            <m:t>0</m:t>
                                          </m:r>
                                        </m:sub>
                                      </m:sSub>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0</m:t>
                                          </m:r>
                                        </m:e>
                                      </m:d>
                                    </m:e>
                                  </m:d>
                                </m:e>
                                <m:sup>
                                  <m:r>
                                    <a:rPr lang="en-US" sz="1800" i="1">
                                      <a:latin typeface="Cambria Math"/>
                                      <a:ea typeface="Cambria Math"/>
                                      <a:cs typeface="Times New Roman" pitchFamily="18" charset="0"/>
                                    </a:rPr>
                                    <m:t>2</m:t>
                                  </m:r>
                                </m:sup>
                              </m:sSup>
                              <m:r>
                                <a:rPr lang="en-US" sz="1800" i="1">
                                  <a:latin typeface="Cambria Math"/>
                                  <a:ea typeface="Cambria Math"/>
                                  <a:cs typeface="Times New Roman" pitchFamily="18" charset="0"/>
                                </a:rPr>
                                <m:t>+</m:t>
                              </m:r>
                              <m:f>
                                <m:fPr>
                                  <m:ctrlPr>
                                    <a:rPr lang="en-IN" sz="1800" i="1">
                                      <a:latin typeface="Cambria Math"/>
                                      <a:ea typeface="Cambria Math"/>
                                      <a:cs typeface="Times New Roman" pitchFamily="18" charset="0"/>
                                    </a:rPr>
                                  </m:ctrlPr>
                                </m:fPr>
                                <m:num>
                                  <m:sSubSup>
                                    <m:sSubSupPr>
                                      <m:ctrlPr>
                                        <a:rPr lang="en-IN" sz="1800" i="1">
                                          <a:latin typeface="Cambria Math"/>
                                          <a:ea typeface="Cambria Math"/>
                                          <a:cs typeface="Times New Roman" pitchFamily="18" charset="0"/>
                                        </a:rPr>
                                      </m:ctrlPr>
                                    </m:sSubSupPr>
                                    <m:e>
                                      <m:sSub>
                                        <m:sSubPr>
                                          <m:ctrlPr>
                                            <a:rPr lang="en-IN" sz="1800" i="1">
                                              <a:latin typeface="Cambria Math"/>
                                              <a:ea typeface="Cambria Math"/>
                                              <a:cs typeface="Times New Roman" pitchFamily="18" charset="0"/>
                                            </a:rPr>
                                          </m:ctrlPr>
                                        </m:sSubPr>
                                        <m:e>
                                          <m:r>
                                            <a:rPr lang="en-IN" sz="1800" i="1">
                                              <a:latin typeface="Cambria Math"/>
                                              <a:ea typeface="Cambria Math"/>
                                              <a:cs typeface="Times New Roman" pitchFamily="18" charset="0"/>
                                            </a:rPr>
                                            <m:t>𝜎</m:t>
                                          </m:r>
                                        </m:e>
                                        <m:sub>
                                          <m:r>
                                            <a:rPr lang="en-IN" sz="1800" i="1">
                                              <a:latin typeface="Cambria Math"/>
                                              <a:ea typeface="Cambria Math"/>
                                              <a:cs typeface="Times New Roman" pitchFamily="18" charset="0"/>
                                            </a:rPr>
                                            <m:t>𝜔</m:t>
                                          </m:r>
                                        </m:sub>
                                      </m:sSub>
                                    </m:e>
                                    <m:sub/>
                                    <m:sup>
                                      <m:r>
                                        <a:rPr lang="en-US" sz="1800" i="1">
                                          <a:latin typeface="Cambria Math"/>
                                          <a:ea typeface="Cambria Math"/>
                                          <a:cs typeface="Times New Roman" pitchFamily="18" charset="0"/>
                                        </a:rPr>
                                        <m:t>2</m:t>
                                      </m:r>
                                    </m:sup>
                                  </m:sSubSup>
                                </m:num>
                                <m:den>
                                  <m:r>
                                    <a:rPr lang="en-US" sz="1800" i="1">
                                      <a:latin typeface="Cambria Math"/>
                                      <a:ea typeface="Cambria Math"/>
                                      <a:cs typeface="Times New Roman" pitchFamily="18" charset="0"/>
                                    </a:rPr>
                                    <m:t>𝑁</m:t>
                                  </m:r>
                                </m:den>
                              </m:f>
                            </m:e>
                          </m:d>
                        </m:e>
                      </m:nary>
                    </m:oMath>
                  </m:oMathPara>
                </a14:m>
                <a:endParaRPr lang="en-IN"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1800" i="1" smtClean="0">
                          <a:latin typeface="Cambria Math"/>
                          <a:ea typeface="Cambria Math"/>
                          <a:cs typeface="Times New Roman" pitchFamily="18" charset="0"/>
                        </a:rPr>
                        <m:t>=</m:t>
                      </m:r>
                      <m:f>
                        <m:fPr>
                          <m:ctrlPr>
                            <a:rPr lang="en-IN" sz="1800" i="1" smtClean="0">
                              <a:latin typeface="Cambria Math"/>
                              <a:ea typeface="Cambria Math"/>
                              <a:cs typeface="Times New Roman" pitchFamily="18" charset="0"/>
                            </a:rPr>
                          </m:ctrlPr>
                        </m:fPr>
                        <m:num>
                          <m:r>
                            <a:rPr lang="en-US" sz="1800" b="0" i="1" smtClean="0">
                              <a:latin typeface="Cambria Math"/>
                              <a:ea typeface="Cambria Math"/>
                              <a:cs typeface="Times New Roman" pitchFamily="18" charset="0"/>
                            </a:rPr>
                            <m:t>1</m:t>
                          </m:r>
                        </m:num>
                        <m:den>
                          <m:r>
                            <a:rPr lang="en-US" sz="1800" b="0" i="1" smtClean="0">
                              <a:latin typeface="Cambria Math"/>
                              <a:ea typeface="Cambria Math"/>
                              <a:cs typeface="Times New Roman" pitchFamily="18" charset="0"/>
                            </a:rPr>
                            <m:t>𝑁</m:t>
                          </m:r>
                        </m:den>
                      </m:f>
                      <m:nary>
                        <m:naryPr>
                          <m:chr m:val="∑"/>
                          <m:ctrlPr>
                            <a:rPr lang="en-IN" sz="1800" i="1" smtClean="0">
                              <a:latin typeface="Cambria Math"/>
                              <a:ea typeface="Cambria Math"/>
                              <a:cs typeface="Times New Roman" pitchFamily="18" charset="0"/>
                            </a:rPr>
                          </m:ctrlPr>
                        </m:naryPr>
                        <m:sub>
                          <m:r>
                            <m:rPr>
                              <m:brk m:alnAt="23"/>
                            </m:rPr>
                            <a:rPr lang="en-US" sz="1800" b="0" i="1" smtClean="0">
                              <a:latin typeface="Cambria Math"/>
                              <a:ea typeface="Cambria Math"/>
                              <a:cs typeface="Times New Roman" pitchFamily="18" charset="0"/>
                            </a:rPr>
                            <m:t>𝑘</m:t>
                          </m:r>
                          <m:r>
                            <a:rPr lang="en-US" sz="1800" b="0" i="1" smtClean="0">
                              <a:latin typeface="Cambria Math"/>
                              <a:ea typeface="Cambria Math"/>
                              <a:cs typeface="Times New Roman" pitchFamily="18" charset="0"/>
                            </a:rPr>
                            <m:t>=0</m:t>
                          </m:r>
                        </m:sub>
                        <m:sup>
                          <m:r>
                            <a:rPr lang="en-US" sz="1800" b="0" i="1" smtClean="0">
                              <a:latin typeface="Cambria Math"/>
                              <a:ea typeface="Cambria Math"/>
                              <a:cs typeface="Times New Roman" pitchFamily="18" charset="0"/>
                            </a:rPr>
                            <m:t>𝐾</m:t>
                          </m:r>
                        </m:sup>
                        <m:e>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𝑃</m:t>
                              </m:r>
                            </m:e>
                            <m:sub>
                              <m:r>
                                <a:rPr lang="en-US" sz="1800" b="0" i="1" smtClean="0">
                                  <a:latin typeface="Cambria Math"/>
                                  <a:ea typeface="Cambria Math"/>
                                  <a:cs typeface="Times New Roman" pitchFamily="18" charset="0"/>
                                </a:rPr>
                                <m:t>𝑘</m:t>
                              </m:r>
                            </m:sub>
                          </m:sSub>
                          <m:sSup>
                            <m:sSupPr>
                              <m:ctrlPr>
                                <a:rPr lang="en-IN" sz="1800" i="1" smtClean="0">
                                  <a:latin typeface="Cambria Math"/>
                                  <a:ea typeface="Cambria Math"/>
                                  <a:cs typeface="Times New Roman" pitchFamily="18" charset="0"/>
                                </a:rPr>
                              </m:ctrlPr>
                            </m:sSupPr>
                            <m:e>
                              <m:d>
                                <m:dPr>
                                  <m:begChr m:val="‖"/>
                                  <m:endChr m:val="‖"/>
                                  <m:ctrlPr>
                                    <a:rPr lang="en-IN" sz="1800" i="1" smtClean="0">
                                      <a:latin typeface="Cambria Math"/>
                                      <a:ea typeface="Cambria Math"/>
                                      <a:cs typeface="Times New Roman" pitchFamily="18" charset="0"/>
                                    </a:rPr>
                                  </m:ctrlPr>
                                </m:dPr>
                                <m:e>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e>
                              </m:d>
                            </m:e>
                            <m:sup>
                              <m:r>
                                <a:rPr lang="en-US" sz="1800" b="0" i="1" smtClean="0">
                                  <a:latin typeface="Cambria Math"/>
                                  <a:ea typeface="Cambria Math"/>
                                  <a:cs typeface="Times New Roman" pitchFamily="18" charset="0"/>
                                </a:rPr>
                                <m:t>2</m:t>
                              </m:r>
                            </m:sup>
                          </m:sSup>
                          <m:r>
                            <a:rPr lang="en-IN" sz="1800" i="1" smtClean="0">
                              <a:latin typeface="Cambria Math"/>
                              <a:ea typeface="Cambria Math"/>
                              <a:cs typeface="Times New Roman" pitchFamily="18" charset="0"/>
                            </a:rPr>
                            <m:t>−</m:t>
                          </m:r>
                          <m:f>
                            <m:fPr>
                              <m:ctrlPr>
                                <a:rPr lang="en-IN" sz="1800" i="1" smtClean="0">
                                  <a:latin typeface="Cambria Math"/>
                                  <a:ea typeface="Cambria Math"/>
                                  <a:cs typeface="Times New Roman" pitchFamily="18" charset="0"/>
                                </a:rPr>
                              </m:ctrlPr>
                            </m:fPr>
                            <m:num>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𝑃</m:t>
                                  </m:r>
                                </m:e>
                                <m:sub>
                                  <m:r>
                                    <a:rPr lang="en-US" sz="1800" b="0" i="1" smtClean="0">
                                      <a:latin typeface="Cambria Math"/>
                                      <a:ea typeface="Cambria Math"/>
                                      <a:cs typeface="Times New Roman" pitchFamily="18" charset="0"/>
                                    </a:rPr>
                                    <m:t>0</m:t>
                                  </m:r>
                                </m:sub>
                              </m:sSub>
                            </m:num>
                            <m:den>
                              <m:r>
                                <a:rPr lang="en-US" sz="1800" b="0" i="1" smtClean="0">
                                  <a:latin typeface="Cambria Math"/>
                                  <a:ea typeface="Cambria Math"/>
                                  <a:cs typeface="Times New Roman" pitchFamily="18" charset="0"/>
                                </a:rPr>
                                <m:t>𝑁</m:t>
                              </m:r>
                            </m:den>
                          </m:f>
                          <m:nary>
                            <m:naryPr>
                              <m:chr m:val="∑"/>
                              <m:ctrlPr>
                                <a:rPr lang="en-IN" sz="1800" i="1" smtClean="0">
                                  <a:latin typeface="Cambria Math"/>
                                  <a:ea typeface="Cambria Math"/>
                                  <a:cs typeface="Times New Roman" pitchFamily="18" charset="0"/>
                                </a:rPr>
                              </m:ctrlPr>
                            </m:naryPr>
                            <m:sub>
                              <m:r>
                                <m:rPr>
                                  <m:brk m:alnAt="23"/>
                                </m:rPr>
                                <a:rPr lang="en-US" sz="1800" b="0" i="1" smtClean="0">
                                  <a:latin typeface="Cambria Math"/>
                                  <a:ea typeface="Cambria Math"/>
                                  <a:cs typeface="Times New Roman" pitchFamily="18" charset="0"/>
                                </a:rPr>
                                <m:t>𝑙</m:t>
                              </m:r>
                              <m:r>
                                <a:rPr lang="en-US" sz="1800" b="0" i="1" smtClean="0">
                                  <a:latin typeface="Cambria Math"/>
                                  <a:ea typeface="Cambria Math"/>
                                  <a:cs typeface="Times New Roman" pitchFamily="18" charset="0"/>
                                </a:rPr>
                                <m:t>=0</m:t>
                              </m:r>
                            </m:sub>
                            <m:sup>
                              <m:r>
                                <a:rPr lang="en-US" sz="1800" b="0" i="1" smtClean="0">
                                  <a:latin typeface="Cambria Math"/>
                                  <a:ea typeface="Cambria Math"/>
                                  <a:cs typeface="Times New Roman" pitchFamily="18" charset="0"/>
                                </a:rPr>
                                <m:t>𝐿</m:t>
                              </m:r>
                              <m:r>
                                <a:rPr lang="en-US" sz="1800" b="0" i="1" smtClean="0">
                                  <a:latin typeface="Cambria Math"/>
                                  <a:ea typeface="Cambria Math"/>
                                  <a:cs typeface="Times New Roman" pitchFamily="18" charset="0"/>
                                </a:rPr>
                                <m:t>−1</m:t>
                              </m:r>
                            </m:sup>
                            <m:e>
                              <m:f>
                                <m:fPr>
                                  <m:ctrlPr>
                                    <a:rPr lang="en-IN" sz="1800" i="1" smtClean="0">
                                      <a:latin typeface="Cambria Math"/>
                                      <a:ea typeface="Cambria Math"/>
                                      <a:cs typeface="Times New Roman" pitchFamily="18" charset="0"/>
                                    </a:rPr>
                                  </m:ctrlPr>
                                </m:fPr>
                                <m:num>
                                  <m:sSup>
                                    <m:sSupPr>
                                      <m:ctrlPr>
                                        <a:rPr lang="en-IN" sz="1800" i="1" smtClean="0">
                                          <a:latin typeface="Cambria Math"/>
                                          <a:ea typeface="Cambria Math"/>
                                          <a:cs typeface="Times New Roman" pitchFamily="18" charset="0"/>
                                        </a:rPr>
                                      </m:ctrlPr>
                                    </m:sSupPr>
                                    <m:e>
                                      <m:d>
                                        <m:dPr>
                                          <m:begChr m:val="|"/>
                                          <m:endChr m:val="|"/>
                                          <m:ctrlPr>
                                            <a:rPr lang="en-IN" sz="1800" i="1" smtClean="0">
                                              <a:latin typeface="Cambria Math"/>
                                              <a:ea typeface="Cambria Math"/>
                                              <a:cs typeface="Times New Roman" pitchFamily="18" charset="0"/>
                                            </a:rPr>
                                          </m:ctrlPr>
                                        </m:dPr>
                                        <m:e>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d>
                                            <m:dPr>
                                              <m:ctrlPr>
                                                <a:rPr lang="en-IN" sz="180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𝑙</m:t>
                                              </m:r>
                                            </m:e>
                                          </m:d>
                                        </m:e>
                                      </m:d>
                                    </m:e>
                                    <m:sup>
                                      <m:r>
                                        <a:rPr lang="en-US" sz="1800" b="0" i="1" smtClean="0">
                                          <a:latin typeface="Cambria Math"/>
                                          <a:ea typeface="Cambria Math"/>
                                          <a:cs typeface="Times New Roman" pitchFamily="18" charset="0"/>
                                        </a:rPr>
                                        <m:t>2</m:t>
                                      </m:r>
                                    </m:sup>
                                  </m:sSup>
                                </m:num>
                                <m:den>
                                  <m:sSup>
                                    <m:sSupPr>
                                      <m:ctrlPr>
                                        <a:rPr lang="en-IN" sz="1800" i="1" smtClean="0">
                                          <a:latin typeface="Cambria Math"/>
                                          <a:ea typeface="Cambria Math"/>
                                          <a:cs typeface="Times New Roman" pitchFamily="18" charset="0"/>
                                        </a:rPr>
                                      </m:ctrlPr>
                                    </m:sSupPr>
                                    <m:e>
                                      <m:d>
                                        <m:dPr>
                                          <m:begChr m:val="‖"/>
                                          <m:endChr m:val="‖"/>
                                          <m:ctrlPr>
                                            <a:rPr lang="en-IN" sz="1800" i="1" smtClean="0">
                                              <a:latin typeface="Cambria Math"/>
                                              <a:ea typeface="Cambria Math"/>
                                              <a:cs typeface="Times New Roman" pitchFamily="18" charset="0"/>
                                            </a:rPr>
                                          </m:ctrlPr>
                                        </m:dPr>
                                        <m:e>
                                          <m:sSub>
                                            <m:sSubPr>
                                              <m:ctrlPr>
                                                <a:rPr lang="en-IN"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0</m:t>
                                              </m:r>
                                            </m:sub>
                                          </m:sSub>
                                        </m:e>
                                      </m:d>
                                    </m:e>
                                    <m:sup>
                                      <m:r>
                                        <a:rPr lang="en-US" sz="1800" b="0" i="1" smtClean="0">
                                          <a:latin typeface="Cambria Math"/>
                                          <a:ea typeface="Cambria Math"/>
                                          <a:cs typeface="Times New Roman" pitchFamily="18" charset="0"/>
                                        </a:rPr>
                                        <m:t>2</m:t>
                                      </m:r>
                                    </m:sup>
                                  </m:sSup>
                                </m:den>
                              </m:f>
                            </m:e>
                          </m:nary>
                        </m:e>
                      </m:nary>
                      <m:r>
                        <a:rPr lang="en-IN" sz="1800" i="1" smtClean="0">
                          <a:latin typeface="Cambria Math"/>
                          <a:ea typeface="Cambria Math"/>
                          <a:cs typeface="Times New Roman" pitchFamily="18" charset="0"/>
                        </a:rPr>
                        <m:t>+</m:t>
                      </m:r>
                      <m:f>
                        <m:fPr>
                          <m:ctrlPr>
                            <a:rPr lang="en-IN" sz="1800" i="1" smtClean="0">
                              <a:latin typeface="Cambria Math"/>
                              <a:ea typeface="Cambria Math"/>
                              <a:cs typeface="Times New Roman" pitchFamily="18" charset="0"/>
                            </a:rPr>
                          </m:ctrlPr>
                        </m:fPr>
                        <m:num>
                          <m:sSubSup>
                            <m:sSubSupPr>
                              <m:ctrlPr>
                                <a:rPr lang="en-IN" sz="1800" i="1" smtClean="0">
                                  <a:latin typeface="Cambria Math"/>
                                  <a:ea typeface="Cambria Math"/>
                                  <a:cs typeface="Times New Roman" pitchFamily="18" charset="0"/>
                                </a:rPr>
                              </m:ctrlPr>
                            </m:sSubSupPr>
                            <m:e>
                              <m:sSub>
                                <m:sSubPr>
                                  <m:ctrlPr>
                                    <a:rPr lang="en-IN" sz="1800" i="1" smtClean="0">
                                      <a:latin typeface="Cambria Math"/>
                                      <a:ea typeface="Cambria Math"/>
                                      <a:cs typeface="Times New Roman" pitchFamily="18" charset="0"/>
                                    </a:rPr>
                                  </m:ctrlPr>
                                </m:sSubPr>
                                <m:e>
                                  <m:r>
                                    <a:rPr lang="en-IN" sz="1800" i="1" smtClean="0">
                                      <a:latin typeface="Cambria Math"/>
                                      <a:ea typeface="Cambria Math"/>
                                      <a:cs typeface="Times New Roman" pitchFamily="18" charset="0"/>
                                    </a:rPr>
                                    <m:t>𝜎</m:t>
                                  </m:r>
                                </m:e>
                                <m:sub>
                                  <m:r>
                                    <a:rPr lang="en-IN" sz="1800" i="1" smtClean="0">
                                      <a:latin typeface="Cambria Math"/>
                                      <a:ea typeface="Cambria Math"/>
                                      <a:cs typeface="Times New Roman" pitchFamily="18" charset="0"/>
                                    </a:rPr>
                                    <m:t>𝜔</m:t>
                                  </m:r>
                                </m:sub>
                              </m:sSub>
                            </m:e>
                            <m:sub/>
                            <m:sup>
                              <m:r>
                                <a:rPr lang="en-US" sz="1800" b="0" i="1" smtClean="0">
                                  <a:latin typeface="Cambria Math"/>
                                  <a:ea typeface="Cambria Math"/>
                                  <a:cs typeface="Times New Roman" pitchFamily="18" charset="0"/>
                                </a:rPr>
                                <m:t>2</m:t>
                              </m:r>
                            </m:sup>
                          </m:sSubSup>
                        </m:num>
                        <m:den>
                          <m:r>
                            <a:rPr lang="en-US" sz="1800" b="0" i="1" smtClean="0">
                              <a:latin typeface="Cambria Math"/>
                              <a:ea typeface="Cambria Math"/>
                              <a:cs typeface="Times New Roman" pitchFamily="18" charset="0"/>
                            </a:rPr>
                            <m:t>𝑁</m:t>
                          </m:r>
                        </m:den>
                      </m:f>
                      <m:r>
                        <a:rPr lang="en-US" sz="1800" b="0" i="1" smtClean="0">
                          <a:latin typeface="Cambria Math"/>
                          <a:ea typeface="Cambria Math"/>
                          <a:cs typeface="Times New Roman" pitchFamily="18" charset="0"/>
                        </a:rPr>
                        <m:t>−−−6</m:t>
                      </m:r>
                    </m:oMath>
                  </m:oMathPara>
                </a14:m>
                <a:endParaRPr lang="en-IN" sz="18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2" y="923100"/>
                <a:ext cx="11794060" cy="5228318"/>
              </a:xfrm>
              <a:blipFill rotWithShape="1">
                <a:blip r:embed="rId4"/>
                <a:stretch>
                  <a:fillRect l="-465" t="-1049"/>
                </a:stretch>
              </a:blipFill>
            </p:spPr>
            <p:txBody>
              <a:bodyPr/>
              <a:lstStyle/>
              <a:p>
                <a:r>
                  <a:rPr lang="en-IN">
                    <a:noFill/>
                  </a:rPr>
                  <a:t> </a:t>
                </a:r>
              </a:p>
            </p:txBody>
          </p:sp>
        </mc:Fallback>
      </mc:AlternateContent>
    </p:spTree>
    <p:extLst>
      <p:ext uri="{BB962C8B-B14F-4D97-AF65-F5344CB8AC3E}">
        <p14:creationId xmlns:p14="http://schemas.microsoft.com/office/powerpoint/2010/main" val="400890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3.1 INTRODUCTION </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111072" y="6396335"/>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14</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-03-2023</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01/35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Content Placeholder 1"/>
          <p:cNvSpPr>
            <a:spLocks noGrp="1"/>
          </p:cNvSpPr>
          <p:nvPr>
            <p:ph idx="1"/>
          </p:nvPr>
        </p:nvSpPr>
        <p:spPr>
          <a:xfrm>
            <a:off x="248797" y="899350"/>
            <a:ext cx="11614727" cy="5192692"/>
          </a:xfrm>
        </p:spPr>
        <p:txBody>
          <a:bodyPr/>
          <a:lstStyle/>
          <a:p>
            <a:pPr algn="just">
              <a:lnSpc>
                <a:spcPct val="100000"/>
              </a:lnSpc>
              <a:buFont typeface="Wingdings" pitchFamily="2" charset="2"/>
              <a:buChar char="Ø"/>
            </a:pPr>
            <a:r>
              <a:rPr lang="en-US" sz="2000" dirty="0">
                <a:latin typeface="Times New Roman" pitchFamily="18" charset="0"/>
                <a:cs typeface="Times New Roman" pitchFamily="18" charset="0"/>
              </a:rPr>
              <a:t>CDMA stands for Code Division for Multiple Access and is considered a path-breaking wireless technology due to its several superior </a:t>
            </a:r>
            <a:r>
              <a:rPr lang="en-US" sz="2000" dirty="0" smtClean="0">
                <a:latin typeface="Times New Roman" pitchFamily="18" charset="0"/>
                <a:cs typeface="Times New Roman" pitchFamily="18" charset="0"/>
              </a:rPr>
              <a:t>properties which was </a:t>
            </a:r>
            <a:r>
              <a:rPr lang="en-US" sz="2000" dirty="0">
                <a:latin typeface="Times New Roman" pitchFamily="18" charset="0"/>
                <a:cs typeface="Times New Roman" pitchFamily="18" charset="0"/>
              </a:rPr>
              <a:t>first employed in the 2nd generation IS-95 cellular standard, which was predominantly used in North America, under the brand name </a:t>
            </a:r>
            <a:r>
              <a:rPr lang="en-US" sz="2000" b="1" i="1" dirty="0" smtClean="0">
                <a:latin typeface="Times New Roman" pitchFamily="18" charset="0"/>
                <a:cs typeface="Times New Roman" pitchFamily="18" charset="0"/>
              </a:rPr>
              <a:t>CDMA-ONE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also forms the basis for several advanced 3rd Generation i.e., 3G cellular standards such as Wideband CDMA (WCDMA), High-Speed Downlink Packet Access (HSDPA), High Speed Uplink Packet Access (HSUPA), CDMA 2000, and 1x Evolution Data Optimized (1xEV-DO</a:t>
            </a:r>
            <a:r>
              <a:rPr lang="en-US" dirty="0" smtClean="0"/>
              <a:t>).</a:t>
            </a:r>
          </a:p>
          <a:p>
            <a:pPr marL="0" indent="0" algn="just">
              <a:lnSpc>
                <a:spcPct val="100000"/>
              </a:lnSpc>
              <a:buNone/>
            </a:pPr>
            <a:endParaRPr lang="en-I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603" y="2945081"/>
            <a:ext cx="3934407" cy="234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641" y="3333636"/>
            <a:ext cx="43624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8798" y="5291674"/>
            <a:ext cx="6474473" cy="400110"/>
          </a:xfrm>
          <a:prstGeom prst="rect">
            <a:avLst/>
          </a:prstGeom>
        </p:spPr>
        <p:txBody>
          <a:bodyPr wrap="square">
            <a:spAutoFit/>
          </a:bodyPr>
          <a:lstStyle/>
          <a:p>
            <a:r>
              <a:rPr lang="en-US" sz="2000" b="1" dirty="0">
                <a:latin typeface="Times New Roman" pitchFamily="18" charset="0"/>
                <a:cs typeface="Times New Roman" pitchFamily="18" charset="0"/>
              </a:rPr>
              <a:t>Figure </a:t>
            </a:r>
            <a:r>
              <a:rPr lang="en-US" sz="2000" b="1" dirty="0" smtClean="0">
                <a:latin typeface="Times New Roman" pitchFamily="18" charset="0"/>
                <a:cs typeface="Times New Roman" pitchFamily="18" charset="0"/>
              </a:rPr>
              <a:t>1: </a:t>
            </a:r>
            <a:r>
              <a:rPr lang="en-US" sz="2000" b="1" dirty="0">
                <a:latin typeface="Times New Roman" pitchFamily="18" charset="0"/>
                <a:cs typeface="Times New Roman" pitchFamily="18" charset="0"/>
              </a:rPr>
              <a:t>Multiple access for wireless cellular networks</a:t>
            </a:r>
            <a:endParaRPr lang="en-IN" sz="2000" b="1" dirty="0">
              <a:latin typeface="Times New Roman" pitchFamily="18" charset="0"/>
              <a:cs typeface="Times New Roman" pitchFamily="18" charset="0"/>
            </a:endParaRPr>
          </a:p>
        </p:txBody>
      </p:sp>
      <p:sp>
        <p:nvSpPr>
          <p:cNvPr id="5" name="Rectangle 4"/>
          <p:cNvSpPr/>
          <p:nvPr/>
        </p:nvSpPr>
        <p:spPr>
          <a:xfrm>
            <a:off x="6335152" y="4788126"/>
            <a:ext cx="5528052" cy="400110"/>
          </a:xfrm>
          <a:prstGeom prst="rect">
            <a:avLst/>
          </a:prstGeom>
        </p:spPr>
        <p:txBody>
          <a:bodyPr wrap="none">
            <a:spAutoFit/>
          </a:bodyPr>
          <a:lstStyle/>
          <a:p>
            <a:r>
              <a:rPr lang="en-US" sz="2000" b="1" dirty="0">
                <a:latin typeface="Times New Roman" pitchFamily="18" charset="0"/>
                <a:cs typeface="Times New Roman" pitchFamily="18" charset="0"/>
              </a:rPr>
              <a:t>Figure 5.2 Frequency division for multiple access</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707191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92556" y="6333856"/>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28/35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80059" y="923100"/>
                <a:ext cx="11583466" cy="5240194"/>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Hence, from the expressions for the signal and interference plus noise power from </a:t>
                </a:r>
                <a:r>
                  <a:rPr lang="en-US" sz="2000" dirty="0" err="1">
                    <a:latin typeface="Times New Roman" pitchFamily="18" charset="0"/>
                    <a:cs typeface="Times New Roman" pitchFamily="18" charset="0"/>
                  </a:rPr>
                  <a:t>Eqs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5 and 6  </a:t>
                </a:r>
                <a:r>
                  <a:rPr lang="en-US" sz="2000" dirty="0">
                    <a:latin typeface="Times New Roman" pitchFamily="18" charset="0"/>
                    <a:cs typeface="Times New Roman" pitchFamily="18" charset="0"/>
                  </a:rPr>
                  <a:t>respectively, the total signal to interference plus noise power at the user 0 for the downlink multi-user CDMA scenario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𝑆𝐼𝑁𝑅</m:t>
                          </m:r>
                        </m:e>
                        <m:sub>
                          <m:r>
                            <a:rPr lang="en-US" sz="2000" b="0" i="1" smtClean="0">
                              <a:latin typeface="Cambria Math"/>
                              <a:cs typeface="Times New Roman" pitchFamily="18" charset="0"/>
                            </a:rPr>
                            <m:t>0</m:t>
                          </m:r>
                        </m:sub>
                      </m:sSub>
                      <m:r>
                        <a:rPr lang="en-US" sz="2000" b="0" i="1" smtClean="0">
                          <a:latin typeface="Cambria Math"/>
                          <a:cs typeface="Times New Roman" pitchFamily="18" charset="0"/>
                        </a:rPr>
                        <m:t>=</m:t>
                      </m:r>
                      <m:f>
                        <m:fPr>
                          <m:ctrlPr>
                            <a:rPr lang="en-IN" sz="2000" i="1" smtClean="0">
                              <a:latin typeface="Cambria Math"/>
                              <a:cs typeface="Times New Roman" pitchFamily="18" charset="0"/>
                            </a:rPr>
                          </m:ctrlPr>
                        </m:fPr>
                        <m:num>
                          <m:r>
                            <a:rPr lang="en-US" sz="2000" b="0" i="1" smtClean="0">
                              <a:latin typeface="Cambria Math"/>
                              <a:cs typeface="Times New Roman" pitchFamily="18" charset="0"/>
                            </a:rPr>
                            <m:t>𝑁</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0</m:t>
                              </m:r>
                            </m:sub>
                          </m:sSub>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0</m:t>
                                      </m:r>
                                    </m:sub>
                                  </m:sSub>
                                </m:e>
                              </m:d>
                            </m:e>
                            <m:sup>
                              <m:r>
                                <a:rPr lang="en-US" sz="2000" b="0" i="1" smtClean="0">
                                  <a:latin typeface="Cambria Math"/>
                                  <a:cs typeface="Times New Roman" pitchFamily="18" charset="0"/>
                                </a:rPr>
                                <m:t>2</m:t>
                              </m:r>
                            </m:sup>
                          </m:sSup>
                        </m:num>
                        <m:den>
                          <m:nary>
                            <m:naryPr>
                              <m:chr m:val="∑"/>
                              <m:limLoc m:val="subSup"/>
                              <m:ctrlPr>
                                <a:rPr lang="en-IN" sz="2000" i="1" smtClean="0">
                                  <a:latin typeface="Cambria Math"/>
                                  <a:cs typeface="Times New Roman" pitchFamily="18" charset="0"/>
                                </a:rPr>
                              </m:ctrlPr>
                            </m:naryPr>
                            <m:sub>
                              <m:r>
                                <m:rPr>
                                  <m:brk m:alnAt="25"/>
                                </m:rPr>
                                <a:rPr lang="en-US" sz="2000" b="0" i="1" smtClean="0">
                                  <a:latin typeface="Cambria Math"/>
                                  <a:cs typeface="Times New Roman" pitchFamily="18" charset="0"/>
                                </a:rPr>
                                <m:t>𝑘</m:t>
                              </m:r>
                              <m:r>
                                <a:rPr lang="en-US" sz="2000" b="0" i="1" smtClean="0">
                                  <a:latin typeface="Cambria Math"/>
                                  <a:cs typeface="Times New Roman" pitchFamily="18" charset="0"/>
                                </a:rPr>
                                <m:t>=0</m:t>
                              </m:r>
                            </m:sub>
                            <m:sup>
                              <m:r>
                                <a:rPr lang="en-US" sz="2000" b="0" i="1" smtClean="0">
                                  <a:latin typeface="Cambria Math"/>
                                  <a:cs typeface="Times New Roman" pitchFamily="18" charset="0"/>
                                </a:rPr>
                                <m:t>𝐾</m:t>
                              </m:r>
                            </m:sup>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𝑘</m:t>
                                  </m:r>
                                </m:sub>
                              </m:sSub>
                              <m:sSup>
                                <m:sSupPr>
                                  <m:ctrlPr>
                                    <a:rPr lang="en-IN" sz="2000" i="1" smtClean="0">
                                      <a:latin typeface="Cambria Math"/>
                                      <a:cs typeface="Times New Roman" pitchFamily="18" charset="0"/>
                                    </a:rPr>
                                  </m:ctrlPr>
                                </m:sSupPr>
                                <m:e>
                                  <m:d>
                                    <m:dPr>
                                      <m:begChr m:val="‖"/>
                                      <m:endChr m:val="‖"/>
                                      <m:ctrlPr>
                                        <a:rPr lang="en-IN" sz="2000" i="1" smtClean="0">
                                          <a:latin typeface="Cambria Math"/>
                                          <a:cs typeface="Times New Roman" pitchFamily="18" charset="0"/>
                                        </a:rPr>
                                      </m:ctrlPr>
                                    </m:d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0</m:t>
                                          </m:r>
                                        </m:sub>
                                      </m:sSub>
                                    </m:e>
                                  </m:d>
                                </m:e>
                                <m:sup>
                                  <m:r>
                                    <a:rPr lang="en-US" sz="2000" b="0" i="1" smtClean="0">
                                      <a:latin typeface="Cambria Math"/>
                                      <a:cs typeface="Times New Roman" pitchFamily="18" charset="0"/>
                                    </a:rPr>
                                    <m:t>2</m:t>
                                  </m:r>
                                </m:sup>
                              </m:sSup>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0</m:t>
                                  </m:r>
                                </m:sub>
                              </m:sSub>
                              <m:nary>
                                <m:naryPr>
                                  <m:chr m:val="∑"/>
                                  <m:limLoc m:val="subSup"/>
                                  <m:ctrlPr>
                                    <a:rPr lang="en-US" sz="2000" b="0" i="1" smtClean="0">
                                      <a:latin typeface="Cambria Math"/>
                                      <a:cs typeface="Times New Roman" pitchFamily="18" charset="0"/>
                                    </a:rPr>
                                  </m:ctrlPr>
                                </m:naryPr>
                                <m:sub>
                                  <m:r>
                                    <m:rPr>
                                      <m:brk m:alnAt="25"/>
                                    </m:rPr>
                                    <a:rPr lang="en-US" sz="2000" b="0" i="1" smtClean="0">
                                      <a:latin typeface="Cambria Math"/>
                                      <a:cs typeface="Times New Roman" pitchFamily="18" charset="0"/>
                                    </a:rPr>
                                    <m:t>𝑙</m:t>
                                  </m:r>
                                  <m:r>
                                    <a:rPr lang="en-US" sz="2000" b="0" i="1" smtClean="0">
                                      <a:latin typeface="Cambria Math"/>
                                      <a:cs typeface="Times New Roman" pitchFamily="18" charset="0"/>
                                    </a:rPr>
                                    <m:t>=0</m:t>
                                  </m:r>
                                </m:sub>
                                <m:sup>
                                  <m:r>
                                    <a:rPr lang="en-US" sz="2000" b="0" i="1" smtClean="0">
                                      <a:latin typeface="Cambria Math"/>
                                      <a:cs typeface="Times New Roman" pitchFamily="18" charset="0"/>
                                    </a:rPr>
                                    <m:t>𝐿</m:t>
                                  </m:r>
                                  <m:r>
                                    <a:rPr lang="en-US" sz="2000" b="0" i="1" smtClean="0">
                                      <a:latin typeface="Cambria Math"/>
                                      <a:cs typeface="Times New Roman" pitchFamily="18" charset="0"/>
                                    </a:rPr>
                                    <m:t>−1</m:t>
                                  </m:r>
                                </m:sup>
                                <m:e>
                                  <m:f>
                                    <m:fPr>
                                      <m:ctrlPr>
                                        <a:rPr lang="en-US" sz="2000" b="0" i="1" smtClean="0">
                                          <a:latin typeface="Cambria Math"/>
                                          <a:cs typeface="Times New Roman" pitchFamily="18" charset="0"/>
                                        </a:rPr>
                                      </m:ctrlPr>
                                    </m:fPr>
                                    <m:num>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0</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𝑙</m:t>
                                                  </m:r>
                                                </m:e>
                                              </m:d>
                                            </m:e>
                                          </m:d>
                                        </m:e>
                                        <m:sup>
                                          <m:r>
                                            <a:rPr lang="en-US" sz="2000" b="0" i="1" smtClean="0">
                                              <a:latin typeface="Cambria Math"/>
                                              <a:cs typeface="Times New Roman" pitchFamily="18" charset="0"/>
                                            </a:rPr>
                                            <m:t>4</m:t>
                                          </m:r>
                                        </m:sup>
                                      </m:sSup>
                                    </m:num>
                                    <m:den>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0</m:t>
                                                  </m:r>
                                                </m:sub>
                                              </m:sSub>
                                            </m:e>
                                          </m:d>
                                        </m:e>
                                        <m:sup>
                                          <m:r>
                                            <a:rPr lang="en-US" sz="2000" b="0" i="1" smtClean="0">
                                              <a:latin typeface="Cambria Math"/>
                                              <a:cs typeface="Times New Roman" pitchFamily="18" charset="0"/>
                                            </a:rPr>
                                            <m:t>2</m:t>
                                          </m:r>
                                        </m:sup>
                                      </m:sSup>
                                    </m:den>
                                  </m:f>
                                  <m:r>
                                    <a:rPr lang="en-US" sz="2000" b="0" i="1" smtClean="0">
                                      <a:latin typeface="Cambria Math"/>
                                      <a:cs typeface="Times New Roman" pitchFamily="18" charset="0"/>
                                    </a:rPr>
                                    <m:t>+</m:t>
                                  </m:r>
                                  <m:sSup>
                                    <m:sSupPr>
                                      <m:ctrlPr>
                                        <a:rPr lang="en-US" sz="2000" b="0" i="1" smtClean="0">
                                          <a:latin typeface="Cambria Math"/>
                                          <a:cs typeface="Times New Roman" pitchFamily="18" charset="0"/>
                                        </a:rPr>
                                      </m:ctrlPr>
                                    </m:sSupPr>
                                    <m:e>
                                      <m:sSub>
                                        <m:sSubPr>
                                          <m:ctrlPr>
                                            <a:rPr lang="en-US" sz="2000" b="0" i="1" smtClean="0">
                                              <a:latin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𝜔</m:t>
                                          </m:r>
                                        </m:sub>
                                      </m:sSub>
                                    </m:e>
                                    <m:sup>
                                      <m:r>
                                        <a:rPr lang="en-US" sz="2000" b="0" i="1" smtClean="0">
                                          <a:latin typeface="Cambria Math"/>
                                          <a:cs typeface="Times New Roman" pitchFamily="18" charset="0"/>
                                        </a:rPr>
                                        <m:t>2</m:t>
                                      </m:r>
                                    </m:sup>
                                  </m:sSup>
                                </m:e>
                              </m:nary>
                            </m:e>
                          </m:nary>
                        </m:den>
                      </m:f>
                      <m:r>
                        <a:rPr lang="en-US" sz="2000" b="0" i="1" smtClean="0">
                          <a:latin typeface="Cambria Math"/>
                          <a:cs typeface="Times New Roman" pitchFamily="18" charset="0"/>
                        </a:rPr>
                        <m:t>−−−7</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Observe that the factor of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above in the SINR expression represents the spreading gain of the CDMA system. Generalizing the above expression, the signal to interference plus noise power ratio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𝑆𝐼𝑁𝑅</m:t>
                        </m:r>
                      </m:e>
                      <m:sub>
                        <m:r>
                          <a:rPr lang="en-US" sz="2000" b="0" i="1" smtClean="0">
                            <a:latin typeface="Cambria Math"/>
                            <a:cs typeface="Times New Roman" pitchFamily="18" charset="0"/>
                          </a:rPr>
                          <m:t>𝑢</m:t>
                        </m:r>
                      </m:sub>
                    </m:sSub>
                  </m:oMath>
                </a14:m>
                <a:r>
                  <a:rPr lang="en-US" sz="2000" dirty="0" smtClean="0">
                    <a:latin typeface="Times New Roman" pitchFamily="18" charset="0"/>
                    <a:cs typeface="Times New Roman" pitchFamily="18" charset="0"/>
                  </a:rPr>
                  <a:t>at </a:t>
                </a:r>
                <a:r>
                  <a:rPr lang="en-US" sz="2000" dirty="0">
                    <a:latin typeface="Times New Roman" pitchFamily="18" charset="0"/>
                    <a:cs typeface="Times New Roman" pitchFamily="18" charset="0"/>
                  </a:rPr>
                  <a:t>the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𝑢</m:t>
                        </m:r>
                      </m:e>
                      <m:sup>
                        <m:r>
                          <a:rPr lang="en-US" sz="2000" b="0" i="1" smtClean="0">
                            <a:latin typeface="Cambria Math"/>
                            <a:cs typeface="Times New Roman" pitchFamily="18" charset="0"/>
                          </a:rPr>
                          <m:t>𝑡h</m:t>
                        </m:r>
                      </m:sup>
                    </m:sSup>
                  </m:oMath>
                </a14:m>
                <a:r>
                  <a:rPr lang="en-US" sz="2000" dirty="0" smtClean="0">
                    <a:latin typeface="Times New Roman" pitchFamily="18" charset="0"/>
                    <a:cs typeface="Times New Roman" pitchFamily="18" charset="0"/>
                  </a:rPr>
                  <a:t>user </a:t>
                </a:r>
                <a:r>
                  <a:rPr lang="en-US" sz="2000" dirty="0">
                    <a:latin typeface="Times New Roman" pitchFamily="18" charset="0"/>
                    <a:cs typeface="Times New Roman" pitchFamily="18" charset="0"/>
                  </a:rPr>
                  <a:t>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US" sz="2000" i="1">
                              <a:latin typeface="Cambria Math"/>
                              <a:cs typeface="Times New Roman" pitchFamily="18" charset="0"/>
                            </a:rPr>
                          </m:ctrlPr>
                        </m:sSubPr>
                        <m:e>
                          <m:r>
                            <a:rPr lang="en-US" sz="2000" i="1">
                              <a:latin typeface="Cambria Math"/>
                              <a:cs typeface="Times New Roman" pitchFamily="18" charset="0"/>
                            </a:rPr>
                            <m:t>𝑆𝐼𝑁𝑅</m:t>
                          </m:r>
                        </m:e>
                        <m:sub>
                          <m:r>
                            <a:rPr lang="en-US" sz="2000" b="0" i="1" smtClean="0">
                              <a:latin typeface="Cambria Math"/>
                              <a:cs typeface="Times New Roman" pitchFamily="18" charset="0"/>
                            </a:rPr>
                            <m:t>𝑢</m:t>
                          </m:r>
                        </m:sub>
                      </m:sSub>
                      <m:r>
                        <a:rPr lang="en-US" sz="2000" i="1">
                          <a:latin typeface="Cambria Math"/>
                          <a:cs typeface="Times New Roman" pitchFamily="18" charset="0"/>
                        </a:rPr>
                        <m:t>=</m:t>
                      </m:r>
                      <m:f>
                        <m:fPr>
                          <m:ctrlPr>
                            <a:rPr lang="en-IN" sz="2000" i="1">
                              <a:latin typeface="Cambria Math"/>
                              <a:cs typeface="Times New Roman" pitchFamily="18" charset="0"/>
                            </a:rPr>
                          </m:ctrlPr>
                        </m:fPr>
                        <m:num>
                          <m:r>
                            <a:rPr lang="en-US" sz="2000" i="1">
                              <a:latin typeface="Cambria Math"/>
                              <a:cs typeface="Times New Roman" pitchFamily="18" charset="0"/>
                            </a:rPr>
                            <m:t>𝑁</m:t>
                          </m:r>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b="0" i="1" smtClean="0">
                                  <a:latin typeface="Cambria Math"/>
                                  <a:cs typeface="Times New Roman" pitchFamily="18" charset="0"/>
                                </a:rPr>
                                <m:t>𝑢</m:t>
                              </m:r>
                            </m:sub>
                          </m:sSub>
                          <m:sSup>
                            <m:sSupPr>
                              <m:ctrlPr>
                                <a:rPr lang="en-US" sz="2000" i="1">
                                  <a:latin typeface="Cambria Math"/>
                                  <a:cs typeface="Times New Roman" pitchFamily="18" charset="0"/>
                                </a:rPr>
                              </m:ctrlPr>
                            </m:sSupPr>
                            <m:e>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h</m:t>
                                      </m:r>
                                    </m:e>
                                    <m:sub>
                                      <m:r>
                                        <a:rPr lang="en-US" sz="2000" b="0" i="1" smtClean="0">
                                          <a:latin typeface="Cambria Math"/>
                                          <a:cs typeface="Times New Roman" pitchFamily="18" charset="0"/>
                                        </a:rPr>
                                        <m:t>𝑢</m:t>
                                      </m:r>
                                    </m:sub>
                                  </m:sSub>
                                </m:e>
                              </m:d>
                            </m:e>
                            <m:sup>
                              <m:r>
                                <a:rPr lang="en-US" sz="2000" i="1">
                                  <a:latin typeface="Cambria Math"/>
                                  <a:cs typeface="Times New Roman" pitchFamily="18" charset="0"/>
                                </a:rPr>
                                <m:t>2</m:t>
                              </m:r>
                            </m:sup>
                          </m:sSup>
                        </m:num>
                        <m:den>
                          <m:nary>
                            <m:naryPr>
                              <m:chr m:val="∑"/>
                              <m:limLoc m:val="subSup"/>
                              <m:ctrlPr>
                                <a:rPr lang="en-IN" sz="2000" i="1">
                                  <a:latin typeface="Cambria Math"/>
                                  <a:cs typeface="Times New Roman" pitchFamily="18" charset="0"/>
                                </a:rPr>
                              </m:ctrlPr>
                            </m:naryPr>
                            <m:sub>
                              <m:r>
                                <m:rPr>
                                  <m:brk m:alnAt="25"/>
                                </m:rPr>
                                <a:rPr lang="en-US" sz="2000" i="1">
                                  <a:latin typeface="Cambria Math"/>
                                  <a:cs typeface="Times New Roman" pitchFamily="18" charset="0"/>
                                </a:rPr>
                                <m:t>𝑘</m:t>
                              </m:r>
                              <m:r>
                                <a:rPr lang="en-US" sz="2000" i="1">
                                  <a:latin typeface="Cambria Math"/>
                                  <a:cs typeface="Times New Roman" pitchFamily="18" charset="0"/>
                                </a:rPr>
                                <m:t>=0</m:t>
                              </m:r>
                            </m:sub>
                            <m:sup>
                              <m:r>
                                <a:rPr lang="en-US" sz="2000" i="1">
                                  <a:latin typeface="Cambria Math"/>
                                  <a:cs typeface="Times New Roman" pitchFamily="18" charset="0"/>
                                </a:rPr>
                                <m:t>𝐾</m:t>
                              </m:r>
                            </m:sup>
                            <m:e>
                              <m:sSub>
                                <m:sSubPr>
                                  <m:ctrlPr>
                                    <a:rPr lang="en-IN"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𝑘</m:t>
                                  </m:r>
                                </m:sub>
                              </m:sSub>
                              <m:sSup>
                                <m:sSupPr>
                                  <m:ctrlPr>
                                    <a:rPr lang="en-IN" sz="2000" i="1">
                                      <a:latin typeface="Cambria Math"/>
                                      <a:cs typeface="Times New Roman" pitchFamily="18" charset="0"/>
                                    </a:rPr>
                                  </m:ctrlPr>
                                </m:sSupPr>
                                <m:e>
                                  <m:d>
                                    <m:dPr>
                                      <m:begChr m:val="‖"/>
                                      <m:endChr m:val="‖"/>
                                      <m:ctrlPr>
                                        <a:rPr lang="en-IN" sz="2000" i="1">
                                          <a:latin typeface="Cambria Math"/>
                                          <a:cs typeface="Times New Roman" pitchFamily="18" charset="0"/>
                                        </a:rPr>
                                      </m:ctrlPr>
                                    </m:dPr>
                                    <m:e>
                                      <m:sSub>
                                        <m:sSubPr>
                                          <m:ctrlPr>
                                            <a:rPr lang="en-IN" sz="2000" i="1">
                                              <a:latin typeface="Cambria Math"/>
                                              <a:cs typeface="Times New Roman" pitchFamily="18" charset="0"/>
                                            </a:rPr>
                                          </m:ctrlPr>
                                        </m:sSubPr>
                                        <m:e>
                                          <m:r>
                                            <a:rPr lang="en-US" sz="2000" i="1">
                                              <a:latin typeface="Cambria Math"/>
                                              <a:cs typeface="Times New Roman" pitchFamily="18" charset="0"/>
                                            </a:rPr>
                                            <m:t>h</m:t>
                                          </m:r>
                                        </m:e>
                                        <m:sub>
                                          <m:r>
                                            <a:rPr lang="en-US" sz="2000" b="0" i="1" smtClean="0">
                                              <a:latin typeface="Cambria Math"/>
                                              <a:cs typeface="Times New Roman" pitchFamily="18" charset="0"/>
                                            </a:rPr>
                                            <m:t>𝑢</m:t>
                                          </m:r>
                                        </m:sub>
                                      </m:sSub>
                                    </m:e>
                                  </m:d>
                                </m:e>
                                <m:sup>
                                  <m:r>
                                    <a:rPr lang="en-US" sz="2000" i="1">
                                      <a:latin typeface="Cambria Math"/>
                                      <a:cs typeface="Times New Roman" pitchFamily="18" charset="0"/>
                                    </a:rPr>
                                    <m:t>2</m:t>
                                  </m:r>
                                </m:sup>
                              </m:sSup>
                              <m:r>
                                <a:rPr lang="en-US" sz="2000" i="1">
                                  <a:latin typeface="Cambria Math"/>
                                  <a:cs typeface="Times New Roman" pitchFamily="18" charset="0"/>
                                </a:rPr>
                                <m:t>−</m:t>
                              </m:r>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0</m:t>
                                  </m:r>
                                </m:sub>
                              </m:sSub>
                              <m:nary>
                                <m:naryPr>
                                  <m:chr m:val="∑"/>
                                  <m:limLoc m:val="subSup"/>
                                  <m:ctrlPr>
                                    <a:rPr lang="en-US" sz="2000" i="1">
                                      <a:latin typeface="Cambria Math"/>
                                      <a:cs typeface="Times New Roman" pitchFamily="18" charset="0"/>
                                    </a:rPr>
                                  </m:ctrlPr>
                                </m:naryPr>
                                <m:sub>
                                  <m:r>
                                    <m:rPr>
                                      <m:brk m:alnAt="25"/>
                                    </m:rPr>
                                    <a:rPr lang="en-US" sz="2000" i="1">
                                      <a:latin typeface="Cambria Math"/>
                                      <a:cs typeface="Times New Roman" pitchFamily="18" charset="0"/>
                                    </a:rPr>
                                    <m:t>𝑙</m:t>
                                  </m:r>
                                  <m:r>
                                    <a:rPr lang="en-US" sz="2000" i="1">
                                      <a:latin typeface="Cambria Math"/>
                                      <a:cs typeface="Times New Roman" pitchFamily="18" charset="0"/>
                                    </a:rPr>
                                    <m:t>=0</m:t>
                                  </m:r>
                                </m:sub>
                                <m:sup>
                                  <m:r>
                                    <a:rPr lang="en-US" sz="2000" i="1">
                                      <a:latin typeface="Cambria Math"/>
                                      <a:cs typeface="Times New Roman" pitchFamily="18" charset="0"/>
                                    </a:rPr>
                                    <m:t>𝐿</m:t>
                                  </m:r>
                                  <m:r>
                                    <a:rPr lang="en-US" sz="2000" i="1">
                                      <a:latin typeface="Cambria Math"/>
                                      <a:cs typeface="Times New Roman" pitchFamily="18" charset="0"/>
                                    </a:rPr>
                                    <m:t>−1</m:t>
                                  </m:r>
                                </m:sup>
                                <m:e>
                                  <m:f>
                                    <m:fPr>
                                      <m:ctrlPr>
                                        <a:rPr lang="en-US" sz="2000" i="1">
                                          <a:latin typeface="Cambria Math"/>
                                          <a:cs typeface="Times New Roman" pitchFamily="18" charset="0"/>
                                        </a:rPr>
                                      </m:ctrlPr>
                                    </m:fPr>
                                    <m:num>
                                      <m:sSup>
                                        <m:sSupPr>
                                          <m:ctrlPr>
                                            <a:rPr lang="en-US" sz="2000" i="1">
                                              <a:latin typeface="Cambria Math"/>
                                              <a:cs typeface="Times New Roman" pitchFamily="18" charset="0"/>
                                            </a:rPr>
                                          </m:ctrlPr>
                                        </m:sSupPr>
                                        <m:e>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h</m:t>
                                                  </m:r>
                                                </m:e>
                                                <m:sub>
                                                  <m:r>
                                                    <a:rPr lang="en-US" sz="2000" b="0" i="1" smtClean="0">
                                                      <a:latin typeface="Cambria Math"/>
                                                      <a:cs typeface="Times New Roman" pitchFamily="18" charset="0"/>
                                                    </a:rPr>
                                                    <m:t>𝑢</m:t>
                                                  </m:r>
                                                </m:sub>
                                              </m:sSub>
                                              <m:d>
                                                <m:dPr>
                                                  <m:ctrlPr>
                                                    <a:rPr lang="en-US" sz="2000" i="1">
                                                      <a:latin typeface="Cambria Math"/>
                                                      <a:cs typeface="Times New Roman" pitchFamily="18" charset="0"/>
                                                    </a:rPr>
                                                  </m:ctrlPr>
                                                </m:dPr>
                                                <m:e>
                                                  <m:r>
                                                    <a:rPr lang="en-US" sz="2000" i="1">
                                                      <a:latin typeface="Cambria Math"/>
                                                      <a:cs typeface="Times New Roman" pitchFamily="18" charset="0"/>
                                                    </a:rPr>
                                                    <m:t>𝑙</m:t>
                                                  </m:r>
                                                </m:e>
                                              </m:d>
                                            </m:e>
                                          </m:d>
                                        </m:e>
                                        <m:sup>
                                          <m:r>
                                            <a:rPr lang="en-US" sz="2000" i="1">
                                              <a:latin typeface="Cambria Math"/>
                                              <a:cs typeface="Times New Roman" pitchFamily="18" charset="0"/>
                                            </a:rPr>
                                            <m:t>4</m:t>
                                          </m:r>
                                        </m:sup>
                                      </m:sSup>
                                    </m:num>
                                    <m:den>
                                      <m:sSup>
                                        <m:sSupPr>
                                          <m:ctrlPr>
                                            <a:rPr lang="en-US" sz="2000" i="1">
                                              <a:latin typeface="Cambria Math"/>
                                              <a:cs typeface="Times New Roman" pitchFamily="18" charset="0"/>
                                            </a:rPr>
                                          </m:ctrlPr>
                                        </m:sSupPr>
                                        <m:e>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h</m:t>
                                                  </m:r>
                                                </m:e>
                                                <m:sub>
                                                  <m:r>
                                                    <a:rPr lang="en-US" sz="2000" b="0" i="1" smtClean="0">
                                                      <a:latin typeface="Cambria Math"/>
                                                      <a:cs typeface="Times New Roman" pitchFamily="18" charset="0"/>
                                                    </a:rPr>
                                                    <m:t>𝑢</m:t>
                                                  </m:r>
                                                </m:sub>
                                              </m:sSub>
                                            </m:e>
                                          </m:d>
                                        </m:e>
                                        <m:sup>
                                          <m:r>
                                            <a:rPr lang="en-US" sz="2000" i="1">
                                              <a:latin typeface="Cambria Math"/>
                                              <a:cs typeface="Times New Roman" pitchFamily="18" charset="0"/>
                                            </a:rPr>
                                            <m:t>2</m:t>
                                          </m:r>
                                        </m:sup>
                                      </m:sSup>
                                    </m:den>
                                  </m:f>
                                  <m:r>
                                    <a:rPr lang="en-US" sz="2000" i="1">
                                      <a:latin typeface="Cambria Math"/>
                                      <a:cs typeface="Times New Roman" pitchFamily="18" charset="0"/>
                                    </a:rPr>
                                    <m:t>+</m:t>
                                  </m:r>
                                  <m:sSup>
                                    <m:sSupPr>
                                      <m:ctrlPr>
                                        <a:rPr lang="en-US" sz="2000" i="1">
                                          <a:latin typeface="Cambria Math"/>
                                          <a:cs typeface="Times New Roman" pitchFamily="18" charset="0"/>
                                        </a:rPr>
                                      </m:ctrlPr>
                                    </m:sSupPr>
                                    <m:e>
                                      <m:sSub>
                                        <m:sSubPr>
                                          <m:ctrlPr>
                                            <a:rPr lang="en-US" sz="2000" i="1">
                                              <a:latin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𝜔</m:t>
                                          </m:r>
                                        </m:sub>
                                      </m:sSub>
                                    </m:e>
                                    <m:sup>
                                      <m:r>
                                        <a:rPr lang="en-US" sz="2000" i="1">
                                          <a:latin typeface="Cambria Math"/>
                                          <a:cs typeface="Times New Roman" pitchFamily="18" charset="0"/>
                                        </a:rPr>
                                        <m:t>2</m:t>
                                      </m:r>
                                    </m:sup>
                                  </m:sSup>
                                </m:e>
                              </m:nary>
                            </m:e>
                          </m:nary>
                        </m:den>
                      </m:f>
                      <m:r>
                        <a:rPr lang="en-US" sz="2000" b="0" i="1" smtClean="0">
                          <a:latin typeface="Cambria Math"/>
                          <a:cs typeface="Times New Roman" pitchFamily="18" charset="0"/>
                        </a:rPr>
                        <m:t>−−−8</m:t>
                      </m:r>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80059" y="923100"/>
                <a:ext cx="11583466" cy="5240194"/>
              </a:xfrm>
              <a:blipFill rotWithShape="1">
                <a:blip r:embed="rId4"/>
                <a:stretch>
                  <a:fillRect l="-474" t="-1163" r="-526"/>
                </a:stretch>
              </a:blipFill>
            </p:spPr>
            <p:txBody>
              <a:bodyPr/>
              <a:lstStyle/>
              <a:p>
                <a:r>
                  <a:rPr lang="en-IN">
                    <a:noFill/>
                  </a:rPr>
                  <a:t> </a:t>
                </a:r>
              </a:p>
            </p:txBody>
          </p:sp>
        </mc:Fallback>
      </mc:AlternateContent>
    </p:spTree>
    <p:extLst>
      <p:ext uri="{BB962C8B-B14F-4D97-AF65-F5344CB8AC3E}">
        <p14:creationId xmlns:p14="http://schemas.microsoft.com/office/powerpoint/2010/main" val="1378397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6853" y="6370578"/>
            <a:ext cx="12097816"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29/35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AutoShape 2" descr="https://documents.lucid.app/documents/c82ccefa-b980-4b01-b88f-410e60ec3b2f/pages/2JPiYzUaq~Aw?a=12879&amp;x=58&amp;y=55&amp;w=1364&amp;h=547&amp;store=1&amp;accept=image%2F*&amp;auth=LCA%2045f7628d10bf81744b902865ced348f5dd871f74-ts%3D1653282947"/>
          <p:cNvSpPr>
            <a:spLocks noChangeAspect="1" noChangeArrowheads="1"/>
          </p:cNvSpPr>
          <p:nvPr/>
        </p:nvSpPr>
        <p:spPr bwMode="auto">
          <a:xfrm>
            <a:off x="155575" y="-1874838"/>
            <a:ext cx="9744075"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https://documents.lucid.app/documents/c82ccefa-b980-4b01-b88f-410e60ec3b2f/pages/2JPiYzUaq~Aw?a=12879&amp;x=58&amp;y=55&amp;w=1364&amp;h=547&amp;store=1&amp;accept=image%2F*&amp;auth=LCA%2045f7628d10bf81744b902865ced348f5dd871f74-ts%3D1653282947"/>
          <p:cNvSpPr>
            <a:spLocks noChangeAspect="1" noChangeArrowheads="1"/>
          </p:cNvSpPr>
          <p:nvPr/>
        </p:nvSpPr>
        <p:spPr bwMode="auto">
          <a:xfrm>
            <a:off x="307975" y="-1722438"/>
            <a:ext cx="9744075"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Content Placeholder 2"/>
          <p:cNvSpPr>
            <a:spLocks noGrp="1"/>
          </p:cNvSpPr>
          <p:nvPr>
            <p:ph idx="1"/>
          </p:nvPr>
        </p:nvSpPr>
        <p:spPr>
          <a:xfrm>
            <a:off x="307975" y="863722"/>
            <a:ext cx="11555550" cy="5287695"/>
          </a:xfrm>
        </p:spPr>
        <p:txBody>
          <a:bodyPr>
            <a:normAutofit/>
          </a:bodyPr>
          <a:lstStyle/>
          <a:p>
            <a:pPr marL="0" indent="0">
              <a:buNone/>
            </a:pPr>
            <a:r>
              <a:rPr lang="en-IN" sz="2000" b="1" u="sng" dirty="0">
                <a:latin typeface="Times New Roman" pitchFamily="18" charset="0"/>
                <a:cs typeface="Times New Roman" pitchFamily="18" charset="0"/>
              </a:rPr>
              <a:t>MULTIPLE USERS CDMA </a:t>
            </a:r>
            <a:r>
              <a:rPr lang="en-IN" sz="2000" b="1" u="sng" dirty="0" smtClean="0">
                <a:latin typeface="Times New Roman" pitchFamily="18" charset="0"/>
                <a:cs typeface="Times New Roman" pitchFamily="18" charset="0"/>
              </a:rPr>
              <a:t>UPLINK </a:t>
            </a:r>
            <a:r>
              <a:rPr lang="en-IN" sz="2000" b="1" u="sng" dirty="0">
                <a:latin typeface="Times New Roman" pitchFamily="18" charset="0"/>
                <a:cs typeface="Times New Roman" pitchFamily="18" charset="0"/>
              </a:rPr>
              <a:t>SCENARIO </a:t>
            </a:r>
            <a:r>
              <a:rPr lang="en-IN" sz="2000" b="1" dirty="0" smtClean="0">
                <a:latin typeface="Times New Roman" pitchFamily="18" charset="0"/>
                <a:cs typeface="Times New Roman" pitchFamily="18" charset="0"/>
              </a:rPr>
              <a:t>:</a:t>
            </a:r>
          </a:p>
          <a:p>
            <a:pPr marL="0" indent="0">
              <a:buNone/>
            </a:pPr>
            <a:endParaRPr lang="en-IN"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143" y="1089345"/>
            <a:ext cx="4099014" cy="188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77456" y="3187328"/>
            <a:ext cx="3425040" cy="369332"/>
          </a:xfrm>
          <a:prstGeom prst="rect">
            <a:avLst/>
          </a:prstGeom>
        </p:spPr>
        <p:txBody>
          <a:bodyPr wrap="none">
            <a:spAutoFit/>
          </a:bodyPr>
          <a:lstStyle/>
          <a:p>
            <a:r>
              <a:rPr lang="it-IT" b="1" dirty="0">
                <a:latin typeface="Times New Roman" pitchFamily="18" charset="0"/>
                <a:cs typeface="Times New Roman" pitchFamily="18" charset="0"/>
              </a:rPr>
              <a:t>Figure </a:t>
            </a:r>
            <a:r>
              <a:rPr lang="it-IT" b="1" dirty="0" smtClean="0">
                <a:latin typeface="Times New Roman" pitchFamily="18" charset="0"/>
                <a:cs typeface="Times New Roman" pitchFamily="18" charset="0"/>
              </a:rPr>
              <a:t>8: </a:t>
            </a:r>
            <a:r>
              <a:rPr lang="it-IT" b="1" dirty="0">
                <a:latin typeface="Times New Roman" pitchFamily="18" charset="0"/>
                <a:cs typeface="Times New Roman" pitchFamily="18" charset="0"/>
              </a:rPr>
              <a:t>CDMA uplink scenario</a:t>
            </a:r>
            <a:endParaRPr lang="en-IN"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15892" y="1273444"/>
                <a:ext cx="7296192" cy="5221301"/>
              </a:xfrm>
              <a:prstGeom prst="rect">
                <a:avLst/>
              </a:prstGeom>
            </p:spPr>
            <p:txBody>
              <a:bodyPr wrap="square">
                <a:spAutoFit/>
              </a:bodyPr>
              <a:lstStyle/>
              <a:p>
                <a:pPr marL="285750" indent="-285750" algn="just">
                  <a:buFont typeface="Wingdings" pitchFamily="2" charset="2"/>
                  <a:buChar char="Ø"/>
                </a:pPr>
                <a:r>
                  <a:rPr lang="en-US" sz="1600" dirty="0" smtClean="0">
                    <a:latin typeface="Times New Roman" pitchFamily="18" charset="0"/>
                    <a:cs typeface="Times New Roman" pitchFamily="18" charset="0"/>
                  </a:rPr>
                  <a:t>We now consider a CDMA uplink scenario </a:t>
                </a:r>
                <a:r>
                  <a:rPr lang="en-US" sz="1600" dirty="0">
                    <a:latin typeface="Times New Roman" pitchFamily="18" charset="0"/>
                    <a:cs typeface="Times New Roman" pitchFamily="18" charset="0"/>
                  </a:rPr>
                  <a:t>with </a:t>
                </a:r>
                <a:r>
                  <a:rPr lang="en-US" sz="1600" i="1" dirty="0">
                    <a:latin typeface="Times New Roman" pitchFamily="18" charset="0"/>
                    <a:cs typeface="Times New Roman" pitchFamily="18" charset="0"/>
                  </a:rPr>
                  <a:t>K + 1 </a:t>
                </a:r>
                <a:r>
                  <a:rPr lang="en-US" sz="1600" dirty="0">
                    <a:latin typeface="Times New Roman" pitchFamily="18" charset="0"/>
                    <a:cs typeface="Times New Roman" pitchFamily="18" charset="0"/>
                  </a:rPr>
                  <a:t>users. Similar to the downlink multi-user scenario, le</a:t>
                </a:r>
                <a:r>
                  <a:rPr lang="en-US" sz="1600" dirty="0" smtClean="0">
                    <a:latin typeface="Times New Roman" pitchFamily="18" charset="0"/>
                    <a:cs typeface="Times New Roman" pitchFamily="18" charset="0"/>
                  </a:rPr>
                  <a:t>t</a:t>
                </a:r>
                <a14:m>
                  <m:oMath xmlns:m="http://schemas.openxmlformats.org/officeDocument/2006/math">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𝑎</m:t>
                        </m:r>
                      </m:e>
                      <m:sub>
                        <m:r>
                          <a:rPr lang="en-US" sz="1600" b="0" i="1" smtClean="0">
                            <a:latin typeface="Cambria Math"/>
                            <a:cs typeface="Times New Roman" pitchFamily="18" charset="0"/>
                          </a:rPr>
                          <m:t>0</m:t>
                        </m:r>
                      </m:sub>
                    </m:sSub>
                    <m:r>
                      <a:rPr lang="en-US" sz="1600" b="0" i="1" smtClean="0">
                        <a:latin typeface="Cambria Math"/>
                        <a:cs typeface="Times New Roman" pitchFamily="18" charset="0"/>
                      </a:rPr>
                      <m:t>,</m:t>
                    </m:r>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𝑎</m:t>
                        </m:r>
                      </m:e>
                      <m:sub>
                        <m:r>
                          <a:rPr lang="en-US" sz="1600" b="0" i="1" smtClean="0">
                            <a:latin typeface="Cambria Math"/>
                            <a:cs typeface="Times New Roman" pitchFamily="18" charset="0"/>
                          </a:rPr>
                          <m:t>1</m:t>
                        </m:r>
                      </m:sub>
                    </m:sSub>
                    <m:r>
                      <a:rPr lang="en-US" sz="1600" b="0" i="1" smtClean="0">
                        <a:latin typeface="Cambria Math"/>
                        <a:cs typeface="Times New Roman" pitchFamily="18" charset="0"/>
                      </a:rPr>
                      <m:t>…</m:t>
                    </m:r>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𝑎</m:t>
                        </m:r>
                      </m:e>
                      <m:sub>
                        <m:r>
                          <a:rPr lang="en-US" sz="1600" b="0" i="1" smtClean="0">
                            <a:latin typeface="Cambria Math"/>
                            <a:cs typeface="Times New Roman" pitchFamily="18" charset="0"/>
                          </a:rPr>
                          <m:t>𝑘</m:t>
                        </m:r>
                      </m:sub>
                    </m:sSub>
                    <m:r>
                      <a:rPr lang="en-US" sz="1600" b="0" i="1" smtClean="0">
                        <a:latin typeface="Cambria Math"/>
                        <a:cs typeface="Times New Roman" pitchFamily="18" charset="0"/>
                      </a:rPr>
                      <m:t> </m:t>
                    </m:r>
                  </m:oMath>
                </a14:m>
                <a:r>
                  <a:rPr lang="en-US" sz="1600" dirty="0" smtClean="0">
                    <a:latin typeface="Times New Roman" pitchFamily="18" charset="0"/>
                    <a:cs typeface="Times New Roman" pitchFamily="18" charset="0"/>
                  </a:rPr>
                  <a:t>denote </a:t>
                </a:r>
                <a:r>
                  <a:rPr lang="en-US" sz="1600" dirty="0">
                    <a:latin typeface="Times New Roman" pitchFamily="18" charset="0"/>
                    <a:cs typeface="Times New Roman" pitchFamily="18" charset="0"/>
                  </a:rPr>
                  <a:t>the information symbols </a:t>
                </a:r>
                <a:r>
                  <a:rPr lang="en-US" sz="1600" dirty="0" smtClean="0">
                    <a:latin typeface="Times New Roman" pitchFamily="18" charset="0"/>
                    <a:cs typeface="Times New Roman" pitchFamily="18" charset="0"/>
                  </a:rPr>
                  <a:t>and </a:t>
                </a: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𝑐</m:t>
                        </m:r>
                      </m:e>
                      <m:sub>
                        <m:r>
                          <a:rPr lang="en-US" sz="1600" b="0" i="1" smtClean="0">
                            <a:latin typeface="Cambria Math"/>
                            <a:cs typeface="Times New Roman" pitchFamily="18" charset="0"/>
                          </a:rPr>
                          <m:t>0</m:t>
                        </m:r>
                      </m:sub>
                    </m:sSub>
                    <m:d>
                      <m:dPr>
                        <m:ctrlPr>
                          <a:rPr lang="en-US" sz="1600" i="1" smtClean="0">
                            <a:latin typeface="Cambria Math"/>
                            <a:cs typeface="Times New Roman" pitchFamily="18" charset="0"/>
                          </a:rPr>
                        </m:ctrlPr>
                      </m:dPr>
                      <m:e>
                        <m:r>
                          <a:rPr lang="en-US" sz="1600" b="0" i="1" smtClean="0">
                            <a:latin typeface="Cambria Math"/>
                            <a:cs typeface="Times New Roman" pitchFamily="18" charset="0"/>
                          </a:rPr>
                          <m:t>𝑛</m:t>
                        </m:r>
                      </m:e>
                    </m:d>
                    <m:r>
                      <a:rPr lang="en-US" sz="1600" b="0" i="1" smtClean="0">
                        <a:latin typeface="Cambria Math"/>
                        <a:cs typeface="Times New Roman" pitchFamily="18" charset="0"/>
                      </a:rPr>
                      <m:t>,</m:t>
                    </m:r>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𝑐</m:t>
                        </m:r>
                      </m:e>
                      <m:sub>
                        <m:r>
                          <a:rPr lang="en-US" sz="1600" b="0" i="1" smtClean="0">
                            <a:latin typeface="Cambria Math"/>
                            <a:cs typeface="Times New Roman" pitchFamily="18" charset="0"/>
                          </a:rPr>
                          <m:t>1</m:t>
                        </m:r>
                      </m:sub>
                    </m:sSub>
                    <m:d>
                      <m:dPr>
                        <m:ctrlPr>
                          <a:rPr lang="en-US" sz="1600" b="0" i="1" smtClean="0">
                            <a:latin typeface="Cambria Math"/>
                            <a:cs typeface="Times New Roman" pitchFamily="18" charset="0"/>
                          </a:rPr>
                        </m:ctrlPr>
                      </m:dPr>
                      <m:e>
                        <m:r>
                          <a:rPr lang="en-US" sz="1600" b="0" i="1" smtClean="0">
                            <a:latin typeface="Cambria Math"/>
                            <a:cs typeface="Times New Roman" pitchFamily="18" charset="0"/>
                          </a:rPr>
                          <m:t>𝑛</m:t>
                        </m:r>
                      </m:e>
                    </m:d>
                    <m:r>
                      <a:rPr lang="en-US" sz="1600" b="0" i="1" smtClean="0">
                        <a:latin typeface="Cambria Math"/>
                        <a:cs typeface="Times New Roman" pitchFamily="18" charset="0"/>
                      </a:rPr>
                      <m:t>,…</m:t>
                    </m:r>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𝑐</m:t>
                        </m:r>
                      </m:e>
                      <m:sub>
                        <m:r>
                          <a:rPr lang="en-US" sz="1600" b="0" i="1" smtClean="0">
                            <a:latin typeface="Cambria Math"/>
                            <a:cs typeface="Times New Roman" pitchFamily="18" charset="0"/>
                          </a:rPr>
                          <m:t>𝐾</m:t>
                        </m:r>
                      </m:sub>
                    </m:sSub>
                    <m:d>
                      <m:dPr>
                        <m:ctrlPr>
                          <a:rPr lang="en-US" sz="1600" b="0" i="1" smtClean="0">
                            <a:latin typeface="Cambria Math"/>
                            <a:cs typeface="Times New Roman" pitchFamily="18" charset="0"/>
                          </a:rPr>
                        </m:ctrlPr>
                      </m:dPr>
                      <m:e>
                        <m:r>
                          <a:rPr lang="en-US" sz="1600" b="0" i="1" smtClean="0">
                            <a:latin typeface="Cambria Math"/>
                            <a:cs typeface="Times New Roman" pitchFamily="18" charset="0"/>
                          </a:rPr>
                          <m:t>𝑛</m:t>
                        </m:r>
                      </m:e>
                    </m:d>
                  </m:oMath>
                </a14:m>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denote the spreading codes corresponding to the </a:t>
                </a:r>
                <a:r>
                  <a:rPr lang="en-US" sz="1600" i="1" dirty="0">
                    <a:latin typeface="Times New Roman" pitchFamily="18" charset="0"/>
                    <a:cs typeface="Times New Roman" pitchFamily="18" charset="0"/>
                  </a:rPr>
                  <a:t>K + 1 </a:t>
                </a:r>
                <a:r>
                  <a:rPr lang="en-US" sz="1600" dirty="0">
                    <a:latin typeface="Times New Roman" pitchFamily="18" charset="0"/>
                    <a:cs typeface="Times New Roman" pitchFamily="18" charset="0"/>
                  </a:rPr>
                  <a:t>users respectively. </a:t>
                </a:r>
              </a:p>
              <a:p>
                <a:pPr marL="285750" indent="-285750" algn="just">
                  <a:buFont typeface="Wingdings" pitchFamily="2" charset="2"/>
                  <a:buChar char="Ø"/>
                </a:pPr>
                <a:r>
                  <a:rPr lang="en-US" sz="1600" dirty="0" smtClean="0">
                    <a:latin typeface="Times New Roman" pitchFamily="18" charset="0"/>
                    <a:cs typeface="Times New Roman" pitchFamily="18" charset="0"/>
                  </a:rPr>
                  <a:t>Hence</a:t>
                </a:r>
                <a:r>
                  <a:rPr lang="en-US" sz="1600" dirty="0">
                    <a:latin typeface="Times New Roman" pitchFamily="18" charset="0"/>
                    <a:cs typeface="Times New Roman" pitchFamily="18" charset="0"/>
                  </a:rPr>
                  <a:t>, the spread signal transmitted by each user </a:t>
                </a: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𝑥</m:t>
                        </m:r>
                      </m:e>
                      <m:sub>
                        <m:r>
                          <a:rPr lang="en-US" sz="1600" b="0" i="1" smtClean="0">
                            <a:latin typeface="Cambria Math"/>
                            <a:cs typeface="Times New Roman" pitchFamily="18" charset="0"/>
                          </a:rPr>
                          <m:t>𝐾</m:t>
                        </m:r>
                      </m:sub>
                    </m:sSub>
                    <m:d>
                      <m:dPr>
                        <m:ctrlPr>
                          <a:rPr lang="en-US" sz="1600" i="1" smtClean="0">
                            <a:latin typeface="Cambria Math"/>
                            <a:cs typeface="Times New Roman" pitchFamily="18" charset="0"/>
                          </a:rPr>
                        </m:ctrlPr>
                      </m:dPr>
                      <m:e>
                        <m:r>
                          <a:rPr lang="en-US" sz="1600" b="0" i="1" smtClean="0">
                            <a:latin typeface="Cambria Math"/>
                            <a:cs typeface="Times New Roman" pitchFamily="18" charset="0"/>
                          </a:rPr>
                          <m:t>𝑚</m:t>
                        </m:r>
                      </m:e>
                    </m:d>
                  </m:oMath>
                </a14:m>
                <a:r>
                  <a:rPr lang="en-US" sz="1600" dirty="0" smtClean="0">
                    <a:latin typeface="Times New Roman" pitchFamily="18" charset="0"/>
                    <a:cs typeface="Times New Roman" pitchFamily="18" charset="0"/>
                  </a:rPr>
                  <a:t> can </a:t>
                </a:r>
                <a:r>
                  <a:rPr lang="en-US" sz="1600" dirty="0">
                    <a:latin typeface="Times New Roman" pitchFamily="18" charset="0"/>
                    <a:cs typeface="Times New Roman" pitchFamily="18" charset="0"/>
                  </a:rPr>
                  <a:t>be expressed as </a:t>
                </a: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𝑥</m:t>
                        </m:r>
                      </m:e>
                      <m:sub>
                        <m:r>
                          <a:rPr lang="en-US" sz="1600" b="0" i="1" smtClean="0">
                            <a:latin typeface="Cambria Math"/>
                            <a:cs typeface="Times New Roman" pitchFamily="18" charset="0"/>
                          </a:rPr>
                          <m:t>𝑘</m:t>
                        </m:r>
                      </m:sub>
                    </m:sSub>
                    <m:d>
                      <m:dPr>
                        <m:ctrlPr>
                          <a:rPr lang="en-US" sz="1600" i="1" smtClean="0">
                            <a:latin typeface="Cambria Math"/>
                            <a:cs typeface="Times New Roman" pitchFamily="18" charset="0"/>
                          </a:rPr>
                        </m:ctrlPr>
                      </m:dPr>
                      <m:e>
                        <m:r>
                          <a:rPr lang="en-US" sz="1600" b="0" i="1" smtClean="0">
                            <a:latin typeface="Cambria Math"/>
                            <a:cs typeface="Times New Roman" pitchFamily="18" charset="0"/>
                          </a:rPr>
                          <m:t>𝑚</m:t>
                        </m:r>
                      </m:e>
                    </m:d>
                    <m:r>
                      <a:rPr lang="en-US" sz="1600" i="1" smtClean="0">
                        <a:latin typeface="Cambria Math"/>
                        <a:ea typeface="Cambria Math"/>
                        <a:cs typeface="Times New Roman" pitchFamily="18" charset="0"/>
                      </a:rPr>
                      <m:t>=</m:t>
                    </m:r>
                    <m:sSub>
                      <m:sSubPr>
                        <m:ctrlPr>
                          <a:rPr lang="en-US"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𝑎</m:t>
                        </m:r>
                      </m:e>
                      <m:sub>
                        <m:r>
                          <a:rPr lang="en-US" sz="1600" b="0" i="1" smtClean="0">
                            <a:latin typeface="Cambria Math"/>
                            <a:ea typeface="Cambria Math"/>
                            <a:cs typeface="Times New Roman" pitchFamily="18" charset="0"/>
                          </a:rPr>
                          <m:t>𝑘</m:t>
                        </m:r>
                      </m:sub>
                    </m:sSub>
                    <m:sSub>
                      <m:sSubPr>
                        <m:ctrlPr>
                          <a:rPr lang="en-US"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𝑐</m:t>
                        </m:r>
                      </m:e>
                      <m:sub>
                        <m:r>
                          <a:rPr lang="en-US" sz="1600" b="0" i="1" smtClean="0">
                            <a:latin typeface="Cambria Math"/>
                            <a:ea typeface="Cambria Math"/>
                            <a:cs typeface="Times New Roman" pitchFamily="18" charset="0"/>
                          </a:rPr>
                          <m:t>𝑘</m:t>
                        </m:r>
                      </m:sub>
                    </m:sSub>
                    <m:d>
                      <m:dPr>
                        <m:ctrlPr>
                          <a:rPr lang="en-US" sz="1600" i="1" smtClean="0">
                            <a:latin typeface="Cambria Math"/>
                            <a:ea typeface="Cambria Math"/>
                            <a:cs typeface="Times New Roman" pitchFamily="18" charset="0"/>
                          </a:rPr>
                        </m:ctrlPr>
                      </m:dPr>
                      <m:e>
                        <m:r>
                          <a:rPr lang="en-US" sz="1600" b="0" i="1" smtClean="0">
                            <a:latin typeface="Cambria Math"/>
                            <a:ea typeface="Cambria Math"/>
                            <a:cs typeface="Times New Roman" pitchFamily="18" charset="0"/>
                          </a:rPr>
                          <m:t>𝑚</m:t>
                        </m:r>
                      </m:e>
                    </m:d>
                    <m:r>
                      <a:rPr lang="en-US" sz="1600" b="0" i="1" smtClean="0">
                        <a:latin typeface="Cambria Math"/>
                        <a:ea typeface="Cambria Math"/>
                        <a:cs typeface="Times New Roman" pitchFamily="18" charset="0"/>
                      </a:rPr>
                      <m:t>.</m:t>
                    </m:r>
                  </m:oMath>
                </a14:m>
                <a:r>
                  <a:rPr lang="en-US" sz="1600" dirty="0" smtClean="0">
                    <a:latin typeface="Times New Roman" pitchFamily="18" charset="0"/>
                    <a:cs typeface="Times New Roman" pitchFamily="18" charset="0"/>
                  </a:rPr>
                  <a:t>However</a:t>
                </a:r>
                <a:r>
                  <a:rPr lang="en-US" sz="1600" dirty="0">
                    <a:latin typeface="Times New Roman" pitchFamily="18" charset="0"/>
                    <a:cs typeface="Times New Roman" pitchFamily="18" charset="0"/>
                  </a:rPr>
                  <a:t>, there is a key difference here with respect to the downlink scenario. Unlike the composite signal which is transmitted by the base station in the downlink scenario, each mobile user transmits his individual signal from the </a:t>
                </a:r>
                <a:r>
                  <a:rPr lang="en-US" sz="1600" dirty="0" smtClean="0">
                    <a:latin typeface="Times New Roman" pitchFamily="18" charset="0"/>
                    <a:cs typeface="Times New Roman" pitchFamily="18" charset="0"/>
                  </a:rPr>
                  <a:t>transmitter</a:t>
                </a:r>
              </a:p>
              <a:p>
                <a:pPr marL="285750" indent="-285750" algn="just">
                  <a:buFont typeface="Wingdings" pitchFamily="2" charset="2"/>
                  <a:buChar char="Ø"/>
                </a:pPr>
                <a:r>
                  <a:rPr lang="en-US" sz="1600" dirty="0">
                    <a:latin typeface="Times New Roman" pitchFamily="18" charset="0"/>
                    <a:cs typeface="Times New Roman" pitchFamily="18" charset="0"/>
                  </a:rPr>
                  <a:t>Thus, the composite signal in the uplink scenario is formed by superposition at the </a:t>
                </a:r>
                <a:r>
                  <a:rPr lang="en-US" sz="1600" dirty="0" smtClean="0">
                    <a:latin typeface="Times New Roman" pitchFamily="18" charset="0"/>
                    <a:cs typeface="Times New Roman" pitchFamily="18" charset="0"/>
                  </a:rPr>
                  <a:t>receiver</a:t>
                </a:r>
              </a:p>
              <a:p>
                <a:pPr marL="285750" indent="-285750" algn="just">
                  <a:buFont typeface="Wingdings" pitchFamily="2" charset="2"/>
                  <a:buChar char="Ø"/>
                </a:pPr>
                <a:r>
                  <a:rPr lang="en-US" sz="1600" dirty="0">
                    <a:latin typeface="Times New Roman" pitchFamily="18" charset="0"/>
                    <a:cs typeface="Times New Roman" pitchFamily="18" charset="0"/>
                  </a:rPr>
                  <a:t>To understand this better, consider the frequency-selective </a:t>
                </a:r>
                <a:r>
                  <a:rPr lang="en-US" sz="1600" dirty="0" smtClean="0">
                    <a:latin typeface="Times New Roman" pitchFamily="18" charset="0"/>
                    <a:cs typeface="Times New Roman" pitchFamily="18" charset="0"/>
                  </a:rPr>
                  <a:t>channel</a:t>
                </a: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h</m:t>
                        </m:r>
                      </m:e>
                      <m:sub>
                        <m:r>
                          <a:rPr lang="en-US" sz="1600" b="0" i="1" smtClean="0">
                            <a:latin typeface="Cambria Math"/>
                            <a:cs typeface="Times New Roman" pitchFamily="18" charset="0"/>
                          </a:rPr>
                          <m:t>𝑘</m:t>
                        </m:r>
                      </m:sub>
                    </m:sSub>
                    <m:d>
                      <m:dPr>
                        <m:ctrlPr>
                          <a:rPr lang="en-US" sz="1600" i="1" smtClean="0">
                            <a:latin typeface="Cambria Math"/>
                            <a:cs typeface="Times New Roman" pitchFamily="18" charset="0"/>
                          </a:rPr>
                        </m:ctrlPr>
                      </m:dPr>
                      <m:e>
                        <m:r>
                          <a:rPr lang="en-US" sz="1600" b="0" i="1" smtClean="0">
                            <a:latin typeface="Cambria Math"/>
                            <a:cs typeface="Times New Roman" pitchFamily="18" charset="0"/>
                          </a:rPr>
                          <m:t>0</m:t>
                        </m:r>
                      </m:e>
                    </m:d>
                    <m:r>
                      <a:rPr lang="en-US" sz="1600" b="0" i="1" smtClean="0">
                        <a:latin typeface="Cambria Math"/>
                        <a:cs typeface="Times New Roman" pitchFamily="18" charset="0"/>
                      </a:rPr>
                      <m:t>,</m:t>
                    </m:r>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h</m:t>
                        </m:r>
                      </m:e>
                      <m:sub>
                        <m:r>
                          <a:rPr lang="en-US" sz="1600" b="0" i="1" smtClean="0">
                            <a:latin typeface="Cambria Math"/>
                            <a:cs typeface="Times New Roman" pitchFamily="18" charset="0"/>
                          </a:rPr>
                          <m:t>𝑘</m:t>
                        </m:r>
                      </m:sub>
                    </m:sSub>
                    <m:d>
                      <m:dPr>
                        <m:ctrlPr>
                          <a:rPr lang="en-US" sz="1600" b="0" i="1" smtClean="0">
                            <a:latin typeface="Cambria Math"/>
                            <a:cs typeface="Times New Roman" pitchFamily="18" charset="0"/>
                          </a:rPr>
                        </m:ctrlPr>
                      </m:dPr>
                      <m:e>
                        <m:r>
                          <a:rPr lang="en-US" sz="1600" b="0" i="1" smtClean="0">
                            <a:latin typeface="Cambria Math"/>
                            <a:cs typeface="Times New Roman" pitchFamily="18" charset="0"/>
                          </a:rPr>
                          <m:t>1</m:t>
                        </m:r>
                      </m:e>
                    </m:d>
                    <m:r>
                      <a:rPr lang="en-US" sz="1600" b="0" i="1" smtClean="0">
                        <a:latin typeface="Cambria Math"/>
                        <a:cs typeface="Times New Roman" pitchFamily="18" charset="0"/>
                      </a:rPr>
                      <m:t>,…</m:t>
                    </m:r>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h</m:t>
                        </m:r>
                      </m:e>
                      <m:sub>
                        <m:r>
                          <a:rPr lang="en-US" sz="1600" b="0" i="1" smtClean="0">
                            <a:latin typeface="Cambria Math"/>
                            <a:cs typeface="Times New Roman" pitchFamily="18" charset="0"/>
                          </a:rPr>
                          <m:t>𝑘</m:t>
                        </m:r>
                      </m:sub>
                    </m:sSub>
                    <m:d>
                      <m:dPr>
                        <m:ctrlPr>
                          <a:rPr lang="en-US" sz="1600" b="0" i="1" smtClean="0">
                            <a:latin typeface="Cambria Math"/>
                            <a:cs typeface="Times New Roman" pitchFamily="18" charset="0"/>
                          </a:rPr>
                        </m:ctrlPr>
                      </m:dPr>
                      <m:e>
                        <m:r>
                          <a:rPr lang="en-US" sz="1600" b="0" i="1" smtClean="0">
                            <a:latin typeface="Cambria Math"/>
                            <a:cs typeface="Times New Roman" pitchFamily="18" charset="0"/>
                          </a:rPr>
                          <m:t>𝐿</m:t>
                        </m:r>
                        <m:r>
                          <a:rPr lang="en-US" sz="1600" b="0" i="1" smtClean="0">
                            <a:latin typeface="Cambria Math"/>
                            <a:cs typeface="Times New Roman" pitchFamily="18" charset="0"/>
                          </a:rPr>
                          <m:t>−1</m:t>
                        </m:r>
                      </m:e>
                    </m:d>
                  </m:oMath>
                </a14:m>
                <a:r>
                  <a:rPr lang="en-US" sz="1600" dirty="0" smtClean="0">
                    <a:latin typeface="Times New Roman" pitchFamily="18" charset="0"/>
                    <a:cs typeface="Times New Roman" pitchFamily="18" charset="0"/>
                  </a:rPr>
                  <a:t>between </a:t>
                </a:r>
                <a:r>
                  <a:rPr lang="en-US" sz="1600" dirty="0">
                    <a:latin typeface="Times New Roman" pitchFamily="18" charset="0"/>
                    <a:cs typeface="Times New Roman" pitchFamily="18" charset="0"/>
                  </a:rPr>
                  <a:t>the </a:t>
                </a:r>
                <a14:m>
                  <m:oMath xmlns:m="http://schemas.openxmlformats.org/officeDocument/2006/math">
                    <m:sSup>
                      <m:sSupPr>
                        <m:ctrlPr>
                          <a:rPr lang="en-US" sz="1600" i="1" smtClean="0">
                            <a:latin typeface="Cambria Math"/>
                            <a:cs typeface="Times New Roman" pitchFamily="18" charset="0"/>
                          </a:rPr>
                        </m:ctrlPr>
                      </m:sSupPr>
                      <m:e>
                        <m:r>
                          <a:rPr lang="en-US" sz="1600" b="0" i="1" smtClean="0">
                            <a:latin typeface="Cambria Math"/>
                            <a:cs typeface="Times New Roman" pitchFamily="18" charset="0"/>
                          </a:rPr>
                          <m:t>𝑘</m:t>
                        </m:r>
                      </m:e>
                      <m:sup>
                        <m:r>
                          <a:rPr lang="en-US" sz="1600" b="0" i="1" smtClean="0">
                            <a:latin typeface="Cambria Math"/>
                            <a:cs typeface="Times New Roman" pitchFamily="18" charset="0"/>
                          </a:rPr>
                          <m:t>𝑡h</m:t>
                        </m:r>
                      </m:sup>
                    </m:sSup>
                  </m:oMath>
                </a14:m>
                <a:r>
                  <a:rPr lang="en-US" sz="1600" dirty="0" smtClean="0">
                    <a:latin typeface="Times New Roman" pitchFamily="18" charset="0"/>
                    <a:cs typeface="Times New Roman" pitchFamily="18" charset="0"/>
                  </a:rPr>
                  <a:t>user </a:t>
                </a:r>
                <a:r>
                  <a:rPr lang="en-US" sz="1600" dirty="0">
                    <a:latin typeface="Times New Roman" pitchFamily="18" charset="0"/>
                    <a:cs typeface="Times New Roman" pitchFamily="18" charset="0"/>
                  </a:rPr>
                  <a:t>and the base station. Thus, the </a:t>
                </a:r>
                <a:r>
                  <a:rPr lang="en-US" sz="1600" dirty="0" smtClean="0">
                    <a:latin typeface="Times New Roman" pitchFamily="18" charset="0"/>
                    <a:cs typeface="Times New Roman" pitchFamily="18" charset="0"/>
                  </a:rPr>
                  <a:t>received </a:t>
                </a:r>
                <a:r>
                  <a:rPr lang="en-US" sz="1600" dirty="0">
                    <a:latin typeface="Times New Roman" pitchFamily="18" charset="0"/>
                    <a:cs typeface="Times New Roman" pitchFamily="18" charset="0"/>
                  </a:rPr>
                  <a:t>signal component </a:t>
                </a: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𝑦</m:t>
                        </m:r>
                      </m:e>
                      <m:sub>
                        <m:r>
                          <a:rPr lang="en-US" sz="1600" b="0" i="1" smtClean="0">
                            <a:latin typeface="Cambria Math"/>
                            <a:cs typeface="Times New Roman" pitchFamily="18" charset="0"/>
                          </a:rPr>
                          <m:t>𝑘</m:t>
                        </m:r>
                      </m:sub>
                    </m:sSub>
                    <m:d>
                      <m:dPr>
                        <m:ctrlPr>
                          <a:rPr lang="en-US" sz="1600" i="1" smtClean="0">
                            <a:latin typeface="Cambria Math"/>
                            <a:cs typeface="Times New Roman" pitchFamily="18" charset="0"/>
                          </a:rPr>
                        </m:ctrlPr>
                      </m:dPr>
                      <m:e>
                        <m:r>
                          <a:rPr lang="en-US" sz="1600" b="0" i="1" smtClean="0">
                            <a:latin typeface="Cambria Math"/>
                            <a:cs typeface="Times New Roman" pitchFamily="18" charset="0"/>
                          </a:rPr>
                          <m:t>𝑛</m:t>
                        </m:r>
                      </m:e>
                    </m:d>
                  </m:oMath>
                </a14:m>
                <a:r>
                  <a:rPr lang="en-US" sz="1600" dirty="0" smtClean="0">
                    <a:latin typeface="Times New Roman" pitchFamily="18" charset="0"/>
                    <a:cs typeface="Times New Roman" pitchFamily="18" charset="0"/>
                  </a:rPr>
                  <a:t>of </a:t>
                </a:r>
                <a:r>
                  <a:rPr lang="en-US" sz="1600" dirty="0">
                    <a:latin typeface="Times New Roman" pitchFamily="18" charset="0"/>
                    <a:cs typeface="Times New Roman" pitchFamily="18" charset="0"/>
                  </a:rPr>
                  <a:t>the user k at the base station is given </a:t>
                </a:r>
                <a:r>
                  <a:rPr lang="en-US" sz="1600" dirty="0" smtClean="0">
                    <a:latin typeface="Times New Roman" pitchFamily="18" charset="0"/>
                    <a:cs typeface="Times New Roman" pitchFamily="18" charset="0"/>
                  </a:rPr>
                  <a:t>as</a:t>
                </a:r>
              </a:p>
              <a:p>
                <a:pPr algn="just"/>
                <a:endParaRPr lang="en-US" sz="1600"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sSub>
                        <m:sSubPr>
                          <m:ctrlPr>
                            <a:rPr lang="en-IN" sz="1600" i="1" smtClean="0">
                              <a:latin typeface="Cambria Math"/>
                              <a:cs typeface="Times New Roman" pitchFamily="18" charset="0"/>
                            </a:rPr>
                          </m:ctrlPr>
                        </m:sSubPr>
                        <m:e>
                          <m:r>
                            <a:rPr lang="en-US" sz="1600" b="0" i="1" smtClean="0">
                              <a:latin typeface="Cambria Math"/>
                              <a:cs typeface="Times New Roman" pitchFamily="18" charset="0"/>
                            </a:rPr>
                            <m:t>𝑦</m:t>
                          </m:r>
                        </m:e>
                        <m:sub>
                          <m:r>
                            <a:rPr lang="en-US" sz="1600" b="0" i="1" smtClean="0">
                              <a:latin typeface="Cambria Math"/>
                              <a:cs typeface="Times New Roman" pitchFamily="18" charset="0"/>
                            </a:rPr>
                            <m:t>𝑘</m:t>
                          </m:r>
                        </m:sub>
                      </m:sSub>
                      <m:d>
                        <m:dPr>
                          <m:ctrlPr>
                            <a:rPr lang="en-IN" sz="1600" i="1" smtClean="0">
                              <a:latin typeface="Cambria Math"/>
                              <a:cs typeface="Times New Roman" pitchFamily="18" charset="0"/>
                            </a:rPr>
                          </m:ctrlPr>
                        </m:dPr>
                        <m:e>
                          <m:r>
                            <a:rPr lang="en-US" sz="1600" b="0" i="1" smtClean="0">
                              <a:latin typeface="Cambria Math"/>
                              <a:cs typeface="Times New Roman" pitchFamily="18" charset="0"/>
                            </a:rPr>
                            <m:t>𝑛</m:t>
                          </m:r>
                        </m:e>
                      </m:d>
                      <m:r>
                        <a:rPr lang="en-IN" sz="1600" i="1" smtClean="0">
                          <a:latin typeface="Cambria Math"/>
                          <a:ea typeface="Cambria Math"/>
                          <a:cs typeface="Times New Roman" pitchFamily="18" charset="0"/>
                        </a:rPr>
                        <m:t>=</m:t>
                      </m:r>
                      <m:sSub>
                        <m:sSubPr>
                          <m:ctrlPr>
                            <a:rPr lang="en-IN"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h</m:t>
                          </m:r>
                        </m:e>
                        <m:sub>
                          <m:r>
                            <a:rPr lang="en-US" sz="1600" b="0" i="1" smtClean="0">
                              <a:latin typeface="Cambria Math"/>
                              <a:ea typeface="Cambria Math"/>
                              <a:cs typeface="Times New Roman" pitchFamily="18" charset="0"/>
                            </a:rPr>
                            <m:t>𝑘</m:t>
                          </m:r>
                        </m:sub>
                      </m:sSub>
                      <m:d>
                        <m:dPr>
                          <m:ctrlPr>
                            <a:rPr lang="en-IN" sz="1600" i="1" smtClean="0">
                              <a:latin typeface="Cambria Math"/>
                              <a:ea typeface="Cambria Math"/>
                              <a:cs typeface="Times New Roman" pitchFamily="18" charset="0"/>
                            </a:rPr>
                          </m:ctrlPr>
                        </m:dPr>
                        <m:e>
                          <m:r>
                            <a:rPr lang="en-US" sz="1600" b="0" i="1" smtClean="0">
                              <a:latin typeface="Cambria Math"/>
                              <a:ea typeface="Cambria Math"/>
                              <a:cs typeface="Times New Roman" pitchFamily="18" charset="0"/>
                            </a:rPr>
                            <m:t>0</m:t>
                          </m:r>
                        </m:e>
                      </m:d>
                      <m:sSub>
                        <m:sSubPr>
                          <m:ctrlPr>
                            <a:rPr lang="en-IN"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𝑥</m:t>
                          </m:r>
                        </m:e>
                        <m:sub>
                          <m:r>
                            <a:rPr lang="en-US" sz="1600" b="0" i="1" smtClean="0">
                              <a:latin typeface="Cambria Math"/>
                              <a:ea typeface="Cambria Math"/>
                              <a:cs typeface="Times New Roman" pitchFamily="18" charset="0"/>
                            </a:rPr>
                            <m:t>𝑘</m:t>
                          </m:r>
                        </m:sub>
                      </m:sSub>
                      <m:d>
                        <m:dPr>
                          <m:ctrlPr>
                            <a:rPr lang="en-IN" sz="1600" i="1" smtClean="0">
                              <a:latin typeface="Cambria Math"/>
                              <a:ea typeface="Cambria Math"/>
                              <a:cs typeface="Times New Roman" pitchFamily="18" charset="0"/>
                            </a:rPr>
                          </m:ctrlPr>
                        </m:dPr>
                        <m:e>
                          <m:r>
                            <a:rPr lang="en-US" sz="1600" b="0" i="1" smtClean="0">
                              <a:latin typeface="Cambria Math"/>
                              <a:ea typeface="Cambria Math"/>
                              <a:cs typeface="Times New Roman" pitchFamily="18" charset="0"/>
                            </a:rPr>
                            <m:t>𝑛</m:t>
                          </m:r>
                        </m:e>
                      </m:d>
                      <m:r>
                        <a:rPr lang="en-IN" sz="1600" i="1" smtClean="0">
                          <a:latin typeface="Cambria Math"/>
                          <a:ea typeface="Cambria Math"/>
                          <a:cs typeface="Times New Roman" pitchFamily="18" charset="0"/>
                        </a:rPr>
                        <m:t>+</m:t>
                      </m:r>
                      <m:sSub>
                        <m:sSubPr>
                          <m:ctrlPr>
                            <a:rPr lang="en-IN"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h</m:t>
                          </m:r>
                        </m:e>
                        <m:sub>
                          <m:r>
                            <a:rPr lang="en-US" sz="1600" b="0" i="1" smtClean="0">
                              <a:latin typeface="Cambria Math"/>
                              <a:ea typeface="Cambria Math"/>
                              <a:cs typeface="Times New Roman" pitchFamily="18" charset="0"/>
                            </a:rPr>
                            <m:t>𝑘</m:t>
                          </m:r>
                        </m:sub>
                      </m:sSub>
                      <m:d>
                        <m:dPr>
                          <m:ctrlPr>
                            <a:rPr lang="en-IN" sz="1600" i="1" smtClean="0">
                              <a:latin typeface="Cambria Math"/>
                              <a:ea typeface="Cambria Math"/>
                              <a:cs typeface="Times New Roman" pitchFamily="18" charset="0"/>
                            </a:rPr>
                          </m:ctrlPr>
                        </m:dPr>
                        <m:e>
                          <m:r>
                            <a:rPr lang="en-US" sz="1600" b="0" i="1" smtClean="0">
                              <a:latin typeface="Cambria Math"/>
                              <a:ea typeface="Cambria Math"/>
                              <a:cs typeface="Times New Roman" pitchFamily="18" charset="0"/>
                            </a:rPr>
                            <m:t>1</m:t>
                          </m:r>
                        </m:e>
                      </m:d>
                      <m:sSub>
                        <m:sSubPr>
                          <m:ctrlPr>
                            <a:rPr lang="en-IN"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𝑥</m:t>
                          </m:r>
                        </m:e>
                        <m:sub>
                          <m:r>
                            <a:rPr lang="en-US" sz="1600" b="0" i="1" smtClean="0">
                              <a:latin typeface="Cambria Math"/>
                              <a:ea typeface="Cambria Math"/>
                              <a:cs typeface="Times New Roman" pitchFamily="18" charset="0"/>
                            </a:rPr>
                            <m:t>𝑘</m:t>
                          </m:r>
                        </m:sub>
                      </m:sSub>
                      <m:d>
                        <m:dPr>
                          <m:ctrlPr>
                            <a:rPr lang="en-IN" sz="1600" i="1" smtClean="0">
                              <a:latin typeface="Cambria Math"/>
                              <a:ea typeface="Cambria Math"/>
                              <a:cs typeface="Times New Roman" pitchFamily="18" charset="0"/>
                            </a:rPr>
                          </m:ctrlPr>
                        </m:dPr>
                        <m:e>
                          <m:r>
                            <a:rPr lang="en-US" sz="1600" b="0" i="1" smtClean="0">
                              <a:latin typeface="Cambria Math"/>
                              <a:ea typeface="Cambria Math"/>
                              <a:cs typeface="Times New Roman" pitchFamily="18" charset="0"/>
                            </a:rPr>
                            <m:t>𝑛</m:t>
                          </m:r>
                          <m:r>
                            <a:rPr lang="en-US" sz="1600" b="0" i="1" smtClean="0">
                              <a:latin typeface="Cambria Math"/>
                              <a:ea typeface="Cambria Math"/>
                              <a:cs typeface="Times New Roman" pitchFamily="18" charset="0"/>
                            </a:rPr>
                            <m:t>−1</m:t>
                          </m:r>
                        </m:e>
                      </m:d>
                      <m:r>
                        <a:rPr lang="en-IN" sz="1600" i="1" smtClean="0">
                          <a:latin typeface="Cambria Math"/>
                          <a:ea typeface="Cambria Math"/>
                          <a:cs typeface="Times New Roman" pitchFamily="18" charset="0"/>
                        </a:rPr>
                        <m:t>+…</m:t>
                      </m:r>
                      <m:sSub>
                        <m:sSubPr>
                          <m:ctrlPr>
                            <a:rPr lang="en-IN"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h</m:t>
                          </m:r>
                        </m:e>
                        <m:sub>
                          <m:r>
                            <a:rPr lang="en-US" sz="1600" b="0" i="1" smtClean="0">
                              <a:latin typeface="Cambria Math"/>
                              <a:ea typeface="Cambria Math"/>
                              <a:cs typeface="Times New Roman" pitchFamily="18" charset="0"/>
                            </a:rPr>
                            <m:t>𝑘</m:t>
                          </m:r>
                        </m:sub>
                      </m:sSub>
                      <m:d>
                        <m:dPr>
                          <m:ctrlPr>
                            <a:rPr lang="en-IN" sz="1600" i="1" smtClean="0">
                              <a:latin typeface="Cambria Math"/>
                              <a:ea typeface="Cambria Math"/>
                              <a:cs typeface="Times New Roman" pitchFamily="18" charset="0"/>
                            </a:rPr>
                          </m:ctrlPr>
                        </m:dPr>
                        <m:e>
                          <m:r>
                            <a:rPr lang="en-US" sz="1600" b="0" i="1" smtClean="0">
                              <a:latin typeface="Cambria Math"/>
                              <a:ea typeface="Cambria Math"/>
                              <a:cs typeface="Times New Roman" pitchFamily="18" charset="0"/>
                            </a:rPr>
                            <m:t>𝐿</m:t>
                          </m:r>
                          <m:r>
                            <a:rPr lang="en-US" sz="1600" b="0" i="1" smtClean="0">
                              <a:latin typeface="Cambria Math"/>
                              <a:ea typeface="Cambria Math"/>
                              <a:cs typeface="Times New Roman" pitchFamily="18" charset="0"/>
                            </a:rPr>
                            <m:t>−1</m:t>
                          </m:r>
                        </m:e>
                      </m:d>
                      <m:sSub>
                        <m:sSubPr>
                          <m:ctrlPr>
                            <a:rPr lang="en-IN"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𝑥</m:t>
                          </m:r>
                        </m:e>
                        <m:sub>
                          <m:r>
                            <a:rPr lang="en-US" sz="1600" b="0" i="1" smtClean="0">
                              <a:latin typeface="Cambria Math"/>
                              <a:ea typeface="Cambria Math"/>
                              <a:cs typeface="Times New Roman" pitchFamily="18" charset="0"/>
                            </a:rPr>
                            <m:t>𝑘</m:t>
                          </m:r>
                        </m:sub>
                      </m:sSub>
                      <m:d>
                        <m:dPr>
                          <m:ctrlPr>
                            <a:rPr lang="en-IN" sz="1600" i="1" smtClean="0">
                              <a:latin typeface="Cambria Math"/>
                              <a:ea typeface="Cambria Math"/>
                              <a:cs typeface="Times New Roman" pitchFamily="18" charset="0"/>
                            </a:rPr>
                          </m:ctrlPr>
                        </m:dPr>
                        <m:e>
                          <m:r>
                            <a:rPr lang="en-US" sz="1600" b="0" i="1" smtClean="0">
                              <a:latin typeface="Cambria Math"/>
                              <a:ea typeface="Cambria Math"/>
                              <a:cs typeface="Times New Roman" pitchFamily="18" charset="0"/>
                            </a:rPr>
                            <m:t>𝑛</m:t>
                          </m:r>
                          <m:r>
                            <a:rPr lang="en-US" sz="1600" b="0" i="1" smtClean="0">
                              <a:latin typeface="Cambria Math"/>
                              <a:ea typeface="Cambria Math"/>
                              <a:cs typeface="Times New Roman" pitchFamily="18" charset="0"/>
                            </a:rPr>
                            <m:t>−</m:t>
                          </m:r>
                          <m:r>
                            <a:rPr lang="en-US" sz="1600" b="0" i="1" smtClean="0">
                              <a:latin typeface="Cambria Math"/>
                              <a:ea typeface="Cambria Math"/>
                              <a:cs typeface="Times New Roman" pitchFamily="18" charset="0"/>
                            </a:rPr>
                            <m:t>𝐿</m:t>
                          </m:r>
                          <m:r>
                            <a:rPr lang="en-US" sz="1600" b="0" i="1" smtClean="0">
                              <a:latin typeface="Cambria Math"/>
                              <a:ea typeface="Cambria Math"/>
                              <a:cs typeface="Times New Roman" pitchFamily="18" charset="0"/>
                            </a:rPr>
                            <m:t>+1</m:t>
                          </m:r>
                        </m:e>
                      </m:d>
                    </m:oMath>
                  </m:oMathPara>
                </a14:m>
                <a:endParaRPr lang="en-US" sz="1600" dirty="0" smtClean="0">
                  <a:latin typeface="Times New Roman" pitchFamily="18" charset="0"/>
                  <a:ea typeface="Cambria Math"/>
                  <a:cs typeface="Times New Roman" pitchFamily="18" charset="0"/>
                </a:endParaRPr>
              </a:p>
              <a:p>
                <a:pPr algn="just"/>
                <a14:m>
                  <m:oMathPara xmlns:m="http://schemas.openxmlformats.org/officeDocument/2006/math">
                    <m:oMathParaPr>
                      <m:jc m:val="centerGroup"/>
                    </m:oMathParaPr>
                    <m:oMath xmlns:m="http://schemas.openxmlformats.org/officeDocument/2006/math">
                      <m:r>
                        <a:rPr lang="en-US" sz="1600" i="1" smtClean="0">
                          <a:latin typeface="Cambria Math"/>
                          <a:ea typeface="Cambria Math"/>
                          <a:cs typeface="Times New Roman" pitchFamily="18" charset="0"/>
                        </a:rPr>
                        <m:t>=</m:t>
                      </m:r>
                      <m:nary>
                        <m:naryPr>
                          <m:chr m:val="∑"/>
                          <m:ctrlPr>
                            <a:rPr lang="en-US" sz="1600" i="1" smtClean="0">
                              <a:latin typeface="Cambria Math"/>
                              <a:ea typeface="Cambria Math"/>
                              <a:cs typeface="Times New Roman" pitchFamily="18" charset="0"/>
                            </a:rPr>
                          </m:ctrlPr>
                        </m:naryPr>
                        <m:sub>
                          <m:r>
                            <m:rPr>
                              <m:brk m:alnAt="23"/>
                            </m:rPr>
                            <a:rPr lang="en-US" sz="1600" b="0" i="1" smtClean="0">
                              <a:latin typeface="Cambria Math"/>
                              <a:ea typeface="Cambria Math"/>
                              <a:cs typeface="Times New Roman" pitchFamily="18" charset="0"/>
                            </a:rPr>
                            <m:t>𝑙</m:t>
                          </m:r>
                          <m:r>
                            <a:rPr lang="en-US" sz="1600" b="0" i="1" smtClean="0">
                              <a:latin typeface="Cambria Math"/>
                              <a:ea typeface="Cambria Math"/>
                              <a:cs typeface="Times New Roman" pitchFamily="18" charset="0"/>
                            </a:rPr>
                            <m:t>=0</m:t>
                          </m:r>
                        </m:sub>
                        <m:sup>
                          <m:r>
                            <a:rPr lang="en-US" sz="1600" b="0" i="1" smtClean="0">
                              <a:latin typeface="Cambria Math"/>
                              <a:ea typeface="Cambria Math"/>
                              <a:cs typeface="Times New Roman" pitchFamily="18" charset="0"/>
                            </a:rPr>
                            <m:t>𝐿</m:t>
                          </m:r>
                          <m:r>
                            <a:rPr lang="en-US" sz="1600" b="0" i="1" smtClean="0">
                              <a:latin typeface="Cambria Math"/>
                              <a:ea typeface="Cambria Math"/>
                              <a:cs typeface="Times New Roman" pitchFamily="18" charset="0"/>
                            </a:rPr>
                            <m:t>−1</m:t>
                          </m:r>
                        </m:sup>
                        <m:e>
                          <m:sSub>
                            <m:sSubPr>
                              <m:ctrlPr>
                                <a:rPr lang="en-US"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h</m:t>
                              </m:r>
                            </m:e>
                            <m:sub>
                              <m:r>
                                <a:rPr lang="en-US" sz="1600" b="0" i="1" smtClean="0">
                                  <a:latin typeface="Cambria Math"/>
                                  <a:ea typeface="Cambria Math"/>
                                  <a:cs typeface="Times New Roman" pitchFamily="18" charset="0"/>
                                </a:rPr>
                                <m:t>𝑘</m:t>
                              </m:r>
                            </m:sub>
                          </m:sSub>
                          <m:d>
                            <m:dPr>
                              <m:ctrlPr>
                                <a:rPr lang="en-US" sz="1600" i="1" smtClean="0">
                                  <a:latin typeface="Cambria Math"/>
                                  <a:ea typeface="Cambria Math"/>
                                  <a:cs typeface="Times New Roman" pitchFamily="18" charset="0"/>
                                </a:rPr>
                              </m:ctrlPr>
                            </m:dPr>
                            <m:e>
                              <m:r>
                                <a:rPr lang="en-US" sz="1600" b="0" i="1" smtClean="0">
                                  <a:latin typeface="Cambria Math"/>
                                  <a:ea typeface="Cambria Math"/>
                                  <a:cs typeface="Times New Roman" pitchFamily="18" charset="0"/>
                                </a:rPr>
                                <m:t>𝑙</m:t>
                              </m:r>
                            </m:e>
                          </m:d>
                          <m:sSub>
                            <m:sSubPr>
                              <m:ctrlPr>
                                <a:rPr lang="en-US"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𝑎</m:t>
                              </m:r>
                            </m:e>
                            <m:sub>
                              <m:r>
                                <a:rPr lang="en-US" sz="1600" b="0" i="1" smtClean="0">
                                  <a:latin typeface="Cambria Math"/>
                                  <a:ea typeface="Cambria Math"/>
                                  <a:cs typeface="Times New Roman" pitchFamily="18" charset="0"/>
                                </a:rPr>
                                <m:t>𝑘</m:t>
                              </m:r>
                            </m:sub>
                          </m:sSub>
                          <m:sSub>
                            <m:sSubPr>
                              <m:ctrlPr>
                                <a:rPr lang="en-US" sz="1600" i="1" smtClean="0">
                                  <a:latin typeface="Cambria Math"/>
                                  <a:ea typeface="Cambria Math"/>
                                  <a:cs typeface="Times New Roman" pitchFamily="18" charset="0"/>
                                </a:rPr>
                              </m:ctrlPr>
                            </m:sSubPr>
                            <m:e>
                              <m:r>
                                <a:rPr lang="en-US" sz="1600" b="0" i="1" smtClean="0">
                                  <a:latin typeface="Cambria Math"/>
                                  <a:ea typeface="Cambria Math"/>
                                  <a:cs typeface="Times New Roman" pitchFamily="18" charset="0"/>
                                </a:rPr>
                                <m:t>𝑐</m:t>
                              </m:r>
                            </m:e>
                            <m:sub>
                              <m:r>
                                <a:rPr lang="en-US" sz="1600" b="0" i="1" smtClean="0">
                                  <a:latin typeface="Cambria Math"/>
                                  <a:ea typeface="Cambria Math"/>
                                  <a:cs typeface="Times New Roman" pitchFamily="18" charset="0"/>
                                </a:rPr>
                                <m:t>𝑘</m:t>
                              </m:r>
                            </m:sub>
                          </m:sSub>
                          <m:d>
                            <m:dPr>
                              <m:ctrlPr>
                                <a:rPr lang="en-US" sz="1600" i="1" smtClean="0">
                                  <a:latin typeface="Cambria Math"/>
                                  <a:ea typeface="Cambria Math"/>
                                  <a:cs typeface="Times New Roman" pitchFamily="18" charset="0"/>
                                </a:rPr>
                              </m:ctrlPr>
                            </m:dPr>
                            <m:e>
                              <m:r>
                                <a:rPr lang="en-US" sz="1600" b="0" i="1" smtClean="0">
                                  <a:latin typeface="Cambria Math"/>
                                  <a:ea typeface="Cambria Math"/>
                                  <a:cs typeface="Times New Roman" pitchFamily="18" charset="0"/>
                                </a:rPr>
                                <m:t>𝑙</m:t>
                              </m:r>
                            </m:e>
                          </m:d>
                        </m:e>
                      </m:nary>
                    </m:oMath>
                  </m:oMathPara>
                </a14:m>
                <a:endParaRPr lang="en-US" sz="1600" dirty="0" smtClean="0">
                  <a:latin typeface="Times New Roman" pitchFamily="18" charset="0"/>
                  <a:ea typeface="Cambria Math"/>
                  <a:cs typeface="Times New Roman" pitchFamily="18" charset="0"/>
                </a:endParaRPr>
              </a:p>
              <a:p>
                <a:pPr marL="285750" indent="-285750" algn="just">
                  <a:buFont typeface="Wingdings" pitchFamily="2" charset="2"/>
                  <a:buChar char="Ø"/>
                </a:pPr>
                <a:endParaRPr lang="en-IN" sz="1600" dirty="0" smtClean="0">
                  <a:latin typeface="Times New Roman" pitchFamily="18" charset="0"/>
                  <a:cs typeface="Times New Roman" pitchFamily="18" charset="0"/>
                </a:endParaRPr>
              </a:p>
              <a:p>
                <a:pPr marL="285750" indent="-285750" algn="just">
                  <a:buFont typeface="Wingdings" pitchFamily="2" charset="2"/>
                  <a:buChar char="Ø"/>
                </a:pPr>
                <a:endParaRPr lang="en-IN" sz="1600" dirty="0">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15892" y="1273444"/>
                <a:ext cx="7296192" cy="5221301"/>
              </a:xfrm>
              <a:prstGeom prst="rect">
                <a:avLst/>
              </a:prstGeom>
              <a:blipFill rotWithShape="1">
                <a:blip r:embed="rId5"/>
                <a:stretch>
                  <a:fillRect l="-334" t="-350" r="-418"/>
                </a:stretch>
              </a:blipFill>
            </p:spPr>
            <p:txBody>
              <a:bodyPr/>
              <a:lstStyle/>
              <a:p>
                <a:r>
                  <a:rPr lang="en-IN">
                    <a:noFill/>
                  </a:rPr>
                  <a:t> </a:t>
                </a:r>
              </a:p>
            </p:txBody>
          </p:sp>
        </mc:Fallback>
      </mc:AlternateContent>
    </p:spTree>
    <p:extLst>
      <p:ext uri="{BB962C8B-B14F-4D97-AF65-F5344CB8AC3E}">
        <p14:creationId xmlns:p14="http://schemas.microsoft.com/office/powerpoint/2010/main" val="2540935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30/35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48797" y="946851"/>
                <a:ext cx="11614727" cy="5192692"/>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Thus, the net superposed signal </a:t>
                </a:r>
                <a14:m>
                  <m:oMath xmlns:m="http://schemas.openxmlformats.org/officeDocument/2006/math">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𝑛</m:t>
                        </m:r>
                      </m:e>
                    </m:d>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received </a:t>
                </a:r>
                <a:r>
                  <a:rPr lang="en-US" sz="2000" dirty="0">
                    <a:latin typeface="Times New Roman" pitchFamily="18" charset="0"/>
                    <a:cs typeface="Times New Roman" pitchFamily="18" charset="0"/>
                  </a:rPr>
                  <a:t>at the base station is given as the sum of the components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𝑛</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1</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𝑛</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𝑦</m:t>
                        </m:r>
                      </m:e>
                      <m:sub>
                        <m:r>
                          <a:rPr lang="en-US" sz="2000" b="0" i="1" smtClean="0">
                            <a:latin typeface="Cambria Math"/>
                            <a:cs typeface="Times New Roman" pitchFamily="18" charset="0"/>
                          </a:rPr>
                          <m:t>2</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𝑛</m:t>
                        </m:r>
                      </m:e>
                    </m:d>
                  </m:oMath>
                </a14:m>
                <a:r>
                  <a:rPr lang="en-US" sz="2000" dirty="0" smtClean="0">
                    <a:latin typeface="Times New Roman" pitchFamily="18" charset="0"/>
                    <a:cs typeface="Times New Roman" pitchFamily="18" charset="0"/>
                  </a:rPr>
                  <a:t>corresponding </a:t>
                </a:r>
                <a:r>
                  <a:rPr lang="en-US" sz="2000" dirty="0">
                    <a:latin typeface="Times New Roman" pitchFamily="18" charset="0"/>
                    <a:cs typeface="Times New Roman" pitchFamily="18" charset="0"/>
                  </a:rPr>
                  <a:t>to all the users </a:t>
                </a:r>
                <a:r>
                  <a:rPr lang="en-US" sz="2000" i="1" dirty="0">
                    <a:latin typeface="Times New Roman" pitchFamily="18" charset="0"/>
                    <a:cs typeface="Times New Roman" pitchFamily="18" charset="0"/>
                  </a:rPr>
                  <a:t>0, 1, . . . , K </a:t>
                </a:r>
                <a:r>
                  <a:rPr lang="en-US" sz="2000" dirty="0">
                    <a:latin typeface="Times New Roman" pitchFamily="18" charset="0"/>
                    <a:cs typeface="Times New Roman" pitchFamily="18" charset="0"/>
                  </a:rPr>
                  <a:t>in the presence of </a:t>
                </a:r>
                <a:r>
                  <a:rPr lang="en-US" sz="2000" dirty="0" smtClean="0">
                    <a:latin typeface="Times New Roman" pitchFamily="18" charset="0"/>
                    <a:cs typeface="Times New Roman" pitchFamily="18" charset="0"/>
                  </a:rPr>
                  <a:t>noise</a:t>
                </a:r>
                <a:r>
                  <a:rPr lang="en-US" sz="2000" dirty="0">
                    <a:latin typeface="Times New Roman" pitchFamily="18" charset="0"/>
                    <a:cs typeface="Times New Roman" pitchFamily="18" charset="0"/>
                  </a:rPr>
                  <a:t>, expressed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𝑦</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𝑛</m:t>
                          </m:r>
                        </m:e>
                      </m:d>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𝑦</m:t>
                          </m:r>
                        </m:e>
                        <m:sub>
                          <m:r>
                            <a:rPr lang="en-US" sz="2000" b="0" i="1" smtClean="0">
                              <a:latin typeface="Cambria Math"/>
                              <a:ea typeface="Cambria Math"/>
                              <a:cs typeface="Times New Roman" pitchFamily="18" charset="0"/>
                            </a:rPr>
                            <m:t>0</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𝑛</m:t>
                          </m:r>
                        </m:e>
                      </m:d>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𝑦</m:t>
                          </m:r>
                        </m:e>
                        <m:sub>
                          <m:r>
                            <a:rPr lang="en-US" sz="2000" b="0" i="1" smtClean="0">
                              <a:latin typeface="Cambria Math"/>
                              <a:ea typeface="Cambria Math"/>
                              <a:cs typeface="Times New Roman" pitchFamily="18" charset="0"/>
                            </a:rPr>
                            <m:t>1</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𝑛</m:t>
                          </m:r>
                        </m:e>
                      </m:d>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𝑦</m:t>
                          </m:r>
                        </m:e>
                        <m:sub>
                          <m:r>
                            <a:rPr lang="en-US" sz="2000" b="0" i="1" smtClean="0">
                              <a:latin typeface="Cambria Math"/>
                              <a:ea typeface="Cambria Math"/>
                              <a:cs typeface="Times New Roman" pitchFamily="18" charset="0"/>
                            </a:rPr>
                            <m:t>𝐾</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𝑛</m:t>
                          </m:r>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𝑤</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𝑛</m:t>
                          </m:r>
                        </m:e>
                      </m:d>
                    </m:oMath>
                  </m:oMathPara>
                </a14:m>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𝑘</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𝐾</m:t>
                          </m:r>
                        </m:sup>
                        <m:e>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𝑙</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𝐿</m:t>
                              </m:r>
                            </m:sup>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𝑎</m:t>
                                  </m:r>
                                </m:e>
                                <m:sub>
                                  <m:r>
                                    <a:rPr lang="en-US" sz="2000" b="0" i="1" smtClean="0">
                                      <a:latin typeface="Cambria Math"/>
                                      <a:ea typeface="Cambria Math"/>
                                      <a:cs typeface="Times New Roman" pitchFamily="18" charset="0"/>
                                    </a:rPr>
                                    <m:t>𝑘</m:t>
                                  </m:r>
                                </m:sub>
                              </m:sSub>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𝑘</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𝑙</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𝑐</m:t>
                                  </m:r>
                                </m:e>
                                <m:sub>
                                  <m:r>
                                    <a:rPr lang="en-US" sz="2000" b="0" i="1" smtClean="0">
                                      <a:latin typeface="Cambria Math"/>
                                      <a:ea typeface="Cambria Math"/>
                                      <a:cs typeface="Times New Roman" pitchFamily="18" charset="0"/>
                                    </a:rPr>
                                    <m:t>𝑘</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𝑛</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𝑙</m:t>
                                  </m:r>
                                </m:e>
                              </m:d>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𝑤</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𝑛</m:t>
                                  </m:r>
                                </m:e>
                              </m:d>
                              <m:r>
                                <a:rPr lang="en-US" sz="2000" b="0" i="1" smtClean="0">
                                  <a:latin typeface="Cambria Math"/>
                                  <a:ea typeface="Cambria Math"/>
                                  <a:cs typeface="Times New Roman" pitchFamily="18" charset="0"/>
                                </a:rPr>
                                <m:t>−−−−9</m:t>
                              </m:r>
                            </m:e>
                          </m:nary>
                        </m:e>
                      </m:nary>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Observe that the key difference with respect to the downlink system model in Eq. </a:t>
                </a:r>
                <a:r>
                  <a:rPr lang="en-US" sz="2000" dirty="0" smtClean="0">
                    <a:latin typeface="Times New Roman" pitchFamily="18" charset="0"/>
                    <a:cs typeface="Times New Roman" pitchFamily="18" charset="0"/>
                  </a:rPr>
                  <a:t>4 </a:t>
                </a:r>
                <a:r>
                  <a:rPr lang="en-US" sz="2000" dirty="0">
                    <a:latin typeface="Times New Roman" pitchFamily="18" charset="0"/>
                    <a:cs typeface="Times New Roman" pitchFamily="18" charset="0"/>
                  </a:rPr>
                  <a:t>is that in the uplink case, the signal of each user goes through the multipath channel of that particular user, compared to the downlink case, where the signal of each user goes through the same channel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𝑘</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0</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𝑘</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1</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𝑘</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𝐿</m:t>
                        </m:r>
                        <m:r>
                          <a:rPr lang="en-US" sz="2000" b="0" i="1" smtClean="0">
                            <a:latin typeface="Cambria Math"/>
                            <a:cs typeface="Times New Roman" pitchFamily="18" charset="0"/>
                          </a:rPr>
                          <m:t>−1</m:t>
                        </m:r>
                      </m:e>
                    </m:d>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user </a:t>
                </a:r>
                <a:r>
                  <a:rPr lang="en-US" sz="2000" i="1" dirty="0">
                    <a:latin typeface="Times New Roman" pitchFamily="18" charset="0"/>
                    <a:cs typeface="Times New Roman" pitchFamily="18" charset="0"/>
                  </a:rPr>
                  <a:t>k</a:t>
                </a:r>
                <a:r>
                  <a:rPr lang="en-US" sz="2000" dirty="0">
                    <a:latin typeface="Times New Roman" pitchFamily="18" charset="0"/>
                    <a:cs typeface="Times New Roman" pitchFamily="18" charset="0"/>
                  </a:rPr>
                  <a:t> corresponding to the signal received at the user k. Proceeding similarly as in the downlink case, it can be easily shown that the </a:t>
                </a:r>
                <a:r>
                  <a:rPr lang="en-US" sz="2000" dirty="0" smtClean="0">
                    <a:latin typeface="Times New Roman" pitchFamily="18" charset="0"/>
                    <a:cs typeface="Times New Roman" pitchFamily="18" charset="0"/>
                  </a:rPr>
                  <a:t>uplink</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b="0" i="1" smtClean="0">
                            <a:latin typeface="Cambria Math"/>
                            <a:cs typeface="Times New Roman" pitchFamily="18" charset="0"/>
                          </a:rPr>
                          <m:t>𝑆𝐼𝑁𝑅</m:t>
                        </m:r>
                      </m:e>
                      <m:sub>
                        <m:r>
                          <a:rPr lang="en-US" sz="2000" b="0" i="1" smtClean="0">
                            <a:latin typeface="Cambria Math"/>
                            <a:cs typeface="Times New Roman" pitchFamily="18" charset="0"/>
                          </a:rPr>
                          <m:t>𝑢</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corresponding to the user </a:t>
                </a:r>
                <a:r>
                  <a:rPr lang="en-US" sz="2000" i="1" dirty="0">
                    <a:latin typeface="Times New Roman" pitchFamily="18" charset="0"/>
                    <a:cs typeface="Times New Roman" pitchFamily="18" charset="0"/>
                  </a:rPr>
                  <a:t>u</a:t>
                </a:r>
                <a:r>
                  <a:rPr lang="en-US" sz="2000" dirty="0">
                    <a:latin typeface="Times New Roman" pitchFamily="18" charset="0"/>
                    <a:cs typeface="Times New Roman" pitchFamily="18" charset="0"/>
                  </a:rPr>
                  <a:t> is given </a:t>
                </a:r>
                <a:r>
                  <a:rPr lang="en-US" sz="2000" dirty="0" smtClean="0">
                    <a:latin typeface="Times New Roman" pitchFamily="18" charset="0"/>
                    <a:cs typeface="Times New Roman" pitchFamily="18" charset="0"/>
                  </a:rPr>
                  <a:t>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US" sz="2000" i="1">
                              <a:latin typeface="Cambria Math"/>
                              <a:cs typeface="Times New Roman" pitchFamily="18" charset="0"/>
                            </a:rPr>
                          </m:ctrlPr>
                        </m:sSubPr>
                        <m:e>
                          <m:r>
                            <a:rPr lang="en-US" sz="2000" i="1">
                              <a:latin typeface="Cambria Math"/>
                              <a:cs typeface="Times New Roman" pitchFamily="18" charset="0"/>
                            </a:rPr>
                            <m:t>𝑆𝐼𝑁𝑅</m:t>
                          </m:r>
                        </m:e>
                        <m:sub>
                          <m:r>
                            <a:rPr lang="en-US" sz="2000" i="1">
                              <a:latin typeface="Cambria Math"/>
                              <a:cs typeface="Times New Roman" pitchFamily="18" charset="0"/>
                            </a:rPr>
                            <m:t>𝑢</m:t>
                          </m:r>
                        </m:sub>
                      </m:sSub>
                      <m:r>
                        <a:rPr lang="en-US" sz="2000" i="1">
                          <a:latin typeface="Cambria Math"/>
                          <a:cs typeface="Times New Roman" pitchFamily="18" charset="0"/>
                        </a:rPr>
                        <m:t>=</m:t>
                      </m:r>
                      <m:f>
                        <m:fPr>
                          <m:ctrlPr>
                            <a:rPr lang="en-IN" sz="2000" i="1">
                              <a:latin typeface="Cambria Math"/>
                              <a:cs typeface="Times New Roman" pitchFamily="18" charset="0"/>
                            </a:rPr>
                          </m:ctrlPr>
                        </m:fPr>
                        <m:num>
                          <m:r>
                            <a:rPr lang="en-US" sz="2000" i="1">
                              <a:latin typeface="Cambria Math"/>
                              <a:cs typeface="Times New Roman" pitchFamily="18" charset="0"/>
                            </a:rPr>
                            <m:t>𝑁</m:t>
                          </m:r>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𝑢</m:t>
                              </m:r>
                            </m:sub>
                          </m:sSub>
                          <m:sSup>
                            <m:sSupPr>
                              <m:ctrlPr>
                                <a:rPr lang="en-US" sz="2000" i="1">
                                  <a:latin typeface="Cambria Math"/>
                                  <a:cs typeface="Times New Roman" pitchFamily="18" charset="0"/>
                                </a:rPr>
                              </m:ctrlPr>
                            </m:sSupPr>
                            <m:e>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h</m:t>
                                      </m:r>
                                    </m:e>
                                    <m:sub>
                                      <m:r>
                                        <a:rPr lang="en-US" sz="2000" i="1">
                                          <a:latin typeface="Cambria Math"/>
                                          <a:cs typeface="Times New Roman" pitchFamily="18" charset="0"/>
                                        </a:rPr>
                                        <m:t>𝑢</m:t>
                                      </m:r>
                                    </m:sub>
                                  </m:sSub>
                                </m:e>
                              </m:d>
                            </m:e>
                            <m:sup>
                              <m:r>
                                <a:rPr lang="en-US" sz="2000" i="1">
                                  <a:latin typeface="Cambria Math"/>
                                  <a:cs typeface="Times New Roman" pitchFamily="18" charset="0"/>
                                </a:rPr>
                                <m:t>2</m:t>
                              </m:r>
                            </m:sup>
                          </m:sSup>
                        </m:num>
                        <m:den>
                          <m:nary>
                            <m:naryPr>
                              <m:chr m:val="∑"/>
                              <m:limLoc m:val="subSup"/>
                              <m:ctrlPr>
                                <a:rPr lang="en-IN" sz="2000" i="1">
                                  <a:latin typeface="Cambria Math"/>
                                  <a:cs typeface="Times New Roman" pitchFamily="18" charset="0"/>
                                </a:rPr>
                              </m:ctrlPr>
                            </m:naryPr>
                            <m:sub>
                              <m:r>
                                <m:rPr>
                                  <m:brk m:alnAt="25"/>
                                </m:rPr>
                                <a:rPr lang="en-US" sz="2000" i="1">
                                  <a:latin typeface="Cambria Math"/>
                                  <a:cs typeface="Times New Roman" pitchFamily="18" charset="0"/>
                                </a:rPr>
                                <m:t>𝑘</m:t>
                              </m:r>
                              <m:r>
                                <a:rPr lang="en-US" sz="2000" i="1">
                                  <a:latin typeface="Cambria Math"/>
                                  <a:cs typeface="Times New Roman" pitchFamily="18" charset="0"/>
                                </a:rPr>
                                <m:t>=0</m:t>
                              </m:r>
                            </m:sub>
                            <m:sup>
                              <m:r>
                                <a:rPr lang="en-US" sz="2000" i="1">
                                  <a:latin typeface="Cambria Math"/>
                                  <a:cs typeface="Times New Roman" pitchFamily="18" charset="0"/>
                                </a:rPr>
                                <m:t>𝐾</m:t>
                              </m:r>
                            </m:sup>
                            <m:e>
                              <m:sSub>
                                <m:sSubPr>
                                  <m:ctrlPr>
                                    <a:rPr lang="en-IN"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𝑘</m:t>
                                  </m:r>
                                </m:sub>
                              </m:sSub>
                              <m:sSup>
                                <m:sSupPr>
                                  <m:ctrlPr>
                                    <a:rPr lang="en-IN" sz="2000" i="1">
                                      <a:latin typeface="Cambria Math"/>
                                      <a:cs typeface="Times New Roman" pitchFamily="18" charset="0"/>
                                    </a:rPr>
                                  </m:ctrlPr>
                                </m:sSupPr>
                                <m:e>
                                  <m:d>
                                    <m:dPr>
                                      <m:begChr m:val="‖"/>
                                      <m:endChr m:val="‖"/>
                                      <m:ctrlPr>
                                        <a:rPr lang="en-IN" sz="2000" i="1">
                                          <a:latin typeface="Cambria Math"/>
                                          <a:cs typeface="Times New Roman" pitchFamily="18" charset="0"/>
                                        </a:rPr>
                                      </m:ctrlPr>
                                    </m:dPr>
                                    <m:e>
                                      <m:sSub>
                                        <m:sSubPr>
                                          <m:ctrlPr>
                                            <a:rPr lang="en-IN" sz="2000" i="1">
                                              <a:latin typeface="Cambria Math"/>
                                              <a:cs typeface="Times New Roman" pitchFamily="18" charset="0"/>
                                            </a:rPr>
                                          </m:ctrlPr>
                                        </m:sSubPr>
                                        <m:e>
                                          <m:r>
                                            <a:rPr lang="en-US" sz="2000" i="1">
                                              <a:latin typeface="Cambria Math"/>
                                              <a:cs typeface="Times New Roman" pitchFamily="18" charset="0"/>
                                            </a:rPr>
                                            <m:t>h</m:t>
                                          </m:r>
                                        </m:e>
                                        <m:sub>
                                          <m:r>
                                            <a:rPr lang="en-US" sz="2000" b="0" i="1" smtClean="0">
                                              <a:latin typeface="Cambria Math"/>
                                              <a:cs typeface="Times New Roman" pitchFamily="18" charset="0"/>
                                            </a:rPr>
                                            <m:t>𝑘</m:t>
                                          </m:r>
                                        </m:sub>
                                      </m:sSub>
                                    </m:e>
                                  </m:d>
                                </m:e>
                                <m:sup>
                                  <m:r>
                                    <a:rPr lang="en-US" sz="2000" i="1">
                                      <a:latin typeface="Cambria Math"/>
                                      <a:cs typeface="Times New Roman" pitchFamily="18" charset="0"/>
                                    </a:rPr>
                                    <m:t>2</m:t>
                                  </m:r>
                                </m:sup>
                              </m:sSup>
                              <m:r>
                                <a:rPr lang="en-US" sz="2000" i="1">
                                  <a:latin typeface="Cambria Math"/>
                                  <a:cs typeface="Times New Roman" pitchFamily="18" charset="0"/>
                                </a:rPr>
                                <m:t>−</m:t>
                              </m:r>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b="0" i="1" smtClean="0">
                                      <a:latin typeface="Cambria Math"/>
                                      <a:cs typeface="Times New Roman" pitchFamily="18" charset="0"/>
                                    </a:rPr>
                                    <m:t>𝑢</m:t>
                                  </m:r>
                                </m:sub>
                              </m:sSub>
                              <m:nary>
                                <m:naryPr>
                                  <m:chr m:val="∑"/>
                                  <m:limLoc m:val="subSup"/>
                                  <m:ctrlPr>
                                    <a:rPr lang="en-US" sz="2000" i="1">
                                      <a:latin typeface="Cambria Math"/>
                                      <a:cs typeface="Times New Roman" pitchFamily="18" charset="0"/>
                                    </a:rPr>
                                  </m:ctrlPr>
                                </m:naryPr>
                                <m:sub>
                                  <m:r>
                                    <m:rPr>
                                      <m:brk m:alnAt="25"/>
                                    </m:rPr>
                                    <a:rPr lang="en-US" sz="2000" i="1">
                                      <a:latin typeface="Cambria Math"/>
                                      <a:cs typeface="Times New Roman" pitchFamily="18" charset="0"/>
                                    </a:rPr>
                                    <m:t>𝑙</m:t>
                                  </m:r>
                                  <m:r>
                                    <a:rPr lang="en-US" sz="2000" i="1">
                                      <a:latin typeface="Cambria Math"/>
                                      <a:cs typeface="Times New Roman" pitchFamily="18" charset="0"/>
                                    </a:rPr>
                                    <m:t>=0</m:t>
                                  </m:r>
                                </m:sub>
                                <m:sup>
                                  <m:r>
                                    <a:rPr lang="en-US" sz="2000" i="1">
                                      <a:latin typeface="Cambria Math"/>
                                      <a:cs typeface="Times New Roman" pitchFamily="18" charset="0"/>
                                    </a:rPr>
                                    <m:t>𝐿</m:t>
                                  </m:r>
                                  <m:r>
                                    <a:rPr lang="en-US" sz="2000" i="1">
                                      <a:latin typeface="Cambria Math"/>
                                      <a:cs typeface="Times New Roman" pitchFamily="18" charset="0"/>
                                    </a:rPr>
                                    <m:t>−1</m:t>
                                  </m:r>
                                </m:sup>
                                <m:e>
                                  <m:f>
                                    <m:fPr>
                                      <m:ctrlPr>
                                        <a:rPr lang="en-US" sz="2000" i="1">
                                          <a:latin typeface="Cambria Math"/>
                                          <a:cs typeface="Times New Roman" pitchFamily="18" charset="0"/>
                                        </a:rPr>
                                      </m:ctrlPr>
                                    </m:fPr>
                                    <m:num>
                                      <m:sSup>
                                        <m:sSupPr>
                                          <m:ctrlPr>
                                            <a:rPr lang="en-US" sz="2000" i="1">
                                              <a:latin typeface="Cambria Math"/>
                                              <a:cs typeface="Times New Roman" pitchFamily="18" charset="0"/>
                                            </a:rPr>
                                          </m:ctrlPr>
                                        </m:sSupPr>
                                        <m:e>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h</m:t>
                                                  </m:r>
                                                </m:e>
                                                <m:sub>
                                                  <m:r>
                                                    <a:rPr lang="en-US" sz="2000" i="1">
                                                      <a:latin typeface="Cambria Math"/>
                                                      <a:cs typeface="Times New Roman" pitchFamily="18" charset="0"/>
                                                    </a:rPr>
                                                    <m:t>𝑢</m:t>
                                                  </m:r>
                                                </m:sub>
                                              </m:sSub>
                                              <m:d>
                                                <m:dPr>
                                                  <m:ctrlPr>
                                                    <a:rPr lang="en-US" sz="2000" i="1">
                                                      <a:latin typeface="Cambria Math"/>
                                                      <a:cs typeface="Times New Roman" pitchFamily="18" charset="0"/>
                                                    </a:rPr>
                                                  </m:ctrlPr>
                                                </m:dPr>
                                                <m:e>
                                                  <m:r>
                                                    <a:rPr lang="en-US" sz="2000" i="1">
                                                      <a:latin typeface="Cambria Math"/>
                                                      <a:cs typeface="Times New Roman" pitchFamily="18" charset="0"/>
                                                    </a:rPr>
                                                    <m:t>𝑙</m:t>
                                                  </m:r>
                                                </m:e>
                                              </m:d>
                                            </m:e>
                                          </m:d>
                                        </m:e>
                                        <m:sup>
                                          <m:r>
                                            <a:rPr lang="en-US" sz="2000" i="1">
                                              <a:latin typeface="Cambria Math"/>
                                              <a:cs typeface="Times New Roman" pitchFamily="18" charset="0"/>
                                            </a:rPr>
                                            <m:t>4</m:t>
                                          </m:r>
                                        </m:sup>
                                      </m:sSup>
                                    </m:num>
                                    <m:den>
                                      <m:sSup>
                                        <m:sSupPr>
                                          <m:ctrlPr>
                                            <a:rPr lang="en-US" sz="2000" i="1">
                                              <a:latin typeface="Cambria Math"/>
                                              <a:cs typeface="Times New Roman" pitchFamily="18" charset="0"/>
                                            </a:rPr>
                                          </m:ctrlPr>
                                        </m:sSupPr>
                                        <m:e>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h</m:t>
                                                  </m:r>
                                                </m:e>
                                                <m:sub>
                                                  <m:r>
                                                    <a:rPr lang="en-US" sz="2000" i="1">
                                                      <a:latin typeface="Cambria Math"/>
                                                      <a:cs typeface="Times New Roman" pitchFamily="18" charset="0"/>
                                                    </a:rPr>
                                                    <m:t>𝑢</m:t>
                                                  </m:r>
                                                </m:sub>
                                              </m:sSub>
                                            </m:e>
                                          </m:d>
                                        </m:e>
                                        <m:sup>
                                          <m:r>
                                            <a:rPr lang="en-US" sz="2000" i="1">
                                              <a:latin typeface="Cambria Math"/>
                                              <a:cs typeface="Times New Roman" pitchFamily="18" charset="0"/>
                                            </a:rPr>
                                            <m:t>2</m:t>
                                          </m:r>
                                        </m:sup>
                                      </m:sSup>
                                    </m:den>
                                  </m:f>
                                  <m:r>
                                    <a:rPr lang="en-US" sz="2000" i="1">
                                      <a:latin typeface="Cambria Math"/>
                                      <a:cs typeface="Times New Roman" pitchFamily="18" charset="0"/>
                                    </a:rPr>
                                    <m:t>+</m:t>
                                  </m:r>
                                  <m:sSup>
                                    <m:sSupPr>
                                      <m:ctrlPr>
                                        <a:rPr lang="en-US" sz="2000" i="1">
                                          <a:latin typeface="Cambria Math"/>
                                          <a:cs typeface="Times New Roman" pitchFamily="18" charset="0"/>
                                        </a:rPr>
                                      </m:ctrlPr>
                                    </m:sSupPr>
                                    <m:e>
                                      <m:sSub>
                                        <m:sSubPr>
                                          <m:ctrlPr>
                                            <a:rPr lang="en-US" sz="2000" i="1">
                                              <a:latin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𝜔</m:t>
                                          </m:r>
                                        </m:sub>
                                      </m:sSub>
                                    </m:e>
                                    <m:sup>
                                      <m:r>
                                        <a:rPr lang="en-US" sz="2000" i="1">
                                          <a:latin typeface="Cambria Math"/>
                                          <a:cs typeface="Times New Roman" pitchFamily="18" charset="0"/>
                                        </a:rPr>
                                        <m:t>2</m:t>
                                      </m:r>
                                    </m:sup>
                                  </m:sSup>
                                </m:e>
                              </m:nary>
                            </m:e>
                          </m:nary>
                        </m:den>
                      </m:f>
                      <m:r>
                        <a:rPr lang="en-US" sz="2000" b="0" i="1" smtClean="0">
                          <a:latin typeface="Cambria Math"/>
                          <a:cs typeface="Times New Roman" pitchFamily="18" charset="0"/>
                        </a:rPr>
                        <m:t>−−−10</m:t>
                      </m:r>
                    </m:oMath>
                  </m:oMathPara>
                </a14:m>
                <a:endParaRPr lang="en-IN" sz="2000" dirty="0" smtClean="0">
                  <a:latin typeface="Times New Roman" pitchFamily="18" charset="0"/>
                  <a:cs typeface="Times New Roman" pitchFamily="18" charset="0"/>
                </a:endParaRPr>
              </a:p>
              <a:p>
                <a:pPr marL="0" indent="0" algn="just">
                  <a:buNone/>
                </a:pPr>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48797" y="946851"/>
                <a:ext cx="11614727" cy="5192692"/>
              </a:xfrm>
              <a:blipFill rotWithShape="1">
                <a:blip r:embed="rId4"/>
                <a:stretch>
                  <a:fillRect l="-472" t="-1174" r="-525"/>
                </a:stretch>
              </a:blipFill>
            </p:spPr>
            <p:txBody>
              <a:bodyPr/>
              <a:lstStyle/>
              <a:p>
                <a:r>
                  <a:rPr lang="en-IN">
                    <a:noFill/>
                  </a:rPr>
                  <a:t> </a:t>
                </a:r>
              </a:p>
            </p:txBody>
          </p:sp>
        </mc:Fallback>
      </mc:AlternateContent>
    </p:spTree>
    <p:extLst>
      <p:ext uri="{BB962C8B-B14F-4D97-AF65-F5344CB8AC3E}">
        <p14:creationId xmlns:p14="http://schemas.microsoft.com/office/powerpoint/2010/main" val="1378397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0" y="6323987"/>
            <a:ext cx="12154485"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31/35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Content Placeholder 1"/>
          <p:cNvSpPr>
            <a:spLocks noGrp="1"/>
          </p:cNvSpPr>
          <p:nvPr>
            <p:ph idx="1"/>
          </p:nvPr>
        </p:nvSpPr>
        <p:spPr>
          <a:xfrm>
            <a:off x="268185" y="970600"/>
            <a:ext cx="11595340" cy="5145191"/>
          </a:xfrm>
        </p:spPr>
        <p:txBody>
          <a:bodyPr>
            <a:normAutofit/>
          </a:bodyPr>
          <a:lstStyle/>
          <a:p>
            <a:pPr marL="0" indent="0">
              <a:buNone/>
            </a:pPr>
            <a:r>
              <a:rPr lang="en-IN" sz="2000" b="1" u="sng" dirty="0" smtClean="0">
                <a:latin typeface="Times New Roman" pitchFamily="18" charset="0"/>
                <a:cs typeface="Times New Roman" pitchFamily="18" charset="0"/>
              </a:rPr>
              <a:t>ASYNCHRONOUS CDM </a:t>
            </a:r>
            <a:r>
              <a:rPr lang="en-IN" sz="2000" b="1" dirty="0" smtClean="0">
                <a:latin typeface="Times New Roman" pitchFamily="18" charset="0"/>
                <a:cs typeface="Times New Roman" pitchFamily="18" charset="0"/>
              </a:rPr>
              <a:t>:</a:t>
            </a:r>
          </a:p>
          <a:p>
            <a:endParaRPr lang="en-IN" sz="2000" b="1" u="sng"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914" y="1033152"/>
            <a:ext cx="3757611" cy="129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105914" y="2531814"/>
            <a:ext cx="3846400" cy="646331"/>
          </a:xfrm>
          <a:prstGeom prst="rect">
            <a:avLst/>
          </a:prstGeom>
        </p:spPr>
        <p:txBody>
          <a:bodyPr wrap="square">
            <a:spAutoFit/>
          </a:bodyPr>
          <a:lstStyle/>
          <a:p>
            <a:pPr algn="ctr"/>
            <a:r>
              <a:rPr lang="fr-FR" b="1" dirty="0" smtClean="0">
                <a:latin typeface="Times New Roman" pitchFamily="18" charset="0"/>
                <a:cs typeface="Times New Roman" pitchFamily="18" charset="0"/>
              </a:rPr>
              <a:t>Figure 9:Synchronous </a:t>
            </a:r>
            <a:r>
              <a:rPr lang="fr-FR" b="1" dirty="0">
                <a:latin typeface="Times New Roman" pitchFamily="18" charset="0"/>
                <a:cs typeface="Times New Roman" pitchFamily="18" charset="0"/>
              </a:rPr>
              <a:t>CDMA code </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sequences</a:t>
            </a:r>
            <a:endParaRPr lang="en-IN"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352302" y="1364581"/>
                <a:ext cx="7753612" cy="5077287"/>
              </a:xfrm>
              <a:prstGeom prst="rect">
                <a:avLst/>
              </a:prstGeom>
            </p:spPr>
            <p:txBody>
              <a:bodyPr wrap="square">
                <a:spAutoFit/>
              </a:bodyPr>
              <a:lstStyle/>
              <a:p>
                <a:pPr marL="285750" indent="-285750" algn="just">
                  <a:buFont typeface="Wingdings" pitchFamily="2" charset="2"/>
                  <a:buChar char="Ø"/>
                </a:pPr>
                <a:r>
                  <a:rPr lang="en-US" sz="2000" dirty="0" smtClean="0">
                    <a:latin typeface="Times New Roman" pitchFamily="18" charset="0"/>
                    <a:cs typeface="Times New Roman" pitchFamily="18" charset="0"/>
                  </a:rPr>
                  <a:t>we have implicitly assumed that the CDMA spreading sequences are aligned or synchronized as shown in Figure 5.14. However, frequently, the </a:t>
                </a:r>
                <a:r>
                  <a:rPr lang="en-US" sz="2000" dirty="0">
                    <a:latin typeface="Times New Roman" pitchFamily="18" charset="0"/>
                    <a:cs typeface="Times New Roman" pitchFamily="18" charset="0"/>
                  </a:rPr>
                  <a:t>spreading sequences at the base station in an uplink scenario are not aligned. This is due to the fact that difference users are at different distances from the base station. Hence, the resulting propagation delays are different, leading to loss of synchronization at the receiver. </a:t>
                </a:r>
                <a:endParaRPr lang="en-US" sz="2000" dirty="0" smtClean="0">
                  <a:latin typeface="Times New Roman" pitchFamily="18" charset="0"/>
                  <a:cs typeface="Times New Roman" pitchFamily="18" charset="0"/>
                </a:endParaRPr>
              </a:p>
              <a:p>
                <a:pPr marL="285750" indent="-285750" algn="just">
                  <a:buFont typeface="Wingdings" pitchFamily="2" charset="2"/>
                  <a:buChar char="Ø"/>
                </a:pPr>
                <a:r>
                  <a:rPr lang="en-US" sz="2000" dirty="0" smtClean="0">
                    <a:latin typeface="Times New Roman" pitchFamily="18" charset="0"/>
                    <a:cs typeface="Times New Roman" pitchFamily="18" charset="0"/>
                  </a:rPr>
                  <a:t>One </a:t>
                </a:r>
                <a:r>
                  <a:rPr lang="en-US" sz="2000" dirty="0">
                    <a:latin typeface="Times New Roman" pitchFamily="18" charset="0"/>
                    <a:cs typeface="Times New Roman" pitchFamily="18" charset="0"/>
                  </a:rPr>
                  <a:t>of the unique advantages of CDMA is the ability of asynchronous operation. The SINR corresponding to asynchronous operation in CDMA scenarios can be derived as follows</a:t>
                </a:r>
                <a:r>
                  <a:rPr lang="en-US" sz="2000" dirty="0" smtClean="0">
                    <a:latin typeface="Times New Roman" pitchFamily="18" charset="0"/>
                    <a:cs typeface="Times New Roman" pitchFamily="18" charset="0"/>
                  </a:rPr>
                  <a:t>.</a:t>
                </a:r>
              </a:p>
              <a:p>
                <a:pPr marL="285750" indent="-285750" algn="just">
                  <a:buFont typeface="Wingdings" pitchFamily="2" charset="2"/>
                  <a:buChar char="Ø"/>
                </a:pPr>
                <a:r>
                  <a:rPr lang="en-US" sz="2000" dirty="0" smtClean="0">
                    <a:latin typeface="Times New Roman" pitchFamily="18" charset="0"/>
                    <a:cs typeface="Times New Roman" pitchFamily="18" charset="0"/>
                  </a:rPr>
                  <a:t>From fig 10 </a:t>
                </a:r>
                <a:r>
                  <a:rPr lang="en-US" sz="2000" dirty="0">
                    <a:latin typeface="Times New Roman" pitchFamily="18" charset="0"/>
                    <a:cs typeface="Times New Roman" pitchFamily="18" charset="0"/>
                  </a:rPr>
                  <a:t>the asynchronous correlation </a:t>
                </a:r>
                <a14:m>
                  <m:oMath xmlns:m="http://schemas.openxmlformats.org/officeDocument/2006/math">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01</m:t>
                            </m:r>
                          </m:sub>
                        </m:sSub>
                      </m:e>
                      <m:sub/>
                      <m:sup>
                        <m:r>
                          <a:rPr lang="en-US" sz="2000" b="0" i="1" smtClean="0">
                            <a:latin typeface="Cambria Math"/>
                            <a:cs typeface="Times New Roman" pitchFamily="18" charset="0"/>
                          </a:rPr>
                          <m:t>𝑎</m:t>
                        </m:r>
                      </m:sup>
                    </m:sSubSup>
                  </m:oMath>
                </a14:m>
                <a:r>
                  <a:rPr lang="en-US" sz="2000" dirty="0" smtClean="0">
                    <a:latin typeface="Times New Roman" pitchFamily="18" charset="0"/>
                    <a:cs typeface="Times New Roman" pitchFamily="18" charset="0"/>
                  </a:rPr>
                  <a:t>can </a:t>
                </a:r>
                <a:r>
                  <a:rPr lang="en-US" sz="2000" dirty="0">
                    <a:latin typeface="Times New Roman" pitchFamily="18" charset="0"/>
                    <a:cs typeface="Times New Roman" pitchFamily="18" charset="0"/>
                  </a:rPr>
                  <a:t>be expressed as a linear combination of the two synchronous correlations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01</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0</m:t>
                        </m:r>
                      </m:e>
                    </m:d>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01</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−1</m:t>
                        </m:r>
                      </m:e>
                    </m:d>
                  </m:oMath>
                </a14:m>
                <a:r>
                  <a:rPr lang="en-US" sz="2000" dirty="0" smtClean="0">
                    <a:latin typeface="Times New Roman" pitchFamily="18" charset="0"/>
                    <a:cs typeface="Times New Roman" pitchFamily="18" charset="0"/>
                  </a:rPr>
                  <a:t>as</a:t>
                </a:r>
              </a:p>
              <a:p>
                <a:pPr algn="just"/>
                <a:endParaRPr lang="en-US" sz="2000"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sSubSup>
                        <m:sSubSupPr>
                          <m:ctrlPr>
                            <a:rPr lang="en-IN" sz="2000" i="1" smtClean="0">
                              <a:latin typeface="Cambria Math"/>
                              <a:cs typeface="Times New Roman" pitchFamily="18" charset="0"/>
                            </a:rPr>
                          </m:ctrlPr>
                        </m:sSubSupPr>
                        <m:e>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01</m:t>
                              </m:r>
                            </m:sub>
                          </m:sSub>
                        </m:e>
                        <m:sub/>
                        <m:sup>
                          <m:r>
                            <a:rPr lang="en-US" sz="2000" b="0" i="1" smtClean="0">
                              <a:latin typeface="Cambria Math"/>
                              <a:cs typeface="Times New Roman" pitchFamily="18" charset="0"/>
                            </a:rPr>
                            <m:t>𝑎</m:t>
                          </m:r>
                        </m:sup>
                      </m:sSubSup>
                      <m:r>
                        <a:rPr lang="en-US" sz="2000" b="0" i="1" smtClean="0">
                          <a:latin typeface="Cambria Math"/>
                          <a:cs typeface="Times New Roman" pitchFamily="18" charset="0"/>
                        </a:rPr>
                        <m:t>=</m:t>
                      </m:r>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1−</m:t>
                          </m:r>
                          <m:r>
                            <a:rPr lang="en-US" sz="2000" b="0" i="1" smtClean="0">
                              <a:latin typeface="Cambria Math"/>
                              <a:cs typeface="Times New Roman" pitchFamily="18" charset="0"/>
                            </a:rPr>
                            <m:t>𝑓</m:t>
                          </m:r>
                        </m:e>
                      </m:d>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01</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0</m:t>
                          </m:r>
                        </m:e>
                      </m:d>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𝑓𝑟</m:t>
                          </m:r>
                        </m:e>
                        <m:sub>
                          <m:r>
                            <a:rPr lang="en-US" sz="2000" b="0" i="1" smtClean="0">
                              <a:latin typeface="Cambria Math"/>
                              <a:ea typeface="Cambria Math"/>
                              <a:cs typeface="Times New Roman" pitchFamily="18" charset="0"/>
                            </a:rPr>
                            <m:t>01</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oMath>
                  </m:oMathPara>
                </a14:m>
                <a:endParaRPr lang="en-IN" sz="2000" dirty="0" smtClean="0">
                  <a:latin typeface="Times New Roman" pitchFamily="18" charset="0"/>
                  <a:cs typeface="Times New Roman" pitchFamily="18" charset="0"/>
                </a:endParaRPr>
              </a:p>
              <a:p>
                <a:pPr algn="just"/>
                <a:endParaRPr lang="en-IN" sz="2000" dirty="0" smtClean="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52302" y="1364581"/>
                <a:ext cx="7753612" cy="5077287"/>
              </a:xfrm>
              <a:prstGeom prst="rect">
                <a:avLst/>
              </a:prstGeom>
              <a:blipFill rotWithShape="1">
                <a:blip r:embed="rId5"/>
                <a:stretch>
                  <a:fillRect l="-708" t="-600" r="-786"/>
                </a:stretch>
              </a:blipFill>
            </p:spPr>
            <p:txBody>
              <a:bodyPr/>
              <a:lstStyle/>
              <a:p>
                <a:r>
                  <a:rPr lang="en-IN">
                    <a:noFill/>
                  </a:rPr>
                  <a:t> </a:t>
                </a:r>
              </a:p>
            </p:txBody>
          </p:sp>
        </mc:Fallback>
      </mc:AlternateContent>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881" y="3301791"/>
            <a:ext cx="3623644" cy="185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324603" y="5322516"/>
            <a:ext cx="3538922" cy="646331"/>
          </a:xfrm>
          <a:prstGeom prst="rect">
            <a:avLst/>
          </a:prstGeom>
        </p:spPr>
        <p:txBody>
          <a:bodyPr wrap="square">
            <a:spAutoFit/>
          </a:bodyPr>
          <a:lstStyle/>
          <a:p>
            <a:pPr algn="ctr"/>
            <a:r>
              <a:rPr lang="fr-FR" b="1" dirty="0" smtClean="0">
                <a:latin typeface="Times New Roman" pitchFamily="18" charset="0"/>
                <a:cs typeface="Times New Roman" pitchFamily="18" charset="0"/>
              </a:rPr>
              <a:t>Figure 10:Asynchronous </a:t>
            </a:r>
            <a:r>
              <a:rPr lang="fr-FR" b="1" dirty="0">
                <a:latin typeface="Times New Roman" pitchFamily="18" charset="0"/>
                <a:cs typeface="Times New Roman" pitchFamily="18" charset="0"/>
              </a:rPr>
              <a:t>CDMA code </a:t>
            </a:r>
            <a:r>
              <a:rPr lang="fr-FR" b="1" dirty="0" err="1">
                <a:latin typeface="Times New Roman" pitchFamily="18" charset="0"/>
                <a:cs typeface="Times New Roman" pitchFamily="18" charset="0"/>
              </a:rPr>
              <a:t>sequences</a:t>
            </a:r>
            <a:r>
              <a:rPr lang="fr-FR" b="1" dirty="0">
                <a:latin typeface="Times New Roman" pitchFamily="18" charset="0"/>
                <a:cs typeface="Times New Roman" pitchFamily="18" charset="0"/>
              </a:rPr>
              <a:t> </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1069554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32/35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886971" y="750438"/>
            <a:ext cx="20764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91501" y="2612571"/>
            <a:ext cx="2764727" cy="923330"/>
          </a:xfrm>
          <a:prstGeom prst="rect">
            <a:avLst/>
          </a:prstGeom>
        </p:spPr>
        <p:txBody>
          <a:bodyPr wrap="square">
            <a:spAutoFit/>
          </a:bodyPr>
          <a:lstStyle/>
          <a:p>
            <a:pPr algn="just"/>
            <a:r>
              <a:rPr lang="en-US" b="1" dirty="0" smtClean="0">
                <a:latin typeface="Times New Roman" pitchFamily="18" charset="0"/>
                <a:cs typeface="Times New Roman" pitchFamily="18" charset="0"/>
              </a:rPr>
              <a:t>Figure 11:  </a:t>
            </a:r>
            <a:r>
              <a:rPr lang="en-US" b="1" dirty="0">
                <a:latin typeface="Times New Roman" pitchFamily="18" charset="0"/>
                <a:cs typeface="Times New Roman" pitchFamily="18" charset="0"/>
              </a:rPr>
              <a:t>Uniform distribution of fractional shift f</a:t>
            </a:r>
            <a:endParaRPr lang="en-IN"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232963" y="873411"/>
                <a:ext cx="8685405" cy="5339410"/>
              </a:xfrm>
              <a:prstGeom prst="rect">
                <a:avLst/>
              </a:prstGeom>
            </p:spPr>
            <p:txBody>
              <a:bodyPr wrap="square">
                <a:spAutoFit/>
              </a:bodyPr>
              <a:lstStyle/>
              <a:p>
                <a:pPr marL="285750" indent="-285750" algn="just">
                  <a:buFont typeface="Wingdings" pitchFamily="2" charset="2"/>
                  <a:buChar char="Ø"/>
                </a:pPr>
                <a:r>
                  <a:rPr lang="en-US" sz="2000" dirty="0" smtClean="0">
                    <a:latin typeface="Times New Roman" pitchFamily="18" charset="0"/>
                    <a:cs typeface="Times New Roman" pitchFamily="18" charset="0"/>
                  </a:rPr>
                  <a:t>Further, in a practical CDMA scenario, the parameter f is a random variable since the users are randomly distributed at various distances within a cell. Also, since</a:t>
                </a:r>
                <a14:m>
                  <m:oMath xmlns:m="http://schemas.openxmlformats.org/officeDocument/2006/math">
                    <m:r>
                      <a:rPr lang="en-US" sz="2000" b="0" i="1" smtClean="0">
                        <a:latin typeface="Cambria Math"/>
                        <a:cs typeface="Times New Roman" pitchFamily="18" charset="0"/>
                      </a:rPr>
                      <m:t>0</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𝑓</m:t>
                    </m:r>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𝑓</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can be assumed to be uniformly distributed in </a:t>
                </a:r>
                <a14:m>
                  <m:oMath xmlns:m="http://schemas.openxmlformats.org/officeDocument/2006/math">
                    <m:d>
                      <m:dPr>
                        <m:begChr m:val="["/>
                        <m:endChr m:val="]"/>
                        <m:ctrlPr>
                          <a:rPr lang="en-US" sz="2000" i="1" smtClean="0">
                            <a:latin typeface="Cambria Math"/>
                            <a:cs typeface="Times New Roman" pitchFamily="18" charset="0"/>
                          </a:rPr>
                        </m:ctrlPr>
                      </m:dPr>
                      <m:e>
                        <m:r>
                          <a:rPr lang="en-US" sz="2000" b="0" i="1" smtClean="0">
                            <a:latin typeface="Cambria Math"/>
                            <a:cs typeface="Times New Roman" pitchFamily="18" charset="0"/>
                          </a:rPr>
                          <m:t>0,1</m:t>
                        </m:r>
                      </m:e>
                    </m:d>
                    <m:r>
                      <a:rPr lang="en-US" sz="2000" b="0" i="1" smtClean="0">
                        <a:latin typeface="Cambria Math"/>
                        <a:cs typeface="Times New Roman" pitchFamily="18" charset="0"/>
                      </a:rPr>
                      <m:t>.</m:t>
                    </m:r>
                  </m:oMath>
                </a14:m>
                <a:r>
                  <a:rPr lang="en-US" sz="2000" dirty="0" smtClean="0">
                    <a:latin typeface="Times New Roman" pitchFamily="18" charset="0"/>
                    <a:cs typeface="Times New Roman" pitchFamily="18" charset="0"/>
                  </a:rPr>
                  <a:t>Thus</a:t>
                </a:r>
                <a:r>
                  <a:rPr lang="en-US" sz="2000" dirty="0">
                    <a:latin typeface="Times New Roman" pitchFamily="18" charset="0"/>
                    <a:cs typeface="Times New Roman" pitchFamily="18" charset="0"/>
                  </a:rPr>
                  <a:t>, the distribution of </a:t>
                </a:r>
                <a:r>
                  <a:rPr lang="en-US" sz="2000" i="1" dirty="0">
                    <a:latin typeface="Times New Roman" pitchFamily="18" charset="0"/>
                    <a:cs typeface="Times New Roman" pitchFamily="18" charset="0"/>
                  </a:rPr>
                  <a:t>f</a:t>
                </a:r>
                <a:r>
                  <a:rPr lang="en-US" sz="2000" dirty="0">
                    <a:latin typeface="Times New Roman" pitchFamily="18" charset="0"/>
                    <a:cs typeface="Times New Roman" pitchFamily="18" charset="0"/>
                  </a:rPr>
                  <a:t>, shown in </a:t>
                </a:r>
                <a:r>
                  <a:rPr lang="en-US" sz="2000" dirty="0" smtClean="0">
                    <a:latin typeface="Times New Roman" pitchFamily="18" charset="0"/>
                    <a:cs typeface="Times New Roman" pitchFamily="18" charset="0"/>
                  </a:rPr>
                  <a:t>Figure 11, </a:t>
                </a:r>
                <a:r>
                  <a:rPr lang="en-US" sz="2000" dirty="0">
                    <a:latin typeface="Times New Roman" pitchFamily="18" charset="0"/>
                    <a:cs typeface="Times New Roman" pitchFamily="18" charset="0"/>
                  </a:rPr>
                  <a:t>can be expressed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𝑔</m:t>
                          </m:r>
                        </m:e>
                        <m:sub>
                          <m:r>
                            <a:rPr lang="en-US" sz="2000" b="0" i="1" smtClean="0">
                              <a:latin typeface="Cambria Math"/>
                              <a:cs typeface="Times New Roman" pitchFamily="18" charset="0"/>
                            </a:rPr>
                            <m:t>𝐹</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𝑓</m:t>
                          </m:r>
                        </m:e>
                      </m:d>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1,0≤</m:t>
                      </m:r>
                      <m:r>
                        <a:rPr lang="en-US" sz="2000" b="0" i="1" smtClean="0">
                          <a:latin typeface="Cambria Math"/>
                          <a:ea typeface="Cambria Math"/>
                          <a:cs typeface="Times New Roman" pitchFamily="18" charset="0"/>
                        </a:rPr>
                        <m:t>𝑓</m:t>
                      </m:r>
                      <m:r>
                        <a:rPr lang="en-US" sz="2000" b="0" i="1" smtClean="0">
                          <a:latin typeface="Cambria Math"/>
                          <a:ea typeface="Cambria Math"/>
                          <a:cs typeface="Times New Roman" pitchFamily="18" charset="0"/>
                        </a:rPr>
                        <m:t>≤1</m:t>
                      </m:r>
                    </m:oMath>
                  </m:oMathPara>
                </a14:m>
                <a:endParaRPr lang="en-IN" sz="2000" dirty="0" smtClean="0">
                  <a:latin typeface="Times New Roman" pitchFamily="18" charset="0"/>
                  <a:cs typeface="Times New Roman" pitchFamily="18" charset="0"/>
                </a:endParaRPr>
              </a:p>
              <a:p>
                <a:pPr marL="285750" indent="-285750" algn="just">
                  <a:buFont typeface="Wingdings" pitchFamily="2" charset="2"/>
                  <a:buChar char="Ø"/>
                </a:pPr>
                <a:r>
                  <a:rPr lang="en-US" sz="2000" dirty="0">
                    <a:latin typeface="Times New Roman" pitchFamily="18" charset="0"/>
                    <a:cs typeface="Times New Roman" pitchFamily="18" charset="0"/>
                  </a:rPr>
                  <a:t>Further, the second moment </a:t>
                </a:r>
                <a14:m>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𝑓</m:t>
                            </m:r>
                          </m:e>
                          <m:sup>
                            <m:r>
                              <a:rPr lang="en-US" sz="2000" b="0" i="1" smtClean="0">
                                <a:latin typeface="Cambria Math"/>
                                <a:cs typeface="Times New Roman" pitchFamily="18" charset="0"/>
                              </a:rPr>
                              <m:t>2</m:t>
                            </m:r>
                          </m:sup>
                        </m:sSup>
                      </m:e>
                    </m:d>
                  </m:oMath>
                </a14:m>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fractional shift random variable </a:t>
                </a:r>
                <a:r>
                  <a:rPr lang="en-US" sz="2000" i="1" dirty="0">
                    <a:latin typeface="Times New Roman" pitchFamily="18" charset="0"/>
                    <a:cs typeface="Times New Roman" pitchFamily="18" charset="0"/>
                  </a:rPr>
                  <a:t>F</a:t>
                </a:r>
                <a:r>
                  <a:rPr lang="en-US" sz="2000" dirty="0">
                    <a:latin typeface="Times New Roman" pitchFamily="18" charset="0"/>
                    <a:cs typeface="Times New Roman" pitchFamily="18" charset="0"/>
                  </a:rPr>
                  <a:t> can be derived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r>
                        <a:rPr lang="en-US" sz="2000" i="1">
                          <a:latin typeface="Cambria Math"/>
                          <a:cs typeface="Times New Roman" pitchFamily="18" charset="0"/>
                        </a:rPr>
                        <m:t>𝐸</m:t>
                      </m:r>
                      <m:d>
                        <m:dPr>
                          <m:begChr m:val="{"/>
                          <m:endChr m:val="}"/>
                          <m:ctrlPr>
                            <a:rPr lang="en-US" sz="2000" i="1">
                              <a:latin typeface="Cambria Math"/>
                              <a:cs typeface="Times New Roman" pitchFamily="18" charset="0"/>
                            </a:rPr>
                          </m:ctrlPr>
                        </m:dPr>
                        <m:e>
                          <m:sSup>
                            <m:sSupPr>
                              <m:ctrlPr>
                                <a:rPr lang="en-US" sz="2000" i="1">
                                  <a:latin typeface="Cambria Math"/>
                                  <a:cs typeface="Times New Roman" pitchFamily="18" charset="0"/>
                                </a:rPr>
                              </m:ctrlPr>
                            </m:sSupPr>
                            <m:e>
                              <m:r>
                                <a:rPr lang="en-US" sz="2000" i="1">
                                  <a:latin typeface="Cambria Math"/>
                                  <a:cs typeface="Times New Roman" pitchFamily="18" charset="0"/>
                                </a:rPr>
                                <m:t>𝑓</m:t>
                              </m:r>
                            </m:e>
                            <m:sup>
                              <m:r>
                                <a:rPr lang="en-US" sz="2000" i="1">
                                  <a:latin typeface="Cambria Math"/>
                                  <a:cs typeface="Times New Roman" pitchFamily="18" charset="0"/>
                                </a:rPr>
                                <m:t>2</m:t>
                              </m:r>
                            </m:sup>
                          </m:sSup>
                        </m:e>
                      </m:d>
                      <m:r>
                        <a:rPr lang="en-US" sz="2000" b="0" i="1" smtClean="0">
                          <a:latin typeface="Cambria Math"/>
                          <a:cs typeface="Times New Roman" pitchFamily="18" charset="0"/>
                        </a:rPr>
                        <m:t>=</m:t>
                      </m:r>
                      <m:nary>
                        <m:naryPr>
                          <m:ctrlPr>
                            <a:rPr lang="en-US" sz="2000" b="0" i="1" smtClean="0">
                              <a:latin typeface="Cambria Math"/>
                              <a:cs typeface="Times New Roman" pitchFamily="18" charset="0"/>
                            </a:rPr>
                          </m:ctrlPr>
                        </m:naryPr>
                        <m:sub>
                          <m:r>
                            <m:rPr>
                              <m:brk m:alnAt="23"/>
                            </m:rPr>
                            <a:rPr lang="en-US" sz="2000" b="0" i="1" smtClean="0">
                              <a:latin typeface="Cambria Math"/>
                              <a:cs typeface="Times New Roman" pitchFamily="18" charset="0"/>
                            </a:rPr>
                            <m:t>0</m:t>
                          </m:r>
                        </m:sub>
                        <m:sup>
                          <m:r>
                            <a:rPr lang="en-US" sz="2000" b="0" i="1" smtClean="0">
                              <a:latin typeface="Cambria Math"/>
                              <a:cs typeface="Times New Roman" pitchFamily="18" charset="0"/>
                            </a:rPr>
                            <m:t>1</m:t>
                          </m:r>
                        </m:sup>
                        <m:e>
                          <m:sSup>
                            <m:sSupPr>
                              <m:ctrlPr>
                                <a:rPr lang="en-US" sz="2000" b="0" i="1" smtClean="0">
                                  <a:latin typeface="Cambria Math"/>
                                  <a:cs typeface="Times New Roman" pitchFamily="18" charset="0"/>
                                </a:rPr>
                              </m:ctrlPr>
                            </m:sSupPr>
                            <m:e>
                              <m:r>
                                <a:rPr lang="en-US" sz="2000" b="0" i="1" smtClean="0">
                                  <a:latin typeface="Cambria Math"/>
                                  <a:cs typeface="Times New Roman" pitchFamily="18" charset="0"/>
                                </a:rPr>
                                <m:t>𝑓</m:t>
                              </m:r>
                            </m:e>
                            <m:sup>
                              <m:r>
                                <a:rPr lang="en-US" sz="2000" b="0" i="1" smtClean="0">
                                  <a:latin typeface="Cambria Math"/>
                                  <a:cs typeface="Times New Roman" pitchFamily="18" charset="0"/>
                                </a:rPr>
                                <m:t>2</m:t>
                              </m:r>
                            </m:sup>
                          </m:sSup>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𝑔</m:t>
                              </m:r>
                            </m:e>
                            <m:sub>
                              <m:r>
                                <a:rPr lang="en-US" sz="2000" b="0" i="1" smtClean="0">
                                  <a:latin typeface="Cambria Math"/>
                                  <a:cs typeface="Times New Roman" pitchFamily="18" charset="0"/>
                                </a:rPr>
                                <m:t>𝐹</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𝑓</m:t>
                              </m:r>
                            </m:e>
                          </m:d>
                          <m:r>
                            <a:rPr lang="en-US" sz="2000" b="0" i="1" smtClean="0">
                              <a:latin typeface="Cambria Math"/>
                              <a:cs typeface="Times New Roman" pitchFamily="18" charset="0"/>
                            </a:rPr>
                            <m:t>𝑑𝑓</m:t>
                          </m:r>
                        </m:e>
                      </m:nary>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3</m:t>
                          </m:r>
                        </m:den>
                      </m:f>
                    </m:oMath>
                  </m:oMathPara>
                </a14:m>
                <a:endParaRPr lang="en-IN" sz="2000" dirty="0" smtClean="0">
                  <a:latin typeface="Times New Roman" pitchFamily="18" charset="0"/>
                  <a:cs typeface="Times New Roman" pitchFamily="18" charset="0"/>
                </a:endParaRPr>
              </a:p>
              <a:p>
                <a:pPr marL="285750" indent="-285750" algn="just">
                  <a:buFont typeface="Wingdings" pitchFamily="2" charset="2"/>
                  <a:buChar char="Ø"/>
                </a:pPr>
                <a:r>
                  <a:rPr lang="en-US" sz="2000" dirty="0">
                    <a:latin typeface="Times New Roman" pitchFamily="18" charset="0"/>
                    <a:cs typeface="Times New Roman" pitchFamily="18" charset="0"/>
                  </a:rPr>
                  <a:t>Thus, we </a:t>
                </a:r>
                <a:r>
                  <a:rPr lang="en-US" sz="2000" dirty="0" smtClean="0">
                    <a:latin typeface="Times New Roman" pitchFamily="18" charset="0"/>
                    <a:cs typeface="Times New Roman" pitchFamily="18" charset="0"/>
                  </a:rPr>
                  <a:t>have </a:t>
                </a:r>
                <a14:m>
                  <m:oMath xmlns:m="http://schemas.openxmlformats.org/officeDocument/2006/math">
                    <m:r>
                      <a:rPr lang="en-US" sz="2000" i="1">
                        <a:latin typeface="Cambria Math"/>
                        <a:cs typeface="Times New Roman" pitchFamily="18" charset="0"/>
                      </a:rPr>
                      <m:t>𝐸</m:t>
                    </m:r>
                    <m:d>
                      <m:dPr>
                        <m:begChr m:val="{"/>
                        <m:endChr m:val="}"/>
                        <m:ctrlPr>
                          <a:rPr lang="en-US" sz="2000" i="1">
                            <a:latin typeface="Cambria Math"/>
                            <a:cs typeface="Times New Roman" pitchFamily="18" charset="0"/>
                          </a:rPr>
                        </m:ctrlPr>
                      </m:dPr>
                      <m:e>
                        <m:sSup>
                          <m:sSupPr>
                            <m:ctrlPr>
                              <a:rPr lang="en-US" sz="2000" i="1">
                                <a:latin typeface="Cambria Math"/>
                                <a:cs typeface="Times New Roman" pitchFamily="18" charset="0"/>
                              </a:rPr>
                            </m:ctrlPr>
                          </m:sSupPr>
                          <m:e>
                            <m:r>
                              <a:rPr lang="en-US" sz="2000" i="1">
                                <a:latin typeface="Cambria Math"/>
                                <a:cs typeface="Times New Roman" pitchFamily="18" charset="0"/>
                              </a:rPr>
                              <m:t>𝑓</m:t>
                            </m:r>
                          </m:e>
                          <m:sup>
                            <m:r>
                              <a:rPr lang="en-US" sz="2000" i="1">
                                <a:latin typeface="Cambria Math"/>
                                <a:cs typeface="Times New Roman" pitchFamily="18" charset="0"/>
                              </a:rPr>
                              <m:t>2</m:t>
                            </m:r>
                          </m:sup>
                        </m:sSup>
                      </m:e>
                    </m:d>
                    <m:r>
                      <a:rPr lang="en-US" sz="2000" b="0" i="1" smtClean="0">
                        <a:latin typeface="Cambria Math"/>
                        <a:cs typeface="Times New Roman" pitchFamily="18" charset="0"/>
                      </a:rPr>
                      <m:t>=</m:t>
                    </m:r>
                    <m:f>
                      <m:fPr>
                        <m:ctrlPr>
                          <a:rPr lang="en-US" sz="2000" i="1">
                            <a:latin typeface="Cambria Math"/>
                            <a:cs typeface="Times New Roman" pitchFamily="18" charset="0"/>
                          </a:rPr>
                        </m:ctrlPr>
                      </m:fPr>
                      <m:num>
                        <m:r>
                          <a:rPr lang="en-US" sz="2000" i="1">
                            <a:latin typeface="Cambria Math"/>
                            <a:cs typeface="Times New Roman" pitchFamily="18" charset="0"/>
                          </a:rPr>
                          <m:t>1</m:t>
                        </m:r>
                      </m:num>
                      <m:den>
                        <m:r>
                          <a:rPr lang="en-US" sz="2000" i="1">
                            <a:latin typeface="Cambria Math"/>
                            <a:cs typeface="Times New Roman" pitchFamily="18" charset="0"/>
                          </a:rPr>
                          <m:t>3</m:t>
                        </m:r>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Further, observe the </a:t>
                </a:r>
                <a:r>
                  <a:rPr lang="en-US" sz="2000" dirty="0" smtClean="0">
                    <a:latin typeface="Times New Roman" pitchFamily="18" charset="0"/>
                    <a:cs typeface="Times New Roman" pitchFamily="18" charset="0"/>
                  </a:rPr>
                  <a:t>random </a:t>
                </a:r>
                <a:r>
                  <a:rPr lang="en-US" sz="2000" dirty="0">
                    <a:latin typeface="Times New Roman" pitchFamily="18" charset="0"/>
                    <a:cs typeface="Times New Roman" pitchFamily="18" charset="0"/>
                  </a:rPr>
                  <a:t>variable </a:t>
                </a:r>
                <a:r>
                  <a:rPr lang="en-US" sz="2000" i="1" dirty="0">
                    <a:latin typeface="Times New Roman" pitchFamily="18" charset="0"/>
                    <a:cs typeface="Times New Roman" pitchFamily="18" charset="0"/>
                  </a:rPr>
                  <a:t>1 − f </a:t>
                </a:r>
                <a:r>
                  <a:rPr lang="en-US" sz="2000" dirty="0">
                    <a:latin typeface="Times New Roman" pitchFamily="18" charset="0"/>
                    <a:cs typeface="Times New Roman" pitchFamily="18" charset="0"/>
                  </a:rPr>
                  <a:t>is also uniformly distributed in </a:t>
                </a:r>
                <a14:m>
                  <m:oMath xmlns:m="http://schemas.openxmlformats.org/officeDocument/2006/math">
                    <m:d>
                      <m:dPr>
                        <m:begChr m:val="["/>
                        <m:endChr m:val="]"/>
                        <m:ctrlPr>
                          <a:rPr lang="en-US" sz="2000" i="1" smtClean="0">
                            <a:latin typeface="Cambria Math"/>
                            <a:cs typeface="Times New Roman" pitchFamily="18" charset="0"/>
                          </a:rPr>
                        </m:ctrlPr>
                      </m:dPr>
                      <m:e>
                        <m:r>
                          <a:rPr lang="en-US" sz="2000" b="0" i="1" smtClean="0">
                            <a:latin typeface="Cambria Math"/>
                            <a:cs typeface="Times New Roman" pitchFamily="18" charset="0"/>
                          </a:rPr>
                          <m:t>0,1</m:t>
                        </m:r>
                      </m:e>
                    </m:d>
                    <m:r>
                      <a:rPr lang="en-US" sz="2000" b="0" i="1" smtClean="0">
                        <a:latin typeface="Cambria Math"/>
                        <a:cs typeface="Times New Roman" pitchFamily="18" charset="0"/>
                      </a:rPr>
                      <m:t>.</m:t>
                    </m:r>
                  </m:oMath>
                </a14:m>
                <a:r>
                  <a:rPr lang="en-US" sz="2000" dirty="0" smtClean="0">
                    <a:latin typeface="Times New Roman" pitchFamily="18" charset="0"/>
                    <a:cs typeface="Times New Roman" pitchFamily="18" charset="0"/>
                  </a:rPr>
                  <a:t>Hence</a:t>
                </a:r>
                <a:r>
                  <a:rPr lang="en-US" sz="2000" dirty="0">
                    <a:latin typeface="Times New Roman" pitchFamily="18" charset="0"/>
                    <a:cs typeface="Times New Roman" pitchFamily="18" charset="0"/>
                  </a:rPr>
                  <a:t>, the variance or power of the asynchronous correlation is given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sSubSup>
                                    <m:sSubSupPr>
                                      <m:ctrlPr>
                                        <a:rPr lang="en-US" sz="2000" b="0" i="1" smtClean="0">
                                          <a:latin typeface="Cambria Math"/>
                                          <a:cs typeface="Times New Roman" pitchFamily="18" charset="0"/>
                                        </a:rPr>
                                      </m:ctrlPr>
                                    </m:sSubSup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01</m:t>
                                          </m:r>
                                        </m:sub>
                                      </m:sSub>
                                    </m:e>
                                    <m:sub/>
                                    <m:sup>
                                      <m:r>
                                        <a:rPr lang="en-US" sz="2000" b="0" i="1" smtClean="0">
                                          <a:latin typeface="Cambria Math"/>
                                          <a:cs typeface="Times New Roman" pitchFamily="18" charset="0"/>
                                        </a:rPr>
                                        <m:t>𝑎</m:t>
                                      </m:r>
                                    </m:sup>
                                  </m:sSubSup>
                                </m:e>
                              </m:d>
                            </m:e>
                            <m:sup>
                              <m:r>
                                <a:rPr lang="en-US" sz="2000" b="0" i="1" smtClean="0">
                                  <a:latin typeface="Cambria Math"/>
                                  <a:cs typeface="Times New Roman" pitchFamily="18" charset="0"/>
                                </a:rPr>
                                <m:t>2</m:t>
                              </m:r>
                            </m:sup>
                          </m:sSup>
                        </m:e>
                      </m:d>
                      <m:r>
                        <a:rPr lang="en-US" sz="2000" b="0" i="1" smtClean="0">
                          <a:latin typeface="Cambria Math"/>
                          <a:cs typeface="Times New Roman" pitchFamily="18" charset="0"/>
                        </a:rPr>
                        <m:t>=</m:t>
                      </m:r>
                      <m:r>
                        <a:rPr lang="en-US" sz="2000" b="0" i="1" smtClean="0">
                          <a:latin typeface="Cambria Math"/>
                          <a:cs typeface="Times New Roman" pitchFamily="18" charset="0"/>
                        </a:rPr>
                        <m:t>𝐸</m:t>
                      </m:r>
                      <m:d>
                        <m:dPr>
                          <m:begChr m:val="{"/>
                          <m:endChr m:val="}"/>
                          <m:ctrlPr>
                            <a:rPr lang="en-US" sz="2000" b="0" i="1" smtClean="0">
                              <a:latin typeface="Cambria Math"/>
                              <a:cs typeface="Times New Roman" pitchFamily="18" charset="0"/>
                            </a:rPr>
                          </m:ctrlPr>
                        </m:dPr>
                        <m:e>
                          <m:sSup>
                            <m:sSupPr>
                              <m:ctrlPr>
                                <a:rPr lang="en-US" sz="2000" b="0" i="1" smtClean="0">
                                  <a:latin typeface="Cambria Math"/>
                                  <a:cs typeface="Times New Roman" pitchFamily="18" charset="0"/>
                                </a:rPr>
                              </m:ctrlPr>
                            </m:sSupPr>
                            <m:e>
                              <m:d>
                                <m:dPr>
                                  <m:begChr m:val="|"/>
                                  <m:endChr m:val="|"/>
                                  <m:ctrlPr>
                                    <a:rPr lang="en-US" sz="2000" b="0" i="1" smtClean="0">
                                      <a:latin typeface="Cambria Math"/>
                                      <a:cs typeface="Times New Roman" pitchFamily="18" charset="0"/>
                                    </a:rPr>
                                  </m:ctrlPr>
                                </m:dPr>
                                <m:e>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1−</m:t>
                                      </m:r>
                                      <m:r>
                                        <a:rPr lang="en-US" sz="2000" b="0" i="1" smtClean="0">
                                          <a:latin typeface="Cambria Math"/>
                                          <a:cs typeface="Times New Roman" pitchFamily="18" charset="0"/>
                                        </a:rPr>
                                        <m:t>𝑓</m:t>
                                      </m:r>
                                    </m:e>
                                  </m:d>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01</m:t>
                                      </m:r>
                                    </m:sub>
                                  </m:sSub>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0</m:t>
                                      </m:r>
                                    </m:e>
                                  </m:d>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𝑓𝑟</m:t>
                                      </m:r>
                                    </m:e>
                                    <m:sub>
                                      <m:r>
                                        <a:rPr lang="en-US" sz="2000" b="0" i="1" smtClean="0">
                                          <a:latin typeface="Cambria Math"/>
                                          <a:ea typeface="Cambria Math"/>
                                          <a:cs typeface="Times New Roman" pitchFamily="18" charset="0"/>
                                        </a:rPr>
                                        <m:t>01</m:t>
                                      </m:r>
                                    </m:sub>
                                  </m:sSub>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e>
                              </m:d>
                            </m:e>
                            <m:sup>
                              <m:r>
                                <a:rPr lang="en-US" sz="2000" b="0" i="1" smtClean="0">
                                  <a:latin typeface="Cambria Math"/>
                                  <a:cs typeface="Times New Roman" pitchFamily="18" charset="0"/>
                                </a:rPr>
                                <m:t>2</m:t>
                              </m:r>
                            </m:sup>
                          </m:sSup>
                        </m:e>
                      </m:d>
                    </m:oMath>
                  </m:oMathPara>
                </a14:m>
                <a:endParaRPr lang="en-IN" sz="2000"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3</m:t>
                          </m:r>
                        </m:den>
                      </m:f>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𝑁</m:t>
                          </m:r>
                        </m:den>
                      </m:f>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3</m:t>
                          </m:r>
                        </m:den>
                      </m:f>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𝑁</m:t>
                          </m:r>
                        </m:den>
                      </m:f>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2</m:t>
                          </m:r>
                        </m:num>
                        <m:den>
                          <m:r>
                            <a:rPr lang="en-US" sz="2000" b="0" i="1" smtClean="0">
                              <a:latin typeface="Cambria Math"/>
                              <a:ea typeface="Cambria Math"/>
                              <a:cs typeface="Times New Roman" pitchFamily="18" charset="0"/>
                            </a:rPr>
                            <m:t>3</m:t>
                          </m:r>
                        </m:den>
                      </m:f>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𝑁</m:t>
                          </m:r>
                        </m:den>
                      </m:f>
                    </m:oMath>
                  </m:oMathPara>
                </a14:m>
                <a:endParaRPr lang="en-IN" sz="2000" dirty="0" smtClean="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232963" y="873411"/>
                <a:ext cx="8685405" cy="5339410"/>
              </a:xfrm>
              <a:prstGeom prst="rect">
                <a:avLst/>
              </a:prstGeom>
              <a:blipFill rotWithShape="1">
                <a:blip r:embed="rId5"/>
                <a:stretch>
                  <a:fillRect l="-561" t="-571" r="-772"/>
                </a:stretch>
              </a:blipFill>
            </p:spPr>
            <p:txBody>
              <a:bodyPr/>
              <a:lstStyle/>
              <a:p>
                <a:r>
                  <a:rPr lang="en-IN">
                    <a:noFill/>
                  </a:rPr>
                  <a:t> </a:t>
                </a:r>
              </a:p>
            </p:txBody>
          </p:sp>
        </mc:Fallback>
      </mc:AlternateContent>
    </p:spTree>
    <p:extLst>
      <p:ext uri="{BB962C8B-B14F-4D97-AF65-F5344CB8AC3E}">
        <p14:creationId xmlns:p14="http://schemas.microsoft.com/office/powerpoint/2010/main" val="1378397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33/35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48797" y="970601"/>
                <a:ext cx="11614727" cy="5204568"/>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Thus, the power in the asynchronous correlation is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2</m:t>
                        </m:r>
                      </m:num>
                      <m:den>
                        <m:r>
                          <a:rPr lang="en-US" sz="2000" b="0" i="1" smtClean="0">
                            <a:latin typeface="Cambria Math"/>
                            <a:cs typeface="Times New Roman" pitchFamily="18" charset="0"/>
                          </a:rPr>
                          <m:t>3</m:t>
                        </m:r>
                      </m:den>
                    </m:f>
                  </m:oMath>
                </a14:m>
                <a:r>
                  <a:rPr lang="en-US" sz="2000" dirty="0" smtClean="0">
                    <a:latin typeface="Times New Roman" pitchFamily="18" charset="0"/>
                    <a:cs typeface="Times New Roman" pitchFamily="18" charset="0"/>
                  </a:rPr>
                  <a:t>that </a:t>
                </a:r>
                <a:r>
                  <a:rPr lang="en-US" sz="2000" dirty="0">
                    <a:latin typeface="Times New Roman" pitchFamily="18" charset="0"/>
                    <a:cs typeface="Times New Roman" pitchFamily="18" charset="0"/>
                  </a:rPr>
                  <a:t>of the power in the synchronous correlation, which is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𝑁</m:t>
                        </m:r>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Employing the above property, the SINR of the user </a:t>
                </a:r>
                <a:r>
                  <a:rPr lang="en-US" sz="2000" i="1" dirty="0">
                    <a:latin typeface="Times New Roman" pitchFamily="18" charset="0"/>
                    <a:cs typeface="Times New Roman" pitchFamily="18" charset="0"/>
                  </a:rPr>
                  <a:t>u</a:t>
                </a:r>
                <a:r>
                  <a:rPr lang="en-US" sz="2000" dirty="0">
                    <a:latin typeface="Times New Roman" pitchFamily="18" charset="0"/>
                    <a:cs typeface="Times New Roman" pitchFamily="18" charset="0"/>
                  </a:rPr>
                  <a:t> for the asynchronous CDMA uplink scenario </a:t>
                </a:r>
                <a14:m>
                  <m:oMath xmlns:m="http://schemas.openxmlformats.org/officeDocument/2006/math">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𝑆𝐼𝑁𝑅</m:t>
                            </m:r>
                          </m:e>
                          <m:sub>
                            <m:r>
                              <a:rPr lang="en-US" sz="2000" b="0" i="1" smtClean="0">
                                <a:latin typeface="Cambria Math"/>
                                <a:cs typeface="Times New Roman" pitchFamily="18" charset="0"/>
                              </a:rPr>
                              <m:t>𝑈</m:t>
                            </m:r>
                          </m:sub>
                        </m:sSub>
                      </m:e>
                      <m:sub/>
                      <m:sup>
                        <m:r>
                          <a:rPr lang="en-US" sz="2000" b="0" i="1" smtClean="0">
                            <a:latin typeface="Cambria Math"/>
                            <a:cs typeface="Times New Roman" pitchFamily="18" charset="0"/>
                          </a:rPr>
                          <m:t>𝑎</m:t>
                        </m:r>
                      </m:sup>
                    </m:sSubSup>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can be derived from the synchronous SINR in Eq. </a:t>
                </a:r>
                <a:r>
                  <a:rPr lang="en-US" sz="2000" dirty="0" smtClean="0">
                    <a:latin typeface="Times New Roman" pitchFamily="18" charset="0"/>
                    <a:cs typeface="Times New Roman" pitchFamily="18" charset="0"/>
                  </a:rPr>
                  <a:t>10 as</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sz="2000" i="1" smtClean="0">
                              <a:latin typeface="Cambria Math"/>
                              <a:cs typeface="Times New Roman" pitchFamily="18" charset="0"/>
                            </a:rPr>
                          </m:ctrlPr>
                        </m:sSubSup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𝑆𝐼𝑁𝑅</m:t>
                              </m:r>
                            </m:e>
                            <m:sub>
                              <m:r>
                                <a:rPr lang="en-US" sz="2000" b="0" i="1" smtClean="0">
                                  <a:latin typeface="Cambria Math"/>
                                  <a:cs typeface="Times New Roman" pitchFamily="18" charset="0"/>
                                </a:rPr>
                                <m:t>𝑈</m:t>
                              </m:r>
                            </m:sub>
                          </m:sSub>
                        </m:e>
                        <m:sub/>
                        <m:sup>
                          <m:r>
                            <a:rPr lang="en-US" sz="2000" b="0" i="1" smtClean="0">
                              <a:latin typeface="Cambria Math"/>
                              <a:cs typeface="Times New Roman" pitchFamily="18" charset="0"/>
                            </a:rPr>
                            <m:t>𝑎</m:t>
                          </m:r>
                        </m:sup>
                      </m:sSubSup>
                      <m:r>
                        <a:rPr lang="en-US" sz="2000" i="1">
                          <a:latin typeface="Cambria Math"/>
                          <a:cs typeface="Times New Roman" pitchFamily="18" charset="0"/>
                        </a:rPr>
                        <m:t>=</m:t>
                      </m:r>
                      <m:f>
                        <m:fPr>
                          <m:ctrlPr>
                            <a:rPr lang="en-IN" sz="2000" i="1">
                              <a:latin typeface="Cambria Math"/>
                              <a:cs typeface="Times New Roman" pitchFamily="18" charset="0"/>
                            </a:rPr>
                          </m:ctrlPr>
                        </m:fPr>
                        <m:num>
                          <m:r>
                            <a:rPr lang="en-US" sz="2000" i="1">
                              <a:latin typeface="Cambria Math"/>
                              <a:cs typeface="Times New Roman" pitchFamily="18" charset="0"/>
                            </a:rPr>
                            <m:t>𝑁</m:t>
                          </m:r>
                          <m:sSub>
                            <m:sSubPr>
                              <m:ctrlPr>
                                <a:rPr lang="en-US"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𝑢</m:t>
                              </m:r>
                            </m:sub>
                          </m:sSub>
                          <m:sSup>
                            <m:sSupPr>
                              <m:ctrlPr>
                                <a:rPr lang="en-US" sz="2000" i="1">
                                  <a:latin typeface="Cambria Math"/>
                                  <a:cs typeface="Times New Roman" pitchFamily="18" charset="0"/>
                                </a:rPr>
                              </m:ctrlPr>
                            </m:sSupPr>
                            <m:e>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h</m:t>
                                      </m:r>
                                    </m:e>
                                    <m:sub>
                                      <m:r>
                                        <a:rPr lang="en-US" sz="2000" i="1">
                                          <a:latin typeface="Cambria Math"/>
                                          <a:cs typeface="Times New Roman" pitchFamily="18" charset="0"/>
                                        </a:rPr>
                                        <m:t>𝑢</m:t>
                                      </m:r>
                                    </m:sub>
                                  </m:sSub>
                                </m:e>
                              </m:d>
                            </m:e>
                            <m:sup>
                              <m:r>
                                <a:rPr lang="en-US" sz="2000" i="1">
                                  <a:latin typeface="Cambria Math"/>
                                  <a:cs typeface="Times New Roman" pitchFamily="18" charset="0"/>
                                </a:rPr>
                                <m:t>2</m:t>
                              </m:r>
                            </m:sup>
                          </m:sSup>
                        </m:num>
                        <m:den>
                          <m:f>
                            <m:fPr>
                              <m:ctrlPr>
                                <a:rPr lang="en-US" sz="2000" i="1" smtClean="0">
                                  <a:latin typeface="Cambria Math"/>
                                  <a:cs typeface="Times New Roman" pitchFamily="18" charset="0"/>
                                </a:rPr>
                              </m:ctrlPr>
                            </m:fPr>
                            <m:num>
                              <m:r>
                                <a:rPr lang="en-US" sz="2000" b="0" i="1" smtClean="0">
                                  <a:latin typeface="Cambria Math"/>
                                  <a:cs typeface="Times New Roman" pitchFamily="18" charset="0"/>
                                </a:rPr>
                                <m:t>2</m:t>
                              </m:r>
                            </m:num>
                            <m:den>
                              <m:r>
                                <a:rPr lang="en-US" sz="2000" b="0" i="1" smtClean="0">
                                  <a:latin typeface="Cambria Math"/>
                                  <a:cs typeface="Times New Roman" pitchFamily="18" charset="0"/>
                                </a:rPr>
                                <m:t>3</m:t>
                              </m:r>
                            </m:den>
                          </m:f>
                          <m:nary>
                            <m:naryPr>
                              <m:chr m:val="∑"/>
                              <m:limLoc m:val="subSup"/>
                              <m:ctrlPr>
                                <a:rPr lang="en-IN" sz="2000" i="1">
                                  <a:latin typeface="Cambria Math"/>
                                  <a:cs typeface="Times New Roman" pitchFamily="18" charset="0"/>
                                </a:rPr>
                              </m:ctrlPr>
                            </m:naryPr>
                            <m:sub>
                              <m:r>
                                <m:rPr>
                                  <m:brk m:alnAt="25"/>
                                </m:rPr>
                                <a:rPr lang="en-US" sz="2000" i="1">
                                  <a:latin typeface="Cambria Math"/>
                                  <a:cs typeface="Times New Roman" pitchFamily="18" charset="0"/>
                                </a:rPr>
                                <m:t>𝑘</m:t>
                              </m:r>
                              <m:r>
                                <a:rPr lang="en-US" sz="2000" i="1">
                                  <a:latin typeface="Cambria Math"/>
                                  <a:cs typeface="Times New Roman" pitchFamily="18" charset="0"/>
                                </a:rPr>
                                <m:t>=0</m:t>
                              </m:r>
                            </m:sub>
                            <m:sup>
                              <m:r>
                                <a:rPr lang="en-US" sz="2000" i="1">
                                  <a:latin typeface="Cambria Math"/>
                                  <a:cs typeface="Times New Roman" pitchFamily="18" charset="0"/>
                                </a:rPr>
                                <m:t>𝐾</m:t>
                              </m:r>
                            </m:sup>
                            <m:e>
                              <m:sSub>
                                <m:sSubPr>
                                  <m:ctrlPr>
                                    <a:rPr lang="en-IN" sz="2000" i="1">
                                      <a:latin typeface="Cambria Math"/>
                                      <a:cs typeface="Times New Roman" pitchFamily="18" charset="0"/>
                                    </a:rPr>
                                  </m:ctrlPr>
                                </m:sSubPr>
                                <m:e>
                                  <m:r>
                                    <a:rPr lang="en-US" sz="2000" i="1">
                                      <a:latin typeface="Cambria Math"/>
                                      <a:cs typeface="Times New Roman" pitchFamily="18" charset="0"/>
                                    </a:rPr>
                                    <m:t>𝑃</m:t>
                                  </m:r>
                                </m:e>
                                <m:sub>
                                  <m:r>
                                    <a:rPr lang="en-US" sz="2000" i="1">
                                      <a:latin typeface="Cambria Math"/>
                                      <a:cs typeface="Times New Roman" pitchFamily="18" charset="0"/>
                                    </a:rPr>
                                    <m:t>𝑘</m:t>
                                  </m:r>
                                </m:sub>
                              </m:sSub>
                              <m:sSup>
                                <m:sSupPr>
                                  <m:ctrlPr>
                                    <a:rPr lang="en-IN" sz="2000" i="1">
                                      <a:latin typeface="Cambria Math"/>
                                      <a:cs typeface="Times New Roman" pitchFamily="18" charset="0"/>
                                    </a:rPr>
                                  </m:ctrlPr>
                                </m:sSupPr>
                                <m:e>
                                  <m:d>
                                    <m:dPr>
                                      <m:begChr m:val="‖"/>
                                      <m:endChr m:val="‖"/>
                                      <m:ctrlPr>
                                        <a:rPr lang="en-IN" sz="2000" i="1">
                                          <a:latin typeface="Cambria Math"/>
                                          <a:cs typeface="Times New Roman" pitchFamily="18" charset="0"/>
                                        </a:rPr>
                                      </m:ctrlPr>
                                    </m:dPr>
                                    <m:e>
                                      <m:sSub>
                                        <m:sSubPr>
                                          <m:ctrlPr>
                                            <a:rPr lang="en-IN" sz="2000" i="1">
                                              <a:latin typeface="Cambria Math"/>
                                              <a:cs typeface="Times New Roman" pitchFamily="18" charset="0"/>
                                            </a:rPr>
                                          </m:ctrlPr>
                                        </m:sSubPr>
                                        <m:e>
                                          <m:r>
                                            <a:rPr lang="en-US" sz="2000" i="1">
                                              <a:latin typeface="Cambria Math"/>
                                              <a:cs typeface="Times New Roman" pitchFamily="18" charset="0"/>
                                            </a:rPr>
                                            <m:t>h</m:t>
                                          </m:r>
                                        </m:e>
                                        <m:sub>
                                          <m:r>
                                            <a:rPr lang="en-US" sz="2000" i="1">
                                              <a:latin typeface="Cambria Math"/>
                                              <a:cs typeface="Times New Roman" pitchFamily="18" charset="0"/>
                                            </a:rPr>
                                            <m:t>𝑘</m:t>
                                          </m:r>
                                        </m:sub>
                                      </m:sSub>
                                    </m:e>
                                  </m:d>
                                </m:e>
                                <m:sup>
                                  <m:r>
                                    <a:rPr lang="en-US" sz="2000" i="1">
                                      <a:latin typeface="Cambria Math"/>
                                      <a:cs typeface="Times New Roman" pitchFamily="18" charset="0"/>
                                    </a:rPr>
                                    <m:t>2</m:t>
                                  </m:r>
                                </m:sup>
                              </m:sSup>
                              <m:r>
                                <a:rPr lang="en-US" sz="2000" i="1">
                                  <a:latin typeface="Cambria Math"/>
                                  <a:cs typeface="Times New Roman" pitchFamily="18" charset="0"/>
                                </a:rPr>
                                <m:t>−</m:t>
                              </m:r>
                              <m:sSub>
                                <m:sSubPr>
                                  <m:ctrlPr>
                                    <a:rPr lang="en-US" sz="2000" i="1">
                                      <a:latin typeface="Cambria Math"/>
                                      <a:cs typeface="Times New Roman" pitchFamily="18" charset="0"/>
                                    </a:rPr>
                                  </m:ctrlPr>
                                </m:sSubPr>
                                <m:e>
                                  <m:f>
                                    <m:fPr>
                                      <m:ctrlPr>
                                        <a:rPr lang="en-US" sz="2000" i="1" smtClean="0">
                                          <a:latin typeface="Cambria Math"/>
                                          <a:cs typeface="Times New Roman" pitchFamily="18" charset="0"/>
                                        </a:rPr>
                                      </m:ctrlPr>
                                    </m:fPr>
                                    <m:num>
                                      <m:r>
                                        <a:rPr lang="en-US" sz="2000" b="0" i="1" smtClean="0">
                                          <a:latin typeface="Cambria Math"/>
                                          <a:cs typeface="Times New Roman" pitchFamily="18" charset="0"/>
                                        </a:rPr>
                                        <m:t>2</m:t>
                                      </m:r>
                                    </m:num>
                                    <m:den>
                                      <m:r>
                                        <a:rPr lang="en-US" sz="2000" b="0" i="1" smtClean="0">
                                          <a:latin typeface="Cambria Math"/>
                                          <a:cs typeface="Times New Roman" pitchFamily="18" charset="0"/>
                                        </a:rPr>
                                        <m:t>3</m:t>
                                      </m:r>
                                    </m:den>
                                  </m:f>
                                  <m:r>
                                    <a:rPr lang="en-US" sz="2000" i="1">
                                      <a:latin typeface="Cambria Math"/>
                                      <a:cs typeface="Times New Roman" pitchFamily="18" charset="0"/>
                                    </a:rPr>
                                    <m:t>𝑃</m:t>
                                  </m:r>
                                </m:e>
                                <m:sub>
                                  <m:r>
                                    <a:rPr lang="en-US" sz="2000" b="0" i="1" smtClean="0">
                                      <a:latin typeface="Cambria Math"/>
                                      <a:cs typeface="Times New Roman" pitchFamily="18" charset="0"/>
                                    </a:rPr>
                                    <m:t>𝑢</m:t>
                                  </m:r>
                                </m:sub>
                              </m:sSub>
                              <m:nary>
                                <m:naryPr>
                                  <m:chr m:val="∑"/>
                                  <m:limLoc m:val="subSup"/>
                                  <m:ctrlPr>
                                    <a:rPr lang="en-US" sz="2000" i="1">
                                      <a:latin typeface="Cambria Math"/>
                                      <a:cs typeface="Times New Roman" pitchFamily="18" charset="0"/>
                                    </a:rPr>
                                  </m:ctrlPr>
                                </m:naryPr>
                                <m:sub>
                                  <m:r>
                                    <m:rPr>
                                      <m:brk m:alnAt="25"/>
                                    </m:rPr>
                                    <a:rPr lang="en-US" sz="2000" i="1">
                                      <a:latin typeface="Cambria Math"/>
                                      <a:cs typeface="Times New Roman" pitchFamily="18" charset="0"/>
                                    </a:rPr>
                                    <m:t>𝑙</m:t>
                                  </m:r>
                                  <m:r>
                                    <a:rPr lang="en-US" sz="2000" i="1">
                                      <a:latin typeface="Cambria Math"/>
                                      <a:cs typeface="Times New Roman" pitchFamily="18" charset="0"/>
                                    </a:rPr>
                                    <m:t>=0</m:t>
                                  </m:r>
                                </m:sub>
                                <m:sup>
                                  <m:r>
                                    <a:rPr lang="en-US" sz="2000" i="1">
                                      <a:latin typeface="Cambria Math"/>
                                      <a:cs typeface="Times New Roman" pitchFamily="18" charset="0"/>
                                    </a:rPr>
                                    <m:t>𝐿</m:t>
                                  </m:r>
                                  <m:r>
                                    <a:rPr lang="en-US" sz="2000" i="1">
                                      <a:latin typeface="Cambria Math"/>
                                      <a:cs typeface="Times New Roman" pitchFamily="18" charset="0"/>
                                    </a:rPr>
                                    <m:t>−1</m:t>
                                  </m:r>
                                </m:sup>
                                <m:e>
                                  <m:f>
                                    <m:fPr>
                                      <m:ctrlPr>
                                        <a:rPr lang="en-US" sz="2000" i="1">
                                          <a:latin typeface="Cambria Math"/>
                                          <a:cs typeface="Times New Roman" pitchFamily="18" charset="0"/>
                                        </a:rPr>
                                      </m:ctrlPr>
                                    </m:fPr>
                                    <m:num>
                                      <m:sSup>
                                        <m:sSupPr>
                                          <m:ctrlPr>
                                            <a:rPr lang="en-US" sz="2000" i="1">
                                              <a:latin typeface="Cambria Math"/>
                                              <a:cs typeface="Times New Roman" pitchFamily="18" charset="0"/>
                                            </a:rPr>
                                          </m:ctrlPr>
                                        </m:sSupPr>
                                        <m:e>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h</m:t>
                                                  </m:r>
                                                </m:e>
                                                <m:sub>
                                                  <m:r>
                                                    <a:rPr lang="en-US" sz="2000" i="1">
                                                      <a:latin typeface="Cambria Math"/>
                                                      <a:cs typeface="Times New Roman" pitchFamily="18" charset="0"/>
                                                    </a:rPr>
                                                    <m:t>𝑢</m:t>
                                                  </m:r>
                                                </m:sub>
                                              </m:sSub>
                                              <m:d>
                                                <m:dPr>
                                                  <m:ctrlPr>
                                                    <a:rPr lang="en-US" sz="2000" i="1">
                                                      <a:latin typeface="Cambria Math"/>
                                                      <a:cs typeface="Times New Roman" pitchFamily="18" charset="0"/>
                                                    </a:rPr>
                                                  </m:ctrlPr>
                                                </m:dPr>
                                                <m:e>
                                                  <m:r>
                                                    <a:rPr lang="en-US" sz="2000" i="1">
                                                      <a:latin typeface="Cambria Math"/>
                                                      <a:cs typeface="Times New Roman" pitchFamily="18" charset="0"/>
                                                    </a:rPr>
                                                    <m:t>𝑙</m:t>
                                                  </m:r>
                                                </m:e>
                                              </m:d>
                                            </m:e>
                                          </m:d>
                                        </m:e>
                                        <m:sup>
                                          <m:r>
                                            <a:rPr lang="en-US" sz="2000" i="1">
                                              <a:latin typeface="Cambria Math"/>
                                              <a:cs typeface="Times New Roman" pitchFamily="18" charset="0"/>
                                            </a:rPr>
                                            <m:t>4</m:t>
                                          </m:r>
                                        </m:sup>
                                      </m:sSup>
                                    </m:num>
                                    <m:den>
                                      <m:sSup>
                                        <m:sSupPr>
                                          <m:ctrlPr>
                                            <a:rPr lang="en-US" sz="2000" i="1">
                                              <a:latin typeface="Cambria Math"/>
                                              <a:cs typeface="Times New Roman" pitchFamily="18" charset="0"/>
                                            </a:rPr>
                                          </m:ctrlPr>
                                        </m:sSupPr>
                                        <m:e>
                                          <m:d>
                                            <m:dPr>
                                              <m:begChr m:val="‖"/>
                                              <m:endChr m:val="‖"/>
                                              <m:ctrlPr>
                                                <a:rPr lang="en-US" sz="2000" i="1">
                                                  <a:latin typeface="Cambria Math"/>
                                                  <a:cs typeface="Times New Roman" pitchFamily="18" charset="0"/>
                                                </a:rPr>
                                              </m:ctrlPr>
                                            </m:dPr>
                                            <m:e>
                                              <m:sSub>
                                                <m:sSubPr>
                                                  <m:ctrlPr>
                                                    <a:rPr lang="en-US" sz="2000" i="1">
                                                      <a:latin typeface="Cambria Math"/>
                                                      <a:cs typeface="Times New Roman" pitchFamily="18" charset="0"/>
                                                    </a:rPr>
                                                  </m:ctrlPr>
                                                </m:sSubPr>
                                                <m:e>
                                                  <m:r>
                                                    <a:rPr lang="en-US" sz="2000" i="1">
                                                      <a:latin typeface="Cambria Math"/>
                                                      <a:cs typeface="Times New Roman" pitchFamily="18" charset="0"/>
                                                    </a:rPr>
                                                    <m:t>h</m:t>
                                                  </m:r>
                                                </m:e>
                                                <m:sub>
                                                  <m:r>
                                                    <a:rPr lang="en-US" sz="2000" i="1">
                                                      <a:latin typeface="Cambria Math"/>
                                                      <a:cs typeface="Times New Roman" pitchFamily="18" charset="0"/>
                                                    </a:rPr>
                                                    <m:t>𝑢</m:t>
                                                  </m:r>
                                                </m:sub>
                                              </m:sSub>
                                            </m:e>
                                          </m:d>
                                        </m:e>
                                        <m:sup>
                                          <m:r>
                                            <a:rPr lang="en-US" sz="2000" i="1">
                                              <a:latin typeface="Cambria Math"/>
                                              <a:cs typeface="Times New Roman" pitchFamily="18" charset="0"/>
                                            </a:rPr>
                                            <m:t>2</m:t>
                                          </m:r>
                                        </m:sup>
                                      </m:sSup>
                                    </m:den>
                                  </m:f>
                                  <m:r>
                                    <a:rPr lang="en-US" sz="2000" i="1">
                                      <a:latin typeface="Cambria Math"/>
                                      <a:cs typeface="Times New Roman" pitchFamily="18" charset="0"/>
                                    </a:rPr>
                                    <m:t>+</m:t>
                                  </m:r>
                                  <m:sSup>
                                    <m:sSupPr>
                                      <m:ctrlPr>
                                        <a:rPr lang="en-US" sz="2000" i="1">
                                          <a:latin typeface="Cambria Math"/>
                                          <a:cs typeface="Times New Roman" pitchFamily="18" charset="0"/>
                                        </a:rPr>
                                      </m:ctrlPr>
                                    </m:sSupPr>
                                    <m:e>
                                      <m:sSub>
                                        <m:sSubPr>
                                          <m:ctrlPr>
                                            <a:rPr lang="en-US" sz="2000" i="1">
                                              <a:latin typeface="Cambria Math"/>
                                              <a:cs typeface="Times New Roman" pitchFamily="18" charset="0"/>
                                            </a:rPr>
                                          </m:ctrlPr>
                                        </m:sSubPr>
                                        <m:e>
                                          <m:r>
                                            <a:rPr lang="en-US" sz="2000" i="1">
                                              <a:latin typeface="Cambria Math"/>
                                              <a:ea typeface="Cambria Math"/>
                                              <a:cs typeface="Times New Roman" pitchFamily="18" charset="0"/>
                                            </a:rPr>
                                            <m:t>𝜎</m:t>
                                          </m:r>
                                        </m:e>
                                        <m:sub>
                                          <m:r>
                                            <a:rPr lang="en-US" sz="2000" i="1">
                                              <a:latin typeface="Cambria Math"/>
                                              <a:ea typeface="Cambria Math"/>
                                              <a:cs typeface="Times New Roman" pitchFamily="18" charset="0"/>
                                            </a:rPr>
                                            <m:t>𝜔</m:t>
                                          </m:r>
                                        </m:sub>
                                      </m:sSub>
                                    </m:e>
                                    <m:sup>
                                      <m:r>
                                        <a:rPr lang="en-US" sz="2000" i="1">
                                          <a:latin typeface="Cambria Math"/>
                                          <a:cs typeface="Times New Roman" pitchFamily="18" charset="0"/>
                                        </a:rPr>
                                        <m:t>2</m:t>
                                      </m:r>
                                    </m:sup>
                                  </m:sSup>
                                </m:e>
                              </m:nary>
                            </m:e>
                          </m:nary>
                        </m:den>
                      </m:f>
                      <m:r>
                        <a:rPr lang="en-US" sz="2000" b="0" i="1" smtClean="0">
                          <a:latin typeface="Cambria Math"/>
                          <a:cs typeface="Times New Roman" pitchFamily="18" charset="0"/>
                        </a:rPr>
                        <m:t>−−−−−11</m:t>
                      </m:r>
                    </m:oMath>
                  </m:oMathPara>
                </a14:m>
                <a:endParaRPr lang="en-IN" sz="2000" dirty="0" smtClean="0">
                  <a:latin typeface="Times New Roman" pitchFamily="18" charset="0"/>
                  <a:cs typeface="Times New Roman" pitchFamily="18" charset="0"/>
                </a:endParaRPr>
              </a:p>
              <a:p>
                <a:pPr marL="0" indent="0">
                  <a:buNone/>
                </a:pPr>
                <a:r>
                  <a:rPr lang="en-IN" sz="2000" b="1" u="sng" dirty="0" smtClean="0">
                    <a:latin typeface="Times New Roman" pitchFamily="18" charset="0"/>
                    <a:cs typeface="Times New Roman" pitchFamily="18" charset="0"/>
                  </a:rPr>
                  <a:t>CDMA NEAR–FAR PROBLEM :</a:t>
                </a:r>
              </a:p>
              <a:p>
                <a:pPr>
                  <a:buFont typeface="Wingdings" pitchFamily="2" charset="2"/>
                  <a:buChar char="Ø"/>
                </a:pPr>
                <a:r>
                  <a:rPr lang="en-US" sz="2000" dirty="0">
                    <a:latin typeface="Times New Roman" pitchFamily="18" charset="0"/>
                    <a:cs typeface="Times New Roman" pitchFamily="18" charset="0"/>
                  </a:rPr>
                  <a:t>In this section, we introduce a unique aspect of the CDMA systems which is termed the near– far </a:t>
                </a:r>
                <a:r>
                  <a:rPr lang="en-US" sz="2000" dirty="0" err="1" smtClean="0">
                    <a:latin typeface="Times New Roman" pitchFamily="18" charset="0"/>
                    <a:cs typeface="Times New Roman" pitchFamily="18" charset="0"/>
                  </a:rPr>
                  <a:t>problem,the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SINR at the user 0 of a 2 user CDMA system is given as</a:t>
                </a:r>
                <a:r>
                  <a:rPr lang="en-US" sz="2000" dirty="0" smtClean="0">
                    <a:latin typeface="Times New Roman" pitchFamily="18" charset="0"/>
                    <a:cs typeface="Times New Roman" pitchFamily="18" charset="0"/>
                  </a:rPr>
                  <a:t>,</a:t>
                </a:r>
              </a:p>
              <a:p>
                <a:pPr>
                  <a:buFont typeface="Wingdings" pitchFamily="2" charset="2"/>
                  <a:buChar char="Ø"/>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𝑆𝐼𝑁𝑅</m:t>
                      </m:r>
                      <m:r>
                        <a:rPr lang="en-US" sz="2000" b="0" i="1" smtClean="0">
                          <a:latin typeface="Cambria Math"/>
                          <a:cs typeface="Times New Roman" pitchFamily="18" charset="0"/>
                        </a:rPr>
                        <m:t>=</m:t>
                      </m:r>
                      <m:f>
                        <m:fPr>
                          <m:ctrlPr>
                            <a:rPr lang="en-US" sz="2000" i="1" smtClean="0">
                              <a:latin typeface="Cambria Math"/>
                              <a:cs typeface="Times New Roman" pitchFamily="18" charset="0"/>
                            </a:rPr>
                          </m:ctrlPr>
                        </m:fPr>
                        <m:num>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0</m:t>
                              </m:r>
                            </m:sub>
                          </m:sSub>
                        </m:num>
                        <m:den>
                          <m:f>
                            <m:fPr>
                              <m:ctrlPr>
                                <a:rPr lang="en-US" sz="2000" i="1" smtClean="0">
                                  <a:latin typeface="Cambria Math"/>
                                  <a:cs typeface="Times New Roman" pitchFamily="18" charset="0"/>
                                </a:rPr>
                              </m:ctrlPr>
                            </m:fPr>
                            <m:num>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1</m:t>
                                  </m:r>
                                </m:sub>
                              </m:sSub>
                            </m:num>
                            <m:den>
                              <m:r>
                                <a:rPr lang="en-US" sz="2000" b="0" i="1" smtClean="0">
                                  <a:latin typeface="Cambria Math"/>
                                  <a:cs typeface="Times New Roman" pitchFamily="18" charset="0"/>
                                </a:rPr>
                                <m:t>𝑁</m:t>
                              </m:r>
                            </m:den>
                          </m:f>
                          <m:r>
                            <a:rPr lang="en-US" sz="2000" b="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sSubSup>
                                <m:sSubSupPr>
                                  <m:ctrlPr>
                                    <a:rPr lang="en-US" sz="2000" i="1" smtClean="0">
                                      <a:latin typeface="Cambria Math"/>
                                      <a:ea typeface="Cambria Math"/>
                                      <a:cs typeface="Times New Roman" pitchFamily="18" charset="0"/>
                                    </a:rPr>
                                  </m:ctrlPr>
                                </m:sSubSup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𝜔</m:t>
                                      </m:r>
                                    </m:sub>
                                  </m:sSub>
                                </m:e>
                                <m:sub/>
                                <m:sup>
                                  <m:r>
                                    <a:rPr lang="en-US" sz="2000" b="0" i="1" smtClean="0">
                                      <a:latin typeface="Cambria Math"/>
                                      <a:ea typeface="Cambria Math"/>
                                      <a:cs typeface="Times New Roman" pitchFamily="18" charset="0"/>
                                    </a:rPr>
                                    <m:t>2</m:t>
                                  </m:r>
                                </m:sup>
                              </m:sSubSup>
                            </m:num>
                            <m:den>
                              <m:r>
                                <a:rPr lang="en-US" sz="2000" b="0" i="1" smtClean="0">
                                  <a:latin typeface="Cambria Math"/>
                                  <a:ea typeface="Cambria Math"/>
                                  <a:cs typeface="Times New Roman" pitchFamily="18" charset="0"/>
                                </a:rPr>
                                <m:t>𝑁</m:t>
                              </m:r>
                            </m:den>
                          </m:f>
                        </m:den>
                      </m:f>
                      <m:r>
                        <a:rPr lang="en-US" sz="2000" b="0" i="1" smtClean="0">
                          <a:latin typeface="Cambria Math"/>
                          <a:cs typeface="Times New Roman" pitchFamily="18" charset="0"/>
                        </a:rPr>
                        <m:t>−−−−12</m:t>
                      </m:r>
                    </m:oMath>
                  </m:oMathPara>
                </a14:m>
                <a:endParaRPr lang="en-IN" sz="2000" dirty="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48797" y="970601"/>
                <a:ext cx="11614727" cy="5204568"/>
              </a:xfrm>
              <a:blipFill rotWithShape="1">
                <a:blip r:embed="rId4"/>
                <a:stretch>
                  <a:fillRect l="-577" t="-117" r="-630"/>
                </a:stretch>
              </a:blipFill>
            </p:spPr>
            <p:txBody>
              <a:bodyPr/>
              <a:lstStyle/>
              <a:p>
                <a:r>
                  <a:rPr lang="en-IN">
                    <a:noFill/>
                  </a:rPr>
                  <a:t> </a:t>
                </a:r>
              </a:p>
            </p:txBody>
          </p:sp>
        </mc:Fallback>
      </mc:AlternateContent>
    </p:spTree>
    <p:extLst>
      <p:ext uri="{BB962C8B-B14F-4D97-AF65-F5344CB8AC3E}">
        <p14:creationId xmlns:p14="http://schemas.microsoft.com/office/powerpoint/2010/main" val="1378397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34/35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3979" y="975293"/>
            <a:ext cx="3479546" cy="205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657111" y="3244335"/>
            <a:ext cx="3206413" cy="646331"/>
          </a:xfrm>
          <a:prstGeom prst="rect">
            <a:avLst/>
          </a:prstGeom>
        </p:spPr>
        <p:txBody>
          <a:bodyPr wrap="square">
            <a:spAutoFit/>
          </a:bodyPr>
          <a:lstStyle/>
          <a:p>
            <a:pPr algn="ctr"/>
            <a:r>
              <a:rPr lang="en-US" b="1" dirty="0">
                <a:latin typeface="Times New Roman" pitchFamily="18" charset="0"/>
                <a:cs typeface="Times New Roman" pitchFamily="18" charset="0"/>
              </a:rPr>
              <a:t>Figure </a:t>
            </a:r>
            <a:r>
              <a:rPr lang="en-US" b="1" dirty="0" smtClean="0">
                <a:latin typeface="Times New Roman" pitchFamily="18" charset="0"/>
                <a:cs typeface="Times New Roman" pitchFamily="18" charset="0"/>
              </a:rPr>
              <a:t>12: Near-far </a:t>
            </a:r>
            <a:r>
              <a:rPr lang="en-US" b="1" dirty="0">
                <a:latin typeface="Times New Roman" pitchFamily="18" charset="0"/>
                <a:cs typeface="Times New Roman" pitchFamily="18" charset="0"/>
              </a:rPr>
              <a:t>problem in CDMA networks</a:t>
            </a:r>
            <a:endParaRPr lang="en-IN"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268007" y="923187"/>
                <a:ext cx="7759712" cy="4694811"/>
              </a:xfrm>
              <a:prstGeom prst="rect">
                <a:avLst/>
              </a:prstGeom>
            </p:spPr>
            <p:txBody>
              <a:bodyPr wrap="square">
                <a:spAutoFit/>
              </a:bodyPr>
              <a:lstStyle/>
              <a:p>
                <a:pPr marL="285750" indent="-285750" algn="just">
                  <a:buFont typeface="Wingdings" pitchFamily="2" charset="2"/>
                  <a:buChar char="Ø"/>
                </a:pPr>
                <a:r>
                  <a:rPr lang="en-US" sz="2000" dirty="0" smtClean="0">
                    <a:latin typeface="Times New Roman" pitchFamily="18" charset="0"/>
                    <a:cs typeface="Times New Roman" pitchFamily="18" charset="0"/>
                  </a:rPr>
                  <a:t>Consider, now a scenario where the user 1 is much closer to the base station than the user 0 as shown </a:t>
                </a:r>
                <a:r>
                  <a:rPr lang="en-US" sz="2000" dirty="0">
                    <a:latin typeface="Times New Roman" pitchFamily="18" charset="0"/>
                    <a:cs typeface="Times New Roman" pitchFamily="18" charset="0"/>
                  </a:rPr>
                  <a:t>in </a:t>
                </a:r>
                <a:r>
                  <a:rPr lang="en-US" sz="2000" dirty="0" smtClean="0">
                    <a:latin typeface="Times New Roman" pitchFamily="18" charset="0"/>
                    <a:cs typeface="Times New Roman" pitchFamily="18" charset="0"/>
                  </a:rPr>
                  <a:t>Figure 12. </a:t>
                </a:r>
                <a:r>
                  <a:rPr lang="en-US" sz="2000" dirty="0">
                    <a:latin typeface="Times New Roman" pitchFamily="18" charset="0"/>
                    <a:cs typeface="Times New Roman" pitchFamily="18" charset="0"/>
                  </a:rPr>
                  <a:t>Specifically, let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r>
                      <a:rPr lang="en-US" sz="2000" i="1" smtClean="0">
                        <a:latin typeface="Cambria Math"/>
                        <a:ea typeface="Cambria Math"/>
                        <a:cs typeface="Times New Roman" pitchFamily="18" charset="0"/>
                      </a:rPr>
                      <m:t>=</m:t>
                    </m:r>
                    <m:rad>
                      <m:radPr>
                        <m:degHide m:val="on"/>
                        <m:ctrlPr>
                          <a:rPr lang="en-US" sz="200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𝑁</m:t>
                        </m:r>
                      </m:e>
                    </m:rad>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1</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Let the transmitted power of each user at the base station be denoted by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𝑇</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Since the radiated electromagnetic power decays at the rate of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𝑑</m:t>
                        </m:r>
                      </m:e>
                      <m:sup>
                        <m:r>
                          <a:rPr lang="en-US" sz="2000" b="0" i="1" smtClean="0">
                            <a:latin typeface="Cambria Math"/>
                            <a:cs typeface="Times New Roman" pitchFamily="18" charset="0"/>
                          </a:rPr>
                          <m:t>2</m:t>
                        </m:r>
                      </m:sup>
                    </m:sSup>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free space, we </a:t>
                </a:r>
                <a:r>
                  <a:rPr lang="en-US" sz="2000" dirty="0" smtClean="0">
                    <a:latin typeface="Times New Roman" pitchFamily="18" charset="0"/>
                    <a:cs typeface="Times New Roman" pitchFamily="18" charset="0"/>
                  </a:rPr>
                  <a:t>have</a:t>
                </a:r>
              </a:p>
              <a:p>
                <a:pPr algn="just"/>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1</m:t>
                          </m:r>
                        </m:sub>
                      </m:sSub>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𝑇</m:t>
                              </m:r>
                            </m:sub>
                          </m:sSub>
                        </m:num>
                        <m:den>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0</m:t>
                                  </m:r>
                                </m:sub>
                              </m:sSub>
                            </m:e>
                            <m:sub/>
                            <m:sup>
                              <m:r>
                                <a:rPr lang="en-US" sz="2000" b="0" i="1" smtClean="0">
                                  <a:latin typeface="Cambria Math"/>
                                  <a:ea typeface="Cambria Math"/>
                                  <a:cs typeface="Times New Roman" pitchFamily="18" charset="0"/>
                                </a:rPr>
                                <m:t>2</m:t>
                              </m:r>
                            </m:sup>
                          </m:sSubSup>
                        </m:den>
                      </m:f>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𝑇</m:t>
                              </m:r>
                            </m:sub>
                          </m:sSub>
                        </m:num>
                        <m:den>
                          <m:r>
                            <a:rPr lang="en-US" sz="2000" b="0" i="1" smtClean="0">
                              <a:latin typeface="Cambria Math"/>
                              <a:ea typeface="Cambria Math"/>
                              <a:cs typeface="Times New Roman" pitchFamily="18" charset="0"/>
                            </a:rPr>
                            <m:t>𝑁</m:t>
                          </m:r>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1</m:t>
                                  </m:r>
                                </m:sub>
                              </m:sSub>
                            </m:e>
                            <m:sub/>
                            <m:sup>
                              <m:r>
                                <a:rPr lang="en-US" sz="2000" b="0" i="1" smtClean="0">
                                  <a:latin typeface="Cambria Math"/>
                                  <a:ea typeface="Cambria Math"/>
                                  <a:cs typeface="Times New Roman" pitchFamily="18" charset="0"/>
                                </a:rPr>
                                <m:t>2</m:t>
                              </m:r>
                            </m:sup>
                          </m:sSubSup>
                        </m:den>
                      </m:f>
                    </m:oMath>
                  </m:oMathPara>
                </a14:m>
                <a:endParaRPr lang="en-US" sz="2000" b="0" dirty="0" smtClean="0">
                  <a:latin typeface="Times New Roman" pitchFamily="18" charset="0"/>
                  <a:ea typeface="Cambria Math"/>
                  <a:cs typeface="Times New Roman" pitchFamily="18" charset="0"/>
                </a:endParaRPr>
              </a:p>
              <a:p>
                <a:pPr algn="just"/>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0</m:t>
                          </m:r>
                        </m:sub>
                      </m:sSub>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𝑇</m:t>
                              </m:r>
                            </m:sub>
                          </m:sSub>
                        </m:num>
                        <m:den>
                          <m:sSubSup>
                            <m:sSubSupPr>
                              <m:ctrlPr>
                                <a:rPr lang="en-IN" sz="2000" i="1" smtClean="0">
                                  <a:latin typeface="Cambria Math"/>
                                  <a:ea typeface="Cambria Math"/>
                                  <a:cs typeface="Times New Roman" pitchFamily="18" charset="0"/>
                                </a:rPr>
                              </m:ctrlPr>
                            </m:sSubSup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1</m:t>
                                  </m:r>
                                </m:sub>
                              </m:sSub>
                            </m:e>
                            <m:sub/>
                            <m:sup>
                              <m:r>
                                <a:rPr lang="en-US" sz="2000" b="0" i="1" smtClean="0">
                                  <a:latin typeface="Cambria Math"/>
                                  <a:ea typeface="Cambria Math"/>
                                  <a:cs typeface="Times New Roman" pitchFamily="18" charset="0"/>
                                </a:rPr>
                                <m:t>2</m:t>
                              </m:r>
                            </m:sup>
                          </m:sSubSup>
                        </m:den>
                      </m:f>
                    </m:oMath>
                  </m:oMathPara>
                </a14:m>
                <a:endParaRPr lang="en-IN" sz="2000" dirty="0" smtClean="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Substituting the values of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0</m:t>
                        </m:r>
                      </m:sub>
                    </m:sSub>
                    <m:r>
                      <a:rPr lang="en-US" sz="2000" b="0" i="1" smtClean="0">
                        <a:latin typeface="Cambria Math"/>
                        <a:cs typeface="Times New Roman" pitchFamily="18" charset="0"/>
                      </a:rPr>
                      <m:t>,</m:t>
                    </m:r>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from </a:t>
                </a:r>
                <a:r>
                  <a:rPr lang="en-US" sz="2000" dirty="0">
                    <a:latin typeface="Times New Roman" pitchFamily="18" charset="0"/>
                    <a:cs typeface="Times New Roman" pitchFamily="18" charset="0"/>
                  </a:rPr>
                  <a:t>above in the SINR expression in Eq. </a:t>
                </a:r>
                <a:r>
                  <a:rPr lang="en-US" sz="2000" dirty="0" smtClean="0">
                    <a:latin typeface="Times New Roman" pitchFamily="18" charset="0"/>
                    <a:cs typeface="Times New Roman" pitchFamily="18" charset="0"/>
                  </a:rPr>
                  <a:t>(12</a:t>
                </a:r>
                <a:r>
                  <a:rPr lang="en-US" sz="2000" dirty="0">
                    <a:latin typeface="Times New Roman" pitchFamily="18" charset="0"/>
                    <a:cs typeface="Times New Roman" pitchFamily="18" charset="0"/>
                  </a:rPr>
                  <a:t>), we have</a:t>
                </a:r>
                <a:endParaRPr lang="en-IN" sz="2000"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𝑆𝐼𝑁𝑅</m:t>
                      </m:r>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𝑇</m:t>
                              </m:r>
                            </m:sub>
                          </m:sSub>
                        </m:num>
                        <m:den>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𝑃</m:t>
                              </m:r>
                            </m:e>
                            <m:sub>
                              <m:r>
                                <a:rPr lang="en-US" sz="2000" b="0" i="1" smtClean="0">
                                  <a:latin typeface="Cambria Math"/>
                                  <a:cs typeface="Times New Roman" pitchFamily="18" charset="0"/>
                                </a:rPr>
                                <m:t>𝑇</m:t>
                              </m:r>
                            </m:sub>
                          </m:sSub>
                          <m:r>
                            <a:rPr lang="en-US" sz="2000" b="0" i="1" smtClean="0">
                              <a:latin typeface="Cambria Math"/>
                              <a:ea typeface="Cambria Math"/>
                              <a:cs typeface="Times New Roman" pitchFamily="18" charset="0"/>
                            </a:rPr>
                            <m:t>+</m:t>
                          </m:r>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1</m:t>
                                  </m:r>
                                </m:sub>
                              </m:sSub>
                            </m:e>
                            <m:sub/>
                            <m:sup>
                              <m:r>
                                <a:rPr lang="en-US" sz="2000" b="0" i="1" smtClean="0">
                                  <a:latin typeface="Cambria Math"/>
                                  <a:ea typeface="Cambria Math"/>
                                  <a:cs typeface="Times New Roman" pitchFamily="18" charset="0"/>
                                </a:rPr>
                                <m:t>2</m:t>
                              </m:r>
                            </m:sup>
                          </m:sSubSup>
                          <m:sSubSup>
                            <m:sSubSupPr>
                              <m:ctrlPr>
                                <a:rPr lang="en-US" sz="2000" b="0" i="1" smtClean="0">
                                  <a:latin typeface="Cambria Math"/>
                                  <a:ea typeface="Cambria Math"/>
                                  <a:cs typeface="Times New Roman" pitchFamily="18" charset="0"/>
                                </a:rPr>
                              </m:ctrlPr>
                            </m:sSub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𝑛</m:t>
                                  </m:r>
                                </m:sub>
                              </m:sSub>
                            </m:e>
                            <m:sub/>
                            <m:sup>
                              <m:r>
                                <a:rPr lang="en-US" sz="2000" b="0" i="1" smtClean="0">
                                  <a:latin typeface="Cambria Math"/>
                                  <a:ea typeface="Cambria Math"/>
                                  <a:cs typeface="Times New Roman" pitchFamily="18" charset="0"/>
                                </a:rPr>
                                <m:t>2</m:t>
                              </m:r>
                            </m:sup>
                          </m:sSubSup>
                        </m:den>
                      </m:f>
                    </m:oMath>
                  </m:oMathPara>
                </a14:m>
                <a:endParaRPr lang="en-IN" sz="2000" dirty="0" smtClean="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268007" y="923187"/>
                <a:ext cx="7759712" cy="4694811"/>
              </a:xfrm>
              <a:prstGeom prst="rect">
                <a:avLst/>
              </a:prstGeom>
              <a:blipFill rotWithShape="1">
                <a:blip r:embed="rId4"/>
                <a:stretch>
                  <a:fillRect l="-707" t="-649" r="-786"/>
                </a:stretch>
              </a:blipFill>
            </p:spPr>
            <p:txBody>
              <a:bodyPr/>
              <a:lstStyle/>
              <a:p>
                <a:r>
                  <a:rPr lang="en-IN">
                    <a:noFill/>
                  </a:rPr>
                  <a:t> </a:t>
                </a:r>
              </a:p>
            </p:txBody>
          </p:sp>
        </mc:Fallback>
      </mc:AlternateContent>
    </p:spTree>
    <p:extLst>
      <p:ext uri="{BB962C8B-B14F-4D97-AF65-F5344CB8AC3E}">
        <p14:creationId xmlns:p14="http://schemas.microsoft.com/office/powerpoint/2010/main" val="1253186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35/35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Content Placeholder 1"/>
          <p:cNvSpPr>
            <a:spLocks noGrp="1"/>
          </p:cNvSpPr>
          <p:nvPr>
            <p:ph idx="1"/>
          </p:nvPr>
        </p:nvSpPr>
        <p:spPr>
          <a:xfrm>
            <a:off x="248798" y="923100"/>
            <a:ext cx="11709654" cy="5263944"/>
          </a:xfrm>
        </p:spPr>
        <p:txBody>
          <a:bodyPr>
            <a:normAutofit/>
          </a:bodyPr>
          <a:lstStyle/>
          <a:p>
            <a:pPr algn="just">
              <a:buFont typeface="Wingdings" pitchFamily="2" charset="2"/>
              <a:buChar char="Ø"/>
            </a:pPr>
            <a:r>
              <a:rPr lang="en-US" sz="2000" dirty="0">
                <a:latin typeface="Times New Roman" pitchFamily="18" charset="0"/>
                <a:cs typeface="Times New Roman" pitchFamily="18" charset="0"/>
              </a:rPr>
              <a:t>Thus, the above expression yields the surprising result that both the signal and interference power at the user </a:t>
            </a:r>
            <a:r>
              <a:rPr lang="en-US" sz="2000" i="1" dirty="0">
                <a:latin typeface="Times New Roman" pitchFamily="18" charset="0"/>
                <a:cs typeface="Times New Roman" pitchFamily="18" charset="0"/>
              </a:rPr>
              <a:t>0</a:t>
            </a:r>
            <a:r>
              <a:rPr lang="en-US" sz="2000" dirty="0">
                <a:latin typeface="Times New Roman" pitchFamily="18" charset="0"/>
                <a:cs typeface="Times New Roman" pitchFamily="18" charset="0"/>
              </a:rPr>
              <a:t> are of the same magnitude and the effect of the spreading gain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is lost. This phenomenon arises because the user </a:t>
            </a:r>
            <a:r>
              <a:rPr lang="en-US" sz="2000" i="1" dirty="0">
                <a:latin typeface="Times New Roman" pitchFamily="18" charset="0"/>
                <a:cs typeface="Times New Roman" pitchFamily="18" charset="0"/>
              </a:rPr>
              <a:t>1</a:t>
            </a:r>
            <a:r>
              <a:rPr lang="en-US" sz="2000" dirty="0">
                <a:latin typeface="Times New Roman" pitchFamily="18" charset="0"/>
                <a:cs typeface="Times New Roman" pitchFamily="18" charset="0"/>
              </a:rPr>
              <a:t>, who is closer to the base station, drowns out the power of the user </a:t>
            </a:r>
            <a:r>
              <a:rPr lang="en-US" sz="2000" i="1" dirty="0">
                <a:latin typeface="Times New Roman" pitchFamily="18" charset="0"/>
                <a:cs typeface="Times New Roman" pitchFamily="18" charset="0"/>
              </a:rPr>
              <a:t>0</a:t>
            </a:r>
            <a:r>
              <a:rPr lang="en-US" sz="2000" dirty="0">
                <a:latin typeface="Times New Roman" pitchFamily="18" charset="0"/>
                <a:cs typeface="Times New Roman" pitchFamily="18" charset="0"/>
              </a:rPr>
              <a:t>, i.e., there is heavy interference at the user </a:t>
            </a:r>
            <a:r>
              <a:rPr lang="en-US" sz="2000" i="1" dirty="0">
                <a:latin typeface="Times New Roman" pitchFamily="18" charset="0"/>
                <a:cs typeface="Times New Roman" pitchFamily="18" charset="0"/>
              </a:rPr>
              <a:t>0</a:t>
            </a:r>
            <a:r>
              <a:rPr lang="en-US" sz="2000" dirty="0">
                <a:latin typeface="Times New Roman" pitchFamily="18" charset="0"/>
                <a:cs typeface="Times New Roman" pitchFamily="18" charset="0"/>
              </a:rPr>
              <a:t>. This is the </a:t>
            </a:r>
            <a:r>
              <a:rPr lang="en-US" sz="2000" b="1" i="1" dirty="0">
                <a:latin typeface="Times New Roman" pitchFamily="18" charset="0"/>
                <a:cs typeface="Times New Roman" pitchFamily="18" charset="0"/>
              </a:rPr>
              <a:t>near–far problem </a:t>
            </a:r>
            <a:r>
              <a:rPr lang="en-US" sz="2000" dirty="0">
                <a:latin typeface="Times New Roman" pitchFamily="18" charset="0"/>
                <a:cs typeface="Times New Roman" pitchFamily="18" charset="0"/>
              </a:rPr>
              <a:t>in CDMA systems</a:t>
            </a:r>
            <a:r>
              <a:rPr lang="en-US" sz="2000"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To avoid this near–far problem, the power that is transmitted to the different users has to be regulated in CDMA systems, i.e., lower power has to be transmitted to users closer to the base station such as the user 1, while transmitting at a higher power to users farther away such as the user </a:t>
            </a:r>
            <a:r>
              <a:rPr lang="en-US" sz="2000" dirty="0" smtClean="0">
                <a:latin typeface="Times New Roman" pitchFamily="18" charset="0"/>
                <a:cs typeface="Times New Roman" pitchFamily="18" charset="0"/>
              </a:rPr>
              <a:t>0,which  </a:t>
            </a:r>
            <a:r>
              <a:rPr lang="en-US" sz="2000" dirty="0">
                <a:latin typeface="Times New Roman" pitchFamily="18" charset="0"/>
                <a:cs typeface="Times New Roman" pitchFamily="18" charset="0"/>
              </a:rPr>
              <a:t>is termed </a:t>
            </a:r>
            <a:r>
              <a:rPr lang="en-US" sz="2000" dirty="0" smtClean="0">
                <a:latin typeface="Times New Roman" pitchFamily="18" charset="0"/>
                <a:cs typeface="Times New Roman" pitchFamily="18" charset="0"/>
              </a:rPr>
              <a:t>as </a:t>
            </a:r>
            <a:r>
              <a:rPr lang="en-US" sz="2000" b="1" i="1" dirty="0" smtClean="0">
                <a:latin typeface="Times New Roman" pitchFamily="18" charset="0"/>
                <a:cs typeface="Times New Roman" pitchFamily="18" charset="0"/>
              </a:rPr>
              <a:t>power </a:t>
            </a:r>
            <a:r>
              <a:rPr lang="en-US" sz="2000" b="1" i="1" dirty="0">
                <a:latin typeface="Times New Roman" pitchFamily="18" charset="0"/>
                <a:cs typeface="Times New Roman" pitchFamily="18" charset="0"/>
              </a:rPr>
              <a:t>control </a:t>
            </a:r>
            <a:r>
              <a:rPr lang="en-US" sz="2000" dirty="0">
                <a:latin typeface="Times New Roman" pitchFamily="18" charset="0"/>
                <a:cs typeface="Times New Roman" pitchFamily="18" charset="0"/>
              </a:rPr>
              <a:t>in CDMA systems</a:t>
            </a:r>
            <a:r>
              <a:rPr lang="en-US" sz="2000" dirty="0"/>
              <a:t>.</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3967052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1" y="6438425"/>
            <a:ext cx="12192001"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End of Presentation</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712519" y="6438425"/>
            <a:ext cx="11441965" cy="830997"/>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A Presentation to NAAC Peer Team                   Dr.Y.Mallikarjuna Rao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14</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-03-2023</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TextBox 1">
            <a:extLst>
              <a:ext uri="{FF2B5EF4-FFF2-40B4-BE49-F238E27FC236}">
                <a16:creationId xmlns="" xmlns:a16="http://schemas.microsoft.com/office/drawing/2014/main" id="{4771F390-2746-4BA6-988D-BC07A18BFFFA}"/>
              </a:ext>
            </a:extLst>
          </p:cNvPr>
          <p:cNvSpPr txBox="1"/>
          <p:nvPr/>
        </p:nvSpPr>
        <p:spPr>
          <a:xfrm>
            <a:off x="3831687" y="2743200"/>
            <a:ext cx="3940713" cy="923330"/>
          </a:xfrm>
          <a:prstGeom prst="rect">
            <a:avLst/>
          </a:prstGeom>
          <a:noFill/>
        </p:spPr>
        <p:txBody>
          <a:bodyPr wrap="square" rtlCol="0">
            <a:spAutoFit/>
          </a:bodyPr>
          <a:lstStyle/>
          <a:p>
            <a:r>
              <a:rPr lang="en-US" sz="5400" dirty="0">
                <a:solidFill>
                  <a:srgbClr val="C00000"/>
                </a:solidFill>
              </a:rPr>
              <a:t>Thank you all</a:t>
            </a:r>
            <a:endParaRPr lang="en-IN" sz="5400" dirty="0">
              <a:solidFill>
                <a:srgbClr val="C00000"/>
              </a:solidFill>
            </a:endParaRPr>
          </a:p>
        </p:txBody>
      </p:sp>
    </p:spTree>
    <p:extLst>
      <p:ext uri="{BB962C8B-B14F-4D97-AF65-F5344CB8AC3E}">
        <p14:creationId xmlns:p14="http://schemas.microsoft.com/office/powerpoint/2010/main" val="197126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02/35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48798" y="923100"/>
                <a:ext cx="11531524" cy="5204568"/>
              </a:xfrm>
            </p:spPr>
            <p:txBody>
              <a:bodyPr>
                <a:normAutofit/>
              </a:bodyPr>
              <a:lstStyle/>
              <a:p>
                <a:pPr algn="just">
                  <a:buFont typeface="Wingdings" pitchFamily="2" charset="2"/>
                  <a:buChar char="Ø"/>
                </a:pPr>
                <a:r>
                  <a:rPr lang="en-US" sz="1800" dirty="0" smtClean="0">
                    <a:latin typeface="Times New Roman" pitchFamily="18" charset="0"/>
                    <a:cs typeface="Times New Roman" pitchFamily="18" charset="0"/>
                  </a:rPr>
                  <a:t>Consider the code </a:t>
                </a:r>
                <a14:m>
                  <m:oMath xmlns:m="http://schemas.openxmlformats.org/officeDocument/2006/math">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𝑐</m:t>
                        </m:r>
                      </m:e>
                      <m:sub>
                        <m:r>
                          <a:rPr lang="en-US" sz="1800" b="0" i="1" smtClean="0">
                            <a:latin typeface="Cambria Math"/>
                            <a:cs typeface="Times New Roman" pitchFamily="18" charset="0"/>
                          </a:rPr>
                          <m:t>2</m:t>
                        </m:r>
                      </m:sub>
                    </m:sSub>
                    <m:r>
                      <a:rPr lang="en-US" sz="1800" i="1" smtClean="0">
                        <a:latin typeface="Cambria Math"/>
                        <a:ea typeface="Cambria Math"/>
                        <a:cs typeface="Times New Roman" pitchFamily="18" charset="0"/>
                      </a:rPr>
                      <m:t>=</m:t>
                    </m:r>
                    <m:d>
                      <m:dPr>
                        <m:begChr m:val="["/>
                        <m:endChr m:val="]"/>
                        <m:ctrlPr>
                          <a:rPr lang="en-US" sz="180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1,−1,1,−1</m:t>
                        </m:r>
                      </m:e>
                    </m:d>
                  </m:oMath>
                </a14:m>
                <a:r>
                  <a:rPr lang="en-US" sz="1800" dirty="0" smtClean="0">
                    <a:latin typeface="Times New Roman" pitchFamily="18" charset="0"/>
                    <a:cs typeface="Times New Roman" pitchFamily="18" charset="0"/>
                  </a:rPr>
                  <a:t>. Observe </a:t>
                </a:r>
                <a:r>
                  <a:rPr lang="en-US" sz="1800" dirty="0">
                    <a:latin typeface="Times New Roman" pitchFamily="18" charset="0"/>
                    <a:cs typeface="Times New Roman" pitchFamily="18" charset="0"/>
                  </a:rPr>
                  <a:t>that the code looks like a random sequence of </a:t>
                </a:r>
                <a14:m>
                  <m:oMath xmlns:m="http://schemas.openxmlformats.org/officeDocument/2006/math">
                    <m:r>
                      <a:rPr lang="en-US" sz="1800" b="0" i="1" smtClean="0">
                        <a:latin typeface="Cambria Math"/>
                        <a:cs typeface="Times New Roman" pitchFamily="18" charset="0"/>
                      </a:rPr>
                      <m:t>+1,−1</m:t>
                    </m:r>
                  </m:oMath>
                </a14:m>
                <a:r>
                  <a:rPr lang="en-US" sz="1800" dirty="0" smtClean="0">
                    <a:latin typeface="Times New Roman" pitchFamily="18" charset="0"/>
                    <a:cs typeface="Times New Roman" pitchFamily="18" charset="0"/>
                  </a:rPr>
                  <a:t> or </a:t>
                </a:r>
                <a:r>
                  <a:rPr lang="en-US" sz="1800" dirty="0">
                    <a:latin typeface="Times New Roman" pitchFamily="18" charset="0"/>
                    <a:cs typeface="Times New Roman" pitchFamily="18" charset="0"/>
                  </a:rPr>
                  <a:t>a </a:t>
                </a:r>
                <a:r>
                  <a:rPr lang="en-US" sz="1800" b="1" i="1" dirty="0">
                    <a:latin typeface="Times New Roman" pitchFamily="18" charset="0"/>
                    <a:cs typeface="Times New Roman" pitchFamily="18" charset="0"/>
                  </a:rPr>
                  <a:t>pseudo-noise (PN) sequence</a:t>
                </a:r>
                <a:r>
                  <a:rPr lang="en-US" sz="1800" dirty="0">
                    <a:latin typeface="Times New Roman" pitchFamily="18" charset="0"/>
                    <a:cs typeface="Times New Roman" pitchFamily="18" charset="0"/>
                  </a:rPr>
                  <a:t>. This is so termed since it only resembles a noise sequence, but is not actually a noise sequence. One method to generate such long spreading codes based on PN sequences for a significantly large </a:t>
                </a:r>
                <a:r>
                  <a:rPr lang="en-US" sz="1800" i="1" dirty="0">
                    <a:latin typeface="Times New Roman" pitchFamily="18" charset="0"/>
                    <a:cs typeface="Times New Roman" pitchFamily="18" charset="0"/>
                  </a:rPr>
                  <a:t>N</a:t>
                </a:r>
                <a:r>
                  <a:rPr lang="en-US" sz="1800" dirty="0">
                    <a:latin typeface="Times New Roman" pitchFamily="18" charset="0"/>
                    <a:cs typeface="Times New Roman" pitchFamily="18" charset="0"/>
                  </a:rPr>
                  <a:t> is through the employment of a </a:t>
                </a:r>
                <a:r>
                  <a:rPr lang="en-US" sz="1800" b="1" i="1" dirty="0">
                    <a:latin typeface="Times New Roman" pitchFamily="18" charset="0"/>
                    <a:cs typeface="Times New Roman" pitchFamily="18" charset="0"/>
                  </a:rPr>
                  <a:t>Linear Feedback Shift Register (</a:t>
                </a:r>
                <a:r>
                  <a:rPr lang="en-US" sz="1800" b="1" i="1" dirty="0" smtClean="0">
                    <a:latin typeface="Times New Roman" pitchFamily="18" charset="0"/>
                    <a:cs typeface="Times New Roman" pitchFamily="18" charset="0"/>
                  </a:rPr>
                  <a:t>LFSR) </a:t>
                </a:r>
                <a:r>
                  <a:rPr lang="en-US" sz="1800" dirty="0" smtClean="0">
                    <a:latin typeface="Times New Roman" pitchFamily="18" charset="0"/>
                    <a:cs typeface="Times New Roman" pitchFamily="18" charset="0"/>
                  </a:rPr>
                  <a:t>is described.</a:t>
                </a:r>
              </a:p>
              <a:p>
                <a:pPr algn="just">
                  <a:buFont typeface="Wingdings" pitchFamily="2" charset="2"/>
                  <a:buChar char="Ø"/>
                </a:pPr>
                <a:endParaRPr lang="en-US" sz="1800" dirty="0" smtClean="0">
                  <a:latin typeface="Times New Roman" pitchFamily="18" charset="0"/>
                  <a:cs typeface="Times New Roman" pitchFamily="18" charset="0"/>
                </a:endParaRPr>
              </a:p>
              <a:p>
                <a:pPr marL="0" indent="0" algn="just">
                  <a:buNone/>
                </a:pPr>
                <a:endParaRPr lang="en-IN" sz="18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48798" y="923100"/>
                <a:ext cx="11531524" cy="5204568"/>
              </a:xfrm>
              <a:blipFill rotWithShape="1">
                <a:blip r:embed="rId3"/>
                <a:stretch>
                  <a:fillRect l="-370" t="-1054" r="-423"/>
                </a:stretch>
              </a:blipFill>
            </p:spPr>
            <p:txBody>
              <a:bodyPr/>
              <a:lstStyle/>
              <a:p>
                <a:r>
                  <a:rPr lang="en-IN">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306" y="2424111"/>
            <a:ext cx="47910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271026" y="4433886"/>
            <a:ext cx="4474879" cy="400110"/>
          </a:xfrm>
          <a:prstGeom prst="rect">
            <a:avLst/>
          </a:prstGeom>
        </p:spPr>
        <p:txBody>
          <a:bodyPr wrap="none">
            <a:spAutoFit/>
          </a:bodyPr>
          <a:lstStyle/>
          <a:p>
            <a:r>
              <a:rPr lang="en-US" sz="2000" b="1" dirty="0">
                <a:latin typeface="Times New Roman" pitchFamily="18" charset="0"/>
                <a:cs typeface="Times New Roman" pitchFamily="18" charset="0"/>
              </a:rPr>
              <a:t>Figure </a:t>
            </a:r>
            <a:r>
              <a:rPr lang="en-US" sz="2000" b="1" dirty="0" smtClean="0">
                <a:latin typeface="Times New Roman" pitchFamily="18" charset="0"/>
                <a:cs typeface="Times New Roman" pitchFamily="18" charset="0"/>
              </a:rPr>
              <a:t>3: </a:t>
            </a:r>
            <a:r>
              <a:rPr lang="en-US" sz="2000" b="1" dirty="0">
                <a:latin typeface="Times New Roman" pitchFamily="18" charset="0"/>
                <a:cs typeface="Times New Roman" pitchFamily="18" charset="0"/>
              </a:rPr>
              <a:t>Linear feedback shift register</a:t>
            </a:r>
            <a:endParaRPr lang="en-IN" sz="20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68590" y="2125561"/>
                <a:ext cx="6542716" cy="3970318"/>
              </a:xfrm>
              <a:prstGeom prst="rect">
                <a:avLst/>
              </a:prstGeom>
            </p:spPr>
            <p:txBody>
              <a:bodyPr wrap="square">
                <a:spAutoFit/>
              </a:bodyPr>
              <a:lstStyle/>
              <a:p>
                <a:pPr marL="285750" indent="-285750" algn="just">
                  <a:buFont typeface="Wingdings" pitchFamily="2" charset="2"/>
                  <a:buChar char="Ø"/>
                </a:pPr>
                <a:r>
                  <a:rPr lang="en-US" dirty="0" smtClean="0">
                    <a:latin typeface="Times New Roman" pitchFamily="18" charset="0"/>
                    <a:cs typeface="Times New Roman" pitchFamily="18" charset="0"/>
                  </a:rPr>
                  <a:t>Consider the shift register architecture shown in Figure3: </a:t>
                </a:r>
                <a:r>
                  <a:rPr lang="en-US" dirty="0">
                    <a:latin typeface="Times New Roman" pitchFamily="18" charset="0"/>
                    <a:cs typeface="Times New Roman" pitchFamily="18" charset="0"/>
                  </a:rPr>
                  <a:t>where the element D represents delays. Thus, the digital circuit therein contains </a:t>
                </a:r>
                <a:r>
                  <a:rPr lang="en-US" i="1" dirty="0">
                    <a:latin typeface="Times New Roman" pitchFamily="18" charset="0"/>
                    <a:cs typeface="Times New Roman" pitchFamily="18" charset="0"/>
                  </a:rPr>
                  <a:t>D = 4 </a:t>
                </a:r>
                <a:r>
                  <a:rPr lang="en-US" dirty="0">
                    <a:latin typeface="Times New Roman" pitchFamily="18" charset="0"/>
                    <a:cs typeface="Times New Roman" pitchFamily="18" charset="0"/>
                  </a:rPr>
                  <a:t>delay elements or shift registers. The input on the left is denoted by </a:t>
                </a: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𝑋</m:t>
                        </m:r>
                      </m:e>
                      <m:sub>
                        <m:r>
                          <a:rPr lang="en-US" b="0" i="1" smtClean="0">
                            <a:latin typeface="Cambria Math"/>
                            <a:cs typeface="Times New Roman" pitchFamily="18" charset="0"/>
                          </a:rPr>
                          <m:t>𝑖</m:t>
                        </m:r>
                      </m:sub>
                    </m:sSub>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the outputs of the different delays </a:t>
                </a:r>
                <a:r>
                  <a:rPr lang="en-US" dirty="0" smtClean="0">
                    <a:latin typeface="Times New Roman" pitchFamily="18" charset="0"/>
                    <a:cs typeface="Times New Roman" pitchFamily="18" charset="0"/>
                  </a:rPr>
                  <a:t>are</a:t>
                </a:r>
                <a14:m>
                  <m:oMath xmlns:m="http://schemas.openxmlformats.org/officeDocument/2006/math">
                    <m:r>
                      <a:rPr lang="en-US" b="0" i="0" smtClean="0">
                        <a:latin typeface="Cambria Math"/>
                        <a:cs typeface="Times New Roman" pitchFamily="18" charset="0"/>
                      </a:rPr>
                      <m:t>  </m:t>
                    </m:r>
                    <m:sSub>
                      <m:sSubPr>
                        <m:ctrlPr>
                          <a:rPr lang="en-US" i="1" smtClean="0">
                            <a:latin typeface="Cambria Math"/>
                            <a:cs typeface="Times New Roman" pitchFamily="18" charset="0"/>
                          </a:rPr>
                        </m:ctrlPr>
                      </m:sSubPr>
                      <m:e>
                        <m:r>
                          <a:rPr lang="en-US" b="0" i="1" smtClean="0">
                            <a:latin typeface="Cambria Math"/>
                            <a:cs typeface="Times New Roman" pitchFamily="18" charset="0"/>
                          </a:rPr>
                          <m:t>𝑋</m:t>
                        </m:r>
                      </m:e>
                      <m:sub>
                        <m:r>
                          <a:rPr lang="en-US" b="0" i="1" smtClean="0">
                            <a:latin typeface="Cambria Math"/>
                            <a:cs typeface="Times New Roman" pitchFamily="18" charset="0"/>
                          </a:rPr>
                          <m:t>𝑖</m:t>
                        </m:r>
                        <m:r>
                          <a:rPr lang="en-US" b="0" i="1" smtClean="0">
                            <a:latin typeface="Cambria Math"/>
                            <a:cs typeface="Times New Roman" pitchFamily="18" charset="0"/>
                          </a:rPr>
                          <m:t>−1</m:t>
                        </m:r>
                      </m:sub>
                    </m:sSub>
                    <m:r>
                      <a:rPr lang="en-US" b="0" i="1" smtClean="0">
                        <a:latin typeface="Cambria Math"/>
                        <a:cs typeface="Times New Roman" pitchFamily="18" charset="0"/>
                      </a:rPr>
                      <m:t>,</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𝑋</m:t>
                        </m:r>
                      </m:e>
                      <m:sub>
                        <m:r>
                          <a:rPr lang="en-US" b="0" i="1" smtClean="0">
                            <a:latin typeface="Cambria Math"/>
                            <a:cs typeface="Times New Roman" pitchFamily="18" charset="0"/>
                          </a:rPr>
                          <m:t>𝑖</m:t>
                        </m:r>
                        <m:r>
                          <a:rPr lang="en-US" b="0" i="1" smtClean="0">
                            <a:latin typeface="Cambria Math"/>
                            <a:cs typeface="Times New Roman" pitchFamily="18" charset="0"/>
                          </a:rPr>
                          <m:t>−2</m:t>
                        </m:r>
                      </m:sub>
                    </m:sSub>
                    <m:r>
                      <a:rPr lang="en-US" b="0" i="1" smtClean="0">
                        <a:latin typeface="Cambria Math"/>
                        <a:cs typeface="Times New Roman" pitchFamily="18" charset="0"/>
                      </a:rPr>
                      <m:t>,</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𝑋</m:t>
                        </m:r>
                      </m:e>
                      <m:sub>
                        <m:r>
                          <a:rPr lang="en-US" b="0" i="1" smtClean="0">
                            <a:latin typeface="Cambria Math"/>
                            <a:cs typeface="Times New Roman" pitchFamily="18" charset="0"/>
                          </a:rPr>
                          <m:t>𝑖</m:t>
                        </m:r>
                        <m:r>
                          <a:rPr lang="en-US" b="0" i="1" smtClean="0">
                            <a:latin typeface="Cambria Math"/>
                            <a:cs typeface="Times New Roman" pitchFamily="18" charset="0"/>
                          </a:rPr>
                          <m:t>−3</m:t>
                        </m:r>
                      </m:sub>
                    </m:sSub>
                    <m:r>
                      <a:rPr lang="en-US" b="0" i="1" smtClean="0">
                        <a:latin typeface="Cambria Math"/>
                        <a:cs typeface="Times New Roman" pitchFamily="18" charset="0"/>
                      </a:rPr>
                      <m:t>,</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𝑋</m:t>
                        </m:r>
                      </m:e>
                      <m:sub>
                        <m:r>
                          <a:rPr lang="en-US" b="0" i="1" smtClean="0">
                            <a:latin typeface="Cambria Math"/>
                            <a:cs typeface="Times New Roman" pitchFamily="18" charset="0"/>
                          </a:rPr>
                          <m:t>𝑖</m:t>
                        </m:r>
                        <m:r>
                          <a:rPr lang="en-US" b="0" i="1" smtClean="0">
                            <a:latin typeface="Cambria Math"/>
                            <a:cs typeface="Times New Roman" pitchFamily="18" charset="0"/>
                          </a:rPr>
                          <m:t>−4</m:t>
                        </m:r>
                      </m:sub>
                    </m:sSub>
                  </m:oMath>
                </a14:m>
                <a:r>
                  <a:rPr lang="en-US" dirty="0" smtClean="0">
                    <a:latin typeface="Times New Roman" pitchFamily="18" charset="0"/>
                    <a:cs typeface="Times New Roman" pitchFamily="18" charset="0"/>
                  </a:rPr>
                  <a:t> also </a:t>
                </a:r>
                <a:r>
                  <a:rPr lang="en-US" dirty="0">
                    <a:latin typeface="Times New Roman" pitchFamily="18" charset="0"/>
                    <a:cs typeface="Times New Roman" pitchFamily="18" charset="0"/>
                  </a:rPr>
                  <a:t>denote the final output of the system. Also observe that the </a:t>
                </a:r>
                <a14:m>
                  <m:oMath xmlns:m="http://schemas.openxmlformats.org/officeDocument/2006/math">
                    <m:r>
                      <a:rPr lang="en-US" b="0" i="1" smtClean="0">
                        <a:latin typeface="Cambria Math"/>
                        <a:cs typeface="Times New Roman" pitchFamily="18" charset="0"/>
                      </a:rPr>
                      <m:t>𝑥𝑜𝑟</m:t>
                    </m:r>
                    <m:r>
                      <a:rPr lang="en-US" b="0" i="1" smtClean="0">
                        <a:latin typeface="Cambria Math"/>
                        <a:cs typeface="Times New Roman" pitchFamily="18" charset="0"/>
                      </a:rPr>
                      <m:t> </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𝑋</m:t>
                        </m:r>
                      </m:e>
                      <m:sub>
                        <m:r>
                          <a:rPr lang="en-US" b="0" i="1" smtClean="0">
                            <a:latin typeface="Cambria Math"/>
                            <a:cs typeface="Times New Roman" pitchFamily="18" charset="0"/>
                          </a:rPr>
                          <m:t>𝑖</m:t>
                        </m:r>
                        <m:r>
                          <a:rPr lang="en-US" b="0" i="1" smtClean="0">
                            <a:latin typeface="Cambria Math"/>
                            <a:cs typeface="Times New Roman" pitchFamily="18" charset="0"/>
                          </a:rPr>
                          <m:t>−4</m:t>
                        </m:r>
                      </m:sub>
                    </m:sSub>
                    <m:r>
                      <a:rPr lang="en-US" b="0" i="1" smtClean="0">
                        <a:latin typeface="Cambria Math"/>
                        <a:cs typeface="Times New Roman" pitchFamily="18" charset="0"/>
                      </a:rPr>
                      <m:t>⨁</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𝑋</m:t>
                        </m:r>
                      </m:e>
                      <m:sub>
                        <m:r>
                          <a:rPr lang="en-US" b="0" i="1" smtClean="0">
                            <a:latin typeface="Cambria Math"/>
                            <a:cs typeface="Times New Roman" pitchFamily="18" charset="0"/>
                          </a:rPr>
                          <m:t>𝑖</m:t>
                        </m:r>
                        <m:r>
                          <a:rPr lang="en-US" b="0" i="1" smtClean="0">
                            <a:latin typeface="Cambria Math"/>
                            <a:cs typeface="Times New Roman" pitchFamily="18" charset="0"/>
                          </a:rPr>
                          <m:t>−3</m:t>
                        </m:r>
                      </m:sub>
                    </m:sSub>
                  </m:oMath>
                </a14:m>
                <a:r>
                  <a:rPr lang="en-US" dirty="0" smtClean="0">
                    <a:latin typeface="Times New Roman" pitchFamily="18" charset="0"/>
                    <a:cs typeface="Times New Roman" pitchFamily="18" charset="0"/>
                  </a:rPr>
                  <a:t> is </a:t>
                </a:r>
                <a:r>
                  <a:rPr lang="en-US" dirty="0">
                    <a:latin typeface="Times New Roman" pitchFamily="18" charset="0"/>
                    <a:cs typeface="Times New Roman" pitchFamily="18" charset="0"/>
                  </a:rPr>
                  <a:t>fed back as </a:t>
                </a:r>
                <a:r>
                  <a:rPr lang="en-US" i="1" dirty="0">
                    <a:latin typeface="Times New Roman" pitchFamily="18" charset="0"/>
                    <a:cs typeface="Times New Roman" pitchFamily="18" charset="0"/>
                  </a:rPr>
                  <a:t>X</a:t>
                </a:r>
                <a:r>
                  <a:rPr lang="en-US" baseline="-25000" dirty="0">
                    <a:latin typeface="Times New Roman" pitchFamily="18" charset="0"/>
                    <a:cs typeface="Times New Roman" pitchFamily="18" charset="0"/>
                  </a:rPr>
                  <a:t>i</a:t>
                </a:r>
                <a:r>
                  <a:rPr lang="en-US" dirty="0">
                    <a:latin typeface="Times New Roman" pitchFamily="18" charset="0"/>
                    <a:cs typeface="Times New Roman" pitchFamily="18" charset="0"/>
                  </a:rPr>
                  <a:t> which is the input to the first shift register. Thus, the governing equation of the circuit </a:t>
                </a:r>
                <a:r>
                  <a:rPr lang="en-US" dirty="0" smtClean="0">
                    <a:latin typeface="Times New Roman" pitchFamily="18" charset="0"/>
                    <a:cs typeface="Times New Roman" pitchFamily="18" charset="0"/>
                  </a:rPr>
                  <a:t>is an linear equation </a:t>
                </a:r>
              </a:p>
              <a:p>
                <a:pPr algn="just"/>
                <a14:m>
                  <m:oMathPara xmlns:m="http://schemas.openxmlformats.org/officeDocument/2006/math">
                    <m:oMathParaPr>
                      <m:jc m:val="centerGroup"/>
                    </m:oMathParaPr>
                    <m:oMath xmlns:m="http://schemas.openxmlformats.org/officeDocument/2006/math">
                      <m:sSub>
                        <m:sSubPr>
                          <m:ctrlPr>
                            <a:rPr lang="en-IN" i="1" smtClean="0">
                              <a:latin typeface="Cambria Math"/>
                              <a:cs typeface="Times New Roman" pitchFamily="18" charset="0"/>
                            </a:rPr>
                          </m:ctrlPr>
                        </m:sSubPr>
                        <m:e>
                          <m:r>
                            <a:rPr lang="en-US" b="0" i="1" smtClean="0">
                              <a:latin typeface="Cambria Math"/>
                              <a:cs typeface="Times New Roman" pitchFamily="18" charset="0"/>
                            </a:rPr>
                            <m:t>𝑋</m:t>
                          </m:r>
                        </m:e>
                        <m:sub>
                          <m:r>
                            <a:rPr lang="en-US" b="0" i="1" smtClean="0">
                              <a:latin typeface="Cambria Math"/>
                              <a:cs typeface="Times New Roman" pitchFamily="18" charset="0"/>
                            </a:rPr>
                            <m:t>𝑖</m:t>
                          </m:r>
                        </m:sub>
                      </m:sSub>
                      <m:r>
                        <a:rPr lang="en-IN" i="1" smtClean="0">
                          <a:latin typeface="Cambria Math"/>
                          <a:ea typeface="Cambria Math"/>
                          <a:cs typeface="Times New Roman" pitchFamily="18" charset="0"/>
                        </a:rPr>
                        <m:t>=</m:t>
                      </m:r>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𝑋</m:t>
                          </m:r>
                        </m:e>
                        <m:sub>
                          <m:r>
                            <a:rPr lang="en-US" b="0" i="1" smtClean="0">
                              <a:latin typeface="Cambria Math"/>
                              <a:ea typeface="Cambria Math"/>
                              <a:cs typeface="Times New Roman" pitchFamily="18" charset="0"/>
                            </a:rPr>
                            <m:t>𝑖</m:t>
                          </m:r>
                          <m:r>
                            <a:rPr lang="en-US" b="0" i="1" smtClean="0">
                              <a:latin typeface="Cambria Math"/>
                              <a:ea typeface="Cambria Math"/>
                              <a:cs typeface="Times New Roman" pitchFamily="18" charset="0"/>
                            </a:rPr>
                            <m:t>−3</m:t>
                          </m:r>
                        </m:sub>
                      </m:sSub>
                      <m:r>
                        <a:rPr lang="en-IN" i="1" smtClean="0">
                          <a:latin typeface="Cambria Math"/>
                          <a:ea typeface="Cambria Math"/>
                          <a:cs typeface="Times New Roman" pitchFamily="18" charset="0"/>
                        </a:rPr>
                        <m:t>⨁</m:t>
                      </m:r>
                      <m:sSub>
                        <m:sSubPr>
                          <m:ctrlPr>
                            <a:rPr lang="en-IN"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𝑋</m:t>
                          </m:r>
                        </m:e>
                        <m:sub>
                          <m:r>
                            <a:rPr lang="en-US" b="0" i="1" smtClean="0">
                              <a:latin typeface="Cambria Math"/>
                              <a:ea typeface="Cambria Math"/>
                              <a:cs typeface="Times New Roman" pitchFamily="18" charset="0"/>
                            </a:rPr>
                            <m:t>𝑖</m:t>
                          </m:r>
                          <m:r>
                            <a:rPr lang="en-US" b="0" i="1" smtClean="0">
                              <a:latin typeface="Cambria Math"/>
                              <a:ea typeface="Cambria Math"/>
                              <a:cs typeface="Times New Roman" pitchFamily="18" charset="0"/>
                            </a:rPr>
                            <m:t>−4</m:t>
                          </m:r>
                        </m:sub>
                      </m:sSub>
                    </m:oMath>
                  </m:oMathPara>
                </a14:m>
                <a:endParaRPr lang="en-IN" dirty="0" smtClean="0">
                  <a:latin typeface="Times New Roman" pitchFamily="18" charset="0"/>
                  <a:cs typeface="Times New Roman" pitchFamily="18" charset="0"/>
                </a:endParaRPr>
              </a:p>
              <a:p>
                <a:pPr marL="285750" indent="-285750" algn="just">
                  <a:buFont typeface="Wingdings" pitchFamily="2" charset="2"/>
                  <a:buChar char="Ø"/>
                </a:pPr>
                <a:r>
                  <a:rPr lang="en-US" dirty="0" smtClean="0">
                    <a:latin typeface="Times New Roman" pitchFamily="18" charset="0"/>
                    <a:cs typeface="Times New Roman" pitchFamily="18" charset="0"/>
                  </a:rPr>
                  <a:t>The above equation implies a </a:t>
                </a:r>
                <a:r>
                  <a:rPr lang="en-US" dirty="0">
                    <a:latin typeface="Times New Roman" pitchFamily="18" charset="0"/>
                    <a:cs typeface="Times New Roman" pitchFamily="18" charset="0"/>
                  </a:rPr>
                  <a:t>linear relation, with feedback and uses delay elements or shift registers, such a circuit is also termed a </a:t>
                </a:r>
                <a:r>
                  <a:rPr lang="en-US" b="1" i="1" dirty="0">
                    <a:latin typeface="Times New Roman" pitchFamily="18" charset="0"/>
                    <a:cs typeface="Times New Roman" pitchFamily="18" charset="0"/>
                  </a:rPr>
                  <a:t>Linear Feedback Shift Register (LFSR</a:t>
                </a:r>
                <a:r>
                  <a:rPr lang="en-US" dirty="0">
                    <a:latin typeface="Times New Roman" pitchFamily="18" charset="0"/>
                    <a:cs typeface="Times New Roman" pitchFamily="18" charset="0"/>
                  </a:rPr>
                  <a:t>) architecture.</a:t>
                </a:r>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8590" y="2125561"/>
                <a:ext cx="6542716" cy="3970318"/>
              </a:xfrm>
              <a:prstGeom prst="rect">
                <a:avLst/>
              </a:prstGeom>
              <a:blipFill rotWithShape="1">
                <a:blip r:embed="rId5"/>
                <a:stretch>
                  <a:fillRect l="-559" t="-768" r="-839"/>
                </a:stretch>
              </a:blipFill>
            </p:spPr>
            <p:txBody>
              <a:bodyPr/>
              <a:lstStyle/>
              <a:p>
                <a:r>
                  <a:rPr lang="en-IN">
                    <a:noFill/>
                  </a:rPr>
                  <a:t> </a:t>
                </a:r>
              </a:p>
            </p:txBody>
          </p:sp>
        </mc:Fallback>
      </mc:AlternateContent>
    </p:spTree>
    <p:extLst>
      <p:ext uri="{BB962C8B-B14F-4D97-AF65-F5344CB8AC3E}">
        <p14:creationId xmlns:p14="http://schemas.microsoft.com/office/powerpoint/2010/main" val="48103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03/35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34976"/>
                <a:ext cx="11721529" cy="5216442"/>
              </a:xfrm>
            </p:spPr>
            <p:txBody>
              <a:bodyPr>
                <a:normAutofit lnSpcReduction="10000"/>
              </a:bodyPr>
              <a:lstStyle/>
              <a:p>
                <a:pPr>
                  <a:buFont typeface="Wingdings" pitchFamily="2" charset="2"/>
                  <a:buChar char="Ø"/>
                </a:pPr>
                <a:r>
                  <a:rPr lang="en-US" sz="2000" dirty="0" smtClean="0">
                    <a:latin typeface="Times New Roman" pitchFamily="18" charset="0"/>
                    <a:cs typeface="Times New Roman" pitchFamily="18" charset="0"/>
                  </a:rPr>
                  <a:t>Consider initializing the system in the state</a:t>
                </a:r>
                <a14:m>
                  <m:oMath xmlns:m="http://schemas.openxmlformats.org/officeDocument/2006/math">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r>
                          <a:rPr lang="en-US" sz="2000" b="0" i="1" smtClean="0">
                            <a:latin typeface="Cambria Math"/>
                            <a:cs typeface="Times New Roman" pitchFamily="18" charset="0"/>
                          </a:rPr>
                          <m:t>−2</m:t>
                        </m:r>
                      </m:sub>
                    </m:sSub>
                    <m:r>
                      <a:rPr lang="en-US" sz="2000" b="0" i="1" smtClean="0">
                        <a:latin typeface="Cambria Math"/>
                        <a:cs typeface="Times New Roman" pitchFamily="18" charset="0"/>
                      </a:rPr>
                      <m:t>,</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r>
                          <a:rPr lang="en-US" sz="2000" b="0" i="1" smtClean="0">
                            <a:latin typeface="Cambria Math"/>
                            <a:cs typeface="Times New Roman" pitchFamily="18" charset="0"/>
                          </a:rPr>
                          <m:t>−3,</m:t>
                        </m:r>
                      </m:sub>
                    </m:sSub>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r>
                          <a:rPr lang="en-US" sz="2000" b="0" i="1" smtClean="0">
                            <a:latin typeface="Cambria Math"/>
                            <a:cs typeface="Times New Roman" pitchFamily="18" charset="0"/>
                          </a:rPr>
                          <m:t>−4</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Thus, we have the corresponding </a:t>
                </a:r>
                <a:r>
                  <a:rPr lang="en-US" sz="2000" i="1" dirty="0">
                    <a:latin typeface="Times New Roman" pitchFamily="18" charset="0"/>
                    <a:cs typeface="Times New Roman" pitchFamily="18" charset="0"/>
                  </a:rPr>
                  <a:t>X</a:t>
                </a:r>
                <a:r>
                  <a:rPr lang="en-US" sz="2000" i="1" baseline="-25000" dirty="0">
                    <a:latin typeface="Times New Roman" pitchFamily="18" charset="0"/>
                    <a:cs typeface="Times New Roman" pitchFamily="18" charset="0"/>
                  </a:rPr>
                  <a:t>i</a:t>
                </a:r>
                <a:r>
                  <a:rPr lang="en-US" sz="2000" dirty="0">
                    <a:latin typeface="Times New Roman" pitchFamily="18" charset="0"/>
                    <a:cs typeface="Times New Roman" pitchFamily="18" charset="0"/>
                  </a:rPr>
                  <a:t> given </a:t>
                </a:r>
                <a:endParaRPr lang="en-US" sz="2000" dirty="0" smtClean="0">
                  <a:latin typeface="Times New Roman" pitchFamily="18" charset="0"/>
                  <a:cs typeface="Times New Roman" pitchFamily="18" charset="0"/>
                </a:endParaRPr>
              </a:p>
              <a:p>
                <a:pPr>
                  <a:buFont typeface="Wingdings" pitchFamily="2" charset="2"/>
                  <a:buChar char="Ø"/>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𝑋</m:t>
                          </m:r>
                        </m:e>
                        <m:sub>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−3</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𝑋</m:t>
                          </m:r>
                        </m:e>
                        <m:sub>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−4</m:t>
                          </m:r>
                        </m:sub>
                      </m:sSub>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1⨁1=0</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This </a:t>
                </a:r>
                <a:r>
                  <a:rPr lang="en-US" sz="2000" i="1" dirty="0">
                    <a:latin typeface="Times New Roman" pitchFamily="18" charset="0"/>
                    <a:cs typeface="Times New Roman" pitchFamily="18" charset="0"/>
                  </a:rPr>
                  <a:t>X</a:t>
                </a:r>
                <a:r>
                  <a:rPr lang="en-US" sz="2000" i="1" baseline="-25000" dirty="0">
                    <a:latin typeface="Times New Roman" pitchFamily="18" charset="0"/>
                    <a:cs typeface="Times New Roman" pitchFamily="18" charset="0"/>
                  </a:rPr>
                  <a:t>i</a:t>
                </a:r>
                <a:r>
                  <a:rPr lang="en-US" sz="2000" dirty="0">
                    <a:latin typeface="Times New Roman" pitchFamily="18" charset="0"/>
                    <a:cs typeface="Times New Roman" pitchFamily="18" charset="0"/>
                  </a:rPr>
                  <a:t> becomes </a:t>
                </a:r>
                <a:r>
                  <a:rPr lang="en-US" sz="2000" i="1" dirty="0">
                    <a:latin typeface="Times New Roman" pitchFamily="18" charset="0"/>
                    <a:cs typeface="Times New Roman" pitchFamily="18" charset="0"/>
                  </a:rPr>
                  <a:t>X</a:t>
                </a:r>
                <a:r>
                  <a:rPr lang="en-US" sz="2000" i="1" baseline="-25000" dirty="0">
                    <a:latin typeface="Times New Roman" pitchFamily="18" charset="0"/>
                    <a:cs typeface="Times New Roman" pitchFamily="18" charset="0"/>
                  </a:rPr>
                  <a:t>i−1</a:t>
                </a:r>
                <a:r>
                  <a:rPr lang="en-US" sz="2000" baseline="-25000" dirty="0">
                    <a:latin typeface="Times New Roman" pitchFamily="18" charset="0"/>
                    <a:cs typeface="Times New Roman" pitchFamily="18" charset="0"/>
                  </a:rPr>
                  <a:t> </a:t>
                </a:r>
                <a:r>
                  <a:rPr lang="en-US" sz="2000" dirty="0">
                    <a:latin typeface="Times New Roman" pitchFamily="18" charset="0"/>
                    <a:cs typeface="Times New Roman" pitchFamily="18" charset="0"/>
                  </a:rPr>
                  <a:t>at the next instant and similarly, </a:t>
                </a:r>
                <a:r>
                  <a:rPr lang="en-US" sz="2000" i="1" dirty="0">
                    <a:latin typeface="Times New Roman" pitchFamily="18" charset="0"/>
                    <a:cs typeface="Times New Roman" pitchFamily="18" charset="0"/>
                  </a:rPr>
                  <a:t>X</a:t>
                </a:r>
                <a:r>
                  <a:rPr lang="en-US" sz="2000" i="1" baseline="-25000" dirty="0">
                    <a:latin typeface="Times New Roman" pitchFamily="18" charset="0"/>
                    <a:cs typeface="Times New Roman" pitchFamily="18" charset="0"/>
                  </a:rPr>
                  <a:t>i−2</a:t>
                </a:r>
                <a:r>
                  <a:rPr lang="en-US" sz="2000" i="1" dirty="0">
                    <a:latin typeface="Times New Roman" pitchFamily="18" charset="0"/>
                    <a:cs typeface="Times New Roman" pitchFamily="18" charset="0"/>
                  </a:rPr>
                  <a:t>, X</a:t>
                </a:r>
                <a:r>
                  <a:rPr lang="en-US" sz="2000" i="1" baseline="-25000" dirty="0">
                    <a:latin typeface="Times New Roman" pitchFamily="18" charset="0"/>
                    <a:cs typeface="Times New Roman" pitchFamily="18" charset="0"/>
                  </a:rPr>
                  <a:t>i−3 </a:t>
                </a:r>
                <a:r>
                  <a:rPr lang="en-US" sz="2000" dirty="0">
                    <a:latin typeface="Times New Roman" pitchFamily="18" charset="0"/>
                    <a:cs typeface="Times New Roman" pitchFamily="18" charset="0"/>
                  </a:rPr>
                  <a:t>are shifted to the right as </a:t>
                </a:r>
                <a:r>
                  <a:rPr lang="en-US" sz="2000" i="1" dirty="0">
                    <a:latin typeface="Times New Roman" pitchFamily="18" charset="0"/>
                    <a:cs typeface="Times New Roman" pitchFamily="18" charset="0"/>
                  </a:rPr>
                  <a:t>X</a:t>
                </a:r>
                <a:r>
                  <a:rPr lang="en-US" sz="2000" i="1" baseline="-25000" dirty="0">
                    <a:latin typeface="Times New Roman" pitchFamily="18" charset="0"/>
                    <a:cs typeface="Times New Roman" pitchFamily="18" charset="0"/>
                  </a:rPr>
                  <a:t>i−3</a:t>
                </a:r>
                <a:r>
                  <a:rPr lang="en-US" sz="2000" i="1" dirty="0">
                    <a:latin typeface="Times New Roman" pitchFamily="18" charset="0"/>
                    <a:cs typeface="Times New Roman" pitchFamily="18" charset="0"/>
                  </a:rPr>
                  <a:t>, X</a:t>
                </a:r>
                <a:r>
                  <a:rPr lang="en-US" sz="2000" i="1" baseline="-25000" dirty="0">
                    <a:latin typeface="Times New Roman" pitchFamily="18" charset="0"/>
                    <a:cs typeface="Times New Roman" pitchFamily="18" charset="0"/>
                  </a:rPr>
                  <a:t>i−4 </a:t>
                </a:r>
                <a:r>
                  <a:rPr lang="en-US" sz="2000" dirty="0" smtClean="0">
                    <a:latin typeface="Times New Roman" pitchFamily="18" charset="0"/>
                    <a:cs typeface="Times New Roman" pitchFamily="18" charset="0"/>
                  </a:rPr>
                  <a:t>respectively, the </a:t>
                </a:r>
                <a:r>
                  <a:rPr lang="en-US" sz="2000" dirty="0">
                    <a:latin typeface="Times New Roman" pitchFamily="18" charset="0"/>
                    <a:cs typeface="Times New Roman" pitchFamily="18" charset="0"/>
                  </a:rPr>
                  <a:t>entire sequence of states repeats again. Observe that this goes through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2</m:t>
                        </m:r>
                      </m:e>
                      <m:sup>
                        <m:r>
                          <a:rPr lang="en-US" sz="2000" b="0" i="1" smtClean="0">
                            <a:latin typeface="Cambria Math"/>
                            <a:cs typeface="Times New Roman" pitchFamily="18" charset="0"/>
                          </a:rPr>
                          <m:t>𝐷</m:t>
                        </m:r>
                      </m:sup>
                    </m:sSup>
                    <m:r>
                      <a:rPr lang="en-US" sz="2000" b="0" i="1" smtClean="0">
                        <a:latin typeface="Cambria Math"/>
                        <a:cs typeface="Times New Roman" pitchFamily="18" charset="0"/>
                      </a:rPr>
                      <m:t>−1</m:t>
                    </m:r>
                    <m:r>
                      <a:rPr lang="en-US" sz="2000" b="0" i="1" smtClean="0">
                        <a:latin typeface="Cambria Math"/>
                        <a:ea typeface="Cambria Math"/>
                        <a:cs typeface="Times New Roman" pitchFamily="18" charset="0"/>
                      </a:rPr>
                      <m:t>=</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2</m:t>
                        </m:r>
                      </m:e>
                      <m:sup>
                        <m:r>
                          <a:rPr lang="en-US" sz="2000" b="0" i="1" smtClean="0">
                            <a:latin typeface="Cambria Math"/>
                            <a:ea typeface="Cambria Math"/>
                            <a:cs typeface="Times New Roman" pitchFamily="18" charset="0"/>
                          </a:rPr>
                          <m:t>4</m:t>
                        </m:r>
                      </m:sup>
                    </m:sSup>
                    <m:r>
                      <a:rPr lang="en-US" sz="2000" b="0" i="1" smtClean="0">
                        <a:latin typeface="Cambria Math"/>
                        <a:ea typeface="Cambria Math"/>
                        <a:cs typeface="Times New Roman" pitchFamily="18" charset="0"/>
                      </a:rPr>
                      <m:t>=15 </m:t>
                    </m:r>
                  </m:oMath>
                </a14:m>
                <a:r>
                  <a:rPr lang="en-US" sz="2000" dirty="0" smtClean="0">
                    <a:latin typeface="Times New Roman" pitchFamily="18" charset="0"/>
                    <a:cs typeface="Times New Roman" pitchFamily="18" charset="0"/>
                  </a:rPr>
                  <a:t>states</a:t>
                </a:r>
                <a:r>
                  <a:rPr lang="en-US" sz="2000" dirty="0">
                    <a:latin typeface="Times New Roman" pitchFamily="18" charset="0"/>
                    <a:cs typeface="Times New Roman" pitchFamily="18" charset="0"/>
                  </a:rPr>
                  <a:t>. Also note that the maximum number of possible states for </a:t>
                </a:r>
                <a:r>
                  <a:rPr lang="en-US" sz="2000" i="1" dirty="0">
                    <a:latin typeface="Times New Roman" pitchFamily="18" charset="0"/>
                    <a:cs typeface="Times New Roman" pitchFamily="18" charset="0"/>
                  </a:rPr>
                  <a:t>D = 4 </a:t>
                </a:r>
                <a:r>
                  <a:rPr lang="en-US" sz="2000" dirty="0">
                    <a:latin typeface="Times New Roman" pitchFamily="18" charset="0"/>
                    <a:cs typeface="Times New Roman" pitchFamily="18" charset="0"/>
                  </a:rPr>
                  <a:t>is </a:t>
                </a:r>
                <a:r>
                  <a:rPr lang="en-US" sz="2000" i="1" dirty="0">
                    <a:latin typeface="Times New Roman" pitchFamily="18" charset="0"/>
                    <a:cs typeface="Times New Roman" pitchFamily="18" charset="0"/>
                  </a:rPr>
                  <a:t>2</a:t>
                </a:r>
                <a:r>
                  <a:rPr lang="en-US" sz="2000" i="1" baseline="30000" dirty="0">
                    <a:latin typeface="Times New Roman" pitchFamily="18" charset="0"/>
                    <a:cs typeface="Times New Roman" pitchFamily="18" charset="0"/>
                  </a:rPr>
                  <a:t>D</a:t>
                </a:r>
                <a:r>
                  <a:rPr lang="en-US" sz="2000" i="1" dirty="0">
                    <a:latin typeface="Times New Roman" pitchFamily="18" charset="0"/>
                    <a:cs typeface="Times New Roman" pitchFamily="18" charset="0"/>
                  </a:rPr>
                  <a:t> = 16</a:t>
                </a:r>
                <a:r>
                  <a:rPr lang="en-US" sz="2000" dirty="0">
                    <a:latin typeface="Times New Roman" pitchFamily="18" charset="0"/>
                    <a:cs typeface="Times New Roman" pitchFamily="18" charset="0"/>
                  </a:rPr>
                  <a:t>. However, the LFSR can be seen to go through all the possible states except one, which is the 0000 or the all-zero state</a:t>
                </a:r>
                <a:r>
                  <a:rPr lang="en-US" sz="2000" dirty="0" smtClean="0">
                    <a:latin typeface="Times New Roman" pitchFamily="18" charset="0"/>
                    <a:cs typeface="Times New Roman" pitchFamily="18" charset="0"/>
                  </a:rPr>
                  <a:t>.</a:t>
                </a:r>
              </a:p>
              <a:p>
                <a:pPr algn="just">
                  <a:buFont typeface="Wingdings" pitchFamily="2" charset="2"/>
                  <a:buChar char="Ø"/>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𝑋</m:t>
                          </m:r>
                        </m:e>
                        <m:sub>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−3</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𝑋</m:t>
                          </m:r>
                        </m:e>
                        <m:sub>
                          <m: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−4</m:t>
                          </m:r>
                        </m:sub>
                      </m:sSub>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0⨁0=0</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The generated PN sequence is termed a maximum-length PN sequence. Thus, the maximum-length PN sequence is of </a:t>
                </a:r>
                <a:r>
                  <a:rPr lang="en-US" sz="2000" dirty="0" smtClean="0">
                    <a:latin typeface="Times New Roman" pitchFamily="18" charset="0"/>
                    <a:cs typeface="Times New Roman" pitchFamily="18" charset="0"/>
                  </a:rPr>
                  <a:t>length</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2</m:t>
                        </m:r>
                      </m:e>
                      <m:sup>
                        <m:r>
                          <a:rPr lang="en-US" sz="2000" b="0" i="1" smtClean="0">
                            <a:latin typeface="Cambria Math"/>
                            <a:cs typeface="Times New Roman" pitchFamily="18" charset="0"/>
                          </a:rPr>
                          <m:t>𝐷</m:t>
                        </m:r>
                      </m:sup>
                    </m:sSup>
                    <m:r>
                      <a:rPr lang="en-US" sz="2000" b="0" i="1" smtClean="0">
                        <a:latin typeface="Cambria Math"/>
                        <a:cs typeface="Times New Roman" pitchFamily="18" charset="0"/>
                      </a:rPr>
                      <m:t>−1</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For instance, for the above LFSR, the maximum-length PN sequence is the sequence of outputs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r>
                          <a:rPr lang="en-US" sz="2000" b="0" i="1" smtClean="0">
                            <a:latin typeface="Cambria Math"/>
                            <a:cs typeface="Times New Roman" pitchFamily="18" charset="0"/>
                          </a:rPr>
                          <m:t>−4</m:t>
                        </m:r>
                      </m:sub>
                    </m:sSub>
                  </m:oMath>
                </a14:m>
                <a:r>
                  <a:rPr lang="en-US" sz="2000" dirty="0" smtClean="0">
                    <a:latin typeface="Times New Roman" pitchFamily="18" charset="0"/>
                    <a:cs typeface="Times New Roman" pitchFamily="18" charset="0"/>
                  </a:rPr>
                  <a:t> given as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𝑃𝑁</m:t>
                      </m:r>
                      <m:r>
                        <a:rPr lang="en-US" sz="2000" b="0" i="1" smtClean="0">
                          <a:latin typeface="Cambria Math"/>
                          <a:cs typeface="Times New Roman" pitchFamily="18" charset="0"/>
                        </a:rPr>
                        <m:t> </m:t>
                      </m:r>
                      <m:r>
                        <a:rPr lang="en-US" sz="2000" b="0" i="1" smtClean="0">
                          <a:latin typeface="Cambria Math"/>
                          <a:cs typeface="Times New Roman" pitchFamily="18" charset="0"/>
                        </a:rPr>
                        <m:t>𝑠𝑒𝑞𝑢𝑒𝑛𝑐𝑒</m:t>
                      </m:r>
                      <m:r>
                        <a:rPr lang="en-US" sz="2000" b="0" i="1" smtClean="0">
                          <a:latin typeface="Cambria Math"/>
                          <a:cs typeface="Times New Roman" pitchFamily="18" charset="0"/>
                        </a:rPr>
                        <m:t>=</m:t>
                      </m:r>
                      <m:r>
                        <m:rPr>
                          <m:nor/>
                        </m:rPr>
                        <a:rPr lang="en-IN" sz="2000" i="1"/>
                        <m:t>1 1 1 1 0 0 0 1 0 0 1 1 0 1 0</m:t>
                      </m:r>
                    </m:oMath>
                  </m:oMathPara>
                </a14:m>
                <a:endParaRPr lang="en-IN" sz="2000" i="1"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We can map the bits </a:t>
                </a:r>
                <a14:m>
                  <m:oMath xmlns:m="http://schemas.openxmlformats.org/officeDocument/2006/math">
                    <m:r>
                      <a:rPr lang="en-US" sz="2000" b="0" i="1" smtClean="0">
                        <a:latin typeface="Cambria Math"/>
                        <a:cs typeface="Times New Roman" pitchFamily="18" charset="0"/>
                      </a:rPr>
                      <m:t>1,0 </m:t>
                    </m:r>
                  </m:oMath>
                </a14:m>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the BPSK symbols </a:t>
                </a:r>
                <a14:m>
                  <m:oMath xmlns:m="http://schemas.openxmlformats.org/officeDocument/2006/math">
                    <m:r>
                      <a:rPr lang="en-US" sz="2000" b="0" i="1" smtClean="0">
                        <a:latin typeface="Cambria Math"/>
                        <a:cs typeface="Times New Roman" pitchFamily="18" charset="0"/>
                      </a:rPr>
                      <m:t>−1,+1 </m:t>
                    </m:r>
                  </m:oMath>
                </a14:m>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get the modulated PN sequence</a:t>
                </a:r>
                <a:r>
                  <a:rPr lang="en-US" sz="2000" dirty="0" smtClean="0">
                    <a:latin typeface="Times New Roman" pitchFamily="18" charset="0"/>
                    <a:cs typeface="Times New Roman" pitchFamily="18" charset="0"/>
                  </a:rPr>
                  <a:t>,</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𝑃𝑁</m:t>
                      </m:r>
                      <m:r>
                        <a:rPr lang="en-US" sz="2000" b="0" i="1" smtClean="0">
                          <a:latin typeface="Cambria Math"/>
                          <a:cs typeface="Times New Roman" pitchFamily="18" charset="0"/>
                        </a:rPr>
                        <m:t> </m:t>
                      </m:r>
                      <m:r>
                        <a:rPr lang="en-US" sz="2000" b="0" i="1" smtClean="0">
                          <a:latin typeface="Cambria Math"/>
                          <a:cs typeface="Times New Roman" pitchFamily="18" charset="0"/>
                        </a:rPr>
                        <m:t>𝑆𝑒𝑞𝑢𝑒𝑛𝑐𝑒</m:t>
                      </m:r>
                      <m:r>
                        <a:rPr lang="en-US" sz="2000" b="0" i="1" smtClean="0">
                          <a:latin typeface="Cambria Math"/>
                          <a:cs typeface="Times New Roman" pitchFamily="18" charset="0"/>
                        </a:rPr>
                        <m:t>=−1,−1,−1,−1,+1,+1,+1,−1,+1,+1,−1,−1,+1,−1,+1−−−−−1</m:t>
                      </m:r>
                    </m:oMath>
                  </m:oMathPara>
                </a14:m>
                <a:endParaRPr lang="en-IN" sz="2000" i="1" dirty="0" smtClean="0">
                  <a:latin typeface="Times New Roman" pitchFamily="18" charset="0"/>
                  <a:cs typeface="Times New Roman" pitchFamily="18" charset="0"/>
                </a:endParaRPr>
              </a:p>
              <a:p>
                <a:pPr marL="0" indent="0" algn="just">
                  <a:buNone/>
                </a:pPr>
                <a:endParaRPr lang="en-IN" sz="2000" i="1"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34976"/>
                <a:ext cx="11721529" cy="5216442"/>
              </a:xfrm>
              <a:blipFill rotWithShape="1">
                <a:blip r:embed="rId3"/>
                <a:stretch>
                  <a:fillRect l="-572" t="-1636" r="-520"/>
                </a:stretch>
              </a:blipFill>
            </p:spPr>
            <p:txBody>
              <a:bodyPr/>
              <a:lstStyle/>
              <a:p>
                <a:r>
                  <a:rPr lang="en-IN">
                    <a:noFill/>
                  </a:rPr>
                  <a:t> </a:t>
                </a:r>
              </a:p>
            </p:txBody>
          </p:sp>
        </mc:Fallback>
      </mc:AlternateContent>
    </p:spTree>
    <p:extLst>
      <p:ext uri="{BB962C8B-B14F-4D97-AF65-F5344CB8AC3E}">
        <p14:creationId xmlns:p14="http://schemas.microsoft.com/office/powerpoint/2010/main" val="383305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04/35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8" y="946850"/>
                <a:ext cx="11808626" cy="5204567"/>
              </a:xfrm>
            </p:spPr>
            <p:txBody>
              <a:bodyPr>
                <a:normAutofit/>
              </a:bodyPr>
              <a:lstStyle/>
              <a:p>
                <a:r>
                  <a:rPr lang="en-IN" sz="2000" b="1" u="sng" dirty="0" smtClean="0">
                    <a:latin typeface="Times New Roman" pitchFamily="18" charset="0"/>
                    <a:cs typeface="Times New Roman" pitchFamily="18" charset="0"/>
                  </a:rPr>
                  <a:t>PROPERTIES OF PN SEQUENCES:</a:t>
                </a:r>
              </a:p>
              <a:p>
                <a:pPr>
                  <a:buFont typeface="Wingdings" pitchFamily="2" charset="2"/>
                  <a:buChar char="Ø"/>
                </a:pPr>
                <a:r>
                  <a:rPr lang="en-US" sz="2000" dirty="0" smtClean="0">
                    <a:latin typeface="Times New Roman" pitchFamily="18" charset="0"/>
                    <a:cs typeface="Times New Roman" pitchFamily="18" charset="0"/>
                  </a:rPr>
                  <a:t>The properties of PN sequence are been explained below as </a:t>
                </a:r>
              </a:p>
              <a:p>
                <a:pPr marL="457200" indent="-457200">
                  <a:buFont typeface="+mj-lt"/>
                  <a:buAutoNum type="arabicPeriod"/>
                </a:pPr>
                <a:r>
                  <a:rPr lang="en-US" sz="2000" dirty="0" smtClean="0">
                    <a:latin typeface="Times New Roman" pitchFamily="18" charset="0"/>
                    <a:cs typeface="Times New Roman" pitchFamily="18" charset="0"/>
                  </a:rPr>
                  <a:t>Balanced property </a:t>
                </a:r>
              </a:p>
              <a:p>
                <a:pPr marL="457200" indent="-457200">
                  <a:buFont typeface="+mj-lt"/>
                  <a:buAutoNum type="arabicPeriod"/>
                </a:pPr>
                <a:r>
                  <a:rPr lang="en-US" sz="2000" dirty="0" smtClean="0">
                    <a:latin typeface="Times New Roman" pitchFamily="18" charset="0"/>
                    <a:cs typeface="Times New Roman" pitchFamily="18" charset="0"/>
                  </a:rPr>
                  <a:t>Run-length property</a:t>
                </a:r>
              </a:p>
              <a:p>
                <a:pPr marL="457200" indent="-457200">
                  <a:buFont typeface="+mj-lt"/>
                  <a:buAutoNum type="arabicPeriod"/>
                </a:pPr>
                <a:r>
                  <a:rPr lang="en-US" sz="2000" dirty="0" smtClean="0">
                    <a:latin typeface="Times New Roman" pitchFamily="18" charset="0"/>
                    <a:cs typeface="Times New Roman" pitchFamily="18" charset="0"/>
                  </a:rPr>
                  <a:t>Correlation </a:t>
                </a:r>
                <a:r>
                  <a:rPr lang="en-US" sz="2000" dirty="0" err="1" smtClean="0">
                    <a:latin typeface="Times New Roman" pitchFamily="18" charset="0"/>
                    <a:cs typeface="Times New Roman" pitchFamily="18" charset="0"/>
                  </a:rPr>
                  <a:t>Propety</a:t>
                </a:r>
                <a:endParaRPr lang="en-US" sz="2000" dirty="0" smtClean="0">
                  <a:latin typeface="Times New Roman" pitchFamily="18" charset="0"/>
                  <a:cs typeface="Times New Roman" pitchFamily="18" charset="0"/>
                </a:endParaRPr>
              </a:p>
              <a:p>
                <a:pPr marL="0" indent="0">
                  <a:buNone/>
                </a:pPr>
                <a:r>
                  <a:rPr lang="en-IN" sz="2000" b="1" u="sng" dirty="0" smtClean="0">
                    <a:latin typeface="Times New Roman" pitchFamily="18" charset="0"/>
                    <a:cs typeface="Times New Roman" pitchFamily="18" charset="0"/>
                  </a:rPr>
                  <a:t>Property 1-balance property </a:t>
                </a:r>
                <a:r>
                  <a:rPr lang="en-IN" sz="2000" b="1"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Counting the number of </a:t>
                </a:r>
                <a14:m>
                  <m:oMath xmlns:m="http://schemas.openxmlformats.org/officeDocument/2006/math">
                    <m:r>
                      <a:rPr lang="en-US" sz="2000" b="0" i="1" smtClean="0">
                        <a:latin typeface="Cambria Math"/>
                        <a:cs typeface="Times New Roman" pitchFamily="18" charset="0"/>
                      </a:rPr>
                      <m:t>−1 </m:t>
                    </m:r>
                    <m:r>
                      <a:rPr lang="en-US" sz="2000" b="0" i="1" smtClean="0">
                        <a:latin typeface="Cambria Math"/>
                        <a:cs typeface="Times New Roman" pitchFamily="18" charset="0"/>
                      </a:rPr>
                      <m:t>𝑎𝑛𝑑</m:t>
                    </m:r>
                    <m:r>
                      <a:rPr lang="en-US" sz="2000" b="0" i="1" smtClean="0">
                        <a:latin typeface="Cambria Math"/>
                        <a:cs typeface="Times New Roman" pitchFamily="18" charset="0"/>
                      </a:rPr>
                      <m:t>+1 </m:t>
                    </m:r>
                  </m:oMath>
                </a14:m>
                <a:r>
                  <a:rPr lang="en-US" sz="2000" dirty="0" smtClean="0">
                    <a:latin typeface="Times New Roman" pitchFamily="18" charset="0"/>
                    <a:cs typeface="Times New Roman" pitchFamily="18" charset="0"/>
                  </a:rPr>
                  <a:t>chips </a:t>
                </a:r>
                <a:r>
                  <a:rPr lang="en-US" sz="2000" dirty="0">
                    <a:latin typeface="Times New Roman" pitchFamily="18" charset="0"/>
                    <a:cs typeface="Times New Roman" pitchFamily="18" charset="0"/>
                  </a:rPr>
                  <a:t>in the sequence, it can be seen that the number of </a:t>
                </a:r>
                <a14:m>
                  <m:oMath xmlns:m="http://schemas.openxmlformats.org/officeDocument/2006/math">
                    <m:r>
                      <a:rPr lang="en-US" sz="2000" b="0" i="1" smtClean="0">
                        <a:latin typeface="Cambria Math"/>
                        <a:cs typeface="Times New Roman" pitchFamily="18" charset="0"/>
                      </a:rPr>
                      <m:t>−1</m:t>
                    </m:r>
                  </m:oMath>
                </a14:m>
                <a:r>
                  <a:rPr lang="en-US" sz="2000" dirty="0" smtClean="0">
                    <a:latin typeface="Times New Roman" pitchFamily="18" charset="0"/>
                    <a:cs typeface="Times New Roman" pitchFamily="18" charset="0"/>
                  </a:rPr>
                  <a:t>s </a:t>
                </a:r>
                <a:r>
                  <a:rPr lang="en-US" sz="2000" dirty="0">
                    <a:latin typeface="Times New Roman" pitchFamily="18" charset="0"/>
                    <a:cs typeface="Times New Roman" pitchFamily="18" charset="0"/>
                  </a:rPr>
                  <a:t>is one more than the number </a:t>
                </a:r>
                <a:r>
                  <a:rPr lang="en-US" sz="2000" dirty="0" smtClean="0">
                    <a:latin typeface="Times New Roman" pitchFamily="18" charset="0"/>
                    <a:cs typeface="Times New Roman" pitchFamily="18" charset="0"/>
                  </a:rPr>
                  <a:t>of</a:t>
                </a:r>
                <a14:m>
                  <m:oMath xmlns:m="http://schemas.openxmlformats.org/officeDocument/2006/math">
                    <m:r>
                      <a:rPr lang="en-US" sz="2000" b="0" i="1" smtClean="0">
                        <a:latin typeface="Cambria Math"/>
                        <a:cs typeface="Times New Roman" pitchFamily="18" charset="0"/>
                      </a:rPr>
                      <m:t>+1 </m:t>
                    </m:r>
                    <m:r>
                      <a:rPr lang="en-US" sz="2000" b="0" i="1" smtClean="0">
                        <a:latin typeface="Cambria Math"/>
                        <a:cs typeface="Times New Roman" pitchFamily="18" charset="0"/>
                      </a:rPr>
                      <m:t>𝑠</m:t>
                    </m:r>
                    <m:r>
                      <a:rPr lang="en-US" sz="2000" b="0" i="0"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termed the </a:t>
                </a:r>
                <a:r>
                  <a:rPr lang="en-US" sz="2000" b="1" i="1" dirty="0" smtClean="0">
                    <a:latin typeface="Times New Roman" pitchFamily="18" charset="0"/>
                    <a:cs typeface="Times New Roman" pitchFamily="18" charset="0"/>
                  </a:rPr>
                  <a:t>BALANCE PROPERTY </a:t>
                </a: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PN sequence. This fundamentally </a:t>
                </a:r>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risies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from the </a:t>
                </a:r>
                <a:r>
                  <a:rPr lang="en-US" sz="2000" dirty="0" smtClean="0">
                    <a:latin typeface="Times New Roman" pitchFamily="18" charset="0"/>
                    <a:cs typeface="Times New Roman" pitchFamily="18" charset="0"/>
                  </a:rPr>
                  <a:t>noise like </a:t>
                </a:r>
                <a:r>
                  <a:rPr lang="en-US" sz="2000" dirty="0">
                    <a:latin typeface="Times New Roman" pitchFamily="18" charset="0"/>
                    <a:cs typeface="Times New Roman" pitchFamily="18" charset="0"/>
                  </a:rPr>
                  <a:t>properties of PN sequences. If we are generating random noise of </a:t>
                </a:r>
                <a14:m>
                  <m:oMath xmlns:m="http://schemas.openxmlformats.org/officeDocument/2006/math">
                    <m:r>
                      <a:rPr lang="en-US" sz="2000" b="0" i="1" dirty="0" smtClean="0">
                        <a:latin typeface="Cambria Math"/>
                        <a:cs typeface="Times New Roman" pitchFamily="18" charset="0"/>
                      </a:rPr>
                      <m:t>−1,+1 </m:t>
                    </m:r>
                  </m:oMath>
                </a14:m>
                <a:r>
                  <a:rPr lang="en-US" sz="2000" dirty="0" smtClean="0">
                    <a:latin typeface="Times New Roman" pitchFamily="18" charset="0"/>
                    <a:cs typeface="Times New Roman" pitchFamily="18" charset="0"/>
                  </a:rPr>
                  <a:t>chips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with</a:t>
                </a:r>
                <a14:m>
                  <m:oMath xmlns:m="http://schemas.openxmlformats.org/officeDocument/2006/math">
                    <m:r>
                      <a:rPr lang="en-US" sz="2000" b="0" i="0" smtClean="0">
                        <a:latin typeface="Cambria Math"/>
                        <a:cs typeface="Times New Roman" pitchFamily="18" charset="0"/>
                      </a:rPr>
                      <m:t>  </m:t>
                    </m:r>
                    <m:r>
                      <a:rPr lang="en-US" sz="2000" b="0" i="1" smtClean="0">
                        <a:latin typeface="Cambria Math"/>
                        <a:cs typeface="Times New Roman" pitchFamily="18" charset="0"/>
                      </a:rPr>
                      <m:t>𝑃</m:t>
                    </m:r>
                    <m:d>
                      <m:dPr>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sub>
                        </m:sSub>
                        <m:r>
                          <a:rPr lang="en-US" sz="2000" b="0" i="1" smtClean="0">
                            <a:latin typeface="Cambria Math"/>
                            <a:ea typeface="Cambria Math"/>
                            <a:cs typeface="Times New Roman" pitchFamily="18" charset="0"/>
                          </a:rPr>
                          <m:t>=+1</m:t>
                        </m:r>
                      </m:e>
                    </m:d>
                    <m:r>
                      <a:rPr lang="en-US" sz="2000" b="0" i="1" smtClean="0">
                        <a:latin typeface="Cambria Math"/>
                        <a:cs typeface="Times New Roman" pitchFamily="18" charset="0"/>
                      </a:rPr>
                      <m:t>=</m:t>
                    </m:r>
                    <m:r>
                      <a:rPr lang="en-US" sz="2000" b="0" i="1" smtClean="0">
                        <a:latin typeface="Cambria Math"/>
                        <a:cs typeface="Times New Roman" pitchFamily="18" charset="0"/>
                      </a:rPr>
                      <m:t>𝑃</m:t>
                    </m:r>
                    <m:d>
                      <m:dPr>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sub>
                        </m:sSub>
                        <m:r>
                          <a:rPr lang="en-US" sz="2000" b="0" i="1" smtClean="0">
                            <a:latin typeface="Cambria Math"/>
                            <a:cs typeface="Times New Roman" pitchFamily="18" charset="0"/>
                          </a:rPr>
                          <m:t>=−1</m:t>
                        </m:r>
                      </m:e>
                    </m:d>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we expect to find on an average that half the chips are </a:t>
                </a:r>
                <a:r>
                  <a:rPr lang="en-US" sz="2000" i="1" dirty="0">
                    <a:latin typeface="Times New Roman" pitchFamily="18" charset="0"/>
                    <a:cs typeface="Times New Roman" pitchFamily="18" charset="0"/>
                  </a:rPr>
                  <a:t>+1</a:t>
                </a:r>
                <a:r>
                  <a:rPr lang="en-US" sz="2000" dirty="0">
                    <a:latin typeface="Times New Roman" pitchFamily="18" charset="0"/>
                    <a:cs typeface="Times New Roman" pitchFamily="18" charset="0"/>
                  </a:rPr>
                  <a:t> and the rest are </a:t>
                </a:r>
                <a:r>
                  <a:rPr lang="en-US" sz="2000" i="1" dirty="0">
                    <a:latin typeface="Times New Roman" pitchFamily="18" charset="0"/>
                    <a:cs typeface="Times New Roman" pitchFamily="18" charset="0"/>
                  </a:rPr>
                  <a:t>−</a:t>
                </a:r>
                <a:r>
                  <a:rPr lang="en-US" sz="2000" i="1"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a:t>
                </a:r>
              </a:p>
              <a:p>
                <a:pPr marL="0" indent="0" algn="just">
                  <a:buNone/>
                </a:pPr>
                <a:r>
                  <a:rPr lang="en-IN" sz="2000" b="1" u="sng" dirty="0" smtClean="0">
                    <a:latin typeface="Times New Roman" pitchFamily="18" charset="0"/>
                    <a:cs typeface="Times New Roman" pitchFamily="18" charset="0"/>
                  </a:rPr>
                  <a:t>Property </a:t>
                </a:r>
                <a:r>
                  <a:rPr lang="en-IN" sz="2000" b="1" u="sng" dirty="0">
                    <a:latin typeface="Times New Roman" pitchFamily="18" charset="0"/>
                    <a:cs typeface="Times New Roman" pitchFamily="18" charset="0"/>
                  </a:rPr>
                  <a:t>2-Run-Length </a:t>
                </a:r>
                <a:r>
                  <a:rPr lang="en-IN" sz="2000" b="1" u="sng" dirty="0" smtClean="0">
                    <a:latin typeface="Times New Roman" pitchFamily="18" charset="0"/>
                    <a:cs typeface="Times New Roman" pitchFamily="18" charset="0"/>
                  </a:rPr>
                  <a:t>Property </a:t>
                </a:r>
                <a:r>
                  <a:rPr lang="en-IN"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A run is defined as a string of continuous values. There are a total of 8 runs in this PN sequences.</a:t>
                </a:r>
                <a:endParaRPr lang="en-IN" sz="2000" u="sng"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8" y="946850"/>
                <a:ext cx="11808626" cy="5204567"/>
              </a:xfrm>
              <a:blipFill rotWithShape="1">
                <a:blip r:embed="rId3"/>
                <a:stretch>
                  <a:fillRect l="-568" t="-1171" r="-516"/>
                </a:stretch>
              </a:blipFill>
            </p:spPr>
            <p:txBody>
              <a:bodyPr/>
              <a:lstStyle/>
              <a:p>
                <a:r>
                  <a:rPr lang="en-IN">
                    <a:noFill/>
                  </a:rPr>
                  <a:t> </a:t>
                </a:r>
              </a:p>
            </p:txBody>
          </p:sp>
        </mc:Fallback>
      </mc:AlternateContent>
    </p:spTree>
    <p:extLst>
      <p:ext uri="{BB962C8B-B14F-4D97-AF65-F5344CB8AC3E}">
        <p14:creationId xmlns:p14="http://schemas.microsoft.com/office/powerpoint/2010/main" val="74939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109533" y="6396335"/>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05/35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11224"/>
                <a:ext cx="11614727" cy="5168941"/>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For instance, the first run </a:t>
                </a:r>
                <a14:m>
                  <m:oMath xmlns:m="http://schemas.openxmlformats.org/officeDocument/2006/math">
                    <m:r>
                      <a:rPr lang="en-US" sz="2000" b="1" i="1" dirty="0" smtClean="0">
                        <a:latin typeface="Cambria Math"/>
                        <a:cs typeface="Times New Roman" pitchFamily="18" charset="0"/>
                      </a:rPr>
                      <m:t>−</m:t>
                    </m:r>
                    <m:r>
                      <a:rPr lang="en-US" sz="2000" b="1" i="1" dirty="0" smtClean="0">
                        <a:latin typeface="Cambria Math"/>
                        <a:cs typeface="Times New Roman" pitchFamily="18" charset="0"/>
                      </a:rPr>
                      <m:t>𝟏</m:t>
                    </m:r>
                    <m:r>
                      <a:rPr lang="en-US" sz="2000" b="1" i="1" dirty="0" smtClean="0">
                        <a:latin typeface="Cambria Math"/>
                        <a:cs typeface="Times New Roman" pitchFamily="18" charset="0"/>
                      </a:rPr>
                      <m:t>, −</m:t>
                    </m:r>
                    <m:r>
                      <a:rPr lang="en-US" sz="2000" b="1" i="1" dirty="0" smtClean="0">
                        <a:latin typeface="Cambria Math"/>
                        <a:cs typeface="Times New Roman" pitchFamily="18" charset="0"/>
                      </a:rPr>
                      <m:t>𝟏</m:t>
                    </m:r>
                    <m:r>
                      <a:rPr lang="en-US" sz="2000" b="1" i="1" dirty="0" smtClean="0">
                        <a:latin typeface="Cambria Math"/>
                        <a:cs typeface="Times New Roman" pitchFamily="18" charset="0"/>
                      </a:rPr>
                      <m:t>, −</m:t>
                    </m:r>
                    <m:r>
                      <a:rPr lang="en-US" sz="2000" b="1" i="1" dirty="0" smtClean="0">
                        <a:latin typeface="Cambria Math"/>
                        <a:cs typeface="Times New Roman" pitchFamily="18" charset="0"/>
                      </a:rPr>
                      <m:t>𝟏</m:t>
                    </m:r>
                    <m:r>
                      <a:rPr lang="en-US" sz="2000" b="1" i="1" dirty="0" smtClean="0">
                        <a:latin typeface="Cambria Math"/>
                        <a:cs typeface="Times New Roman" pitchFamily="18" charset="0"/>
                      </a:rPr>
                      <m:t>, −</m:t>
                    </m:r>
                    <m:r>
                      <a:rPr lang="en-US" sz="2000" b="1" i="1" dirty="0" smtClean="0">
                        <a:latin typeface="Cambria Math"/>
                        <a:cs typeface="Times New Roman" pitchFamily="18" charset="0"/>
                      </a:rPr>
                      <m:t>𝟏</m:t>
                    </m:r>
                    <m:r>
                      <a:rPr lang="en-US" sz="2000" b="1" i="1" dirty="0" smtClean="0">
                        <a:latin typeface="Cambria Math"/>
                        <a:cs typeface="Times New Roman" pitchFamily="18" charset="0"/>
                      </a:rPr>
                      <m:t> </m:t>
                    </m:r>
                  </m:oMath>
                </a14:m>
                <a:r>
                  <a:rPr lang="en-US" sz="2000" dirty="0">
                    <a:latin typeface="Times New Roman" pitchFamily="18" charset="0"/>
                    <a:cs typeface="Times New Roman" pitchFamily="18" charset="0"/>
                  </a:rPr>
                  <a:t>is a run of length </a:t>
                </a:r>
                <a:r>
                  <a:rPr lang="en-US" sz="2000" b="1" dirty="0">
                    <a:latin typeface="Times New Roman" pitchFamily="18" charset="0"/>
                    <a:cs typeface="Times New Roman" pitchFamily="18" charset="0"/>
                  </a:rPr>
                  <a:t>4</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Similarly, there is one run </a:t>
                </a:r>
                <a:r>
                  <a:rPr lang="en-US" sz="2000" b="1" dirty="0">
                    <a:latin typeface="Times New Roman" pitchFamily="18" charset="0"/>
                    <a:cs typeface="Times New Roman" pitchFamily="18" charset="0"/>
                  </a:rPr>
                  <a:t>+1, +1, +1 </a:t>
                </a:r>
                <a:r>
                  <a:rPr lang="en-US" sz="2000" dirty="0">
                    <a:latin typeface="Times New Roman" pitchFamily="18" charset="0"/>
                    <a:cs typeface="Times New Roman" pitchFamily="18" charset="0"/>
                  </a:rPr>
                  <a:t>of length </a:t>
                </a:r>
                <a:r>
                  <a:rPr lang="en-US" sz="2000" b="1" dirty="0">
                    <a:latin typeface="Times New Roman" pitchFamily="18" charset="0"/>
                    <a:cs typeface="Times New Roman" pitchFamily="18" charset="0"/>
                  </a:rPr>
                  <a:t>3</a:t>
                </a:r>
                <a:r>
                  <a:rPr lang="en-US" sz="2000" dirty="0">
                    <a:latin typeface="Times New Roman" pitchFamily="18" charset="0"/>
                    <a:cs typeface="Times New Roman" pitchFamily="18" charset="0"/>
                  </a:rPr>
                  <a:t>, and two runs of length </a:t>
                </a:r>
                <a:r>
                  <a:rPr lang="en-US" sz="2000" b="1" dirty="0">
                    <a:latin typeface="Times New Roman" pitchFamily="18" charset="0"/>
                    <a:cs typeface="Times New Roman" pitchFamily="18" charset="0"/>
                  </a:rPr>
                  <a:t>2</a:t>
                </a:r>
                <a:r>
                  <a:rPr lang="en-US" sz="2000" dirty="0">
                    <a:latin typeface="Times New Roman" pitchFamily="18" charset="0"/>
                    <a:cs typeface="Times New Roman" pitchFamily="18" charset="0"/>
                  </a:rPr>
                  <a:t>, viz</a:t>
                </a:r>
                <a:r>
                  <a:rPr lang="en-US" sz="2000" b="1" dirty="0">
                    <a:latin typeface="Times New Roman" pitchFamily="18" charset="0"/>
                    <a:cs typeface="Times New Roman" pitchFamily="18" charset="0"/>
                  </a:rPr>
                  <a:t>., −1, −1, +1, +</a:t>
                </a:r>
                <a:r>
                  <a:rPr lang="en-US" sz="2000" dirty="0">
                    <a:latin typeface="Times New Roman" pitchFamily="18" charset="0"/>
                    <a:cs typeface="Times New Roman" pitchFamily="18" charset="0"/>
                  </a:rPr>
                  <a:t>1. Finally, it can also be seen that there are 4 runs of length 1, viz., two runs of +1 and two runs of −1. Thus, there are a total of </a:t>
                </a:r>
                <a14:m>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2</m:t>
                        </m:r>
                      </m:e>
                      <m:sup>
                        <m:r>
                          <a:rPr lang="en-US" sz="2000" b="0" i="1" smtClean="0">
                            <a:latin typeface="Cambria Math"/>
                            <a:cs typeface="Times New Roman" pitchFamily="18" charset="0"/>
                          </a:rPr>
                          <m:t>(</m:t>
                        </m:r>
                        <m:r>
                          <a:rPr lang="en-US" sz="2000" b="0" i="1" smtClean="0">
                            <a:latin typeface="Cambria Math"/>
                            <a:cs typeface="Times New Roman" pitchFamily="18" charset="0"/>
                          </a:rPr>
                          <m:t>𝐷</m:t>
                        </m:r>
                        <m:r>
                          <a:rPr lang="en-US" sz="2000" b="0" i="1" smtClean="0">
                            <a:latin typeface="Cambria Math"/>
                            <a:cs typeface="Times New Roman" pitchFamily="18" charset="0"/>
                          </a:rPr>
                          <m:t>−1)</m:t>
                        </m:r>
                      </m:sup>
                    </m:sSup>
                    <m:r>
                      <a:rPr lang="en-US" sz="2000" b="0" i="1" smtClean="0">
                        <a:latin typeface="Cambria Math"/>
                        <a:cs typeface="Times New Roman" pitchFamily="18" charset="0"/>
                      </a:rPr>
                      <m:t>=8 </m:t>
                    </m:r>
                  </m:oMath>
                </a14:m>
                <a:r>
                  <a:rPr lang="en-US" sz="2000" dirty="0" smtClean="0">
                    <a:latin typeface="Times New Roman" pitchFamily="18" charset="0"/>
                    <a:cs typeface="Times New Roman" pitchFamily="18" charset="0"/>
                  </a:rPr>
                  <a:t>runs</a:t>
                </a:r>
                <a:r>
                  <a:rPr lang="en-US" sz="2000" dirty="0">
                    <a:latin typeface="Times New Roman" pitchFamily="18" charset="0"/>
                    <a:cs typeface="Times New Roman" pitchFamily="18" charset="0"/>
                  </a:rPr>
                  <a:t>. Out of the 8 runs, it can be seen that 1, i.e.,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8</m:t>
                        </m:r>
                      </m:den>
                    </m:f>
                  </m:oMath>
                </a14:m>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runs are of length 3,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4</m:t>
                        </m:r>
                      </m:den>
                    </m:f>
                  </m:oMath>
                </a14:m>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runs are of length 2 and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oMath>
                </a14:m>
                <a:r>
                  <a:rPr lang="en-US" sz="2000" dirty="0" smtClean="0">
                    <a:latin typeface="Times New Roman" pitchFamily="18" charset="0"/>
                    <a:cs typeface="Times New Roman" pitchFamily="18" charset="0"/>
                  </a:rPr>
                  <a:t>  of </a:t>
                </a:r>
                <a:r>
                  <a:rPr lang="en-US" sz="2000" dirty="0">
                    <a:latin typeface="Times New Roman" pitchFamily="18" charset="0"/>
                    <a:cs typeface="Times New Roman" pitchFamily="18" charset="0"/>
                  </a:rPr>
                  <a:t>the runs are of length 1. This is termed the </a:t>
                </a:r>
                <a:r>
                  <a:rPr lang="en-US" sz="2000" b="1" i="1" dirty="0" smtClean="0">
                    <a:latin typeface="Times New Roman" pitchFamily="18" charset="0"/>
                    <a:cs typeface="Times New Roman" pitchFamily="18" charset="0"/>
                  </a:rPr>
                  <a:t>RUN-LENGTH PROPERTY </a:t>
                </a: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PN sequences </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For instance, consider a random IID sequence of </a:t>
                </a:r>
                <a:r>
                  <a:rPr lang="en-US" sz="2000" i="1" dirty="0">
                    <a:latin typeface="Times New Roman" pitchFamily="18" charset="0"/>
                    <a:cs typeface="Times New Roman" pitchFamily="18" charset="0"/>
                  </a:rPr>
                  <a:t>+1, −1</a:t>
                </a:r>
                <a:r>
                  <a:rPr lang="en-US" sz="2000" dirty="0">
                    <a:latin typeface="Times New Roman" pitchFamily="18" charset="0"/>
                    <a:cs typeface="Times New Roman" pitchFamily="18" charset="0"/>
                  </a:rPr>
                  <a:t>. In such a sequence, one would expect the average number of </a:t>
                </a:r>
                <a:r>
                  <a:rPr lang="en-US" sz="2000" i="1" dirty="0">
                    <a:latin typeface="Times New Roman" pitchFamily="18" charset="0"/>
                    <a:cs typeface="Times New Roman" pitchFamily="18" charset="0"/>
                  </a:rPr>
                  <a:t>+1</a:t>
                </a:r>
                <a:r>
                  <a:rPr lang="en-US" sz="2000" dirty="0">
                    <a:latin typeface="Times New Roman" pitchFamily="18" charset="0"/>
                    <a:cs typeface="Times New Roman" pitchFamily="18" charset="0"/>
                  </a:rPr>
                  <a:t> or </a:t>
                </a:r>
                <a:r>
                  <a:rPr lang="en-US" sz="2000" i="1" dirty="0">
                    <a:latin typeface="Times New Roman" pitchFamily="18" charset="0"/>
                    <a:cs typeface="Times New Roman" pitchFamily="18" charset="0"/>
                  </a:rPr>
                  <a:t>−1</a:t>
                </a:r>
                <a:r>
                  <a:rPr lang="en-US" sz="2000" dirty="0">
                    <a:latin typeface="Times New Roman" pitchFamily="18" charset="0"/>
                    <a:cs typeface="Times New Roman" pitchFamily="18" charset="0"/>
                  </a:rPr>
                  <a:t> to be half the total chips. Further, the number of strings </a:t>
                </a:r>
                <a:r>
                  <a:rPr lang="en-US" sz="2000" i="1" dirty="0">
                    <a:latin typeface="Times New Roman" pitchFamily="18" charset="0"/>
                    <a:cs typeface="Times New Roman" pitchFamily="18" charset="0"/>
                  </a:rPr>
                  <a:t>+1, +1 </a:t>
                </a:r>
                <a:r>
                  <a:rPr lang="en-US" sz="2000" dirty="0">
                    <a:latin typeface="Times New Roman" pitchFamily="18" charset="0"/>
                    <a:cs typeface="Times New Roman" pitchFamily="18" charset="0"/>
                  </a:rPr>
                  <a:t>or </a:t>
                </a:r>
                <a:r>
                  <a:rPr lang="en-US" sz="2000" i="1" dirty="0">
                    <a:latin typeface="Times New Roman" pitchFamily="18" charset="0"/>
                    <a:cs typeface="Times New Roman" pitchFamily="18" charset="0"/>
                  </a:rPr>
                  <a:t>−1, −1</a:t>
                </a:r>
                <a:r>
                  <a:rPr lang="en-US" sz="2000" dirty="0">
                    <a:latin typeface="Times New Roman" pitchFamily="18" charset="0"/>
                    <a:cs typeface="Times New Roman" pitchFamily="18" charset="0"/>
                  </a:rPr>
                  <a:t>, i.e., runs of length two would be expected to comprises 1 4 of the total runs. This arises since the probability of seeing </a:t>
                </a:r>
                <a:r>
                  <a:rPr lang="en-US" sz="2000" dirty="0" smtClean="0">
                    <a:latin typeface="Times New Roman" pitchFamily="18" charset="0"/>
                    <a:cs typeface="Times New Roman" pitchFamily="18" charset="0"/>
                  </a:rPr>
                  <a:t>two</a:t>
                </a:r>
                <a:r>
                  <a:rPr lang="en-US" sz="2000" dirty="0"/>
                  <a:t> </a:t>
                </a:r>
                <a:r>
                  <a:rPr lang="en-US" sz="2000" dirty="0">
                    <a:latin typeface="Times New Roman" pitchFamily="18" charset="0"/>
                    <a:cs typeface="Times New Roman" pitchFamily="18" charset="0"/>
                  </a:rPr>
                  <a:t>consecutive </a:t>
                </a:r>
                <a:r>
                  <a:rPr lang="en-US" sz="2000" i="1" dirty="0">
                    <a:latin typeface="Times New Roman" pitchFamily="18" charset="0"/>
                    <a:cs typeface="Times New Roman" pitchFamily="18" charset="0"/>
                  </a:rPr>
                  <a:t>+1, +1 </a:t>
                </a:r>
                <a:r>
                  <a:rPr lang="en-US" sz="2000" dirty="0">
                    <a:latin typeface="Times New Roman" pitchFamily="18" charset="0"/>
                    <a:cs typeface="Times New Roman" pitchFamily="18" charset="0"/>
                  </a:rPr>
                  <a:t>symbols </a:t>
                </a:r>
                <a:r>
                  <a:rPr lang="en-US" sz="2000" dirty="0" smtClean="0">
                    <a:latin typeface="Times New Roman" pitchFamily="18" charset="0"/>
                    <a:cs typeface="Times New Roman" pitchFamily="18" charset="0"/>
                  </a:rPr>
                  <a:t>is</a:t>
                </a: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𝑃</m:t>
                      </m:r>
                      <m:d>
                        <m:dPr>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sub>
                          </m:sSub>
                          <m:r>
                            <a:rPr lang="en-US" sz="2000" b="0" i="1" smtClean="0">
                              <a:latin typeface="Cambria Math"/>
                              <a:cs typeface="Times New Roman" pitchFamily="18" charset="0"/>
                            </a:rPr>
                            <m:t>=+1,</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𝑖</m:t>
                              </m:r>
                              <m:r>
                                <a:rPr lang="en-US" sz="2000" b="0" i="1" smtClean="0">
                                  <a:latin typeface="Cambria Math"/>
                                  <a:cs typeface="Times New Roman" pitchFamily="18" charset="0"/>
                                </a:rPr>
                                <m:t>+1</m:t>
                              </m:r>
                            </m:sub>
                          </m:sSub>
                          <m:r>
                            <a:rPr lang="en-US" sz="2000" b="0" i="1" smtClean="0">
                              <a:latin typeface="Cambria Math"/>
                              <a:cs typeface="Times New Roman" pitchFamily="18" charset="0"/>
                            </a:rPr>
                            <m:t>=+1</m:t>
                          </m:r>
                        </m:e>
                      </m:d>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1</m:t>
                          </m:r>
                        </m:num>
                        <m:den>
                          <m:r>
                            <a:rPr lang="en-US" sz="2000" b="0" i="1" smtClean="0">
                              <a:latin typeface="Cambria Math"/>
                              <a:cs typeface="Times New Roman" pitchFamily="18" charset="0"/>
                            </a:rPr>
                            <m:t>2</m:t>
                          </m:r>
                        </m:den>
                      </m:f>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r>
                        <a:rPr lang="en-US" sz="2000" b="0" i="1" smtClean="0">
                          <a:latin typeface="Cambria Math"/>
                          <a:ea typeface="Cambria Math"/>
                          <a:cs typeface="Times New Roman" pitchFamily="18" charset="0"/>
                        </a:rPr>
                        <m:t>=</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4</m:t>
                          </m:r>
                        </m:den>
                      </m:f>
                    </m:oMath>
                  </m:oMathPara>
                </a14:m>
                <a:endParaRPr lang="en-IN" sz="2000" dirty="0" smtClean="0">
                  <a:latin typeface="Times New Roman" pitchFamily="18" charset="0"/>
                  <a:cs typeface="Times New Roman" pitchFamily="18" charset="0"/>
                </a:endParaRPr>
              </a:p>
              <a:p>
                <a:pPr marL="0" indent="0" algn="just">
                  <a:buNone/>
                </a:pPr>
                <a:r>
                  <a:rPr lang="en-IN" sz="2000" b="1" u="sng" dirty="0">
                    <a:latin typeface="Times New Roman" pitchFamily="18" charset="0"/>
                    <a:cs typeface="Times New Roman" pitchFamily="18" charset="0"/>
                  </a:rPr>
                  <a:t>Property 3-Correlation Property</a:t>
                </a:r>
                <a:r>
                  <a:rPr lang="en-IN" sz="2000" dirty="0" smtClean="0"/>
                  <a:t>:</a:t>
                </a:r>
              </a:p>
              <a:p>
                <a:pPr algn="just">
                  <a:buFont typeface="Wingdings" pitchFamily="2" charset="2"/>
                  <a:buChar char="Ø"/>
                </a:pPr>
                <a:r>
                  <a:rPr lang="en-US" sz="2000" dirty="0">
                    <a:latin typeface="Times New Roman" pitchFamily="18" charset="0"/>
                    <a:cs typeface="Times New Roman" pitchFamily="18" charset="0"/>
                  </a:rPr>
                  <a:t>The correlation property is one of the most important properties of PN </a:t>
                </a:r>
                <a:r>
                  <a:rPr lang="en-US" sz="2000" dirty="0" smtClean="0">
                    <a:latin typeface="Times New Roman" pitchFamily="18" charset="0"/>
                    <a:cs typeface="Times New Roman" pitchFamily="18" charset="0"/>
                  </a:rPr>
                  <a:t>sequences which is considered as denoted it by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𝑛</m:t>
                        </m:r>
                      </m:e>
                    </m:d>
                  </m:oMath>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11224"/>
                <a:ext cx="11614727" cy="5168941"/>
              </a:xfrm>
              <a:blipFill rotWithShape="1">
                <a:blip r:embed="rId4"/>
                <a:stretch>
                  <a:fillRect l="-577" t="-1179" r="-525"/>
                </a:stretch>
              </a:blipFill>
            </p:spPr>
            <p:txBody>
              <a:bodyPr/>
              <a:lstStyle/>
              <a:p>
                <a:r>
                  <a:rPr lang="en-IN">
                    <a:noFill/>
                  </a:rPr>
                  <a:t> </a:t>
                </a:r>
              </a:p>
            </p:txBody>
          </p:sp>
        </mc:Fallback>
      </mc:AlternateContent>
    </p:spTree>
    <p:extLst>
      <p:ext uri="{BB962C8B-B14F-4D97-AF65-F5344CB8AC3E}">
        <p14:creationId xmlns:p14="http://schemas.microsoft.com/office/powerpoint/2010/main" val="99276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67331" y="6396335"/>
            <a:ext cx="12057338"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06/35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 xmlns:a16="http://schemas.microsoft.com/office/drawing/2014/main"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46850"/>
                <a:ext cx="11614727" cy="5204567"/>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Let us now look at the correlation properties of this sequence. Consider the correlation</a:t>
                </a:r>
                <a14:m>
                  <m:oMath xmlns:m="http://schemas.openxmlformats.org/officeDocument/2006/math">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0</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i.e., the correlation of the sequences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with </a:t>
                </a:r>
                <a:r>
                  <a:rPr lang="en-US" sz="2000" dirty="0">
                    <a:latin typeface="Times New Roman" pitchFamily="18" charset="0"/>
                    <a:cs typeface="Times New Roman" pitchFamily="18" charset="0"/>
                  </a:rPr>
                  <a:t>itself (the meaning of the </a:t>
                </a:r>
                <a:r>
                  <a:rPr lang="en-US" sz="2000" i="1" dirty="0">
                    <a:latin typeface="Times New Roman" pitchFamily="18" charset="0"/>
                    <a:cs typeface="Times New Roman" pitchFamily="18" charset="0"/>
                  </a:rPr>
                  <a:t>(0)</a:t>
                </a:r>
                <a:r>
                  <a:rPr lang="en-US" sz="2000" dirty="0">
                    <a:latin typeface="Times New Roman" pitchFamily="18" charset="0"/>
                    <a:cs typeface="Times New Roman" pitchFamily="18" charset="0"/>
                  </a:rPr>
                  <a:t> will become clear soon). This correlation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𝑟</m:t>
                          </m:r>
                        </m:e>
                        <m:sub>
                          <m:r>
                            <a:rPr lang="en-US" sz="2000" b="0" i="1" smtClean="0">
                              <a:latin typeface="Cambria Math"/>
                              <a:cs typeface="Times New Roman" pitchFamily="18" charset="0"/>
                            </a:rPr>
                            <m:t>00</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0</m:t>
                          </m:r>
                        </m:e>
                      </m:d>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𝑁</m:t>
                          </m:r>
                        </m:den>
                      </m:f>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𝑁</m:t>
                          </m:r>
                          <m:r>
                            <a:rPr lang="en-US" sz="2000" b="0" i="1" smtClean="0">
                              <a:latin typeface="Cambria Math"/>
                              <a:ea typeface="Cambria Math"/>
                              <a:cs typeface="Times New Roman" pitchFamily="18" charset="0"/>
                            </a:rPr>
                            <m:t>−1</m:t>
                          </m:r>
                        </m:sup>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𝑐</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𝑛</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𝑐</m:t>
                              </m:r>
                            </m:e>
                            <m:sub>
                              <m:r>
                                <a:rPr lang="en-US" sz="2000" b="0" i="1" smtClean="0">
                                  <a:latin typeface="Cambria Math"/>
                                  <a:ea typeface="Cambria Math"/>
                                  <a:cs typeface="Times New Roman" pitchFamily="18" charset="0"/>
                                </a:rPr>
                                <m:t>0</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𝑛</m:t>
                              </m:r>
                            </m:e>
                          </m:d>
                        </m:e>
                      </m:nary>
                    </m:oMath>
                  </m:oMathPara>
                </a14:m>
                <a:endParaRPr lang="en-US" sz="2000" dirty="0" smtClean="0">
                  <a:latin typeface="Times New Roman" pitchFamily="18" charset="0"/>
                  <a:ea typeface="Cambria Math"/>
                  <a:cs typeface="Times New Roman" pitchFamily="18" charset="0"/>
                </a:endParaRPr>
              </a:p>
              <a:p>
                <a:pPr marL="0" indent="0" algn="just">
                  <a:buNone/>
                </a:pPr>
                <a:endParaRPr lang="en-US" sz="2000" dirty="0" smtClean="0">
                  <a:latin typeface="Times New Roman" pitchFamily="18" charset="0"/>
                  <a:ea typeface="Cambria Math"/>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𝑁</m:t>
                          </m:r>
                        </m:den>
                      </m:f>
                      <m:nary>
                        <m:naryPr>
                          <m:chr m:val="∑"/>
                          <m:ctrlPr>
                            <a:rPr lang="en-IN" sz="2000" i="1" smtClean="0">
                              <a:latin typeface="Cambria Math"/>
                              <a:ea typeface="Cambria Math"/>
                              <a:cs typeface="Times New Roman" pitchFamily="18" charset="0"/>
                            </a:rPr>
                          </m:ctrlPr>
                        </m:naryPr>
                        <m:sub>
                          <m:r>
                            <m:rPr>
                              <m:brk m:alnAt="23"/>
                            </m:rPr>
                            <a:rPr lang="en-US" sz="2000" b="0" i="1" smtClean="0">
                              <a:latin typeface="Cambria Math"/>
                              <a:ea typeface="Cambria Math"/>
                              <a:cs typeface="Times New Roman" pitchFamily="18" charset="0"/>
                            </a:rPr>
                            <m:t>𝑖</m:t>
                          </m:r>
                          <m:r>
                            <a:rPr lang="en-US" sz="2000" b="0" i="1" smtClean="0">
                              <a:latin typeface="Cambria Math"/>
                              <a:ea typeface="Cambria Math"/>
                              <a:cs typeface="Times New Roman" pitchFamily="18" charset="0"/>
                            </a:rPr>
                            <m:t>=0</m:t>
                          </m:r>
                        </m:sub>
                        <m:sup>
                          <m:r>
                            <a:rPr lang="en-US" sz="2000" b="0" i="1" smtClean="0">
                              <a:latin typeface="Cambria Math"/>
                              <a:ea typeface="Cambria Math"/>
                              <a:cs typeface="Times New Roman" pitchFamily="18" charset="0"/>
                            </a:rPr>
                            <m:t>𝑁</m:t>
                          </m:r>
                          <m:r>
                            <a:rPr lang="en-US" sz="2000" b="0" i="1" smtClean="0">
                              <a:latin typeface="Cambria Math"/>
                              <a:ea typeface="Cambria Math"/>
                              <a:cs typeface="Times New Roman" pitchFamily="18" charset="0"/>
                            </a:rPr>
                            <m:t>−1</m:t>
                          </m:r>
                        </m:sup>
                        <m:e>
                          <m:r>
                            <a:rPr lang="en-US" sz="2000" b="0" i="1" smtClean="0">
                              <a:latin typeface="Cambria Math"/>
                              <a:ea typeface="Cambria Math"/>
                              <a:cs typeface="Times New Roman" pitchFamily="18" charset="0"/>
                            </a:rPr>
                            <m:t>1=</m:t>
                          </m:r>
                        </m:e>
                      </m:nary>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𝑁</m:t>
                          </m:r>
                        </m:den>
                      </m:f>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𝑁</m:t>
                      </m:r>
                      <m:r>
                        <a:rPr lang="en-US" sz="2000" b="0" i="1" smtClean="0">
                          <a:latin typeface="Cambria Math"/>
                          <a:ea typeface="Cambria Math"/>
                          <a:cs typeface="Times New Roman" pitchFamily="18" charset="0"/>
                        </a:rPr>
                        <m:t>=1</m:t>
                      </m:r>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Now, consider a circularly shifted version of the PN sequence, shifted </a:t>
                </a:r>
                <a:r>
                  <a:rPr lang="en-US" sz="2000" dirty="0" smtClean="0">
                    <a:latin typeface="Times New Roman" pitchFamily="18" charset="0"/>
                    <a:cs typeface="Times New Roman" pitchFamily="18" charset="0"/>
                  </a:rPr>
                  <a:t>by</a:t>
                </a:r>
                <a14:m>
                  <m:oMath xmlns:m="http://schemas.openxmlformats.org/officeDocument/2006/math">
                    <m:r>
                      <a:rPr lang="en-US" sz="2000" b="0" i="0" smtClean="0">
                        <a:latin typeface="Cambria Math"/>
                        <a:cs typeface="Times New Roman" pitchFamily="18" charset="0"/>
                      </a:rPr>
                      <m:t>  </m:t>
                    </m:r>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0</m:t>
                        </m:r>
                      </m:sub>
                    </m:sSub>
                    <m:r>
                      <a:rPr lang="en-US" sz="2000" b="0" i="1" smtClean="0">
                        <a:latin typeface="Cambria Math"/>
                        <a:cs typeface="Times New Roman" pitchFamily="18" charset="0"/>
                      </a:rPr>
                      <m:t>=2</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Let it be denoted </a:t>
                </a:r>
                <a:r>
                  <a:rPr lang="en-US" sz="2000" dirty="0" smtClean="0">
                    <a:latin typeface="Times New Roman" pitchFamily="18" charset="0"/>
                    <a:cs typeface="Times New Roman" pitchFamily="18" charset="0"/>
                  </a:rPr>
                  <a:t>by</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𝑛</m:t>
                        </m:r>
                        <m:r>
                          <a:rPr lang="en-US" sz="2000" b="0" i="1" smtClean="0">
                            <a:latin typeface="Cambria Math"/>
                            <a:cs typeface="Times New Roman" pitchFamily="18" charset="0"/>
                          </a:rPr>
                          <m:t>−2</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This circularly shifted sequence by 2 chips can be readily seen to be given as</a:t>
                </a: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𝑃𝑁</m:t>
                      </m:r>
                      <m:r>
                        <a:rPr lang="en-US" sz="2000" b="0" i="1" smtClean="0">
                          <a:latin typeface="Cambria Math"/>
                          <a:cs typeface="Times New Roman" pitchFamily="18" charset="0"/>
                        </a:rPr>
                        <m:t> </m:t>
                      </m:r>
                      <m:r>
                        <a:rPr lang="en-US" sz="2000" b="0" i="1" smtClean="0">
                          <a:latin typeface="Cambria Math"/>
                          <a:cs typeface="Times New Roman" pitchFamily="18" charset="0"/>
                        </a:rPr>
                        <m:t>𝑠𝑒𝑞𝑢𝑒𝑛𝑐𝑒</m:t>
                      </m:r>
                      <m:r>
                        <a:rPr lang="en-US" sz="2000" b="0" i="1" smtClean="0">
                          <a:latin typeface="Cambria Math"/>
                          <a:cs typeface="Times New Roman" pitchFamily="18" charset="0"/>
                        </a:rPr>
                        <m:t>=−1,+1,−1,−1,−1,−1,+1,+1,+1,−1,+1,+1,−1,−1,+1 −−−−−−2</m:t>
                      </m:r>
                    </m:oMath>
                  </m:oMathPara>
                </a14:m>
                <a:endParaRPr lang="en-US" sz="2000" b="0" dirty="0" smtClean="0">
                  <a:latin typeface="Times New Roman" pitchFamily="18" charset="0"/>
                  <a:cs typeface="Times New Roman" pitchFamily="18" charset="0"/>
                </a:endParaRPr>
              </a:p>
              <a:p>
                <a:pPr marL="0" indent="0" algn="just">
                  <a:buNone/>
                </a:pPr>
                <a:endParaRPr lang="en-US" sz="2000" b="0" dirty="0" smtClean="0">
                  <a:latin typeface="Times New Roman" pitchFamily="18" charset="0"/>
                  <a:cs typeface="Times New Roman" pitchFamily="18" charset="0"/>
                </a:endParaRPr>
              </a:p>
              <a:p>
                <a:pPr marL="0" indent="0" algn="just">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46850"/>
                <a:ext cx="11614727" cy="5204567"/>
              </a:xfrm>
              <a:blipFill rotWithShape="1">
                <a:blip r:embed="rId3"/>
                <a:stretch>
                  <a:fillRect l="-472" t="-1171" r="-525"/>
                </a:stretch>
              </a:blipFill>
            </p:spPr>
            <p:txBody>
              <a:bodyPr/>
              <a:lstStyle/>
              <a:p>
                <a:r>
                  <a:rPr lang="en-IN">
                    <a:noFill/>
                  </a:rPr>
                  <a:t> </a:t>
                </a:r>
              </a:p>
            </p:txBody>
          </p:sp>
        </mc:Fallback>
      </mc:AlternateContent>
    </p:spTree>
    <p:extLst>
      <p:ext uri="{BB962C8B-B14F-4D97-AF65-F5344CB8AC3E}">
        <p14:creationId xmlns:p14="http://schemas.microsoft.com/office/powerpoint/2010/main" val="308885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CODE DIVISION MULTIPLE ACCESS (CDMA)</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Code Division Multiple Access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14-03-2023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07/35</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9" name="Picture 8">
            <a:extLst>
              <a:ext uri="{FF2B5EF4-FFF2-40B4-BE49-F238E27FC236}">
                <a16:creationId xmlns="" xmlns:a16="http://schemas.microsoft.com/office/drawing/2014/main" id="{AEAC6565-5252-473C-A4D7-D580B5CAC4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48797" y="923100"/>
                <a:ext cx="11614727" cy="5228318"/>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Let us denote the correlation between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𝑛</m:t>
                        </m:r>
                      </m:e>
                    </m:d>
                  </m:oMath>
                </a14:m>
                <a:r>
                  <a:rPr lang="en-US" sz="2000" dirty="0" smtClean="0">
                    <a:latin typeface="Times New Roman" pitchFamily="18" charset="0"/>
                    <a:cs typeface="Times New Roman" pitchFamily="18" charset="0"/>
                  </a:rPr>
                  <a:t> and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𝑐</m:t>
                        </m:r>
                      </m:e>
                      <m:sub>
                        <m:r>
                          <a:rPr lang="en-US" sz="2000" b="0" i="1" smtClean="0">
                            <a:latin typeface="Cambria Math"/>
                            <a:cs typeface="Times New Roman" pitchFamily="18" charset="0"/>
                          </a:rPr>
                          <m:t>0</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𝑛</m:t>
                        </m:r>
                        <m:r>
                          <a:rPr lang="en-US" sz="2000" b="0" i="1" smtClean="0">
                            <a:latin typeface="Cambria Math"/>
                            <a:cs typeface="Times New Roman" pitchFamily="18" charset="0"/>
                          </a:rPr>
                          <m:t>−2</m:t>
                        </m:r>
                      </m:e>
                    </m:d>
                  </m:oMath>
                </a14:m>
                <a:r>
                  <a:rPr lang="en-US" sz="2000" dirty="0" smtClean="0">
                    <a:latin typeface="Times New Roman" pitchFamily="18" charset="0"/>
                    <a:cs typeface="Times New Roman" pitchFamily="18" charset="0"/>
                  </a:rPr>
                  <a:t> by</a:t>
                </a:r>
                <a14:m>
                  <m:oMath xmlns:m="http://schemas.openxmlformats.org/officeDocument/2006/math">
                    <m:r>
                      <a:rPr lang="en-US" sz="2000" b="0" i="0" dirty="0" smtClean="0">
                        <a:latin typeface="Cambria Math"/>
                        <a:cs typeface="Times New Roman" pitchFamily="18" charset="0"/>
                      </a:rPr>
                      <m:t> </m:t>
                    </m:r>
                    <m:sSub>
                      <m:sSubPr>
                        <m:ctrlPr>
                          <a:rPr lang="en-US" sz="2000" i="1" dirty="0" smtClean="0">
                            <a:latin typeface="Cambria Math"/>
                            <a:cs typeface="Times New Roman" pitchFamily="18" charset="0"/>
                          </a:rPr>
                        </m:ctrlPr>
                      </m:sSubPr>
                      <m:e>
                        <m:r>
                          <a:rPr lang="en-US" sz="2000" b="0" i="1" dirty="0" smtClean="0">
                            <a:latin typeface="Cambria Math"/>
                            <a:cs typeface="Times New Roman" pitchFamily="18" charset="0"/>
                          </a:rPr>
                          <m:t>𝑟</m:t>
                        </m:r>
                      </m:e>
                      <m:sub>
                        <m:r>
                          <a:rPr lang="en-US" sz="2000" b="0" i="1" dirty="0" smtClean="0">
                            <a:latin typeface="Cambria Math"/>
                            <a:cs typeface="Times New Roman" pitchFamily="18" charset="0"/>
                          </a:rPr>
                          <m:t>00</m:t>
                        </m:r>
                      </m:sub>
                    </m:sSub>
                    <m:d>
                      <m:dPr>
                        <m:ctrlPr>
                          <a:rPr lang="en-US" sz="2000" i="1" dirty="0" smtClean="0">
                            <a:latin typeface="Cambria Math"/>
                            <a:cs typeface="Times New Roman" pitchFamily="18" charset="0"/>
                          </a:rPr>
                        </m:ctrlPr>
                      </m:dPr>
                      <m:e>
                        <m:r>
                          <a:rPr lang="en-US" sz="2000" b="0" i="1" dirty="0" smtClean="0">
                            <a:latin typeface="Cambria Math"/>
                            <a:cs typeface="Times New Roman" pitchFamily="18" charset="0"/>
                          </a:rPr>
                          <m:t>2</m:t>
                        </m:r>
                      </m:e>
                    </m:d>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where the </a:t>
                </a:r>
                <a:r>
                  <a:rPr lang="en-US" sz="2000" i="1" dirty="0">
                    <a:latin typeface="Times New Roman" pitchFamily="18" charset="0"/>
                    <a:cs typeface="Times New Roman" pitchFamily="18" charset="0"/>
                  </a:rPr>
                  <a:t>(2)</a:t>
                </a:r>
                <a:r>
                  <a:rPr lang="en-US" sz="2000" dirty="0">
                    <a:latin typeface="Times New Roman" pitchFamily="18" charset="0"/>
                    <a:cs typeface="Times New Roman" pitchFamily="18" charset="0"/>
                  </a:rPr>
                  <a:t> can now be seen to represent a circular shift of </a:t>
                </a:r>
                <a:r>
                  <a:rPr lang="en-US" sz="2000" i="1" dirty="0">
                    <a:latin typeface="Times New Roman" pitchFamily="18" charset="0"/>
                    <a:cs typeface="Times New Roman" pitchFamily="18" charset="0"/>
                  </a:rPr>
                  <a:t>2</a:t>
                </a:r>
                <a:r>
                  <a:rPr lang="en-US" sz="2000" dirty="0">
                    <a:latin typeface="Times New Roman" pitchFamily="18" charset="0"/>
                    <a:cs typeface="Times New Roman" pitchFamily="18" charset="0"/>
                  </a:rPr>
                  <a:t>. The correlation can be seen to be given </a:t>
                </a:r>
                <a:r>
                  <a:rPr lang="en-US" sz="2000" dirty="0" smtClean="0">
                    <a:latin typeface="Times New Roman" pitchFamily="18" charset="0"/>
                    <a:cs typeface="Times New Roman" pitchFamily="18" charset="0"/>
                  </a:rPr>
                  <a:t>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15</m:t>
                          </m:r>
                        </m:den>
                      </m:f>
                      <m:d>
                        <m:dPr>
                          <m:begChr m:val="{"/>
                          <m:endChr m:val="}"/>
                          <m:ctrlPr>
                            <a:rPr lang="en-IN" sz="2000" i="1" smtClean="0">
                              <a:latin typeface="Cambria Math"/>
                              <a:ea typeface="Cambria Math"/>
                              <a:cs typeface="Times New Roman" pitchFamily="18" charset="0"/>
                            </a:rPr>
                          </m:ctrlPr>
                        </m:dPr>
                        <m:e>
                          <m:eqArr>
                            <m:eqArrPr>
                              <m:ctrlPr>
                                <a:rPr lang="en-IN" sz="2000" i="1" smtClean="0">
                                  <a:latin typeface="Cambria Math"/>
                                  <a:ea typeface="Cambria Math"/>
                                  <a:cs typeface="Times New Roman" pitchFamily="18" charset="0"/>
                                </a:rPr>
                              </m:ctrlPr>
                            </m:eqArrPr>
                            <m:e>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e>
                            <m:e>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e>
                            <m:e>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e>
                          </m:eqArr>
                        </m:e>
                      </m:d>
                    </m:oMath>
                  </m:oMathPara>
                </a14:m>
                <a:endParaRPr lang="en-IN" sz="2000" dirty="0" smtClean="0">
                  <a:latin typeface="Times New Roman" pitchFamily="18" charset="0"/>
                  <a:cs typeface="Times New Roman" pitchFamily="18" charset="0"/>
                </a:endParaRPr>
              </a:p>
              <a:p>
                <a:pPr marL="0" indent="0" algn="just">
                  <a:buNone/>
                </a:pP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15</m:t>
                          </m:r>
                        </m:den>
                      </m:f>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e>
                      </m:d>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15</m:t>
                          </m:r>
                        </m:den>
                      </m:f>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𝑁</m:t>
                          </m:r>
                        </m:den>
                      </m:f>
                    </m:oMath>
                  </m:oMathPara>
                </a14:m>
                <a:endParaRPr lang="en-IN" sz="2000" dirty="0" smtClean="0">
                  <a:latin typeface="Times New Roman" pitchFamily="18" charset="0"/>
                  <a:cs typeface="Times New Roman" pitchFamily="18" charset="0"/>
                </a:endParaRPr>
              </a:p>
              <a:p>
                <a:pPr marL="0" indent="0" algn="just">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48797" y="923100"/>
                <a:ext cx="11614727" cy="5228318"/>
              </a:xfrm>
              <a:blipFill rotWithShape="1">
                <a:blip r:embed="rId3"/>
                <a:stretch>
                  <a:fillRect l="-472" t="-1166" r="-525"/>
                </a:stretch>
              </a:blipFill>
            </p:spPr>
            <p:txBody>
              <a:bodyPr/>
              <a:lstStyle/>
              <a:p>
                <a:r>
                  <a:rPr lang="en-IN">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96" y="3710675"/>
            <a:ext cx="4073896" cy="205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4025" y="4737340"/>
            <a:ext cx="4710585" cy="400110"/>
          </a:xfrm>
          <a:prstGeom prst="rect">
            <a:avLst/>
          </a:prstGeom>
        </p:spPr>
        <p:txBody>
          <a:bodyPr wrap="none">
            <a:spAutoFit/>
          </a:bodyPr>
          <a:lstStyle/>
          <a:p>
            <a:r>
              <a:rPr lang="en-US" sz="2000" b="1" dirty="0">
                <a:latin typeface="Times New Roman" pitchFamily="18" charset="0"/>
                <a:cs typeface="Times New Roman" pitchFamily="18" charset="0"/>
              </a:rPr>
              <a:t>Figure 4</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Autocorrelation of PN sequence</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95696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6240</TotalTime>
  <Words>9981</Words>
  <Application>Microsoft Office PowerPoint</Application>
  <PresentationFormat>Custom</PresentationFormat>
  <Paragraphs>354</Paragraphs>
  <Slides>38</Slides>
  <Notes>22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Mallikarjuna</dc:creator>
  <cp:lastModifiedBy>HP</cp:lastModifiedBy>
  <cp:revision>580</cp:revision>
  <dcterms:created xsi:type="dcterms:W3CDTF">2022-03-23T10:26:24Z</dcterms:created>
  <dcterms:modified xsi:type="dcterms:W3CDTF">2023-03-12T12:19:23Z</dcterms:modified>
</cp:coreProperties>
</file>