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484" r:id="rId3"/>
    <p:sldId id="505" r:id="rId4"/>
    <p:sldId id="485" r:id="rId5"/>
    <p:sldId id="486" r:id="rId6"/>
    <p:sldId id="507" r:id="rId7"/>
    <p:sldId id="488" r:id="rId8"/>
    <p:sldId id="503" r:id="rId9"/>
    <p:sldId id="508" r:id="rId10"/>
    <p:sldId id="490" r:id="rId11"/>
    <p:sldId id="491" r:id="rId12"/>
    <p:sldId id="504" r:id="rId13"/>
    <p:sldId id="492" r:id="rId14"/>
    <p:sldId id="489" r:id="rId15"/>
    <p:sldId id="494" r:id="rId16"/>
    <p:sldId id="495" r:id="rId17"/>
    <p:sldId id="493" r:id="rId18"/>
    <p:sldId id="496" r:id="rId19"/>
    <p:sldId id="487" r:id="rId20"/>
    <p:sldId id="497" r:id="rId21"/>
    <p:sldId id="498" r:id="rId22"/>
    <p:sldId id="499" r:id="rId23"/>
    <p:sldId id="500" r:id="rId24"/>
    <p:sldId id="501" r:id="rId25"/>
    <p:sldId id="50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FF01E-161E-41FE-B6B2-293B65A8CE9F}" type="datetimeFigureOut">
              <a:rPr lang="en-IN" smtClean="0"/>
              <a:t>16-06-2022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BD446-24FF-41E4-8C88-720DBBA8A0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36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A574F48-15B8-448F-8E5C-9A4B8F383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6DB83F-5185-4F0A-9D2F-C318667B1978}" type="slidenum">
              <a:rPr lang="ar-SA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4E04A18-593B-4FC1-AB05-80BB87FE0D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B6A707B-CEE1-4B2B-8884-CF0A3176F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89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69FDE-45F7-4AFC-97B3-BC1B725D7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EC984-AAEB-42DE-AACC-5D8E1D08C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5D480-200C-48F2-B9E3-07C1F27A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B1FC-0C11-41FF-9F4E-AFD69748BBEF}" type="datetime1">
              <a:rPr lang="en-IN" smtClean="0"/>
              <a:t>16-06-2022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B2EB5-C319-46F8-A24C-EBB72D86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58DE3-9165-4408-8A91-23C588BD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706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84FC-4C3E-4B6C-9AF7-FA851696E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82F8B-A885-41D6-9066-29767EB2C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B085-C10D-4A14-8966-1B1A3084F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2FB-4648-4DFB-A41B-1ECC31007460}" type="datetime1">
              <a:rPr lang="en-IN" smtClean="0"/>
              <a:t>16-06-2022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7E0FE-C830-4F2B-A6FF-A2CC3C8F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E590F-F368-4B47-8037-C45D04F1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784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CBFBDD-330F-4C20-8FF1-6C2B857FE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86EA0-9788-46B6-A7B2-748149D29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3D807-D4BF-4626-9578-2B053DD11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2F74-61D0-48E1-8CDC-6C45BBBEBC89}" type="datetime1">
              <a:rPr lang="en-IN" smtClean="0"/>
              <a:t>16-06-2022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A69DD-83D7-456C-B433-AE7A5AE9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30CA5-DADE-4D24-9645-2F26BDD9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692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F3D0-6217-4FAD-939E-4762486E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808D7-7381-47C9-883E-6649467E1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96EC7-E9EB-4170-8F9F-BCE3DF97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A37A-174E-4AA3-B606-D0103D9906FE}" type="datetime1">
              <a:rPr lang="en-IN" smtClean="0"/>
              <a:t>16-06-2022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23979-8ABD-4FA8-B177-5A5AF73C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F021F-585C-48C5-9FA8-D582314E4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59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8B13-FFA2-4952-86B3-6631C2888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35232-7DF2-4690-B12B-6EC463BCC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88334-F699-4438-835E-FA8BE6A14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0250-2D99-4100-AFBB-7B06ECA732EF}" type="datetime1">
              <a:rPr lang="en-IN" smtClean="0"/>
              <a:t>16-06-2022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3D001-3875-4C0E-A3D0-1138AF0A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A6EB9-02D9-4408-A408-9D28DBF5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400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A895F-1E76-40C5-9C34-1D9950CC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0D857-9F15-4D46-B190-4FB1117DB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C481D-1DA6-4F30-910B-6EDA8C1B6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0DFD4-EF34-4094-99DA-8D336B37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34D03-8386-4334-ACA9-F4D50A084815}" type="datetime1">
              <a:rPr lang="en-IN" smtClean="0"/>
              <a:t>16-06-2022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5041F-ACA9-4662-AAB6-483C0554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5BF5A-90D5-4134-ACD5-1CECB2A2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5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9F75F-4F42-4CB9-973E-3978C220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8AA1B-4241-4550-90BE-4C7CE5127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F3115-AEEB-4F7B-AE49-9D805377D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F8D27-B879-45D2-B06B-EA16396CC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0336D1-253E-4701-9C16-FE1FF473E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81340-CD88-4B19-BFAC-9BC597AE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77129-BAA4-4687-9256-743D4A1CEAF3}" type="datetime1">
              <a:rPr lang="en-IN" smtClean="0"/>
              <a:t>16-06-2022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12104-C414-45F3-B11C-673F363E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1C322-ED35-4B19-86DA-B61A0A22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428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BBB3D-549A-4FD3-833A-9514D21EE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DB59EF-BFF0-4D94-9EEF-9E08BB341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2C6B-E0B9-40D7-841E-A4D8F4F615EF}" type="datetime1">
              <a:rPr lang="en-IN" smtClean="0"/>
              <a:t>16-06-2022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BE0F5-01A2-4F0B-B5C0-5CD612E9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C3B371-3543-41B8-B838-70395A7E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07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314F00-7B1D-43A3-A7FE-E8058918F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01247-CCB0-41F4-88B2-B28618FC98AA}" type="datetime1">
              <a:rPr lang="en-IN" smtClean="0"/>
              <a:t>16-06-2022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E80DB-AB37-4961-9A39-C33C4143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7B036-5081-4F32-8B49-729A6BCC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5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602A5-D1D2-4ABC-B875-D31597037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9D5CD-AFCA-401F-9752-F9904627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0EF1E-CD37-45E9-8638-8DC5A3D66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39520-32DD-498A-A4B7-41309BF1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C221-04C1-4C5B-B152-B88E8B2B038A}" type="datetime1">
              <a:rPr lang="en-IN" smtClean="0"/>
              <a:t>16-06-2022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BE4DC-032B-44FF-9C61-71F7F8D7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988B5-6644-49F8-BB72-1E719618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56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67FF1-ABE2-4247-B406-F21AB7E43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B0B79E-0817-4428-A62B-AF1A66261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16348-0E56-4994-97D2-5E8B9F3AD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1F34F-E680-4568-87AF-6B510EB5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F334-79E3-4172-918D-D9E3557B91ED}" type="datetime1">
              <a:rPr lang="en-IN" smtClean="0"/>
              <a:t>16-06-2022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38354-0AB9-4220-A130-0ACE8B602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A7329-A5F4-4AB9-8869-7E9CC58C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27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60556-56E6-4487-8200-BCA8B76D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3B0AF-B023-495D-8ABC-29388A797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C1382-89DD-4A2D-9B03-081A32DFA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3FA5-414E-4280-88CE-EBB8711BEC25}" type="datetime1">
              <a:rPr lang="en-IN" smtClean="0"/>
              <a:t>16-06-2022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7C076-2FF4-4A6B-B046-D60ABD356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Dr.Y.Mallikarjuna Rao         SREC-Nandyal                         Digital Communications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32F50-38CA-4618-AFC9-8053116284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8AE6-0F14-4B9D-B9B3-31A07DB7FE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021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C2DB144-292E-4831-9158-31D322930D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23666" y="2799471"/>
            <a:ext cx="10944665" cy="116787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COMMUNICATION SYSTEMS</a:t>
            </a:r>
            <a:br>
              <a:rPr lang="en-US" altLang="en-US" sz="4400" dirty="0">
                <a:solidFill>
                  <a:srgbClr val="FF0000"/>
                </a:solidFill>
                <a:latin typeface="Amasis MT Pro Medium" panose="02040604050005020304" pitchFamily="18" charset="0"/>
              </a:rPr>
            </a:br>
            <a:r>
              <a:rPr lang="en-US" altLang="en-US" sz="32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Unit-II : Noise &amp; Pulse Modulation</a:t>
            </a:r>
            <a:endParaRPr lang="en-US" altLang="en-US" sz="4400" dirty="0">
              <a:solidFill>
                <a:srgbClr val="FF0000"/>
              </a:solidFill>
              <a:latin typeface="Amasis MT Pro Medium" panose="02040604050005020304" pitchFamily="18" charset="0"/>
            </a:endParaRPr>
          </a:p>
        </p:txBody>
      </p:sp>
      <p:sp>
        <p:nvSpPr>
          <p:cNvPr id="6148" name="TextBox 4">
            <a:extLst>
              <a:ext uri="{FF2B5EF4-FFF2-40B4-BE49-F238E27FC236}">
                <a16:creationId xmlns:a16="http://schemas.microsoft.com/office/drawing/2014/main" id="{07A50F19-81D3-42E1-95E6-899746BA2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4196" y="4807634"/>
            <a:ext cx="8534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</a:rPr>
              <a:t>Dr.Y</a:t>
            </a:r>
            <a:r>
              <a:rPr lang="en-US" altLang="en-US" sz="2400" dirty="0">
                <a:solidFill>
                  <a:srgbClr val="FF0000"/>
                </a:solidFill>
              </a:rPr>
              <a:t>. Mallikarjuna Rao </a:t>
            </a:r>
            <a:r>
              <a:rPr lang="en-US" altLang="en-US" sz="2400" baseline="-25000" dirty="0">
                <a:solidFill>
                  <a:srgbClr val="FF0000"/>
                </a:solidFill>
              </a:rPr>
              <a:t>M.Tech, </a:t>
            </a:r>
            <a:r>
              <a:rPr lang="en-US" altLang="en-US" sz="2400" baseline="-25000" dirty="0" err="1">
                <a:solidFill>
                  <a:srgbClr val="FF0000"/>
                </a:solidFill>
              </a:rPr>
              <a:t>Ph.D</a:t>
            </a:r>
            <a:endParaRPr lang="en-US" altLang="en-US" sz="2400" baseline="-250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Professor &amp; HOD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Electronics &amp; Communication Engineering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   Santhiram Engineering College, Nandyal, A.P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Email: hod.ece@srecnandyal.edu.in</a:t>
            </a:r>
            <a:endParaRPr lang="en-IN" altLang="en-US" sz="4400" dirty="0"/>
          </a:p>
        </p:txBody>
      </p:sp>
      <p:pic>
        <p:nvPicPr>
          <p:cNvPr id="3" name="Picture 2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479E66AD-1EF8-4E30-8E19-D82B83AA7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10" y="623107"/>
            <a:ext cx="1603715" cy="16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4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196948" y="5483371"/>
            <a:ext cx="119950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(a) Spectrum of a strictly band-limited signal g(t). (b) Spectrum of the sampled version of g(t) for a sampling period Ts = 1/2W.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5CE262-42EF-4C54-8EF4-A39487798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63" y="1649760"/>
            <a:ext cx="10335702" cy="3102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8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Aliasing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7A2E9F-D551-4539-9F92-9B986CA33254}"/>
              </a:ext>
            </a:extLst>
          </p:cNvPr>
          <p:cNvSpPr txBox="1"/>
          <p:nvPr/>
        </p:nvSpPr>
        <p:spPr>
          <a:xfrm>
            <a:off x="644769" y="1172365"/>
            <a:ext cx="104827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Aliasing refers to the phenomenon of a high-frequency component in the spectrum of the signal seemingly taking on the identity of a lower frequency in the spectrum of its sampled version.</a:t>
            </a:r>
            <a:endParaRPr lang="en-IN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BD1115-0820-41C9-86D5-FC314EF363E7}"/>
              </a:ext>
            </a:extLst>
          </p:cNvPr>
          <p:cNvSpPr txBox="1"/>
          <p:nvPr/>
        </p:nvSpPr>
        <p:spPr>
          <a:xfrm>
            <a:off x="798341" y="3035833"/>
            <a:ext cx="1032920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To combat the effects of aliasing in practice, we may use two corrective measures: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Prior to sampling, a low-pass anti-aliasing filter is used to attenuate those high frequency components of the signal that are not essential to the information being conveyed by the message signal g(t).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/>
              <a:t>The filtered signal is sampled at a rate slightly higher than the Nyquist rate.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103332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624841" y="6072427"/>
            <a:ext cx="111498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(a) Spectrum of a signal. (b) Spectrum of an under-sampled version of the signal exhibiting the aliasing phenomenon.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5D5F1B-8008-4A02-AEA5-BA7795381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493" y="809466"/>
            <a:ext cx="7580142" cy="478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24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521091" y="5934670"/>
            <a:ext cx="111498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/>
              <a:t>(a) Anti-alias filtered spectrum of an information-bearing signal. (b) Spectrum of instantaneously sampled version of the signal, assuming the use of a sampling rate greater than the Nyquist rate. (c) Magnitude response of reconstruction filter.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AAACAD-1A42-4355-998A-F3F4B7B41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809" y="514350"/>
            <a:ext cx="7083816" cy="535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54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4200574" y="5017350"/>
            <a:ext cx="41640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Description of a memoryless quantizer.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E5BE90-7622-46A8-8446-960912B25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921" y="1909193"/>
            <a:ext cx="10029344" cy="23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16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328377" y="5939730"/>
            <a:ext cx="5745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Two types of quantization: (a) midtread and (b) midrise. 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046C96-6DA3-45A9-9400-7A1438A84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088" y="1317706"/>
            <a:ext cx="9287823" cy="422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933288" y="6025931"/>
            <a:ext cx="39164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Illustration of the quantization process.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F8DEAB-908A-4F87-961C-5E7DB777F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279" y="918270"/>
            <a:ext cx="8837442" cy="510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40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Quantizers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2475913" y="5202017"/>
            <a:ext cx="67243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(a) Nonuniform quantization of the message signal in the transmitter. (b) Uniform quantization of the original message signal in the receiver. 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F25A72-1858-4FA0-B29F-DAF31DA70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203" y="1655983"/>
            <a:ext cx="8271803" cy="29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60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Compression Laws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854548" y="6235935"/>
            <a:ext cx="3840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Compression laws: (a) µ-law; (b) A-law.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384BF7-0572-4A43-B593-E78BB61F0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79" y="1077297"/>
            <a:ext cx="9430042" cy="515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46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Pulse Coded Modulation - PCM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4351019" y="6120823"/>
            <a:ext cx="3231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Block diagram of a PCM system.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D1E9B0-67AD-48D6-BC75-3D74D6AF4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688" y="997964"/>
            <a:ext cx="5978623" cy="512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63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41" y="559456"/>
            <a:ext cx="3902612" cy="548799"/>
          </a:xfrm>
        </p:spPr>
        <p:txBody>
          <a:bodyPr>
            <a:normAutofit/>
          </a:bodyPr>
          <a:lstStyle/>
          <a:p>
            <a:r>
              <a:rPr lang="en-IN" altLang="en-US" sz="32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UNIT-1: SYLLABUS</a:t>
            </a:r>
            <a:endParaRPr lang="en-IN" sz="3200" dirty="0">
              <a:latin typeface="Amasis MT Pro Medium" panose="020406040500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8BB93E-7B7B-4CAB-B020-D471957A8A27}"/>
              </a:ext>
            </a:extLst>
          </p:cNvPr>
          <p:cNvSpPr txBox="1"/>
          <p:nvPr/>
        </p:nvSpPr>
        <p:spPr>
          <a:xfrm>
            <a:off x="1026941" y="1294228"/>
            <a:ext cx="994585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Sampling</a:t>
            </a:r>
          </a:p>
          <a:p>
            <a:pPr marL="342900" indent="-342900">
              <a:buAutoNum type="arabicPeriod"/>
            </a:pPr>
            <a:r>
              <a:rPr lang="en-US" sz="3200" dirty="0"/>
              <a:t>Quantization</a:t>
            </a:r>
          </a:p>
          <a:p>
            <a:pPr marL="342900" indent="-342900">
              <a:buAutoNum type="arabicPeriod"/>
            </a:pPr>
            <a:r>
              <a:rPr lang="en-US" sz="3200" dirty="0"/>
              <a:t>Encoding</a:t>
            </a:r>
          </a:p>
          <a:p>
            <a:pPr marL="342900" indent="-342900">
              <a:buAutoNum type="arabicPeriod"/>
            </a:pPr>
            <a:r>
              <a:rPr lang="en-US" sz="3200" dirty="0"/>
              <a:t>Pulse Code Modulation - PCM</a:t>
            </a:r>
          </a:p>
          <a:p>
            <a:pPr marL="342900" indent="-342900">
              <a:buAutoNum type="arabicPeriod"/>
            </a:pPr>
            <a:r>
              <a:rPr lang="en-US" sz="3200" dirty="0"/>
              <a:t>Line Codes</a:t>
            </a:r>
          </a:p>
          <a:p>
            <a:pPr marL="342900" indent="-342900">
              <a:buAutoNum type="arabicPeriod"/>
            </a:pPr>
            <a:r>
              <a:rPr lang="en-US" sz="3200" dirty="0"/>
              <a:t>Time Division Multiplexing - TDM</a:t>
            </a:r>
          </a:p>
          <a:p>
            <a:pPr marL="342900" indent="-342900">
              <a:buAutoNum type="arabicPeriod"/>
            </a:pPr>
            <a:r>
              <a:rPr lang="en-US" sz="3200" dirty="0"/>
              <a:t>Delta Modulation - DM</a:t>
            </a:r>
          </a:p>
          <a:p>
            <a:pPr marL="342900" indent="-342900">
              <a:buAutoNum type="arabicPeriod"/>
            </a:pPr>
            <a:r>
              <a:rPr lang="en-US" sz="3200" dirty="0"/>
              <a:t>Differential Pulse Code Modulation - DPCM</a:t>
            </a:r>
          </a:p>
          <a:p>
            <a:pPr marL="342900" indent="-342900">
              <a:buFontTx/>
              <a:buAutoNum type="arabicPeriod"/>
            </a:pPr>
            <a:r>
              <a:rPr lang="en-US" sz="3200" dirty="0"/>
              <a:t>Adaptive Differential Pulse Code Modulation - ADPCM</a:t>
            </a:r>
          </a:p>
          <a:p>
            <a:pPr marL="342900" indent="-342900">
              <a:buAutoNum type="arabicPeriod"/>
            </a:pPr>
            <a:r>
              <a:rPr lang="en-US" sz="3200" dirty="0"/>
              <a:t>Comparison</a:t>
            </a:r>
          </a:p>
        </p:txBody>
      </p:sp>
    </p:spTree>
    <p:extLst>
      <p:ext uri="{BB962C8B-B14F-4D97-AF65-F5344CB8AC3E}">
        <p14:creationId xmlns:p14="http://schemas.microsoft.com/office/powerpoint/2010/main" val="3656808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Differential Pulse Code Modulation - DPCM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854548" y="6235935"/>
            <a:ext cx="4642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DPCM system: (a) transmitter; (b) receiver.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854FCD-2DDD-4463-BB8A-E966D3318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009" y="1009718"/>
            <a:ext cx="7061982" cy="524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87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Delta Modulation - DM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854548" y="6235935"/>
            <a:ext cx="4642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DM system: (a) transmitter; (b) receiver.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851E55-B157-434A-A86E-E804EA2A7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25" y="871537"/>
            <a:ext cx="714375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08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Delta Modulation - DM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5176911" y="6249634"/>
            <a:ext cx="2194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Illustration of DM.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9E6538-8302-47CB-AD2C-33CC684FB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698" y="918270"/>
            <a:ext cx="9632846" cy="520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5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Delta Modulation - DM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2878014" y="5912009"/>
            <a:ext cx="6913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Illustration of the two different forms of quantization error in DM.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D67492-3F80-4741-AF3A-B1B317A14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38" y="1330714"/>
            <a:ext cx="9993923" cy="394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79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1" y="144547"/>
            <a:ext cx="9993923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Line Codes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09490" y="6126842"/>
            <a:ext cx="115214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N" dirty="0"/>
              <a:t>Line codes for the electrical representations of binary data: (a) unipolar nonreturn-to-zero (NRZ) </a:t>
            </a:r>
            <a:r>
              <a:rPr lang="en-IN" dirty="0" err="1"/>
              <a:t>signaling</a:t>
            </a:r>
            <a:r>
              <a:rPr lang="en-IN" dirty="0"/>
              <a:t>; (b) polar NRZ </a:t>
            </a:r>
            <a:r>
              <a:rPr lang="en-IN" dirty="0" err="1"/>
              <a:t>signaling</a:t>
            </a:r>
            <a:r>
              <a:rPr lang="en-IN" dirty="0"/>
              <a:t>; (c) unipolar return-to-zero (RZ) </a:t>
            </a:r>
            <a:r>
              <a:rPr lang="en-IN" dirty="0" err="1"/>
              <a:t>signaling</a:t>
            </a:r>
            <a:r>
              <a:rPr lang="en-IN" dirty="0"/>
              <a:t>; (d) bipolar RZ </a:t>
            </a:r>
            <a:r>
              <a:rPr lang="en-IN" dirty="0" err="1"/>
              <a:t>signaling</a:t>
            </a:r>
            <a:r>
              <a:rPr lang="en-IN" dirty="0"/>
              <a:t>; (e) split-phase or Manchester code.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6D4B18-9F12-4B33-8B9D-78DA84ADE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274" y="1048867"/>
            <a:ext cx="8525020" cy="494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61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881" y="2479431"/>
            <a:ext cx="4240238" cy="1206305"/>
          </a:xfrm>
        </p:spPr>
        <p:txBody>
          <a:bodyPr>
            <a:normAutofit/>
          </a:bodyPr>
          <a:lstStyle/>
          <a:p>
            <a:r>
              <a:rPr lang="en-IN" altLang="en-US" sz="6000" dirty="0">
                <a:solidFill>
                  <a:srgbClr val="FF0000"/>
                </a:solidFill>
              </a:rPr>
              <a:t>Thank You !!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230225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40" y="559456"/>
            <a:ext cx="8398413" cy="548799"/>
          </a:xfrm>
        </p:spPr>
        <p:txBody>
          <a:bodyPr>
            <a:normAutofit fontScale="90000"/>
          </a:bodyPr>
          <a:lstStyle/>
          <a:p>
            <a:r>
              <a:rPr lang="en-IN" altLang="en-US" sz="3200" dirty="0">
                <a:solidFill>
                  <a:srgbClr val="FF0000"/>
                </a:solidFill>
                <a:latin typeface="Amasis MT Pro Medium" panose="02040604050005020304" pitchFamily="18" charset="0"/>
              </a:rPr>
              <a:t>ADVANTAGES OF DIGITAL COMMUNICATION</a:t>
            </a:r>
            <a:endParaRPr lang="en-IN" sz="3200" dirty="0">
              <a:latin typeface="Amasis MT Pro Medium" panose="020406040500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8BB93E-7B7B-4CAB-B020-D471957A8A27}"/>
              </a:ext>
            </a:extLst>
          </p:cNvPr>
          <p:cNvSpPr txBox="1"/>
          <p:nvPr/>
        </p:nvSpPr>
        <p:spPr>
          <a:xfrm>
            <a:off x="1026941" y="1294228"/>
            <a:ext cx="110150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Immunity to Transmission Noise &amp; Interference</a:t>
            </a:r>
          </a:p>
          <a:p>
            <a:pPr marL="342900" indent="-342900">
              <a:buAutoNum type="arabicPeriod"/>
            </a:pPr>
            <a:r>
              <a:rPr lang="en-US" sz="3200" dirty="0"/>
              <a:t>Digital Circuits are less subjected to distortion &amp; Interference</a:t>
            </a:r>
          </a:p>
          <a:p>
            <a:pPr marL="342900" indent="-342900">
              <a:buAutoNum type="arabicPeriod"/>
            </a:pPr>
            <a:r>
              <a:rPr lang="en-US" sz="3200" dirty="0"/>
              <a:t>Error Detection &amp; Correction are possible</a:t>
            </a:r>
          </a:p>
          <a:p>
            <a:pPr marL="342900" indent="-342900">
              <a:buAutoNum type="arabicPeriod"/>
            </a:pPr>
            <a:r>
              <a:rPr lang="en-US" sz="3200" dirty="0"/>
              <a:t>Multiplexing is easy</a:t>
            </a:r>
          </a:p>
          <a:p>
            <a:pPr marL="342900" indent="-342900">
              <a:buAutoNum type="arabicPeriod"/>
            </a:pPr>
            <a:r>
              <a:rPr lang="en-US" sz="3200" dirty="0"/>
              <a:t>Regeneration of coded signals is possible</a:t>
            </a:r>
          </a:p>
          <a:p>
            <a:pPr marL="342900" indent="-342900">
              <a:buAutoNum type="arabicPeriod"/>
            </a:pPr>
            <a:r>
              <a:rPr lang="en-US" sz="3200" dirty="0"/>
              <a:t>Provides Security &amp; Privacy</a:t>
            </a:r>
          </a:p>
          <a:p>
            <a:pPr marL="342900" indent="-342900">
              <a:buAutoNum type="arabicPeriod"/>
            </a:pPr>
            <a:r>
              <a:rPr lang="en-US" sz="3200" dirty="0"/>
              <a:t>Transmission rate can be adoptable</a:t>
            </a:r>
          </a:p>
          <a:p>
            <a:pPr marL="342900" indent="-342900">
              <a:buAutoNum type="arabicPeriod"/>
            </a:pPr>
            <a:r>
              <a:rPr lang="en-US" sz="3200" dirty="0"/>
              <a:t>Digital Storage is cheaper &amp; flexible</a:t>
            </a:r>
          </a:p>
          <a:p>
            <a:pPr marL="342900" indent="-342900">
              <a:buFontTx/>
              <a:buAutoNum type="arabicPeriod"/>
            </a:pPr>
            <a:r>
              <a:rPr lang="en-US" sz="3200" dirty="0"/>
              <a:t>A common format can be to encode the different signals</a:t>
            </a:r>
          </a:p>
          <a:p>
            <a:pPr marL="342900" indent="-342900">
              <a:buAutoNum type="arabicPeriod"/>
            </a:pPr>
            <a:r>
              <a:rPr lang="en-US" sz="3200" dirty="0"/>
              <a:t>Signal Jamming can be avoided using Spread Spectrum</a:t>
            </a:r>
          </a:p>
        </p:txBody>
      </p:sp>
    </p:spTree>
    <p:extLst>
      <p:ext uri="{BB962C8B-B14F-4D97-AF65-F5344CB8AC3E}">
        <p14:creationId xmlns:p14="http://schemas.microsoft.com/office/powerpoint/2010/main" val="301577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52" y="170492"/>
            <a:ext cx="581581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Communication System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6D032D-7F1C-473A-87F5-2AB24C344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831" y="872197"/>
            <a:ext cx="11696338" cy="47465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C5F992-C5C9-4A5E-851B-003D96C5A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132" y="6248394"/>
            <a:ext cx="303847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58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Digital Communication System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49A8A8-1D7D-4105-9398-1217713B3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662" y="989063"/>
            <a:ext cx="6924675" cy="50768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3752557" y="6207473"/>
            <a:ext cx="6098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Block diagram of a digital communication system.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378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Digital Communication System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A7C2B-6009-4413-A5A2-D2CFFD24D455}"/>
              </a:ext>
            </a:extLst>
          </p:cNvPr>
          <p:cNvSpPr txBox="1"/>
          <p:nvPr/>
        </p:nvSpPr>
        <p:spPr>
          <a:xfrm>
            <a:off x="587326" y="1143104"/>
            <a:ext cx="11313942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Information Source: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Originator of Information.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Text, Audio, Video etc.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Analog or Digital.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Source Encoder: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Removes the redundancy.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Channel Encoder: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Add controlled amount of redundancy.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Error control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</a:rPr>
              <a:t>Modulator: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800" dirty="0"/>
              <a:t>Convert the bitstream into suitable waveform to transmit on channel.</a:t>
            </a:r>
          </a:p>
          <a:p>
            <a:pPr lvl="1"/>
            <a:endParaRPr lang="en-US" sz="2800" dirty="0"/>
          </a:p>
          <a:p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84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 Theorem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FB9A22-A28C-4772-8925-FE0DD0FD9438}"/>
              </a:ext>
            </a:extLst>
          </p:cNvPr>
          <p:cNvSpPr txBox="1"/>
          <p:nvPr/>
        </p:nvSpPr>
        <p:spPr>
          <a:xfrm>
            <a:off x="847578" y="1443841"/>
            <a:ext cx="104968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2800" dirty="0"/>
              <a:t>A band-limited signal of finite energy that has no frequency components higher than W hertz is </a:t>
            </a:r>
            <a:r>
              <a:rPr lang="en-US" sz="2800" dirty="0">
                <a:solidFill>
                  <a:srgbClr val="FF0000"/>
                </a:solidFill>
              </a:rPr>
              <a:t>completely described</a:t>
            </a:r>
            <a:r>
              <a:rPr lang="en-US" sz="2800" dirty="0"/>
              <a:t> by specifying the values of the signal instants of time separated by 1/2W seconds. 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800" dirty="0"/>
          </a:p>
          <a:p>
            <a:pPr marL="342900" indent="-342900" algn="just">
              <a:buFont typeface="+mj-lt"/>
              <a:buAutoNum type="arabicPeriod"/>
            </a:pPr>
            <a:r>
              <a:rPr lang="en-US" sz="2800" dirty="0"/>
              <a:t>A band-limited signal of finite energy that has no frequency components higher than W hertz is </a:t>
            </a:r>
            <a:r>
              <a:rPr lang="en-US" sz="2800" dirty="0">
                <a:solidFill>
                  <a:srgbClr val="FF0000"/>
                </a:solidFill>
              </a:rPr>
              <a:t>completely recovered</a:t>
            </a:r>
            <a:r>
              <a:rPr lang="en-US" sz="2800" dirty="0"/>
              <a:t> from a knowledge of its samples taken at the rate of 2W samples per second.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0332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4D075-7C45-4E91-B887-EEB477296A2E}"/>
              </a:ext>
            </a:extLst>
          </p:cNvPr>
          <p:cNvSpPr txBox="1"/>
          <p:nvPr/>
        </p:nvSpPr>
        <p:spPr>
          <a:xfrm>
            <a:off x="1364566" y="5483371"/>
            <a:ext cx="102412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sampling process. (a) Analog signal. (b) Instantaneously sampled version of the analog signal.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ECD28A-458D-4DB7-BC18-E998ABC2F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69" y="1545975"/>
            <a:ext cx="10246061" cy="315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47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D0A96-9A07-4289-A614-194B03E7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72" y="144547"/>
            <a:ext cx="8376138" cy="773723"/>
          </a:xfrm>
        </p:spPr>
        <p:txBody>
          <a:bodyPr>
            <a:normAutofit/>
          </a:bodyPr>
          <a:lstStyle/>
          <a:p>
            <a:r>
              <a:rPr lang="en-IN" altLang="en-US" dirty="0">
                <a:solidFill>
                  <a:srgbClr val="FF0000"/>
                </a:solidFill>
              </a:rPr>
              <a:t>Sampling (Contd.)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A7C2B-6009-4413-A5A2-D2CFFD24D455}"/>
              </a:ext>
            </a:extLst>
          </p:cNvPr>
          <p:cNvSpPr txBox="1"/>
          <p:nvPr/>
        </p:nvSpPr>
        <p:spPr>
          <a:xfrm>
            <a:off x="587326" y="1143104"/>
            <a:ext cx="113139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g(t)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909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727</Words>
  <Application>Microsoft Office PowerPoint</Application>
  <PresentationFormat>Widescreen</PresentationFormat>
  <Paragraphs>86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Amasis MT Pro Medium</vt:lpstr>
      <vt:lpstr>Arial</vt:lpstr>
      <vt:lpstr>Calibri</vt:lpstr>
      <vt:lpstr>Calibri Light</vt:lpstr>
      <vt:lpstr>Times New Roman</vt:lpstr>
      <vt:lpstr>Wingdings</vt:lpstr>
      <vt:lpstr>Office Theme</vt:lpstr>
      <vt:lpstr>COMMUNICATION SYSTEMS Unit-II : Noise &amp; Pulse Modulation</vt:lpstr>
      <vt:lpstr>UNIT-1: SYLLABUS</vt:lpstr>
      <vt:lpstr>ADVANTAGES OF DIGITAL COMMUNICATION</vt:lpstr>
      <vt:lpstr>Communication System</vt:lpstr>
      <vt:lpstr>Digital Communication System</vt:lpstr>
      <vt:lpstr>Digital Communication System</vt:lpstr>
      <vt:lpstr>Sampling Theorem</vt:lpstr>
      <vt:lpstr>Sampling</vt:lpstr>
      <vt:lpstr>Sampling (Contd.)</vt:lpstr>
      <vt:lpstr>Sampling</vt:lpstr>
      <vt:lpstr>Aliasing</vt:lpstr>
      <vt:lpstr>Sampling</vt:lpstr>
      <vt:lpstr>Sampling</vt:lpstr>
      <vt:lpstr>Quantizers</vt:lpstr>
      <vt:lpstr>Quantizers</vt:lpstr>
      <vt:lpstr>Quantizers</vt:lpstr>
      <vt:lpstr>Quantizers</vt:lpstr>
      <vt:lpstr>Compression Laws</vt:lpstr>
      <vt:lpstr>Pulse Coded Modulation - PCM</vt:lpstr>
      <vt:lpstr>Differential Pulse Code Modulation - DPCM</vt:lpstr>
      <vt:lpstr>Delta Modulation - DM</vt:lpstr>
      <vt:lpstr>Delta Modulation - DM</vt:lpstr>
      <vt:lpstr>Delta Modulation - DM</vt:lpstr>
      <vt:lpstr>Line Codes</vt:lpstr>
      <vt:lpstr>Thank You 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Signals &amp; Systems</dc:title>
  <dc:creator>Mallikarjuna Rao</dc:creator>
  <cp:lastModifiedBy>Mallikarjuna Rao</cp:lastModifiedBy>
  <cp:revision>73</cp:revision>
  <dcterms:created xsi:type="dcterms:W3CDTF">2018-08-30T13:14:46Z</dcterms:created>
  <dcterms:modified xsi:type="dcterms:W3CDTF">2022-06-16T04:28:47Z</dcterms:modified>
</cp:coreProperties>
</file>