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35"/>
  </p:notesMasterIdLst>
  <p:sldIdLst>
    <p:sldId id="358" r:id="rId3"/>
    <p:sldId id="286" r:id="rId4"/>
    <p:sldId id="287" r:id="rId5"/>
    <p:sldId id="288" r:id="rId6"/>
    <p:sldId id="351" r:id="rId7"/>
    <p:sldId id="290" r:id="rId8"/>
    <p:sldId id="291" r:id="rId9"/>
    <p:sldId id="292" r:id="rId10"/>
    <p:sldId id="338" r:id="rId11"/>
    <p:sldId id="342" r:id="rId12"/>
    <p:sldId id="343" r:id="rId13"/>
    <p:sldId id="348" r:id="rId14"/>
    <p:sldId id="350" r:id="rId15"/>
    <p:sldId id="295" r:id="rId16"/>
    <p:sldId id="353" r:id="rId17"/>
    <p:sldId id="300" r:id="rId18"/>
    <p:sldId id="301" r:id="rId19"/>
    <p:sldId id="302" r:id="rId20"/>
    <p:sldId id="303" r:id="rId21"/>
    <p:sldId id="304" r:id="rId22"/>
    <p:sldId id="305" r:id="rId23"/>
    <p:sldId id="307" r:id="rId24"/>
    <p:sldId id="308" r:id="rId25"/>
    <p:sldId id="310" r:id="rId26"/>
    <p:sldId id="312" r:id="rId27"/>
    <p:sldId id="339" r:id="rId28"/>
    <p:sldId id="313" r:id="rId29"/>
    <p:sldId id="314" r:id="rId30"/>
    <p:sldId id="357" r:id="rId31"/>
    <p:sldId id="356" r:id="rId32"/>
    <p:sldId id="320" r:id="rId33"/>
    <p:sldId id="32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1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42242-379E-4B10-B44D-4750B1C149AA}" type="datetimeFigureOut">
              <a:rPr lang="en-US" smtClean="0"/>
              <a:pPr/>
              <a:t>11/13/2023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2B20D-6E34-4EFA-B32C-BE916B4D0A3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6CCE034-CBBF-4369-A123-FB3169E606CF}" type="datetime1">
              <a:rPr lang="en-US"/>
              <a:pPr/>
              <a:t>11/13/2023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823F74-4CEF-4B28-8F46-6150E4E940D5}" type="slidenum">
              <a:rPr lang="en-US"/>
              <a:pPr/>
              <a:t>12</a:t>
            </a:fld>
            <a:endParaRPr lang="en-US"/>
          </a:p>
        </p:txBody>
      </p:sp>
      <p:sp>
        <p:nvSpPr>
          <p:cNvPr id="68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Determinant and all eigenvalues have unit magnitude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9869A0-B059-4A45-A575-F3A7CBF26771}" type="slidenum">
              <a:rPr lang="en-US"/>
              <a:pPr/>
              <a:t>13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7388"/>
            <a:ext cx="4559300" cy="3421062"/>
          </a:xfrm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</p:spPr>
        <p:txBody>
          <a:bodyPr/>
          <a:lstStyle/>
          <a:p>
            <a:r>
              <a:rPr lang="en-US"/>
              <a:t>Determinant and all eigenvalues have unit magnitude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3AB21-2C2C-4244-9FAA-D6F9862E6D8E}" type="slidenum">
              <a:rPr lang="en-US"/>
              <a:pPr/>
              <a:t>26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12760-DDCE-4E29-9188-8A689BA595A2}" type="slidenum">
              <a:rPr lang="en-US"/>
              <a:pPr/>
              <a:t>29</a:t>
            </a:fld>
            <a:endParaRPr lang="en-US"/>
          </a:p>
        </p:txBody>
      </p:sp>
      <p:sp>
        <p:nvSpPr>
          <p:cNvPr id="930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0820" name="Rectangle 10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620D3-0CC1-415E-A1BA-B5993F815692}" type="slidenum">
              <a:rPr lang="en-US"/>
              <a:pPr/>
              <a:t>30</a:t>
            </a:fld>
            <a:endParaRPr lang="en-US"/>
          </a:p>
        </p:txBody>
      </p:sp>
      <p:sp>
        <p:nvSpPr>
          <p:cNvPr id="95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33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10FB1-8BC1-480B-83F5-CE217E14D876}" type="slidenum">
              <a:rPr lang="en-US" altLang="zh-TW"/>
              <a:pPr/>
              <a:t>31</a:t>
            </a:fld>
            <a:endParaRPr lang="en-US" altLang="zh-TW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0FA8-6CF5-4BFD-A4A1-2DBA83DF1998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65AA-AD48-4C61-9876-F352985D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0FA8-6CF5-4BFD-A4A1-2DBA83DF1998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65AA-AD48-4C61-9876-F352985D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0FA8-6CF5-4BFD-A4A1-2DBA83DF1998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65AA-AD48-4C61-9876-F352985D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816A3C-E8E6-41E1-BAD7-9A4B76A3247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 userDrawn="1"/>
        </p:nvSpPr>
        <p:spPr bwMode="auto">
          <a:xfrm>
            <a:off x="685800" y="914400"/>
            <a:ext cx="7772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IN"/>
          </a:p>
        </p:txBody>
      </p:sp>
      <p:pic>
        <p:nvPicPr>
          <p:cNvPr id="7186" name="Picture 18" descr="cu_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88975" y="201613"/>
            <a:ext cx="4035425" cy="560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DEC22-FCE4-404F-9073-E1A13D7FE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A11F3-DB2E-4C38-ACA1-DBDDCFEF83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76700" cy="4913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76700" cy="4913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B2E22-1218-4C36-B1E9-D404438527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28A06-8836-42F0-BC14-C0EBC3B702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ADB22-509B-49A2-B1A4-5600667F63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83A73-B786-4A11-8D21-262ED8DD9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38041-FAE0-4FB1-A682-D4449936D2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0FA8-6CF5-4BFD-A4A1-2DBA83DF1998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65AA-AD48-4C61-9876-F352985D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76586-BCB3-4F7C-AE64-B2FCC41758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7DBA0-96FC-45E7-A432-9D8165DC2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304800"/>
            <a:ext cx="2084387" cy="5827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5450" y="304800"/>
            <a:ext cx="6100763" cy="5827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E7491-4E69-4F00-AA71-6501F822E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25450" y="304800"/>
            <a:ext cx="83264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76700" cy="2379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219200"/>
            <a:ext cx="4076700" cy="2379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51263"/>
            <a:ext cx="4076700" cy="2381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3751263"/>
            <a:ext cx="4076700" cy="2381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5163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60713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45263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7F69B5-BFAF-44B5-A693-7BFBD57447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304800"/>
            <a:ext cx="83264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76700" cy="4913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219200"/>
            <a:ext cx="4076700" cy="2379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751263"/>
            <a:ext cx="4076700" cy="2381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65163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60713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45263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5AC0D33-BCC3-4D9A-BDAE-CD01697CF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304800"/>
            <a:ext cx="83264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76700" cy="4913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76700" cy="4913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5163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60713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45263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9DDDE3-805F-42B9-A090-D8FFB2F721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0FA8-6CF5-4BFD-A4A1-2DBA83DF1998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65AA-AD48-4C61-9876-F352985D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0FA8-6CF5-4BFD-A4A1-2DBA83DF1998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65AA-AD48-4C61-9876-F352985D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0FA8-6CF5-4BFD-A4A1-2DBA83DF1998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65AA-AD48-4C61-9876-F352985D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0FA8-6CF5-4BFD-A4A1-2DBA83DF1998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65AA-AD48-4C61-9876-F352985D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0FA8-6CF5-4BFD-A4A1-2DBA83DF1998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65AA-AD48-4C61-9876-F352985D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0FA8-6CF5-4BFD-A4A1-2DBA83DF1998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65AA-AD48-4C61-9876-F352985D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0FA8-6CF5-4BFD-A4A1-2DBA83DF1998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65AA-AD48-4C61-9876-F352985D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F0FA8-6CF5-4BFD-A4A1-2DBA83DF1998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E65AA-AD48-4C61-9876-F352985D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25450" y="304800"/>
            <a:ext cx="83264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305800" cy="491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60713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5263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5F6E33D-E791-4991-B80F-457BA7AFA2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tags" Target="../tags/tag3.xml"/><Relationship Id="rId7" Type="http://schemas.openxmlformats.org/officeDocument/2006/relationships/image" Target="../media/image18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2.xml"/><Relationship Id="rId11" Type="http://schemas.openxmlformats.org/officeDocument/2006/relationships/image" Target="../media/image22.pn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21.png"/><Relationship Id="rId4" Type="http://schemas.openxmlformats.org/officeDocument/2006/relationships/tags" Target="../tags/tag4.xml"/><Relationship Id="rId9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1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IE" sz="5300" b="1" dirty="0" smtClean="0">
                <a:solidFill>
                  <a:srgbClr val="FF0000"/>
                </a:solidFill>
              </a:rPr>
              <a:t>DIGITAL IMAGE PROCESSING</a:t>
            </a:r>
            <a:r>
              <a:rPr lang="en-IE" b="1" dirty="0" smtClean="0"/>
              <a:t/>
            </a:r>
            <a:br>
              <a:rPr lang="en-IE" b="1" dirty="0" smtClean="0"/>
            </a:br>
            <a:r>
              <a:rPr lang="en-IE" b="1" dirty="0" smtClean="0"/>
              <a:t>UNIT-II</a:t>
            </a:r>
            <a:r>
              <a:rPr lang="en-IE" b="1" dirty="0" smtClean="0">
                <a:solidFill>
                  <a:srgbClr val="002060"/>
                </a:solidFill>
              </a:rPr>
              <a:t/>
            </a:r>
            <a:br>
              <a:rPr lang="en-IE" b="1" dirty="0" smtClean="0">
                <a:solidFill>
                  <a:srgbClr val="002060"/>
                </a:solidFill>
              </a:rPr>
            </a:br>
            <a:r>
              <a:rPr lang="en-IE" b="1" dirty="0" smtClean="0">
                <a:solidFill>
                  <a:srgbClr val="002060"/>
                </a:solidFill>
              </a:rPr>
              <a:t>IMAGE TRANSFORMS </a:t>
            </a:r>
            <a:r>
              <a:rPr lang="en-IE" b="1" dirty="0" smtClean="0"/>
              <a:t/>
            </a:r>
            <a:br>
              <a:rPr lang="en-IE" b="1" dirty="0" smtClean="0"/>
            </a:b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600200" y="3886200"/>
            <a:ext cx="59436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Presented By</a:t>
            </a:r>
          </a:p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 Y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Mallikarjuna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Rao</a:t>
            </a: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lang="en-US" sz="2800" b="1" baseline="0" dirty="0" smtClean="0">
                <a:latin typeface="+mj-lt"/>
                <a:ea typeface="+mj-ea"/>
                <a:cs typeface="+mj-cs"/>
              </a:rPr>
              <a:t>ECE </a:t>
            </a:r>
            <a:r>
              <a:rPr lang="en-US" sz="2800" b="1" baseline="0" dirty="0" smtClean="0">
                <a:latin typeface="+mj-lt"/>
                <a:ea typeface="+mj-ea"/>
                <a:cs typeface="+mj-cs"/>
              </a:rPr>
              <a:t>department</a:t>
            </a:r>
            <a:r>
              <a:rPr lang="en-US" sz="2800" b="1" baseline="0" dirty="0" smtClean="0"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Santhiram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Engineering College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2D Orthogonal &amp; Unitary Transformations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general orthogonal series expansion for an </a:t>
            </a:r>
            <a:r>
              <a:rPr lang="en-US" sz="2800" i="1"/>
              <a:t>N</a:t>
            </a:r>
            <a:r>
              <a:rPr lang="en-US" sz="2800"/>
              <a:t>x</a:t>
            </a:r>
            <a:r>
              <a:rPr lang="en-US" sz="2800" i="1"/>
              <a:t>N</a:t>
            </a:r>
            <a:r>
              <a:rPr lang="en-US" sz="2800"/>
              <a:t> image </a:t>
            </a:r>
            <a:r>
              <a:rPr lang="en-US" sz="2800" i="1"/>
              <a:t>u</a:t>
            </a:r>
            <a:r>
              <a:rPr lang="en-US" sz="2800"/>
              <a:t>(</a:t>
            </a:r>
            <a:r>
              <a:rPr lang="en-US" sz="2800" i="1"/>
              <a:t>m</a:t>
            </a:r>
            <a:r>
              <a:rPr lang="en-US" sz="2800"/>
              <a:t>,</a:t>
            </a:r>
            <a:r>
              <a:rPr lang="en-US" sz="2800" i="1"/>
              <a:t>n</a:t>
            </a:r>
            <a:r>
              <a:rPr lang="en-US" sz="2800"/>
              <a:t>) is a pair of transformations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where                 is called an </a:t>
            </a:r>
            <a:r>
              <a:rPr lang="en-US" sz="2800" i="1"/>
              <a:t>image transform</a:t>
            </a:r>
            <a:r>
              <a:rPr lang="en-US" sz="2800"/>
              <a:t>, the elements </a:t>
            </a:r>
            <a:r>
              <a:rPr lang="en-US" sz="2800" i="1"/>
              <a:t>v</a:t>
            </a:r>
            <a:r>
              <a:rPr lang="en-US" sz="2800"/>
              <a:t>(</a:t>
            </a:r>
            <a:r>
              <a:rPr lang="en-US" sz="2800" i="1"/>
              <a:t>k</a:t>
            </a:r>
            <a:r>
              <a:rPr lang="en-US" sz="2800"/>
              <a:t>,</a:t>
            </a:r>
            <a:r>
              <a:rPr lang="en-US" sz="2800" i="1"/>
              <a:t>l</a:t>
            </a:r>
            <a:r>
              <a:rPr lang="en-US" sz="2800"/>
              <a:t>) are called the </a:t>
            </a:r>
            <a:r>
              <a:rPr lang="en-US" sz="2800" i="1"/>
              <a:t>transform coefficients</a:t>
            </a:r>
            <a:r>
              <a:rPr lang="en-US" sz="2800"/>
              <a:t> and                       is the </a:t>
            </a:r>
            <a:r>
              <a:rPr lang="en-US" sz="2800" i="1"/>
              <a:t>transformed image</a:t>
            </a:r>
            <a:r>
              <a:rPr lang="en-US" sz="2800"/>
              <a:t>. </a:t>
            </a:r>
          </a:p>
        </p:txBody>
      </p:sp>
      <p:graphicFrame>
        <p:nvGraphicFramePr>
          <p:cNvPr id="370688" name="Object 1024"/>
          <p:cNvGraphicFramePr>
            <a:graphicFrameLocks noChangeAspect="1"/>
          </p:cNvGraphicFramePr>
          <p:nvPr/>
        </p:nvGraphicFramePr>
        <p:xfrm>
          <a:off x="1981200" y="4419600"/>
          <a:ext cx="1485900" cy="522288"/>
        </p:xfrm>
        <a:graphic>
          <a:graphicData uri="http://schemas.openxmlformats.org/presentationml/2006/ole">
            <p:oleObj spid="_x0000_s70658" name="Equation" r:id="rId3" imgW="685800" imgH="241200" progId="Equation.3">
              <p:embed/>
            </p:oleObj>
          </a:graphicData>
        </a:graphic>
      </p:graphicFrame>
      <p:graphicFrame>
        <p:nvGraphicFramePr>
          <p:cNvPr id="370689" name="Object 1025"/>
          <p:cNvGraphicFramePr>
            <a:graphicFrameLocks noChangeAspect="1"/>
          </p:cNvGraphicFramePr>
          <p:nvPr/>
        </p:nvGraphicFramePr>
        <p:xfrm>
          <a:off x="1447800" y="2590800"/>
          <a:ext cx="6324600" cy="933450"/>
        </p:xfrm>
        <a:graphic>
          <a:graphicData uri="http://schemas.openxmlformats.org/presentationml/2006/ole">
            <p:oleObj spid="_x0000_s70659" name="Equation" r:id="rId4" imgW="2920680" imgH="431640" progId="Equation.3">
              <p:embed/>
            </p:oleObj>
          </a:graphicData>
        </a:graphic>
      </p:graphicFrame>
      <p:graphicFrame>
        <p:nvGraphicFramePr>
          <p:cNvPr id="370690" name="Object 1026"/>
          <p:cNvGraphicFramePr>
            <a:graphicFrameLocks noChangeAspect="1"/>
          </p:cNvGraphicFramePr>
          <p:nvPr/>
        </p:nvGraphicFramePr>
        <p:xfrm>
          <a:off x="1295400" y="3505200"/>
          <a:ext cx="6434138" cy="933450"/>
        </p:xfrm>
        <a:graphic>
          <a:graphicData uri="http://schemas.openxmlformats.org/presentationml/2006/ole">
            <p:oleObj spid="_x0000_s70660" name="Equation" r:id="rId5" imgW="2971800" imgH="431640" progId="Equation.3">
              <p:embed/>
            </p:oleObj>
          </a:graphicData>
        </a:graphic>
      </p:graphicFrame>
      <p:graphicFrame>
        <p:nvGraphicFramePr>
          <p:cNvPr id="370691" name="Object 1027"/>
          <p:cNvGraphicFramePr>
            <a:graphicFrameLocks noChangeAspect="1"/>
          </p:cNvGraphicFramePr>
          <p:nvPr/>
        </p:nvGraphicFramePr>
        <p:xfrm>
          <a:off x="1752600" y="5181600"/>
          <a:ext cx="1676400" cy="531813"/>
        </p:xfrm>
        <a:graphic>
          <a:graphicData uri="http://schemas.openxmlformats.org/presentationml/2006/ole">
            <p:oleObj spid="_x0000_s70661" name="Equation" r:id="rId6" imgW="77436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2D Orthogonal &amp; Unitary Transformations </a:t>
            </a:r>
          </a:p>
        </p:txBody>
      </p:sp>
      <p:sp>
        <p:nvSpPr>
          <p:cNvPr id="3000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6576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dirty="0"/>
              <a:t>                   is a set of complete </a:t>
            </a:r>
            <a:r>
              <a:rPr lang="en-US" dirty="0" err="1"/>
              <a:t>orthonormal</a:t>
            </a:r>
            <a:r>
              <a:rPr lang="en-US" dirty="0"/>
              <a:t> discrete basis functions satisfying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	</a:t>
            </a:r>
          </a:p>
        </p:txBody>
      </p:sp>
      <p:graphicFrame>
        <p:nvGraphicFramePr>
          <p:cNvPr id="371712" name="Object 1024"/>
          <p:cNvGraphicFramePr>
            <a:graphicFrameLocks noChangeAspect="1"/>
          </p:cNvGraphicFramePr>
          <p:nvPr/>
        </p:nvGraphicFramePr>
        <p:xfrm>
          <a:off x="990600" y="2830513"/>
          <a:ext cx="1447800" cy="522287"/>
        </p:xfrm>
        <a:graphic>
          <a:graphicData uri="http://schemas.openxmlformats.org/presentationml/2006/ole">
            <p:oleObj spid="_x0000_s71682" name="Equation" r:id="rId3" imgW="685800" imgH="241200" progId="Equation.3">
              <p:embed/>
            </p:oleObj>
          </a:graphicData>
        </a:graphic>
      </p:graphicFrame>
      <p:graphicFrame>
        <p:nvGraphicFramePr>
          <p:cNvPr id="371713" name="Object 102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1683" name="Equation" r:id="rId4" imgW="114120" imgH="215640" progId="Equation.3">
              <p:embed/>
            </p:oleObj>
          </a:graphicData>
        </a:graphic>
      </p:graphicFrame>
      <p:graphicFrame>
        <p:nvGraphicFramePr>
          <p:cNvPr id="371714" name="Object 1026"/>
          <p:cNvGraphicFramePr>
            <a:graphicFrameLocks noChangeAspect="1"/>
          </p:cNvGraphicFramePr>
          <p:nvPr/>
        </p:nvGraphicFramePr>
        <p:xfrm>
          <a:off x="1066800" y="3867150"/>
          <a:ext cx="7864475" cy="933450"/>
        </p:xfrm>
        <a:graphic>
          <a:graphicData uri="http://schemas.openxmlformats.org/presentationml/2006/ole">
            <p:oleObj spid="_x0000_s71684" name="Equation" r:id="rId5" imgW="3632040" imgH="431640" progId="Equation.3">
              <p:embed/>
            </p:oleObj>
          </a:graphicData>
        </a:graphic>
      </p:graphicFrame>
      <p:graphicFrame>
        <p:nvGraphicFramePr>
          <p:cNvPr id="371715" name="Object 1027"/>
          <p:cNvGraphicFramePr>
            <a:graphicFrameLocks noChangeAspect="1"/>
          </p:cNvGraphicFramePr>
          <p:nvPr/>
        </p:nvGraphicFramePr>
        <p:xfrm>
          <a:off x="1114425" y="4876800"/>
          <a:ext cx="8029575" cy="933450"/>
        </p:xfrm>
        <a:graphic>
          <a:graphicData uri="http://schemas.openxmlformats.org/presentationml/2006/ole">
            <p:oleObj spid="_x0000_s71685" name="Equation" r:id="rId6" imgW="37083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Properties of 1-D Unitary </a:t>
            </a:r>
            <a:r>
              <a:rPr lang="en-US" sz="4000" b="1" dirty="0" smtClean="0">
                <a:solidFill>
                  <a:srgbClr val="FF0000"/>
                </a:solidFill>
              </a:rPr>
              <a:t>Transform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578850" cy="4724400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Energy Conservation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|| </a:t>
            </a:r>
            <a:r>
              <a:rPr lang="en-US" i="1" u="sng" dirty="0"/>
              <a:t>y</a:t>
            </a:r>
            <a:r>
              <a:rPr lang="en-US" dirty="0">
                <a:sym typeface="Symbol" pitchFamily="18" charset="2"/>
              </a:rPr>
              <a:t> ||</a:t>
            </a:r>
            <a:r>
              <a:rPr lang="en-US" i="1" baseline="30000" dirty="0"/>
              <a:t>2 </a:t>
            </a:r>
            <a:r>
              <a:rPr lang="en-US" dirty="0">
                <a:sym typeface="Symbol" pitchFamily="18" charset="2"/>
              </a:rPr>
              <a:t>= || </a:t>
            </a:r>
            <a:r>
              <a:rPr lang="en-US" i="1" u="sng" dirty="0"/>
              <a:t>x</a:t>
            </a:r>
            <a:r>
              <a:rPr lang="en-US" dirty="0">
                <a:sym typeface="Symbol" pitchFamily="18" charset="2"/>
              </a:rPr>
              <a:t> ||</a:t>
            </a:r>
            <a:r>
              <a:rPr lang="en-US" i="1" baseline="30000" dirty="0"/>
              <a:t>2</a:t>
            </a:r>
          </a:p>
          <a:p>
            <a:pPr lvl="4"/>
            <a:endParaRPr lang="en-US" sz="1400" dirty="0">
              <a:sym typeface="Symbol" pitchFamily="18" charset="2"/>
            </a:endParaRPr>
          </a:p>
          <a:p>
            <a:pPr lvl="2"/>
            <a:r>
              <a:rPr lang="en-US" sz="2000" dirty="0">
                <a:latin typeface="Times New Roman" pitchFamily="18" charset="0"/>
                <a:sym typeface="Symbol" pitchFamily="18" charset="2"/>
              </a:rPr>
              <a:t>|| </a:t>
            </a:r>
            <a:r>
              <a:rPr lang="en-US" sz="2000" u="sng" dirty="0">
                <a:latin typeface="Times New Roman" pitchFamily="18" charset="0"/>
              </a:rPr>
              <a:t>y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||</a:t>
            </a:r>
            <a:r>
              <a:rPr lang="en-US" sz="2000" baseline="30000" dirty="0">
                <a:latin typeface="Times New Roman" pitchFamily="18" charset="0"/>
              </a:rPr>
              <a:t>2 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= || A</a:t>
            </a:r>
            <a:r>
              <a:rPr lang="en-US" sz="2000" u="sng" dirty="0">
                <a:latin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||</a:t>
            </a:r>
            <a:r>
              <a:rPr lang="en-US" sz="2000" baseline="30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= (A</a:t>
            </a:r>
            <a:r>
              <a:rPr lang="en-US" sz="2000" u="sng" dirty="0">
                <a:latin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baseline="30000" dirty="0">
                <a:latin typeface="Times New Roman" pitchFamily="18" charset="0"/>
              </a:rPr>
              <a:t>*T 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(A</a:t>
            </a:r>
            <a:r>
              <a:rPr lang="en-US" sz="2000" u="sng" dirty="0">
                <a:latin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dirty="0">
                <a:latin typeface="Times New Roman" pitchFamily="18" charset="0"/>
              </a:rPr>
              <a:t>= </a:t>
            </a:r>
            <a:r>
              <a:rPr lang="en-US" sz="2000" u="sng" dirty="0">
                <a:latin typeface="Times New Roman" pitchFamily="18" charset="0"/>
              </a:rPr>
              <a:t>x</a:t>
            </a:r>
            <a:r>
              <a:rPr lang="en-US" sz="2000" baseline="30000" dirty="0">
                <a:latin typeface="Times New Roman" pitchFamily="18" charset="0"/>
              </a:rPr>
              <a:t>*T 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2000" baseline="30000" dirty="0">
                <a:latin typeface="Times New Roman" pitchFamily="18" charset="0"/>
              </a:rPr>
              <a:t>*T 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A </a:t>
            </a:r>
            <a:r>
              <a:rPr lang="en-US" sz="2000" u="sng" dirty="0">
                <a:latin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</a:rPr>
              <a:t> = </a:t>
            </a:r>
            <a:r>
              <a:rPr lang="en-US" sz="2000" u="sng" dirty="0">
                <a:latin typeface="Times New Roman" pitchFamily="18" charset="0"/>
              </a:rPr>
              <a:t>x</a:t>
            </a:r>
            <a:r>
              <a:rPr lang="en-US" sz="2000" baseline="30000" dirty="0">
                <a:latin typeface="Times New Roman" pitchFamily="18" charset="0"/>
              </a:rPr>
              <a:t>*T </a:t>
            </a:r>
            <a:r>
              <a:rPr lang="en-US" sz="2000" u="sng" dirty="0">
                <a:latin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= || </a:t>
            </a:r>
            <a:r>
              <a:rPr lang="en-US" sz="2000" u="sng" dirty="0">
                <a:latin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||</a:t>
            </a:r>
            <a:r>
              <a:rPr lang="en-US" sz="2000" baseline="30000" dirty="0">
                <a:latin typeface="Times New Roman" pitchFamily="18" charset="0"/>
              </a:rPr>
              <a:t>2</a:t>
            </a:r>
          </a:p>
          <a:p>
            <a:pPr lvl="2"/>
            <a:endParaRPr lang="en-US" sz="2000" dirty="0">
              <a:latin typeface="Times New Roman" pitchFamily="18" charset="0"/>
            </a:endParaRPr>
          </a:p>
          <a:p>
            <a:r>
              <a:rPr lang="en-US" sz="2600" dirty="0"/>
              <a:t>Rotation</a:t>
            </a:r>
          </a:p>
          <a:p>
            <a:pPr lvl="1"/>
            <a:r>
              <a:rPr lang="en-US" dirty="0"/>
              <a:t>The angles between vectors are preserved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A unitary transformation is a rotation of a vector in an </a:t>
            </a:r>
            <a:br>
              <a:rPr lang="en-US" dirty="0"/>
            </a:br>
            <a:r>
              <a:rPr lang="en-US" dirty="0"/>
              <a:t>N-dimension space, i.e., a rotation of basis coordinates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897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26438" cy="6096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P</a:t>
            </a:r>
            <a:r>
              <a:rPr lang="en-US" sz="4000" b="1" dirty="0" smtClean="0">
                <a:solidFill>
                  <a:srgbClr val="FF0000"/>
                </a:solidFill>
              </a:rPr>
              <a:t>roperties </a:t>
            </a:r>
            <a:r>
              <a:rPr lang="en-US" sz="4000" b="1" dirty="0">
                <a:solidFill>
                  <a:srgbClr val="FF0000"/>
                </a:solidFill>
              </a:rPr>
              <a:t>of 1-D unitary transform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578850" cy="838200"/>
          </a:xfrm>
        </p:spPr>
        <p:txBody>
          <a:bodyPr/>
          <a:lstStyle/>
          <a:p>
            <a:r>
              <a:rPr lang="en-US" sz="2600"/>
              <a:t>energy conservation</a:t>
            </a:r>
          </a:p>
          <a:p>
            <a:endParaRPr lang="en-US" sz="2600"/>
          </a:p>
        </p:txBody>
      </p:sp>
      <p:pic>
        <p:nvPicPr>
          <p:cNvPr id="338949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038600" y="1295400"/>
            <a:ext cx="1719263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8950" name="Rectangle 6"/>
          <p:cNvSpPr>
            <a:spLocks noChangeArrowheads="1"/>
          </p:cNvSpPr>
          <p:nvPr/>
        </p:nvSpPr>
        <p:spPr bwMode="auto">
          <a:xfrm>
            <a:off x="228600" y="3200400"/>
            <a:ext cx="8610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600" dirty="0"/>
              <a:t>rotation invariance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 dirty="0"/>
              <a:t>the angles between vectors are preserved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2400" dirty="0"/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2400" dirty="0"/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 dirty="0"/>
              <a:t>unitary transform: rotate a vector in </a:t>
            </a:r>
            <a:r>
              <a:rPr lang="en-US" sz="2400" dirty="0" err="1"/>
              <a:t>R</a:t>
            </a:r>
            <a:r>
              <a:rPr lang="en-US" sz="2400" baseline="30000" dirty="0" err="1"/>
              <a:t>n</a:t>
            </a:r>
            <a:r>
              <a:rPr lang="en-US" sz="2400" dirty="0"/>
              <a:t>, </a:t>
            </a:r>
            <a:br>
              <a:rPr lang="en-US" sz="2400" dirty="0"/>
            </a:br>
            <a:r>
              <a:rPr lang="en-US" sz="2400" dirty="0"/>
              <a:t>i.e., rotate the basis coordinates</a:t>
            </a:r>
          </a:p>
        </p:txBody>
      </p:sp>
      <p:pic>
        <p:nvPicPr>
          <p:cNvPr id="338952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762000" y="2133600"/>
            <a:ext cx="8158163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8959" name="Picture 1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995363" y="4197350"/>
            <a:ext cx="2130425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8963" name="Picture 19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3573463" y="4343400"/>
            <a:ext cx="51212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8964" name="Rectangle 20" descr="ONB"/>
          <p:cNvSpPr>
            <a:spLocks noChangeArrowheads="1"/>
          </p:cNvSpPr>
          <p:nvPr/>
        </p:nvSpPr>
        <p:spPr bwMode="auto">
          <a:xfrm>
            <a:off x="7010400" y="4953000"/>
            <a:ext cx="1524000" cy="1450975"/>
          </a:xfrm>
          <a:prstGeom prst="rect">
            <a:avLst/>
          </a:prstGeom>
          <a:blipFill dpi="0" rotWithShape="1">
            <a:blip r:embed="rId11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>
            <a:extLst>
              <a:ext uri="{FF2B5EF4-FFF2-40B4-BE49-F238E27FC236}">
                <a16:creationId xmlns="" xmlns:a16="http://schemas.microsoft.com/office/drawing/2014/main" id="{36A93EB1-D519-4A55-9FF9-DB2B62405FD9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703263"/>
            <a:ext cx="7543800" cy="638175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4000" b="1" i="0" kern="0" dirty="0">
                <a:solidFill>
                  <a:srgbClr val="FF0000"/>
                </a:solidFill>
                <a:latin typeface="+mj-lt"/>
              </a:rPr>
              <a:t>1-D Walsh Transform</a:t>
            </a:r>
          </a:p>
        </p:txBody>
      </p:sp>
      <p:sp>
        <p:nvSpPr>
          <p:cNvPr id="6147" name="Content Placeholder 1">
            <a:extLst>
              <a:ext uri="{FF2B5EF4-FFF2-40B4-BE49-F238E27FC236}">
                <a16:creationId xmlns="" xmlns:a16="http://schemas.microsoft.com/office/drawing/2014/main" id="{16AF50CF-4F49-44B6-8B4F-30A46E308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447800"/>
            <a:ext cx="8496300" cy="49530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rgbClr val="040404"/>
                </a:solidFill>
              </a:rPr>
              <a:t>We define now the 1-D Walsh transform as follows: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rgbClr val="040404"/>
                </a:solidFill>
              </a:rPr>
              <a:t>The above is equivalent to: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rgbClr val="040404"/>
                </a:solidFill>
              </a:rPr>
              <a:t>The transform kernel values are obtained from: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rgbClr val="040404"/>
                </a:solidFill>
              </a:rPr>
              <a:t>Therefore, the array formed by the Walsh matrix is a real symmetric matrix. It is easily shown that it has orthogonal columns and rows.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 marL="0" indent="0">
              <a:defRPr/>
            </a:pPr>
            <a:endParaRPr lang="en-GB" altLang="en-US" sz="2000" dirty="0">
              <a:solidFill>
                <a:srgbClr val="040404"/>
              </a:solidFill>
            </a:endParaRPr>
          </a:p>
        </p:txBody>
      </p:sp>
      <p:graphicFrame>
        <p:nvGraphicFramePr>
          <p:cNvPr id="9220" name="Object 2"/>
          <p:cNvGraphicFramePr>
            <a:graphicFrameLocks noChangeAspect="1"/>
          </p:cNvGraphicFramePr>
          <p:nvPr/>
        </p:nvGraphicFramePr>
        <p:xfrm>
          <a:off x="2220913" y="1916113"/>
          <a:ext cx="4778375" cy="908050"/>
        </p:xfrm>
        <a:graphic>
          <a:graphicData uri="http://schemas.openxmlformats.org/presentationml/2006/ole">
            <p:oleObj spid="_x0000_s41986" name="Equation" r:id="rId3" imgW="2120900" imgH="393700" progId="Equation.3">
              <p:embed/>
            </p:oleObj>
          </a:graphicData>
        </a:graphic>
      </p:graphicFrame>
      <p:graphicFrame>
        <p:nvGraphicFramePr>
          <p:cNvPr id="9221" name="Object 3"/>
          <p:cNvGraphicFramePr>
            <a:graphicFrameLocks noChangeAspect="1"/>
          </p:cNvGraphicFramePr>
          <p:nvPr/>
        </p:nvGraphicFramePr>
        <p:xfrm>
          <a:off x="2254250" y="3354389"/>
          <a:ext cx="4405313" cy="760412"/>
        </p:xfrm>
        <a:graphic>
          <a:graphicData uri="http://schemas.openxmlformats.org/presentationml/2006/ole">
            <p:oleObj spid="_x0000_s41987" name="Equation" r:id="rId4" imgW="1955800" imgH="469900" progId="Equation.3">
              <p:embed/>
            </p:oleObj>
          </a:graphicData>
        </a:graphic>
      </p:graphicFrame>
      <p:graphicFrame>
        <p:nvGraphicFramePr>
          <p:cNvPr id="9222" name="Object 7"/>
          <p:cNvGraphicFramePr>
            <a:graphicFrameLocks noChangeAspect="1"/>
          </p:cNvGraphicFramePr>
          <p:nvPr/>
        </p:nvGraphicFramePr>
        <p:xfrm>
          <a:off x="684213" y="4419600"/>
          <a:ext cx="7696200" cy="1066801"/>
        </p:xfrm>
        <a:graphic>
          <a:graphicData uri="http://schemas.openxmlformats.org/presentationml/2006/ole">
            <p:oleObj spid="_x0000_s41988" name="Equation" r:id="rId5" imgW="3416300" imgH="482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>
            <a:extLst>
              <a:ext uri="{FF2B5EF4-FFF2-40B4-BE49-F238E27FC236}">
                <a16:creationId xmlns="" xmlns:a16="http://schemas.microsoft.com/office/drawing/2014/main" id="{3D60D313-BDE9-40B8-8FD1-B337570B8670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703263"/>
            <a:ext cx="7543800" cy="638175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3600" b="1" i="0" kern="0" dirty="0">
                <a:solidFill>
                  <a:srgbClr val="FF0000"/>
                </a:solidFill>
                <a:latin typeface="+mj-lt"/>
              </a:rPr>
              <a:t>1-D Inverse Walsh Transform</a:t>
            </a:r>
          </a:p>
        </p:txBody>
      </p:sp>
      <p:sp>
        <p:nvSpPr>
          <p:cNvPr id="11267" name="Content Placeholder 1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07375" cy="4457700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altLang="en-US" sz="2000" dirty="0" smtClean="0">
                <a:solidFill>
                  <a:srgbClr val="040404"/>
                </a:solidFill>
              </a:rPr>
              <a:t>Base on the last equation of the previous slide we can show that the Inverse Walsh transform is almost identical to the forward transform!</a:t>
            </a:r>
          </a:p>
          <a:p>
            <a:pPr>
              <a:buFontTx/>
              <a:buChar char="•"/>
            </a:pPr>
            <a:endParaRPr lang="en-GB" altLang="en-US" sz="2000" dirty="0" smtClean="0">
              <a:solidFill>
                <a:srgbClr val="040404"/>
              </a:solidFill>
            </a:endParaRPr>
          </a:p>
          <a:p>
            <a:pPr>
              <a:buFontTx/>
              <a:buChar char="•"/>
            </a:pPr>
            <a:endParaRPr lang="en-GB" altLang="en-US" sz="2000" dirty="0" smtClean="0">
              <a:solidFill>
                <a:srgbClr val="040404"/>
              </a:solidFill>
            </a:endParaRPr>
          </a:p>
          <a:p>
            <a:pPr>
              <a:buFontTx/>
              <a:buChar char="•"/>
            </a:pPr>
            <a:endParaRPr lang="en-GB" altLang="en-US" sz="2000" dirty="0" smtClean="0">
              <a:solidFill>
                <a:srgbClr val="040404"/>
              </a:solidFill>
            </a:endParaRPr>
          </a:p>
          <a:p>
            <a:pPr>
              <a:buFontTx/>
              <a:buChar char="•"/>
            </a:pPr>
            <a:endParaRPr lang="en-GB" altLang="en-US" sz="2000" dirty="0" smtClean="0">
              <a:solidFill>
                <a:srgbClr val="040404"/>
              </a:solidFill>
            </a:endParaRPr>
          </a:p>
          <a:p>
            <a:pPr>
              <a:buFontTx/>
              <a:buChar char="•"/>
            </a:pPr>
            <a:r>
              <a:rPr lang="en-GB" altLang="en-US" sz="2000" dirty="0" smtClean="0">
                <a:solidFill>
                  <a:srgbClr val="040404"/>
                </a:solidFill>
              </a:rPr>
              <a:t>The above is again equivalent to</a:t>
            </a:r>
          </a:p>
          <a:p>
            <a:pPr>
              <a:buFontTx/>
              <a:buChar char="•"/>
            </a:pPr>
            <a:endParaRPr lang="en-GB" altLang="en-US" sz="2000" dirty="0" smtClean="0">
              <a:solidFill>
                <a:srgbClr val="040404"/>
              </a:solidFill>
            </a:endParaRPr>
          </a:p>
          <a:p>
            <a:pPr>
              <a:buFontTx/>
              <a:buChar char="•"/>
            </a:pPr>
            <a:endParaRPr lang="en-GB" altLang="en-US" sz="2000" dirty="0" smtClean="0">
              <a:solidFill>
                <a:srgbClr val="040404"/>
              </a:solidFill>
            </a:endParaRPr>
          </a:p>
          <a:p>
            <a:pPr>
              <a:buFontTx/>
              <a:buChar char="•"/>
            </a:pPr>
            <a:endParaRPr lang="en-GB" altLang="en-US" sz="2000" dirty="0" smtClean="0">
              <a:solidFill>
                <a:srgbClr val="040404"/>
              </a:solidFill>
            </a:endParaRPr>
          </a:p>
          <a:p>
            <a:pPr>
              <a:buFontTx/>
              <a:buChar char="•"/>
            </a:pPr>
            <a:r>
              <a:rPr lang="en-GB" altLang="en-US" sz="2000" dirty="0" smtClean="0">
                <a:solidFill>
                  <a:srgbClr val="040404"/>
                </a:solidFill>
              </a:rPr>
              <a:t>The array formed by the inverse Walsh matrix is identical to the one formed by the forward Walsh matrix apart from a multiplicative factor </a:t>
            </a:r>
            <a:r>
              <a:rPr lang="en-GB" altLang="en-US" sz="2400" i="1" dirty="0" smtClean="0">
                <a:solidFill>
                  <a:srgbClr val="040404"/>
                </a:solidFill>
                <a:latin typeface="Times New Roman" pitchFamily="18" charset="0"/>
                <a:cs typeface="Times New Roman" pitchFamily="18" charset="0"/>
              </a:rPr>
              <a:t>N.</a:t>
            </a:r>
          </a:p>
        </p:txBody>
      </p:sp>
      <p:graphicFrame>
        <p:nvGraphicFramePr>
          <p:cNvPr id="11268" name="Object 2"/>
          <p:cNvGraphicFramePr>
            <a:graphicFrameLocks noChangeAspect="1"/>
          </p:cNvGraphicFramePr>
          <p:nvPr/>
        </p:nvGraphicFramePr>
        <p:xfrm>
          <a:off x="2355850" y="2592388"/>
          <a:ext cx="4405313" cy="908050"/>
        </p:xfrm>
        <a:graphic>
          <a:graphicData uri="http://schemas.openxmlformats.org/presentationml/2006/ole">
            <p:oleObj spid="_x0000_s76802" name="Equation" r:id="rId3" imgW="1955800" imgH="393700" progId="Equation.3">
              <p:embed/>
            </p:oleObj>
          </a:graphicData>
        </a:graphic>
      </p:graphicFrame>
      <p:graphicFrame>
        <p:nvGraphicFramePr>
          <p:cNvPr id="11269" name="Object 3"/>
          <p:cNvGraphicFramePr>
            <a:graphicFrameLocks noChangeAspect="1"/>
          </p:cNvGraphicFramePr>
          <p:nvPr/>
        </p:nvGraphicFramePr>
        <p:xfrm>
          <a:off x="2527300" y="4002088"/>
          <a:ext cx="4062413" cy="1082675"/>
        </p:xfrm>
        <a:graphic>
          <a:graphicData uri="http://schemas.openxmlformats.org/presentationml/2006/ole">
            <p:oleObj spid="_x0000_s76803" name="Equation" r:id="rId4" imgW="1803400" imgH="469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>
            <a:extLst>
              <a:ext uri="{FF2B5EF4-FFF2-40B4-BE49-F238E27FC236}">
                <a16:creationId xmlns="" xmlns:a16="http://schemas.microsoft.com/office/drawing/2014/main" id="{9E0F1361-C671-42C8-8476-A8009E370141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703263"/>
            <a:ext cx="7543800" cy="638175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4000" b="1" i="0" kern="0" dirty="0">
                <a:solidFill>
                  <a:srgbClr val="FF0000"/>
                </a:solidFill>
                <a:latin typeface="+mj-lt"/>
              </a:rPr>
              <a:t>2-D Walsh Transform</a:t>
            </a:r>
          </a:p>
        </p:txBody>
      </p:sp>
      <p:sp>
        <p:nvSpPr>
          <p:cNvPr id="9219" name="Content Placeholder 1">
            <a:extLst>
              <a:ext uri="{FF2B5EF4-FFF2-40B4-BE49-F238E27FC236}">
                <a16:creationId xmlns="" xmlns:a16="http://schemas.microsoft.com/office/drawing/2014/main" id="{82798F74-843A-49C1-98ED-7B43DF8BA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700213"/>
            <a:ext cx="8135937" cy="44577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rgbClr val="040404"/>
                </a:solidFill>
              </a:rPr>
              <a:t>We define now the 2-D Walsh transform as a straightforward extension of the 1-D transform: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rgbClr val="040404"/>
                </a:solidFill>
              </a:rPr>
              <a:t>The above is equivalent to:</a:t>
            </a:r>
          </a:p>
          <a:p>
            <a:pPr marL="0" indent="0"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 marL="0" indent="0"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 marL="0" indent="0"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 marL="0" indent="0">
              <a:defRPr/>
            </a:pPr>
            <a:endParaRPr lang="en-GB" altLang="en-US" sz="2000" dirty="0">
              <a:solidFill>
                <a:srgbClr val="040404"/>
              </a:solidFill>
            </a:endParaRPr>
          </a:p>
        </p:txBody>
      </p:sp>
      <p:graphicFrame>
        <p:nvGraphicFramePr>
          <p:cNvPr id="12292" name="Object 2"/>
          <p:cNvGraphicFramePr>
            <a:graphicFrameLocks noChangeAspect="1"/>
          </p:cNvGraphicFramePr>
          <p:nvPr/>
        </p:nvGraphicFramePr>
        <p:xfrm>
          <a:off x="1098550" y="2592388"/>
          <a:ext cx="6921500" cy="908050"/>
        </p:xfrm>
        <a:graphic>
          <a:graphicData uri="http://schemas.openxmlformats.org/presentationml/2006/ole">
            <p:oleObj spid="_x0000_s46082" name="Equation" r:id="rId3" imgW="3073400" imgH="393700" progId="Equation.3">
              <p:embed/>
            </p:oleObj>
          </a:graphicData>
        </a:graphic>
      </p:graphicFrame>
      <p:graphicFrame>
        <p:nvGraphicFramePr>
          <p:cNvPr id="12293" name="Object 3"/>
          <p:cNvGraphicFramePr>
            <a:graphicFrameLocks noChangeAspect="1"/>
          </p:cNvGraphicFramePr>
          <p:nvPr/>
        </p:nvGraphicFramePr>
        <p:xfrm>
          <a:off x="1198563" y="4619625"/>
          <a:ext cx="6721475" cy="1112838"/>
        </p:xfrm>
        <a:graphic>
          <a:graphicData uri="http://schemas.openxmlformats.org/presentationml/2006/ole">
            <p:oleObj spid="_x0000_s46083" name="Equation" r:id="rId4" imgW="2984500" imgH="482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>
            <a:extLst>
              <a:ext uri="{FF2B5EF4-FFF2-40B4-BE49-F238E27FC236}">
                <a16:creationId xmlns="" xmlns:a16="http://schemas.microsoft.com/office/drawing/2014/main" id="{9EDF3E8D-A967-4E63-8710-078320B1AB9D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703263"/>
            <a:ext cx="7543800" cy="638175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4000" b="1" i="0" kern="0" dirty="0">
                <a:solidFill>
                  <a:srgbClr val="FF0000"/>
                </a:solidFill>
                <a:latin typeface="+mj-lt"/>
              </a:rPr>
              <a:t>2-D Inverse Walsh Transform</a:t>
            </a:r>
          </a:p>
        </p:txBody>
      </p:sp>
      <p:sp>
        <p:nvSpPr>
          <p:cNvPr id="10243" name="Content Placeholder 1">
            <a:extLst>
              <a:ext uri="{FF2B5EF4-FFF2-40B4-BE49-F238E27FC236}">
                <a16:creationId xmlns="" xmlns:a16="http://schemas.microsoft.com/office/drawing/2014/main" id="{F5799E11-CE5A-4EC5-8F95-206AAB0AC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700213"/>
            <a:ext cx="8064500" cy="44577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rgbClr val="040404"/>
                </a:solidFill>
              </a:rPr>
              <a:t>We define now the Inverse 2-D Walsh transform. It is identical to the forward 2-D Walsh transform!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rgbClr val="040404"/>
                </a:solidFill>
              </a:rPr>
              <a:t>The above is equivalent to:</a:t>
            </a:r>
          </a:p>
          <a:p>
            <a:pPr marL="0" indent="0"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 marL="0" indent="0"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 marL="0" indent="0"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 marL="0" indent="0">
              <a:defRPr/>
            </a:pPr>
            <a:endParaRPr lang="en-GB" altLang="en-US" sz="2000" dirty="0">
              <a:solidFill>
                <a:srgbClr val="040404"/>
              </a:solidFill>
            </a:endParaRPr>
          </a:p>
        </p:txBody>
      </p:sp>
      <p:graphicFrame>
        <p:nvGraphicFramePr>
          <p:cNvPr id="13316" name="Object 2"/>
          <p:cNvGraphicFramePr>
            <a:graphicFrameLocks noChangeAspect="1"/>
          </p:cNvGraphicFramePr>
          <p:nvPr/>
        </p:nvGraphicFramePr>
        <p:xfrm>
          <a:off x="1098550" y="2520950"/>
          <a:ext cx="6921500" cy="908050"/>
        </p:xfrm>
        <a:graphic>
          <a:graphicData uri="http://schemas.openxmlformats.org/presentationml/2006/ole">
            <p:oleObj spid="_x0000_s47106" name="Equation" r:id="rId3" imgW="3073400" imgH="393700" progId="Equation.3">
              <p:embed/>
            </p:oleObj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1198563" y="4619625"/>
          <a:ext cx="6721475" cy="1112838"/>
        </p:xfrm>
        <a:graphic>
          <a:graphicData uri="http://schemas.openxmlformats.org/presentationml/2006/ole">
            <p:oleObj spid="_x0000_s47107" name="Equation" r:id="rId4" imgW="2984500" imgH="482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>
            <a:extLst>
              <a:ext uri="{FF2B5EF4-FFF2-40B4-BE49-F238E27FC236}">
                <a16:creationId xmlns="" xmlns:a16="http://schemas.microsoft.com/office/drawing/2014/main" id="{D863C5D7-C16D-4B74-9160-4C02CF2349AC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703263"/>
            <a:ext cx="7543800" cy="638175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4000" b="1" i="0" kern="0" dirty="0">
                <a:solidFill>
                  <a:srgbClr val="FF0000"/>
                </a:solidFill>
                <a:latin typeface="+mj-lt"/>
              </a:rPr>
              <a:t>Implementation of the 2-D Walsh Transform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BC184AAF-26E2-4B1B-9F45-1F2F4AE1E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0213"/>
            <a:ext cx="7543800" cy="4457700"/>
          </a:xfrm>
        </p:spPr>
        <p:txBody>
          <a:bodyPr/>
          <a:lstStyle/>
          <a:p>
            <a:pPr marL="0" indent="0">
              <a:defRPr/>
            </a:pPr>
            <a:endParaRPr lang="en-GB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40404"/>
                </a:solidFill>
              </a:rPr>
              <a:t>The 2-D Walsh transform is separable and symmetric.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sz="24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40404"/>
                </a:solidFill>
              </a:rPr>
              <a:t>Therefore it can be implemented as a sequence of two 1-D Walsh transforms, in a fashion similar to that of the 2-D DFT.</a:t>
            </a:r>
          </a:p>
          <a:p>
            <a:pPr marL="0" indent="0">
              <a:defRPr/>
            </a:pPr>
            <a:endParaRPr lang="en-GB" sz="2400" dirty="0">
              <a:solidFill>
                <a:srgbClr val="040404"/>
              </a:solidFill>
            </a:endParaRPr>
          </a:p>
          <a:p>
            <a:pPr marL="0" indent="0">
              <a:defRPr/>
            </a:pPr>
            <a:endParaRPr lang="en-GB" sz="2000" dirty="0">
              <a:solidFill>
                <a:srgbClr val="040404"/>
              </a:solidFill>
            </a:endParaRPr>
          </a:p>
          <a:p>
            <a:pPr marL="0" indent="0">
              <a:defRPr/>
            </a:pPr>
            <a:endParaRPr lang="en-GB" sz="2000" dirty="0">
              <a:solidFill>
                <a:srgbClr val="040404"/>
              </a:solidFill>
            </a:endParaRPr>
          </a:p>
          <a:p>
            <a:pPr marL="0" indent="0">
              <a:defRPr/>
            </a:pPr>
            <a:endParaRPr lang="en-GB" sz="2000" dirty="0">
              <a:solidFill>
                <a:srgbClr val="0404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>
            <a:extLst>
              <a:ext uri="{FF2B5EF4-FFF2-40B4-BE49-F238E27FC236}">
                <a16:creationId xmlns="" xmlns:a16="http://schemas.microsoft.com/office/drawing/2014/main" id="{A3B72967-A17F-4F29-9C4A-A6D24BF74651}"/>
              </a:ext>
            </a:extLst>
          </p:cNvPr>
          <p:cNvSpPr txBox="1">
            <a:spLocks noChangeArrowheads="1"/>
          </p:cNvSpPr>
          <p:nvPr/>
        </p:nvSpPr>
        <p:spPr>
          <a:xfrm>
            <a:off x="323850" y="703263"/>
            <a:ext cx="8496300" cy="638175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4000" b="1" i="0" kern="0" dirty="0">
                <a:solidFill>
                  <a:srgbClr val="FF0000"/>
                </a:solidFill>
                <a:latin typeface="+mj-lt"/>
              </a:rPr>
              <a:t>Basis Functions of Walsh Transform</a:t>
            </a:r>
          </a:p>
          <a:p>
            <a:pPr algn="ctr" eaLnBrk="1" hangingPunct="1">
              <a:defRPr/>
            </a:pPr>
            <a:endParaRPr lang="en-GB" altLang="en-US" sz="3600" b="1" i="0" kern="0" dirty="0">
              <a:solidFill>
                <a:srgbClr val="990000"/>
              </a:solidFill>
            </a:endParaRPr>
          </a:p>
        </p:txBody>
      </p:sp>
      <p:sp>
        <p:nvSpPr>
          <p:cNvPr id="15363" name="Content Placeholder 1"/>
          <p:cNvSpPr>
            <a:spLocks noGrp="1" noChangeArrowheads="1"/>
          </p:cNvSpPr>
          <p:nvPr>
            <p:ph idx="1"/>
          </p:nvPr>
        </p:nvSpPr>
        <p:spPr>
          <a:xfrm>
            <a:off x="611188" y="1844675"/>
            <a:ext cx="8137525" cy="4824413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altLang="en-US" sz="2000" dirty="0" smtClean="0">
                <a:solidFill>
                  <a:srgbClr val="040404"/>
                </a:solidFill>
              </a:rPr>
              <a:t>Remember that the Fourier transform is based on trigonometric terms.</a:t>
            </a:r>
          </a:p>
          <a:p>
            <a:pPr>
              <a:buFontTx/>
              <a:buChar char="•"/>
            </a:pPr>
            <a:endParaRPr lang="en-GB" altLang="en-US" sz="2000" dirty="0" smtClean="0">
              <a:solidFill>
                <a:srgbClr val="040404"/>
              </a:solidFill>
            </a:endParaRPr>
          </a:p>
          <a:p>
            <a:pPr>
              <a:buFontTx/>
              <a:buChar char="•"/>
            </a:pPr>
            <a:r>
              <a:rPr lang="en-GB" altLang="en-US" sz="2000" dirty="0" smtClean="0">
                <a:solidFill>
                  <a:srgbClr val="040404"/>
                </a:solidFill>
              </a:rPr>
              <a:t>The Walsh transform consists of basis functions whose values are only 1 and -1.</a:t>
            </a:r>
          </a:p>
          <a:p>
            <a:pPr>
              <a:buFontTx/>
              <a:buChar char="•"/>
            </a:pPr>
            <a:endParaRPr lang="en-GB" altLang="en-US" sz="2000" dirty="0" smtClean="0">
              <a:solidFill>
                <a:srgbClr val="040404"/>
              </a:solidFill>
            </a:endParaRPr>
          </a:p>
          <a:p>
            <a:pPr>
              <a:buFontTx/>
              <a:buChar char="•"/>
            </a:pPr>
            <a:r>
              <a:rPr lang="en-GB" altLang="en-US" sz="2000" dirty="0" smtClean="0">
                <a:solidFill>
                  <a:srgbClr val="040404"/>
                </a:solidFill>
              </a:rPr>
              <a:t>They have the form of square waves. </a:t>
            </a:r>
          </a:p>
          <a:p>
            <a:pPr>
              <a:buFontTx/>
              <a:buChar char="•"/>
            </a:pPr>
            <a:endParaRPr lang="en-GB" altLang="en-US" sz="2000" dirty="0" smtClean="0">
              <a:solidFill>
                <a:srgbClr val="040404"/>
              </a:solidFill>
            </a:endParaRPr>
          </a:p>
          <a:p>
            <a:pPr>
              <a:buFontTx/>
              <a:buChar char="•"/>
            </a:pPr>
            <a:r>
              <a:rPr lang="en-GB" altLang="en-US" sz="2000" dirty="0" smtClean="0">
                <a:solidFill>
                  <a:srgbClr val="040404"/>
                </a:solidFill>
              </a:rPr>
              <a:t>These functions can be implemented more efficiently in a digital environment than the exponential basis functions of the Fourier transform.</a:t>
            </a:r>
          </a:p>
          <a:p>
            <a:pPr>
              <a:buFontTx/>
              <a:buChar char="•"/>
            </a:pPr>
            <a:endParaRPr lang="en-GB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Image Transform</a:t>
            </a:r>
          </a:p>
        </p:txBody>
      </p:sp>
      <p:sp>
        <p:nvSpPr>
          <p:cNvPr id="2211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effectLst/>
              </a:rPr>
              <a:t>A particularly important class of 2-D linear transforms, denoted T(u, v)</a:t>
            </a:r>
          </a:p>
          <a:p>
            <a:pPr>
              <a:buFont typeface="Arial" charset="0"/>
              <a:buNone/>
            </a:pPr>
            <a:endParaRPr lang="en-US" sz="2400">
              <a:effectLst/>
            </a:endParaRPr>
          </a:p>
          <a:p>
            <a:pPr>
              <a:buFont typeface="Arial" charset="0"/>
              <a:buNone/>
            </a:pPr>
            <a:r>
              <a:rPr lang="en-US" sz="2400">
                <a:effectLst/>
              </a:rPr>
              <a:t> </a:t>
            </a:r>
          </a:p>
        </p:txBody>
      </p:sp>
      <p:graphicFrame>
        <p:nvGraphicFramePr>
          <p:cNvPr id="221188" name="Object 4"/>
          <p:cNvGraphicFramePr>
            <a:graphicFrameLocks noChangeAspect="1"/>
          </p:cNvGraphicFramePr>
          <p:nvPr/>
        </p:nvGraphicFramePr>
        <p:xfrm>
          <a:off x="763588" y="2641600"/>
          <a:ext cx="7710487" cy="3378200"/>
        </p:xfrm>
        <a:graphic>
          <a:graphicData uri="http://schemas.openxmlformats.org/presentationml/2006/ole">
            <p:oleObj spid="_x0000_s34818" name="Equation" r:id="rId3" imgW="3098520" imgH="1358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>
            <a:extLst>
              <a:ext uri="{FF2B5EF4-FFF2-40B4-BE49-F238E27FC236}">
                <a16:creationId xmlns="" xmlns:a16="http://schemas.microsoft.com/office/drawing/2014/main" id="{38DE5304-B18F-49DC-9B64-20170871299E}"/>
              </a:ext>
            </a:extLst>
          </p:cNvPr>
          <p:cNvSpPr txBox="1">
            <a:spLocks noChangeArrowheads="1"/>
          </p:cNvSpPr>
          <p:nvPr/>
        </p:nvSpPr>
        <p:spPr>
          <a:xfrm>
            <a:off x="107950" y="703263"/>
            <a:ext cx="8856663" cy="638175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4000" b="1" i="0" kern="0" dirty="0">
                <a:solidFill>
                  <a:srgbClr val="FF0000"/>
                </a:solidFill>
                <a:latin typeface="+mj-lt"/>
              </a:rPr>
              <a:t>Kernels of Forward and Inverse Walsh Transform</a:t>
            </a:r>
          </a:p>
        </p:txBody>
      </p:sp>
      <p:sp>
        <p:nvSpPr>
          <p:cNvPr id="16387" name="Content Placeholder 1"/>
          <p:cNvSpPr>
            <a:spLocks noGrp="1" noChangeArrowheads="1"/>
          </p:cNvSpPr>
          <p:nvPr>
            <p:ph idx="1"/>
          </p:nvPr>
        </p:nvSpPr>
        <p:spPr>
          <a:xfrm>
            <a:off x="323850" y="1989138"/>
            <a:ext cx="8424863" cy="4457700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altLang="en-US" sz="2400" dirty="0" smtClean="0">
                <a:solidFill>
                  <a:srgbClr val="040404"/>
                </a:solidFill>
              </a:rPr>
              <a:t>For 1-D signals the forward and inverse Walsh kernels differ only in a constant multiplicative factor of </a:t>
            </a:r>
            <a:r>
              <a:rPr lang="en-GB" altLang="en-US" sz="2400" i="1" dirty="0" smtClean="0">
                <a:solidFill>
                  <a:srgbClr val="040404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altLang="en-US" sz="2400" dirty="0" smtClean="0">
                <a:solidFill>
                  <a:srgbClr val="040404"/>
                </a:solidFill>
              </a:rPr>
              <a:t> .</a:t>
            </a:r>
          </a:p>
          <a:p>
            <a:pPr>
              <a:buFontTx/>
              <a:buChar char="•"/>
            </a:pPr>
            <a:endParaRPr lang="en-GB" altLang="en-US" sz="2400" dirty="0" smtClean="0">
              <a:solidFill>
                <a:srgbClr val="040404"/>
              </a:solidFill>
            </a:endParaRPr>
          </a:p>
          <a:p>
            <a:pPr>
              <a:buFontTx/>
              <a:buChar char="•"/>
            </a:pPr>
            <a:r>
              <a:rPr lang="en-GB" altLang="en-US" sz="2400" dirty="0" smtClean="0">
                <a:solidFill>
                  <a:srgbClr val="040404"/>
                </a:solidFill>
              </a:rPr>
              <a:t>This is because the array formed by the kernels is a symmetric matrix having 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orthogonal</a:t>
            </a:r>
            <a:r>
              <a:rPr lang="en-GB" altLang="en-US" sz="2400" dirty="0" smtClean="0">
                <a:solidFill>
                  <a:srgbClr val="040404"/>
                </a:solidFill>
              </a:rPr>
              <a:t> rows and columns, so its inverse array is the same as the array itself!</a:t>
            </a:r>
          </a:p>
          <a:p>
            <a:pPr>
              <a:buFontTx/>
              <a:buChar char="•"/>
            </a:pPr>
            <a:endParaRPr lang="en-GB" altLang="en-US" sz="2400" dirty="0" smtClean="0">
              <a:solidFill>
                <a:srgbClr val="040404"/>
              </a:solidFill>
            </a:endParaRPr>
          </a:p>
          <a:p>
            <a:pPr>
              <a:buFontTx/>
              <a:buChar char="•"/>
            </a:pPr>
            <a:r>
              <a:rPr lang="en-GB" altLang="en-US" sz="2400" dirty="0" smtClean="0">
                <a:solidFill>
                  <a:srgbClr val="040404"/>
                </a:solidFill>
              </a:rPr>
              <a:t>In 2-D signals the forward and inverse Walsh kernels are identical!</a:t>
            </a:r>
          </a:p>
          <a:p>
            <a:pPr>
              <a:buFontTx/>
              <a:buChar char="•"/>
            </a:pPr>
            <a:endParaRPr lang="en-GB" altLang="en-US" sz="2400" dirty="0" smtClean="0">
              <a:solidFill>
                <a:srgbClr val="040404"/>
              </a:solidFill>
            </a:endParaRPr>
          </a:p>
          <a:p>
            <a:pPr>
              <a:buFontTx/>
              <a:buChar char="•"/>
            </a:pPr>
            <a:endParaRPr lang="en-GB" altLang="en-US" sz="2400" dirty="0" smtClean="0">
              <a:solidFill>
                <a:srgbClr val="0404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>
            <a:extLst>
              <a:ext uri="{FF2B5EF4-FFF2-40B4-BE49-F238E27FC236}">
                <a16:creationId xmlns="" xmlns:a16="http://schemas.microsoft.com/office/drawing/2014/main" id="{F622482F-0E5F-47CF-814F-305CDA473EEA}"/>
              </a:ext>
            </a:extLst>
          </p:cNvPr>
          <p:cNvSpPr txBox="1">
            <a:spLocks noChangeArrowheads="1"/>
          </p:cNvSpPr>
          <p:nvPr/>
        </p:nvSpPr>
        <p:spPr>
          <a:xfrm>
            <a:off x="107950" y="703263"/>
            <a:ext cx="8856663" cy="638175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4000" b="1" i="0" kern="0" dirty="0">
                <a:solidFill>
                  <a:srgbClr val="FF0000"/>
                </a:solidFill>
                <a:latin typeface="+mj-lt"/>
              </a:rPr>
              <a:t>The Concept of </a:t>
            </a:r>
            <a:r>
              <a:rPr lang="en-GB" altLang="en-US" sz="4000" b="1" i="0" kern="0" dirty="0" err="1">
                <a:solidFill>
                  <a:srgbClr val="FF0000"/>
                </a:solidFill>
                <a:latin typeface="+mj-lt"/>
              </a:rPr>
              <a:t>Sequency</a:t>
            </a:r>
            <a:r>
              <a:rPr lang="en-GB" altLang="en-US" sz="4000" b="1" i="0" kern="0" dirty="0">
                <a:solidFill>
                  <a:srgbClr val="FF0000"/>
                </a:solidFill>
                <a:latin typeface="+mj-lt"/>
              </a:rPr>
              <a:t> </a:t>
            </a:r>
          </a:p>
        </p:txBody>
      </p:sp>
      <p:sp>
        <p:nvSpPr>
          <p:cNvPr id="14339" name="Content Placeholder 1">
            <a:extLst>
              <a:ext uri="{FF2B5EF4-FFF2-40B4-BE49-F238E27FC236}">
                <a16:creationId xmlns="" xmlns:a16="http://schemas.microsoft.com/office/drawing/2014/main" id="{94033FAF-73B0-46AC-BB3C-0008431F0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563688"/>
            <a:ext cx="8064500" cy="4457700"/>
          </a:xfrm>
        </p:spPr>
        <p:txBody>
          <a:bodyPr/>
          <a:lstStyle/>
          <a:p>
            <a:pPr>
              <a:buFontTx/>
              <a:buChar char="•"/>
              <a:defRPr/>
            </a:pPr>
            <a:endParaRPr lang="en-GB" altLang="en-US" sz="2400" dirty="0">
              <a:solidFill>
                <a:srgbClr val="040404"/>
              </a:solidFill>
            </a:endParaRPr>
          </a:p>
          <a:p>
            <a:pPr>
              <a:buFontTx/>
              <a:buChar char="•"/>
              <a:defRPr/>
            </a:pPr>
            <a:r>
              <a:rPr lang="en-GB" altLang="en-US" sz="2400" dirty="0">
                <a:solidFill>
                  <a:srgbClr val="040404"/>
                </a:solidFill>
              </a:rPr>
              <a:t>The concept of frequency exists also in Walsh transform basis functions.</a:t>
            </a:r>
          </a:p>
          <a:p>
            <a:pPr>
              <a:buFontTx/>
              <a:buChar char="•"/>
              <a:defRPr/>
            </a:pPr>
            <a:endParaRPr lang="en-GB" altLang="en-US" sz="2400" dirty="0">
              <a:solidFill>
                <a:srgbClr val="040404"/>
              </a:solidFill>
            </a:endParaRPr>
          </a:p>
          <a:p>
            <a:pPr>
              <a:buFontTx/>
              <a:buChar char="•"/>
              <a:defRPr/>
            </a:pPr>
            <a:r>
              <a:rPr lang="en-GB" altLang="en-US" sz="2400" dirty="0">
                <a:solidFill>
                  <a:srgbClr val="040404"/>
                </a:solidFill>
              </a:rPr>
              <a:t>We can think of frequency as the number of zero crossings or the number of transitions in a basis vector and we call this number </a:t>
            </a:r>
            <a:r>
              <a:rPr lang="en-GB" altLang="en-US" sz="2400" b="1" dirty="0" err="1">
                <a:solidFill>
                  <a:srgbClr val="040404"/>
                </a:solidFill>
              </a:rPr>
              <a:t>sequency</a:t>
            </a:r>
            <a:r>
              <a:rPr lang="en-GB" altLang="en-US" sz="2400" dirty="0">
                <a:solidFill>
                  <a:srgbClr val="040404"/>
                </a:solidFill>
              </a:rPr>
              <a:t>.</a:t>
            </a:r>
          </a:p>
          <a:p>
            <a:pPr marL="0" indent="0">
              <a:defRPr/>
            </a:pPr>
            <a:endParaRPr lang="en-GB" altLang="en-US" sz="2400" dirty="0">
              <a:solidFill>
                <a:srgbClr val="040404"/>
              </a:solidFill>
            </a:endParaRPr>
          </a:p>
          <a:p>
            <a:pPr>
              <a:buFontTx/>
              <a:buChar char="•"/>
              <a:defRPr/>
            </a:pPr>
            <a:endParaRPr lang="en-GB" altLang="en-US" sz="2400" dirty="0">
              <a:solidFill>
                <a:srgbClr val="040404"/>
              </a:solidFill>
            </a:endParaRPr>
          </a:p>
          <a:p>
            <a:pPr>
              <a:buFontTx/>
              <a:buChar char="•"/>
              <a:defRPr/>
            </a:pPr>
            <a:endParaRPr lang="en-GB" altLang="en-US" sz="2400" dirty="0">
              <a:solidFill>
                <a:srgbClr val="0404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>
            <a:extLst>
              <a:ext uri="{FF2B5EF4-FFF2-40B4-BE49-F238E27FC236}">
                <a16:creationId xmlns="" xmlns:a16="http://schemas.microsoft.com/office/drawing/2014/main" id="{71B984B7-F3E6-4B59-81AC-540C01DE0B0C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703263"/>
            <a:ext cx="7543800" cy="638175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4000" b="1" i="0" kern="0" dirty="0">
                <a:solidFill>
                  <a:srgbClr val="FF0000"/>
                </a:solidFill>
                <a:latin typeface="+mj-lt"/>
              </a:rPr>
              <a:t>2-D </a:t>
            </a:r>
            <a:r>
              <a:rPr lang="en-GB" altLang="en-US" sz="4000" b="1" i="0" kern="0" dirty="0" err="1">
                <a:solidFill>
                  <a:srgbClr val="FF0000"/>
                </a:solidFill>
                <a:latin typeface="+mj-lt"/>
              </a:rPr>
              <a:t>Hadamard</a:t>
            </a:r>
            <a:r>
              <a:rPr lang="en-GB" altLang="en-US" sz="4000" b="1" i="0" kern="0" dirty="0">
                <a:solidFill>
                  <a:srgbClr val="FF0000"/>
                </a:solidFill>
                <a:latin typeface="+mj-lt"/>
              </a:rPr>
              <a:t> Transform</a:t>
            </a:r>
          </a:p>
        </p:txBody>
      </p:sp>
      <p:sp>
        <p:nvSpPr>
          <p:cNvPr id="16387" name="Content Placeholder 1">
            <a:extLst>
              <a:ext uri="{FF2B5EF4-FFF2-40B4-BE49-F238E27FC236}">
                <a16:creationId xmlns="" xmlns:a16="http://schemas.microsoft.com/office/drawing/2014/main" id="{12DD0A8D-1BF4-4AD6-A7C7-4BE747EBA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700213"/>
            <a:ext cx="8207375" cy="44577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rgbClr val="040404"/>
                </a:solidFill>
              </a:rPr>
              <a:t>We define now the 2-D </a:t>
            </a:r>
            <a:r>
              <a:rPr lang="en-GB" altLang="en-US" sz="2000" dirty="0" err="1">
                <a:solidFill>
                  <a:srgbClr val="040404"/>
                </a:solidFill>
              </a:rPr>
              <a:t>Hadamard</a:t>
            </a:r>
            <a:r>
              <a:rPr lang="en-GB" altLang="en-US" sz="2000" dirty="0">
                <a:solidFill>
                  <a:srgbClr val="040404"/>
                </a:solidFill>
              </a:rPr>
              <a:t> transform. It is similar to the 2-D Walsh transform.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rgbClr val="040404"/>
                </a:solidFill>
              </a:rPr>
              <a:t>The above is equivalent to:</a:t>
            </a:r>
          </a:p>
          <a:p>
            <a:pPr marL="0" indent="0"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 marL="0" indent="0"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 marL="0" indent="0"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 marL="0" indent="0">
              <a:defRPr/>
            </a:pPr>
            <a:endParaRPr lang="en-GB" altLang="en-US" sz="2000" dirty="0">
              <a:solidFill>
                <a:srgbClr val="040404"/>
              </a:solidFill>
            </a:endParaRPr>
          </a:p>
        </p:txBody>
      </p:sp>
      <p:graphicFrame>
        <p:nvGraphicFramePr>
          <p:cNvPr id="19460" name="Object 2"/>
          <p:cNvGraphicFramePr>
            <a:graphicFrameLocks noChangeAspect="1"/>
          </p:cNvGraphicFramePr>
          <p:nvPr/>
        </p:nvGraphicFramePr>
        <p:xfrm>
          <a:off x="1384300" y="2520950"/>
          <a:ext cx="6348413" cy="908050"/>
        </p:xfrm>
        <a:graphic>
          <a:graphicData uri="http://schemas.openxmlformats.org/presentationml/2006/ole">
            <p:oleObj spid="_x0000_s48130" name="Equation" r:id="rId3" imgW="2819400" imgH="393700" progId="Equation.3">
              <p:embed/>
            </p:oleObj>
          </a:graphicData>
        </a:graphic>
      </p:graphicFrame>
      <p:graphicFrame>
        <p:nvGraphicFramePr>
          <p:cNvPr id="19461" name="Object 3"/>
          <p:cNvGraphicFramePr>
            <a:graphicFrameLocks noChangeAspect="1"/>
          </p:cNvGraphicFramePr>
          <p:nvPr/>
        </p:nvGraphicFramePr>
        <p:xfrm>
          <a:off x="1484313" y="4548188"/>
          <a:ext cx="6148387" cy="1112837"/>
        </p:xfrm>
        <a:graphic>
          <a:graphicData uri="http://schemas.openxmlformats.org/presentationml/2006/ole">
            <p:oleObj spid="_x0000_s48131" name="Equation" r:id="rId4" imgW="2730500" imgH="482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>
            <a:extLst>
              <a:ext uri="{FF2B5EF4-FFF2-40B4-BE49-F238E27FC236}">
                <a16:creationId xmlns="" xmlns:a16="http://schemas.microsoft.com/office/drawing/2014/main" id="{4BAB162B-1EFA-44FC-AC69-22D06CF22695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703263"/>
            <a:ext cx="7543800" cy="638175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4000" b="1" i="0" kern="0" dirty="0">
                <a:solidFill>
                  <a:srgbClr val="FF0000"/>
                </a:solidFill>
                <a:latin typeface="+mj-lt"/>
              </a:rPr>
              <a:t>2-D Inverse </a:t>
            </a:r>
            <a:r>
              <a:rPr lang="en-GB" altLang="en-US" sz="4000" b="1" i="0" kern="0" dirty="0" err="1">
                <a:solidFill>
                  <a:srgbClr val="FF0000"/>
                </a:solidFill>
                <a:latin typeface="+mj-lt"/>
              </a:rPr>
              <a:t>Hadamard</a:t>
            </a:r>
            <a:r>
              <a:rPr lang="en-GB" altLang="en-US" sz="4000" b="1" i="0" kern="0" dirty="0">
                <a:solidFill>
                  <a:srgbClr val="FF0000"/>
                </a:solidFill>
                <a:latin typeface="+mj-lt"/>
              </a:rPr>
              <a:t> Transform</a:t>
            </a:r>
          </a:p>
        </p:txBody>
      </p:sp>
      <p:sp>
        <p:nvSpPr>
          <p:cNvPr id="17411" name="Content Placeholder 1">
            <a:extLst>
              <a:ext uri="{FF2B5EF4-FFF2-40B4-BE49-F238E27FC236}">
                <a16:creationId xmlns="" xmlns:a16="http://schemas.microsoft.com/office/drawing/2014/main" id="{82B5CE08-E3AC-44B0-89BA-FE3D9C52B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700213"/>
            <a:ext cx="8064500" cy="44577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rgbClr val="040404"/>
                </a:solidFill>
              </a:rPr>
              <a:t>We define now the Inverse 2-D </a:t>
            </a:r>
            <a:r>
              <a:rPr lang="en-GB" altLang="en-US" sz="2000" dirty="0" err="1">
                <a:solidFill>
                  <a:srgbClr val="040404"/>
                </a:solidFill>
              </a:rPr>
              <a:t>Hadamard</a:t>
            </a:r>
            <a:r>
              <a:rPr lang="en-GB" altLang="en-US" sz="2000" dirty="0">
                <a:solidFill>
                  <a:srgbClr val="040404"/>
                </a:solidFill>
              </a:rPr>
              <a:t> transform. It is identical to the forward 2-D </a:t>
            </a:r>
            <a:r>
              <a:rPr lang="en-GB" altLang="en-US" sz="2000" dirty="0" err="1">
                <a:solidFill>
                  <a:srgbClr val="040404"/>
                </a:solidFill>
              </a:rPr>
              <a:t>Hadamard</a:t>
            </a:r>
            <a:r>
              <a:rPr lang="en-GB" altLang="en-US" sz="2000" dirty="0">
                <a:solidFill>
                  <a:srgbClr val="040404"/>
                </a:solidFill>
              </a:rPr>
              <a:t> transform.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rgbClr val="040404"/>
                </a:solidFill>
              </a:rPr>
              <a:t>The above is equivalent to:</a:t>
            </a:r>
          </a:p>
          <a:p>
            <a:pPr marL="0" indent="0"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 marL="0" indent="0"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 marL="0" indent="0">
              <a:defRPr/>
            </a:pPr>
            <a:endParaRPr lang="en-GB" altLang="en-US" sz="2000" dirty="0">
              <a:solidFill>
                <a:srgbClr val="040404"/>
              </a:solidFill>
            </a:endParaRPr>
          </a:p>
          <a:p>
            <a:pPr marL="0" indent="0">
              <a:defRPr/>
            </a:pPr>
            <a:endParaRPr lang="en-GB" altLang="en-US" sz="2000" dirty="0">
              <a:solidFill>
                <a:srgbClr val="040404"/>
              </a:solidFill>
            </a:endParaRPr>
          </a:p>
        </p:txBody>
      </p:sp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1384300" y="2520950"/>
          <a:ext cx="6348413" cy="908050"/>
        </p:xfrm>
        <a:graphic>
          <a:graphicData uri="http://schemas.openxmlformats.org/presentationml/2006/ole">
            <p:oleObj spid="_x0000_s49154" name="Equation" r:id="rId3" imgW="2819400" imgH="393700" progId="Equation.3">
              <p:embed/>
            </p:oleObj>
          </a:graphicData>
        </a:graphic>
      </p:graphicFrame>
      <p:graphicFrame>
        <p:nvGraphicFramePr>
          <p:cNvPr id="20485" name="Object 3"/>
          <p:cNvGraphicFramePr>
            <a:graphicFrameLocks noChangeAspect="1"/>
          </p:cNvGraphicFramePr>
          <p:nvPr/>
        </p:nvGraphicFramePr>
        <p:xfrm>
          <a:off x="1484313" y="4548188"/>
          <a:ext cx="6148387" cy="1112837"/>
        </p:xfrm>
        <a:graphic>
          <a:graphicData uri="http://schemas.openxmlformats.org/presentationml/2006/ole">
            <p:oleObj spid="_x0000_s49155" name="Equation" r:id="rId4" imgW="2730500" imgH="482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">
            <a:extLst>
              <a:ext uri="{FF2B5EF4-FFF2-40B4-BE49-F238E27FC236}">
                <a16:creationId xmlns="" xmlns:a16="http://schemas.microsoft.com/office/drawing/2014/main" id="{A6E87BE2-4579-4E7C-A724-AE5045166350}"/>
              </a:ext>
            </a:extLst>
          </p:cNvPr>
          <p:cNvSpPr txBox="1">
            <a:spLocks noChangeArrowheads="1"/>
          </p:cNvSpPr>
          <p:nvPr/>
        </p:nvSpPr>
        <p:spPr>
          <a:xfrm>
            <a:off x="107950" y="457201"/>
            <a:ext cx="8928100" cy="884238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4000" b="1" i="0" kern="0" dirty="0">
                <a:solidFill>
                  <a:srgbClr val="FF0000"/>
                </a:solidFill>
                <a:latin typeface="+mj-lt"/>
              </a:rPr>
              <a:t>Recursive Relationship of the </a:t>
            </a:r>
            <a:r>
              <a:rPr lang="en-GB" altLang="en-US" sz="4000" b="1" i="0" kern="0" dirty="0" err="1">
                <a:solidFill>
                  <a:srgbClr val="FF0000"/>
                </a:solidFill>
                <a:latin typeface="+mj-lt"/>
              </a:rPr>
              <a:t>Hadamard</a:t>
            </a:r>
            <a:r>
              <a:rPr lang="en-GB" altLang="en-US" sz="4000" b="1" i="0" kern="0" dirty="0">
                <a:solidFill>
                  <a:srgbClr val="FF0000"/>
                </a:solidFill>
                <a:latin typeface="+mj-lt"/>
              </a:rPr>
              <a:t> Transform</a:t>
            </a:r>
          </a:p>
        </p:txBody>
      </p:sp>
      <p:graphicFrame>
        <p:nvGraphicFramePr>
          <p:cNvPr id="22531" name="Object 1"/>
          <p:cNvGraphicFramePr>
            <a:graphicFrameLocks noChangeAspect="1"/>
          </p:cNvGraphicFramePr>
          <p:nvPr/>
        </p:nvGraphicFramePr>
        <p:xfrm>
          <a:off x="395288" y="1812925"/>
          <a:ext cx="8424862" cy="4311650"/>
        </p:xfrm>
        <a:graphic>
          <a:graphicData uri="http://schemas.openxmlformats.org/presentationml/2006/ole">
            <p:oleObj spid="_x0000_s50178" name="Equation" r:id="rId3" imgW="3390900" imgH="1879600" progId="Equation.3">
              <p:embed/>
            </p:oleObj>
          </a:graphicData>
        </a:graphic>
      </p:graphicFrame>
      <p:graphicFrame>
        <p:nvGraphicFramePr>
          <p:cNvPr id="22532" name="Object 2"/>
          <p:cNvGraphicFramePr>
            <a:graphicFrameLocks noChangeAspect="1"/>
          </p:cNvGraphicFramePr>
          <p:nvPr/>
        </p:nvGraphicFramePr>
        <p:xfrm>
          <a:off x="3000375" y="3429000"/>
          <a:ext cx="2795588" cy="1019175"/>
        </p:xfrm>
        <a:graphic>
          <a:graphicData uri="http://schemas.openxmlformats.org/presentationml/2006/ole">
            <p:oleObj spid="_x0000_s50179" name="Equation" r:id="rId4" imgW="1218671" imgH="44430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">
            <a:extLst>
              <a:ext uri="{FF2B5EF4-FFF2-40B4-BE49-F238E27FC236}">
                <a16:creationId xmlns="" xmlns:a16="http://schemas.microsoft.com/office/drawing/2014/main" id="{942D8929-0E28-4AE6-AA5F-6D4E7D507620}"/>
              </a:ext>
            </a:extLst>
          </p:cNvPr>
          <p:cNvSpPr txBox="1">
            <a:spLocks noChangeArrowheads="1"/>
          </p:cNvSpPr>
          <p:nvPr/>
        </p:nvSpPr>
        <p:spPr>
          <a:xfrm>
            <a:off x="107950" y="381001"/>
            <a:ext cx="8928100" cy="960438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4000" b="1" i="0" kern="0" dirty="0">
                <a:solidFill>
                  <a:srgbClr val="FF0000"/>
                </a:solidFill>
                <a:latin typeface="+mj-lt"/>
              </a:rPr>
              <a:t>Ordered Walsh and Hadamard Transforms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="" xmlns:a16="http://schemas.microsoft.com/office/drawing/2014/main" id="{4C064430-ABEB-426D-AD55-AF0256A8A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676400"/>
            <a:ext cx="8280400" cy="4122738"/>
          </a:xfrm>
        </p:spPr>
        <p:txBody>
          <a:bodyPr>
            <a:normAutofit fontScale="92500" lnSpcReduction="10000"/>
          </a:bodyPr>
          <a:lstStyle/>
          <a:p>
            <a:pPr marL="0" indent="0">
              <a:defRPr/>
            </a:pPr>
            <a:endParaRPr lang="en-GB" sz="20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solidFill>
                  <a:srgbClr val="040404"/>
                </a:solidFill>
                <a:latin typeface="+mj-lt"/>
              </a:rPr>
              <a:t>Modified versions of the Walsh and Hadamard transforms can be formed by rearranging the rows of the transformation matrix so that the </a:t>
            </a:r>
            <a:r>
              <a:rPr lang="en-GB" sz="2200" dirty="0" err="1">
                <a:solidFill>
                  <a:srgbClr val="040404"/>
                </a:solidFill>
                <a:latin typeface="+mj-lt"/>
              </a:rPr>
              <a:t>sequency</a:t>
            </a:r>
            <a:r>
              <a:rPr lang="en-GB" sz="2200" dirty="0">
                <a:solidFill>
                  <a:srgbClr val="040404"/>
                </a:solidFill>
                <a:latin typeface="+mj-lt"/>
              </a:rPr>
              <a:t> increases as the index of the transform increases.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sz="2200" dirty="0">
              <a:solidFill>
                <a:srgbClr val="040404"/>
              </a:solidFill>
              <a:latin typeface="+mj-lt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solidFill>
                  <a:srgbClr val="040404"/>
                </a:solidFill>
                <a:latin typeface="+mj-lt"/>
              </a:rPr>
              <a:t>These are called ordered transforms.</a:t>
            </a:r>
          </a:p>
          <a:p>
            <a:pPr marL="0" indent="0">
              <a:defRPr/>
            </a:pPr>
            <a:endParaRPr lang="en-GB" sz="2200" dirty="0">
              <a:solidFill>
                <a:srgbClr val="040404"/>
              </a:solidFill>
              <a:latin typeface="+mj-lt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solidFill>
                  <a:srgbClr val="040404"/>
                </a:solidFill>
                <a:latin typeface="+mj-lt"/>
              </a:rPr>
              <a:t>The ordered Walsh/Hadamard transforms do exhibit the property of energy compaction whereas the original versions of the transforms do not.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GB" sz="2200" dirty="0">
              <a:solidFill>
                <a:srgbClr val="040404"/>
              </a:solidFill>
              <a:latin typeface="+mj-lt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solidFill>
                  <a:srgbClr val="040404"/>
                </a:solidFill>
                <a:latin typeface="+mj-lt"/>
              </a:rPr>
              <a:t>Among all the transforms of this family, the Ordered Hadamard is the most popular due to recursive matrix property and also energy compaction. </a:t>
            </a:r>
          </a:p>
          <a:p>
            <a:pPr marL="0" indent="0">
              <a:defRPr/>
            </a:pPr>
            <a:endParaRPr lang="en-GB" sz="2200" dirty="0">
              <a:solidFill>
                <a:srgbClr val="040404"/>
              </a:solidFill>
              <a:latin typeface="+mj-lt"/>
            </a:endParaRPr>
          </a:p>
          <a:p>
            <a:pPr marL="0" indent="0">
              <a:defRPr/>
            </a:pPr>
            <a:endParaRPr lang="en-GB" sz="2000" dirty="0">
              <a:solidFill>
                <a:srgbClr val="040404"/>
              </a:solidFill>
              <a:latin typeface="+mj-lt"/>
            </a:endParaRPr>
          </a:p>
          <a:p>
            <a:pPr marL="0" indent="0">
              <a:defRPr/>
            </a:pPr>
            <a:endParaRPr lang="en-GB" sz="2000" dirty="0">
              <a:solidFill>
                <a:srgbClr val="040404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Hadamard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Transform</a:t>
            </a:r>
          </a:p>
        </p:txBody>
      </p:sp>
      <p:sp>
        <p:nvSpPr>
          <p:cNvPr id="275461" name="Rectangle 5" descr="h2h3"/>
          <p:cNvSpPr>
            <a:spLocks noChangeArrowheads="1"/>
          </p:cNvSpPr>
          <p:nvPr/>
        </p:nvSpPr>
        <p:spPr bwMode="auto">
          <a:xfrm>
            <a:off x="533400" y="2743200"/>
            <a:ext cx="4572000" cy="34956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75467" name="Rectangle 11" descr="Hm"/>
          <p:cNvSpPr>
            <a:spLocks noChangeArrowheads="1"/>
          </p:cNvSpPr>
          <p:nvPr/>
        </p:nvSpPr>
        <p:spPr bwMode="auto">
          <a:xfrm>
            <a:off x="5181600" y="1447800"/>
            <a:ext cx="2819400" cy="5334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75468" name="Rectangle 12"/>
          <p:cNvSpPr>
            <a:spLocks noChangeArrowheads="1"/>
          </p:cNvSpPr>
          <p:nvPr/>
        </p:nvSpPr>
        <p:spPr bwMode="auto">
          <a:xfrm>
            <a:off x="381000" y="1371600"/>
            <a:ext cx="3429000" cy="957263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75469" name="Rectangle 13"/>
          <p:cNvSpPr>
            <a:spLocks noChangeArrowheads="1"/>
          </p:cNvSpPr>
          <p:nvPr/>
        </p:nvSpPr>
        <p:spPr bwMode="auto">
          <a:xfrm>
            <a:off x="5105400" y="2209800"/>
            <a:ext cx="3048000" cy="508000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75470" name="Rectangle 14"/>
          <p:cNvSpPr>
            <a:spLocks noChangeArrowheads="1"/>
          </p:cNvSpPr>
          <p:nvPr/>
        </p:nvSpPr>
        <p:spPr bwMode="auto">
          <a:xfrm>
            <a:off x="5257800" y="3048000"/>
            <a:ext cx="3352800" cy="3124200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Cosine Transform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Similar to Fourier transform, cosine transform also uses sinusoidal basis functions.</a:t>
            </a:r>
          </a:p>
          <a:p>
            <a:pPr eaLnBrk="1" hangingPunct="1"/>
            <a:r>
              <a:rPr lang="en-US" dirty="0" smtClean="0"/>
              <a:t>The difference is that the cosine transform basis functions are not complex.</a:t>
            </a:r>
          </a:p>
          <a:p>
            <a:pPr lvl="1" eaLnBrk="1" hangingPunct="1"/>
            <a:r>
              <a:rPr lang="en-US" dirty="0" smtClean="0"/>
              <a:t>They use only cosine functions and not sine functions.</a:t>
            </a:r>
          </a:p>
          <a:p>
            <a:pPr eaLnBrk="1" hangingPunct="1"/>
            <a:r>
              <a:rPr lang="en-US" dirty="0" smtClean="0"/>
              <a:t>The general formula to generate the N-points 1-D cosine basis vector set is as follows: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1D-Discrete Cosine Transform</a:t>
            </a: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0" y="2767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4" name="Object 6"/>
          <p:cNvGraphicFramePr>
            <a:graphicFrameLocks noChangeAspect="1"/>
          </p:cNvGraphicFramePr>
          <p:nvPr/>
        </p:nvGraphicFramePr>
        <p:xfrm>
          <a:off x="1257300" y="2362200"/>
          <a:ext cx="6551613" cy="4041775"/>
        </p:xfrm>
        <a:graphic>
          <a:graphicData uri="http://schemas.openxmlformats.org/presentationml/2006/ole">
            <p:oleObj spid="_x0000_s51202" name="Equation" r:id="rId3" imgW="2145960" imgH="1320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Implementation of the DCT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DCT-based </a:t>
            </a:r>
            <a:r>
              <a:rPr lang="en-US" dirty="0" err="1" smtClean="0"/>
              <a:t>codecs</a:t>
            </a:r>
            <a:r>
              <a:rPr lang="en-US" dirty="0" smtClean="0"/>
              <a:t> use a two-dimensional version of the transform.</a:t>
            </a:r>
          </a:p>
          <a:p>
            <a:r>
              <a:rPr lang="en-US" dirty="0" smtClean="0"/>
              <a:t>The 2-D DCT and its inverse (IDCT) of an N x N block are shown below:</a:t>
            </a:r>
          </a:p>
          <a:p>
            <a:endParaRPr lang="en-US" dirty="0"/>
          </a:p>
        </p:txBody>
      </p:sp>
      <p:sp>
        <p:nvSpPr>
          <p:cNvPr id="929796" name="Rectangle 4"/>
          <p:cNvSpPr>
            <a:spLocks noChangeArrowheads="1"/>
          </p:cNvSpPr>
          <p:nvPr/>
        </p:nvSpPr>
        <p:spPr bwMode="auto">
          <a:xfrm>
            <a:off x="685800" y="5273675"/>
            <a:ext cx="77724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552450" indent="-552450">
              <a:spcBef>
                <a:spcPct val="40000"/>
              </a:spcBef>
              <a:buClr>
                <a:schemeClr val="tx2"/>
              </a:buClr>
              <a:buSzPct val="75000"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9797" name="Rectangle 5"/>
          <p:cNvSpPr>
            <a:spLocks noChangeArrowheads="1"/>
          </p:cNvSpPr>
          <p:nvPr/>
        </p:nvSpPr>
        <p:spPr bwMode="auto">
          <a:xfrm>
            <a:off x="304800" y="3581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1047750" lvl="1" indent="-304800">
              <a:spcBef>
                <a:spcPct val="40000"/>
              </a:spcBef>
              <a:buClr>
                <a:schemeClr val="tx2"/>
              </a:buClr>
              <a:buSzPct val="75000"/>
              <a:buFont typeface="Wingdings" pitchFamily="2" charset="2"/>
              <a:buChar char="w"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2-D DCT:</a:t>
            </a:r>
          </a:p>
        </p:txBody>
      </p:sp>
      <p:sp>
        <p:nvSpPr>
          <p:cNvPr id="929798" name="Rectangle 6"/>
          <p:cNvSpPr>
            <a:spLocks noChangeArrowheads="1"/>
          </p:cNvSpPr>
          <p:nvPr/>
        </p:nvSpPr>
        <p:spPr bwMode="auto">
          <a:xfrm>
            <a:off x="304800" y="4648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1047750" lvl="1" indent="-304800">
              <a:spcBef>
                <a:spcPct val="40000"/>
              </a:spcBef>
              <a:buClr>
                <a:schemeClr val="tx2"/>
              </a:buClr>
              <a:buSzPct val="75000"/>
              <a:buFont typeface="Wingdings" pitchFamily="2" charset="2"/>
              <a:buChar char="w"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2-D IDCT:</a:t>
            </a:r>
          </a:p>
        </p:txBody>
      </p:sp>
      <p:graphicFrame>
        <p:nvGraphicFramePr>
          <p:cNvPr id="129028" name="Object 4"/>
          <p:cNvGraphicFramePr>
            <a:graphicFrameLocks noChangeAspect="1"/>
          </p:cNvGraphicFramePr>
          <p:nvPr/>
        </p:nvGraphicFramePr>
        <p:xfrm>
          <a:off x="2286000" y="3886200"/>
          <a:ext cx="5334000" cy="685800"/>
        </p:xfrm>
        <a:graphic>
          <a:graphicData uri="http://schemas.openxmlformats.org/presentationml/2006/ole">
            <p:oleObj spid="_x0000_s129028" name="Equation" r:id="rId4" imgW="4114800" imgH="444240" progId="Equation.3">
              <p:embed/>
            </p:oleObj>
          </a:graphicData>
        </a:graphic>
      </p:graphicFrame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1447800" y="5181600"/>
          <a:ext cx="6477000" cy="812800"/>
        </p:xfrm>
        <a:graphic>
          <a:graphicData uri="http://schemas.openxmlformats.org/presentationml/2006/ole">
            <p:oleObj spid="_x0000_s129029" name="Equation" r:id="rId5" imgW="41148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Image Transform</a:t>
            </a:r>
          </a:p>
        </p:txBody>
      </p:sp>
      <p:sp>
        <p:nvSpPr>
          <p:cNvPr id="2222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effectLst/>
              </a:rPr>
              <a:t>Given T(u, v), the original image f(x, y) can be </a:t>
            </a:r>
            <a:r>
              <a:rPr lang="en-US" sz="2400" dirty="0" err="1">
                <a:effectLst/>
              </a:rPr>
              <a:t>recoverd</a:t>
            </a:r>
            <a:r>
              <a:rPr lang="en-US" sz="2400" dirty="0">
                <a:effectLst/>
              </a:rPr>
              <a:t> using the inverse </a:t>
            </a:r>
            <a:r>
              <a:rPr lang="en-US" sz="2400" dirty="0" err="1">
                <a:effectLst/>
              </a:rPr>
              <a:t>tranformation</a:t>
            </a:r>
            <a:r>
              <a:rPr lang="en-US" sz="2400" dirty="0">
                <a:effectLst/>
              </a:rPr>
              <a:t> of T(u, v).</a:t>
            </a:r>
          </a:p>
          <a:p>
            <a:pPr>
              <a:buFont typeface="Arial" charset="0"/>
              <a:buNone/>
            </a:pPr>
            <a:endParaRPr lang="en-US" sz="2400" dirty="0">
              <a:effectLst/>
            </a:endParaRPr>
          </a:p>
          <a:p>
            <a:pPr>
              <a:buFont typeface="Arial" charset="0"/>
              <a:buNone/>
            </a:pPr>
            <a:r>
              <a:rPr lang="en-US" sz="2400" dirty="0">
                <a:effectLst/>
              </a:rPr>
              <a:t> </a:t>
            </a:r>
          </a:p>
        </p:txBody>
      </p:sp>
      <p:graphicFrame>
        <p:nvGraphicFramePr>
          <p:cNvPr id="222212" name="Object 4"/>
          <p:cNvGraphicFramePr>
            <a:graphicFrameLocks noChangeAspect="1"/>
          </p:cNvGraphicFramePr>
          <p:nvPr/>
        </p:nvGraphicFramePr>
        <p:xfrm>
          <a:off x="631825" y="2792413"/>
          <a:ext cx="8415338" cy="2171700"/>
        </p:xfrm>
        <a:graphic>
          <a:graphicData uri="http://schemas.openxmlformats.org/presentationml/2006/ole">
            <p:oleObj spid="_x0000_s35842" name="Equation" r:id="rId3" imgW="3441600" imgH="8888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2-D DCT using a 1-D DCT Pair</a:t>
            </a:r>
          </a:p>
        </p:txBody>
      </p:sp>
      <p:sp>
        <p:nvSpPr>
          <p:cNvPr id="952323" name="Rectangle 3"/>
          <p:cNvSpPr>
            <a:spLocks noChangeArrowheads="1"/>
          </p:cNvSpPr>
          <p:nvPr/>
        </p:nvSpPr>
        <p:spPr bwMode="auto">
          <a:xfrm>
            <a:off x="304800" y="2209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1047750" lvl="1" indent="-304800">
              <a:spcBef>
                <a:spcPct val="40000"/>
              </a:spcBef>
              <a:buClr>
                <a:schemeClr val="tx2"/>
              </a:buClr>
              <a:buSzPct val="75000"/>
              <a:buFont typeface="Wingdings" pitchFamily="2" charset="2"/>
              <a:buChar char="w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1-D DCT:</a:t>
            </a:r>
          </a:p>
        </p:txBody>
      </p:sp>
      <p:sp>
        <p:nvSpPr>
          <p:cNvPr id="952324" name="Rectangle 4"/>
          <p:cNvSpPr>
            <a:spLocks noChangeArrowheads="1"/>
          </p:cNvSpPr>
          <p:nvPr/>
        </p:nvSpPr>
        <p:spPr bwMode="auto">
          <a:xfrm>
            <a:off x="304800" y="3810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1047750" lvl="1" indent="-304800">
              <a:spcBef>
                <a:spcPct val="40000"/>
              </a:spcBef>
              <a:buClr>
                <a:schemeClr val="tx2"/>
              </a:buClr>
              <a:buSzPct val="75000"/>
              <a:buFont typeface="Wingdings" pitchFamily="2" charset="2"/>
              <a:buChar char="w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1-D IDCT:</a:t>
            </a:r>
          </a:p>
        </p:txBody>
      </p: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3505200" y="1981200"/>
            <a:ext cx="3505200" cy="838200"/>
            <a:chOff x="2016" y="3312"/>
            <a:chExt cx="2208" cy="528"/>
          </a:xfrm>
        </p:grpSpPr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2016" y="3312"/>
              <a:ext cx="2208" cy="52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15" name="Object 7"/>
            <p:cNvGraphicFramePr>
              <a:graphicFrameLocks noChangeAspect="1"/>
            </p:cNvGraphicFramePr>
            <p:nvPr/>
          </p:nvGraphicFramePr>
          <p:xfrm>
            <a:off x="2064" y="3389"/>
            <a:ext cx="2129" cy="403"/>
          </p:xfrm>
          <a:graphic>
            <a:graphicData uri="http://schemas.openxmlformats.org/presentationml/2006/ole">
              <p:oleObj spid="_x0000_s128006" name="Equation" r:id="rId4" imgW="2412720" imgH="457200" progId="Equation.3">
                <p:embed/>
              </p:oleObj>
            </a:graphicData>
          </a:graphic>
        </p:graphicFrame>
      </p:grpSp>
      <p:sp>
        <p:nvSpPr>
          <p:cNvPr id="1280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128013" name="Object 13"/>
          <p:cNvGraphicFramePr>
            <a:graphicFrameLocks noChangeAspect="1"/>
          </p:cNvGraphicFramePr>
          <p:nvPr/>
        </p:nvGraphicFramePr>
        <p:xfrm>
          <a:off x="2590800" y="4038600"/>
          <a:ext cx="4648200" cy="1143000"/>
        </p:xfrm>
        <a:graphic>
          <a:graphicData uri="http://schemas.openxmlformats.org/presentationml/2006/ole">
            <p:oleObj spid="_x0000_s128013" name="Equation" r:id="rId5" imgW="2082800" imgH="44450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2195513" y="1738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IN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707886"/>
          </a:xfrm>
          <a:noFill/>
          <a:ln/>
        </p:spPr>
        <p:txBody>
          <a:bodyPr anchor="t">
            <a:spAutoFit/>
          </a:bodyPr>
          <a:lstStyle/>
          <a:p>
            <a:pPr algn="ctr"/>
            <a:r>
              <a:rPr lang="en-US" altLang="zh-TW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KL Transform</a:t>
            </a:r>
            <a:endParaRPr lang="en-US" altLang="zh-TW" sz="40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5898" name="Text Box 10"/>
          <p:cNvSpPr txBox="1">
            <a:spLocks noChangeArrowheads="1"/>
          </p:cNvSpPr>
          <p:nvPr/>
        </p:nvSpPr>
        <p:spPr bwMode="auto">
          <a:xfrm>
            <a:off x="847725" y="1117600"/>
            <a:ext cx="65627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n"/>
            </a:pPr>
            <a:r>
              <a:rPr lang="en-US" altLang="zh-TW" sz="2000" dirty="0">
                <a:latin typeface="Times New Roman" pitchFamily="18" charset="0"/>
              </a:rPr>
              <a:t> The objectives of transform coding :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TW" sz="2000" dirty="0">
                <a:latin typeface="Arial Black" pitchFamily="34" charset="0"/>
                <a:ea typeface="AR MinchoL JIS" pitchFamily="49" charset="-128"/>
              </a:rPr>
              <a:t>  </a:t>
            </a:r>
            <a:r>
              <a:rPr lang="en-US" altLang="zh-TW" sz="2000" dirty="0">
                <a:latin typeface="Arial" pitchFamily="34" charset="0"/>
                <a:ea typeface="AR MinchoL JIS" pitchFamily="49" charset="-128"/>
              </a:rPr>
              <a:t>-</a:t>
            </a:r>
            <a:r>
              <a:rPr lang="en-US" altLang="zh-TW" sz="2000" dirty="0">
                <a:latin typeface="Times New Roman" pitchFamily="18" charset="0"/>
              </a:rPr>
              <a:t> Removes correlation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TW" sz="2000" dirty="0">
                <a:latin typeface="Times New Roman" pitchFamily="18" charset="0"/>
              </a:rPr>
              <a:t>   </a:t>
            </a:r>
            <a:r>
              <a:rPr lang="en-US" altLang="zh-TW" sz="2000" dirty="0">
                <a:latin typeface="Arial" pitchFamily="34" charset="0"/>
              </a:rPr>
              <a:t>-</a:t>
            </a:r>
            <a:r>
              <a:rPr lang="en-US" altLang="zh-TW" sz="2000" dirty="0">
                <a:latin typeface="Times New Roman" pitchFamily="18" charset="0"/>
              </a:rPr>
              <a:t> Packs energy in as few transform coefficients as possible</a:t>
            </a:r>
          </a:p>
        </p:txBody>
      </p:sp>
      <p:sp>
        <p:nvSpPr>
          <p:cNvPr id="165903" name="Text Box 15"/>
          <p:cNvSpPr txBox="1">
            <a:spLocks noChangeArrowheads="1"/>
          </p:cNvSpPr>
          <p:nvPr/>
        </p:nvSpPr>
        <p:spPr bwMode="auto">
          <a:xfrm>
            <a:off x="4953000" y="6172200"/>
            <a:ext cx="387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65909" name="Text Box 21"/>
          <p:cNvSpPr txBox="1">
            <a:spLocks noChangeArrowheads="1"/>
          </p:cNvSpPr>
          <p:nvPr/>
        </p:nvSpPr>
        <p:spPr bwMode="auto">
          <a:xfrm>
            <a:off x="835025" y="4597400"/>
            <a:ext cx="8048625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</a:pPr>
            <a:r>
              <a:rPr lang="en-US" altLang="zh-TW" sz="2000" dirty="0">
                <a:latin typeface="Arial" pitchFamily="34" charset="0"/>
              </a:rPr>
              <a:t> -</a:t>
            </a:r>
            <a:r>
              <a:rPr lang="en-US" altLang="zh-TW" sz="2000" dirty="0">
                <a:latin typeface="Times New Roman" pitchFamily="18" charset="0"/>
              </a:rPr>
              <a:t>  It completely </a:t>
            </a:r>
            <a:r>
              <a:rPr lang="en-US" altLang="zh-TW" sz="2000" dirty="0" err="1">
                <a:latin typeface="Times New Roman" pitchFamily="18" charset="0"/>
              </a:rPr>
              <a:t>decorrelates</a:t>
            </a:r>
            <a:r>
              <a:rPr lang="en-US" altLang="zh-TW" sz="2000" dirty="0">
                <a:latin typeface="Times New Roman" pitchFamily="18" charset="0"/>
              </a:rPr>
              <a:t> the signal in the transform domain.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TW" sz="2000" dirty="0">
                <a:latin typeface="Arial" pitchFamily="34" charset="0"/>
              </a:rPr>
              <a:t> -</a:t>
            </a:r>
            <a:r>
              <a:rPr lang="en-US" altLang="zh-TW" sz="2000" dirty="0">
                <a:latin typeface="Times New Roman" pitchFamily="18" charset="0"/>
              </a:rPr>
              <a:t>  It minimizes the MSE in bandwidth reduction or data compression.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zh-TW" sz="2000" dirty="0">
                <a:latin typeface="Arial" pitchFamily="34" charset="0"/>
              </a:rPr>
              <a:t> -</a:t>
            </a:r>
            <a:r>
              <a:rPr lang="en-US" altLang="zh-TW" sz="2000" dirty="0">
                <a:latin typeface="Times New Roman" pitchFamily="18" charset="0"/>
              </a:rPr>
              <a:t>  It contains the most variance (energy) in the fewest number of transform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altLang="zh-TW" sz="2000" dirty="0">
                <a:latin typeface="Times New Roman" pitchFamily="18" charset="0"/>
              </a:rPr>
              <a:t>      coefficients.</a:t>
            </a:r>
          </a:p>
        </p:txBody>
      </p:sp>
      <p:sp>
        <p:nvSpPr>
          <p:cNvPr id="165910" name="Text Box 22"/>
          <p:cNvSpPr txBox="1">
            <a:spLocks noChangeArrowheads="1"/>
          </p:cNvSpPr>
          <p:nvPr/>
        </p:nvSpPr>
        <p:spPr bwMode="auto">
          <a:xfrm>
            <a:off x="877888" y="2468563"/>
            <a:ext cx="80105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buSzPct val="80000"/>
              <a:buFont typeface="Wingdings" pitchFamily="2" charset="2"/>
              <a:buChar char="n"/>
            </a:pPr>
            <a:r>
              <a:rPr lang="en-US" altLang="zh-TW" sz="2000" dirty="0">
                <a:latin typeface="Times New Roman" pitchFamily="18" charset="0"/>
              </a:rPr>
              <a:t> Consider </a:t>
            </a:r>
            <a:r>
              <a:rPr lang="en-US" altLang="zh-TW" sz="2000" i="1" dirty="0">
                <a:latin typeface="Times New Roman" pitchFamily="18" charset="0"/>
              </a:rPr>
              <a:t>N</a:t>
            </a:r>
            <a:r>
              <a:rPr lang="en-US" altLang="zh-TW" sz="2000" dirty="0">
                <a:latin typeface="Times New Roman" pitchFamily="18" charset="0"/>
              </a:rPr>
              <a:t> sampled points of a zero mean random vector </a:t>
            </a:r>
            <a:r>
              <a:rPr lang="en-US" altLang="zh-TW" sz="2000" i="1" dirty="0">
                <a:latin typeface="Times New Roman" pitchFamily="18" charset="0"/>
              </a:rPr>
              <a:t>x</a:t>
            </a:r>
            <a:r>
              <a:rPr lang="en-US" altLang="zh-TW" sz="2000" dirty="0">
                <a:latin typeface="Times New Roman" pitchFamily="18" charset="0"/>
              </a:rPr>
              <a:t>,  then </a:t>
            </a:r>
            <a:r>
              <a:rPr lang="en-US" altLang="zh-TW" sz="2000" i="1" dirty="0">
                <a:latin typeface="Times New Roman" pitchFamily="18" charset="0"/>
              </a:rPr>
              <a:t>x</a:t>
            </a:r>
            <a:r>
              <a:rPr lang="en-US" altLang="zh-TW" sz="2000" dirty="0">
                <a:latin typeface="Times New Roman" pitchFamily="18" charset="0"/>
              </a:rPr>
              <a:t> expanded in terms of </a:t>
            </a:r>
            <a:r>
              <a:rPr lang="ru-RU" altLang="zh-TW" sz="2000" dirty="0">
                <a:latin typeface="Times New Roman" pitchFamily="18" charset="0"/>
              </a:rPr>
              <a:t>Ф</a:t>
            </a:r>
            <a:r>
              <a:rPr lang="en-US" altLang="zh-TW" sz="2000" i="1" baseline="-25000" dirty="0" err="1">
                <a:latin typeface="Times New Roman" pitchFamily="18" charset="0"/>
              </a:rPr>
              <a:t>i</a:t>
            </a:r>
            <a:r>
              <a:rPr lang="en-US" altLang="zh-TW" sz="2000" dirty="0">
                <a:latin typeface="Times New Roman" pitchFamily="18" charset="0"/>
              </a:rPr>
              <a:t> is                        .We seek the best representation of a given random function in the MSE sense.</a:t>
            </a:r>
            <a:r>
              <a:rPr lang="en-US" altLang="zh-TW" sz="2000" dirty="0"/>
              <a:t> (                   </a:t>
            </a:r>
            <a:r>
              <a:rPr lang="en-US" altLang="zh-TW" sz="2000" dirty="0" smtClean="0"/>
              <a:t>  </a:t>
            </a:r>
            <a:r>
              <a:rPr lang="en-US" altLang="zh-TW" sz="2000" dirty="0"/>
              <a:t>). </a:t>
            </a:r>
            <a:r>
              <a:rPr lang="en-US" altLang="zh-TW" sz="2000" dirty="0">
                <a:latin typeface="Times New Roman" pitchFamily="18" charset="0"/>
              </a:rPr>
              <a:t>The KLT is said to be an optimal transform because it has the following properties</a:t>
            </a:r>
            <a:endParaRPr lang="ru-RU" altLang="zh-TW" sz="2000" dirty="0">
              <a:latin typeface="Times New Roman" pitchFamily="18" charset="0"/>
            </a:endParaRPr>
          </a:p>
        </p:txBody>
      </p:sp>
      <p:graphicFrame>
        <p:nvGraphicFramePr>
          <p:cNvPr id="165911" name="Object 23"/>
          <p:cNvGraphicFramePr>
            <a:graphicFrameLocks noChangeAspect="1"/>
          </p:cNvGraphicFramePr>
          <p:nvPr/>
        </p:nvGraphicFramePr>
        <p:xfrm>
          <a:off x="3810000" y="2895600"/>
          <a:ext cx="1414463" cy="750888"/>
        </p:xfrm>
        <a:graphic>
          <a:graphicData uri="http://schemas.openxmlformats.org/presentationml/2006/ole">
            <p:oleObj spid="_x0000_s57346" name="方程式" r:id="rId4" imgW="812520" imgH="431640" progId="Equation.3">
              <p:embed/>
            </p:oleObj>
          </a:graphicData>
        </a:graphic>
      </p:graphicFrame>
      <p:graphicFrame>
        <p:nvGraphicFramePr>
          <p:cNvPr id="165912" name="Object 24"/>
          <p:cNvGraphicFramePr>
            <a:graphicFrameLocks noChangeAspect="1"/>
          </p:cNvGraphicFramePr>
          <p:nvPr/>
        </p:nvGraphicFramePr>
        <p:xfrm>
          <a:off x="5607050" y="3502025"/>
          <a:ext cx="1641475" cy="422275"/>
        </p:xfrm>
        <a:graphic>
          <a:graphicData uri="http://schemas.openxmlformats.org/presentationml/2006/ole">
            <p:oleObj spid="_x0000_s57347" name="方程式" r:id="rId5" imgW="939600" imgH="241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Properties </a:t>
            </a:r>
            <a:r>
              <a:rPr lang="en-US" b="1" dirty="0">
                <a:solidFill>
                  <a:srgbClr val="FF0000"/>
                </a:solidFill>
              </a:rPr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Applications of </a:t>
            </a:r>
            <a:r>
              <a:rPr lang="en-US" b="1" dirty="0">
                <a:solidFill>
                  <a:srgbClr val="FF0000"/>
                </a:solidFill>
              </a:rPr>
              <a:t>K-L Transform</a:t>
            </a:r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1"/>
            <a:ext cx="8153400" cy="434340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Optimality</a:t>
            </a:r>
          </a:p>
          <a:p>
            <a:pPr lvl="1"/>
            <a:r>
              <a:rPr lang="en-US" sz="2200" dirty="0" err="1"/>
              <a:t>Decorrelation</a:t>
            </a:r>
            <a:r>
              <a:rPr lang="en-US" sz="2200" dirty="0"/>
              <a:t> and MMSE for the </a:t>
            </a:r>
            <a:r>
              <a:rPr lang="en-US" sz="2200" dirty="0" smtClean="0"/>
              <a:t>same </a:t>
            </a:r>
            <a:r>
              <a:rPr lang="en-US" sz="2200" dirty="0"/>
              <a:t>of partial </a:t>
            </a:r>
            <a:r>
              <a:rPr lang="en-US" sz="2200" dirty="0" smtClean="0"/>
              <a:t>coefficients.</a:t>
            </a:r>
            <a:endParaRPr lang="en-US" sz="2200" dirty="0"/>
          </a:p>
          <a:p>
            <a:r>
              <a:rPr lang="en-US" sz="2400" dirty="0"/>
              <a:t>Data dependent</a:t>
            </a:r>
          </a:p>
          <a:p>
            <a:pPr lvl="1"/>
            <a:r>
              <a:rPr lang="en-US" sz="2200" dirty="0"/>
              <a:t>Have to estimate the 2</a:t>
            </a:r>
            <a:r>
              <a:rPr lang="en-US" sz="2200" baseline="30000" dirty="0"/>
              <a:t>nd</a:t>
            </a:r>
            <a:r>
              <a:rPr lang="en-US" sz="2200" dirty="0"/>
              <a:t>-order statistics to determine the transform</a:t>
            </a:r>
          </a:p>
          <a:p>
            <a:pPr lvl="1"/>
            <a:r>
              <a:rPr lang="en-US" sz="2200" dirty="0"/>
              <a:t>Can we get data-independent transform with similar performance?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DCT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sz="2400" dirty="0" smtClean="0"/>
              <a:t>Applications</a:t>
            </a:r>
            <a:endParaRPr lang="en-US" sz="2400" dirty="0"/>
          </a:p>
          <a:p>
            <a:pPr lvl="1"/>
            <a:r>
              <a:rPr lang="en-US" sz="2200" dirty="0"/>
              <a:t> (non-universal) compression</a:t>
            </a:r>
          </a:p>
          <a:p>
            <a:pPr lvl="1"/>
            <a:r>
              <a:rPr lang="en-US" sz="2200" dirty="0"/>
              <a:t> pattern recognition:   e.g., </a:t>
            </a:r>
            <a:r>
              <a:rPr lang="en-US" sz="2200" dirty="0" err="1"/>
              <a:t>eigen</a:t>
            </a:r>
            <a:r>
              <a:rPr lang="en-US" sz="2200" dirty="0"/>
              <a:t> faces</a:t>
            </a:r>
          </a:p>
          <a:p>
            <a:pPr lvl="1"/>
            <a:r>
              <a:rPr lang="en-US" sz="2200" dirty="0"/>
              <a:t> analyze the principal (“dominating”) components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16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7013" y="1803400"/>
            <a:ext cx="8702675" cy="1730375"/>
          </a:xfrm>
          <a:noFill/>
          <a:ln/>
        </p:spPr>
      </p:pic>
      <p:sp>
        <p:nvSpPr>
          <p:cNvPr id="220165" name="Rectangle 5"/>
          <p:cNvSpPr>
            <a:spLocks noGrp="1" noRot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Image Transform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41DE5C-DD3C-4334-9061-7079A0011C2F}" type="slidenum">
              <a:rPr lang="en-US"/>
              <a:pPr/>
              <a:t>5</a:t>
            </a:fld>
            <a:endParaRPr lang="en-US"/>
          </a:p>
        </p:txBody>
      </p:sp>
      <p:sp>
        <p:nvSpPr>
          <p:cNvPr id="2816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Image Transforms</a:t>
            </a:r>
          </a:p>
        </p:txBody>
      </p:sp>
      <p:sp>
        <p:nvSpPr>
          <p:cNvPr id="2816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r>
              <a:rPr lang="en-US" dirty="0"/>
              <a:t>Preliminary definitions</a:t>
            </a:r>
          </a:p>
          <a:p>
            <a:pPr lvl="1">
              <a:buFont typeface="Wingdings" pitchFamily="2" charset="2"/>
              <a:buChar char="q"/>
            </a:pPr>
            <a:r>
              <a:rPr lang="en-US" i="1" dirty="0"/>
              <a:t> Orthogonal</a:t>
            </a:r>
            <a:r>
              <a:rPr lang="en-US" dirty="0"/>
              <a:t> matrix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 lvl="1">
              <a:buFont typeface="Wingdings" pitchFamily="2" charset="2"/>
              <a:buChar char="q"/>
            </a:pPr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i="1" dirty="0"/>
              <a:t> Unitary</a:t>
            </a:r>
            <a:r>
              <a:rPr lang="en-US" dirty="0"/>
              <a:t> matrix</a:t>
            </a:r>
          </a:p>
        </p:txBody>
      </p:sp>
      <p:graphicFrame>
        <p:nvGraphicFramePr>
          <p:cNvPr id="367616" name="Object 2048"/>
          <p:cNvGraphicFramePr>
            <a:graphicFrameLocks noChangeAspect="1"/>
          </p:cNvGraphicFramePr>
          <p:nvPr/>
        </p:nvGraphicFramePr>
        <p:xfrm>
          <a:off x="2667000" y="2590800"/>
          <a:ext cx="2362200" cy="1627188"/>
        </p:xfrm>
        <a:graphic>
          <a:graphicData uri="http://schemas.openxmlformats.org/presentationml/2006/ole">
            <p:oleObj spid="_x0000_s75778" name="Equation" r:id="rId3" imgW="977760" imgH="672840" progId="Equation.3">
              <p:embed/>
            </p:oleObj>
          </a:graphicData>
        </a:graphic>
      </p:graphicFrame>
      <p:graphicFrame>
        <p:nvGraphicFramePr>
          <p:cNvPr id="367617" name="Object 2049"/>
          <p:cNvGraphicFramePr>
            <a:graphicFrameLocks noChangeAspect="1"/>
          </p:cNvGraphicFramePr>
          <p:nvPr/>
        </p:nvGraphicFramePr>
        <p:xfrm>
          <a:off x="2667000" y="4800600"/>
          <a:ext cx="2546350" cy="1627188"/>
        </p:xfrm>
        <a:graphic>
          <a:graphicData uri="http://schemas.openxmlformats.org/presentationml/2006/ole">
            <p:oleObj spid="_x0000_s75779" name="Equation" r:id="rId4" imgW="1054080" imgH="6728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Forward Transform Kernel</a:t>
            </a:r>
          </a:p>
        </p:txBody>
      </p:sp>
      <p:sp>
        <p:nvSpPr>
          <p:cNvPr id="2252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z="2400">
              <a:effectLst/>
            </a:endParaRPr>
          </a:p>
          <a:p>
            <a:pPr>
              <a:buFont typeface="Arial" charset="0"/>
              <a:buNone/>
            </a:pPr>
            <a:r>
              <a:rPr lang="en-US" sz="2400">
                <a:effectLst/>
              </a:rPr>
              <a:t> </a:t>
            </a:r>
          </a:p>
        </p:txBody>
      </p:sp>
      <p:graphicFrame>
        <p:nvGraphicFramePr>
          <p:cNvPr id="225284" name="Object 4"/>
          <p:cNvGraphicFramePr>
            <a:graphicFrameLocks noChangeAspect="1"/>
          </p:cNvGraphicFramePr>
          <p:nvPr/>
        </p:nvGraphicFramePr>
        <p:xfrm>
          <a:off x="1001713" y="1533525"/>
          <a:ext cx="7612062" cy="4791075"/>
        </p:xfrm>
        <a:graphic>
          <a:graphicData uri="http://schemas.openxmlformats.org/presentationml/2006/ole">
            <p:oleObj spid="_x0000_s36866" name="Equation" r:id="rId3" imgW="3263760" imgH="2057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The Kernels for 2-D Fourier Transform</a:t>
            </a:r>
          </a:p>
        </p:txBody>
      </p:sp>
      <p:sp>
        <p:nvSpPr>
          <p:cNvPr id="2263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z="2400">
              <a:effectLst/>
            </a:endParaRPr>
          </a:p>
          <a:p>
            <a:pPr>
              <a:buFont typeface="Arial" charset="0"/>
              <a:buNone/>
            </a:pPr>
            <a:r>
              <a:rPr lang="en-US" sz="2400">
                <a:effectLst/>
              </a:rPr>
              <a:t> </a:t>
            </a:r>
          </a:p>
        </p:txBody>
      </p:sp>
      <p:graphicFrame>
        <p:nvGraphicFramePr>
          <p:cNvPr id="226308" name="Object 4"/>
          <p:cNvGraphicFramePr>
            <a:graphicFrameLocks noChangeAspect="1"/>
          </p:cNvGraphicFramePr>
          <p:nvPr/>
        </p:nvGraphicFramePr>
        <p:xfrm>
          <a:off x="1203325" y="1552575"/>
          <a:ext cx="5276850" cy="4354513"/>
        </p:xfrm>
        <a:graphic>
          <a:graphicData uri="http://schemas.openxmlformats.org/presentationml/2006/ole">
            <p:oleObj spid="_x0000_s37890" name="Equation" r:id="rId3" imgW="1904760" imgH="1574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2-D Fourier Transform</a:t>
            </a:r>
          </a:p>
        </p:txBody>
      </p:sp>
      <p:sp>
        <p:nvSpPr>
          <p:cNvPr id="2273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z="2400">
              <a:effectLst/>
            </a:endParaRPr>
          </a:p>
          <a:p>
            <a:pPr>
              <a:buFont typeface="Arial" charset="0"/>
              <a:buNone/>
            </a:pPr>
            <a:r>
              <a:rPr lang="en-US" sz="2400">
                <a:effectLst/>
              </a:rPr>
              <a:t> </a:t>
            </a:r>
          </a:p>
        </p:txBody>
      </p:sp>
      <p:graphicFrame>
        <p:nvGraphicFramePr>
          <p:cNvPr id="227332" name="Object 4"/>
          <p:cNvGraphicFramePr>
            <a:graphicFrameLocks noChangeAspect="1"/>
          </p:cNvGraphicFramePr>
          <p:nvPr/>
        </p:nvGraphicFramePr>
        <p:xfrm>
          <a:off x="971550" y="1854200"/>
          <a:ext cx="7402513" cy="3352800"/>
        </p:xfrm>
        <a:graphic>
          <a:graphicData uri="http://schemas.openxmlformats.org/presentationml/2006/ole">
            <p:oleObj spid="_x0000_s38914" name="Equation" r:id="rId3" imgW="2463480" imgH="11174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2-D DFT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14425"/>
            <a:ext cx="8426450" cy="4981575"/>
          </a:xfrm>
        </p:spPr>
        <p:txBody>
          <a:bodyPr/>
          <a:lstStyle/>
          <a:p>
            <a:r>
              <a:rPr lang="en-US" sz="2600"/>
              <a:t>2-D DFT is </a:t>
            </a:r>
            <a:r>
              <a:rPr lang="en-US" sz="2600" i="1"/>
              <a:t>Separable</a:t>
            </a:r>
          </a:p>
          <a:p>
            <a:pPr lvl="3"/>
            <a:endParaRPr lang="en-US" sz="1000" i="1"/>
          </a:p>
          <a:p>
            <a:pPr lvl="1"/>
            <a:r>
              <a:rPr lang="en-US" i="1"/>
              <a:t>Y = F X F  </a:t>
            </a:r>
            <a:r>
              <a:rPr lang="en-US">
                <a:sym typeface="Wingdings" pitchFamily="2" charset="2"/>
              </a:rPr>
              <a:t> </a:t>
            </a:r>
            <a:r>
              <a:rPr lang="en-US" i="1">
                <a:sym typeface="Wingdings" pitchFamily="2" charset="2"/>
              </a:rPr>
              <a:t> X = </a:t>
            </a:r>
            <a:r>
              <a:rPr lang="en-US" i="1"/>
              <a:t>F</a:t>
            </a:r>
            <a:r>
              <a:rPr lang="en-US" i="1" baseline="30000"/>
              <a:t>*</a:t>
            </a:r>
            <a:r>
              <a:rPr lang="en-US" i="1"/>
              <a:t> Y F</a:t>
            </a:r>
            <a:r>
              <a:rPr lang="en-US" i="1" baseline="30000"/>
              <a:t>*</a:t>
            </a:r>
          </a:p>
          <a:p>
            <a:pPr lvl="3"/>
            <a:endParaRPr lang="en-US" sz="1000"/>
          </a:p>
          <a:p>
            <a:pPr lvl="1"/>
            <a:r>
              <a:rPr lang="en-US"/>
              <a:t>Basis images  </a:t>
            </a:r>
            <a:r>
              <a:rPr lang="en-US" i="1"/>
              <a:t>B</a:t>
            </a:r>
            <a:r>
              <a:rPr lang="en-US" i="1" baseline="-25000"/>
              <a:t>k,l</a:t>
            </a:r>
            <a:r>
              <a:rPr lang="en-US"/>
              <a:t> = </a:t>
            </a:r>
            <a:r>
              <a:rPr lang="en-US" i="1"/>
              <a:t>(</a:t>
            </a:r>
            <a:r>
              <a:rPr lang="en-US" i="1" u="sng"/>
              <a:t>a</a:t>
            </a:r>
            <a:r>
              <a:rPr lang="en-US" i="1" baseline="-25000"/>
              <a:t>k</a:t>
            </a:r>
            <a:r>
              <a:rPr lang="en-US" i="1" baseline="30000"/>
              <a:t> </a:t>
            </a:r>
            <a:r>
              <a:rPr lang="en-US" i="1"/>
              <a:t>)</a:t>
            </a:r>
            <a:r>
              <a:rPr lang="en-US" i="1" baseline="30000"/>
              <a:t> </a:t>
            </a:r>
            <a:r>
              <a:rPr lang="en-US" i="1"/>
              <a:t>(</a:t>
            </a:r>
            <a:r>
              <a:rPr lang="en-US" i="1" u="sng"/>
              <a:t>a</a:t>
            </a:r>
            <a:r>
              <a:rPr lang="en-US" i="1" baseline="-25000"/>
              <a:t>l</a:t>
            </a:r>
            <a:r>
              <a:rPr lang="en-US" i="1" baseline="30000"/>
              <a:t> </a:t>
            </a:r>
            <a:r>
              <a:rPr lang="en-US" i="1"/>
              <a:t>)</a:t>
            </a:r>
            <a:r>
              <a:rPr lang="en-US" i="1" baseline="30000"/>
              <a:t>T</a:t>
            </a:r>
            <a:endParaRPr lang="en-US" i="1"/>
          </a:p>
          <a:p>
            <a:pPr lvl="1">
              <a:buFontTx/>
              <a:buNone/>
            </a:pPr>
            <a:r>
              <a:rPr lang="en-US" i="1"/>
              <a:t>	</a:t>
            </a:r>
            <a:r>
              <a:rPr lang="en-US"/>
              <a:t>where</a:t>
            </a:r>
            <a:r>
              <a:rPr lang="en-US" i="1"/>
              <a:t> </a:t>
            </a:r>
            <a:r>
              <a:rPr lang="en-US" i="1" u="sng"/>
              <a:t>a</a:t>
            </a:r>
            <a:r>
              <a:rPr lang="en-US" i="1" baseline="-25000"/>
              <a:t>k</a:t>
            </a:r>
            <a:r>
              <a:rPr lang="en-US" i="1"/>
              <a:t> = [ 1  W</a:t>
            </a:r>
            <a:r>
              <a:rPr lang="en-US" i="1" baseline="-25000"/>
              <a:t>N</a:t>
            </a:r>
            <a:r>
              <a:rPr lang="en-US" i="1" baseline="30000"/>
              <a:t>-k</a:t>
            </a:r>
            <a:r>
              <a:rPr lang="en-US" i="1"/>
              <a:t>  W</a:t>
            </a:r>
            <a:r>
              <a:rPr lang="en-US" i="1" baseline="-25000"/>
              <a:t>N</a:t>
            </a:r>
            <a:r>
              <a:rPr lang="en-US" i="1" baseline="30000"/>
              <a:t>-2k</a:t>
            </a:r>
            <a:r>
              <a:rPr lang="en-US" i="1"/>
              <a:t>  …  W</a:t>
            </a:r>
            <a:r>
              <a:rPr lang="en-US" i="1" baseline="-25000"/>
              <a:t>N</a:t>
            </a:r>
            <a:r>
              <a:rPr lang="en-US" i="1" baseline="30000"/>
              <a:t>-(N-1)k</a:t>
            </a:r>
            <a:r>
              <a:rPr lang="en-US" i="1"/>
              <a:t> ]</a:t>
            </a:r>
            <a:r>
              <a:rPr lang="en-US" i="1" baseline="30000"/>
              <a:t>T</a:t>
            </a:r>
            <a:r>
              <a:rPr lang="en-US" i="1"/>
              <a:t> / </a:t>
            </a:r>
            <a:r>
              <a:rPr lang="en-US" i="1">
                <a:sym typeface="Symbol" pitchFamily="18" charset="2"/>
              </a:rPr>
              <a:t> </a:t>
            </a:r>
            <a:r>
              <a:rPr lang="en-US" i="1"/>
              <a:t>N</a:t>
            </a:r>
            <a:endParaRPr lang="en-US"/>
          </a:p>
          <a:p>
            <a:pPr lvl="2"/>
            <a:endParaRPr lang="en-US" i="0"/>
          </a:p>
          <a:p>
            <a:pPr lvl="4">
              <a:buFontTx/>
              <a:buNone/>
            </a:pP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71688" y="3733800"/>
            <a:ext cx="5167312" cy="2133600"/>
            <a:chOff x="2880" y="451"/>
            <a:chExt cx="2778" cy="989"/>
          </a:xfrm>
        </p:grpSpPr>
        <p:graphicFrame>
          <p:nvGraphicFramePr>
            <p:cNvPr id="696325" name="Object 5"/>
            <p:cNvGraphicFramePr>
              <a:graphicFrameLocks noChangeAspect="1"/>
            </p:cNvGraphicFramePr>
            <p:nvPr/>
          </p:nvGraphicFramePr>
          <p:xfrm>
            <a:off x="2880" y="595"/>
            <a:ext cx="2778" cy="845"/>
          </p:xfrm>
          <a:graphic>
            <a:graphicData uri="http://schemas.openxmlformats.org/presentationml/2006/ole">
              <p:oleObj spid="_x0000_s68610" name="Equation" r:id="rId3" imgW="2438280" imgH="914400" progId="Equation.3">
                <p:embed/>
              </p:oleObj>
            </a:graphicData>
          </a:graphic>
        </p:graphicFrame>
        <p:sp>
          <p:nvSpPr>
            <p:cNvPr id="696326" name="AutoShape 6"/>
            <p:cNvSpPr>
              <a:spLocks/>
            </p:cNvSpPr>
            <p:nvPr/>
          </p:nvSpPr>
          <p:spPr bwMode="auto">
            <a:xfrm rot="5400000">
              <a:off x="4497" y="76"/>
              <a:ext cx="48" cy="989"/>
            </a:xfrm>
            <a:prstGeom prst="leftBracket">
              <a:avLst>
                <a:gd name="adj" fmla="val 171701"/>
              </a:avLst>
            </a:prstGeom>
            <a:noFill/>
            <a:ln w="28575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96327" name="AutoShape 7"/>
            <p:cNvSpPr>
              <a:spLocks/>
            </p:cNvSpPr>
            <p:nvPr/>
          </p:nvSpPr>
          <p:spPr bwMode="auto">
            <a:xfrm rot="5400000">
              <a:off x="4602" y="-317"/>
              <a:ext cx="96" cy="1632"/>
            </a:xfrm>
            <a:prstGeom prst="leftBracket">
              <a:avLst>
                <a:gd name="adj" fmla="val 117662"/>
              </a:avLst>
            </a:prstGeom>
            <a:noFill/>
            <a:ln w="28575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3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pagestyle{empty}&#10;&#10;\begin{document}&#10;&#10;$$\|g\|^2=\|f\|^2$$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99"/>
  <p:tag name="BOXHEIGHT" val="437"/>
  <p:tag name="BOXFONT" val="10"/>
  <p:tag name="BOXWRAP" val="False"/>
  <p:tag name="WORKAROUNDTRANSPARENCYBUG" val="False"/>
  <p:tag name="ALLOWFONTSUBSTITUTION" val="False"/>
  <p:tag name="BITMAPFORMAT" val="pngmono"/>
  <p:tag name="ORIGWIDTH" val="115"/>
  <p:tag name="PICTUREFILESIZE" val="429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pagestyle{empty}&#10;&#10;\begin{document}&#10;&#10;$$\|g\|^2=\|Af\|^2 = (Af)^{*T}(Af)=f^{*T}A^{*T}Af=f^{*T}f=\|f\|^2$$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99"/>
  <p:tag name="BOXHEIGHT" val="437"/>
  <p:tag name="BOXFONT" val="10"/>
  <p:tag name="BOXWRAP" val="False"/>
  <p:tag name="WORKAROUNDTRANSPARENCYBUG" val="False"/>
  <p:tag name="ALLOWFONTSUBSTITUTION" val="False"/>
  <p:tag name="BITMAPFORMAT" val="pngmono"/>
  <p:tag name="ORIGWIDTH" val="561"/>
  <p:tag name="PICTUREFILESIZE" val="232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pagestyle{empty}&#10;&#10;\begin{document}&#10;&#10;$$cos\theta = \frac{f_1\cdot f_2}{\|f_1\|\|f_2\|}$$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99"/>
  <p:tag name="BOXHEIGHT" val="437"/>
  <p:tag name="BOXFONT" val="10"/>
  <p:tag name="BOXWRAP" val="False"/>
  <p:tag name="WORKAROUNDTRANSPARENCYBUG" val="False"/>
  <p:tag name="ALLOWFONTSUBSTITUTION" val="False"/>
  <p:tag name="BITMAPFORMAT" val="pngmono"/>
  <p:tag name="ORIGWIDTH" val="156"/>
  <p:tag name="PICTUREFILESIZE" val="978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pagestyle{empty}&#10;&#10;\begin{document}&#10;&#10;$g_1\cdot g_2 = g_1^{*T} g_2 = (A f_1)^{*T} A f_2 = f_1\cdot f_2 $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99"/>
  <p:tag name="BOXHEIGHT" val="437"/>
  <p:tag name="BOXFONT" val="10"/>
  <p:tag name="BOXWRAP" val="False"/>
  <p:tag name="WORKAROUNDTRANSPARENCYBUG" val="False"/>
  <p:tag name="ALLOWFONTSUBSTITUTION" val="False"/>
  <p:tag name="BITMAPFORMAT" val="pngmono"/>
  <p:tag name="ORIGWIDTH" val="375"/>
  <p:tag name="PICTUREFILESIZE" val="1647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1091</Words>
  <Application>Microsoft Office PowerPoint</Application>
  <PresentationFormat>On-screen Show (4:3)</PresentationFormat>
  <Paragraphs>221</Paragraphs>
  <Slides>32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Office Theme</vt:lpstr>
      <vt:lpstr>Blends</vt:lpstr>
      <vt:lpstr>Equation</vt:lpstr>
      <vt:lpstr>方程式</vt:lpstr>
      <vt:lpstr>DIGITAL IMAGE PROCESSING UNIT-II IMAGE TRANSFORMS  </vt:lpstr>
      <vt:lpstr>Image Transform</vt:lpstr>
      <vt:lpstr>Image Transform</vt:lpstr>
      <vt:lpstr>Image Transform</vt:lpstr>
      <vt:lpstr>Image Transforms</vt:lpstr>
      <vt:lpstr>Forward Transform Kernel</vt:lpstr>
      <vt:lpstr>The Kernels for 2-D Fourier Transform</vt:lpstr>
      <vt:lpstr>2-D Fourier Transform</vt:lpstr>
      <vt:lpstr>2-D DFT</vt:lpstr>
      <vt:lpstr>2D Orthogonal &amp; Unitary Transformations</vt:lpstr>
      <vt:lpstr>2D Orthogonal &amp; Unitary Transformations </vt:lpstr>
      <vt:lpstr>Properties of 1-D Unitary Transform</vt:lpstr>
      <vt:lpstr>Properties of 1-D unitary transform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Hadamard Transform</vt:lpstr>
      <vt:lpstr>Cosine Transform</vt:lpstr>
      <vt:lpstr>1D-Discrete Cosine Transform</vt:lpstr>
      <vt:lpstr>Implementation of the DCT</vt:lpstr>
      <vt:lpstr>2-D DCT using a 1-D DCT Pair</vt:lpstr>
      <vt:lpstr>KL Transform</vt:lpstr>
      <vt:lpstr>Properties and Applications of K-L Transform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Hands-on session on Image transformations</dc:title>
  <dc:creator>HP</dc:creator>
  <cp:lastModifiedBy>admin</cp:lastModifiedBy>
  <cp:revision>30</cp:revision>
  <dcterms:created xsi:type="dcterms:W3CDTF">2017-12-18T05:48:59Z</dcterms:created>
  <dcterms:modified xsi:type="dcterms:W3CDTF">2023-11-13T11:26:10Z</dcterms:modified>
</cp:coreProperties>
</file>