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9" r:id="rId2"/>
    <p:sldId id="310" r:id="rId3"/>
    <p:sldId id="311" r:id="rId4"/>
    <p:sldId id="312" r:id="rId5"/>
    <p:sldId id="313" r:id="rId6"/>
    <p:sldId id="314" r:id="rId7"/>
    <p:sldId id="315" r:id="rId8"/>
    <p:sldId id="316" r:id="rId9"/>
    <p:sldId id="256" r:id="rId10"/>
    <p:sldId id="257" r:id="rId11"/>
    <p:sldId id="296" r:id="rId12"/>
    <p:sldId id="302" r:id="rId13"/>
    <p:sldId id="285" r:id="rId14"/>
    <p:sldId id="295" r:id="rId15"/>
    <p:sldId id="297" r:id="rId16"/>
    <p:sldId id="298" r:id="rId17"/>
    <p:sldId id="304" r:id="rId18"/>
    <p:sldId id="305" r:id="rId19"/>
    <p:sldId id="299" r:id="rId20"/>
    <p:sldId id="300" r:id="rId21"/>
    <p:sldId id="301" r:id="rId22"/>
    <p:sldId id="306" r:id="rId23"/>
    <p:sldId id="307" r:id="rId24"/>
    <p:sldId id="308" r:id="rId25"/>
    <p:sldId id="29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56" autoAdjust="0"/>
    <p:restoredTop sz="94660"/>
  </p:normalViewPr>
  <p:slideViewPr>
    <p:cSldViewPr snapToGrid="0">
      <p:cViewPr varScale="1">
        <p:scale>
          <a:sx n="83" d="100"/>
          <a:sy n="83" d="100"/>
        </p:scale>
        <p:origin x="-648"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F7C15-FB1B-4545-9879-EFF74F6CF517}" type="datetimeFigureOut">
              <a:rPr lang="en-IN" smtClean="0"/>
              <a:pPr/>
              <a:t>27-11-2023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62C31-5E29-45C0-91BE-8585A7095F69}" type="slidenum">
              <a:rPr lang="en-IN" smtClean="0"/>
              <a:pPr/>
              <a:t>‹#›</a:t>
            </a:fld>
            <a:endParaRPr lang="en-IN"/>
          </a:p>
        </p:txBody>
      </p:sp>
    </p:spTree>
    <p:extLst>
      <p:ext uri="{BB962C8B-B14F-4D97-AF65-F5344CB8AC3E}">
        <p14:creationId xmlns:p14="http://schemas.microsoft.com/office/powerpoint/2010/main" xmlns="" val="35913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2898864-D6A4-416B-8FD9-0126AAA4B41E}" type="datetime1">
              <a:rPr lang="en-US" smtClean="0"/>
              <a:pPr fontAlgn="base">
                <a:spcBef>
                  <a:spcPct val="0"/>
                </a:spcBef>
                <a:spcAft>
                  <a:spcPct val="0"/>
                </a:spcAft>
                <a:defRPr/>
              </a:pPr>
              <a:t>11/27/2023</a:t>
            </a:fld>
            <a:endParaRPr lang="en-US" smtClean="0"/>
          </a:p>
        </p:txBody>
      </p:sp>
      <p:sp>
        <p:nvSpPr>
          <p:cNvPr id="60419" name="Rectangle 12"/>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week12-3.ppt</a:t>
            </a:r>
          </a:p>
        </p:txBody>
      </p:sp>
      <p:sp>
        <p:nvSpPr>
          <p:cNvPr id="10244" name="Rectangle 13"/>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D4BD42-65CD-4D9E-8296-9D4F5C0A3B23}" type="slidenum">
              <a:rPr lang="en-US" altLang="en-US"/>
              <a:pPr>
                <a:spcBef>
                  <a:spcPct val="0"/>
                </a:spcBef>
              </a:pPr>
              <a:t>5</a:t>
            </a:fld>
            <a:endParaRPr lang="en-US" altLang="en-US"/>
          </a:p>
        </p:txBody>
      </p:sp>
      <p:sp>
        <p:nvSpPr>
          <p:cNvPr id="10245" name="Rectangle 2"/>
          <p:cNvSpPr>
            <a:spLocks noGrp="1" noRot="1" noChangeAspect="1" noChangeArrowheads="1" noTextEdit="1"/>
          </p:cNvSpPr>
          <p:nvPr>
            <p:ph type="sldImg"/>
          </p:nvPr>
        </p:nvSpPr>
        <p:spPr bwMode="auto">
          <a:xfrm>
            <a:off x="925718" y="685838"/>
            <a:ext cx="5004963" cy="342918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68670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18</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19</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20</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21</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22</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23</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24</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25</a:t>
            </a:fld>
            <a:endParaRPr lang="en-IN"/>
          </a:p>
        </p:txBody>
      </p:sp>
    </p:spTree>
    <p:extLst>
      <p:ext uri="{BB962C8B-B14F-4D97-AF65-F5344CB8AC3E}">
        <p14:creationId xmlns:p14="http://schemas.microsoft.com/office/powerpoint/2010/main" xmlns="" val="39904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10</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11</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12</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13</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14</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15</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16</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7562C31-5E29-45C0-91BE-8585A7095F69}" type="slidenum">
              <a:rPr lang="en-IN" smtClean="0"/>
              <a:pPr/>
              <a:t>17</a:t>
            </a:fld>
            <a:endParaRPr lang="en-IN" dirty="0"/>
          </a:p>
        </p:txBody>
      </p:sp>
    </p:spTree>
    <p:extLst>
      <p:ext uri="{BB962C8B-B14F-4D97-AF65-F5344CB8AC3E}">
        <p14:creationId xmlns:p14="http://schemas.microsoft.com/office/powerpoint/2010/main" xmlns="" val="3990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EB0B1-B492-403B-8CDD-F0ABB38AAB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3EBE3E02-8A82-4014-A258-FDF259BF44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15BA12A8-B3C2-45D2-8AB2-65F74D370481}"/>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F5184FB4-4D6C-4F21-813A-8DA06AD55B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25602CD-F35D-4B03-A8E4-AAD4CBD61FA8}"/>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07709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99712-0EE7-496A-948F-0BCF0E2EEC1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21F9F91-BF00-46CB-9CF4-C6DD1C1B2B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5AA03ED-4B9C-4264-8BF3-0611334BA8F5}"/>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670CD2CA-93A2-4686-BF6D-2A3457836F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4DB4402-5FFE-474E-86DE-348DFE3C73EC}"/>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447395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C1E5967-7438-4EBB-87EE-6BC0592A71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5BA4AAE-4A4F-4637-8598-FC98B1CE25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99C3126-5A28-4C96-9F33-2CEBDEF96031}"/>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8A7C134E-2517-4BCE-A4D6-76868B8B6D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031B81A-6F9B-439A-AC73-70461127E919}"/>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160134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83D7F-C2CB-43A4-A4F8-153F3CD179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6F8B984-4312-44AB-B6AD-1AD31334A7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673399E-BB28-48AD-8C58-3D077F2EB96D}"/>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FE48D74D-47C8-4910-BD07-854787A35A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7E84907-E557-407C-8E20-6E1E0FE0E55B}"/>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1356560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B0E56-E4EE-48C3-853F-1E83FA3720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3A95CCB-7B79-4DEC-914D-C93F06D917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88A71F2-D4F2-4ADF-82FA-1303B3844741}"/>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1C05D275-39B5-46D5-BEC2-EBFF4CCA9F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480C2E4-29FB-4D92-AEEF-1E3A8BBE9BF3}"/>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244548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727A4-2738-4295-8C5A-736AC374D1D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E0AE6C9-06F1-45F0-84F3-E2CC4BF721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56A1CF4E-635A-4129-BC21-B4EB6FB669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6D82A0B7-FD97-49F0-95E0-18335EE39241}"/>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6" name="Footer Placeholder 5">
            <a:extLst>
              <a:ext uri="{FF2B5EF4-FFF2-40B4-BE49-F238E27FC236}">
                <a16:creationId xmlns:a16="http://schemas.microsoft.com/office/drawing/2014/main" xmlns="" id="{3967F223-7D40-4B52-8416-FA91B77278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3DADC20-D661-4E4A-A4EB-060A0D7B66EA}"/>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4076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69686-45E9-4EDC-A77B-54063C9083E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2A90903-B864-4617-A4AD-9468F7840F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7139AF1-3943-4062-80BC-C953C84850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F068E86A-A248-4A3E-A8D0-E994ED9143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07D9520-9F06-468D-A756-EB10DE4BAF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19CBE0CF-2543-4A76-A553-D0CCF864B754}"/>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8" name="Footer Placeholder 7">
            <a:extLst>
              <a:ext uri="{FF2B5EF4-FFF2-40B4-BE49-F238E27FC236}">
                <a16:creationId xmlns:a16="http://schemas.microsoft.com/office/drawing/2014/main" xmlns="" id="{67A77727-951F-4B24-A98E-CC2DFED6904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05259FE2-461A-4166-9936-06D709A4F92F}"/>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283070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8551C2-2378-46AF-B11A-1E76EEC53DC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CE5524AE-D7A1-4593-AEAB-F2CD1DBDA794}"/>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4" name="Footer Placeholder 3">
            <a:extLst>
              <a:ext uri="{FF2B5EF4-FFF2-40B4-BE49-F238E27FC236}">
                <a16:creationId xmlns:a16="http://schemas.microsoft.com/office/drawing/2014/main" xmlns="" id="{AF05E0FD-C3E4-4999-8119-00D1F7A7617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694B5DB4-30B4-4E14-9A58-1ADFEBB334DF}"/>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93583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F6F46C-BA96-4ED8-9E6E-A55A8EFD3097}"/>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3" name="Footer Placeholder 2">
            <a:extLst>
              <a:ext uri="{FF2B5EF4-FFF2-40B4-BE49-F238E27FC236}">
                <a16:creationId xmlns:a16="http://schemas.microsoft.com/office/drawing/2014/main" xmlns="" id="{1FEFD070-A843-4A6B-A532-46E21656F11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86E771B9-5024-4B08-8C84-E15F3C6EDF01}"/>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420153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F55EF-2250-42B6-8D5D-5746978A0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61B1157-692C-454D-ACD4-9FFB708E7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AF5330B-BC6E-4DE6-B741-93723CBD1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EDFB6AE-F8E0-4727-821D-AE87DD69FADB}"/>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6" name="Footer Placeholder 5">
            <a:extLst>
              <a:ext uri="{FF2B5EF4-FFF2-40B4-BE49-F238E27FC236}">
                <a16:creationId xmlns:a16="http://schemas.microsoft.com/office/drawing/2014/main" xmlns="" id="{BF86AC73-969B-4066-8564-EAD2116820D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1C03673-6F91-4325-8EF9-E161210E13BB}"/>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29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1F3155-7D36-463D-92FE-7274E7FC6A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049A6685-4A5E-4910-9D29-F3A270538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9F3B0DF6-0A7C-4CDC-94D2-414D088CA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59EF008-2C92-4AA8-823A-9DDC275A4F9E}"/>
              </a:ext>
            </a:extLst>
          </p:cNvPr>
          <p:cNvSpPr>
            <a:spLocks noGrp="1"/>
          </p:cNvSpPr>
          <p:nvPr>
            <p:ph type="dt" sz="half" idx="10"/>
          </p:nvPr>
        </p:nvSpPr>
        <p:spPr/>
        <p:txBody>
          <a:bodyPr/>
          <a:lstStyle/>
          <a:p>
            <a:fld id="{D6EE33C3-68F7-4119-A08E-5B8F2109069B}" type="datetimeFigureOut">
              <a:rPr lang="en-IN" smtClean="0"/>
              <a:pPr/>
              <a:t>27-11-2023</a:t>
            </a:fld>
            <a:endParaRPr lang="en-IN"/>
          </a:p>
        </p:txBody>
      </p:sp>
      <p:sp>
        <p:nvSpPr>
          <p:cNvPr id="6" name="Footer Placeholder 5">
            <a:extLst>
              <a:ext uri="{FF2B5EF4-FFF2-40B4-BE49-F238E27FC236}">
                <a16:creationId xmlns:a16="http://schemas.microsoft.com/office/drawing/2014/main" xmlns="" id="{64F09B4F-A63D-4C6E-900D-539A3932EF7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67E97BF-74FD-413F-8B45-C495AC06FE3F}"/>
              </a:ext>
            </a:extLst>
          </p:cNvPr>
          <p:cNvSpPr>
            <a:spLocks noGrp="1"/>
          </p:cNvSpPr>
          <p:nvPr>
            <p:ph type="sldNum" sz="quarter" idx="12"/>
          </p:nvPr>
        </p:nvSpPr>
        <p:spPr/>
        <p:txBody>
          <a:body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38144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8B53CBA-7B6E-44E8-A697-5C4450549D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C03D2B8-F437-40E8-995E-7D0D318AB5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D2BFEEC-6D30-4921-B36B-06C9346B8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E33C3-68F7-4119-A08E-5B8F2109069B}" type="datetimeFigureOut">
              <a:rPr lang="en-IN" smtClean="0"/>
              <a:pPr/>
              <a:t>27-11-2023</a:t>
            </a:fld>
            <a:endParaRPr lang="en-IN"/>
          </a:p>
        </p:txBody>
      </p:sp>
      <p:sp>
        <p:nvSpPr>
          <p:cNvPr id="5" name="Footer Placeholder 4">
            <a:extLst>
              <a:ext uri="{FF2B5EF4-FFF2-40B4-BE49-F238E27FC236}">
                <a16:creationId xmlns:a16="http://schemas.microsoft.com/office/drawing/2014/main" xmlns="" id="{17AEC135-51B7-4D72-872A-78B8DF94F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446310C-2351-4564-B1C7-E8774498E2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12C51-9AFF-4850-99C7-235FAB43723F}" type="slidenum">
              <a:rPr lang="en-IN" smtClean="0"/>
              <a:pPr/>
              <a:t>‹#›</a:t>
            </a:fld>
            <a:endParaRPr lang="en-IN"/>
          </a:p>
        </p:txBody>
      </p:sp>
    </p:spTree>
    <p:extLst>
      <p:ext uri="{BB962C8B-B14F-4D97-AF65-F5344CB8AC3E}">
        <p14:creationId xmlns:p14="http://schemas.microsoft.com/office/powerpoint/2010/main" xmlns="" val="326273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fld id="{94241F5B-30B5-47A9-9F97-8BD55DDED00B}" type="slidenum">
              <a:rPr lang="en-US" altLang="en-US" sz="1400"/>
              <a:pPr/>
              <a:t>1</a:t>
            </a:fld>
            <a:endParaRPr lang="en-US" altLang="en-US" sz="1400"/>
          </a:p>
        </p:txBody>
      </p:sp>
      <p:sp>
        <p:nvSpPr>
          <p:cNvPr id="3076" name="Rectangle 9"/>
          <p:cNvSpPr>
            <a:spLocks noGrp="1" noChangeArrowheads="1"/>
          </p:cNvSpPr>
          <p:nvPr>
            <p:ph type="title"/>
          </p:nvPr>
        </p:nvSpPr>
        <p:spPr>
          <a:solidFill>
            <a:srgbClr val="F8BAA6"/>
          </a:solidFill>
        </p:spPr>
        <p:txBody>
          <a:bodyPr/>
          <a:lstStyle/>
          <a:p>
            <a:pPr eaLnBrk="1" hangingPunct="1"/>
            <a:r>
              <a:rPr lang="en-US" altLang="en-US" smtClean="0">
                <a:solidFill>
                  <a:srgbClr val="008000"/>
                </a:solidFill>
              </a:rPr>
              <a:t>GOOD MORNING</a:t>
            </a:r>
            <a:r>
              <a:rPr lang="en-US" altLang="en-US" smtClean="0"/>
              <a:t> </a:t>
            </a:r>
          </a:p>
        </p:txBody>
      </p:sp>
      <p:sp>
        <p:nvSpPr>
          <p:cNvPr id="3077" name="Rectangle 10"/>
          <p:cNvSpPr>
            <a:spLocks noGrp="1" noChangeArrowheads="1"/>
          </p:cNvSpPr>
          <p:nvPr>
            <p:ph type="body" idx="1"/>
          </p:nvPr>
        </p:nvSpPr>
        <p:spPr>
          <a:xfrm>
            <a:off x="609600" y="1447800"/>
            <a:ext cx="10972800" cy="4678363"/>
          </a:xfrm>
          <a:solidFill>
            <a:srgbClr val="F5FBAB">
              <a:alpha val="89803"/>
            </a:srgbClr>
          </a:solidFill>
        </p:spPr>
        <p:txBody>
          <a:bodyPr/>
          <a:lstStyle/>
          <a:p>
            <a:pPr algn="ctr" eaLnBrk="1" hangingPunct="1">
              <a:lnSpc>
                <a:spcPct val="90000"/>
              </a:lnSpc>
              <a:buFontTx/>
              <a:buNone/>
            </a:pPr>
            <a:r>
              <a:rPr lang="en-US" altLang="en-US" sz="4000" b="1" dirty="0">
                <a:solidFill>
                  <a:srgbClr val="FF0000"/>
                </a:solidFill>
              </a:rPr>
              <a:t>Finite State </a:t>
            </a:r>
            <a:r>
              <a:rPr lang="en-US" altLang="en-US" sz="4000" b="1" dirty="0" smtClean="0">
                <a:solidFill>
                  <a:srgbClr val="FF0000"/>
                </a:solidFill>
              </a:rPr>
              <a:t>Machines</a:t>
            </a:r>
          </a:p>
          <a:p>
            <a:pPr algn="ctr" eaLnBrk="1" hangingPunct="1">
              <a:lnSpc>
                <a:spcPct val="90000"/>
              </a:lnSpc>
              <a:buFontTx/>
              <a:buNone/>
            </a:pPr>
            <a:endParaRPr lang="en-US" altLang="en-US" b="1" dirty="0" smtClean="0"/>
          </a:p>
          <a:p>
            <a:pPr algn="ctr" eaLnBrk="1" hangingPunct="1">
              <a:lnSpc>
                <a:spcPct val="90000"/>
              </a:lnSpc>
              <a:buFontTx/>
              <a:buNone/>
            </a:pPr>
            <a:r>
              <a:rPr lang="en-US" altLang="en-US" b="1" dirty="0" smtClean="0"/>
              <a:t>By :</a:t>
            </a:r>
          </a:p>
          <a:p>
            <a:pPr algn="ctr" eaLnBrk="1" hangingPunct="1">
              <a:lnSpc>
                <a:spcPct val="90000"/>
              </a:lnSpc>
              <a:buFontTx/>
              <a:buNone/>
            </a:pPr>
            <a:r>
              <a:rPr lang="en-US" altLang="en-US" b="1" dirty="0" err="1" smtClean="0">
                <a:solidFill>
                  <a:srgbClr val="FF0000"/>
                </a:solidFill>
              </a:rPr>
              <a:t>Dr.M.V.SUBRAMANYAM</a:t>
            </a:r>
            <a:endParaRPr lang="en-US" altLang="en-US" b="1" dirty="0" smtClean="0">
              <a:solidFill>
                <a:srgbClr val="FF0000"/>
              </a:solidFill>
            </a:endParaRPr>
          </a:p>
          <a:p>
            <a:pPr algn="ctr" eaLnBrk="1" hangingPunct="1">
              <a:lnSpc>
                <a:spcPct val="90000"/>
              </a:lnSpc>
              <a:buFontTx/>
              <a:buNone/>
            </a:pPr>
            <a:r>
              <a:rPr lang="en-US" altLang="en-US" b="1" dirty="0" smtClean="0">
                <a:solidFill>
                  <a:srgbClr val="006600"/>
                </a:solidFill>
              </a:rPr>
              <a:t>PRINCIPAL </a:t>
            </a:r>
          </a:p>
          <a:p>
            <a:pPr algn="ctr" eaLnBrk="1" hangingPunct="1">
              <a:lnSpc>
                <a:spcPct val="90000"/>
              </a:lnSpc>
              <a:buFontTx/>
              <a:buNone/>
            </a:pPr>
            <a:r>
              <a:rPr lang="en-US" altLang="en-US" b="1" dirty="0" smtClean="0">
                <a:solidFill>
                  <a:srgbClr val="3333CC"/>
                </a:solidFill>
              </a:rPr>
              <a:t> SANTHIRAM ENGINEERING COLLGE, NANDYAL</a:t>
            </a:r>
          </a:p>
        </p:txBody>
      </p:sp>
    </p:spTree>
    <p:extLst>
      <p:ext uri="{BB962C8B-B14F-4D97-AF65-F5344CB8AC3E}">
        <p14:creationId xmlns:p14="http://schemas.microsoft.com/office/powerpoint/2010/main" xmlns="" val="2163532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C1AC72-D74F-44B2-B421-5F6A20E0F289}"/>
              </a:ext>
            </a:extLst>
          </p:cNvPr>
          <p:cNvSpPr>
            <a:spLocks noGrp="1"/>
          </p:cNvSpPr>
          <p:nvPr>
            <p:ph idx="1"/>
          </p:nvPr>
        </p:nvSpPr>
        <p:spPr>
          <a:xfrm>
            <a:off x="56271" y="1183030"/>
            <a:ext cx="12102620" cy="5092504"/>
          </a:xfrm>
        </p:spPr>
        <p:txBody>
          <a:bodyPr/>
          <a:lstStyle/>
          <a:p>
            <a:pPr>
              <a:buFont typeface="Wingdings" pitchFamily="2" charset="2"/>
              <a:buChar char="v"/>
            </a:pPr>
            <a:r>
              <a:rPr lang="en-US" sz="3600" dirty="0" smtClean="0">
                <a:solidFill>
                  <a:schemeClr val="accent6"/>
                </a:solidFill>
                <a:latin typeface="Times New Roman" pitchFamily="18" charset="0"/>
                <a:ea typeface="ＭＳ Ｐゴシック" charset="0"/>
                <a:cs typeface="Times New Roman" pitchFamily="18" charset="0"/>
              </a:rPr>
              <a:t>Finite state machine</a:t>
            </a:r>
          </a:p>
          <a:p>
            <a:pPr>
              <a:buFont typeface="Wingdings" pitchFamily="2" charset="2"/>
              <a:buChar char="v"/>
            </a:pPr>
            <a:r>
              <a:rPr lang="en-US" sz="3600" dirty="0" smtClean="0">
                <a:solidFill>
                  <a:srgbClr val="0070C0"/>
                </a:solidFill>
                <a:latin typeface="Times New Roman" pitchFamily="18" charset="0"/>
                <a:ea typeface="ＭＳ Ｐゴシック" charset="0"/>
                <a:cs typeface="Times New Roman" pitchFamily="18" charset="0"/>
              </a:rPr>
              <a:t>Types of FSM </a:t>
            </a:r>
            <a:endParaRPr lang="en-US" sz="2600" dirty="0" smtClean="0">
              <a:solidFill>
                <a:schemeClr val="accent6">
                  <a:lumMod val="75000"/>
                </a:schemeClr>
              </a:solidFill>
              <a:latin typeface="Times New Roman" pitchFamily="18" charset="0"/>
              <a:ea typeface="ＭＳ Ｐゴシック" charset="0"/>
              <a:cs typeface="Times New Roman" pitchFamily="18" charset="0"/>
            </a:endParaRPr>
          </a:p>
          <a:p>
            <a:pPr marL="1600200" lvl="6">
              <a:spcBef>
                <a:spcPts val="1000"/>
              </a:spcBef>
              <a:buFont typeface="Wingdings" pitchFamily="2" charset="2"/>
              <a:buChar char="v"/>
            </a:pPr>
            <a:r>
              <a:rPr lang="en-US" sz="2600" dirty="0" smtClean="0">
                <a:solidFill>
                  <a:srgbClr val="0070C0"/>
                </a:solidFill>
                <a:latin typeface="Times New Roman" pitchFamily="18" charset="0"/>
                <a:ea typeface="ＭＳ Ｐゴシック" charset="0"/>
                <a:cs typeface="Times New Roman" pitchFamily="18" charset="0"/>
              </a:rPr>
              <a:t>Melay</a:t>
            </a:r>
          </a:p>
          <a:p>
            <a:pPr marL="1600200" lvl="6">
              <a:spcBef>
                <a:spcPts val="1000"/>
              </a:spcBef>
              <a:buFont typeface="Wingdings" pitchFamily="2" charset="2"/>
              <a:buChar char="v"/>
            </a:pPr>
            <a:r>
              <a:rPr lang="en-US" sz="2600" dirty="0" smtClean="0">
                <a:solidFill>
                  <a:srgbClr val="0070C0"/>
                </a:solidFill>
                <a:latin typeface="Times New Roman" pitchFamily="18" charset="0"/>
                <a:ea typeface="ＭＳ Ｐゴシック" charset="0"/>
                <a:cs typeface="Times New Roman" pitchFamily="18" charset="0"/>
              </a:rPr>
              <a:t>Moore</a:t>
            </a:r>
          </a:p>
          <a:p>
            <a:pPr>
              <a:buFont typeface="Wingdings" pitchFamily="2" charset="2"/>
              <a:buChar char="v"/>
            </a:pPr>
            <a:r>
              <a:rPr lang="en-US" sz="3600" dirty="0" smtClean="0">
                <a:solidFill>
                  <a:schemeClr val="accent6">
                    <a:lumMod val="75000"/>
                  </a:schemeClr>
                </a:solidFill>
                <a:latin typeface="Times New Roman" pitchFamily="18" charset="0"/>
                <a:ea typeface="ＭＳ Ｐゴシック" charset="0"/>
                <a:cs typeface="Times New Roman" pitchFamily="18" charset="0"/>
              </a:rPr>
              <a:t>Comparison  </a:t>
            </a:r>
          </a:p>
          <a:p>
            <a:pPr>
              <a:buFont typeface="Wingdings" pitchFamily="2" charset="2"/>
              <a:buChar char="v"/>
            </a:pPr>
            <a:r>
              <a:rPr lang="en-US" sz="3600" dirty="0" smtClean="0">
                <a:solidFill>
                  <a:schemeClr val="accent1">
                    <a:lumMod val="75000"/>
                  </a:schemeClr>
                </a:solidFill>
                <a:latin typeface="Times New Roman" pitchFamily="18" charset="0"/>
                <a:ea typeface="ＭＳ Ｐゴシック" charset="0"/>
                <a:cs typeface="Times New Roman" pitchFamily="18" charset="0"/>
              </a:rPr>
              <a:t>Example</a:t>
            </a:r>
            <a:endParaRPr lang="en-US" sz="2600" dirty="0" smtClean="0">
              <a:solidFill>
                <a:schemeClr val="accent1">
                  <a:lumMod val="75000"/>
                </a:schemeClr>
              </a:solidFill>
              <a:latin typeface="Times New Roman" pitchFamily="18" charset="0"/>
              <a:ea typeface="ＭＳ Ｐゴシック" charset="0"/>
              <a:cs typeface="Times New Roman" pitchFamily="18" charset="0"/>
            </a:endParaRPr>
          </a:p>
          <a:p>
            <a:pPr marL="1600200" lvl="6">
              <a:spcBef>
                <a:spcPts val="1000"/>
              </a:spcBef>
              <a:buFont typeface="Wingdings" pitchFamily="2" charset="2"/>
              <a:buChar char="v"/>
            </a:pPr>
            <a:endParaRPr lang="en-US" sz="2600" dirty="0" smtClean="0">
              <a:solidFill>
                <a:schemeClr val="accent6">
                  <a:lumMod val="75000"/>
                </a:schemeClr>
              </a:solidFill>
              <a:latin typeface="Times New Roman" pitchFamily="18" charset="0"/>
              <a:ea typeface="ＭＳ Ｐゴシック" charset="0"/>
              <a:cs typeface="Times New Roman" pitchFamily="18" charset="0"/>
            </a:endParaRPr>
          </a:p>
          <a:p>
            <a:pPr marL="1600200" lvl="6">
              <a:spcBef>
                <a:spcPts val="1000"/>
              </a:spcBef>
              <a:buFont typeface="Wingdings" pitchFamily="2" charset="2"/>
              <a:buChar char="v"/>
            </a:pPr>
            <a:endParaRPr lang="en-US" sz="2600" dirty="0" smtClean="0">
              <a:solidFill>
                <a:schemeClr val="accent6">
                  <a:lumMod val="75000"/>
                </a:schemeClr>
              </a:solidFill>
              <a:latin typeface="Times New Roman" pitchFamily="18" charset="0"/>
              <a:ea typeface="ＭＳ Ｐゴシック" charset="0"/>
              <a:cs typeface="Times New Roman" pitchFamily="18" charset="0"/>
            </a:endParaRPr>
          </a:p>
          <a:p>
            <a:pPr>
              <a:buNone/>
            </a:pPr>
            <a:endParaRPr lang="en-US" sz="3600" dirty="0" smtClean="0">
              <a:solidFill>
                <a:srgbClr val="0070C0"/>
              </a:solidFill>
              <a:latin typeface="Times New Roman" pitchFamily="18" charset="0"/>
              <a:ea typeface="ＭＳ Ｐゴシック" charset="0"/>
              <a:cs typeface="Times New Roman" pitchFamily="18" charset="0"/>
            </a:endParaRPr>
          </a:p>
          <a:p>
            <a:pPr>
              <a:buFont typeface="Wingdings" pitchFamily="2" charset="2"/>
              <a:buChar char="v"/>
            </a:pPr>
            <a:endParaRPr lang="en-US" sz="3600" dirty="0" smtClean="0">
              <a:solidFill>
                <a:srgbClr val="0070C0"/>
              </a:solidFill>
              <a:latin typeface="Times New Roman" pitchFamily="18" charset="0"/>
              <a:ea typeface="ＭＳ Ｐゴシック" charset="0"/>
              <a:cs typeface="Times New Roman" pitchFamily="18" charset="0"/>
            </a:endParaRPr>
          </a:p>
          <a:p>
            <a:pPr>
              <a:buFont typeface="Wingdings" pitchFamily="2" charset="2"/>
              <a:buChar char="v"/>
            </a:pPr>
            <a:endParaRPr lang="en-US" sz="3600" dirty="0" smtClean="0">
              <a:solidFill>
                <a:schemeClr val="accent6"/>
              </a:solidFill>
              <a:latin typeface="Times New Roman" pitchFamily="18" charset="0"/>
              <a:ea typeface="ＭＳ Ｐゴシック" charset="0"/>
              <a:cs typeface="Times New Roman" pitchFamily="18" charset="0"/>
            </a:endParaRPr>
          </a:p>
          <a:p>
            <a:pPr>
              <a:buClr>
                <a:schemeClr val="accent1"/>
              </a:buClr>
              <a:buNone/>
            </a:pPr>
            <a:endParaRPr lang="en-IN" sz="5400" dirty="0">
              <a:latin typeface="Century Schoolbook" panose="02040604050505020304" pitchFamily="18" charset="0"/>
            </a:endParaRPr>
          </a:p>
          <a:p>
            <a:pPr>
              <a:buClr>
                <a:schemeClr val="accent1"/>
              </a:buClr>
            </a:pPr>
            <a:endParaRPr lang="en-IN" sz="5400" dirty="0"/>
          </a:p>
          <a:p>
            <a:pPr>
              <a:buClr>
                <a:schemeClr val="accent1"/>
              </a:buClr>
            </a:pPr>
            <a:endParaRPr lang="en-IN" sz="5400" dirty="0"/>
          </a:p>
          <a:p>
            <a:pPr>
              <a:buClr>
                <a:schemeClr val="accent1"/>
              </a:buClr>
            </a:pPr>
            <a:endParaRPr lang="en-IN" sz="5400" dirty="0"/>
          </a:p>
          <a:p>
            <a:pPr marL="0" indent="0">
              <a:buClr>
                <a:schemeClr val="accent1"/>
              </a:buClr>
              <a:buNone/>
            </a:pPr>
            <a:endParaRPr lang="en-IN" sz="5400" dirty="0"/>
          </a:p>
          <a:p>
            <a:pPr>
              <a:buClr>
                <a:schemeClr val="accent1"/>
              </a:buClr>
              <a:buFont typeface="Courier New" panose="02070309020205020404" pitchFamily="49" charset="0"/>
              <a:buChar char="o"/>
            </a:pPr>
            <a:endParaRPr lang="en-IN" sz="5400" dirty="0"/>
          </a:p>
        </p:txBody>
      </p:sp>
      <p:grpSp>
        <p:nvGrpSpPr>
          <p:cNvPr id="9"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IN" altLang="en-US" sz="4800" b="1" dirty="0">
                  <a:solidFill>
                    <a:srgbClr val="FFFFFF"/>
                  </a:solidFill>
                  <a:latin typeface="Copperplate Gothic Light" panose="020E0507020206020404" pitchFamily="34" charset="0"/>
                </a:rPr>
                <a:t>Overview</a:t>
              </a:r>
              <a:endParaRPr kumimoji="0" lang="en-US" altLang="en-US" sz="4400" b="1" i="0" u="none" strike="noStrike" cap="none" normalizeH="0" baseline="0" dirty="0">
                <a:ln>
                  <a:noFill/>
                </a:ln>
                <a:solidFill>
                  <a:schemeClr val="tx1"/>
                </a:solidFill>
                <a:effectLst/>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
        <p:nvSpPr>
          <p:cNvPr id="9" name="Content Placeholder 8"/>
          <p:cNvSpPr>
            <a:spLocks noGrp="1"/>
          </p:cNvSpPr>
          <p:nvPr>
            <p:ph idx="1"/>
          </p:nvPr>
        </p:nvSpPr>
        <p:spPr/>
        <p:txBody>
          <a:bodyPr>
            <a:normAutofit/>
          </a:bodyPr>
          <a:lstStyle/>
          <a:p>
            <a:pPr algn="just"/>
            <a:r>
              <a:rPr lang="en-US" sz="4000" b="1" dirty="0" smtClean="0">
                <a:solidFill>
                  <a:srgbClr val="C00000"/>
                </a:solidFill>
                <a:latin typeface="Times New Roman" pitchFamily="18" charset="0"/>
                <a:cs typeface="Times New Roman" pitchFamily="18" charset="0"/>
              </a:rPr>
              <a:t>State diagram: </a:t>
            </a:r>
            <a:r>
              <a:rPr lang="en-US" sz="4000" dirty="0" smtClean="0">
                <a:solidFill>
                  <a:schemeClr val="accent1">
                    <a:lumMod val="75000"/>
                  </a:schemeClr>
                </a:solidFill>
                <a:latin typeface="Times New Roman" pitchFamily="18" charset="0"/>
                <a:cs typeface="Times New Roman" pitchFamily="18" charset="0"/>
              </a:rPr>
              <a:t>The state diagram or state graph is a pictorial representation of the relationships between the present state, the input, the next state, and the output of a sequential circuit. The state diagram is a pictorial representation of the behavior of a sequential circuit.</a:t>
            </a:r>
            <a:endParaRPr lang="en-US" sz="4000" dirty="0">
              <a:solidFill>
                <a:schemeClr val="accent1">
                  <a:lumMod val="75000"/>
                </a:schemeClr>
              </a:solidFill>
              <a:latin typeface="Times New Roman" pitchFamily="18" charset="0"/>
              <a:cs typeface="Times New Roman" pitchFamily="18" charset="0"/>
            </a:endParaRPr>
          </a:p>
        </p:txBody>
      </p:sp>
      <p:sp>
        <p:nvSpPr>
          <p:cNvPr id="12"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152400" y="183108"/>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IN" altLang="en-US" sz="4800" b="1" dirty="0" smtClean="0">
                <a:solidFill>
                  <a:srgbClr val="FFFFFF"/>
                </a:solidFill>
                <a:latin typeface="Copperplate Gothic Light" panose="020E0507020206020404" pitchFamily="34" charset="0"/>
              </a:rPr>
              <a:t>definition</a:t>
            </a:r>
            <a:endParaRPr kumimoji="0" lang="en-US" altLang="en-US" sz="4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C1AC72-D74F-44B2-B421-5F6A20E0F289}"/>
              </a:ext>
            </a:extLst>
          </p:cNvPr>
          <p:cNvSpPr>
            <a:spLocks noGrp="1"/>
          </p:cNvSpPr>
          <p:nvPr>
            <p:ph idx="1"/>
          </p:nvPr>
        </p:nvSpPr>
        <p:spPr>
          <a:xfrm>
            <a:off x="56271" y="1183030"/>
            <a:ext cx="12102620" cy="5092504"/>
          </a:xfrm>
        </p:spPr>
        <p:txBody>
          <a:bodyPr>
            <a:normAutofit fontScale="92500" lnSpcReduction="20000"/>
          </a:bodyPr>
          <a:lstStyle/>
          <a:p>
            <a:pPr>
              <a:buNone/>
            </a:pPr>
            <a:r>
              <a:rPr lang="en-US" sz="5400" dirty="0" smtClean="0">
                <a:solidFill>
                  <a:schemeClr val="accent2">
                    <a:lumMod val="75000"/>
                  </a:schemeClr>
                </a:solidFill>
              </a:rPr>
              <a:t>The synchronous or clocked sequential circuits are represented by two models.</a:t>
            </a:r>
          </a:p>
          <a:p>
            <a:pPr>
              <a:buNone/>
            </a:pPr>
            <a:r>
              <a:rPr lang="en-US" sz="5400" dirty="0" smtClean="0">
                <a:solidFill>
                  <a:schemeClr val="accent1">
                    <a:lumMod val="75000"/>
                  </a:schemeClr>
                </a:solidFill>
              </a:rPr>
              <a:t>1. Melay circuit: In this model, the output depends on both present state of the flip flop and the inputs.</a:t>
            </a:r>
          </a:p>
          <a:p>
            <a:pPr>
              <a:buNone/>
            </a:pPr>
            <a:r>
              <a:rPr lang="en-US" sz="5400" dirty="0" smtClean="0">
                <a:solidFill>
                  <a:schemeClr val="accent1">
                    <a:lumMod val="50000"/>
                  </a:schemeClr>
                </a:solidFill>
              </a:rPr>
              <a:t>2. Moore circuit: in this model, the output depends only on the present state of the flip flops</a:t>
            </a:r>
            <a:endParaRPr lang="en-IN" sz="5400" dirty="0">
              <a:solidFill>
                <a:schemeClr val="accent1">
                  <a:lumMod val="50000"/>
                </a:schemeClr>
              </a:solidFill>
            </a:endParaRPr>
          </a:p>
          <a:p>
            <a:pPr>
              <a:buClr>
                <a:schemeClr val="accent1"/>
              </a:buClr>
              <a:buFont typeface="Courier New" panose="02070309020205020404" pitchFamily="49" charset="0"/>
              <a:buChar char="o"/>
            </a:pPr>
            <a:endParaRPr lang="en-IN" sz="5400" dirty="0"/>
          </a:p>
        </p:txBody>
      </p:sp>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Synthesis of sequential circuits</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Continue…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
        <p:nvSpPr>
          <p:cNvPr id="9" name="Content Placeholder 8"/>
          <p:cNvSpPr>
            <a:spLocks noGrp="1"/>
          </p:cNvSpPr>
          <p:nvPr>
            <p:ph idx="1"/>
          </p:nvPr>
        </p:nvSpPr>
        <p:spPr>
          <a:xfrm>
            <a:off x="815925" y="1589648"/>
            <a:ext cx="10452297" cy="4248443"/>
          </a:xfrm>
        </p:spPr>
        <p:txBody>
          <a:bodyPr>
            <a:noAutofit/>
          </a:bodyPr>
          <a:lstStyle/>
          <a:p>
            <a:pPr>
              <a:buNone/>
            </a:pPr>
            <a:r>
              <a:rPr lang="en-US" sz="3600" dirty="0" smtClean="0">
                <a:solidFill>
                  <a:srgbClr val="0070C0"/>
                </a:solidFill>
              </a:rPr>
              <a:t>The relation between the present state S(t), present input X(t), and next state s(t+1) can be given as</a:t>
            </a:r>
          </a:p>
          <a:p>
            <a:pPr>
              <a:buNone/>
            </a:pPr>
            <a:r>
              <a:rPr lang="en-US" sz="3600" dirty="0" smtClean="0">
                <a:solidFill>
                  <a:srgbClr val="0070C0"/>
                </a:solidFill>
              </a:rPr>
              <a:t>S(t+1)= f{S(t),X(t)}</a:t>
            </a:r>
          </a:p>
          <a:p>
            <a:r>
              <a:rPr lang="en-US" sz="3600" dirty="0" smtClean="0">
                <a:solidFill>
                  <a:srgbClr val="C00000"/>
                </a:solidFill>
              </a:rPr>
              <a:t>The value of output Z(t) can be given as</a:t>
            </a:r>
          </a:p>
          <a:p>
            <a:pPr>
              <a:buNone/>
            </a:pPr>
            <a:r>
              <a:rPr lang="en-US" sz="3600" dirty="0" smtClean="0">
                <a:solidFill>
                  <a:schemeClr val="accent6">
                    <a:lumMod val="75000"/>
                  </a:schemeClr>
                </a:solidFill>
              </a:rPr>
              <a:t>Z(t)= g{S(t),X(t)} for mealy model</a:t>
            </a:r>
          </a:p>
          <a:p>
            <a:pPr>
              <a:buNone/>
            </a:pPr>
            <a:r>
              <a:rPr lang="en-US" sz="3600" dirty="0" smtClean="0">
                <a:solidFill>
                  <a:schemeClr val="accent1"/>
                </a:solidFill>
              </a:rPr>
              <a:t>Z(t)= G{S(t)} for Moore model</a:t>
            </a:r>
            <a:endParaRPr lang="en-US" sz="3600"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US" sz="3200" b="1" dirty="0" smtClean="0"/>
                <a:t>Comparison between the Moore machine and </a:t>
              </a:r>
            </a:p>
            <a:p>
              <a:pPr lvl="0" algn="ctr" eaLnBrk="0" fontAlgn="base" hangingPunct="0">
                <a:spcBef>
                  <a:spcPct val="0"/>
                </a:spcBef>
                <a:spcAft>
                  <a:spcPct val="0"/>
                </a:spcAft>
              </a:pPr>
              <a:r>
                <a:rPr lang="en-US" sz="3200" b="1" dirty="0" smtClean="0"/>
                <a:t>mealy machine</a:t>
              </a:r>
              <a:endParaRPr lang="en-US" altLang="en-US" sz="28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1026" name="Picture 2"/>
          <p:cNvPicPr>
            <a:picLocks noGrp="1" noChangeAspect="1" noChangeArrowheads="1"/>
          </p:cNvPicPr>
          <p:nvPr>
            <p:ph idx="1"/>
          </p:nvPr>
        </p:nvPicPr>
        <p:blipFill>
          <a:blip r:embed="rId4" cstate="print"/>
          <a:srcRect l="18131" t="48567" r="16797" b="20720"/>
          <a:stretch>
            <a:fillRect/>
          </a:stretch>
        </p:blipFill>
        <p:spPr bwMode="auto">
          <a:xfrm>
            <a:off x="276665" y="1851130"/>
            <a:ext cx="11118166" cy="2950352"/>
          </a:xfrm>
          <a:prstGeom prst="rect">
            <a:avLst/>
          </a:prstGeom>
          <a:noFill/>
          <a:ln w="9525">
            <a:noFill/>
            <a:miter lim="800000"/>
            <a:headEnd/>
            <a:tailEnd/>
          </a:ln>
          <a:effectLst/>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Melay model</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2050" name="Picture 2"/>
          <p:cNvPicPr>
            <a:picLocks noGrp="1" noChangeAspect="1" noChangeArrowheads="1"/>
          </p:cNvPicPr>
          <p:nvPr>
            <p:ph idx="1"/>
          </p:nvPr>
        </p:nvPicPr>
        <p:blipFill>
          <a:blip r:embed="rId4" cstate="print"/>
          <a:srcRect l="17585" t="24643" r="17888" b="18457"/>
          <a:stretch>
            <a:fillRect/>
          </a:stretch>
        </p:blipFill>
        <p:spPr bwMode="auto">
          <a:xfrm>
            <a:off x="1350499" y="1370630"/>
            <a:ext cx="8698951" cy="4312718"/>
          </a:xfrm>
          <a:prstGeom prst="rect">
            <a:avLst/>
          </a:prstGeom>
          <a:noFill/>
          <a:ln w="9525">
            <a:noFill/>
            <a:miter lim="800000"/>
            <a:headEnd/>
            <a:tailEnd/>
          </a:ln>
          <a:effectLst/>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Example </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3074" name="Picture 2"/>
          <p:cNvPicPr>
            <a:picLocks noGrp="1" noChangeAspect="1" noChangeArrowheads="1"/>
          </p:cNvPicPr>
          <p:nvPr>
            <p:ph idx="1"/>
          </p:nvPr>
        </p:nvPicPr>
        <p:blipFill>
          <a:blip r:embed="rId4" cstate="print"/>
          <a:srcRect l="60253" t="-1830"/>
          <a:stretch>
            <a:fillRect/>
          </a:stretch>
        </p:blipFill>
        <p:spPr bwMode="auto">
          <a:xfrm>
            <a:off x="2912013" y="1730326"/>
            <a:ext cx="4867421" cy="4365616"/>
          </a:xfrm>
          <a:prstGeom prst="rect">
            <a:avLst/>
          </a:prstGeom>
          <a:noFill/>
          <a:ln w="9525">
            <a:noFill/>
            <a:miter lim="800000"/>
            <a:headEnd/>
            <a:tailEnd/>
          </a:ln>
          <a:effectLst/>
        </p:spPr>
      </p:pic>
      <p:sp>
        <p:nvSpPr>
          <p:cNvPr id="11" name="TextBox 10"/>
          <p:cNvSpPr txBox="1"/>
          <p:nvPr/>
        </p:nvSpPr>
        <p:spPr>
          <a:xfrm>
            <a:off x="267284" y="1252023"/>
            <a:ext cx="7315201" cy="523220"/>
          </a:xfrm>
          <a:prstGeom prst="rect">
            <a:avLst/>
          </a:prstGeom>
          <a:noFill/>
        </p:spPr>
        <p:txBody>
          <a:bodyPr wrap="square" rtlCol="0">
            <a:spAutoFit/>
          </a:bodyPr>
          <a:lstStyle/>
          <a:p>
            <a:r>
              <a:rPr lang="en-US" sz="2800" dirty="0" smtClean="0">
                <a:solidFill>
                  <a:schemeClr val="accent2">
                    <a:lumMod val="75000"/>
                  </a:schemeClr>
                </a:solidFill>
              </a:rPr>
              <a:t>Convert the state diagram into logic circuit:</a:t>
            </a:r>
            <a:endParaRPr lang="en-US" sz="2800" dirty="0">
              <a:solidFill>
                <a:schemeClr val="accent2">
                  <a:lumMod val="75000"/>
                </a:schemeClr>
              </a:solidFill>
            </a:endParaRPr>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C1AC72-D74F-44B2-B421-5F6A20E0F289}"/>
              </a:ext>
            </a:extLst>
          </p:cNvPr>
          <p:cNvSpPr>
            <a:spLocks noGrp="1"/>
          </p:cNvSpPr>
          <p:nvPr>
            <p:ph idx="1"/>
          </p:nvPr>
        </p:nvSpPr>
        <p:spPr>
          <a:xfrm>
            <a:off x="56271" y="1183030"/>
            <a:ext cx="12102620" cy="5092504"/>
          </a:xfrm>
        </p:spPr>
        <p:txBody>
          <a:bodyPr>
            <a:normAutofit/>
          </a:bodyPr>
          <a:lstStyle/>
          <a:p>
            <a:r>
              <a:rPr lang="en-US" sz="5400" dirty="0" smtClean="0">
                <a:solidFill>
                  <a:schemeClr val="accent1">
                    <a:lumMod val="75000"/>
                  </a:schemeClr>
                </a:solidFill>
              </a:rPr>
              <a:t>In the above state diagram the output depends up on the present state of the flip-flop and input, it is referred as the Melay machine.</a:t>
            </a:r>
          </a:p>
          <a:p>
            <a:r>
              <a:rPr lang="en-US" sz="5400" dirty="0" smtClean="0">
                <a:solidFill>
                  <a:schemeClr val="accent1">
                    <a:lumMod val="50000"/>
                  </a:schemeClr>
                </a:solidFill>
              </a:rPr>
              <a:t>Now draw the state table and follow the sequential circuit design steps.</a:t>
            </a:r>
            <a:endParaRPr lang="en-IN" sz="5400" dirty="0">
              <a:solidFill>
                <a:schemeClr val="accent1">
                  <a:lumMod val="50000"/>
                </a:schemeClr>
              </a:solidFill>
            </a:endParaRPr>
          </a:p>
        </p:txBody>
      </p:sp>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Continue…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Continue… </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3075" name="Picture 3"/>
          <p:cNvPicPr>
            <a:picLocks noChangeAspect="1" noChangeArrowheads="1"/>
          </p:cNvPicPr>
          <p:nvPr/>
        </p:nvPicPr>
        <p:blipFill>
          <a:blip r:embed="rId4" cstate="print"/>
          <a:srcRect t="2473" r="41338"/>
          <a:stretch>
            <a:fillRect/>
          </a:stretch>
        </p:blipFill>
        <p:spPr bwMode="auto">
          <a:xfrm>
            <a:off x="1628556" y="1505242"/>
            <a:ext cx="6308351" cy="3671668"/>
          </a:xfrm>
          <a:prstGeom prst="rect">
            <a:avLst/>
          </a:prstGeom>
          <a:noFill/>
          <a:ln w="9525">
            <a:noFill/>
            <a:miter lim="800000"/>
            <a:headEnd/>
            <a:tailEnd/>
          </a:ln>
          <a:effectLst/>
        </p:spPr>
      </p:pic>
      <p:sp>
        <p:nvSpPr>
          <p:cNvPr id="12" name="Content Placeholder 11"/>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Logic diagram</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4098" name="Picture 2"/>
          <p:cNvPicPr>
            <a:picLocks noGrp="1" noChangeAspect="1" noChangeArrowheads="1"/>
          </p:cNvPicPr>
          <p:nvPr>
            <p:ph idx="1"/>
          </p:nvPr>
        </p:nvPicPr>
        <p:blipFill>
          <a:blip r:embed="rId4" cstate="print"/>
          <a:srcRect/>
          <a:stretch>
            <a:fillRect/>
          </a:stretch>
        </p:blipFill>
        <p:spPr bwMode="auto">
          <a:xfrm>
            <a:off x="760461" y="1617783"/>
            <a:ext cx="11002052" cy="3699805"/>
          </a:xfrm>
          <a:prstGeom prst="rect">
            <a:avLst/>
          </a:prstGeom>
          <a:noFill/>
          <a:ln w="9525">
            <a:noFill/>
            <a:miter lim="800000"/>
            <a:headEnd/>
            <a:tailEnd/>
          </a:ln>
          <a:effectLst/>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0">
            <a:normAutofit fontScale="90000"/>
          </a:bodyPr>
          <a:lstStyle/>
          <a:p>
            <a:pPr eaLnBrk="1" fontAlgn="auto" hangingPunct="1">
              <a:spcAft>
                <a:spcPts val="0"/>
              </a:spcAft>
              <a:defRPr/>
            </a:pPr>
            <a:r>
              <a:rPr lang="en-US" smtClean="0"/>
              <a:t>Combinational  and Sequential Circuit</a:t>
            </a:r>
          </a:p>
        </p:txBody>
      </p:sp>
      <p:sp>
        <p:nvSpPr>
          <p:cNvPr id="5123" name="Content Placeholder 2"/>
          <p:cNvSpPr>
            <a:spLocks noGrp="1"/>
          </p:cNvSpPr>
          <p:nvPr>
            <p:ph idx="1"/>
          </p:nvPr>
        </p:nvSpPr>
        <p:spPr/>
        <p:txBody>
          <a:bodyPr/>
          <a:lstStyle/>
          <a:p>
            <a:pPr eaLnBrk="1" hangingPunct="1"/>
            <a:r>
              <a:rPr lang="en-US" altLang="en-US" sz="2800" dirty="0" smtClean="0"/>
              <a:t>Digital logic systems can be classified in two ways: combinational or sequential. </a:t>
            </a:r>
          </a:p>
          <a:p>
            <a:pPr lvl="1" eaLnBrk="1" hangingPunct="1"/>
            <a:r>
              <a:rPr lang="en-US" altLang="en-US" sz="2400" dirty="0" smtClean="0"/>
              <a:t>Combinational circuits can be completely described by the truth table.</a:t>
            </a:r>
          </a:p>
          <a:p>
            <a:pPr lvl="1" eaLnBrk="1" hangingPunct="1"/>
            <a:r>
              <a:rPr lang="en-US" altLang="en-US" sz="2400" dirty="0" smtClean="0"/>
              <a:t>Sequential systems contain state stored in memory elements internal to the system. Their behavior depends both on the set of inputs supplied and on the contents of the internal memory, or state of the system. Thus, a sequential system cannot be described with a truth table. Instead, a sequential system is described as a </a:t>
            </a:r>
            <a:r>
              <a:rPr lang="en-US" altLang="en-US" sz="2400" b="1" dirty="0" smtClean="0"/>
              <a:t>finite-state machine (or often just </a:t>
            </a:r>
            <a:r>
              <a:rPr lang="en-US" altLang="en-US" sz="2400" b="1" i="1" dirty="0" smtClean="0"/>
              <a:t>state machine). </a:t>
            </a:r>
            <a:endParaRPr lang="en-US" altLang="en-US" sz="2400" dirty="0" smtClean="0"/>
          </a:p>
        </p:txBody>
      </p:sp>
      <p:sp>
        <p:nvSpPr>
          <p:cNvPr id="4"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Moore machine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5123" name="Picture 3"/>
          <p:cNvPicPr>
            <a:picLocks noGrp="1" noChangeAspect="1" noChangeArrowheads="1"/>
          </p:cNvPicPr>
          <p:nvPr>
            <p:ph idx="1"/>
          </p:nvPr>
        </p:nvPicPr>
        <p:blipFill>
          <a:blip r:embed="rId4" cstate="print"/>
          <a:srcRect/>
          <a:stretch>
            <a:fillRect/>
          </a:stretch>
        </p:blipFill>
        <p:spPr bwMode="auto">
          <a:xfrm>
            <a:off x="1287486" y="1252025"/>
            <a:ext cx="9207013" cy="4364806"/>
          </a:xfrm>
          <a:prstGeom prst="rect">
            <a:avLst/>
          </a:prstGeom>
          <a:noFill/>
          <a:ln w="9525">
            <a:noFill/>
            <a:miter lim="800000"/>
            <a:headEnd/>
            <a:tailEnd/>
          </a:ln>
          <a:effectLst/>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example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6146" name="Picture 2"/>
          <p:cNvPicPr>
            <a:picLocks noGrp="1" noChangeAspect="1" noChangeArrowheads="1"/>
          </p:cNvPicPr>
          <p:nvPr>
            <p:ph idx="1"/>
          </p:nvPr>
        </p:nvPicPr>
        <p:blipFill>
          <a:blip r:embed="rId4" cstate="print"/>
          <a:srcRect l="51683" t="-1161"/>
          <a:stretch>
            <a:fillRect/>
          </a:stretch>
        </p:blipFill>
        <p:spPr bwMode="auto">
          <a:xfrm>
            <a:off x="759656" y="2011680"/>
            <a:ext cx="5473301" cy="3643532"/>
          </a:xfrm>
          <a:prstGeom prst="rect">
            <a:avLst/>
          </a:prstGeom>
          <a:noFill/>
          <a:ln w="9525">
            <a:noFill/>
            <a:miter lim="800000"/>
            <a:headEnd/>
            <a:tailEnd/>
          </a:ln>
          <a:effectLst/>
        </p:spPr>
      </p:pic>
      <p:sp>
        <p:nvSpPr>
          <p:cNvPr id="11" name="TextBox 10"/>
          <p:cNvSpPr txBox="1"/>
          <p:nvPr/>
        </p:nvSpPr>
        <p:spPr>
          <a:xfrm>
            <a:off x="267284" y="1252023"/>
            <a:ext cx="7315201" cy="523220"/>
          </a:xfrm>
          <a:prstGeom prst="rect">
            <a:avLst/>
          </a:prstGeom>
          <a:noFill/>
        </p:spPr>
        <p:txBody>
          <a:bodyPr wrap="square" rtlCol="0">
            <a:spAutoFit/>
          </a:bodyPr>
          <a:lstStyle/>
          <a:p>
            <a:r>
              <a:rPr lang="en-US" sz="2800" dirty="0" smtClean="0">
                <a:solidFill>
                  <a:schemeClr val="accent2">
                    <a:lumMod val="75000"/>
                  </a:schemeClr>
                </a:solidFill>
              </a:rPr>
              <a:t>Convert the state diagram into logic circuit:</a:t>
            </a:r>
            <a:endParaRPr lang="en-US" sz="2800" dirty="0">
              <a:solidFill>
                <a:schemeClr val="accent2">
                  <a:lumMod val="75000"/>
                </a:schemeClr>
              </a:solidFill>
            </a:endParaRPr>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C1AC72-D74F-44B2-B421-5F6A20E0F289}"/>
              </a:ext>
            </a:extLst>
          </p:cNvPr>
          <p:cNvSpPr>
            <a:spLocks noGrp="1"/>
          </p:cNvSpPr>
          <p:nvPr>
            <p:ph idx="1"/>
          </p:nvPr>
        </p:nvSpPr>
        <p:spPr>
          <a:xfrm>
            <a:off x="56271" y="1183030"/>
            <a:ext cx="12102620" cy="5092504"/>
          </a:xfrm>
        </p:spPr>
        <p:txBody>
          <a:bodyPr>
            <a:normAutofit/>
          </a:bodyPr>
          <a:lstStyle/>
          <a:p>
            <a:r>
              <a:rPr lang="en-US" sz="5400" dirty="0" smtClean="0">
                <a:solidFill>
                  <a:schemeClr val="accent1">
                    <a:lumMod val="75000"/>
                  </a:schemeClr>
                </a:solidFill>
              </a:rPr>
              <a:t>In the above state diagram the output depends up only on the present state of the flip-flop, it is referred as the Moore machine.</a:t>
            </a:r>
          </a:p>
          <a:p>
            <a:r>
              <a:rPr lang="en-US" sz="5400" dirty="0" smtClean="0">
                <a:solidFill>
                  <a:schemeClr val="accent1">
                    <a:lumMod val="50000"/>
                  </a:schemeClr>
                </a:solidFill>
              </a:rPr>
              <a:t>Now draw the state table and follow the sequential circuit design steps.</a:t>
            </a:r>
            <a:endParaRPr lang="en-IN" sz="5400" dirty="0">
              <a:solidFill>
                <a:schemeClr val="accent1">
                  <a:lumMod val="50000"/>
                </a:schemeClr>
              </a:solidFill>
            </a:endParaRPr>
          </a:p>
        </p:txBody>
      </p:sp>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Continue…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Continue...</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6147" name="Picture 3"/>
          <p:cNvPicPr>
            <a:picLocks noChangeAspect="1" noChangeArrowheads="1"/>
          </p:cNvPicPr>
          <p:nvPr/>
        </p:nvPicPr>
        <p:blipFill>
          <a:blip r:embed="rId4" cstate="print"/>
          <a:srcRect t="2556" r="47560"/>
          <a:stretch>
            <a:fillRect/>
          </a:stretch>
        </p:blipFill>
        <p:spPr bwMode="auto">
          <a:xfrm>
            <a:off x="1354528" y="1885070"/>
            <a:ext cx="6593717" cy="3895619"/>
          </a:xfrm>
          <a:prstGeom prst="rect">
            <a:avLst/>
          </a:prstGeom>
          <a:noFill/>
          <a:ln w="9525">
            <a:noFill/>
            <a:miter lim="800000"/>
            <a:headEnd/>
            <a:tailEnd/>
          </a:ln>
          <a:effectLst/>
        </p:spPr>
      </p:pic>
      <p:sp>
        <p:nvSpPr>
          <p:cNvPr id="12" name="Content Placeholder 11"/>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4800" b="1" dirty="0" smtClean="0">
                  <a:solidFill>
                    <a:srgbClr val="FFFFFF"/>
                  </a:solidFill>
                  <a:latin typeface="Copperplate Gothic Light" panose="020E0507020206020404" pitchFamily="34" charset="0"/>
                </a:rPr>
                <a:t>Logic diagram</a:t>
              </a: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1026" name="Picture 2"/>
          <p:cNvPicPr>
            <a:picLocks noGrp="1" noChangeAspect="1" noChangeArrowheads="1"/>
          </p:cNvPicPr>
          <p:nvPr>
            <p:ph idx="1"/>
          </p:nvPr>
        </p:nvPicPr>
        <p:blipFill>
          <a:blip r:embed="rId4" cstate="print"/>
          <a:srcRect/>
          <a:stretch>
            <a:fillRect/>
          </a:stretch>
        </p:blipFill>
        <p:spPr bwMode="auto">
          <a:xfrm>
            <a:off x="2152356" y="1544126"/>
            <a:ext cx="8869129" cy="4617523"/>
          </a:xfrm>
          <a:prstGeom prst="rect">
            <a:avLst/>
          </a:prstGeom>
          <a:noFill/>
          <a:ln w="9525">
            <a:noFill/>
            <a:miter lim="800000"/>
            <a:headEnd/>
            <a:tailEnd/>
          </a:ln>
          <a:effectLst/>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a:extLst>
              <a:ext uri="{FF2B5EF4-FFF2-40B4-BE49-F238E27FC236}">
                <a16:creationId xmlns:a16="http://schemas.microsoft.com/office/drawing/2014/main" xmlns="" id="{181C7408-88AD-4176-814B-8E1B40EEB66C}"/>
              </a:ext>
            </a:extLst>
          </p:cNvPr>
          <p:cNvGrpSpPr/>
          <p:nvPr/>
        </p:nvGrpSpPr>
        <p:grpSpPr>
          <a:xfrm>
            <a:off x="0" y="30708"/>
            <a:ext cx="12192000" cy="6798710"/>
            <a:chOff x="-332041" y="478524"/>
            <a:chExt cx="12192000" cy="6798710"/>
          </a:xfrm>
        </p:grpSpPr>
        <p:sp>
          <p:nvSpPr>
            <p:cNvPr id="5" name="Text Box 2">
              <a:extLst>
                <a:ext uri="{FF2B5EF4-FFF2-40B4-BE49-F238E27FC236}">
                  <a16:creationId xmlns:a16="http://schemas.microsoft.com/office/drawing/2014/main" xmlns="" id="{56704111-E53B-41D6-A9AC-1E808BA8BDA3}"/>
                </a:ext>
              </a:extLst>
            </p:cNvPr>
            <p:cNvSpPr txBox="1">
              <a:spLocks noChangeArrowheads="1"/>
            </p:cNvSpPr>
            <p:nvPr/>
          </p:nvSpPr>
          <p:spPr bwMode="auto">
            <a:xfrm>
              <a:off x="-332041" y="478524"/>
              <a:ext cx="12192000" cy="986973"/>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US" altLang="en-US" sz="4400" b="1" dirty="0">
                <a:latin typeface="Arial" panose="020B0604020202020204" pitchFamily="34" charset="0"/>
              </a:endParaRPr>
            </a:p>
          </p:txBody>
        </p:sp>
        <p:sp>
          <p:nvSpPr>
            <p:cNvPr id="6" name="Text Box 2">
              <a:extLst>
                <a:ext uri="{FF2B5EF4-FFF2-40B4-BE49-F238E27FC236}">
                  <a16:creationId xmlns:a16="http://schemas.microsoft.com/office/drawing/2014/main" xmlns="" id="{9FCF0B4D-6290-4CC1-8FA6-8F7B07C42242}"/>
                </a:ext>
              </a:extLst>
            </p:cNvPr>
            <p:cNvSpPr txBox="1">
              <a:spLocks noChangeArrowheads="1"/>
            </p:cNvSpPr>
            <p:nvPr/>
          </p:nvSpPr>
          <p:spPr bwMode="auto">
            <a:xfrm>
              <a:off x="5568016" y="6714526"/>
              <a:ext cx="6274191" cy="548640"/>
            </a:xfrm>
            <a:prstGeom prst="rect">
              <a:avLst/>
            </a:prstGeom>
            <a:solidFill>
              <a:schemeClr val="accent1"/>
            </a:solidFill>
            <a:ln w="38100">
              <a:solidFill>
                <a:schemeClr val="accent1"/>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smtClean="0">
                  <a:solidFill>
                    <a:srgbClr val="FFFFFF"/>
                  </a:solidFill>
                  <a:latin typeface="Copperplate Gothic Light" panose="020E0507020206020404" pitchFamily="34" charset="0"/>
                </a:rPr>
                <a:t>Digital electronics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8A132CFB-F0C2-433A-8A2D-69A04AF35665}"/>
                </a:ext>
              </a:extLst>
            </p:cNvPr>
            <p:cNvSpPr txBox="1">
              <a:spLocks noChangeArrowheads="1"/>
            </p:cNvSpPr>
            <p:nvPr/>
          </p:nvSpPr>
          <p:spPr bwMode="auto">
            <a:xfrm>
              <a:off x="-319318" y="6700458"/>
              <a:ext cx="5887334" cy="57677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en-IN" altLang="en-US" sz="2400" b="1" dirty="0" smtClean="0">
                  <a:solidFill>
                    <a:srgbClr val="0070C0"/>
                  </a:solidFill>
                  <a:latin typeface="Century Schoolbook" panose="02040604050505020304" pitchFamily="18" charset="0"/>
                </a:rPr>
                <a:t>Dr. M.V. Subramanyam</a:t>
              </a:r>
              <a:r>
                <a:rPr lang="en-IN" sz="2400" b="1" dirty="0" smtClean="0">
                  <a:solidFill>
                    <a:schemeClr val="accent1"/>
                  </a:solidFill>
                  <a:latin typeface="Bookman Old Style" panose="02050604050505020204" pitchFamily="18" charset="0"/>
                </a:rPr>
                <a:t>|ECE|SREC </a:t>
              </a:r>
              <a:endParaRPr lang="en-IN" sz="2400" b="1" dirty="0">
                <a:solidFill>
                  <a:schemeClr val="accent1"/>
                </a:solidFill>
                <a:latin typeface="Bookman Old Style" panose="02050604050505020204" pitchFamily="18" charset="0"/>
              </a:endParaRPr>
            </a:p>
            <a:p>
              <a:pPr lvl="0" algn="ctr" eaLnBrk="0" fontAlgn="base" hangingPunct="0">
                <a:spcBef>
                  <a:spcPct val="0"/>
                </a:spcBef>
                <a:spcAft>
                  <a:spcPct val="0"/>
                </a:spcAf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pic>
        <p:nvPicPr>
          <p:cNvPr id="10" name="Picture 9">
            <a:extLst>
              <a:ext uri="{FF2B5EF4-FFF2-40B4-BE49-F238E27FC236}">
                <a16:creationId xmlns:a16="http://schemas.microsoft.com/office/drawing/2014/main" xmlns="" id="{44002C85-4D00-4E6A-B3B9-01D760D3768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219535" y="63878"/>
            <a:ext cx="939356" cy="896639"/>
          </a:xfrm>
          <a:prstGeom prst="rect">
            <a:avLst/>
          </a:prstGeom>
        </p:spPr>
      </p:pic>
      <p:pic>
        <p:nvPicPr>
          <p:cNvPr id="1026" name="Picture 2" descr="C:\Users\DELL\Desktop\New folder\generic-thank-you.jpg"/>
          <p:cNvPicPr>
            <a:picLocks noGrp="1" noChangeAspect="1" noChangeArrowheads="1"/>
          </p:cNvPicPr>
          <p:nvPr>
            <p:ph idx="1"/>
          </p:nvPr>
        </p:nvPicPr>
        <p:blipFill>
          <a:blip r:embed="rId4" cstate="print"/>
          <a:srcRect/>
          <a:stretch>
            <a:fillRect/>
          </a:stretch>
        </p:blipFill>
        <p:spPr bwMode="auto">
          <a:xfrm>
            <a:off x="2832496" y="1069145"/>
            <a:ext cx="7661727" cy="5107818"/>
          </a:xfrm>
          <a:prstGeom prst="rect">
            <a:avLst/>
          </a:prstGeom>
          <a:noFill/>
        </p:spPr>
      </p:pic>
    </p:spTree>
    <p:extLst>
      <p:ext uri="{BB962C8B-B14F-4D97-AF65-F5344CB8AC3E}">
        <p14:creationId xmlns:p14="http://schemas.microsoft.com/office/powerpoint/2010/main" xmlns="" val="211793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4F33C52-5683-4D27-9B0E-52D4B3CA57C6}" type="slidenum">
              <a:rPr lang="en-US" altLang="en-US" sz="1200">
                <a:solidFill>
                  <a:srgbClr val="898989"/>
                </a:solidFill>
              </a:rPr>
              <a:pPr>
                <a:spcBef>
                  <a:spcPct val="0"/>
                </a:spcBef>
                <a:buFontTx/>
                <a:buNone/>
              </a:pPr>
              <a:t>3</a:t>
            </a:fld>
            <a:endParaRPr lang="en-US" altLang="en-US" sz="1200">
              <a:solidFill>
                <a:srgbClr val="898989"/>
              </a:solidFill>
            </a:endParaRPr>
          </a:p>
        </p:txBody>
      </p:sp>
      <p:sp>
        <p:nvSpPr>
          <p:cNvPr id="7173" name="Rectangle 2"/>
          <p:cNvSpPr>
            <a:spLocks noGrp="1" noChangeArrowheads="1"/>
          </p:cNvSpPr>
          <p:nvPr>
            <p:ph type="title"/>
          </p:nvPr>
        </p:nvSpPr>
        <p:spPr/>
        <p:txBody>
          <a:bodyPr/>
          <a:lstStyle/>
          <a:p>
            <a:pPr eaLnBrk="1" hangingPunct="1"/>
            <a:r>
              <a:rPr lang="en-US" altLang="en-US" sz="4000" smtClean="0"/>
              <a:t>Finite State Machines</a:t>
            </a:r>
          </a:p>
        </p:txBody>
      </p:sp>
      <p:sp>
        <p:nvSpPr>
          <p:cNvPr id="16390" name="Rectangle 3"/>
          <p:cNvSpPr>
            <a:spLocks noGrp="1" noChangeArrowheads="1"/>
          </p:cNvSpPr>
          <p:nvPr>
            <p:ph type="body" idx="1"/>
          </p:nvPr>
        </p:nvSpPr>
        <p:spPr/>
        <p:txBody>
          <a:bodyPr rtlCol="0">
            <a:normAutofit lnSpcReduction="10000"/>
          </a:bodyPr>
          <a:lstStyle/>
          <a:p>
            <a:pPr eaLnBrk="1" fontAlgn="auto" hangingPunct="1">
              <a:spcAft>
                <a:spcPts val="0"/>
              </a:spcAft>
              <a:defRPr/>
            </a:pPr>
            <a:r>
              <a:rPr lang="en-US" dirty="0" smtClean="0"/>
              <a:t>A finite state machine has a set of states and two functions called the next-state function and the output function</a:t>
            </a:r>
          </a:p>
          <a:p>
            <a:pPr lvl="1" eaLnBrk="1" fontAlgn="auto" hangingPunct="1">
              <a:spcAft>
                <a:spcPts val="0"/>
              </a:spcAft>
              <a:defRPr/>
            </a:pPr>
            <a:r>
              <a:rPr lang="en-US" dirty="0" smtClean="0"/>
              <a:t>The set of states correspond to all the possible combinations of the internal storage</a:t>
            </a:r>
          </a:p>
          <a:p>
            <a:pPr lvl="2" eaLnBrk="1" fontAlgn="auto" hangingPunct="1">
              <a:spcAft>
                <a:spcPts val="0"/>
              </a:spcAft>
              <a:defRPr/>
            </a:pPr>
            <a:r>
              <a:rPr lang="en-US" dirty="0" smtClean="0"/>
              <a:t>If there are </a:t>
            </a:r>
            <a:r>
              <a:rPr lang="en-US" b="1" dirty="0" smtClean="0"/>
              <a:t>n bits of storage</a:t>
            </a:r>
            <a:r>
              <a:rPr lang="en-US" dirty="0" smtClean="0"/>
              <a:t>, there are 2</a:t>
            </a:r>
            <a:r>
              <a:rPr lang="en-US" baseline="30000" dirty="0" smtClean="0"/>
              <a:t>n</a:t>
            </a:r>
            <a:r>
              <a:rPr lang="en-US" dirty="0" smtClean="0"/>
              <a:t> possible states</a:t>
            </a:r>
          </a:p>
          <a:p>
            <a:pPr lvl="1" eaLnBrk="1" fontAlgn="auto" hangingPunct="1">
              <a:spcAft>
                <a:spcPts val="0"/>
              </a:spcAft>
              <a:defRPr/>
            </a:pPr>
            <a:r>
              <a:rPr lang="en-US" dirty="0" smtClean="0"/>
              <a:t>The next state function is a combinational logic function that given the inputs and the current state, determines the next state of the system</a:t>
            </a:r>
          </a:p>
        </p:txBody>
      </p:sp>
      <p:sp>
        <p:nvSpPr>
          <p:cNvPr id="7" name="Footer Placeholder 4"/>
          <p:cNvSpPr txBox="1">
            <a:spLocks/>
          </p:cNvSpPr>
          <p:nvPr/>
        </p:nvSpPr>
        <p:spPr>
          <a:xfrm>
            <a:off x="4469501" y="6400801"/>
            <a:ext cx="3860800" cy="3651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lstStyle>
            <a:defPPr>
              <a:defRPr lang="en-US"/>
            </a:defPPr>
            <a:lvl1pPr algn="ctr" rtl="0" eaLnBrk="1" fontAlgn="auto" hangingPunct="1">
              <a:spcBef>
                <a:spcPts val="0"/>
              </a:spcBef>
              <a:spcAft>
                <a:spcPts val="0"/>
              </a:spcAft>
              <a:defRPr sz="32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0" latinLnBrk="0" hangingPunct="0">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0" latinLnBrk="0" hangingPunct="0">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0" latinLnBrk="0" hangingPunct="0">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0" latinLnBrk="0" hangingPunct="0">
              <a:defRPr sz="2000" kern="1200">
                <a:solidFill>
                  <a:schemeClr val="tx1"/>
                </a:solidFill>
                <a:latin typeface="Arial" panose="020B0604020202020204" pitchFamily="34" charset="0"/>
                <a:ea typeface="+mn-ea"/>
                <a:cs typeface="Arial" panose="020B0604020202020204"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6641F92-D24C-4C05-B219-F3A8A8E26AD8}" type="slidenum">
              <a:rPr lang="en-US" altLang="en-US" sz="1200">
                <a:solidFill>
                  <a:srgbClr val="898989"/>
                </a:solidFill>
              </a:rPr>
              <a:pPr>
                <a:spcBef>
                  <a:spcPct val="0"/>
                </a:spcBef>
                <a:buFontTx/>
                <a:buNone/>
              </a:pPr>
              <a:t>4</a:t>
            </a:fld>
            <a:endParaRPr lang="en-US" altLang="en-US" sz="1200">
              <a:solidFill>
                <a:srgbClr val="898989"/>
              </a:solidFill>
            </a:endParaRPr>
          </a:p>
        </p:txBody>
      </p:sp>
      <p:sp>
        <p:nvSpPr>
          <p:cNvPr id="8197" name="Rectangle 2"/>
          <p:cNvSpPr>
            <a:spLocks noGrp="1" noChangeArrowheads="1"/>
          </p:cNvSpPr>
          <p:nvPr>
            <p:ph type="title"/>
          </p:nvPr>
        </p:nvSpPr>
        <p:spPr/>
        <p:txBody>
          <a:bodyPr/>
          <a:lstStyle/>
          <a:p>
            <a:pPr eaLnBrk="1" hangingPunct="1"/>
            <a:r>
              <a:rPr lang="en-US" altLang="en-US" sz="4000" dirty="0" smtClean="0"/>
              <a:t>Finite State Machines</a:t>
            </a:r>
          </a:p>
        </p:txBody>
      </p:sp>
      <p:sp>
        <p:nvSpPr>
          <p:cNvPr id="17414" name="Rectangle 3"/>
          <p:cNvSpPr>
            <a:spLocks noGrp="1" noChangeArrowheads="1"/>
          </p:cNvSpPr>
          <p:nvPr>
            <p:ph type="body" idx="1"/>
          </p:nvPr>
        </p:nvSpPr>
        <p:spPr/>
        <p:txBody>
          <a:bodyPr rtlCol="0">
            <a:normAutofit lnSpcReduction="10000"/>
          </a:bodyPr>
          <a:lstStyle/>
          <a:p>
            <a:pPr eaLnBrk="1" fontAlgn="auto" hangingPunct="1">
              <a:spcAft>
                <a:spcPts val="0"/>
              </a:spcAft>
              <a:defRPr/>
            </a:pPr>
            <a:r>
              <a:rPr lang="en-US" smtClean="0"/>
              <a:t>The output function produces a set of outputs from the current state and the inputs</a:t>
            </a:r>
          </a:p>
          <a:p>
            <a:pPr lvl="1" eaLnBrk="1" fontAlgn="auto" hangingPunct="1">
              <a:spcAft>
                <a:spcPts val="0"/>
              </a:spcAft>
              <a:defRPr/>
            </a:pPr>
            <a:r>
              <a:rPr lang="en-US" smtClean="0"/>
              <a:t>There are two types of finite state machines</a:t>
            </a:r>
          </a:p>
          <a:p>
            <a:pPr lvl="1" eaLnBrk="1" fontAlgn="auto" hangingPunct="1">
              <a:spcAft>
                <a:spcPts val="0"/>
              </a:spcAft>
              <a:defRPr/>
            </a:pPr>
            <a:r>
              <a:rPr lang="en-US" smtClean="0"/>
              <a:t>In a Moore machine, the output only depends on the current state</a:t>
            </a:r>
          </a:p>
          <a:p>
            <a:pPr lvl="1" eaLnBrk="1" fontAlgn="auto" hangingPunct="1">
              <a:spcAft>
                <a:spcPts val="0"/>
              </a:spcAft>
              <a:defRPr/>
            </a:pPr>
            <a:r>
              <a:rPr lang="en-US" smtClean="0"/>
              <a:t>While in a Mealy machine, the output depends both the current state and the current input</a:t>
            </a:r>
          </a:p>
          <a:p>
            <a:pPr lvl="1" eaLnBrk="1" fontAlgn="auto" hangingPunct="1">
              <a:spcAft>
                <a:spcPts val="0"/>
              </a:spcAft>
              <a:defRPr/>
            </a:pPr>
            <a:r>
              <a:rPr lang="en-US" smtClean="0"/>
              <a:t>We are only going to deal with the Moore machine. </a:t>
            </a:r>
          </a:p>
          <a:p>
            <a:pPr lvl="1" eaLnBrk="1" fontAlgn="auto" hangingPunct="1">
              <a:spcAft>
                <a:spcPts val="0"/>
              </a:spcAft>
              <a:defRPr/>
            </a:pPr>
            <a:r>
              <a:rPr lang="en-US" smtClean="0"/>
              <a:t>These two types are equivalent in capabilities</a:t>
            </a:r>
          </a:p>
        </p:txBody>
      </p:sp>
      <p:sp>
        <p:nvSpPr>
          <p:cNvPr id="7"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65B91B-9B63-4FEF-926F-821B9CD3D8A3}"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9221" name="Rectangle 2"/>
          <p:cNvSpPr>
            <a:spLocks noChangeArrowheads="1"/>
          </p:cNvSpPr>
          <p:nvPr/>
        </p:nvSpPr>
        <p:spPr bwMode="auto">
          <a:xfrm>
            <a:off x="4267200" y="3997325"/>
            <a:ext cx="3149600" cy="2133600"/>
          </a:xfrm>
          <a:prstGeom prst="rect">
            <a:avLst/>
          </a:prstGeom>
          <a:solidFill>
            <a:schemeClr val="bg2"/>
          </a:solidFill>
          <a:ln w="28575">
            <a:solidFill>
              <a:srgbClr val="0000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22" name="Rectangle 3"/>
          <p:cNvSpPr>
            <a:spLocks noChangeArrowheads="1"/>
          </p:cNvSpPr>
          <p:nvPr/>
        </p:nvSpPr>
        <p:spPr bwMode="auto">
          <a:xfrm>
            <a:off x="4876800" y="4606925"/>
            <a:ext cx="1930400" cy="1143000"/>
          </a:xfrm>
          <a:prstGeom prst="rect">
            <a:avLst/>
          </a:prstGeom>
          <a:solidFill>
            <a:srgbClr val="FFFFFF"/>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23" name="Rectangle 4"/>
          <p:cNvSpPr>
            <a:spLocks noGrp="1" noChangeArrowheads="1"/>
          </p:cNvSpPr>
          <p:nvPr>
            <p:ph type="title"/>
          </p:nvPr>
        </p:nvSpPr>
        <p:spPr>
          <a:xfrm>
            <a:off x="1117600" y="34925"/>
            <a:ext cx="10160000" cy="1143000"/>
          </a:xfrm>
        </p:spPr>
        <p:txBody>
          <a:bodyPr/>
          <a:lstStyle/>
          <a:p>
            <a:pPr eaLnBrk="1" hangingPunct="1"/>
            <a:r>
              <a:rPr lang="en-US" altLang="en-US" smtClean="0"/>
              <a:t>Implementing an FSM</a:t>
            </a:r>
          </a:p>
        </p:txBody>
      </p:sp>
      <p:grpSp>
        <p:nvGrpSpPr>
          <p:cNvPr id="2" name="Group 5"/>
          <p:cNvGrpSpPr>
            <a:grpSpLocks/>
          </p:cNvGrpSpPr>
          <p:nvPr/>
        </p:nvGrpSpPr>
        <p:grpSpPr bwMode="auto">
          <a:xfrm>
            <a:off x="4470400" y="4606925"/>
            <a:ext cx="2743200" cy="1143000"/>
            <a:chOff x="3552" y="3024"/>
            <a:chExt cx="1296" cy="720"/>
          </a:xfrm>
        </p:grpSpPr>
        <p:sp>
          <p:nvSpPr>
            <p:cNvPr id="9231" name="Rectangle 6"/>
            <p:cNvSpPr>
              <a:spLocks noChangeArrowheads="1"/>
            </p:cNvSpPr>
            <p:nvPr/>
          </p:nvSpPr>
          <p:spPr bwMode="auto">
            <a:xfrm>
              <a:off x="3744" y="3024"/>
              <a:ext cx="912" cy="720"/>
            </a:xfrm>
            <a:prstGeom prst="rect">
              <a:avLst/>
            </a:prstGeom>
            <a:noFill/>
            <a:ln w="2857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32" name="Text Box 7"/>
            <p:cNvSpPr txBox="1">
              <a:spLocks noChangeArrowheads="1"/>
            </p:cNvSpPr>
            <p:nvPr/>
          </p:nvSpPr>
          <p:spPr bwMode="auto">
            <a:xfrm>
              <a:off x="3744" y="3072"/>
              <a:ext cx="15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D</a:t>
              </a:r>
            </a:p>
          </p:txBody>
        </p:sp>
        <p:sp>
          <p:nvSpPr>
            <p:cNvPr id="9233" name="Text Box 8"/>
            <p:cNvSpPr txBox="1">
              <a:spLocks noChangeArrowheads="1"/>
            </p:cNvSpPr>
            <p:nvPr/>
          </p:nvSpPr>
          <p:spPr bwMode="auto">
            <a:xfrm>
              <a:off x="4456" y="3048"/>
              <a:ext cx="161"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a:t>
              </a:r>
            </a:p>
          </p:txBody>
        </p:sp>
        <p:sp>
          <p:nvSpPr>
            <p:cNvPr id="9234" name="Line 9"/>
            <p:cNvSpPr>
              <a:spLocks noChangeShapeType="1"/>
            </p:cNvSpPr>
            <p:nvPr/>
          </p:nvSpPr>
          <p:spPr bwMode="auto">
            <a:xfrm>
              <a:off x="3744" y="3552"/>
              <a:ext cx="96" cy="48"/>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235" name="Line 10"/>
            <p:cNvSpPr>
              <a:spLocks noChangeShapeType="1"/>
            </p:cNvSpPr>
            <p:nvPr/>
          </p:nvSpPr>
          <p:spPr bwMode="auto">
            <a:xfrm flipH="1">
              <a:off x="3744" y="3600"/>
              <a:ext cx="96" cy="48"/>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236" name="Line 11"/>
            <p:cNvSpPr>
              <a:spLocks noChangeShapeType="1"/>
            </p:cNvSpPr>
            <p:nvPr/>
          </p:nvSpPr>
          <p:spPr bwMode="auto">
            <a:xfrm>
              <a:off x="3552" y="3168"/>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9237" name="Line 12"/>
            <p:cNvSpPr>
              <a:spLocks noChangeShapeType="1"/>
            </p:cNvSpPr>
            <p:nvPr/>
          </p:nvSpPr>
          <p:spPr bwMode="auto">
            <a:xfrm>
              <a:off x="3552" y="3600"/>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9238" name="Line 13"/>
            <p:cNvSpPr>
              <a:spLocks noChangeShapeType="1"/>
            </p:cNvSpPr>
            <p:nvPr/>
          </p:nvSpPr>
          <p:spPr bwMode="auto">
            <a:xfrm>
              <a:off x="4656" y="3168"/>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grpSp>
      <p:sp>
        <p:nvSpPr>
          <p:cNvPr id="9225" name="AutoShape 14"/>
          <p:cNvSpPr>
            <a:spLocks noChangeArrowheads="1"/>
          </p:cNvSpPr>
          <p:nvPr/>
        </p:nvSpPr>
        <p:spPr bwMode="auto">
          <a:xfrm rot="5400000" flipH="1">
            <a:off x="7797800" y="1889125"/>
            <a:ext cx="2743200" cy="39116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chemeClr val="accent1"/>
          </a:solidFill>
          <a:ln w="28575">
            <a:solidFill>
              <a:schemeClr val="tx1"/>
            </a:solidFill>
            <a:miter lim="800000"/>
            <a:headEnd/>
            <a:tailEnd/>
          </a:ln>
        </p:spPr>
        <p:txBody>
          <a:bodyPr rot="10800000" vert="eaVert"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Current state</a:t>
            </a:r>
          </a:p>
        </p:txBody>
      </p:sp>
      <p:sp>
        <p:nvSpPr>
          <p:cNvPr id="9226" name="Rectangle 15"/>
          <p:cNvSpPr>
            <a:spLocks noChangeArrowheads="1"/>
          </p:cNvSpPr>
          <p:nvPr/>
        </p:nvSpPr>
        <p:spPr bwMode="auto">
          <a:xfrm>
            <a:off x="4064000" y="1406525"/>
            <a:ext cx="3962400" cy="2438400"/>
          </a:xfrm>
          <a:prstGeom prst="rect">
            <a:avLst/>
          </a:prstGeom>
          <a:solidFill>
            <a:srgbClr val="FF9966"/>
          </a:solidFill>
          <a:ln w="28575">
            <a:solidFill>
              <a:srgbClr val="0000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Implement</a:t>
            </a:r>
          </a:p>
          <a:p>
            <a:pPr algn="ctr" eaLnBrk="1" hangingPunct="1">
              <a:spcBef>
                <a:spcPct val="0"/>
              </a:spcBef>
              <a:buFontTx/>
              <a:buNone/>
            </a:pPr>
            <a:r>
              <a:rPr lang="en-US" altLang="en-US" sz="2400"/>
              <a:t>transition</a:t>
            </a:r>
          </a:p>
          <a:p>
            <a:pPr algn="ctr" eaLnBrk="1" hangingPunct="1">
              <a:spcBef>
                <a:spcPct val="0"/>
              </a:spcBef>
              <a:buFontTx/>
              <a:buNone/>
            </a:pPr>
            <a:r>
              <a:rPr lang="en-US" altLang="en-US" sz="2400"/>
              <a:t>functions</a:t>
            </a:r>
          </a:p>
        </p:txBody>
      </p:sp>
      <p:sp>
        <p:nvSpPr>
          <p:cNvPr id="9227" name="AutoShape 16"/>
          <p:cNvSpPr>
            <a:spLocks noChangeArrowheads="1"/>
          </p:cNvSpPr>
          <p:nvPr/>
        </p:nvSpPr>
        <p:spPr bwMode="auto">
          <a:xfrm>
            <a:off x="8229600" y="1406525"/>
            <a:ext cx="2743200" cy="1295400"/>
          </a:xfrm>
          <a:prstGeom prst="leftArrow">
            <a:avLst>
              <a:gd name="adj1" fmla="val 50000"/>
              <a:gd name="adj2" fmla="val 39706"/>
            </a:avLst>
          </a:prstGeom>
          <a:solidFill>
            <a:schemeClr val="accent1"/>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Inputs</a:t>
            </a:r>
          </a:p>
        </p:txBody>
      </p:sp>
      <p:sp>
        <p:nvSpPr>
          <p:cNvPr id="9228" name="AutoShape 17"/>
          <p:cNvSpPr>
            <a:spLocks noChangeArrowheads="1"/>
          </p:cNvSpPr>
          <p:nvPr/>
        </p:nvSpPr>
        <p:spPr bwMode="auto">
          <a:xfrm>
            <a:off x="1117600" y="1406525"/>
            <a:ext cx="2743200" cy="1295400"/>
          </a:xfrm>
          <a:prstGeom prst="leftArrow">
            <a:avLst>
              <a:gd name="adj1" fmla="val 50000"/>
              <a:gd name="adj2" fmla="val 39706"/>
            </a:avLst>
          </a:prstGeom>
          <a:solidFill>
            <a:schemeClr val="accent2"/>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Outputs</a:t>
            </a:r>
          </a:p>
        </p:txBody>
      </p:sp>
      <p:sp>
        <p:nvSpPr>
          <p:cNvPr id="9229" name="AutoShape 18"/>
          <p:cNvSpPr>
            <a:spLocks noChangeArrowheads="1"/>
          </p:cNvSpPr>
          <p:nvPr/>
        </p:nvSpPr>
        <p:spPr bwMode="auto">
          <a:xfrm rot="16200000" flipH="1">
            <a:off x="2286000" y="1685925"/>
            <a:ext cx="2438400" cy="47752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2"/>
          </a:solidFill>
          <a:ln w="28575">
            <a:solidFill>
              <a:schemeClr val="tx1"/>
            </a:solidFill>
            <a:miter lim="800000"/>
            <a:headEnd/>
            <a:tailEnd/>
          </a:ln>
        </p:spPr>
        <p:txBody>
          <a:bodyPr vert="eaVert" wrap="none" anchor="ctr"/>
          <a:lstStyle/>
          <a:p>
            <a:endParaRPr lang="en-US"/>
          </a:p>
        </p:txBody>
      </p:sp>
      <p:sp>
        <p:nvSpPr>
          <p:cNvPr id="9230" name="Text Box 19"/>
          <p:cNvSpPr txBox="1">
            <a:spLocks noChangeArrowheads="1"/>
          </p:cNvSpPr>
          <p:nvPr/>
        </p:nvSpPr>
        <p:spPr bwMode="auto">
          <a:xfrm>
            <a:off x="2235200" y="4683125"/>
            <a:ext cx="145142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Next state</a:t>
            </a:r>
          </a:p>
        </p:txBody>
      </p:sp>
      <p:sp>
        <p:nvSpPr>
          <p:cNvPr id="23"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9EA0E9-6767-48AB-A1EA-1AAE1B44F131}" type="slidenum">
              <a:rPr lang="en-US" altLang="en-US" sz="1200">
                <a:solidFill>
                  <a:srgbClr val="898989"/>
                </a:solidFill>
              </a:rPr>
              <a:pPr>
                <a:spcBef>
                  <a:spcPct val="0"/>
                </a:spcBef>
                <a:buFontTx/>
                <a:buNone/>
              </a:pPr>
              <a:t>6</a:t>
            </a:fld>
            <a:endParaRPr lang="en-US" altLang="en-US" sz="1200" dirty="0">
              <a:solidFill>
                <a:srgbClr val="898989"/>
              </a:solidFill>
            </a:endParaRPr>
          </a:p>
        </p:txBody>
      </p:sp>
      <p:sp>
        <p:nvSpPr>
          <p:cNvPr id="11269"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1270" name="Rectangle 3"/>
          <p:cNvSpPr>
            <a:spLocks noGrp="1" noChangeArrowheads="1"/>
          </p:cNvSpPr>
          <p:nvPr>
            <p:ph type="body" idx="1"/>
          </p:nvPr>
        </p:nvSpPr>
        <p:spPr>
          <a:xfrm>
            <a:off x="505885" y="1241425"/>
            <a:ext cx="6724649" cy="4700588"/>
          </a:xfrm>
        </p:spPr>
        <p:txBody>
          <a:bodyPr/>
          <a:lstStyle/>
          <a:p>
            <a:pPr eaLnBrk="1" hangingPunct="1"/>
            <a:r>
              <a:rPr lang="en-US" altLang="en-US" sz="2800" smtClean="0"/>
              <a:t>We want to use a finite state machine to control the traffic lights at an intersection of  a north-south route and an east-west route</a:t>
            </a:r>
          </a:p>
          <a:p>
            <a:pPr lvl="1" eaLnBrk="1" hangingPunct="1"/>
            <a:r>
              <a:rPr lang="en-US" altLang="en-US" sz="2400" smtClean="0"/>
              <a:t>We consider only the green and red lights</a:t>
            </a:r>
          </a:p>
          <a:p>
            <a:pPr lvl="1" eaLnBrk="1" hangingPunct="1"/>
            <a:r>
              <a:rPr lang="en-US" altLang="en-US" sz="2400" smtClean="0"/>
              <a:t>We want the lights to change no faster than 30 seconds in each direction</a:t>
            </a:r>
          </a:p>
          <a:p>
            <a:pPr lvl="2" eaLnBrk="1" hangingPunct="1"/>
            <a:r>
              <a:rPr lang="en-US" altLang="en-US" sz="2000" smtClean="0"/>
              <a:t>So we use a 0.033 Hz clock</a:t>
            </a:r>
          </a:p>
        </p:txBody>
      </p:sp>
      <p:pic>
        <p:nvPicPr>
          <p:cNvPr id="11271"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76951" y="3398839"/>
            <a:ext cx="40216" cy="60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72"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89284" y="2054225"/>
            <a:ext cx="4064000" cy="2370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8A9D2E-3F02-436D-96D8-59CDB42E2A22}" type="slidenum">
              <a:rPr lang="en-US" altLang="en-US" sz="1200">
                <a:solidFill>
                  <a:srgbClr val="898989"/>
                </a:solidFill>
              </a:rPr>
              <a:pPr>
                <a:spcBef>
                  <a:spcPct val="0"/>
                </a:spcBef>
                <a:buFontTx/>
                <a:buNone/>
              </a:pPr>
              <a:t>7</a:t>
            </a:fld>
            <a:endParaRPr lang="en-US" altLang="en-US" sz="1200">
              <a:solidFill>
                <a:srgbClr val="898989"/>
              </a:solidFill>
            </a:endParaRPr>
          </a:p>
        </p:txBody>
      </p:sp>
      <p:sp>
        <p:nvSpPr>
          <p:cNvPr id="12293"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2294" name="Rectangle 3"/>
          <p:cNvSpPr>
            <a:spLocks noGrp="1" noChangeArrowheads="1"/>
          </p:cNvSpPr>
          <p:nvPr>
            <p:ph type="body" idx="1"/>
          </p:nvPr>
        </p:nvSpPr>
        <p:spPr/>
        <p:txBody>
          <a:bodyPr/>
          <a:lstStyle/>
          <a:p>
            <a:pPr eaLnBrk="1" hangingPunct="1"/>
            <a:r>
              <a:rPr lang="en-US" altLang="en-US" dirty="0" smtClean="0"/>
              <a:t>There are two output signals</a:t>
            </a:r>
          </a:p>
          <a:p>
            <a:pPr lvl="1" eaLnBrk="1" hangingPunct="1"/>
            <a:r>
              <a:rPr lang="en-US" altLang="en-US" dirty="0" err="1" smtClean="0"/>
              <a:t>NSlite</a:t>
            </a:r>
            <a:r>
              <a:rPr lang="en-US" altLang="en-US" dirty="0" smtClean="0"/>
              <a:t>: When the signal is asserted, the light on the north-south route is green; otherwise, it should be red</a:t>
            </a:r>
          </a:p>
          <a:p>
            <a:pPr lvl="1" eaLnBrk="1" hangingPunct="1"/>
            <a:r>
              <a:rPr lang="en-US" altLang="en-US" dirty="0" err="1" smtClean="0"/>
              <a:t>EWlite</a:t>
            </a:r>
            <a:r>
              <a:rPr lang="en-US" altLang="en-US" dirty="0" smtClean="0"/>
              <a:t>: When the signal is asserted, the light on the east-west route is green; otherwise, it should be red</a:t>
            </a:r>
          </a:p>
        </p:txBody>
      </p:sp>
      <p:sp>
        <p:nvSpPr>
          <p:cNvPr id="7"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214B9EE-F517-4B55-9EB9-697158B2E860}" type="slidenum">
              <a:rPr lang="en-US" altLang="en-US" sz="1200">
                <a:solidFill>
                  <a:srgbClr val="898989"/>
                </a:solidFill>
              </a:rPr>
              <a:pPr>
                <a:spcBef>
                  <a:spcPct val="0"/>
                </a:spcBef>
                <a:buFontTx/>
                <a:buNone/>
              </a:pPr>
              <a:t>8</a:t>
            </a:fld>
            <a:endParaRPr lang="en-US" altLang="en-US" sz="1200">
              <a:solidFill>
                <a:srgbClr val="898989"/>
              </a:solidFill>
            </a:endParaRPr>
          </a:p>
        </p:txBody>
      </p:sp>
      <p:sp>
        <p:nvSpPr>
          <p:cNvPr id="13317"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3318" name="Rectangle 3"/>
          <p:cNvSpPr>
            <a:spLocks noGrp="1" noChangeArrowheads="1"/>
          </p:cNvSpPr>
          <p:nvPr>
            <p:ph type="body" idx="1"/>
          </p:nvPr>
        </p:nvSpPr>
        <p:spPr/>
        <p:txBody>
          <a:bodyPr/>
          <a:lstStyle/>
          <a:p>
            <a:pPr eaLnBrk="1" hangingPunct="1"/>
            <a:r>
              <a:rPr lang="en-US" altLang="en-US" smtClean="0"/>
              <a:t>There are two inputs</a:t>
            </a:r>
          </a:p>
          <a:p>
            <a:pPr lvl="1" eaLnBrk="1" hangingPunct="1"/>
            <a:r>
              <a:rPr lang="en-US" altLang="en-US" smtClean="0"/>
              <a:t>NScar: Indicates that there is at least one car that is over the detectors placed in the roadbed in the north-south road</a:t>
            </a:r>
          </a:p>
          <a:p>
            <a:pPr lvl="1" eaLnBrk="1" hangingPunct="1"/>
            <a:r>
              <a:rPr lang="en-US" altLang="en-US" smtClean="0"/>
              <a:t>EWcar: Indicates that there is at least one car that is over the detectors placed in the roadbed in the east-west road</a:t>
            </a:r>
          </a:p>
          <a:p>
            <a:pPr eaLnBrk="1" hangingPunct="1"/>
            <a:endParaRPr lang="en-US" altLang="en-US" smtClean="0"/>
          </a:p>
        </p:txBody>
      </p:sp>
      <p:sp>
        <p:nvSpPr>
          <p:cNvPr id="7" name="Footer Placeholder 4"/>
          <p:cNvSpPr>
            <a:spLocks noGrp="1"/>
          </p:cNvSpPr>
          <p:nvPr>
            <p:ph type="ftr" sz="quarter" idx="11"/>
          </p:nvPr>
        </p:nvSpPr>
        <p:spPr>
          <a:xfrm>
            <a:off x="4165600" y="6356351"/>
            <a:ext cx="38608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r>
              <a:rPr lang="en-US" altLang="en-US" sz="1400" dirty="0" err="1" smtClean="0"/>
              <a:t>Dr.M.V.SUBRAMANYAM</a:t>
            </a:r>
            <a:endParaRPr lang="en-US" alt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xmlns="" id="{7BDE34C5-06E3-4490-A9FD-59C12DE085B6}"/>
              </a:ext>
            </a:extLst>
          </p:cNvPr>
          <p:cNvGrpSpPr/>
          <p:nvPr/>
        </p:nvGrpSpPr>
        <p:grpSpPr>
          <a:xfrm>
            <a:off x="0" y="0"/>
            <a:ext cx="12203720" cy="6858000"/>
            <a:chOff x="0" y="0"/>
            <a:chExt cx="12203720" cy="6858000"/>
          </a:xfrm>
        </p:grpSpPr>
        <p:sp>
          <p:nvSpPr>
            <p:cNvPr id="7" name="Text Box 2">
              <a:extLst>
                <a:ext uri="{FF2B5EF4-FFF2-40B4-BE49-F238E27FC236}">
                  <a16:creationId xmlns:a16="http://schemas.microsoft.com/office/drawing/2014/main" xmlns="" id="{36078536-6648-4559-9006-0C050872E5CF}"/>
                </a:ext>
              </a:extLst>
            </p:cNvPr>
            <p:cNvSpPr txBox="1">
              <a:spLocks noChangeArrowheads="1"/>
            </p:cNvSpPr>
            <p:nvPr/>
          </p:nvSpPr>
          <p:spPr bwMode="auto">
            <a:xfrm>
              <a:off x="0" y="0"/>
              <a:ext cx="12192000" cy="1463040"/>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4800" b="1" dirty="0" smtClean="0">
                  <a:solidFill>
                    <a:srgbClr val="FFFFFF"/>
                  </a:solidFill>
                  <a:latin typeface="Copperplate Gothic Light" panose="020E0507020206020404" pitchFamily="34" charset="0"/>
                </a:rPr>
                <a:t>Finite state machines</a:t>
              </a:r>
              <a:endParaRPr kumimoji="0" lang="en-US" altLang="en-US" sz="4400" b="1" i="0" u="none" strike="noStrike" cap="none" normalizeH="0" baseline="0" dirty="0">
                <a:ln>
                  <a:noFill/>
                </a:ln>
                <a:solidFill>
                  <a:schemeClr val="tx1"/>
                </a:solidFill>
                <a:effectLst/>
                <a:latin typeface="Arial" panose="020B0604020202020204" pitchFamily="34" charset="0"/>
              </a:endParaRPr>
            </a:p>
          </p:txBody>
        </p:sp>
        <p:sp>
          <p:nvSpPr>
            <p:cNvPr id="8" name="Text Box 2">
              <a:extLst>
                <a:ext uri="{FF2B5EF4-FFF2-40B4-BE49-F238E27FC236}">
                  <a16:creationId xmlns:a16="http://schemas.microsoft.com/office/drawing/2014/main" xmlns="" id="{6C5D5E6C-560A-4D2D-8D5F-E49FE2191C1B}"/>
                </a:ext>
              </a:extLst>
            </p:cNvPr>
            <p:cNvSpPr txBox="1">
              <a:spLocks noChangeArrowheads="1"/>
            </p:cNvSpPr>
            <p:nvPr/>
          </p:nvSpPr>
          <p:spPr bwMode="auto">
            <a:xfrm>
              <a:off x="11720" y="4455886"/>
              <a:ext cx="12192000" cy="2402114"/>
            </a:xfrm>
            <a:prstGeom prst="rect">
              <a:avLst/>
            </a:prstGeom>
            <a:solidFill>
              <a:srgbClr val="0070C0"/>
            </a:solidFill>
            <a:ln w="38100">
              <a:solidFill>
                <a:srgbClr val="0070C0"/>
              </a:solidFill>
              <a:miter lim="800000"/>
              <a:headEnd/>
              <a:tailEnd/>
            </a:ln>
            <a:effectLst>
              <a:outerShdw dist="28398" dir="3806097" algn="ctr" rotWithShape="0">
                <a:srgbClr val="44060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N" altLang="en-US" sz="4400" b="1" dirty="0">
                  <a:solidFill>
                    <a:srgbClr val="FFFFFF"/>
                  </a:solidFill>
                  <a:latin typeface="Copperplate Gothic Light" panose="020E0507020206020404" pitchFamily="34" charset="0"/>
                </a:rPr>
                <a:t>                					</a:t>
              </a:r>
              <a:r>
                <a:rPr lang="en-IN" altLang="en-US" sz="4800" b="1" dirty="0">
                  <a:solidFill>
                    <a:srgbClr val="FFFFFF"/>
                  </a:solidFill>
                  <a:latin typeface="Copperplate Gothic Light" panose="020E0507020206020404" pitchFamily="34" charset="0"/>
                </a:rPr>
                <a:t>Presented By</a:t>
              </a:r>
              <a:r>
                <a:rPr kumimoji="0" lang="en-IN" altLang="en-US" sz="4800" b="1" i="0" u="none" strike="noStrike" cap="none" normalizeH="0" baseline="0" dirty="0">
                  <a:ln>
                    <a:noFill/>
                  </a:ln>
                  <a:solidFill>
                    <a:srgbClr val="FFFFFF"/>
                  </a:solidFill>
                  <a:effectLst/>
                  <a:latin typeface="Century Schoolbook" panose="020406040505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n-IN" altLang="en-US" sz="4800" b="1" dirty="0">
                  <a:solidFill>
                    <a:srgbClr val="FFFFFF"/>
                  </a:solidFill>
                  <a:latin typeface="Century Schoolbook" panose="02040604050505020304" pitchFamily="18" charset="0"/>
                </a:rPr>
                <a:t>                                       </a:t>
              </a:r>
              <a:r>
                <a:rPr lang="en-IN" altLang="en-US" sz="2400" b="1" dirty="0" smtClean="0">
                  <a:solidFill>
                    <a:schemeClr val="bg1"/>
                  </a:solidFill>
                  <a:latin typeface="Century Schoolbook" panose="02040604050505020304" pitchFamily="18" charset="0"/>
                </a:rPr>
                <a:t>Dr. M. V. Subramanyam</a:t>
              </a:r>
              <a:endParaRPr kumimoji="0" lang="en-IN" altLang="en-US" sz="2400" b="1" i="0" u="none" strike="noStrike" cap="none" normalizeH="0" baseline="0" dirty="0">
                <a:ln>
                  <a:noFill/>
                </a:ln>
                <a:solidFill>
                  <a:schemeClr val="bg1"/>
                </a:solidFill>
                <a:effectLst/>
                <a:latin typeface="Century Schoolbook" panose="020406040505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IN" altLang="en-US" sz="2400" b="1" dirty="0">
                  <a:solidFill>
                    <a:srgbClr val="FFFFFF"/>
                  </a:solidFill>
                  <a:latin typeface="Century Schoolbook" panose="02040604050505020304" pitchFamily="18" charset="0"/>
                </a:rPr>
                <a:t>							</a:t>
              </a:r>
              <a:r>
                <a:rPr lang="en-IN" altLang="en-US" sz="2400" b="1" dirty="0" smtClean="0">
                  <a:solidFill>
                    <a:srgbClr val="FFFFFF"/>
                  </a:solidFill>
                  <a:latin typeface="Century Schoolbook" panose="02040604050505020304" pitchFamily="18" charset="0"/>
                </a:rPr>
                <a:t>               Professor &amp; Principal   </a:t>
              </a:r>
              <a:r>
                <a:rPr lang="en-IN" altLang="en-US" sz="2400" b="1" dirty="0">
                  <a:solidFill>
                    <a:srgbClr val="FFFFFF"/>
                  </a:solidFill>
                  <a:latin typeface="Century Schoolbook" panose="02040604050505020304" pitchFamily="18" charset="0"/>
                </a:rPr>
                <a:t>	</a:t>
              </a:r>
            </a:p>
            <a:p>
              <a:pPr marL="0" marR="0" lvl="0" indent="0" algn="just" defTabSz="914400" rtl="0" eaLnBrk="0" fontAlgn="base" latinLnBrk="0" hangingPunct="0">
                <a:spcBef>
                  <a:spcPct val="0"/>
                </a:spcBef>
                <a:spcAft>
                  <a:spcPct val="0"/>
                </a:spcAft>
                <a:buClrTx/>
                <a:buSzTx/>
                <a:buFontTx/>
                <a:buNone/>
                <a:tabLst/>
              </a:pPr>
              <a:r>
                <a:rPr kumimoji="0" lang="en-IN" altLang="en-US" sz="2400" b="1" i="0" u="none" strike="noStrike" cap="none" normalizeH="0" baseline="0" dirty="0">
                  <a:ln>
                    <a:noFill/>
                  </a:ln>
                  <a:solidFill>
                    <a:srgbClr val="FFFFFF"/>
                  </a:solidFill>
                  <a:effectLst/>
                  <a:latin typeface="Century Schoolbook" panose="02040604050505020304" pitchFamily="18" charset="0"/>
                </a:rPr>
                <a:t>					</a:t>
              </a:r>
              <a:endParaRPr kumimoji="0" lang="en-IN" altLang="en-US" sz="4800" b="1" i="0" u="none" strike="noStrike" cap="none" normalizeH="0" baseline="0" dirty="0">
                <a:ln>
                  <a:noFill/>
                </a:ln>
                <a:solidFill>
                  <a:srgbClr val="FFFFFF"/>
                </a:solidFill>
                <a:effectLst/>
                <a:latin typeface="Century Schoolbook" panose="02040604050505020304" pitchFamily="18" charset="0"/>
              </a:endParaRPr>
            </a:p>
            <a:p>
              <a:pPr lvl="0" algn="just" eaLnBrk="0" fontAlgn="base" hangingPunct="0">
                <a:spcBef>
                  <a:spcPct val="0"/>
                </a:spcBef>
                <a:spcAft>
                  <a:spcPct val="0"/>
                </a:spcAft>
              </a:pPr>
              <a:r>
                <a:rPr kumimoji="0" lang="en-IN" altLang="en-US" sz="4400" b="1" i="0" u="none" strike="noStrike" cap="none" normalizeH="0" baseline="0" dirty="0">
                  <a:ln>
                    <a:noFill/>
                  </a:ln>
                  <a:solidFill>
                    <a:srgbClr val="FFFFFF"/>
                  </a:solidFill>
                  <a:effectLst/>
                  <a:latin typeface="Century Schoolbook" panose="02040604050505020304" pitchFamily="18" charset="0"/>
                </a:rPr>
                <a:t>					</a:t>
              </a:r>
              <a:endParaRPr kumimoji="0" lang="en-US" altLang="en-US" sz="4400" b="1"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xmlns="" id="{150AFC24-61F7-40B9-9349-6EEE86471CFB}"/>
                </a:ext>
              </a:extLst>
            </p:cNvPr>
            <p:cNvSpPr/>
            <p:nvPr/>
          </p:nvSpPr>
          <p:spPr>
            <a:xfrm>
              <a:off x="11721" y="3645208"/>
              <a:ext cx="12035136" cy="769441"/>
            </a:xfrm>
            <a:prstGeom prst="rect">
              <a:avLst/>
            </a:prstGeom>
          </p:spPr>
          <p:txBody>
            <a:bodyPr wrap="square">
              <a:spAutoFit/>
            </a:bodyPr>
            <a:lstStyle/>
            <a:p>
              <a:pPr algn="ctr"/>
              <a:r>
                <a:rPr lang="en-IN" altLang="en-US" sz="4400" b="1" dirty="0">
                  <a:solidFill>
                    <a:schemeClr val="accent1"/>
                  </a:solidFill>
                  <a:latin typeface="Copperplate Gothic Light" panose="020E0507020206020404" pitchFamily="34" charset="0"/>
                </a:rPr>
                <a:t>SANTHIRAM ENGINEERING COLLEGE </a:t>
              </a:r>
              <a:endParaRPr lang="en-IN" sz="4400" dirty="0">
                <a:solidFill>
                  <a:schemeClr val="accent1"/>
                </a:solidFill>
              </a:endParaRPr>
            </a:p>
          </p:txBody>
        </p:sp>
      </p:grpSp>
      <p:pic>
        <p:nvPicPr>
          <p:cNvPr id="5" name="Picture 4">
            <a:extLst>
              <a:ext uri="{FF2B5EF4-FFF2-40B4-BE49-F238E27FC236}">
                <a16:creationId xmlns:a16="http://schemas.microsoft.com/office/drawing/2014/main" xmlns="" id="{677E3ECD-AD5C-4B4A-BAA2-DEB6899446E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47020" y="1684139"/>
            <a:ext cx="2402440" cy="1944000"/>
          </a:xfrm>
          <a:prstGeom prst="rect">
            <a:avLst/>
          </a:prstGeom>
        </p:spPr>
      </p:pic>
    </p:spTree>
    <p:extLst>
      <p:ext uri="{BB962C8B-B14F-4D97-AF65-F5344CB8AC3E}">
        <p14:creationId xmlns:p14="http://schemas.microsoft.com/office/powerpoint/2010/main" xmlns="" val="47745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895</Words>
  <Application>Microsoft Office PowerPoint</Application>
  <PresentationFormat>Custom</PresentationFormat>
  <Paragraphs>167</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GOOD MORNING </vt:lpstr>
      <vt:lpstr>Combinational  and Sequential Circuit</vt:lpstr>
      <vt:lpstr>Finite State Machines</vt:lpstr>
      <vt:lpstr>Finite State Machines</vt:lpstr>
      <vt:lpstr>Implementing an FSM</vt:lpstr>
      <vt:lpstr>Intelligent Traffic Controller</vt:lpstr>
      <vt:lpstr>Intelligent Traffic Controller</vt:lpstr>
      <vt:lpstr>Intelligent Traffic Controller</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Mallikarjuna Rao</dc:creator>
  <cp:lastModifiedBy>admin</cp:lastModifiedBy>
  <cp:revision>208</cp:revision>
  <dcterms:created xsi:type="dcterms:W3CDTF">2018-03-26T09:33:08Z</dcterms:created>
  <dcterms:modified xsi:type="dcterms:W3CDTF">2023-11-27T14:30:50Z</dcterms:modified>
</cp:coreProperties>
</file>