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61" r:id="rId2"/>
    <p:sldId id="546" r:id="rId3"/>
    <p:sldId id="531" r:id="rId4"/>
    <p:sldId id="389" r:id="rId5"/>
    <p:sldId id="522" r:id="rId6"/>
    <p:sldId id="523" r:id="rId7"/>
    <p:sldId id="393" r:id="rId8"/>
    <p:sldId id="524" r:id="rId9"/>
    <p:sldId id="525" r:id="rId10"/>
    <p:sldId id="392" r:id="rId11"/>
    <p:sldId id="547" r:id="rId12"/>
    <p:sldId id="391" r:id="rId13"/>
    <p:sldId id="532" r:id="rId14"/>
    <p:sldId id="527" r:id="rId15"/>
    <p:sldId id="304" r:id="rId16"/>
    <p:sldId id="481" r:id="rId17"/>
    <p:sldId id="471" r:id="rId18"/>
    <p:sldId id="558" r:id="rId19"/>
    <p:sldId id="483" r:id="rId20"/>
    <p:sldId id="485" r:id="rId21"/>
    <p:sldId id="533" r:id="rId22"/>
    <p:sldId id="487" r:id="rId23"/>
    <p:sldId id="529" r:id="rId24"/>
    <p:sldId id="530" r:id="rId25"/>
    <p:sldId id="489" r:id="rId26"/>
    <p:sldId id="534" r:id="rId27"/>
    <p:sldId id="548" r:id="rId28"/>
    <p:sldId id="520" r:id="rId29"/>
    <p:sldId id="521" r:id="rId30"/>
    <p:sldId id="549" r:id="rId31"/>
    <p:sldId id="550" r:id="rId32"/>
    <p:sldId id="526" r:id="rId33"/>
    <p:sldId id="551" r:id="rId34"/>
    <p:sldId id="528" r:id="rId35"/>
    <p:sldId id="552" r:id="rId36"/>
    <p:sldId id="553" r:id="rId37"/>
    <p:sldId id="554" r:id="rId38"/>
    <p:sldId id="557" r:id="rId39"/>
    <p:sldId id="542" r:id="rId40"/>
    <p:sldId id="543" r:id="rId41"/>
    <p:sldId id="544" r:id="rId42"/>
    <p:sldId id="536" r:id="rId43"/>
    <p:sldId id="537" r:id="rId44"/>
    <p:sldId id="538" r:id="rId45"/>
    <p:sldId id="539" r:id="rId46"/>
    <p:sldId id="540" r:id="rId47"/>
    <p:sldId id="541" r:id="rId48"/>
    <p:sldId id="511" r:id="rId49"/>
    <p:sldId id="512" r:id="rId50"/>
    <p:sldId id="513" r:id="rId51"/>
    <p:sldId id="514" r:id="rId52"/>
    <p:sldId id="515" r:id="rId53"/>
    <p:sldId id="559" r:id="rId54"/>
    <p:sldId id="517" r:id="rId55"/>
    <p:sldId id="545" r:id="rId56"/>
    <p:sldId id="2134960230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E8EBB-826E-4B14-B0A5-BACF8CC09493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31A25-D6A5-46E2-BABA-F6F94DC36D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24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A574F48-15B8-448F-8E5C-9A4B8F383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6DB83F-5185-4F0A-9D2F-C318667B1978}" type="slidenum">
              <a:rPr lang="ar-SA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4E04A18-593B-4FC1-AB05-80BB87FE0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B6A707B-CEE1-4B2B-8884-CF0A3176F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25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D2D6A19-F3FA-4316-B016-3A449ECD8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E14E0D-3724-4D5C-B505-FB3C7D9AF748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6D76B6E-5381-472E-BA6B-968DFC8007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C290FAC-9483-4621-9F12-0E0646FA9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23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DD95263-F432-4D39-9218-11BBFDA5B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EA265D-6592-46B2-9DC1-A49E5A15B5CA}" type="slidenum">
              <a:rPr lang="ar-SA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70FD264-42A3-4D36-86F1-9104A9077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B4EB870-AC60-4915-BA69-DF43B5961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5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31A25-D6A5-46E2-BABA-F6F94DC36D6D}" type="slidenum">
              <a:rPr lang="en-IN" smtClean="0"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24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944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3C6E-75D5-4AA0-81BA-755E6FF9A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AE523-852A-436B-983C-A3B13063B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BA419-01DB-4B74-B72E-15F98E83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B4A-7DC5-46F4-BB04-AD286C4FF001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57939-6C98-4F7A-8008-DBB5E7CA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C2EB-167D-4C74-8BC2-89AC131F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290-3C40-4A15-8777-DAC655A812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13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A149-809E-4BB9-BB5E-E7AA320D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DDDFB-9FCE-4C2D-8BA3-0533C29BE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A248C-593E-40A6-90C8-A47728AF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B4A-7DC5-46F4-BB04-AD286C4FF001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9B446-5BBC-451C-AD64-25A2D333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F0F9E-0A71-4EF5-97A5-B70A1EE0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290-3C40-4A15-8777-DAC655A812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93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475DDA-D562-480A-B54C-5811FB2D7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8A245-11DF-4E01-9EF3-F7B75D59F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5B0F-F917-4193-8569-3F5C1816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B4A-7DC5-46F4-BB04-AD286C4FF001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FA9BA-1A6F-4F39-8316-27FF79E3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E9F25-57EB-4CB7-9524-C4BF3965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290-3C40-4A15-8777-DAC655A812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8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3A28-27F7-456F-AB36-94747988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E5EAB-29DA-44D1-A47D-054CCE38C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E1CC-7465-4BC9-A765-0BBB3FEB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B4A-7DC5-46F4-BB04-AD286C4FF001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286DD-E1DE-4A11-8C60-D510105D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B99B1-E954-4F60-B0C1-96566B61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290-3C40-4A15-8777-DAC655A812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98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2C98-DAAF-4B87-89C6-B197AB2C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23BF-01FD-4016-AE5A-2BC171561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B8100-A497-4CB5-8408-B5025C67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B4A-7DC5-46F4-BB04-AD286C4FF001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1C4D-29A3-4CC7-86AB-FCFDA1BC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052DF-C5CE-4729-A810-9BC99878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290-3C40-4A15-8777-DAC655A812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58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1D64-12F6-4C94-ACE6-E46E8B8D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CAC9F-0BAA-4CEF-8822-1A314AD54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DECD7-DF9B-4826-9925-B9E9BFD9F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B159B-0D1F-4BC0-8BD8-C8C00844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B4A-7DC5-46F4-BB04-AD286C4FF001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DC038-20F4-4272-9889-0A058C11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1D2C8-8E40-48F5-A4C0-8B6A699A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290-3C40-4A15-8777-DAC655A812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246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9BF4-C97B-4053-A2D9-4AF32F67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DED76-A5B3-4A8A-B267-B3D94BFBE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C9E8-AD28-4497-9005-E59097E6B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1FEFF-4E0C-4D01-80B9-960A5565B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D093D-34A8-4DE1-AE11-F7461B13D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2A536-15DF-48D9-9A8E-FE6879DB9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B4A-7DC5-46F4-BB04-AD286C4FF001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4C2E6-619E-4F2C-A898-B6F6284B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21A2E-B047-4CD6-9253-17F83D0F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290-3C40-4A15-8777-DAC655A812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337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7C8A-945D-46D6-B079-6EC88AEF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BD50B-C70E-4B8E-84CC-9FA0FE8E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B4A-7DC5-46F4-BB04-AD286C4FF001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D4C16-043E-49F9-BD92-8BF5A5BC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CF8E2-BAA8-4B15-A028-983999E5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290-3C40-4A15-8777-DAC655A812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7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8B879-3A14-45C6-8821-4C9998DE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B4A-7DC5-46F4-BB04-AD286C4FF001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164B7-4A54-476E-89AB-80144B4E4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6BAB0-CCB6-4323-95D9-6AC89996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290-3C40-4A15-8777-DAC655A812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61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F713-E21B-41E2-845F-D0380085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46AB6-3A97-43DD-9A1F-A1A5C6D3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96E9-A510-4562-8FD1-46B92BCC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70E60-7D26-4ACF-934F-A2F2C631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B4A-7DC5-46F4-BB04-AD286C4FF001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216B6-F564-4DC6-BCBC-6EF8C3BB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7FC8D-DED5-4E74-8C68-E4834701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290-3C40-4A15-8777-DAC655A812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056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7970-7300-4447-8A42-34FD6E29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F623EF-1139-486E-8B5F-73EE3DC4A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2A8A0-095B-46B2-8BE0-FC1015CC7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BFD8B-75C2-4C21-A44A-DD5AF7D7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B4A-7DC5-46F4-BB04-AD286C4FF001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5F79-9FED-4565-AE88-F8CFFB69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6FC47-6890-4A08-B95E-A97604B3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290-3C40-4A15-8777-DAC655A812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153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9912E5-7156-4AB8-9B6A-6C94C679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31303-3DCF-4515-9455-F31469A0B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8961D-D2B2-4EEC-8B67-0608DBC09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7DB4A-7DC5-46F4-BB04-AD286C4FF001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52E3C-B026-450A-8B17-E98AE32BC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27710-F3A1-4B00-80D2-E0B3F993B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B290-3C40-4A15-8777-DAC655A812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85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1.jpeg"/><Relationship Id="rId4" Type="http://schemas.openxmlformats.org/officeDocument/2006/relationships/image" Target="../media/image49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C2DB144-292E-4831-9158-31D322930D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702" y="3235320"/>
            <a:ext cx="11859904" cy="863221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CONTINUOUS TIME  FOURIER TRANSFORM</a:t>
            </a:r>
            <a:endParaRPr lang="en-US" altLang="en-US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147" name="TextBox 1">
            <a:extLst>
              <a:ext uri="{FF2B5EF4-FFF2-40B4-BE49-F238E27FC236}">
                <a16:creationId xmlns:a16="http://schemas.microsoft.com/office/drawing/2014/main" id="{BD7BDB4B-51CB-4EBF-8872-37B31A6C0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959" y="2905780"/>
            <a:ext cx="7230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UNIT/ CHAPTER-2</a:t>
            </a:r>
          </a:p>
        </p:txBody>
      </p:sp>
      <p:sp>
        <p:nvSpPr>
          <p:cNvPr id="6148" name="TextBox 4">
            <a:extLst>
              <a:ext uri="{FF2B5EF4-FFF2-40B4-BE49-F238E27FC236}">
                <a16:creationId xmlns:a16="http://schemas.microsoft.com/office/drawing/2014/main" id="{07A50F19-81D3-42E1-95E6-899746BA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155" y="4276833"/>
            <a:ext cx="853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Dr.Y</a:t>
            </a:r>
            <a:r>
              <a:rPr lang="en-US" altLang="en-US" sz="2400" dirty="0">
                <a:solidFill>
                  <a:srgbClr val="FF0000"/>
                </a:solidFill>
              </a:rPr>
              <a:t>. Mallikarjuna Rao </a:t>
            </a:r>
            <a:r>
              <a:rPr lang="en-US" altLang="en-US" sz="1600" dirty="0">
                <a:solidFill>
                  <a:srgbClr val="FF0000"/>
                </a:solidFill>
              </a:rPr>
              <a:t>M.Tech., </a:t>
            </a:r>
            <a:r>
              <a:rPr lang="en-US" altLang="en-US" sz="1600" dirty="0" err="1">
                <a:solidFill>
                  <a:srgbClr val="FF0000"/>
                </a:solidFill>
              </a:rPr>
              <a:t>Ph.D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Professor &amp; HOD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Electronics &amp; Communication Engineering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</a:t>
            </a:r>
            <a:r>
              <a:rPr lang="en-US" altLang="en-US" sz="2400" dirty="0" err="1"/>
              <a:t>Santhiram</a:t>
            </a:r>
            <a:r>
              <a:rPr lang="en-US" altLang="en-US" sz="2400" dirty="0"/>
              <a:t> Engineering College, </a:t>
            </a:r>
            <a:r>
              <a:rPr lang="en-US" altLang="en-US" sz="2400" dirty="0" err="1"/>
              <a:t>Nandyal</a:t>
            </a:r>
            <a:r>
              <a:rPr lang="en-US" altLang="en-US" sz="2400" dirty="0"/>
              <a:t>, A.P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Email: hod.ece@srecnandyal.edu.in</a:t>
            </a:r>
            <a:endParaRPr lang="en-IN" altLang="en-US" sz="44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E0EFACD-AFF7-4F06-8D25-50FC9A753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793" y="2114982"/>
            <a:ext cx="87851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SIGNALS &amp; SYSTEMS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461F6F-96ED-0AD4-1F08-4CFCCA378B15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BF012-8C9D-D210-7CE2-7D00EDFD5EAB}"/>
              </a:ext>
            </a:extLst>
          </p:cNvPr>
          <p:cNvSpPr/>
          <p:nvPr/>
        </p:nvSpPr>
        <p:spPr>
          <a:xfrm>
            <a:off x="0" y="-24981"/>
            <a:ext cx="12189654" cy="19616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F5B59-32E2-A692-82C9-4DE473437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82" y="71744"/>
            <a:ext cx="1564960" cy="156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19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D285ADA-DB91-44FC-B865-F05192B1D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477" y="191070"/>
            <a:ext cx="10942813" cy="668739"/>
          </a:xfrm>
        </p:spPr>
        <p:txBody>
          <a:bodyPr>
            <a:noAutofit/>
          </a:bodyPr>
          <a:lstStyle/>
          <a:p>
            <a:br>
              <a:rPr lang="en-IN" altLang="ko-KR" sz="4000" b="1" dirty="0">
                <a:solidFill>
                  <a:srgbClr val="FF0000"/>
                </a:solidFill>
                <a:ea typeface="굴림" panose="020B0600000101010101" pitchFamily="34" charset="-127"/>
                <a:cs typeface="Times New Roman" panose="02020603050405020304" pitchFamily="18" charset="0"/>
              </a:rPr>
            </a:br>
            <a:r>
              <a:rPr lang="en-IN" altLang="ko-KR" sz="4000" b="1" dirty="0">
                <a:solidFill>
                  <a:srgbClr val="FF0000"/>
                </a:solidFill>
                <a:ea typeface="굴림" panose="020B0600000101010101" pitchFamily="34" charset="-127"/>
                <a:cs typeface="Times New Roman" panose="02020603050405020304" pitchFamily="18" charset="0"/>
              </a:rPr>
              <a:t>Find the Fourier transform of a Rectangular function</a:t>
            </a:r>
            <a:br>
              <a:rPr lang="ko-KR" altLang="en-US" sz="4000" b="1" dirty="0">
                <a:solidFill>
                  <a:srgbClr val="FF0000"/>
                </a:solidFill>
                <a:ea typeface="굴림" panose="020B0600000101010101" pitchFamily="34" charset="-127"/>
                <a:cs typeface="Times New Roman" panose="02020603050405020304" pitchFamily="18" charset="0"/>
              </a:rPr>
            </a:br>
            <a:endParaRPr lang="en-US" altLang="en-US" sz="4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31417" y="994519"/>
                <a:ext cx="11232108" cy="4997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>
                    <a:latin typeface="Calibri(body)"/>
                  </a:rPr>
                  <a:t>Given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2400" dirty="0">
                    <a:latin typeface="Calibri(body)"/>
                  </a:rPr>
                  <a:t>=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2400" dirty="0"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𝑅𝑒𝑐𝑡</m:t>
                    </m:r>
                  </m:oMath>
                </a14:m>
                <a:r>
                  <a:rPr lang="en-IN" sz="2400" dirty="0"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I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endParaRPr lang="en-IN" sz="2400" dirty="0">
                  <a:latin typeface="Calibri(body)"/>
                </a:endParaRPr>
              </a:p>
              <a:p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Calibri(body)"/>
                  </a:rPr>
                  <a:t> =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 dirty="0" err="1" smtClean="0">
                        <a:latin typeface="Cambria Math" panose="02040503050406030204" pitchFamily="18" charset="0"/>
                      </a:rPr>
                      <m:t>𝑅𝑒𝑐𝑡</m:t>
                    </m:r>
                  </m:oMath>
                </a14:m>
                <a:r>
                  <a:rPr lang="en-IN" sz="2400" dirty="0"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I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</m:oMath>
                </a14:m>
                <a:r>
                  <a:rPr lang="en-IN" sz="2400" dirty="0">
                    <a:latin typeface="Calibri(body)"/>
                  </a:rPr>
                  <a:t> 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2400" dirty="0"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sz="2400" dirty="0">
                  <a:latin typeface="Calibri(body)"/>
                </a:endParaRPr>
              </a:p>
              <a:p>
                <a:r>
                  <a:rPr lang="en-IN" sz="2400" dirty="0">
                    <a:latin typeface="Calibri(body)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0;</m:t>
                    </m:r>
                  </m:oMath>
                </a14:m>
                <a:r>
                  <a:rPr lang="en-IN" sz="2400" dirty="0">
                    <a:latin typeface="Calibri(body)"/>
                  </a:rPr>
                  <a:t>  else where </a:t>
                </a:r>
              </a:p>
              <a:p>
                <a:r>
                  <a:rPr lang="en-IN" sz="2400" dirty="0">
                    <a:latin typeface="Calibri(body)"/>
                  </a:rPr>
                  <a:t> The Fourier transform of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 dirty="0" err="1" smtClean="0">
                        <a:latin typeface="Cambria Math" panose="02040503050406030204" pitchFamily="18" charset="0"/>
                      </a:rPr>
                      <m:t>𝑅𝑒𝑐𝑡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2400" dirty="0">
                    <a:latin typeface="Calibri(body)"/>
                  </a:rPr>
                  <a:t> is </a:t>
                </a:r>
              </a:p>
              <a:p>
                <a:r>
                  <a:rPr lang="en-IN" sz="2400" b="0" dirty="0">
                    <a:latin typeface="Calibri(body)"/>
                  </a:rPr>
                  <a:t>					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𝑅𝑒𝑐𝑡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I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2400" dirty="0"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2400" dirty="0"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2400" dirty="0">
                  <a:latin typeface="Calibri(body)"/>
                </a:endParaRPr>
              </a:p>
              <a:p>
                <a:r>
                  <a:rPr lang="en-IN" sz="2400" dirty="0">
                    <a:latin typeface="Calibri(body)"/>
                  </a:rPr>
                  <a:t>     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nary>
                  </m:oMath>
                </a14:m>
                <a:r>
                  <a:rPr lang="en-IN" sz="2400" dirty="0"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2400" dirty="0">
                    <a:latin typeface="Calibri(body)"/>
                  </a:rPr>
                  <a:t>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2400" dirty="0"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I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e>
                    </m:d>
                    <m:r>
                      <a:rPr lang="en-I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2400" b="0" i="0" dirty="0">
                  <a:latin typeface="Calibri(body)"/>
                  <a:ea typeface="Cambria Math" panose="02040503050406030204" pitchFamily="18" charset="0"/>
                </a:endParaRPr>
              </a:p>
              <a:p>
                <a:r>
                  <a:rPr lang="en-IN" sz="2400" dirty="0">
                    <a:latin typeface="Calibri(body)"/>
                  </a:rPr>
                  <a:t>=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e>
                    </m:d>
                    <m:r>
                      <a:rPr lang="en-I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den>
                        </m:f>
                      </m:e>
                    </m:d>
                    <m:r>
                      <a:rPr lang="en-IN" sz="24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𝜔𝜏</m:t>
                                    </m:r>
                                  </m:num>
                                  <m:den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I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𝜔𝜏</m:t>
                                        </m:r>
                                      </m:num>
                                      <m:den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f>
                              <m:f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𝜔𝜏</m:t>
                                </m:r>
                              </m:num>
                              <m:den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en-IN" sz="2400" i="1" dirty="0">
                  <a:latin typeface="Calibri(body)"/>
                </a:endParaRPr>
              </a:p>
              <a:p>
                <a14:m>
                  <m:oMath xmlns:m="http://schemas.openxmlformats.org/officeDocument/2006/math"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𝜔𝜏</m:t>
                            </m:r>
                          </m:num>
                          <m:den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2400" dirty="0">
                    <a:solidFill>
                      <a:srgbClr val="FF0000"/>
                    </a:solidFill>
                    <a:latin typeface="Calibri(body)"/>
                    <a:ea typeface="Cambria Math" panose="02040503050406030204" pitchFamily="18" charset="0"/>
                  </a:rPr>
                  <a:t> ; 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𝑅𝑒𝑐𝑡</m:t>
                    </m:r>
                  </m:oMath>
                </a14:m>
                <a:r>
                  <a:rPr lang="en-IN" sz="2400" dirty="0">
                    <a:solidFill>
                      <a:srgbClr val="FF0000"/>
                    </a:solidFill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𝜔𝜏</m:t>
                            </m:r>
                          </m:num>
                          <m:den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IN" sz="2400" dirty="0">
                  <a:latin typeface="Calibri(body)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17" y="994519"/>
                <a:ext cx="11232108" cy="4997394"/>
              </a:xfrm>
              <a:prstGeom prst="rect">
                <a:avLst/>
              </a:prstGeom>
              <a:blipFill>
                <a:blip r:embed="rId2"/>
                <a:stretch>
                  <a:fillRect l="-869" b="-1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46B4B61-B642-83DF-87A1-5F1BF10A02C4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0BFD89-BD16-9DDE-F9A0-A1E4DCDBE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4912A1-DF77-7A81-16E4-C5C3C33F28B8}"/>
                  </a:ext>
                </a:extLst>
              </p:cNvPr>
              <p:cNvSpPr txBox="1"/>
              <p:nvPr/>
            </p:nvSpPr>
            <p:spPr>
              <a:xfrm>
                <a:off x="137386" y="-42203"/>
                <a:ext cx="8875424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</a:t>
                </a:r>
                <a14:m>
                  <m:oMath xmlns:m="http://schemas.openxmlformats.org/officeDocument/2006/math">
                    <m:r>
                      <a:rPr lang="en-I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IN" sz="2800" b="1" dirty="0">
                    <a:solidFill>
                      <a:schemeClr val="bg1"/>
                    </a:solidFill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𝑹𝒆𝒄𝒕</m:t>
                    </m:r>
                  </m:oMath>
                </a14:m>
                <a:r>
                  <a:rPr lang="en-IN" sz="2800" b="1" dirty="0">
                    <a:solidFill>
                      <a:schemeClr val="bg1"/>
                    </a:solidFill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en-IN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den>
                        </m:f>
                      </m:e>
                    </m:d>
                  </m:oMath>
                </a14:m>
                <a:endParaRPr lang="en-I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4912A1-DF77-7A81-16E4-C5C3C33F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86" y="-42203"/>
                <a:ext cx="8875424" cy="737189"/>
              </a:xfrm>
              <a:prstGeom prst="rect">
                <a:avLst/>
              </a:prstGeom>
              <a:blipFill>
                <a:blip r:embed="rId4"/>
                <a:stretch>
                  <a:fillRect l="-1443" b="-74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B332FA2-FAD1-8A43-7FF5-5E1DCD2644A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044AD-9686-8086-E9AD-3418B08FA404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24057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FE13386-4B32-48D6-902C-C47166B3D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9" y="1346981"/>
            <a:ext cx="11343261" cy="416403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FDBB93-70ED-4696-81A0-C870334FF97C}"/>
              </a:ext>
            </a:extLst>
          </p:cNvPr>
          <p:cNvSpPr/>
          <p:nvPr/>
        </p:nvSpPr>
        <p:spPr>
          <a:xfrm>
            <a:off x="-2346" y="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C84277-4162-F667-0F47-0122ED662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64AE95-B44B-526C-B5B6-E45836DECAB4}"/>
              </a:ext>
            </a:extLst>
          </p:cNvPr>
          <p:cNvSpPr txBox="1"/>
          <p:nvPr/>
        </p:nvSpPr>
        <p:spPr>
          <a:xfrm>
            <a:off x="67331" y="115873"/>
            <a:ext cx="10099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MAGNITUDE SPECTRUM OF RECTANGULAR SIGNAL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2B53AB-790A-B8E9-493B-A6C444FCE5D9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F01AF-D317-3A21-9467-05EA7395E34E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49906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7027" y="836442"/>
                <a:ext cx="10515600" cy="5313548"/>
              </a:xfrm>
            </p:spPr>
            <p:txBody>
              <a:bodyPr>
                <a:noAutofit/>
              </a:bodyPr>
              <a:lstStyle/>
              <a:p>
                <a:r>
                  <a:rPr lang="en-IN" sz="2000" dirty="0">
                    <a:latin typeface="Calibri(body)"/>
                  </a:rPr>
                  <a:t>Given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IN" sz="2000" dirty="0">
                  <a:latin typeface="Calibri(body)"/>
                </a:endParaRPr>
              </a:p>
              <a:p>
                <a:pPr marL="0" indent="0">
                  <a:buNone/>
                  <a:tabLst>
                    <a:tab pos="982663" algn="l"/>
                  </a:tabLst>
                </a:pPr>
                <a:r>
                  <a:rPr lang="en-IN" sz="2000" dirty="0">
                    <a:latin typeface="Calibri(body)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IN" sz="2000" dirty="0">
                    <a:latin typeface="Calibri(body)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IN" sz="2000" dirty="0">
                  <a:latin typeface="Calibri(body)"/>
                </a:endParaRPr>
              </a:p>
              <a:p>
                <a:pPr marL="0" indent="0">
                  <a:buNone/>
                  <a:tabLst>
                    <a:tab pos="982663" algn="l"/>
                  </a:tabLst>
                </a:pPr>
                <a:r>
                  <a:rPr lang="en-IN" sz="2000" dirty="0">
                    <a:latin typeface="Calibri(body)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latin typeface="Calibri(body)"/>
                  </a:rPr>
                  <a:t> for  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IN" sz="2000" dirty="0">
                  <a:latin typeface="Calibri(body)"/>
                </a:endParaRPr>
              </a:p>
              <a:p>
                <a:pPr marL="0" indent="0">
                  <a:buNone/>
                  <a:tabLst>
                    <a:tab pos="982663" algn="l"/>
                  </a:tabLst>
                </a:pPr>
                <a:r>
                  <a:rPr lang="en-IN" sz="2000" dirty="0">
                    <a:latin typeface="Calibri(body)"/>
                  </a:rPr>
                  <a:t>     </a:t>
                </a:r>
                <a14:m>
                  <m:oMath xmlns:m="http://schemas.openxmlformats.org/officeDocument/2006/math">
                    <m:r>
                      <a:rPr lang="en-I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IN" sz="2000" dirty="0">
                    <a:latin typeface="Calibri(body)"/>
                  </a:rPr>
                  <a:t> The Fourier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IN" sz="2000" dirty="0">
                    <a:latin typeface="Calibri(body)"/>
                  </a:rPr>
                  <a:t> is</a:t>
                </a:r>
              </a:p>
              <a:p>
                <a:pPr marL="0" indent="0">
                  <a:buNone/>
                  <a:tabLst>
                    <a:tab pos="982663" algn="l"/>
                    <a:tab pos="7083425" algn="l"/>
                  </a:tabLst>
                </a:pPr>
                <a:r>
                  <a:rPr lang="en-IN" sz="2000" dirty="0">
                    <a:latin typeface="Calibri(body)"/>
                  </a:rPr>
                  <a:t>     	       </a:t>
                </a:r>
                <a14:m>
                  <m:oMath xmlns:m="http://schemas.openxmlformats.org/officeDocument/2006/math"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2000" dirty="0">
                  <a:latin typeface="Calibri(body)"/>
                </a:endParaRPr>
              </a:p>
              <a:p>
                <a:pPr marL="0" indent="0">
                  <a:buNone/>
                  <a:tabLst>
                    <a:tab pos="982663" algn="l"/>
                    <a:tab pos="7083425" algn="l"/>
                  </a:tabLst>
                </a:pPr>
                <a:r>
                  <a:rPr lang="en-IN" sz="2000" dirty="0">
                    <a:latin typeface="Calibri(body)"/>
                  </a:rPr>
                  <a:t>	       </a:t>
                </a:r>
                <a14:m>
                  <m:oMath xmlns:m="http://schemas.openxmlformats.org/officeDocument/2006/math"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2000" dirty="0"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00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2000" dirty="0"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2000" dirty="0">
                    <a:latin typeface="Calibri(body)"/>
                  </a:rPr>
                  <a:t>  +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2000" dirty="0"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00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2000" dirty="0"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2000" dirty="0">
                  <a:latin typeface="Calibri(body)"/>
                </a:endParaRPr>
              </a:p>
              <a:p>
                <a:pPr marL="0" indent="0">
                  <a:buNone/>
                  <a:tabLst>
                    <a:tab pos="982663" algn="l"/>
                    <a:tab pos="7083425" algn="l"/>
                  </a:tabLst>
                </a:pPr>
                <a:r>
                  <a:rPr lang="en-IN" sz="2000" dirty="0">
                    <a:latin typeface="Calibri(body)"/>
                  </a:rPr>
                  <a:t>	       </a:t>
                </a:r>
                <a14:m>
                  <m:oMath xmlns:m="http://schemas.openxmlformats.org/officeDocument/2006/math"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endParaRPr lang="en-IN" sz="2000" b="0" i="1" dirty="0">
                  <a:latin typeface="Calibri(body)"/>
                  <a:ea typeface="Cambria Math" panose="02040503050406030204" pitchFamily="18" charset="0"/>
                </a:endParaRPr>
              </a:p>
              <a:p>
                <a:pPr marL="457200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groupChr>
                      <m:groupChrPr>
                        <m:chr m:val="↔"/>
                        <m:vertJc m:val="bot"/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IN" sz="2000" dirty="0">
                    <a:latin typeface="Calibri(body)"/>
                  </a:rPr>
                  <a:t>							</a:t>
                </a:r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 dirty="0" err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0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p>
                          <m:sSup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alt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alt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IN" alt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000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:endParaRPr lang="en-IN" altLang="en-US" sz="2000" i="1" dirty="0">
                  <a:latin typeface="Calibri(body)"/>
                  <a:cs typeface="Times New Roman" panose="02020603050405020304" pitchFamily="18" charset="0"/>
                </a:endParaRPr>
              </a:p>
              <a:p>
                <a:pPr marL="457200" indent="-457200"/>
                <a:endParaRPr lang="en-IN" altLang="en-US" sz="2000" i="1" dirty="0">
                  <a:latin typeface="Calibri(body)"/>
                  <a:cs typeface="Times New Roman" panose="02020603050405020304" pitchFamily="18" charset="0"/>
                </a:endParaRPr>
              </a:p>
              <a:p>
                <a:pPr marL="457200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alt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alt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alt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I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groupChr>
                      <m:groupChrPr>
                        <m:chr m:val="↔"/>
                        <m:vertJc m:val="bot"/>
                        <m:ctrlPr>
                          <a:rPr lang="en-IN" alt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alt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alt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alt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f>
                      <m:f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alt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sz="2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alt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IN" alt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br>
                  <a:rPr lang="en-US" altLang="en-US" sz="2000" dirty="0">
                    <a:latin typeface="Calibri(body)"/>
                    <a:cs typeface="Times New Roman" panose="02020603050405020304" pitchFamily="18" charset="0"/>
                  </a:rPr>
                </a:br>
                <a:endParaRPr lang="en-IN" sz="2000" dirty="0">
                  <a:latin typeface="Calibri(body)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Calibri(body)"/>
                  <a:cs typeface="Times New Roman" panose="02020603050405020304" pitchFamily="18" charset="0"/>
                </a:endParaRPr>
              </a:p>
              <a:p>
                <a:pPr>
                  <a:tabLst>
                    <a:tab pos="982663" algn="l"/>
                    <a:tab pos="7083425" algn="l"/>
                  </a:tabLst>
                </a:pPr>
                <a:endParaRPr lang="en-IN" sz="2000" dirty="0">
                  <a:latin typeface="Calibri(body)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027" y="836442"/>
                <a:ext cx="10515600" cy="5313548"/>
              </a:xfrm>
              <a:blipFill>
                <a:blip r:embed="rId3"/>
                <a:stretch>
                  <a:fillRect l="-522" t="-8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996113E-D18D-83A7-2F30-A01B474D6EB4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49741-A00B-1BA0-0D01-00E9A6017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1E2037-572E-771C-2E14-35DB39481397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49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FOURIER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IN" alt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alt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I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1E2037-572E-771C-2E14-35DB39481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49959"/>
              </a:xfrm>
              <a:prstGeom prst="rect">
                <a:avLst/>
              </a:prstGeom>
              <a:blipFill>
                <a:blip r:embed="rId5"/>
                <a:stretch>
                  <a:fillRect l="-1442" t="-5556" b="-3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982E6BF-A386-9698-612B-299396CCBAC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48AC1-CB4B-27AF-2532-368FCED3F3B6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297269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1144"/>
                <a:ext cx="10515600" cy="501581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dirty="0">
                    <a:latin typeface="Calibri(body)"/>
                  </a:rPr>
                  <a:t>Sol:-               s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𝑔𝑛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alt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IN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alt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en-US" dirty="0">
                                <a:latin typeface="Calibri(body)"/>
                              </a:rPr>
                              <m:t>= 1 ; </m:t>
                            </m:r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en-US" dirty="0">
                                <a:latin typeface="Calibri(body)"/>
                              </a:rPr>
                              <m:t>=  0 ; </m:t>
                            </m:r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en-US" dirty="0">
                                <a:latin typeface="Calibri(body)"/>
                              </a:rPr>
                              <m:t>= −1 ;</m:t>
                            </m:r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altLang="en-US" dirty="0">
                    <a:latin typeface="Calibri(body)"/>
                  </a:rPr>
                </a:br>
                <a:br>
                  <a:rPr lang="en-US" altLang="en-US" dirty="0">
                    <a:latin typeface="Calibri(body)"/>
                  </a:rPr>
                </a:br>
                <a:r>
                  <a:rPr lang="en-US" altLang="en-US" dirty="0">
                    <a:latin typeface="Calibri(body)"/>
                  </a:rPr>
                  <a:t>The above function in not absolutely integrable so consider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alt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I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Calibri(body)"/>
                  </a:rPr>
                  <a:t> and substitute the limit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br>
                  <a:rPr lang="en-IN" altLang="en-US" dirty="0">
                    <a:latin typeface="Calibri(body)"/>
                  </a:rPr>
                </a:br>
                <a:r>
                  <a:rPr lang="en-IN" altLang="en-US" dirty="0">
                    <a:latin typeface="Calibri(body)"/>
                  </a:rPr>
                  <a:t>             </a:t>
                </a:r>
                <a:br>
                  <a:rPr lang="en-IN" altLang="en-US" dirty="0">
                    <a:latin typeface="Calibri(body)"/>
                  </a:rPr>
                </a:br>
                <a:r>
                  <a:rPr lang="en-IN" altLang="en-US" dirty="0">
                    <a:latin typeface="Calibri(body)"/>
                  </a:rPr>
                  <a:t>	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I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alt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IN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I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alt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I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alt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func>
                    <m:func>
                      <m:funcPr>
                        <m:ctrlPr>
                          <a:rPr lang="en-IN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altLang="en-US" dirty="0">
                            <a:latin typeface="Cambria Math" panose="02040503050406030204" pitchFamily="18" charset="0"/>
                          </a:rPr>
                          <m:t>sgn</m:t>
                        </m:r>
                      </m:fName>
                      <m:e>
                        <m:d>
                          <m:dPr>
                            <m:ctrlPr>
                              <a:rPr lang="en-IN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IN" alt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altLang="en-US" i="1" dirty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IN" alt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IN" alt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Calibri(body)"/>
                  </a:rPr>
                  <a:t> 			</a:t>
                </a:r>
                <a:br>
                  <a:rPr lang="en-US" altLang="en-US" dirty="0">
                    <a:latin typeface="Calibri(body)"/>
                  </a:rPr>
                </a:br>
                <a:br>
                  <a:rPr lang="en-US" altLang="en-US" dirty="0">
                    <a:latin typeface="Calibri(body)"/>
                  </a:rPr>
                </a:br>
                <a:br>
                  <a:rPr lang="en-US" altLang="en-US" dirty="0">
                    <a:latin typeface="Calibri(body)"/>
                  </a:rPr>
                </a:br>
                <a:br>
                  <a:rPr lang="en-US" altLang="en-US" dirty="0">
                    <a:latin typeface="Calibri(body)"/>
                  </a:rPr>
                </a:br>
                <a:br>
                  <a:rPr lang="en-US" altLang="en-US" dirty="0">
                    <a:latin typeface="Calibri(body)"/>
                  </a:rPr>
                </a:br>
                <a:endParaRPr lang="en-IN" dirty="0">
                  <a:latin typeface="Calibri(body)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1144"/>
                <a:ext cx="10515600" cy="5015819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7882D0E-9CF7-CB59-922C-E03727FE1DA2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DC91A4-68AC-2F3C-BCCF-2D6B8F97D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882D30-42AE-10AC-E6C8-0E5179AEC0EF}"/>
              </a:ext>
            </a:extLst>
          </p:cNvPr>
          <p:cNvSpPr txBox="1"/>
          <p:nvPr/>
        </p:nvSpPr>
        <p:spPr>
          <a:xfrm>
            <a:off x="156033" y="61081"/>
            <a:ext cx="110559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 OF SIGNUM </a:t>
            </a:r>
            <a:r>
              <a:rPr lang="en-I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en-I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7D3067-4B3E-5F9A-D6ED-3B1C156ACEE9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EA7A1-8D70-A484-C602-E5381BDBC491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878541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591" y="1012464"/>
                <a:ext cx="10515600" cy="4833072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altLang="en-US" dirty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sub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sub>
                        </m:sSub>
                      </m:fName>
                      <m:e>
                        <m:nary>
                          <m:nary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altLang="en-US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N" alt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altLang="en-US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alt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alt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func>
                  </m:oMath>
                </a14:m>
                <a: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  <a:t> sgn(t)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alt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b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</a:br>
                <a: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  <a:t>	   </a:t>
                </a:r>
              </a:p>
              <a:p>
                <a:pPr marL="0" indent="0">
                  <a:buNone/>
                </a:pPr>
                <a: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IN" altLang="en-US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altLang="en-US" dirty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IN" alt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alt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trlPr>
                              <a:rPr lang="en-IN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alt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IN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N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altLang="en-US" sz="2400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N" altLang="en-US" sz="2400" i="1" dirty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l-GR" altLang="en-US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en-US" sz="2400" dirty="0">
                                <a:latin typeface="Calibri(body)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  <m:r>
                          <a:rPr lang="en-IN" alt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IN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altLang="en-US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IN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N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altLang="en-US" sz="2400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N" altLang="en-US" sz="2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altLang="en-US" sz="2400" i="1" dirty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l-GR" altLang="en-US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en-US" sz="2400" dirty="0">
                                <a:latin typeface="Calibri(body)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d>
                  </m:oMath>
                </a14:m>
                <a:b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</a:br>
                <a:b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</a:br>
                <a: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altLang="en-US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IN" altLang="en-US" dirty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IN" alt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alt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IN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alt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alt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altLang="en-US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IN" alt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altLang="en-US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alt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den>
                            </m:f>
                          </m:e>
                        </m:d>
                        <m:r>
                          <a:rPr lang="en-IN" alt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IN" alt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b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</a:br>
                <a:b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</a:br>
                <a: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altLang="en-US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IN" altLang="en-US" dirty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IN" alt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alt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p>
                          <m:sSup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alt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alt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IN" alt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b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</a:br>
                <a:b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</a:br>
                <a: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IN" alt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altLang="en-US" i="1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I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I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IN" alt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IN" alt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IN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I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b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</a:br>
                <a:b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</a:br>
                <a:r>
                  <a:rPr lang="en-US" altLang="en-US" dirty="0">
                    <a:latin typeface="Calibri(body)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𝑠𝑔𝑛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latin typeface="Calibri(body)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591" y="1012464"/>
                <a:ext cx="10515600" cy="4833072"/>
              </a:xfrm>
              <a:blipFill>
                <a:blip r:embed="rId2"/>
                <a:stretch>
                  <a:fillRect t="-13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61BA2A1-F27B-4855-9F00-CB4F0ACEE6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26" y="2360076"/>
            <a:ext cx="5047699" cy="3524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B5DEE0-23E9-B65A-C07B-B55FAD6A083D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7CEDA-C9DA-E0B3-6A06-FE0F834361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C7F177-B9F1-BD4B-9090-27880309E98A}"/>
              </a:ext>
            </a:extLst>
          </p:cNvPr>
          <p:cNvSpPr txBox="1"/>
          <p:nvPr/>
        </p:nvSpPr>
        <p:spPr>
          <a:xfrm>
            <a:off x="156033" y="61081"/>
            <a:ext cx="10394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 OF SIGNUM FUNCTION (CONTD.)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536023-80A5-EB93-FCEE-CA6888D5C29E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C842BE-8D62-A1BA-29C0-6AC37D33CC19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424041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5842" name="Rectangle 2">
                <a:extLst>
                  <a:ext uri="{FF2B5EF4-FFF2-40B4-BE49-F238E27FC236}">
                    <a16:creationId xmlns:a16="http://schemas.microsoft.com/office/drawing/2014/main" id="{5B4F62EA-F594-45D3-824C-439F2729F8EB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823544" y="787768"/>
                <a:ext cx="10778837" cy="548640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en-US" sz="2800" dirty="0"/>
                  <a:t> We know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alt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alt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alt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alt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alt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alt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alt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 dirty="0" err="1">
                        <a:latin typeface="Cambria Math" panose="02040503050406030204" pitchFamily="18" charset="0"/>
                      </a:rPr>
                      <m:t>𝑠𝑔𝑛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Fourier transform on both sides</a:t>
                </a:r>
                <a:b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alt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𝑠𝑔𝑛</m:t>
                    </m:r>
                    <m:r>
                      <a:rPr lang="en-US" alt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b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𝜋𝛿</m:t>
                    </m:r>
                    <m:r>
                      <a:rPr lang="en-IN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alt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b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𝜋𝛿</m:t>
                    </m:r>
                    <m:r>
                      <a:rPr lang="en-IN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sz="28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den>
                    </m:f>
                  </m:oMath>
                </a14:m>
                <a:b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IN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alt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IN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𝜋𝛿</m:t>
                    </m:r>
                    <m:r>
                      <a:rPr lang="en-IN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842" name="Rectangle 2">
                <a:extLst>
                  <a:ext uri="{FF2B5EF4-FFF2-40B4-BE49-F238E27FC236}">
                    <a16:creationId xmlns:a16="http://schemas.microsoft.com/office/drawing/2014/main" id="{5B4F62EA-F594-45D3-824C-439F2729F8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3544" y="787768"/>
                <a:ext cx="10778837" cy="5486406"/>
              </a:xfrm>
              <a:blipFill>
                <a:blip r:embed="rId3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4C4174C-4DD1-7BE5-B6BE-C89A3952860F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9C562-87B8-BAFA-00D7-5056504F1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35B2F6-BC2D-B628-BE44-E594AF23E001}"/>
              </a:ext>
            </a:extLst>
          </p:cNvPr>
          <p:cNvSpPr txBox="1"/>
          <p:nvPr/>
        </p:nvSpPr>
        <p:spPr>
          <a:xfrm>
            <a:off x="156034" y="61081"/>
            <a:ext cx="8875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 OF UNIT STEP FUNCTION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8DCF7A-2D92-D7CD-6578-449DCB3BE74C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D8158-55FD-FBE5-1C67-295AAECDB635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34741569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1FC5F3-2DA9-4C59-92A3-1055BFDAA9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5407" y="796501"/>
                <a:ext cx="10618839" cy="535366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Sol:-  The inverse Fourier transform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[from sampling property of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(t), 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IN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I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;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Multiply on both sides by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b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IN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1FC5F3-2DA9-4C59-92A3-1055BFDAA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407" y="796501"/>
                <a:ext cx="10618839" cy="5353664"/>
              </a:xfrm>
              <a:blipFill>
                <a:blip r:embed="rId2"/>
                <a:stretch>
                  <a:fillRect l="-1206" t="-2847" b="-31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9B3897E-4BB0-9048-3992-C04DE217DD34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147AF-B103-11EC-CA1B-CFD70A55D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F4119C-3C65-FB4A-4652-770345CB1719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𝒆</m:t>
                        </m:r>
                      </m:e>
                      <m:sup>
                        <m: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𝒂𝒕</m:t>
                        </m:r>
                      </m:sup>
                    </m:sSup>
                  </m:oMath>
                </a14:m>
                <a:r>
                  <a:rPr lang="ko-KR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𝒖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𝒕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F4119C-3C65-FB4A-4652-770345CB1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blipFill>
                <a:blip r:embed="rId4"/>
                <a:stretch>
                  <a:fillRect l="-1442" t="-11628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D60F852-7D9E-295B-C70A-74B3D3EAAE22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B922F-C594-C038-00D5-8A1A7BBF109D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883298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00EC1-D165-45B1-9634-F49E57D609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5658" y="1015687"/>
                <a:ext cx="10515600" cy="48266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Inverse Fourier transform of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0)</m:t>
                        </m:r>
                      </m:sub>
                    </m:sSub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40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24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l-G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l-G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l-G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0)</m:t>
                        </m:r>
                      </m:sub>
                    </m:sSub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I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0)</m:t>
                        </m:r>
                      </m:sub>
                    </m:sSub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Similarly,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0)</m:t>
                        </m:r>
                      </m:sub>
                    </m:sSub>
                  </m:oMath>
                </a14:m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00EC1-D165-45B1-9634-F49E57D60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5658" y="1015687"/>
                <a:ext cx="10515600" cy="4826625"/>
              </a:xfrm>
              <a:blipFill>
                <a:blip r:embed="rId2"/>
                <a:stretch>
                  <a:fillRect l="-870" t="-1643" b="-8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D17ABB-3347-85FD-DCF5-ACF5F2D2DE6A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DC678D-CE78-D566-3B24-FCBB850DC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25D9C7-0213-5476-EC2F-CAF6931DB405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64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INVERSE FOURIER TRANSFORM OF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0)</m:t>
                        </m:r>
                      </m:sub>
                    </m:sSub>
                  </m:oMath>
                </a14:m>
                <a:endParaRPr lang="en-I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25D9C7-0213-5476-EC2F-CAF6931DB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64706"/>
              </a:xfrm>
              <a:prstGeom prst="rect">
                <a:avLst/>
              </a:prstGeom>
              <a:blipFill>
                <a:blip r:embed="rId4"/>
                <a:stretch>
                  <a:fillRect l="-1442" t="-10753" b="-215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A16D75D-BE8C-5106-08A3-DB786299743F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CA5F2-DDC5-CBD5-B16E-F15B7282759C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941008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F8401-D6D4-4F12-9628-9166D4B22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027" y="1253331"/>
                <a:ext cx="10515600" cy="4351338"/>
              </a:xfrm>
            </p:spPr>
            <p:txBody>
              <a:bodyPr/>
              <a:lstStyle/>
              <a:p>
                <a:pPr marL="342900" indent="-342900"/>
                <a:r>
                  <a:rPr lang="en-IN" dirty="0"/>
                  <a:t>The Fourier transform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nary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N" dirty="0"/>
                  <a:t>.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IN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I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1</a:t>
                </a:r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F8401-D6D4-4F12-9628-9166D4B22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027" y="1253331"/>
                <a:ext cx="10515600" cy="4351338"/>
              </a:xfrm>
              <a:blipFill>
                <a:blip r:embed="rId2"/>
                <a:stretch>
                  <a:fillRect l="-1043" t="-9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DB3D01C-9FA8-4FA1-A979-D7B1A0465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082" y="3279586"/>
            <a:ext cx="8273143" cy="28484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595A42-9A87-D93E-7BFB-791EB83FC572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94EFE-2709-903F-6E05-5C51264F1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DA9193-BE0F-CC88-3250-798664AA803C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FOURIER TRANSFORM OF </a:t>
                </a:r>
                <a14:m>
                  <m:oMath xmlns:m="http://schemas.openxmlformats.org/officeDocument/2006/math">
                    <m:r>
                      <a:rPr lang="en-I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I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I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DA9193-BE0F-CC88-3250-798664AA8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blipFill>
                <a:blip r:embed="rId5"/>
                <a:stretch>
                  <a:fillRect l="-1442" t="-11628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30A42A1-0FC5-FBFE-471E-A77ADF72F977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7E9F1-7ECB-A086-E614-A20700CB5D2C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2268323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82AD9-E931-4D5D-B539-73DC9A88A7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033" y="914820"/>
                <a:ext cx="10633587" cy="51961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We know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l-G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𝜋𝛿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𝜋𝛿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𝜋𝛿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𝜋𝛿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] 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82AD9-E931-4D5D-B539-73DC9A88A7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033" y="914820"/>
                <a:ext cx="10633587" cy="519619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81450A6-43E5-3E8A-A05F-34CD2D4B0314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1E478-5D85-E62B-55BC-EB78BDED7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393888-1A95-D231-38D0-A11A42A503BA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FOURIER TRANSFORM OF sin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I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393888-1A95-D231-38D0-A11A42A50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blipFill>
                <a:blip r:embed="rId4"/>
                <a:stretch>
                  <a:fillRect l="-1442" t="-11628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E551B45-3F22-8FF0-C816-B2D8670F195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DF3B0-9AA0-3264-199C-787C155CAC16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07053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C084-6090-4F54-8D52-1D3DD7FA2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77" y="1572407"/>
            <a:ext cx="10936459" cy="442043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time Fourier transform (CTFT)</a:t>
            </a:r>
          </a:p>
          <a:p>
            <a:pPr marL="514350" indent="-514350"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CTFT of some standard signals</a:t>
            </a:r>
          </a:p>
          <a:p>
            <a:pPr marL="514350" indent="-514350"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CTFT properties</a:t>
            </a:r>
          </a:p>
          <a:p>
            <a:pPr marL="514350" indent="-514350"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 Fourier transform</a:t>
            </a:r>
          </a:p>
          <a:p>
            <a:pPr marL="514350" indent="-514350"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theorem for low pass signals</a:t>
            </a:r>
          </a:p>
          <a:p>
            <a:pPr marL="514350" indent="-514350">
              <a:buAutoNum type="arabi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A83590-CFB6-D889-45BB-64972CBEBC46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ABB37B-E37B-7C5B-FCC7-DB2694A3FFF0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BF680-5A2B-74DE-D350-56A10057C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69C66-5872-D321-4C39-8293F18ACD6B}"/>
              </a:ext>
            </a:extLst>
          </p:cNvPr>
          <p:cNvSpPr txBox="1"/>
          <p:nvPr/>
        </p:nvSpPr>
        <p:spPr>
          <a:xfrm>
            <a:off x="156034" y="6337239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AB714-8C92-0ABA-C0A4-CE36FD680CED}"/>
              </a:ext>
            </a:extLst>
          </p:cNvPr>
          <p:cNvSpPr txBox="1"/>
          <p:nvPr/>
        </p:nvSpPr>
        <p:spPr>
          <a:xfrm>
            <a:off x="156034" y="61081"/>
            <a:ext cx="8875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CONTENTS</a:t>
            </a:r>
            <a:endParaRPr lang="en-I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8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383" y="449943"/>
            <a:ext cx="9656618" cy="589148"/>
          </a:xfrm>
        </p:spPr>
        <p:txBody>
          <a:bodyPr>
            <a:normAutofit/>
          </a:bodyPr>
          <a:lstStyle/>
          <a:p>
            <a:pPr algn="l"/>
            <a:r>
              <a:rPr lang="en-I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11383" y="935917"/>
                <a:ext cx="10106561" cy="519340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  <a:tabLst>
                    <a:tab pos="1433513" algn="l"/>
                    <a:tab pos="1528763" algn="l"/>
                    <a:tab pos="188277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Calibri(body)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dirty="0">
                  <a:latin typeface="Calibri(body)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2865438" algn="l"/>
                  </a:tabLst>
                </a:pP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[</m:t>
                    </m:r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Calibri(body)"/>
                    <a:cs typeface="Times New Roman" panose="020206030504050203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I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IN" dirty="0">
                  <a:latin typeface="Calibri(body)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2865438" algn="l"/>
                  </a:tabLst>
                </a:pP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IN" dirty="0">
                  <a:latin typeface="Calibri(body)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2865438" algn="l"/>
                  </a:tabLst>
                </a:pPr>
                <a:r>
                  <a:rPr lang="en-IN" dirty="0">
                    <a:latin typeface="Calibri(body)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r>
                      <a:rPr lang="en-IN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r>
                      <a:rPr lang="en-IN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IN" dirty="0">
                  <a:latin typeface="Calibri(body)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2865438" algn="l"/>
                  </a:tabLst>
                </a:pPr>
                <a:r>
                  <a:rPr lang="en-IN" b="0" i="0" dirty="0">
                    <a:latin typeface="Calibri(body)"/>
                    <a:cs typeface="Times New Roman" panose="02020603050405020304" pitchFamily="18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[2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[2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)]</a:t>
                </a:r>
              </a:p>
              <a:p>
                <a:pPr>
                  <a:lnSpc>
                    <a:spcPct val="150000"/>
                  </a:lnSpc>
                  <a:tabLst>
                    <a:tab pos="2865438" algn="l"/>
                  </a:tabLst>
                </a:pPr>
                <a:r>
                  <a:rPr lang="en-IN" dirty="0">
                    <a:latin typeface="Calibri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>
                    <a:latin typeface="Calibri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0 </m:t>
                                </m:r>
                              </m:sub>
                            </m:sSub>
                          </m:e>
                        </m:d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IN" dirty="0">
                            <a:latin typeface="Calibri(body)"/>
                            <a:cs typeface="Times New Roman" panose="02020603050405020304" pitchFamily="18" charset="0"/>
                          </a:rPr>
                          <m:t>) </m:t>
                        </m:r>
                      </m:e>
                    </m:d>
                  </m:oMath>
                </a14:m>
                <a:endParaRPr lang="en-IN" dirty="0">
                  <a:latin typeface="Calibri(body)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2865438" algn="l"/>
                  </a:tabLst>
                </a:pPr>
                <a:r>
                  <a:rPr lang="en-IN" dirty="0">
                    <a:solidFill>
                      <a:srgbClr val="FF0000"/>
                    </a:solidFill>
                    <a:latin typeface="Calibri(body)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Calibri(body)"/>
                    <a:cs typeface="Times New Roman" panose="02020603050405020304" pitchFamily="18" charset="0"/>
                  </a:rPr>
                  <a:t> ]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0 </m:t>
                                </m:r>
                              </m:sub>
                            </m:sSub>
                          </m:e>
                        </m:d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FF0000"/>
                            </a:solidFill>
                            <a:latin typeface="Calibri(body)"/>
                            <a:cs typeface="Times New Roman" panose="02020603050405020304" pitchFamily="18" charset="0"/>
                          </a:rPr>
                          <m:t>) </m:t>
                        </m:r>
                      </m:e>
                    </m:d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11383" y="935917"/>
                <a:ext cx="10106561" cy="51934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47ED18C-2E12-8BE0-C6C6-C50870662B72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25E86-35F9-295F-60C2-2167A0751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71CE90-CED7-7831-472D-3486A1EB2342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FOURIER TRANSFORM OF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I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I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en-I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71CE90-CED7-7831-472D-3486A1EB2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blipFill>
                <a:blip r:embed="rId4"/>
                <a:stretch>
                  <a:fillRect l="-1442" t="-11628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FAF5AC0-2D51-728D-EB2E-0A4DBED51700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3BD7C-6E7A-29E7-2D4F-F9BEE15CFD56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308857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027" y="992563"/>
                <a:ext cx="10515600" cy="500130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signals does not have Fourier transform </a:t>
                </a:r>
                <a:b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does not have Fourier transform.</a:t>
                </a:r>
                <a:b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signals which satisfy the Dirichlet's conditions do have the Fourier transform.</a:t>
                </a:r>
                <a:b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1). The signal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must be absolutely integrable</a:t>
                </a:r>
                <a:b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i.e.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b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 The signal x(t) must have finite number of maxima and minima over </a:t>
                </a:r>
                <a:b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any finite time period</a:t>
                </a:r>
                <a:b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3). The signal x(t) must have finite number of discontinuities over finite 	time duration  and each of the discontinuity should be also finite.</a:t>
                </a:r>
                <a:b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*Dirichlet’s conditions are sufficient conditions.</a:t>
                </a:r>
                <a:b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027" y="992563"/>
                <a:ext cx="10515600" cy="5001306"/>
              </a:xfrm>
              <a:blipFill>
                <a:blip r:embed="rId2"/>
                <a:stretch>
                  <a:fillRect l="-870" t="-18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C273610-F086-9496-59B8-1A570D700A11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0FE59-F582-7876-FD89-D31F7DA3C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BED7B9-6116-0679-E16D-91E8C6909511}"/>
              </a:ext>
            </a:extLst>
          </p:cNvPr>
          <p:cNvSpPr txBox="1"/>
          <p:nvPr/>
        </p:nvSpPr>
        <p:spPr>
          <a:xfrm>
            <a:off x="156034" y="61081"/>
            <a:ext cx="8875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DIRICHLET’S CONDITIONS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06120-DA3A-C00E-25D4-41234B15A92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4D160-6D3D-4490-9B2B-DF059666F60C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3538198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93845" y="933374"/>
                <a:ext cx="10604310" cy="4991251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          </a:t>
                </a:r>
                <a:r>
                  <a:rPr lang="en-IN" sz="2800" dirty="0">
                    <a:solidFill>
                      <a:srgbClr val="FF0000"/>
                    </a:solidFill>
                    <a:latin typeface="Calibri(body)"/>
                    <a:cs typeface="Times New Roman" panose="02020603050405020304" pitchFamily="18" charset="0"/>
                  </a:rPr>
                  <a:t>1. Linearity</a:t>
                </a:r>
              </a:p>
              <a:p>
                <a:pPr algn="l"/>
                <a:r>
                  <a:rPr lang="en-IN" sz="2800" dirty="0">
                    <a:solidFill>
                      <a:srgbClr val="FF0000"/>
                    </a:solidFill>
                    <a:latin typeface="Calibri(body)"/>
                    <a:cs typeface="Times New Roman" panose="02020603050405020304" pitchFamily="18" charset="0"/>
                  </a:rPr>
                  <a:t>		           </a:t>
                </a:r>
                <a:r>
                  <a:rPr lang="en-IN" sz="2800" dirty="0">
                    <a:solidFill>
                      <a:schemeClr val="tx1"/>
                    </a:solidFill>
                    <a:latin typeface="Calibri(body)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 </m:t>
                    </m:r>
                    <m:groupChr>
                      <m:groupChrPr>
                        <m:chr m:val="↔"/>
                        <m:vertJc m:val="bot"/>
                        <m:ctrlPr>
                          <a:rPr lang="en-I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Calibri(body)"/>
                    <a:cs typeface="Times New Roman" panose="02020603050405020304" pitchFamily="18" charset="0"/>
                  </a:rPr>
                  <a:t>(j</a:t>
                </a:r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dirty="0">
                  <a:solidFill>
                    <a:schemeClr val="tx1"/>
                  </a:solidFill>
                  <a:latin typeface="Calibri(body)"/>
                  <a:cs typeface="Times New Roman" panose="02020603050405020304" pitchFamily="18" charset="0"/>
                </a:endParaRPr>
              </a:p>
              <a:p>
                <a:pPr algn="l"/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    		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)  </m:t>
                    </m:r>
                    <m:groupChr>
                      <m:groupChrPr>
                        <m:chr m:val="↔"/>
                        <m:vertJc m:val="bot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8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(j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dirty="0">
                  <a:latin typeface="Calibri(body)"/>
                  <a:cs typeface="Times New Roman" panose="02020603050405020304" pitchFamily="18" charset="0"/>
                </a:endParaRPr>
              </a:p>
              <a:p>
                <a:pPr algn="l"/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	                         then 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+B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I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Calibri(body)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(j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(j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dirty="0">
                  <a:latin typeface="Calibri(body)"/>
                  <a:cs typeface="Times New Roman" panose="02020603050405020304" pitchFamily="18" charset="0"/>
                </a:endParaRPr>
              </a:p>
              <a:p>
                <a:pPr algn="l"/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                Proof:- </a:t>
                </a:r>
              </a:p>
              <a:p>
                <a:pPr algn="l"/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	                The Fourier Transform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8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  is</a:t>
                </a:r>
              </a:p>
              <a:p>
                <a:pPr algn="l"/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		       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2800" dirty="0">
                  <a:latin typeface="Calibri(body)"/>
                  <a:cs typeface="Times New Roman" panose="02020603050405020304" pitchFamily="18" charset="0"/>
                </a:endParaRPr>
              </a:p>
              <a:p>
                <a:pPr algn="l"/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		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(j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dirty="0">
                  <a:latin typeface="Calibri(body)"/>
                  <a:cs typeface="Times New Roman" panose="02020603050405020304" pitchFamily="18" charset="0"/>
                </a:endParaRPr>
              </a:p>
              <a:p>
                <a:pPr algn="l"/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	                 The Fourier transform of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8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IN" sz="2800" b="0" i="0" dirty="0" smtClean="0">
                        <a:latin typeface="Cambria Math" panose="02040503050406030204" pitchFamily="18" charset="0"/>
                      </a:rPr>
                      <m:t>is</m:t>
                    </m:r>
                  </m:oMath>
                </a14:m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	</a:t>
                </a:r>
              </a:p>
              <a:p>
                <a:pPr algn="l"/>
                <a:r>
                  <a:rPr lang="en-IN" sz="2800" dirty="0">
                    <a:latin typeface="Calibri(body)"/>
                    <a:cs typeface="Times New Roman" panose="02020603050405020304" pitchFamily="18" charset="0"/>
                  </a:rPr>
                  <a:t> </a:t>
                </a:r>
              </a:p>
              <a:p>
                <a:pPr algn="l"/>
                <a:endParaRPr lang="en-IN" sz="2800" dirty="0">
                  <a:latin typeface="Calibri(body)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93845" y="933374"/>
                <a:ext cx="10604310" cy="4991251"/>
              </a:xfrm>
              <a:blipFill>
                <a:blip r:embed="rId2"/>
                <a:stretch>
                  <a:fillRect t="-1954" b="-48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7BE6AE5-CF15-9109-06E6-641FDEEDD668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B8C7C-667A-1A36-1457-6D981A038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B5547-0E5B-146A-5F8D-74A890675328}"/>
              </a:ext>
            </a:extLst>
          </p:cNvPr>
          <p:cNvSpPr txBox="1"/>
          <p:nvPr/>
        </p:nvSpPr>
        <p:spPr>
          <a:xfrm>
            <a:off x="156034" y="61081"/>
            <a:ext cx="8875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FOURIER TRANSFORM :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4B0673-3191-FBE3-C576-102168333C09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62C49-10BA-A682-EE06-A6EC86EDE0D1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503575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88472" y="1248229"/>
                <a:ext cx="10065328" cy="50832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          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IN" i="1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dirty="0">
                  <a:latin typeface="Calibri(body)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	        =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IN" i="1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dirty="0">
                  <a:latin typeface="Calibri(body)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	        =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(j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Calibri(body)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       The Fourier Transform of 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is  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IN" i="1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br>
                  <a:rPr lang="en-IN" dirty="0">
                    <a:latin typeface="Calibri(body)"/>
                    <a:cs typeface="Times New Roman" panose="02020603050405020304" pitchFamily="18" charset="0"/>
                  </a:rPr>
                </a:b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IN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𝐵</m:t>
                    </m:r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IN" i="1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i="1" dirty="0">
                  <a:latin typeface="Calibri(body)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IN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dirty="0">
                    <a:latin typeface="Calibri(body)"/>
                    <a:cs typeface="Times New Roman" panose="02020603050405020304" pitchFamily="18" charset="0"/>
                  </a:rPr>
                </a:b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		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dirty="0">
                    <a:latin typeface="Calibri(body)"/>
                    <a:cs typeface="Times New Roman" panose="02020603050405020304" pitchFamily="18" charset="0"/>
                  </a:rPr>
                </a:b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		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dirty="0">
                    <a:latin typeface="Calibri(body)"/>
                    <a:cs typeface="Times New Roman" panose="02020603050405020304" pitchFamily="18" charset="0"/>
                  </a:rPr>
                </a:b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		</a:t>
                </a:r>
                <a:br>
                  <a:rPr lang="en-IN" dirty="0">
                    <a:latin typeface="Calibri(body)"/>
                    <a:cs typeface="Times New Roman" panose="02020603050405020304" pitchFamily="18" charset="0"/>
                  </a:rPr>
                </a:br>
                <a:endParaRPr lang="en-US" dirty="0">
                  <a:latin typeface="Calibri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8472" y="1248229"/>
                <a:ext cx="10065328" cy="5083297"/>
              </a:xfrm>
              <a:blipFill>
                <a:blip r:embed="rId2"/>
                <a:stretch>
                  <a:fillRect t="-119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EDF589D-D13A-7C02-844D-6D664ED79D05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58F3B-56B4-1568-7C94-2BC9DB47B3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1E4F8A-9C5B-9D60-18CE-53FF6FB3C572}"/>
              </a:ext>
            </a:extLst>
          </p:cNvPr>
          <p:cNvSpPr txBox="1"/>
          <p:nvPr/>
        </p:nvSpPr>
        <p:spPr>
          <a:xfrm>
            <a:off x="156034" y="61081"/>
            <a:ext cx="8875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FOURIER TRANSFORM (CONTD.)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9120F-E7B0-795B-B956-C64435F05A88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04FD1-A9C3-893F-F2CE-FF61E25A0B63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531537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2328"/>
                <a:ext cx="10515600" cy="487463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                 Then the Fourier Transform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dirty="0">
                    <a:latin typeface="Calibri(body)"/>
                    <a:cs typeface="Times New Roman" panose="02020603050405020304" pitchFamily="18" charset="0"/>
                  </a:rPr>
                </a:b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	        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IN" dirty="0">
                                <a:latin typeface="Calibri(body)"/>
                                <a:cs typeface="Times New Roman" panose="02020603050405020304" pitchFamily="18" charset="0"/>
                              </a:rPr>
                              <m:t>A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Calibri(body)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Calibri(body)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Calibri(body)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dirty="0">
                  <a:latin typeface="Calibri(body)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                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br>
                  <a:rPr lang="en-IN" dirty="0">
                    <a:latin typeface="Calibri(body)"/>
                    <a:cs typeface="Times New Roman" panose="02020603050405020304" pitchFamily="18" charset="0"/>
                  </a:rPr>
                </a:b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	        =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𝐴</m:t>
                    </m:r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𝐵</m:t>
                    </m:r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br>
                  <a:rPr lang="en-IN" dirty="0">
                    <a:latin typeface="Calibri(body)"/>
                    <a:cs typeface="Times New Roman" panose="02020603050405020304" pitchFamily="18" charset="0"/>
                  </a:rPr>
                </a:b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	        =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dirty="0">
                    <a:latin typeface="Calibri(body)"/>
                    <a:cs typeface="Times New Roman" panose="02020603050405020304" pitchFamily="18" charset="0"/>
                  </a:rPr>
                </a:br>
                <a:r>
                  <a:rPr lang="en-IN" dirty="0">
                    <a:latin typeface="Calibri(body)"/>
                    <a:cs typeface="Times New Roman" panose="02020603050405020304" pitchFamily="18" charset="0"/>
                  </a:rPr>
                  <a:t>                  	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Calibri(body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Calibri(body)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dirty="0">
                    <a:latin typeface="Calibri(body)"/>
                    <a:cs typeface="Times New Roman" panose="02020603050405020304" pitchFamily="18" charset="0"/>
                  </a:rPr>
                </a:br>
                <a:endParaRPr lang="en-US" dirty="0">
                  <a:latin typeface="Calibri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2328"/>
                <a:ext cx="10515600" cy="487463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FC07C5B-9CFF-95BD-3C06-A897609FC4FA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38822-838D-6036-7297-165D4A742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838022-73A2-6E29-DA9F-5EF3C47F892A}"/>
              </a:ext>
            </a:extLst>
          </p:cNvPr>
          <p:cNvSpPr txBox="1"/>
          <p:nvPr/>
        </p:nvSpPr>
        <p:spPr>
          <a:xfrm>
            <a:off x="156033" y="61081"/>
            <a:ext cx="10394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FOURIER TRANSFORM (CONTD.)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39A63C-8EA0-D9D2-125B-10DC5B15E376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D2475B-AEF0-BC05-462B-452EF32AA687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354950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323109" y="1396318"/>
                <a:ext cx="9543436" cy="4750441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I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	</a:t>
                </a:r>
                <a: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r>
                      <a:rPr lang="en-I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800" i="1" dirty="0"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l-GR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b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</a:t>
                </a:r>
                <a: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:- Then Fourier transform of </a:t>
                </a:r>
                <a14:m>
                  <m:oMath xmlns:m="http://schemas.openxmlformats.org/officeDocument/2006/math">
                    <m:r>
                      <a:rPr lang="en-I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</a:t>
                </a:r>
                <a:b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I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I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I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b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IN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Fourier transform of </a:t>
                </a:r>
                <a14:m>
                  <m:oMath xmlns:m="http://schemas.openxmlformats.org/officeDocument/2006/math">
                    <m:r>
                      <a:rPr lang="en-IN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N" sz="28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</a:t>
                </a:r>
                <a:b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sz="28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I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m:rPr>
                                <m:nor/>
                              </m:rPr>
                              <a:rPr lang="en-IN" sz="2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800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b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b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323109" y="1396318"/>
                <a:ext cx="9543436" cy="4750441"/>
              </a:xfrm>
              <a:blipFill>
                <a:blip r:embed="rId2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BFA9BFD-CE00-4489-8D36-6F19845E6BD0}"/>
              </a:ext>
            </a:extLst>
          </p:cNvPr>
          <p:cNvSpPr txBox="1"/>
          <p:nvPr/>
        </p:nvSpPr>
        <p:spPr>
          <a:xfrm>
            <a:off x="392235" y="864256"/>
            <a:ext cx="9922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2.Time shift property </a:t>
            </a:r>
            <a:endParaRPr lang="en-IN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51172-1F74-0237-1143-9DA0C58BDA39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0CDA70-C4EA-6C72-95D2-F56E7ADDA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513114-79D8-72C3-AF31-71038DD89EFC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2E566-A41B-3CE0-B1D3-97326DD4C255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AAFCCD-E946-A83C-9275-1F018C8A1E82}"/>
              </a:ext>
            </a:extLst>
          </p:cNvPr>
          <p:cNvSpPr txBox="1"/>
          <p:nvPr/>
        </p:nvSpPr>
        <p:spPr>
          <a:xfrm>
            <a:off x="156033" y="61081"/>
            <a:ext cx="10394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FOURIER TRANSFORM (CONTD.)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9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769390"/>
            <a:ext cx="10515600" cy="694418"/>
          </a:xfrm>
        </p:spPr>
        <p:txBody>
          <a:bodyPr>
            <a:noAutofit/>
          </a:bodyPr>
          <a:lstStyle/>
          <a:p>
            <a:br>
              <a:rPr lang="en-IN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I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Time shift property (</a:t>
            </a:r>
            <a:r>
              <a:rPr lang="en-IN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contd</a:t>
            </a:r>
            <a:r>
              <a:rPr lang="en-I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br>
              <a:rPr lang="en-IN" sz="2800" b="1" dirty="0">
                <a:cs typeface="Times New Roman" panose="02020603050405020304" pitchFamily="18" charset="0"/>
              </a:rPr>
            </a:b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8800" y="1181685"/>
                <a:ext cx="10955997" cy="480249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2400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=∞ ; 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=∞</m:t>
                            </m:r>
                          </m:e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=−∞ ;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=−∞</m:t>
                            </m:r>
                          </m:e>
                        </m:eqArr>
                      </m:e>
                    </m:d>
                  </m:oMath>
                </a14:m>
                <a:br>
                  <a:rPr lang="en-IN" sz="2400" dirty="0"/>
                </a:b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br>
                  <a:rPr lang="en-IN" dirty="0"/>
                </a:br>
                <a:r>
                  <a:rPr lang="en-IN" dirty="0"/>
                  <a:t> 	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en-IN" dirty="0"/>
                  <a:t> 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br>
                  <a:rPr lang="en-IN" dirty="0"/>
                </a:br>
                <a:r>
                  <a:rPr lang="en-IN" dirty="0"/>
                  <a:t>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IN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FF0000"/>
                            </a:solidFill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l-G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dirty="0"/>
                </a:br>
                <a:r>
                  <a:rPr lang="en-IN" dirty="0"/>
                  <a:t>Similarly,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en-IN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l-GR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sz="2400" dirty="0"/>
                </a:br>
                <a:endParaRPr lang="en-IN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800" y="1181685"/>
                <a:ext cx="10955997" cy="4802497"/>
              </a:xfrm>
              <a:blipFill>
                <a:blip r:embed="rId2"/>
                <a:stretch>
                  <a:fillRect l="-6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2B2370C-7CDE-4611-AD72-142138CCC1CA}"/>
                  </a:ext>
                </a:extLst>
              </p:cNvPr>
              <p:cNvSpPr/>
              <p:nvPr/>
            </p:nvSpPr>
            <p:spPr>
              <a:xfrm>
                <a:off x="527981" y="5245687"/>
                <a:ext cx="11074400" cy="842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dirty="0">
                    <a:solidFill>
                      <a:srgbClr val="FF0000"/>
                    </a:solidFill>
                  </a:rPr>
                  <a:t>Note:</a:t>
                </a:r>
              </a:p>
              <a:p>
                <a:r>
                  <a:rPr lang="en-IN" sz="2400" dirty="0"/>
                  <a:t>1. Shift in time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IN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b="0" i="0" dirty="0">
                    <a:latin typeface="Calibri(body)"/>
                  </a:rPr>
                  <a:t>equivalent to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/>
                  <a:t> is multiplied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2B2370C-7CDE-4611-AD72-142138CCC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81" y="5245687"/>
                <a:ext cx="11074400" cy="842923"/>
              </a:xfrm>
              <a:prstGeom prst="rect">
                <a:avLst/>
              </a:prstGeom>
              <a:blipFill>
                <a:blip r:embed="rId3"/>
                <a:stretch>
                  <a:fillRect l="-881" t="-5797" b="-159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460C41D-BB21-C9AC-02F0-ED8DC63C9C87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6699B-7CC9-EE65-E09E-FB46D9AD11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DCA221-838C-1508-9599-E35EFB85C7C8}"/>
              </a:ext>
            </a:extLst>
          </p:cNvPr>
          <p:cNvSpPr txBox="1"/>
          <p:nvPr/>
        </p:nvSpPr>
        <p:spPr>
          <a:xfrm>
            <a:off x="156034" y="61081"/>
            <a:ext cx="10794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FOURIER TRANSFORM (CONTD.)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24EF96-CCC9-BC93-CF2A-EF24C03ED53E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6B9B11-AC25-A783-D9C9-BF78B39A561F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3612037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027" y="794026"/>
                <a:ext cx="10515600" cy="4185938"/>
              </a:xfrm>
            </p:spPr>
            <p:txBody>
              <a:bodyPr>
                <a:noAutofit/>
              </a:bodyPr>
              <a:lstStyle/>
              <a:p>
                <a:r>
                  <a:rPr lang="en-IN" sz="1800" b="1" dirty="0">
                    <a:solidFill>
                      <a:srgbClr val="FF0000"/>
                    </a:solidFill>
                  </a:rPr>
                  <a:t>Frequency Shift Property</a:t>
                </a:r>
              </a:p>
              <a:p>
                <a:r>
                  <a:rPr lang="en-IN" sz="14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I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I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IN" sz="1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sz="1400" dirty="0">
                    <a:solidFill>
                      <a:srgbClr val="FF0000"/>
                    </a:solidFill>
                  </a:rPr>
                </a:br>
                <a:r>
                  <a:rPr lang="en-IN" sz="1400" dirty="0">
                    <a:solidFill>
                      <a:srgbClr val="FF0000"/>
                    </a:solidFill>
                  </a:rPr>
                  <a:t>	Then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1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1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1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1400" dirty="0">
                    <a:solidFill>
                      <a:srgbClr val="FF0000"/>
                    </a:solidFill>
                  </a:rPr>
                  <a:t>  ? </a:t>
                </a:r>
              </a:p>
              <a:p>
                <a:r>
                  <a:rPr lang="en-IN" sz="1400" dirty="0"/>
                  <a:t>The Fourier Transform of </a:t>
                </a:r>
                <a14:m>
                  <m:oMath xmlns:m="http://schemas.openxmlformats.org/officeDocument/2006/math">
                    <m:r>
                      <a:rPr lang="en-IN" sz="1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1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1400" dirty="0"/>
                  <a:t>is</a:t>
                </a:r>
              </a:p>
              <a:p>
                <a:pPr marL="0" indent="0">
                  <a:buNone/>
                </a:pPr>
                <a:br>
                  <a:rPr lang="en-IN" sz="1400" dirty="0"/>
                </a:br>
                <a:r>
                  <a:rPr lang="en-IN" sz="1400" dirty="0"/>
                  <a:t>		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I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sSup>
                      <m:sSup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IN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1400" dirty="0"/>
              </a:p>
              <a:p>
                <a:pPr marL="0" indent="0">
                  <a:buNone/>
                </a:pPr>
                <a:br>
                  <a:rPr lang="en-IN" sz="1400" dirty="0"/>
                </a:br>
                <a:r>
                  <a:rPr lang="en-IN" sz="1400" dirty="0"/>
                  <a:t>		=</a:t>
                </a:r>
                <a14:m>
                  <m:oMath xmlns:m="http://schemas.openxmlformats.org/officeDocument/2006/math">
                    <m:r>
                      <a:rPr lang="en-IN" sz="1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/>
              </a:p>
              <a:p>
                <a:r>
                  <a:rPr lang="en-IN" sz="1400" dirty="0"/>
                  <a:t>The Fourier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1400" dirty="0"/>
                  <a:t> </a:t>
                </a:r>
                <a14:m>
                  <m:oMath xmlns:m="http://schemas.openxmlformats.org/officeDocument/2006/math">
                    <m:r>
                      <a:rPr lang="en-IN" sz="1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1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1400" dirty="0"/>
                  <a:t>is</a:t>
                </a:r>
              </a:p>
              <a:p>
                <a:pPr marL="0" indent="0">
                  <a:buNone/>
                </a:pPr>
                <a:br>
                  <a:rPr lang="en-IN" sz="1400" dirty="0"/>
                </a:br>
                <a:r>
                  <a:rPr lang="en-IN" sz="1400" dirty="0"/>
                  <a:t>		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I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r>
                  <a:rPr lang="en-IN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1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1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1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1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1400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1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1400" dirty="0"/>
                  <a:t> </a:t>
                </a:r>
                <a14:m>
                  <m:oMath xmlns:m="http://schemas.openxmlformats.org/officeDocument/2006/math">
                    <m:r>
                      <a:rPr lang="en-IN" sz="1400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1400" dirty="0"/>
              </a:p>
              <a:p>
                <a:pPr marL="0" indent="0">
                  <a:buNone/>
                </a:pPr>
                <a:br>
                  <a:rPr lang="en-IN" sz="1400" dirty="0"/>
                </a:br>
                <a:r>
                  <a:rPr lang="en-IN" sz="1400" dirty="0"/>
                  <a:t>		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I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1400" dirty="0"/>
                  <a:t>  </a:t>
                </a:r>
                <a14:m>
                  <m:oMath xmlns:m="http://schemas.openxmlformats.org/officeDocument/2006/math">
                    <m:r>
                      <a:rPr lang="en-IN" sz="1400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1400" dirty="0"/>
              </a:p>
              <a:p>
                <a:pPr marL="0" indent="0">
                  <a:buNone/>
                </a:pPr>
                <a:br>
                  <a:rPr lang="en-IN" sz="1400" dirty="0"/>
                </a:br>
                <a:r>
                  <a:rPr lang="en-IN" sz="1400" dirty="0"/>
                  <a:t> 		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I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1400" dirty="0"/>
                  <a:t>  </a:t>
                </a:r>
                <a14:m>
                  <m:oMath xmlns:m="http://schemas.openxmlformats.org/officeDocument/2006/math">
                    <m:r>
                      <a:rPr lang="en-IN" sz="1400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br>
                  <a:rPr lang="en-IN" sz="1400" dirty="0"/>
                </a:br>
                <a:br>
                  <a:rPr lang="en-IN" sz="1400" dirty="0"/>
                </a:br>
                <a:r>
                  <a:rPr lang="en-IN" sz="1400" dirty="0"/>
                  <a:t>		= </a:t>
                </a:r>
                <a14:m>
                  <m:oMath xmlns:m="http://schemas.openxmlformats.org/officeDocument/2006/math">
                    <m:r>
                      <a:rPr lang="en-IN" sz="1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IN" sz="1400" dirty="0"/>
              </a:p>
              <a:p>
                <a:r>
                  <a:rPr lang="en-US" sz="1400" dirty="0"/>
                  <a:t>Or simply 	=</a:t>
                </a:r>
                <a:r>
                  <a:rPr lang="en-IN" sz="1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1400" dirty="0"/>
                  <a:t>)</a:t>
                </a:r>
                <a:br>
                  <a:rPr lang="en-IN" sz="1400" dirty="0"/>
                </a:br>
                <a:endParaRPr lang="en-IN" sz="1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027" y="794026"/>
                <a:ext cx="10515600" cy="4185938"/>
              </a:xfrm>
              <a:blipFill>
                <a:blip r:embed="rId2"/>
                <a:stretch>
                  <a:fillRect l="-348" t="-1310" b="-231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02ABBBB-B42A-CEB7-6B8F-8AD27F99B576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990E81-B37F-17B4-AEF7-3110134DD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601113-D532-22E7-DED9-F4DBEA832470}"/>
              </a:ext>
            </a:extLst>
          </p:cNvPr>
          <p:cNvSpPr txBox="1"/>
          <p:nvPr/>
        </p:nvSpPr>
        <p:spPr>
          <a:xfrm>
            <a:off x="156034" y="61081"/>
            <a:ext cx="10816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FOURIER TRANSFORM (CONTD.)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15E66B-0720-F2C8-5149-03CA10343D01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CE5EA-FAC4-1031-50D1-7D979AAF3BA7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681837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571" y="145143"/>
            <a:ext cx="9579429" cy="638628"/>
          </a:xfrm>
        </p:spPr>
        <p:txBody>
          <a:bodyPr>
            <a:noAutofit/>
          </a:bodyPr>
          <a:lstStyle/>
          <a:p>
            <a:pPr algn="l"/>
            <a:r>
              <a:rPr lang="en-IN" sz="4800" dirty="0">
                <a:solidFill>
                  <a:srgbClr val="FF0000"/>
                </a:solidFill>
                <a:latin typeface="+mn-lt"/>
              </a:rPr>
              <a:t>3.Frequency shift property:- (Contd.)</a:t>
            </a:r>
            <a:endParaRPr lang="en-IN" sz="48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67657" y="1088570"/>
                <a:ext cx="11016343" cy="5399315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r>
                      <a:rPr lang="en-IN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)</a:t>
                </a:r>
              </a:p>
              <a:p>
                <a:pPr algn="l"/>
                <a:r>
                  <a:rPr lang="en-IN" sz="2800" dirty="0"/>
                  <a:t>Similarly, </a:t>
                </a:r>
                <a:r>
                  <a:rPr lang="en-IN" sz="28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groupChr>
                      <m:groupChrPr>
                        <m:chr m:val="↔"/>
                        <m:vertJc m:val="bot"/>
                        <m:ctrlP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)]</a:t>
                </a:r>
                <a:br>
                  <a:rPr lang="en-IN" sz="2800" dirty="0"/>
                </a:br>
                <a:endParaRPr lang="en-IN" sz="2800" dirty="0"/>
              </a:p>
              <a:p>
                <a:pPr algn="l"/>
                <a:br>
                  <a:rPr lang="en-IN" sz="2800" dirty="0"/>
                </a:br>
                <a:r>
                  <a:rPr lang="en-IN" sz="2800" dirty="0">
                    <a:solidFill>
                      <a:srgbClr val="FF0000"/>
                    </a:solidFill>
                  </a:rPr>
                  <a:t>Note:</a:t>
                </a:r>
              </a:p>
              <a:p>
                <a:pPr algn="l"/>
                <a:r>
                  <a:rPr lang="en-IN" sz="2800" dirty="0"/>
                  <a:t>1. A signal multiplied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2800" dirty="0"/>
                  <a:t> in time domain is equivalent to shift in frequency  (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2800" dirty="0"/>
                  <a:t>) occurs.</a:t>
                </a: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67657" y="1088570"/>
                <a:ext cx="11016343" cy="5399315"/>
              </a:xfrm>
              <a:blipFill>
                <a:blip r:embed="rId2"/>
                <a:stretch>
                  <a:fillRect l="-11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D2CD7F4-8056-4C2A-7B16-AF63FFF7C566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FA67A-9A09-5BD6-0D03-E390B97E1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E2B848-3B1C-0D58-732F-E36907BBC068}"/>
              </a:ext>
            </a:extLst>
          </p:cNvPr>
          <p:cNvSpPr txBox="1"/>
          <p:nvPr/>
        </p:nvSpPr>
        <p:spPr>
          <a:xfrm>
            <a:off x="156034" y="61081"/>
            <a:ext cx="10802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FOURIER TRANSFORM (CONTD.)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BB67C-15FE-26C7-2762-8D806A7481F9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034F2A-FE46-0F3E-0520-FD187148F0C0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2865660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329" y="769390"/>
            <a:ext cx="9144000" cy="58057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+mn-lt"/>
              </a:rPr>
              <a:t>4. Time scaling property:-</a:t>
            </a:r>
            <a:endParaRPr lang="en-IN" sz="28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0" y="754744"/>
                <a:ext cx="9144000" cy="5390967"/>
              </a:xfrm>
            </p:spPr>
            <p:txBody>
              <a:bodyPr>
                <a:norm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2000" dirty="0">
                    <a:solidFill>
                      <a:srgbClr val="FF0000"/>
                    </a:solidFill>
                  </a:rPr>
                  <a:t>(j</a:t>
                </a:r>
                <a14:m>
                  <m:oMath xmlns:m="http://schemas.openxmlformats.org/officeDocument/2006/math">
                    <m:r>
                      <a:rPr lang="en-I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sz="2000" dirty="0">
                    <a:solidFill>
                      <a:srgbClr val="FF0000"/>
                    </a:solidFill>
                  </a:rPr>
                  <a:t>)</a:t>
                </a:r>
                <a:br>
                  <a:rPr lang="en-IN" sz="2000" dirty="0">
                    <a:solidFill>
                      <a:srgbClr val="FF0000"/>
                    </a:solidFill>
                  </a:rPr>
                </a:br>
                <a:r>
                  <a:rPr lang="en-IN" sz="2000" dirty="0">
                    <a:solidFill>
                      <a:srgbClr val="FF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I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I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2000" dirty="0">
                    <a:solidFill>
                      <a:srgbClr val="FF0000"/>
                    </a:solidFill>
                  </a:rPr>
                  <a:t> ?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Then Fourier transform of </a:t>
                </a:r>
                <a14:m>
                  <m:oMath xmlns:m="http://schemas.openxmlformats.org/officeDocument/2006/math">
                    <m:r>
                      <a:rPr lang="en-IN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is</a:t>
                </a:r>
                <a:br>
                  <a:rPr lang="en-IN" sz="2000" dirty="0"/>
                </a:br>
                <a:r>
                  <a:rPr lang="en-IN" sz="2000" dirty="0"/>
                  <a:t>		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2000" dirty="0"/>
              </a:p>
              <a:p>
                <a:pPr algn="l"/>
                <a:r>
                  <a:rPr lang="en-IN" sz="2000" dirty="0"/>
                  <a:t>  		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r>
                      <a:rPr lang="en-IN" sz="20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2000" dirty="0"/>
                  <a:t>(j</a:t>
                </a:r>
                <a14:m>
                  <m:oMath xmlns:m="http://schemas.openxmlformats.org/officeDocument/2006/math">
                    <m:r>
                      <a:rPr lang="en-I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sz="2000" dirty="0"/>
                  <a:t>)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IN" sz="2000" dirty="0"/>
                  <a:t> Then the Fourier transform of </a:t>
                </a:r>
                <a14:m>
                  <m:oMath xmlns:m="http://schemas.openxmlformats.org/officeDocument/2006/math">
                    <m:r>
                      <a:rPr lang="en-IN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is</a:t>
                </a:r>
                <a:br>
                  <a:rPr lang="en-IN" sz="2000" dirty="0"/>
                </a:br>
                <a:r>
                  <a:rPr lang="en-IN" sz="2000" dirty="0"/>
                  <a:t>		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2000" dirty="0"/>
              </a:p>
              <a:p>
                <a:pPr algn="l"/>
                <a:r>
                  <a:rPr lang="en-IN" sz="2000" dirty="0"/>
                  <a:t>	Let </a:t>
                </a:r>
                <a14:m>
                  <m:oMath xmlns:m="http://schemas.openxmlformats.org/officeDocument/2006/math">
                    <m:r>
                      <a:rPr lang="en-IN" sz="2000" i="1" dirty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sz="2000" dirty="0"/>
                  <a:t>  </a:t>
                </a:r>
                <a14:m>
                  <m:oMath xmlns:m="http://schemas.openxmlformats.org/officeDocument/2006/math">
                    <m:r>
                      <a:rPr lang="en-I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I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I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br>
                  <a:rPr lang="en-IN" sz="2000" dirty="0"/>
                </a:br>
                <a:r>
                  <a:rPr lang="en-IN" sz="2000" dirty="0"/>
                  <a:t>	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𝑑𝑡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I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IN" sz="20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br>
                  <a:rPr lang="en-IN" sz="2000" dirty="0"/>
                </a:br>
                <a:endParaRPr lang="en-US" sz="2000" dirty="0"/>
              </a:p>
              <a:p>
                <a:pPr algn="l"/>
                <a:r>
                  <a:rPr lang="en-IN" sz="2000" dirty="0"/>
                  <a:t>When 	 </a:t>
                </a:r>
                <a14:m>
                  <m:oMath xmlns:m="http://schemas.openxmlformats.org/officeDocument/2006/math">
                    <m:r>
                      <a:rPr lang="en-IN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=−∞ ;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=−∞</m:t>
                    </m:r>
                  </m:oMath>
                </a14:m>
                <a:br>
                  <a:rPr lang="en-US" sz="2000" dirty="0">
                    <a:ea typeface="Cambria Math" panose="02040503050406030204" pitchFamily="18" charset="0"/>
                  </a:rPr>
                </a:br>
                <a:r>
                  <a:rPr lang="en-US" sz="20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=+∞</m:t>
                    </m:r>
                  </m:oMath>
                </a14:m>
                <a:endParaRPr lang="en-IN" sz="28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0" y="754744"/>
                <a:ext cx="9144000" cy="5390967"/>
              </a:xfr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CAD78BA-ABD6-CF2A-EA2E-600A8F192947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9CA91-1947-DE6A-E245-AA8DCAB77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902A4E-3703-196F-1892-94576D266D44}"/>
              </a:ext>
            </a:extLst>
          </p:cNvPr>
          <p:cNvSpPr txBox="1"/>
          <p:nvPr/>
        </p:nvSpPr>
        <p:spPr>
          <a:xfrm>
            <a:off x="67331" y="17223"/>
            <a:ext cx="11214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FOURIER TRANSFORM (CONTD.)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8B905B-25CB-4D2C-3A14-AAE291F0C78F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3DBED-8370-E79D-F8A1-1047724BF26A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78664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027" y="987432"/>
                <a:ext cx="10515600" cy="505097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50000"/>
                  </a:lnSpc>
                  <a:buNone/>
                </a:pPr>
                <a:endParaRPr lang="en-IN" altLang="en-US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IN" altLang="en-US" dirty="0">
                    <a:latin typeface="Calibri(body)"/>
                  </a:rPr>
                  <a:t>Let  </a:t>
                </a:r>
                <a14:m>
                  <m:oMath xmlns:m="http://schemas.openxmlformats.org/officeDocument/2006/math">
                    <m:r>
                      <a:rPr lang="en-IN" alt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alt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IN" alt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altLang="en-US" dirty="0">
                    <a:latin typeface="Calibri(body)"/>
                  </a:rPr>
                  <a:t> be any aperiodic signal , then 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endParaRPr lang="en-IN" altLang="en-US" dirty="0">
                  <a:latin typeface="Calibri(body)"/>
                </a:endParaRPr>
              </a:p>
              <a:p>
                <a:pPr>
                  <a:lnSpc>
                    <a:spcPct val="50000"/>
                  </a:lnSpc>
                </a:pPr>
                <a:r>
                  <a:rPr lang="en-IN" altLang="en-US" dirty="0">
                    <a:latin typeface="Calibri(body)"/>
                  </a:rPr>
                  <a:t>the Fourier transform of  </a:t>
                </a:r>
                <a14:m>
                  <m:oMath xmlns:m="http://schemas.openxmlformats.org/officeDocument/2006/math">
                    <m:r>
                      <a:rPr lang="en-IN" alt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alt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altLang="en-US" dirty="0">
                    <a:latin typeface="Calibri(body)"/>
                  </a:rPr>
                  <a:t> is </a:t>
                </a:r>
              </a:p>
              <a:p>
                <a:pPr marL="0" indent="0" algn="ctr">
                  <a:lnSpc>
                    <a:spcPct val="50000"/>
                  </a:lnSpc>
                  <a:buNone/>
                </a:pPr>
                <a:endParaRPr lang="en-IN" altLang="en-US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50000"/>
                  </a:lnSpc>
                  <a:buNone/>
                </a:pPr>
                <a14:m>
                  <m:oMath xmlns:m="http://schemas.openxmlformats.org/officeDocument/2006/math">
                    <m:r>
                      <a:rPr lang="en-IN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⍵)=</m:t>
                    </m:r>
                    <m:nary>
                      <m:naryPr>
                        <m:limLoc m:val="undOvr"/>
                        <m:ctrlP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IN" alt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 ----</a:t>
                </a:r>
                <a:r>
                  <a:rPr lang="en-IN" alt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(1)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endParaRPr lang="en-IN" alt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IN" altLang="en-US" dirty="0"/>
                  <a:t> </a:t>
                </a:r>
                <a14:m>
                  <m:oMath xmlns:m="http://schemas.openxmlformats.org/officeDocument/2006/math">
                    <m:r>
                      <a:rPr lang="en-I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                                    </m:t>
                    </m:r>
                  </m:oMath>
                </a14:m>
                <a:endParaRPr lang="en-IN" altLang="en-US" i="1" dirty="0"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50000"/>
                  </a:lnSpc>
                </a:pPr>
                <a:r>
                  <a:rPr lang="en-IN" altLang="en-US" dirty="0">
                    <a:latin typeface="Calibri(body)"/>
                  </a:rPr>
                  <a:t>The inverse Fourier transform of x(j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IN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IN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IN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IN" altLang="en-US" dirty="0">
                  <a:latin typeface="Calibri(body)"/>
                </a:endParaRPr>
              </a:p>
              <a:p>
                <a:pPr marL="0" indent="0" algn="ctr">
                  <a:lnSpc>
                    <a:spcPct val="50000"/>
                  </a:lnSpc>
                  <a:buNone/>
                </a:pPr>
                <a:endParaRPr lang="en-IN" alt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50000"/>
                  </a:lnSpc>
                  <a:buNone/>
                </a:pPr>
                <a14:m>
                  <m:oMath xmlns:m="http://schemas.openxmlformats.org/officeDocument/2006/math">
                    <m:r>
                      <a:rPr lang="en-IN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f>
                      <m:fPr>
                        <m:ctrlP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I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nary>
                  </m:oMath>
                </a14:m>
                <a:r>
                  <a:rPr lang="en-IN" alt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----</a:t>
                </a:r>
                <a:r>
                  <a:rPr lang="en-IN" alt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(2)</a:t>
                </a:r>
              </a:p>
              <a:p>
                <a:pPr marL="0" indent="0" algn="ctr">
                  <a:lnSpc>
                    <a:spcPct val="50000"/>
                  </a:lnSpc>
                  <a:buNone/>
                </a:pPr>
                <a:endParaRPr lang="en-IN" alt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en-IN" altLang="en-US" dirty="0">
                    <a:latin typeface="Calibri(body)"/>
                  </a:rPr>
                  <a:t>The first equation is called analysis equation and second one is synthesis equation. </a:t>
                </a:r>
              </a:p>
              <a:p>
                <a:pPr>
                  <a:lnSpc>
                    <a:spcPct val="80000"/>
                  </a:lnSpc>
                </a:pPr>
                <a:r>
                  <a:rPr lang="en-IN" altLang="en-US" dirty="0"/>
                  <a:t>Now , Fourier transform pair can be written as </a:t>
                </a:r>
                <a:endParaRPr lang="en-IN" alt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IN" alt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alt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alt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en-IN" altLang="en-US" i="1" dirty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IN" altLang="en-US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IN" altLang="en-US" i="1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alt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groupChr>
                      <m:r>
                        <a:rPr lang="en-IN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IN" altLang="en-US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IN" altLang="en-US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𝑗</m:t>
                          </m:r>
                          <m:r>
                            <a:rPr lang="en-I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</m:d>
                      <m:r>
                        <a:rPr lang="en-I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IN" altLang="en-US" i="1" dirty="0"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80000"/>
                  </a:lnSpc>
                </a:pPr>
                <a:endParaRPr lang="en-IN" altLang="en-US" dirty="0">
                  <a:latin typeface="Cambria Math" panose="02040503050406030204" pitchFamily="18" charset="0"/>
                </a:endParaRPr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027" y="987432"/>
                <a:ext cx="10515600" cy="5050972"/>
              </a:xfrm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561023-72BA-1A1C-D40B-B14C322694E1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F536D-FA64-EBDD-5F27-A1DA4EFA54EB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C60DB-8B4E-2D47-8FB7-230BEEA6B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3173FE-5E5B-D44C-1424-79D80E06C5E6}"/>
              </a:ext>
            </a:extLst>
          </p:cNvPr>
          <p:cNvSpPr txBox="1"/>
          <p:nvPr/>
        </p:nvSpPr>
        <p:spPr>
          <a:xfrm>
            <a:off x="156033" y="61081"/>
            <a:ext cx="10957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TIME FOURIER TRANSFORM (CTFT) 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BA81D-8403-432E-A75C-AE9E866DE851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02/34</a:t>
            </a:r>
          </a:p>
        </p:txBody>
      </p:sp>
    </p:spTree>
    <p:extLst>
      <p:ext uri="{BB962C8B-B14F-4D97-AF65-F5344CB8AC3E}">
        <p14:creationId xmlns:p14="http://schemas.microsoft.com/office/powerpoint/2010/main" val="3870800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34" y="597381"/>
            <a:ext cx="10515600" cy="73796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4. Time scaling property(contd.)</a:t>
            </a:r>
            <a:endParaRPr lang="en-IN" sz="28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8504" y="1202736"/>
                <a:ext cx="10515600" cy="54895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I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f>
                              <m:f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br>
                  <a:rPr lang="en-US" sz="2400" dirty="0">
                    <a:ea typeface="Cambria Math" panose="02040503050406030204" pitchFamily="18" charset="0"/>
                  </a:rPr>
                </a:br>
                <a:br>
                  <a:rPr lang="en-US" sz="2400" dirty="0">
                    <a:ea typeface="Cambria Math" panose="02040503050406030204" pitchFamily="18" charset="0"/>
                  </a:rPr>
                </a:br>
                <a:r>
                  <a:rPr lang="en-US" sz="24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I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I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I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m:rPr>
                        <m:sty m:val="p"/>
                      </m:rPr>
                      <a:rPr lang="en-I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n-IN" sz="2400" dirty="0"/>
              </a:p>
              <a:p>
                <a:pPr>
                  <a:lnSpc>
                    <a:spcPct val="120000"/>
                  </a:lnSpc>
                </a:pPr>
                <a:r>
                  <a:rPr lang="en-IN" sz="2400" dirty="0"/>
                  <a:t>If ‘a’ is Negative</a:t>
                </a:r>
                <a:br>
                  <a:rPr lang="en-IN" sz="2400" dirty="0"/>
                </a:br>
                <a:r>
                  <a:rPr lang="en-IN" sz="2400" dirty="0"/>
                  <a:t>		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𝑎𝑡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n-IN" sz="4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IN" sz="4400" dirty="0"/>
                  <a:t>		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n-IN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8504" y="1202736"/>
                <a:ext cx="10515600" cy="5489575"/>
              </a:xfrm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9304136-02B6-4E4C-BF33-61311963B86D}"/>
              </a:ext>
            </a:extLst>
          </p:cNvPr>
          <p:cNvSpPr txBox="1"/>
          <p:nvPr/>
        </p:nvSpPr>
        <p:spPr>
          <a:xfrm>
            <a:off x="242448" y="5498120"/>
            <a:ext cx="11359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Note: </a:t>
            </a:r>
            <a:r>
              <a:rPr lang="en-IN" sz="2400" dirty="0"/>
              <a:t>Expansion in time domain is equivalent to compression in frequency domain  and   </a:t>
            </a:r>
          </a:p>
          <a:p>
            <a:r>
              <a:rPr lang="en-IN" sz="2400" dirty="0"/>
              <a:t>           vice versa.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BD47E-B39A-22B1-6277-C7441A8283F3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DCF90E-8E1A-2915-0A00-25C282BAA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0120CE-5369-7353-B330-6C2F71FB7CED}"/>
              </a:ext>
            </a:extLst>
          </p:cNvPr>
          <p:cNvSpPr txBox="1"/>
          <p:nvPr/>
        </p:nvSpPr>
        <p:spPr>
          <a:xfrm>
            <a:off x="156033" y="61081"/>
            <a:ext cx="1051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FOURIER TRANSFORM (CONTD.)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1CF17C-58F7-854F-57D1-4AAE13CA1B3D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590E98-FF0E-F429-7F6E-3EBCA6CE0599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2521806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17" y="825726"/>
            <a:ext cx="10515600" cy="52251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5. Time Reversal Property:-</a:t>
            </a:r>
            <a:endParaRPr lang="en-IN" sz="28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8239"/>
                <a:ext cx="10515600" cy="4684035"/>
              </a:xfrm>
            </p:spPr>
            <p:txBody>
              <a:bodyPr>
                <a:noAutofit/>
              </a:bodyPr>
              <a:lstStyle/>
              <a:p>
                <a:r>
                  <a:rPr lang="en-IN" sz="2000" dirty="0">
                    <a:latin typeface="Calibri(body)"/>
                  </a:rPr>
                  <a:t>The Fourier transform of x(t) is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l-GR" sz="2000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IN" sz="2000" dirty="0"/>
                  <a:t>The Fourier Transform of x</a:t>
                </a:r>
                <a14:m>
                  <m:oMath xmlns:m="http://schemas.openxmlformats.org/officeDocument/2006/math">
                    <m:r>
                      <a:rPr lang="en-IN" sz="2000" i="1" dirty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2000" dirty="0"/>
                  <a:t>is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br>
                  <a:rPr lang="en-IN" sz="1800" dirty="0"/>
                </a:br>
                <a:r>
                  <a:rPr lang="en-IN" sz="2400" dirty="0"/>
                  <a:t>		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br>
                  <a:rPr lang="en-IN" sz="2000" dirty="0"/>
                </a:br>
                <a:br>
                  <a:rPr lang="en-IN" sz="2000" dirty="0"/>
                </a:br>
                <a:r>
                  <a:rPr lang="en-IN" sz="2000" dirty="0"/>
                  <a:t>	Let      </a:t>
                </a:r>
                <a14:m>
                  <m:oMath xmlns:m="http://schemas.openxmlformats.org/officeDocument/2006/math">
                    <m:r>
                      <a:rPr lang="en-IN" sz="2000" i="1" dirty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sz="2000" dirty="0"/>
                  <a:t>              	 when      </a:t>
                </a:r>
                <a14:m>
                  <m:oMath xmlns:m="http://schemas.openxmlformats.org/officeDocument/2006/math">
                    <m:r>
                      <a:rPr lang="en-IN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=∞</m:t>
                    </m:r>
                  </m:oMath>
                </a14:m>
                <a:br>
                  <a:rPr lang="en-IN" sz="2000" dirty="0"/>
                </a:br>
                <a:r>
                  <a:rPr lang="en-IN" sz="2000" dirty="0"/>
                  <a:t>		</a:t>
                </a:r>
                <a14:m>
                  <m:oMath xmlns:m="http://schemas.openxmlformats.org/officeDocument/2006/math">
                    <m:r>
                      <a:rPr lang="en-IN" sz="2000" i="1" dirty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sz="2000" dirty="0"/>
                  <a:t>		   	     </a:t>
                </a:r>
                <a14:m>
                  <m:oMath xmlns:m="http://schemas.openxmlformats.org/officeDocument/2006/math">
                    <m:r>
                      <a:rPr lang="en-IN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=−∞</m:t>
                    </m:r>
                  </m:oMath>
                </a14:m>
                <a:br>
                  <a:rPr lang="en-IN" sz="2000" dirty="0"/>
                </a:br>
                <a:endParaRPr lang="en-IN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IN" sz="2000" dirty="0"/>
                  <a:t>		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I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I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l-GR" sz="2000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I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br>
                  <a:rPr lang="en-IN" sz="2000" dirty="0"/>
                </a:br>
                <a:r>
                  <a:rPr lang="en-IN" sz="2000" dirty="0"/>
                  <a:t>		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000" dirty="0"/>
                  <a:t> -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sz="2000" dirty="0"/>
                </a:br>
                <a:r>
                  <a:rPr lang="en-IN" sz="2000" dirty="0"/>
                  <a:t>		</a:t>
                </a:r>
                <a:endParaRPr lang="en-IN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8239"/>
                <a:ext cx="10515600" cy="4684035"/>
              </a:xfrm>
              <a:blipFill>
                <a:blip r:embed="rId2"/>
                <a:stretch>
                  <a:fillRect l="-522" t="-13394" b="-143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D97C8B5-5DB5-AD58-546C-D72A05E2A9B1}"/>
              </a:ext>
            </a:extLst>
          </p:cNvPr>
          <p:cNvSpPr/>
          <p:nvPr/>
        </p:nvSpPr>
        <p:spPr>
          <a:xfrm>
            <a:off x="0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F4DB3-E03B-9823-4476-4B4238C00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0B93F9-921A-53CD-A0A4-D33806EB6BE2}"/>
              </a:ext>
            </a:extLst>
          </p:cNvPr>
          <p:cNvSpPr txBox="1"/>
          <p:nvPr/>
        </p:nvSpPr>
        <p:spPr>
          <a:xfrm>
            <a:off x="119889" y="17223"/>
            <a:ext cx="11362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FOURIER TRANSFORM (CONTD.)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AAE54-60A8-15EC-BCA9-824F4A8C86F3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1D144-D511-D096-521A-AA12B13EDDA9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3420038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67" y="767171"/>
            <a:ext cx="10515600" cy="64480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5. Time Reversal Property:-</a:t>
            </a:r>
            <a:r>
              <a:rPr lang="en-US" sz="28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(Contd.)</a:t>
            </a:r>
            <a:endParaRPr lang="en-IN" sz="28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4550" y="1179192"/>
                <a:ext cx="10515600" cy="473769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N" dirty="0"/>
                  <a:t>			</a:t>
                </a:r>
              </a:p>
              <a:p>
                <a:pPr marL="0" indent="0">
                  <a:buNone/>
                </a:pPr>
                <a:r>
                  <a:rPr lang="en-IN" dirty="0"/>
                  <a:t>			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br>
                  <a:rPr lang="en-IN" dirty="0"/>
                </a:br>
                <a:r>
                  <a:rPr lang="en-IN" dirty="0"/>
                  <a:t>			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x(-j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or simply</a:t>
                </a:r>
              </a:p>
              <a:p>
                <a:pPr marL="0" indent="0">
                  <a:buNone/>
                </a:pPr>
                <a:br>
                  <a:rPr lang="en-IN" dirty="0"/>
                </a:br>
                <a:r>
                  <a:rPr lang="en-IN" dirty="0"/>
                  <a:t>			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:r>
                  <a:rPr lang="en-IN" i="0" dirty="0">
                    <a:latin typeface="+mj-lt"/>
                  </a:rPr>
                  <a:t>x</a:t>
                </a:r>
                <a:r>
                  <a:rPr lang="en-IN" dirty="0"/>
                  <a:t>(-</a:t>
                </a:r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dirty="0"/>
                  <a:t>)</a:t>
                </a:r>
              </a:p>
              <a:p>
                <a:pPr marL="0" indent="0">
                  <a:buNone/>
                </a:pPr>
                <a:endParaRPr lang="en-I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X(j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(-j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4550" y="1179192"/>
                <a:ext cx="10515600" cy="4737697"/>
              </a:xfrm>
              <a:blipFill>
                <a:blip r:embed="rId2"/>
                <a:stretch>
                  <a:fillRect b="-32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FD21FE3-63E8-A377-23BF-697F6D59F50A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E8D490-E9AF-557E-CEB4-C70C8E04B3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9E3827-18F9-9773-8F91-C4947F36FF14}"/>
              </a:ext>
            </a:extLst>
          </p:cNvPr>
          <p:cNvSpPr txBox="1"/>
          <p:nvPr/>
        </p:nvSpPr>
        <p:spPr>
          <a:xfrm>
            <a:off x="156033" y="61081"/>
            <a:ext cx="106539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FOURIER TRANSFORM (CONTD.)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F4D294-D56F-AF6C-0D6A-E493064076D2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DDDFB-9DA1-0378-4EE6-8CD4EBE98120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884822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070"/>
            <a:ext cx="10515600" cy="5322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6. Time Differentiation Property:-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23332"/>
                <a:ext cx="10515600" cy="54536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dirty="0"/>
                  <a:t>		</a:t>
                </a:r>
                <a:r>
                  <a:rPr lang="en-US" dirty="0"/>
                  <a:t>If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r>
                      <a:rPr lang="en-IN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?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Sol:- we know that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/>
                  <a:t>(j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	and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	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23332"/>
                <a:ext cx="10515600" cy="5453631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1302632-08E8-0681-EA08-A994367CB12C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4B60D-4562-7BC2-1F16-B71053315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7AC9A5-6533-839D-30A2-BCC58E86A554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7AC9A5-6533-839D-30A2-BCC58E86A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D48F9F9-0BF6-CE6E-7C10-9054E175C540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B1476-0B53-9056-FF32-3189B69F6223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968549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422"/>
            <a:ext cx="10515600" cy="54591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6. Time Differentiation Property:-(Contd.)</a:t>
            </a:r>
            <a:endParaRPr lang="en-IN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23332"/>
                <a:ext cx="10515600" cy="58964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	</a:t>
                </a:r>
                <a:r>
                  <a:rPr lang="en-US" dirty="0">
                    <a:ea typeface="Cambria Math" panose="02040503050406030204" pitchFamily="18" charset="0"/>
                  </a:rPr>
                  <a:t>If we differentiate the above equation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Similarly</a:t>
                </a:r>
              </a:p>
              <a:p>
                <a:pPr marL="0" indent="0">
                  <a:buNone/>
                </a:pPr>
                <a:r>
                  <a:rPr lang="en-IN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X(j</a:t>
                </a:r>
                <a14:m>
                  <m:oMath xmlns:m="http://schemas.openxmlformats.org/officeDocument/2006/math">
                    <m:r>
                      <a:rPr lang="en-I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23332"/>
                <a:ext cx="10515600" cy="5896409"/>
              </a:xfrm>
              <a:blipFill>
                <a:blip r:embed="rId2"/>
                <a:stretch>
                  <a:fillRect l="-1217" t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B62A19C-77D6-DF34-DBB7-B7BB18E45037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3AA068-4070-A12B-64C0-6CB08013B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8DCB34-CCB1-54B7-8AA2-000B59EF15A9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8DCB34-CCB1-54B7-8AA2-000B59EF1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DFCE296-8BFF-20D3-1A20-5725923BF0DC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E7523-D1EC-2D3A-1BE9-5140DAF2B474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925411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92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7. Differentiation in Frequency Domain:-</a:t>
            </a:r>
            <a:endParaRPr lang="en-IN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8048"/>
                <a:ext cx="10515600" cy="524891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		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:r>
                  <a:rPr lang="en-IN" dirty="0"/>
                  <a:t> X(j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dirty="0"/>
                  <a:t>)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		Then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:r>
                  <a:rPr lang="en-IN" dirty="0"/>
                  <a:t> -j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IN" dirty="0"/>
                          <m:t>x</m:t>
                        </m:r>
                        <m:r>
                          <m:rPr>
                            <m:nor/>
                          </m:rPr>
                          <a:rPr lang="en-IN" dirty="0"/>
                          <m:t>(</m:t>
                        </m:r>
                        <m:r>
                          <m:rPr>
                            <m:nor/>
                          </m:rPr>
                          <a:rPr lang="en-IN" dirty="0"/>
                          <m:t>j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IN" dirty="0"/>
                          <m:t>) 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endParaRPr lang="en-I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Sol:- </a:t>
                </a:r>
                <a:r>
                  <a:rPr lang="en-US" dirty="0"/>
                  <a:t>We know , by definition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/>
                  <a:t>(j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Differentiate above equation w.r.t ‘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IN" dirty="0"/>
                          <m:t>x</m:t>
                        </m:r>
                        <m:r>
                          <m:rPr>
                            <m:nor/>
                          </m:rPr>
                          <a:rPr lang="en-IN" dirty="0"/>
                          <m:t>(</m:t>
                        </m:r>
                        <m:r>
                          <m:rPr>
                            <m:nor/>
                          </m:rPr>
                          <a:rPr lang="en-IN" dirty="0"/>
                          <m:t>j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IN" dirty="0"/>
                          <m:t>) 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		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𝑗𝑡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8048"/>
                <a:ext cx="10515600" cy="5248915"/>
              </a:xfrm>
              <a:blipFill>
                <a:blip r:embed="rId2"/>
                <a:stretch>
                  <a:fillRect l="-1043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B369395-0B6C-7745-63A0-89726D9D179E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F7AC6-FA6F-B68F-1770-8C340C4E2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7D090D-20C8-C8D6-8249-8867E0135A75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7D090D-20C8-C8D6-8249-8867E013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6377A86-1458-CFC9-3A0A-3C9C054CACC4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41D7D6-72EA-462B-95CC-74DE147FF337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083231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33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7. Differentiation in Frequency Domain:-(Contd.)</a:t>
            </a:r>
            <a:endParaRPr lang="en-IN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73458"/>
                <a:ext cx="10515600" cy="530350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X(j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𝑗𝑡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chemeClr val="tx1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chemeClr val="tx1"/>
                            </a:solidFill>
                          </a:rPr>
                          <m:t>j</m:t>
                        </m:r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chemeClr val="tx1"/>
                            </a:solidFill>
                          </a:rPr>
                          <m:t>) </m:t>
                        </m:r>
                      </m:num>
                      <m:den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or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j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IN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chemeClr val="tx1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chemeClr val="tx1"/>
                            </a:solidFill>
                          </a:rPr>
                          <m:t>j</m:t>
                        </m:r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chemeClr val="tx1"/>
                            </a:solidFill>
                          </a:rPr>
                          <m:t>) </m:t>
                        </m:r>
                      </m:num>
                      <m:den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Similarly        			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73458"/>
                <a:ext cx="10515600" cy="5303505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69BA0B5-1708-F945-573A-4418D9EC582A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F3B6C-4D8D-B3D4-E073-C03B9718B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BDAA95-D187-63B6-A6C9-08277F59F538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BDAA95-D187-63B6-A6C9-08277F59F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6872041-F10F-44F2-812F-3400220BA085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E30B3-D6CA-2346-1EFB-5D61BE3762C4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652445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812138"/>
          </a:xfrm>
        </p:spPr>
        <p:txBody>
          <a:bodyPr>
            <a:normAutofit/>
          </a:bodyPr>
          <a:lstStyle/>
          <a:p>
            <a:r>
              <a:rPr lang="en-IN" dirty="0"/>
              <a:t> </a:t>
            </a:r>
            <a:r>
              <a:rPr lang="en-IN" sz="3100" dirty="0">
                <a:solidFill>
                  <a:srgbClr val="FF0000"/>
                </a:solidFill>
                <a:latin typeface="+mn-lt"/>
              </a:rPr>
              <a:t>8.Complex conjugate symmetry:-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8048"/>
                <a:ext cx="10515600" cy="5472752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sz="7400" dirty="0"/>
                  <a:t>If   </a:t>
                </a:r>
                <a14:m>
                  <m:oMath xmlns:m="http://schemas.openxmlformats.org/officeDocument/2006/math">
                    <m:r>
                      <a:rPr lang="en-US" sz="74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7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7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7400" i="1" dirty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sz="7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7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IN" sz="7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IN" sz="7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r>
                      <a:rPr lang="en-US" sz="7400" i="1" dirty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sz="7400" dirty="0"/>
                  <a:t> X(j</a:t>
                </a:r>
                <a14:m>
                  <m:oMath xmlns:m="http://schemas.openxmlformats.org/officeDocument/2006/math">
                    <m:r>
                      <a:rPr lang="en-US" sz="7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7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7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7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7400" dirty="0"/>
                  <a:t>		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7400" dirty="0"/>
                  <a:t> </a:t>
                </a:r>
                <a14:m>
                  <m:oMath xmlns:m="http://schemas.openxmlformats.org/officeDocument/2006/math">
                    <m:r>
                      <a:rPr lang="en-US" sz="7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7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7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74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sz="7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7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IN" sz="7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IN" sz="7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sSup>
                      <m:sSupPr>
                        <m:ctrlPr>
                          <a:rPr lang="en-US" sz="7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7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nor/>
                      </m:rPr>
                      <a:rPr lang="en-US" sz="7400" dirty="0"/>
                      <m:t>(−</m:t>
                    </m:r>
                    <m:r>
                      <m:rPr>
                        <m:nor/>
                      </m:rPr>
                      <a:rPr lang="en-US" sz="7400" dirty="0"/>
                      <m:t>j</m:t>
                    </m:r>
                    <m:r>
                      <a:rPr lang="en-US" sz="7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7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7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7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7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Proof:-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7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nor/>
                      </m:rPr>
                      <a:rPr lang="en-US" sz="7400" dirty="0"/>
                      <m:t>(</m:t>
                    </m:r>
                    <m:r>
                      <m:rPr>
                        <m:nor/>
                      </m:rPr>
                      <a:rPr lang="en-US" sz="7400" dirty="0"/>
                      <m:t>j</m:t>
                    </m:r>
                    <m:r>
                      <a:rPr lang="en-US" sz="7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7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7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7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7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7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7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7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7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sz="7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7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d>
                  </m:oMath>
                </a14:m>
                <a:endParaRPr lang="en-US" sz="7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7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7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				   </a:t>
                </a:r>
                <a14:m>
                  <m:oMath xmlns:m="http://schemas.openxmlformats.org/officeDocument/2006/math">
                    <m:r>
                      <a:rPr lang="en-US" sz="7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7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7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US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7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7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7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7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		</a:t>
                </a:r>
                <a:r>
                  <a:rPr lang="en-US" sz="7400" dirty="0">
                    <a:ea typeface="Cambria Math" panose="02040503050406030204" pitchFamily="18" charset="0"/>
                  </a:rPr>
                  <a:t>Now replace ‘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IN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7400" dirty="0">
                    <a:ea typeface="Cambria Math" panose="02040503050406030204" pitchFamily="18" charset="0"/>
                  </a:rPr>
                  <a:t> by –’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IN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7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7400" dirty="0">
                    <a:ea typeface="Cambria Math" panose="02040503050406030204" pitchFamily="18" charset="0"/>
                  </a:rPr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7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7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7400" dirty="0"/>
                        <m:t>(−</m:t>
                      </m:r>
                      <m:r>
                        <m:rPr>
                          <m:nor/>
                        </m:rPr>
                        <a:rPr lang="en-US" sz="7400" dirty="0"/>
                        <m:t>j</m:t>
                      </m:r>
                      <m:r>
                        <a:rPr lang="en-US" sz="7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7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7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7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7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7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7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7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7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7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N" sz="7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7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7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7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7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7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7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7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7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7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sz="7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7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IN" sz="7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IN" sz="7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r>
                      <a:rPr lang="en-US" sz="7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sz="7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7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7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nor/>
                      </m:rPr>
                      <a:rPr lang="en-US" sz="7400" dirty="0">
                        <a:solidFill>
                          <a:srgbClr val="FF0000"/>
                        </a:solidFill>
                      </a:rPr>
                      <m:t>(−</m:t>
                    </m:r>
                    <m:r>
                      <m:rPr>
                        <m:nor/>
                      </m:rPr>
                      <a:rPr lang="en-US" sz="7400" dirty="0">
                        <a:solidFill>
                          <a:srgbClr val="FF0000"/>
                        </a:solidFill>
                      </a:rPr>
                      <m:t>j</m:t>
                    </m:r>
                    <m:r>
                      <a:rPr lang="en-US" sz="7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7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8048"/>
                <a:ext cx="10515600" cy="5472752"/>
              </a:xfrm>
              <a:blipFill>
                <a:blip r:embed="rId2"/>
                <a:stretch>
                  <a:fillRect l="-928" t="-12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69A917A-18AB-DAD4-2CFC-0D39E0027F9D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D38D5-849C-AF30-53E7-7F36659FE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E43073-8697-3A1E-0B3A-CA25FEF37787}"/>
              </a:ext>
            </a:extLst>
          </p:cNvPr>
          <p:cNvSpPr txBox="1"/>
          <p:nvPr/>
        </p:nvSpPr>
        <p:spPr>
          <a:xfrm>
            <a:off x="156034" y="6337239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Continuous Wave Modulation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SREC, Nandyal	         02/34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1D1501-FF09-2244-B33A-A7B25E19CEFC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1D1501-FF09-2244-B33A-A7B25E19C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7166A27-9D44-039B-B85C-CDDCE02C3AE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52821-8E68-31C9-2B5D-02A04F6AC510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3931656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659"/>
            <a:ext cx="10515600" cy="532263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0000"/>
                </a:solidFill>
                <a:ea typeface="Cambria Math" panose="02040503050406030204" pitchFamily="18" charset="0"/>
              </a:rPr>
            </a:br>
            <a:r>
              <a:rPr lang="en-US" sz="4900" dirty="0">
                <a:solidFill>
                  <a:srgbClr val="FF0000"/>
                </a:solidFill>
                <a:latin typeface="+mn-lt"/>
                <a:ea typeface="Cambria Math" panose="02040503050406030204" pitchFamily="18" charset="0"/>
              </a:rPr>
              <a:t>9.Duality Property:-</a:t>
            </a:r>
            <a:br>
              <a:rPr lang="en-US" dirty="0">
                <a:solidFill>
                  <a:srgbClr val="FF0000"/>
                </a:solidFill>
                <a:ea typeface="Cambria Math" panose="02040503050406030204" pitchFamily="18" charset="0"/>
              </a:rPr>
            </a:b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7922"/>
                <a:ext cx="10515600" cy="567439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If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)↔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↔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(-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Proof:-    we know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Then</a:t>
                </a:r>
                <a:r>
                  <a:rPr lang="en-IN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= </m:t>
                    </m:r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   Replace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in above equation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IN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dirty="0"/>
                  <a:t>		interchange  ‘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dirty="0"/>
                  <a:t>’ and  ‘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dirty="0"/>
                  <a:t>’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dirty="0">
                    <a:ea typeface="Cambria Math" panose="020405030504060302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IN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I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I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r>
                      <a:rPr lang="en-IN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(-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7922"/>
                <a:ext cx="10515600" cy="5674393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F0AB424-F279-6BC1-4947-980677626186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BDBEC-BCEB-5DC2-0AA7-46F37F8F9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34912E-E256-48E2-F77E-A1B5F5F5F31E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34912E-E256-48E2-F77E-A1B5F5F5F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1C2780D-51C7-FA64-C4D4-B80A4467C3BB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8FEF3B-1C51-AC22-5F3A-AE3B458F943B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751384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8113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Duality Property- Problem-1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1675"/>
                <a:ext cx="10515600" cy="5718218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* </a:t>
                </a:r>
                <a:r>
                  <a:rPr lang="en-US" dirty="0">
                    <a:solidFill>
                      <a:srgbClr val="FF0000"/>
                    </a:solidFill>
                  </a:rPr>
                  <a:t>Find the Fourier transform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𝑗𝑡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Sol:-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𝑗𝑡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It is difficult to integrate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then we use the Relation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We know duality property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2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𝑗𝑡</m:t>
                        </m:r>
                      </m:den>
                    </m:f>
                    <m:groupChr>
                      <m:groupChrPr>
                        <m:chr m:val="↔"/>
                        <m:vertJc m:val="bot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(−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1675"/>
                <a:ext cx="10515600" cy="5718218"/>
              </a:xfrm>
              <a:blipFill>
                <a:blip r:embed="rId2"/>
                <a:stretch>
                  <a:fillRect l="-1217" b="-5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E17465C-6434-4B86-947D-06511A7A8E0B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F501D-058E-8661-A2B3-FE172589F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23E7D6-6967-D686-3F1E-3A4CF3314C71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23E7D6-6967-D686-3F1E-3A4CF3314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F961A1-710C-045F-EC22-EDC76E7D3BBD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B3D8-9B61-79BB-DF3B-FFB76A218E0E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395764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9B66F5A5-5063-4A14-A244-00B46BF4B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669" y="914400"/>
                <a:ext cx="9962160" cy="5375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altLang="ko-KR" dirty="0">
                    <a:latin typeface="Calibri(body)"/>
                    <a:ea typeface="굴림" panose="020B0600000101010101" pitchFamily="34" charset="-127"/>
                    <a:cs typeface="Times New Roman" panose="02020603050405020304" pitchFamily="18" charset="0"/>
                  </a:rPr>
                  <a:t>The fourier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altLang="ko-KR" sz="2800" b="1" dirty="0">
                    <a:latin typeface="Calibri(body)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 </m:t>
                    </m:r>
                  </m:oMath>
                </a14:m>
                <a:r>
                  <a:rPr lang="en-US" altLang="ko-KR" sz="2800" dirty="0">
                    <a:latin typeface="Calibri(body)"/>
                    <a:ea typeface="굴림" panose="020B0600000101010101" pitchFamily="34" charset="-127"/>
                    <a:cs typeface="Times New Roman" panose="02020603050405020304" pitchFamily="18" charset="0"/>
                  </a:rPr>
                  <a:t>is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sz="2800" dirty="0">
                    <a:latin typeface="Calibri(body)"/>
                    <a:ea typeface="굴림" panose="020B0600000101010101" pitchFamily="34" charset="-127"/>
                    <a:cs typeface="Times New Roman" panose="02020603050405020304" pitchFamily="18" charset="0"/>
                  </a:rPr>
                  <a:t>               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IN" altLang="ko-KR" sz="28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𝑒</m:t>
                            </m:r>
                          </m:e>
                          <m:sup>
                            <m:r>
                              <a:rPr lang="en-IN" altLang="ko-KR" sz="28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𝑎𝑡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sz="2800" dirty="0">
                    <a:latin typeface="Calibri(body)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 </m:t>
                    </m:r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𝑗</m:t>
                        </m:r>
                        <m:r>
                          <a:rPr lang="ko-KR" altLang="en-IN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𝜔</m:t>
                        </m:r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sz="2800" dirty="0">
                    <a:latin typeface="Calibri(body)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𝑑𝑡</m:t>
                    </m:r>
                  </m:oMath>
                </a14:m>
                <a:endParaRPr lang="en-US" altLang="ko-KR" sz="2800" dirty="0">
                  <a:latin typeface="Calibri(body)"/>
                  <a:ea typeface="굴림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sz="2800" dirty="0">
                    <a:latin typeface="Calibri(body)"/>
                    <a:ea typeface="굴림" panose="020B0600000101010101" pitchFamily="34" charset="-127"/>
                    <a:cs typeface="Times New Roman" panose="02020603050405020304" pitchFamily="18" charset="0"/>
                  </a:rPr>
                  <a:t>  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IN" altLang="ko-KR" sz="28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𝑒</m:t>
                            </m:r>
                          </m:e>
                          <m:sup>
                            <m:r>
                              <a:rPr lang="en-IN" altLang="ko-KR" sz="28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𝑎𝑡</m:t>
                            </m:r>
                          </m:sup>
                        </m:sSup>
                      </m:e>
                    </m:nary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𝑗</m:t>
                        </m:r>
                        <m:r>
                          <a:rPr lang="ko-KR" altLang="en-IN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𝜔</m:t>
                        </m:r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𝑡</m:t>
                        </m:r>
                      </m:sup>
                    </m:sSup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𝑑𝑡</m:t>
                    </m:r>
                  </m:oMath>
                </a14:m>
                <a:endParaRPr lang="en-US" altLang="ko-KR" sz="2800" dirty="0">
                  <a:latin typeface="Calibri(body)"/>
                  <a:ea typeface="굴림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altLang="ko-KR" sz="2800" dirty="0">
                    <a:latin typeface="Calibri(body)"/>
                    <a:ea typeface="굴림" panose="020B0600000101010101" pitchFamily="34" charset="-127"/>
                    <a:cs typeface="Times New Roman" panose="02020603050405020304" pitchFamily="18" charset="0"/>
                  </a:rPr>
                  <a:t>  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altLang="ko-KR" sz="28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altLang="ko-KR" sz="28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IN" altLang="ko-KR" sz="28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𝑒</m:t>
                            </m:r>
                          </m:e>
                          <m:sup>
                            <m:r>
                              <a:rPr lang="en-IN" altLang="ko-KR" sz="28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(</m:t>
                            </m:r>
                            <m:r>
                              <a:rPr lang="en-IN" altLang="ko-KR" sz="28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𝑎</m:t>
                            </m:r>
                            <m:r>
                              <a:rPr lang="en-IN" altLang="ko-KR" sz="28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−</m:t>
                            </m:r>
                            <m:r>
                              <a:rPr lang="en-IN" altLang="ko-KR" sz="28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𝑗</m:t>
                            </m:r>
                            <m:r>
                              <a:rPr lang="ko-KR" altLang="en-IN" sz="28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𝜔</m:t>
                            </m:r>
                            <m:r>
                              <a:rPr lang="en-IN" altLang="ko-KR" sz="28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)</m:t>
                            </m:r>
                            <m:r>
                              <a:rPr lang="en-IN" altLang="ko-KR" sz="28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𝑑𝑡</m:t>
                    </m:r>
                  </m:oMath>
                </a14:m>
                <a:endParaRPr lang="en-IN" altLang="ko-KR" sz="2800" dirty="0">
                  <a:latin typeface="Calibri(body)"/>
                  <a:ea typeface="굴림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altLang="ko-KR" sz="2800" dirty="0">
                    <a:latin typeface="Calibri(body)"/>
                    <a:ea typeface="굴림" panose="020B0600000101010101" pitchFamily="34" charset="-127"/>
                    <a:cs typeface="Times New Roman" panose="02020603050405020304" pitchFamily="18" charset="0"/>
                  </a:rPr>
                  <a:t>=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fPr>
                      <m:num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1−0</m:t>
                        </m:r>
                      </m:num>
                      <m:den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</m:t>
                        </m:r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𝑗</m:t>
                        </m:r>
                        <m:r>
                          <a:rPr lang="ko-KR" altLang="en-IN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𝜔</m:t>
                        </m:r>
                      </m:den>
                    </m:f>
                  </m:oMath>
                </a14:m>
                <a:endParaRPr lang="en-US" altLang="ko-KR" sz="2800" dirty="0">
                  <a:latin typeface="Calibri(body)"/>
                  <a:ea typeface="굴림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altLang="ko-KR" sz="2800" dirty="0">
                    <a:latin typeface="Calibri(body)"/>
                    <a:ea typeface="굴림" panose="020B0600000101010101" pitchFamily="34" charset="-127"/>
                    <a:cs typeface="Times New Roman" panose="02020603050405020304" pitchFamily="18" charset="0"/>
                  </a:rPr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fPr>
                      <m:num>
                        <m:r>
                          <a:rPr lang="en-IN" altLang="ko-KR" sz="28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1</m:t>
                        </m:r>
                      </m:num>
                      <m:den>
                        <m:r>
                          <a:rPr lang="en-IN" altLang="ko-KR" sz="28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</m:t>
                        </m:r>
                        <m:r>
                          <a:rPr lang="en-IN" altLang="ko-KR" sz="28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sz="28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𝑗</m:t>
                        </m:r>
                        <m:r>
                          <a:rPr lang="ko-KR" altLang="en-IN" sz="28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ko-KR" sz="2800" dirty="0">
                    <a:latin typeface="Calibri(body)"/>
                    <a:ea typeface="굴림" panose="020B0600000101010101" pitchFamily="34" charset="-127"/>
                    <a:cs typeface="Times New Roman" panose="02020603050405020304" pitchFamily="18" charset="0"/>
                  </a:rPr>
                  <a:t>  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굴림" panose="020B0600000101010101" pitchFamily="34" charset="-127"/>
                        </a:rPr>
                        <m:t>𝑋</m:t>
                      </m:r>
                      <m:r>
                        <a:rPr lang="en-US" altLang="ko-K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굴림" panose="020B0600000101010101" pitchFamily="34" charset="-127"/>
                        </a:rPr>
                        <m:t>(</m:t>
                      </m:r>
                      <m:r>
                        <a:rPr lang="en-US" altLang="ko-K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굴림" panose="020B0600000101010101" pitchFamily="34" charset="-127"/>
                        </a:rPr>
                        <m:t>𝑗</m:t>
                      </m:r>
                      <m:r>
                        <a:rPr lang="ko-KR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굴림" panose="020B0600000101010101" pitchFamily="34" charset="-127"/>
                        </a:rPr>
                        <m:t>𝜔</m:t>
                      </m:r>
                      <m:r>
                        <a:rPr lang="en-IN" altLang="ko-K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굴림" panose="020B0600000101010101" pitchFamily="34" charset="-127"/>
                        </a:rPr>
                        <m:t>)=</m:t>
                      </m:r>
                      <m:f>
                        <m:fPr>
                          <m:ctrlPr>
                            <a:rPr lang="en-IN" altLang="ko-K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</m:ctrlPr>
                        </m:fPr>
                        <m:num>
                          <m:r>
                            <a:rPr lang="en-IN" altLang="ko-K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  <m:t>1</m:t>
                          </m:r>
                        </m:num>
                        <m:den>
                          <m:r>
                            <a:rPr lang="en-IN" altLang="ko-K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  <m:t>𝑎</m:t>
                          </m:r>
                          <m:r>
                            <a:rPr lang="en-IN" altLang="ko-K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  <m:t>−</m:t>
                          </m:r>
                          <m:r>
                            <a:rPr lang="en-IN" altLang="ko-K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  <m:t>𝑗</m:t>
                          </m:r>
                          <m:r>
                            <a:rPr lang="ko-KR" alt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altLang="ko-KR" sz="2800" dirty="0">
                  <a:latin typeface="Calibri(body)"/>
                  <a:ea typeface="굴림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9B66F5A5-5063-4A14-A244-00B46BF4B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9669" y="914400"/>
                <a:ext cx="9962160" cy="5375564"/>
              </a:xfrm>
              <a:prstGeom prst="rect">
                <a:avLst/>
              </a:prstGeom>
              <a:blipFill>
                <a:blip r:embed="rId3"/>
                <a:stretch>
                  <a:fillRect l="-1591" t="-14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219C102-DAA6-994C-F414-A4F095C211AD}"/>
                  </a:ext>
                </a:extLst>
              </p:cNvPr>
              <p:cNvSpPr/>
              <p:nvPr/>
            </p:nvSpPr>
            <p:spPr>
              <a:xfrm>
                <a:off x="-2346" y="0"/>
                <a:ext cx="12194346" cy="75496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altLang="ko-K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𝒆</m:t>
                        </m:r>
                      </m:e>
                      <m:sup>
                        <m: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𝒂𝒕</m:t>
                        </m:r>
                      </m:sup>
                    </m:sSup>
                  </m:oMath>
                </a14:m>
                <a:r>
                  <a:rPr lang="ko-KR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𝒖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𝒕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endParaRPr lang="en-I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219C102-DAA6-994C-F414-A4F095C21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46" y="0"/>
                <a:ext cx="12194346" cy="754966"/>
              </a:xfrm>
              <a:prstGeom prst="rect">
                <a:avLst/>
              </a:prstGeom>
              <a:blipFill>
                <a:blip r:embed="rId4"/>
                <a:stretch>
                  <a:fillRect l="-1050"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C76A6DD-E04E-BEA4-F526-093919F064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44F8E1-027A-8C75-D4F2-23A5829C5DCC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AF3CB-B61B-8190-F0FB-3D8C8316B617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2665419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3"/>
            <a:ext cx="10515600" cy="8371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Duality Property- Problem-2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30310"/>
                <a:ext cx="10515600" cy="561518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Find the Fourier transform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		Sol:-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	Sol:-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It is difficult to integrate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then we use the Relation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We know duality property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2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30310"/>
                <a:ext cx="10515600" cy="561518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38B214C-11E2-6C13-CF2D-1A2550CA8FB1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82C26-151B-4241-DCB3-F23E981C6E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185140-6D07-0D31-E7F6-D0536A370C41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185140-6D07-0D31-E7F6-D0536A370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80B8FA4-733D-7BD9-0135-67A8E5ED30E5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EEC2A4-C3C8-B567-6DD7-892982B93FD5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4003022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65682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Duality Property- Problem-3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11368"/>
                <a:ext cx="10515600" cy="59114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Find the Fourier Transform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𝑗𝑡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/>
                  <a:t>	Sol</a:t>
                </a:r>
                <a:r>
                  <a:rPr lang="en-US" dirty="0"/>
                  <a:t>:- We Know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𝑆𝑔𝑛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X(j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According to Duality Property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2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(-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𝑗𝑡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𝑠𝑔𝑛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(-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11368"/>
                <a:ext cx="10515600" cy="5911403"/>
              </a:xfrm>
              <a:blipFill>
                <a:blip r:embed="rId2"/>
                <a:stretch>
                  <a:fillRect l="-1217" t="-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47F5749-E474-35B4-E461-B667C5EDFEF8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04FD9-BCC2-C92E-7339-FA6DF0BBD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10410C-9534-FEF2-449D-AA32F6CD1BF4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10410C-9534-FEF2-449D-AA32F6CD1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6F3D2B5-7B17-4139-585A-5E9EA7F2BBB5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5F364-0265-2B29-5C5F-2558664360DE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2266208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71737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dirty="0">
                <a:solidFill>
                  <a:srgbClr val="FF0000"/>
                </a:solidFill>
                <a:latin typeface="+mn-lt"/>
              </a:rPr>
              <a:t>10. Multiplication Property:-</a:t>
            </a:r>
            <a:br>
              <a:rPr lang="en-US" dirty="0"/>
            </a:b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9702"/>
                <a:ext cx="10515600" cy="609170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	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Sol:-   By Definition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 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 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The Fourier Transform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9702"/>
                <a:ext cx="10515600" cy="6091706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86C937D-5292-E5BF-32A1-1EFC8D57453B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934FE-CC55-0B2D-4837-2B8102417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CB9C28-9427-873F-227A-A695A459C46C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CB9C28-9427-873F-227A-A695A459C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86AC88C-96E7-CE32-D7A3-EADD7E013CDD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2F414-877D-AE82-F1A7-9648CA0EA245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2308929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661"/>
            <a:ext cx="10515600" cy="43672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10. Multiplication Property:-(Contd.)</a:t>
            </a:r>
            <a:endParaRPr lang="en-IN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0752"/>
                <a:ext cx="11063748" cy="582202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200" dirty="0"/>
                  <a:t>The Fourier Transform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sz="2200" dirty="0"/>
                  <a:t>is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200" dirty="0"/>
                  <a:t>			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/>
                          <m:t>(</m:t>
                        </m:r>
                        <m:r>
                          <m:rPr>
                            <m:nor/>
                          </m:rPr>
                          <a:rPr lang="en-US" sz="2200" dirty="0"/>
                          <m:t>t</m:t>
                        </m:r>
                        <m:r>
                          <m:rPr>
                            <m:nor/>
                          </m:rPr>
                          <a:rPr lang="en-US" sz="2200" dirty="0"/>
                          <m:t>)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/>
                          <m:t>(</m:t>
                        </m:r>
                        <m:r>
                          <m:rPr>
                            <m:nor/>
                          </m:rPr>
                          <a:rPr lang="en-US" sz="2200" dirty="0"/>
                          <m:t>t</m:t>
                        </m:r>
                        <m:r>
                          <m:rPr>
                            <m:nor/>
                          </m:rPr>
                          <a:rPr lang="en-US" sz="2200" dirty="0"/>
                          <m:t>)</m:t>
                        </m:r>
                      </m:e>
                    </m:nary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200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2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200" dirty="0"/>
                  <a:t>			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nary>
                              <m:nary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sz="2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𝑑𝑘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2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2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200" dirty="0"/>
                  <a:t>	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200" dirty="0"/>
                  <a:t>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l-GR" sz="2200" i="1" dirty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𝑑𝑘</m:t>
                    </m:r>
                  </m:oMath>
                </a14:m>
                <a:endParaRPr lang="en-US" sz="22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200" dirty="0"/>
                  <a:t>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dirty="0"/>
                  <a:t> 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𝑑𝑘</m:t>
                    </m:r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2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200" dirty="0"/>
                  <a:t>		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2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IN" sz="2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2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(t)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(t) 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200" dirty="0"/>
                  <a:t> </a:t>
                </a:r>
                <a:r>
                  <a:rPr lang="en-US" sz="2200" dirty="0">
                    <a:solidFill>
                      <a:srgbClr val="FF0000"/>
                    </a:solidFill>
                  </a:rPr>
                  <a:t>Note:- </a:t>
                </a:r>
                <a:r>
                  <a:rPr lang="en-US" sz="2200" dirty="0"/>
                  <a:t>Multiplication in time domain is equivalent to convolution in frequency domain and vice –	versa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IN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0752"/>
                <a:ext cx="11063748" cy="5822020"/>
              </a:xfrm>
              <a:blipFill>
                <a:blip r:embed="rId2"/>
                <a:stretch>
                  <a:fillRect l="-496" t="-38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F22D65D-28FD-A0A4-463D-5915812333C0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D10A6-78F4-8916-334D-3E02F3AAD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CBF89C-D24E-BDF5-270F-18B00302C64D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CBF89C-D24E-BDF5-270F-18B00302C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BC695E6-58D0-0CF9-9B40-459778EDEF6E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9BB5D0-DB6C-637E-885D-86A445A1CCC3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043693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699"/>
            <a:ext cx="10515600" cy="61818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0000"/>
                </a:solidFill>
              </a:rPr>
            </a:br>
            <a:r>
              <a:rPr lang="en-US" sz="4900" dirty="0">
                <a:solidFill>
                  <a:srgbClr val="FF0000"/>
                </a:solidFill>
              </a:rPr>
              <a:t>11. Convolution Property:-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62886"/>
                <a:ext cx="10515600" cy="57954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                       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 marL="0" indent="0">
                  <a:buNone/>
                </a:pPr>
                <a:r>
                  <a:rPr lang="en-US" dirty="0"/>
                  <a:t>	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then</a:t>
                </a:r>
              </a:p>
              <a:p>
                <a:pPr marL="0" indent="0">
                  <a:buNone/>
                </a:pPr>
                <a:r>
                  <a:rPr lang="en-US" dirty="0"/>
                  <a:t>	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(t)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(t)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?	</a:t>
                </a:r>
              </a:p>
              <a:p>
                <a:pPr lvl="1"/>
                <a:r>
                  <a:rPr lang="en-US" sz="2800" dirty="0"/>
                  <a:t>     By definition of convolution</a:t>
                </a:r>
              </a:p>
              <a:p>
                <a:pPr marL="457200" lvl="1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(t)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(t)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(t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	The Fourier transform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is</a:t>
                </a:r>
              </a:p>
              <a:p>
                <a:pPr marL="0" indent="0">
                  <a:buNone/>
                </a:pPr>
                <a:r>
                  <a:rPr lang="en-US" dirty="0"/>
                  <a:t>	         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 </m:t>
                        </m:r>
                      </m:e>
                    </m:nary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  <a:p>
                <a:pPr marL="1371600" lvl="3" indent="0">
                  <a:buNone/>
                </a:pPr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dirty="0"/>
                  <a:t>(j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914400" lvl="2" indent="0">
                  <a:buNone/>
                </a:pPr>
                <a:r>
                  <a:rPr lang="en-US" sz="2800" dirty="0"/>
                  <a:t>The Fourier transform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(t)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(t)  is</a:t>
                </a:r>
              </a:p>
              <a:p>
                <a:pPr marL="1371600" lvl="3" indent="0">
                  <a:buNone/>
                </a:pPr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800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)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800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)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62886"/>
                <a:ext cx="10515600" cy="579549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F89E999-5B10-CF25-6598-69D8E2C288D2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9B2BD-58A4-A0C5-DA8C-6EE2A6D84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F2926-E0FB-4276-69B0-E2BB449C12A4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F2926-E0FB-4276-69B0-E2BB449C1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D78F16F-99C9-5A7E-BE50-C7F1FA7CFF30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932A5-B208-5B65-D298-C315CD2174FA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026164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6954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11. Convolution Property (Contd.)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837128"/>
                <a:ext cx="11152239" cy="576973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nary>
                              <m:nary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        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nary>
                              <m:nary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     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j</m:t>
                            </m:r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)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j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dirty="0"/>
                          <m:t>) 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j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(t)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(t)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j</m:t>
                        </m:r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) 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j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Note:- </a:t>
                </a:r>
                <a:r>
                  <a:rPr lang="en-US" dirty="0"/>
                  <a:t>Convolution in time domain is equivalent to multiplication in frequency domain and vice –versa.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837128"/>
                <a:ext cx="11152239" cy="5769734"/>
              </a:xfrm>
              <a:blipFill>
                <a:blip r:embed="rId2"/>
                <a:stretch>
                  <a:fillRect l="-929" b="-8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A2F6EAA-2DD6-39A7-2D82-523C6CAE4746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70027-155B-872E-96DD-4601FCD4A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506A6F-4EB7-28F2-23A1-2A3D22AA562A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506A6F-4EB7-28F2-23A1-2A3D22AA5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2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B348BEF-9637-5134-8FFE-30EAA59533BD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E2322-4FC2-5A26-73E6-8A9E4A5F7730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4248067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643943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12.Integration Property:-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9854"/>
                <a:ext cx="11107994" cy="598867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200" dirty="0"/>
                  <a:t>		Then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groupChr>
                          <m:groupChrPr>
                            <m:chr m:val="↔"/>
                            <m:vertJc m:val="bot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groupChr>
                      </m:e>
                    </m:nary>
                  </m:oMath>
                </a14:m>
                <a:r>
                  <a:rPr lang="en-US" sz="2200" dirty="0"/>
                  <a:t> ?</a:t>
                </a:r>
              </a:p>
              <a:p>
                <a:pPr marL="0" indent="0">
                  <a:buNone/>
                </a:pPr>
                <a:r>
                  <a:rPr lang="en-US" sz="2200" dirty="0"/>
                  <a:t>Sol &amp; Proof:-	Let x(t)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dirty="0"/>
                  <a:t>)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/>
                  <a:t>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dirty="0"/>
                  <a:t>) = 1 for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𝑜𝑟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</a:t>
                </a:r>
              </a:p>
              <a:p>
                <a:pPr marL="0" indent="0">
                  <a:buNone/>
                </a:pPr>
                <a:r>
                  <a:rPr lang="en-US" sz="2200" dirty="0"/>
                  <a:t>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0 </m:t>
                    </m:r>
                  </m:oMath>
                </a14:m>
                <a:r>
                  <a:rPr lang="en-US" sz="2200" dirty="0"/>
                  <a:t>for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 </m:t>
                    </m:r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nary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 τ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dirty="0"/>
                  <a:t>)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nary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 τ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Fourier  transform of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nary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 τ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=F. T of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groupChr>
                          <m:groupChrPr>
                            <m:chr m:val="↔"/>
                            <m:vertJc m:val="bot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groupChr>
                      </m:e>
                    </m:nary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9854"/>
                <a:ext cx="11107994" cy="5988676"/>
              </a:xfrm>
              <a:blipFill>
                <a:blip r:embed="rId2"/>
                <a:stretch>
                  <a:fillRect l="-714" t="-6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7FEC2D4-8990-F5B0-0624-F5A6D46AD232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BB30E-CFBC-8D55-DC80-4CB5C1911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E7DCCC-F670-D323-FC63-079E8DB6B15E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E7DCCC-F670-D323-FC63-079E8DB6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F1A9F9C-BE97-984E-2508-BF6B4BB87301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08DAE-029E-5F8A-6D6E-C2354E26D9BF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231850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26"/>
            <a:ext cx="10515600" cy="45076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13. </a:t>
            </a:r>
            <a:r>
              <a:rPr lang="en-US" sz="4900" dirty="0" err="1">
                <a:solidFill>
                  <a:srgbClr val="FF0000"/>
                </a:solidFill>
              </a:rPr>
              <a:t>Parseval’s</a:t>
            </a:r>
            <a:r>
              <a:rPr lang="en-US" sz="4900" dirty="0">
                <a:solidFill>
                  <a:srgbClr val="FF0000"/>
                </a:solidFill>
              </a:rPr>
              <a:t> Relation:-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4248"/>
                <a:ext cx="10515600" cy="535532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	We know,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r>
                      <a:rPr lang="en-US" dirty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The energy of a signal is 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(t)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	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(j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j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The energy of a signal is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Note:</a:t>
                </a:r>
                <a:r>
                  <a:rPr lang="en-US" dirty="0"/>
                  <a:t> The above relation is called </a:t>
                </a:r>
                <a:r>
                  <a:rPr lang="en-US" dirty="0" err="1"/>
                  <a:t>Parseval’s</a:t>
                </a:r>
                <a:r>
                  <a:rPr lang="en-US" dirty="0"/>
                  <a:t> relation.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4248"/>
                <a:ext cx="10515600" cy="5355326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C98AC3E-499C-876A-4962-3A9FFD89B002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BFD1B-1525-C4A3-A66F-C3C859C41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69DB78-B313-E7B9-FFD6-44D7B4232DAF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69DB78-B313-E7B9-FFD6-44D7B4232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029E586-05B2-9AE1-77D5-A3A1D3AC5C57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96EEF-B263-33AD-A8F3-540A726DA3DB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717134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42451" y="399245"/>
                <a:ext cx="11474245" cy="6117465"/>
              </a:xfrm>
            </p:spPr>
            <p:txBody>
              <a:bodyPr/>
              <a:lstStyle/>
              <a:p>
                <a:pPr algn="l"/>
                <a:r>
                  <a:rPr lang="en-US" sz="4000" dirty="0">
                    <a:solidFill>
                      <a:srgbClr val="FF0000"/>
                    </a:solidFill>
                  </a:rPr>
                  <a:t>Sampling Theorem:-</a:t>
                </a:r>
              </a:p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Sampling is a process of converting a  continuous time signal to discrete time.</a:t>
                </a:r>
              </a:p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Statement:-</a:t>
                </a:r>
              </a:p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>
                    <a:solidFill>
                      <a:schemeClr val="tx1"/>
                    </a:solidFill>
                  </a:rPr>
                  <a:t>A Strictly band limited signal which has maximum frequency ‘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be represented &amp; recovered by its samples taken at a rate 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’.</a:t>
                </a:r>
              </a:p>
              <a:p>
                <a:pPr algn="l"/>
                <a:r>
                  <a:rPr lang="en-US" dirty="0"/>
                  <a:t>Proof:-</a:t>
                </a: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</a:rPr>
                  <a:t>	Consider any arbitrary signal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whose Fourier transform is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42451" y="399245"/>
                <a:ext cx="11474245" cy="6117465"/>
              </a:xfrm>
              <a:blipFill>
                <a:blip r:embed="rId2"/>
                <a:stretch>
                  <a:fillRect l="-1913" t="-2789" r="-11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0F316B4-AEE4-444E-AB98-E90B6C1D8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2" r="8500"/>
          <a:stretch/>
        </p:blipFill>
        <p:spPr>
          <a:xfrm>
            <a:off x="442451" y="4020355"/>
            <a:ext cx="750693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B46224-66AD-4669-9CE8-2DCA11B80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42" y="4020356"/>
            <a:ext cx="3613354" cy="2438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8CA865-9C67-6771-4F87-C12CFAD3D951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F3D299-2668-0A66-5672-625BF1189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1F5452-4C69-DC6C-7A5B-290A35BE8BA0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1F5452-4C69-DC6C-7A5B-290A35BE8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6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EAFB9B5-2474-E464-A00D-B7FCE60480A0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0351C-CE0D-4CA2-7ABD-C230F9B3F2F9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2675679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0" y="425003"/>
                <a:ext cx="10422194" cy="6053070"/>
              </a:xfrm>
            </p:spPr>
            <p:txBody>
              <a:bodyPr/>
              <a:lstStyle/>
              <a:p>
                <a:r>
                  <a:rPr lang="en-US" dirty="0"/>
                  <a:t>Discrete time signal is obtained by multiplying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impulse train with a period 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’.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					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Continuous time signal</a:t>
                </a:r>
              </a:p>
              <a:p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US" dirty="0"/>
                  <a:t>Periodic impulse train</a:t>
                </a:r>
              </a:p>
              <a:p>
                <a:r>
                  <a:rPr lang="en-US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𝑑𝑖𝑠𝑐𝑟𝑒𝑡𝑒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𝑠𝑖𝑔𝑛𝑎𝑙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0" y="425003"/>
                <a:ext cx="10422194" cy="6053070"/>
              </a:xfrm>
              <a:blipFill>
                <a:blip r:embed="rId2"/>
                <a:stretch>
                  <a:fillRect t="-1410" r="-7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3405777-CED7-49B6-AEA1-7DC6A4175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3109"/>
            <a:ext cx="6563031" cy="51949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71B106-A21F-BB6A-0E90-51AA83FB0F61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C5ECD3-D564-575D-5E1C-B33A720E2B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C467F-2F2A-ED5B-B93C-044E7325AEA4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C467F-2F2A-ED5B-B93C-044E7325A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5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A0E1EAB-3BCE-05DF-FE31-5CD89071DF5C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DD7DF8-53C5-840D-D38B-46119A08214E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38179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64343"/>
                <a:ext cx="10515601" cy="520271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defRPr/>
                </a:pPr>
                <a:r>
                  <a:rPr lang="en-US" altLang="ko-KR" dirty="0">
                    <a:ea typeface="굴림" panose="020B0600000101010101" pitchFamily="34" charset="-127"/>
                  </a:rPr>
                  <a:t>      The </a:t>
                </a:r>
                <a14:m>
                  <m:oMath xmlns:m="http://schemas.openxmlformats.org/officeDocument/2006/math">
                    <m:r>
                      <a:rPr lang="en-IN" altLang="ko-KR" i="1" dirty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𝑋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𝑗</m:t>
                    </m:r>
                    <m:r>
                      <a:rPr lang="ko-KR" altLang="en-US" i="1" dirty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𝜔</m:t>
                    </m:r>
                    <m:r>
                      <a:rPr lang="en-IN" altLang="ko-KR" i="1" dirty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  <m: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 </m:t>
                    </m:r>
                    <m:r>
                      <m:rPr>
                        <m:sty m:val="p"/>
                      </m:rP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is</m:t>
                    </m:r>
                    <m: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 </m:t>
                    </m:r>
                    <m:r>
                      <m:rPr>
                        <m:sty m:val="p"/>
                      </m:rP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a</m:t>
                    </m:r>
                    <m: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 </m:t>
                    </m:r>
                    <m:r>
                      <m:rPr>
                        <m:sty m:val="p"/>
                      </m:rP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complex</m:t>
                    </m:r>
                    <m: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 </m:t>
                    </m:r>
                    <m:r>
                      <m:rPr>
                        <m:sty m:val="p"/>
                      </m:rP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number</m:t>
                    </m:r>
                    <m: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,</m:t>
                    </m:r>
                    <m:r>
                      <m:rPr>
                        <m:sty m:val="p"/>
                      </m:rP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it</m:t>
                    </m:r>
                    <m: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 </m:t>
                    </m:r>
                    <m:r>
                      <m:rPr>
                        <m:sty m:val="p"/>
                      </m:rP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can</m:t>
                    </m:r>
                    <m: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 </m:t>
                    </m:r>
                    <m:r>
                      <m:rPr>
                        <m:sty m:val="p"/>
                      </m:rP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be</m:t>
                    </m:r>
                    <m: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 </m:t>
                    </m:r>
                    <m:r>
                      <m:rPr>
                        <m:sty m:val="p"/>
                      </m:rP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expressed</m:t>
                    </m:r>
                    <m: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 </m:t>
                    </m:r>
                    <m:r>
                      <m:rPr>
                        <m:sty m:val="p"/>
                      </m:rPr>
                      <a:rPr lang="en-IN" altLang="ko-KR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as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d>
                      <m:dPr>
                        <m:begChr m:val="|"/>
                        <m:endChr m:val="|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j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r>
                  <a:rPr lang="en-US" dirty="0"/>
                  <a:t>    Now, the magnitude of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r>
                  <a:rPr lang="en-US" dirty="0">
                    <a:ea typeface="Cambria Math" panose="02040503050406030204" pitchFamily="18" charset="0"/>
                  </a:rPr>
                  <a:t>    The phase angle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en-IN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  <m:r>
                          <a:rPr lang="en-IN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</a:t>
                </a:r>
              </a:p>
              <a:p>
                <a:pPr marL="0" indent="0">
                  <a:buNone/>
                  <a:defRPr/>
                </a:pPr>
                <a:r>
                  <a:rPr lang="en-US" i="1" dirty="0">
                    <a:latin typeface="Cambria Math" panose="020405030504060302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64343"/>
                <a:ext cx="10515601" cy="5202712"/>
              </a:xfrm>
              <a:blipFill>
                <a:blip r:embed="rId2"/>
                <a:stretch>
                  <a:fillRect t="-19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5D79494-ED71-0FD7-6CEC-1A1BF240CF7C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080F2-16F8-D2CD-BF61-79A15FE79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92F669-0E4C-2646-6968-209065DEED2E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𝒆</m:t>
                        </m:r>
                      </m:e>
                      <m:sup>
                        <m: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𝒂𝒕</m:t>
                        </m:r>
                      </m:sup>
                    </m:sSup>
                  </m:oMath>
                </a14:m>
                <a:r>
                  <a:rPr lang="ko-KR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𝒖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𝒕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92F669-0E4C-2646-6968-209065DEE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blipFill>
                <a:blip r:embed="rId4"/>
                <a:stretch>
                  <a:fillRect l="-1442" t="-11628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FC183FF-E812-9BCB-EC39-4D97A46BEFC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D98949-ED84-21F1-A503-8EADD8BC8076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8899797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65123" y="147484"/>
                <a:ext cx="10589341" cy="6356347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can be expressed as complex exponentials using Fourier Series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𝑗𝑛</m:t>
                        </m:r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Period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    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;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𝑗𝑛</m:t>
                        </m:r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𝑗𝑛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𝑗𝑛𝑡</m:t>
                        </m:r>
                      </m:sup>
                    </m:sSup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𝑗𝑛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2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𝑗𝑛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The Fourier transform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Using  the 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𝑗𝑛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65123" y="147484"/>
                <a:ext cx="10589341" cy="6356347"/>
              </a:xfrm>
              <a:blipFill>
                <a:blip r:embed="rId2"/>
                <a:stretch>
                  <a:fillRect t="-3068" b="-13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5B11197-F4FF-B7AD-0C12-2FB10524900D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9E7BE-F2A2-F58A-DE5B-A0F8E18F0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97969D-1BF2-F9BB-DCCD-5AB90B9B126A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97969D-1BF2-F9BB-DCCD-5AB90B9B1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F2DAD14-6959-BF00-BBF9-8A8FCFA4E1CE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D072BF-6076-ED18-7F29-2346C93FCCAB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81519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9093"/>
            <a:ext cx="9144000" cy="63879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CBC28-F55F-41EC-8CC1-268ED62C0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1" y="309092"/>
            <a:ext cx="11084278" cy="63879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D7CEEE-83E0-8596-387D-E96864ABF143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D51597-523A-CACA-96B6-CE09852D5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7802B3-5703-8830-DABD-B6AA4FF38D13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7802B3-5703-8830-DABD-B6AA4FF38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5E47D99-DBE5-66DF-4129-7EF857B4C748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4721AE-B27C-AE2D-56BA-4B1B96DE6E84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4058142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53961" y="373487"/>
                <a:ext cx="11838039" cy="626328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Now,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).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IN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,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then, We can get back our original continues time signal x(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</a:t>
                </a:r>
                <a:r>
                  <a:rPr lang="en-US" dirty="0" err="1"/>
                  <a:t>.e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, we can not reconstruct (get back) our original signal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Aliasing:- </a:t>
                </a:r>
                <a:r>
                  <a:rPr lang="en-US" dirty="0"/>
                  <a:t>The condition where high frequency components of continuous time signal takes the  </a:t>
                </a:r>
              </a:p>
              <a:p>
                <a:pPr algn="l"/>
                <a:r>
                  <a:rPr lang="en-US" dirty="0"/>
                  <a:t>                  identity of low frequency components of discrete time signal is called Aliasing.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To represents x(t), a continuous time signal by its samples or to reconstruct x(t) from its   </a:t>
                </a:r>
              </a:p>
              <a:p>
                <a:pPr algn="l"/>
                <a:r>
                  <a:rPr lang="en-US" dirty="0"/>
                  <a:t>   samples perfectly,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has to be satisfied. The conditions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is called Nyquist </a:t>
                </a:r>
              </a:p>
              <a:p>
                <a:pPr algn="l"/>
                <a:r>
                  <a:rPr lang="en-US" dirty="0"/>
                  <a:t>   Rate.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53961" y="373487"/>
                <a:ext cx="11838039" cy="6263287"/>
              </a:xfrm>
              <a:blipFill>
                <a:blip r:embed="rId2"/>
                <a:stretch>
                  <a:fillRect l="-669" t="-9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9849B83-C6E9-F001-92B2-B2B3C16D3747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FE345-DC6C-8D4A-3204-C0C7FC2DE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9CA528-AE16-8640-B7CD-465AC390C1FF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9CA528-AE16-8640-B7CD-465AC390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80C182F-2040-CF9F-2283-9638459439B5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0A432-E37E-608C-A92A-57BF587030D0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3909849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78E0A2-B604-4C87-827C-64710E6ED8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73" y="834816"/>
            <a:ext cx="4702267" cy="5164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6EA99C-4AF8-4CC1-93ED-4A431E30B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8" y="834816"/>
            <a:ext cx="4599420" cy="52426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2C2288-6BA4-EB12-A847-0DF1CFAB11EC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DE006A-F599-9EBC-4D30-A0960E8F5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E8A60D-A5B4-9715-D468-D6933117191A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E8A60D-A5B4-9715-D468-D69331171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5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90833BA-0859-DF8B-EB59-3433726788BF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F17F3D-0992-6800-C825-59FFA7CC94D0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32371371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04683" y="1447419"/>
                <a:ext cx="11238271" cy="5056412"/>
              </a:xfrm>
            </p:spPr>
            <p:txBody>
              <a:bodyPr>
                <a:normAutofit/>
              </a:bodyPr>
              <a:lstStyle/>
              <a:p>
                <a:pPr marL="457200" indent="-457200" algn="l">
                  <a:buAutoNum type="arabicPeriod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457200" indent="-457200" algn="l"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Find  the sampling frequency and sampling period of the following signals.</a:t>
                </a:r>
              </a:p>
              <a:p>
                <a:pPr algn="l"/>
                <a:r>
                  <a:rPr lang="en-US" dirty="0"/>
                  <a:t>(a).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3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dirty="0"/>
                  <a:t>             (b).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 3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4000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dirty="0"/>
                  <a:t> + 6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(a).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 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4000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+ 6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Sol: (a)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= 3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4000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dirty="0"/>
                  <a:t>, 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= 2000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2(2000)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4000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𝑠𝑎𝑚𝑝𝑙𝑖𝑛𝑔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𝑓𝑟𝑒𝑞𝑢𝑒𝑛𝑐𝑦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4 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𝑆𝑎𝑚𝑝𝑙𝑖𝑛𝑔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𝑃𝑒𝑟𝑖𝑜𝑑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  <m:r>
                          <m:rPr>
                            <m:nor/>
                          </m:rPr>
                          <a:rPr lang="en-IN" b="0" i="0" dirty="0" smtClean="0"/>
                          <m:t>K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Hz</m:t>
                        </m:r>
                      </m:den>
                    </m:f>
                  </m:oMath>
                </a14:m>
                <a:r>
                  <a:rPr lang="en-US" dirty="0"/>
                  <a:t> = 0.00025 Sec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04683" y="1447419"/>
                <a:ext cx="11238271" cy="5056412"/>
              </a:xfrm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5129C63-88DC-4C51-9437-4DDC0EFABDFD}"/>
              </a:ext>
            </a:extLst>
          </p:cNvPr>
          <p:cNvSpPr txBox="1">
            <a:spLocks/>
          </p:cNvSpPr>
          <p:nvPr/>
        </p:nvSpPr>
        <p:spPr>
          <a:xfrm>
            <a:off x="604683" y="545898"/>
            <a:ext cx="10515600" cy="90152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FF0000"/>
                </a:solidFill>
              </a:rPr>
              <a:t>Sampling :Problem -1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5ABB1-40F0-EF63-0FEA-D61322E736B9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FD5A7D-7A11-8908-F6EF-8A27FFA8C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650704-EFD9-8DAD-D99B-8A4DAD00F362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650704-EFD9-8DAD-D99B-8A4DAD00F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4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9715DEA-1E45-4119-734D-7751879F1737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79722-A1F7-2B04-D42D-19A0FA74180F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24592425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9015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Sampling :Problem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4552"/>
                <a:ext cx="10515600" cy="566670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		 </a:t>
                </a:r>
                <a:r>
                  <a:rPr lang="en-US" sz="2600" dirty="0"/>
                  <a:t>(b).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600" dirty="0"/>
                  <a:t>3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4000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600" dirty="0"/>
                  <a:t> + 6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26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600" dirty="0"/>
                  <a:t>		Here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contains two frequencies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6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2000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sz="2600" dirty="0"/>
                  <a:t> ;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600" dirty="0"/>
                  <a:t> 5000 Hz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600" dirty="0"/>
                  <a:t> 		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600" dirty="0"/>
                  <a:t> Highest frequency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US" sz="2600" dirty="0"/>
                  <a:t>5000 Hz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600" dirty="0"/>
                  <a:t>		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600" dirty="0">
                    <a:ea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600" dirty="0"/>
                  <a:t>	        	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 2(5000)</m:t>
                    </m:r>
                  </m:oMath>
                </a14:m>
                <a:endParaRPr lang="en-US" sz="26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600" dirty="0"/>
                  <a:t>	          	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10000 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sz="26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600" dirty="0">
                    <a:ea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𝐾𝐻𝑧</m:t>
                    </m:r>
                  </m:oMath>
                </a14:m>
                <a:endParaRPr lang="en-US" sz="26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600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6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/>
                  <a:t> Sec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600" dirty="0"/>
                  <a:t> Sec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4552"/>
                <a:ext cx="10515600" cy="5666704"/>
              </a:xfrm>
              <a:blipFill>
                <a:blip r:embed="rId3"/>
                <a:stretch>
                  <a:fillRect t="-4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BA5F60A-84C1-F49D-21E1-65954D95600A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33B9C-2047-A4CD-CF96-D2D5F8899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36EC5-9B73-D991-A64D-4D42CBD09A9F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32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36EC5-9B73-D991-A64D-4D42CBD09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84775"/>
              </a:xfrm>
              <a:prstGeom prst="rect">
                <a:avLst/>
              </a:prstGeom>
              <a:blipFill>
                <a:blip r:embed="rId5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578D9C5-45C9-5CBB-D67B-B108A07E3508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74DF3-F9CD-3CB2-1320-7E36276C3747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37586505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End of 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71F390-2746-4BA6-988D-BC07A18BFFFA}"/>
              </a:ext>
            </a:extLst>
          </p:cNvPr>
          <p:cNvSpPr txBox="1"/>
          <p:nvPr/>
        </p:nvSpPr>
        <p:spPr>
          <a:xfrm>
            <a:off x="3831687" y="2743200"/>
            <a:ext cx="3940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Thank you all</a:t>
            </a:r>
            <a:endParaRPr lang="en-IN" sz="5400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ED5C0-EDC8-268B-1353-881548BCCD94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D44CA-1C73-EE0E-84BC-20D0CA2BFC3E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201270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4981" y="997518"/>
                <a:ext cx="10515600" cy="502703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IN" dirty="0">
                    <a:latin typeface="Calibri(body)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Calibri(body)"/>
                  </a:rPr>
                  <a:t>The Magnitude spectrum is 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</a:rPr>
                  <a:t>  At 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=−∞ ;</m:t>
                    </m:r>
                    <m:d>
                      <m:dPr>
                        <m:begChr m:val="|"/>
                        <m:endChr m:val="|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>
                    <a:latin typeface="Calibri(body)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</a:rPr>
                  <a:t>     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  0 ; </m:t>
                    </m:r>
                    <m:d>
                      <m:dPr>
                        <m:begChr m:val="|"/>
                        <m:endChr m:val="|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IN" dirty="0">
                  <a:latin typeface="Calibri(body)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  ∞ ;</m:t>
                    </m:r>
                    <m:d>
                      <m:dPr>
                        <m:begChr m:val="|"/>
                        <m:endChr m:val="|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IN" dirty="0">
                  <a:latin typeface="Calibri(body)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</a:rPr>
                  <a:t>  </a:t>
                </a:r>
                <a:r>
                  <a:rPr lang="en-IN" dirty="0">
                    <a:solidFill>
                      <a:srgbClr val="FF0000"/>
                    </a:solidFill>
                    <a:latin typeface="Calibri(body)"/>
                  </a:rPr>
                  <a:t>The Phase spectrum can be drawn as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</a:rPr>
                  <a:t>  At 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=−∞ ;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IN" dirty="0">
                  <a:latin typeface="Calibri(body)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</a:rPr>
                  <a:t>     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  0 ;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IN" dirty="0">
                  <a:latin typeface="Calibri(body)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  ∞ ;</m:t>
                    </m:r>
                  </m:oMath>
                </a14:m>
                <a:r>
                  <a:rPr lang="en-IN" dirty="0">
                    <a:latin typeface="Calibri(body)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IN" dirty="0">
                  <a:latin typeface="Calibri(body)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Calibri(body)"/>
                  </a:rPr>
                  <a:t>Note: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</a:rPr>
                  <a:t>  1. Magnitude spectrum is even function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dirty="0">
                    <a:latin typeface="Calibri(body)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Calibri(body)"/>
                  </a:rPr>
                  <a:t>  2. Phase spectrum is odd function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>
                  <a:latin typeface="Calibri(body)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4981" y="997518"/>
                <a:ext cx="10515600" cy="5027036"/>
              </a:xfrm>
              <a:blipFill>
                <a:blip r:embed="rId2"/>
                <a:stretch>
                  <a:fillRect l="-348" t="-2549" b="-2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2ECB678-AA09-4CC7-ABE7-CB271E0AB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408" y="3440860"/>
            <a:ext cx="4467225" cy="2981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E2385E-5E0D-4DAC-8D8A-8C1677D4F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577" y="936438"/>
            <a:ext cx="4320886" cy="25197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ED7B68A-9B66-2B49-7758-15E0E818C678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8EF4D4-59B3-81AF-803F-79E0EE84ED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E1B169-3CFB-CFE1-0AC6-2980845C0470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𝒆</m:t>
                        </m:r>
                      </m:e>
                      <m:sup>
                        <m: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𝒂𝒕</m:t>
                        </m:r>
                      </m:sup>
                    </m:sSup>
                  </m:oMath>
                </a14:m>
                <a:r>
                  <a:rPr lang="ko-KR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𝒖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(−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𝒕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E1B169-3CFB-CFE1-0AC6-2980845C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blipFill>
                <a:blip r:embed="rId6"/>
                <a:stretch>
                  <a:fillRect l="-1442" t="-11628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EB1A3EA7-B948-B8E8-5679-BF62C1B76C86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9E565B-1083-4F30-6DC5-EAB4C173FE73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68948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Title 1">
                <a:extLst>
                  <a:ext uri="{FF2B5EF4-FFF2-40B4-BE49-F238E27FC236}">
                    <a16:creationId xmlns:a16="http://schemas.microsoft.com/office/drawing/2014/main" id="{1B7251A2-9DBA-4D00-A065-314E5DBCA829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838200" y="365126"/>
                <a:ext cx="10515600" cy="798656"/>
              </a:xfrm>
            </p:spPr>
            <p:txBody>
              <a:bodyPr>
                <a:noAutofit/>
              </a:bodyPr>
              <a:lstStyle/>
              <a:p>
                <a:r>
                  <a:rPr lang="en-IN" altLang="ko-KR" sz="4000" b="1" dirty="0">
                    <a:solidFill>
                      <a:srgbClr val="FF0000"/>
                    </a:solidFill>
                    <a:ea typeface="굴림" panose="020B0600000101010101" pitchFamily="34" charset="-127"/>
                  </a:rPr>
                  <a:t>Find the 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4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sz="4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ko-KR" altLang="en-US" sz="4000" dirty="0">
                    <a:solidFill>
                      <a:srgbClr val="FF0000"/>
                    </a:solidFill>
                    <a:ea typeface="굴림" panose="020B0600000101010101" pitchFamily="34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IN" altLang="ko-KR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</m:t>
                    </m:r>
                    <m:r>
                      <a:rPr lang="en-IN" altLang="ko-KR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sz="4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br>
                  <a:rPr lang="ko-KR" altLang="en-US" sz="4000" b="1" dirty="0">
                    <a:solidFill>
                      <a:srgbClr val="FF0000"/>
                    </a:solidFill>
                    <a:ea typeface="굴림" panose="020B0600000101010101" pitchFamily="34" charset="-127"/>
                  </a:rPr>
                </a:br>
                <a:endParaRPr lang="en-US" alt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30" name="Title 1">
                <a:extLst>
                  <a:ext uri="{FF2B5EF4-FFF2-40B4-BE49-F238E27FC236}">
                    <a16:creationId xmlns:a16="http://schemas.microsoft.com/office/drawing/2014/main" id="{1B7251A2-9DBA-4D00-A065-314E5DBCA8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798656"/>
              </a:xfrm>
              <a:blipFill>
                <a:blip r:embed="rId2"/>
                <a:stretch>
                  <a:fillRect l="-2087" t="-45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66057" y="769257"/>
                <a:ext cx="10787743" cy="5504917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dirty="0">
                    <a:ea typeface="굴림" panose="020B0600000101010101" pitchFamily="34" charset="-127"/>
                  </a:rPr>
                  <a:t>The fourier transform of </a:t>
                </a:r>
                <a14:m>
                  <m:oMath xmlns:m="http://schemas.openxmlformats.org/officeDocument/2006/math">
                    <m:r>
                      <a:rPr lang="en-IN" altLang="ko-KR" i="1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𝑥</m:t>
                    </m:r>
                    <m:r>
                      <a:rPr lang="en-IN" altLang="ko-KR" b="0" i="1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</m:t>
                    </m:r>
                    <m:r>
                      <a:rPr lang="en-IN" altLang="ko-KR" b="0" i="1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IN" altLang="ko-KR" b="0" i="1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endParaRPr lang="en-US" altLang="ko-KR" dirty="0">
                  <a:ea typeface="굴림" panose="020B0600000101010101" pitchFamily="34" charset="-12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altLang="ko-KR" dirty="0">
                    <a:ea typeface="굴림" panose="020B0600000101010101" pitchFamily="34" charset="-127"/>
                  </a:rPr>
                  <a:t>   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ko-KR" dirty="0">
                    <a:ea typeface="굴림" panose="020B0600000101010101" pitchFamily="34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𝑗</m:t>
                        </m:r>
                        <m:r>
                          <a:rPr lang="ko-KR" altLang="en-IN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𝜔</m:t>
                        </m:r>
                        <m: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𝑡</m:t>
                        </m:r>
                      </m:sup>
                    </m:sSup>
                    <m:r>
                      <a:rPr lang="en-IN" altLang="ko-KR" b="0" i="1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𝑑𝑡</m:t>
                    </m:r>
                    <m:r>
                      <a:rPr lang="en-IN" altLang="ko-KR" b="0" i="1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=</m:t>
                    </m:r>
                  </m:oMath>
                </a14:m>
                <a:r>
                  <a:rPr lang="en-US" altLang="ko-KR" dirty="0">
                    <a:ea typeface="굴림" panose="020B0600000101010101" pitchFamily="34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𝑋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𝑗</m:t>
                    </m:r>
                    <m:r>
                      <a:rPr lang="ko-KR" altLang="en-US" i="1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𝜔</m:t>
                    </m:r>
                    <m:r>
                      <a:rPr lang="en-IN" altLang="ko-KR" b="0" i="1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endParaRPr lang="en-US" altLang="ko-KR" dirty="0">
                  <a:ea typeface="굴림" panose="020B0600000101010101" pitchFamily="34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ko-KR" dirty="0">
                    <a:ea typeface="굴림" panose="020B0600000101010101" pitchFamily="34" charset="-127"/>
                  </a:rPr>
                  <a:t>Then the Fourier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altLang="ko-KR" dirty="0">
                    <a:ea typeface="굴림" panose="020B0600000101010101" pitchFamily="34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 </m:t>
                    </m:r>
                  </m:oMath>
                </a14:m>
                <a:r>
                  <a:rPr lang="en-US" altLang="ko-KR" dirty="0">
                    <a:ea typeface="굴림" panose="020B0600000101010101" pitchFamily="34" charset="-127"/>
                  </a:rPr>
                  <a:t>is   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IN" altLang="ko-KR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𝑒</m:t>
                            </m:r>
                          </m:e>
                          <m:sup>
                            <m:r>
                              <a:rPr lang="en-IN" altLang="ko-KR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−</m:t>
                            </m:r>
                            <m:r>
                              <a:rPr lang="en-IN" altLang="ko-KR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𝑎𝑡</m:t>
                            </m:r>
                          </m:sup>
                        </m:sSup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 </m:t>
                        </m:r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𝑢</m:t>
                        </m:r>
                        <m:d>
                          <m:dPr>
                            <m:ctrlPr>
                              <a:rPr lang="en-IN" altLang="ko-KR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IN" altLang="ko-KR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𝑡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𝑗</m:t>
                        </m:r>
                        <m:r>
                          <a:rPr lang="ko-KR" altLang="en-IN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𝜔</m:t>
                        </m:r>
                        <m: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𝑡</m:t>
                        </m:r>
                      </m:sup>
                    </m:sSup>
                    <m:r>
                      <a:rPr lang="en-IN" altLang="ko-KR" b="0" i="1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𝑑𝑡</m:t>
                    </m:r>
                  </m:oMath>
                </a14:m>
                <a:r>
                  <a:rPr lang="en-US" altLang="ko-KR" dirty="0">
                    <a:ea typeface="굴림" panose="020B0600000101010101" pitchFamily="34" charset="-127"/>
                  </a:rPr>
                  <a:t>  								</a:t>
                </a:r>
                <a14:m>
                  <m:oMath xmlns:m="http://schemas.openxmlformats.org/officeDocument/2006/math">
                    <m:r>
                      <a:rPr lang="en-IN" altLang="ko-KR" b="0" i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=</m:t>
                    </m:r>
                    <m:nary>
                      <m:nary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altLang="ko-KR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0</m:t>
                        </m:r>
                      </m:sub>
                      <m:sup>
                        <m:r>
                          <a:rPr lang="en-IN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IN" altLang="ko-KR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𝑒</m:t>
                            </m:r>
                          </m:e>
                          <m:sup>
                            <m:r>
                              <a:rPr lang="en-IN" altLang="ko-KR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−</m:t>
                            </m:r>
                            <m:r>
                              <a:rPr lang="en-IN" altLang="ko-KR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𝑎</m:t>
                            </m:r>
                            <m:r>
                              <a:rPr lang="en-IN" altLang="ko-KR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>
                    <a:ea typeface="굴림" panose="020B0600000101010101" pitchFamily="34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𝑗</m:t>
                        </m:r>
                        <m:r>
                          <a:rPr lang="ko-KR" altLang="en-IN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𝜔</m:t>
                        </m:r>
                        <m: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𝑡</m:t>
                        </m:r>
                      </m:sup>
                    </m:sSup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𝑑𝑡</m:t>
                    </m:r>
                  </m:oMath>
                </a14:m>
                <a:endParaRPr lang="en-US" altLang="ko-KR" dirty="0">
                  <a:ea typeface="굴림" panose="020B0600000101010101" pitchFamily="34" charset="-12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ko-KR" b="0" dirty="0">
                    <a:ea typeface="굴림" panose="020B0600000101010101" pitchFamily="34" charset="-127"/>
                  </a:rPr>
                  <a:t>				   	</a:t>
                </a:r>
                <a14:m>
                  <m:oMath xmlns:m="http://schemas.openxmlformats.org/officeDocument/2006/math">
                    <m:r>
                      <a:rPr lang="en-IN" altLang="ko-KR" b="0" i="1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=</m:t>
                    </m:r>
                    <m:nary>
                      <m:nary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altLang="ko-KR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0</m:t>
                        </m:r>
                      </m:sub>
                      <m:sup>
                        <m:r>
                          <a:rPr lang="en-IN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IN" altLang="ko-KR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𝑒</m:t>
                            </m:r>
                          </m:e>
                          <m:sup>
                            <m:r>
                              <a:rPr lang="en-IN" altLang="ko-KR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IN" altLang="ko-KR" b="0" i="1" smtClean="0">
                                    <a:latin typeface="Cambria Math" panose="02040503050406030204" pitchFamily="18" charset="0"/>
                                    <a:ea typeface="굴림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IN" altLang="ko-KR" i="1">
                                    <a:latin typeface="Cambria Math" panose="02040503050406030204" pitchFamily="18" charset="0"/>
                                    <a:ea typeface="굴림" panose="020B0600000101010101" pitchFamily="34" charset="-127"/>
                                  </a:rPr>
                                  <m:t>𝑎</m:t>
                                </m:r>
                                <m:r>
                                  <a:rPr lang="en-IN" altLang="ko-KR" b="0" i="1" smtClean="0">
                                    <a:latin typeface="Cambria Math" panose="02040503050406030204" pitchFamily="18" charset="0"/>
                                    <a:ea typeface="굴림" panose="020B0600000101010101" pitchFamily="34" charset="-127"/>
                                  </a:rPr>
                                  <m:t>+</m:t>
                                </m:r>
                                <m:r>
                                  <a:rPr lang="en-IN" altLang="ko-KR" b="0" i="1" smtClean="0">
                                    <a:latin typeface="Cambria Math" panose="02040503050406030204" pitchFamily="18" charset="0"/>
                                    <a:ea typeface="굴림" panose="020B0600000101010101" pitchFamily="34" charset="-127"/>
                                  </a:rPr>
                                  <m:t>𝑗</m:t>
                                </m:r>
                                <m:r>
                                  <a:rPr lang="ko-KR" altLang="en-IN" b="0" i="1" smtClean="0">
                                    <a:latin typeface="Cambria Math" panose="02040503050406030204" pitchFamily="18" charset="0"/>
                                    <a:ea typeface="굴림" panose="020B0600000101010101" pitchFamily="34" charset="-127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IN" altLang="ko-KR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>
                    <a:ea typeface="굴림" panose="020B0600000101010101" pitchFamily="34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𝑑𝑡</m:t>
                    </m:r>
                  </m:oMath>
                </a14:m>
                <a:endParaRPr lang="en-IN" altLang="ko-KR" i="1" dirty="0">
                  <a:latin typeface="Cambria Math" panose="02040503050406030204" pitchFamily="18" charset="0"/>
                  <a:ea typeface="굴림" panose="020B0600000101010101" pitchFamily="34" charset="-12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IN" altLang="ko-KR" b="0" dirty="0">
                    <a:ea typeface="굴림" panose="020B0600000101010101" pitchFamily="34" charset="-127"/>
                  </a:rPr>
                  <a:t>					</a:t>
                </a:r>
                <a14:m>
                  <m:oMath xmlns:m="http://schemas.openxmlformats.org/officeDocument/2006/math">
                    <m:r>
                      <a:rPr lang="en-IN" altLang="ko-KR" b="0" i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fPr>
                      <m:num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0−1</m:t>
                        </m:r>
                      </m:num>
                      <m:den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−(</m:t>
                        </m:r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</m:t>
                        </m:r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+</m:t>
                        </m:r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𝑗</m:t>
                        </m:r>
                        <m:r>
                          <a:rPr lang="ko-KR" altLang="en-IN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𝜔</m:t>
                        </m:r>
                        <m:r>
                          <a:rPr lang="en-IN" altLang="ko-KR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)</m:t>
                        </m:r>
                      </m:den>
                    </m:f>
                  </m:oMath>
                </a14:m>
                <a:endParaRPr lang="en-IN" altLang="ko-KR" b="0" i="1" dirty="0">
                  <a:latin typeface="Cambria Math" panose="02040503050406030204" pitchFamily="18" charset="0"/>
                  <a:ea typeface="굴림" panose="020B0600000101010101" pitchFamily="34" charset="-12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IN" altLang="ko-KR" b="0" i="1" dirty="0">
                  <a:latin typeface="Cambria Math" panose="02040503050406030204" pitchFamily="18" charset="0"/>
                  <a:ea typeface="굴림" panose="020B0600000101010101" pitchFamily="34" charset="-12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dirty="0" smtClean="0">
                          <a:latin typeface="Cambria Math" panose="02040503050406030204" pitchFamily="18" charset="0"/>
                          <a:ea typeface="굴림" panose="020B0600000101010101" pitchFamily="34" charset="-127"/>
                        </a:rPr>
                        <m:t>𝑋</m:t>
                      </m:r>
                      <m:r>
                        <a:rPr lang="en-US" altLang="ko-KR" i="1" dirty="0" smtClean="0">
                          <a:latin typeface="Cambria Math" panose="02040503050406030204" pitchFamily="18" charset="0"/>
                          <a:ea typeface="굴림" panose="020B0600000101010101" pitchFamily="34" charset="-127"/>
                        </a:rPr>
                        <m:t>(</m:t>
                      </m:r>
                      <m:r>
                        <a:rPr lang="en-US" altLang="ko-KR" i="1" dirty="0" smtClean="0">
                          <a:latin typeface="Cambria Math" panose="02040503050406030204" pitchFamily="18" charset="0"/>
                          <a:ea typeface="굴림" panose="020B0600000101010101" pitchFamily="34" charset="-127"/>
                        </a:rPr>
                        <m:t>𝑗</m:t>
                      </m:r>
                      <m:r>
                        <a:rPr lang="ko-KR" altLang="en-US" i="1">
                          <a:latin typeface="Cambria Math" panose="02040503050406030204" pitchFamily="18" charset="0"/>
                          <a:ea typeface="굴림" panose="020B0600000101010101" pitchFamily="34" charset="-127"/>
                        </a:rPr>
                        <m:t>𝜔</m:t>
                      </m:r>
                      <m:r>
                        <a:rPr lang="en-IN" altLang="ko-KR" i="1">
                          <a:latin typeface="Cambria Math" panose="02040503050406030204" pitchFamily="18" charset="0"/>
                          <a:ea typeface="굴림" panose="020B0600000101010101" pitchFamily="34" charset="-127"/>
                        </a:rPr>
                        <m:t>)=</m:t>
                      </m:r>
                      <m:f>
                        <m:fPr>
                          <m:ctrlPr>
                            <a:rPr lang="en-IN" altLang="ko-KR" i="1"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</m:ctrlPr>
                        </m:fPr>
                        <m:num>
                          <m:r>
                            <a:rPr lang="en-IN" altLang="ko-KR" i="1"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  <m:t>1</m:t>
                          </m:r>
                        </m:num>
                        <m:den>
                          <m:r>
                            <a:rPr lang="en-IN" altLang="ko-KR" i="1"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  <m:t>𝑎</m:t>
                          </m:r>
                          <m:r>
                            <a:rPr lang="en-IN" altLang="ko-KR" b="0" i="1" smtClean="0"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  <m:t>+</m:t>
                          </m:r>
                          <m:r>
                            <a:rPr lang="en-IN" altLang="ko-KR" i="1"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  <m:t>𝑗</m:t>
                          </m:r>
                          <m:r>
                            <a:rPr lang="ko-KR" altLang="en-IN" i="1"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IN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IN" dirty="0"/>
                  <a:t>     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I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800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altLang="ko-KR" dirty="0">
                    <a:solidFill>
                      <a:srgbClr val="FF0000"/>
                    </a:solidFill>
                    <a:ea typeface="굴림" panose="020B0600000101010101" pitchFamily="34" charset="-127"/>
                  </a:rPr>
                  <a:t>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𝑒</m:t>
                        </m:r>
                      </m:e>
                      <m:sup>
                        <m:r>
                          <a:rPr lang="en-IN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rgbClr val="FF0000"/>
                    </a:solidFill>
                    <a:ea typeface="굴림" panose="020B0600000101010101" pitchFamily="34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𝑢</m:t>
                    </m:r>
                    <m:r>
                      <a:rPr lang="en-US" altLang="ko-K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</m:t>
                    </m:r>
                    <m:r>
                      <a:rPr lang="en-US" altLang="ko-K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US" altLang="ko-K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f>
                      <m:fPr>
                        <m:ctrlPr>
                          <a:rPr lang="en-IN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fPr>
                      <m:num>
                        <m:r>
                          <a:rPr lang="en-IN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1</m:t>
                        </m:r>
                      </m:num>
                      <m:den>
                        <m:r>
                          <a:rPr lang="en-IN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</m:t>
                        </m:r>
                        <m:r>
                          <a:rPr lang="en-IN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+</m:t>
                        </m:r>
                        <m:r>
                          <a:rPr lang="en-IN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𝑗</m:t>
                        </m:r>
                        <m:r>
                          <a:rPr lang="ko-KR" alt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𝜔</m:t>
                        </m:r>
                      </m:den>
                    </m:f>
                  </m:oMath>
                </a14:m>
                <a:endParaRPr lang="en-IN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7" y="769257"/>
                <a:ext cx="10787743" cy="5504917"/>
              </a:xfrm>
              <a:blipFill>
                <a:blip r:embed="rId3"/>
                <a:stretch>
                  <a:fillRect l="-508" t="-29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6B1DD5D-D01C-53DF-CE2C-1BAD0389AE37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B1FD7-32D2-19C7-1D71-C3360FE175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4F0BA9-D6EF-16B4-ECE2-FBDE87E7C038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𝒆</m:t>
                        </m:r>
                      </m:e>
                      <m:sup>
                        <m:r>
                          <a:rPr lang="en-US" altLang="ko-K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𝒂𝒕</m:t>
                        </m:r>
                      </m:sup>
                    </m:sSup>
                  </m:oMath>
                </a14:m>
                <a:r>
                  <a:rPr lang="ko-KR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𝒖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𝒕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endParaRPr lang="en-I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4F0BA9-D6EF-16B4-ECE2-FBDE87E7C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blipFill>
                <a:blip r:embed="rId5"/>
                <a:stretch>
                  <a:fillRect l="-1442" t="-11628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3C19525-1CBB-943F-5417-DC34FBD0E93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9A8F9-B559-DF55-1409-1A9EF990678C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84798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9049" y="936264"/>
                <a:ext cx="10515600" cy="4985472"/>
              </a:xfrm>
            </p:spPr>
            <p:txBody>
              <a:bodyPr>
                <a:normAutofit/>
              </a:bodyPr>
              <a:lstStyle/>
              <a:p>
                <a:pPr defTabSz="917575">
                  <a:lnSpc>
                    <a:spcPct val="100000"/>
                  </a:lnSpc>
                </a:pPr>
                <a:r>
                  <a:rPr lang="en-IN" sz="2400" dirty="0">
                    <a:latin typeface="Calibri(body)"/>
                  </a:rPr>
                  <a:t> We Know,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IN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↔</m:t>
                    </m:r>
                    <m:groupChr>
                      <m:groupChrPr>
                        <m:chr m:val="↔"/>
                        <m:vertJc m:val="bot"/>
                        <m:ctrlP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2400" dirty="0"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endParaRPr lang="en-IN" sz="2400" dirty="0">
                  <a:latin typeface="Calibri(body)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IN" sz="2400" dirty="0">
                    <a:latin typeface="Calibri(body)"/>
                  </a:rPr>
                  <a:t>Since  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IN" sz="2400" dirty="0">
                    <a:latin typeface="Calibri(body)"/>
                  </a:rPr>
                  <a:t> is a complex number, 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2400" dirty="0">
                    <a:latin typeface="Calibri(body)"/>
                  </a:rPr>
                  <a:t>can be expressed as </a:t>
                </a:r>
                <a:endParaRPr lang="en-IN" sz="2400" i="1" dirty="0">
                  <a:latin typeface="Calibri(body)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2400" dirty="0">
                  <a:solidFill>
                    <a:srgbClr val="FF0000"/>
                  </a:solidFill>
                  <a:latin typeface="Calibri(body)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N" sz="2400" dirty="0">
                    <a:latin typeface="Calibri(body)"/>
                  </a:rPr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IN" sz="2400" dirty="0">
                    <a:latin typeface="Calibri(body)"/>
                  </a:rPr>
                  <a:t>Magnitude of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latin typeface="Calibri(body)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N" sz="2400" dirty="0">
                    <a:latin typeface="Calibri(body)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400" dirty="0">
                    <a:latin typeface="Calibri(body)"/>
                  </a:rPr>
                  <a:t> Phase angle of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i="1" dirty="0">
                  <a:latin typeface="Calibri(body)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IN" sz="2400" dirty="0">
                    <a:latin typeface="Calibri(body)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2400" dirty="0">
                    <a:latin typeface="Calibri(body)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IN" sz="2400" dirty="0">
                    <a:latin typeface="Calibri(body)"/>
                  </a:rPr>
                  <a:t> ; 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IN" sz="2400" dirty="0">
                  <a:latin typeface="Calibri(body)"/>
                </a:endParaRPr>
              </a:p>
              <a:p>
                <a:pPr>
                  <a:lnSpc>
                    <a:spcPct val="100000"/>
                  </a:lnSpc>
                </a:pPr>
                <a:endParaRPr lang="en-US" sz="2400" dirty="0">
                  <a:latin typeface="Calibri(body)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049" y="936264"/>
                <a:ext cx="10515600" cy="4985472"/>
              </a:xfrm>
              <a:blipFill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A221B02-B546-8FB6-C180-2C5E5D209284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C666F-7DCB-90C2-7491-5E4C8B041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407318-4C70-FEE4-E6F9-8B6FC19C96C5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𝒆</m:t>
                        </m:r>
                      </m:e>
                      <m:sup>
                        <m:r>
                          <a:rPr lang="en-US" altLang="ko-K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𝒂𝒕</m:t>
                        </m:r>
                      </m:sup>
                    </m:sSup>
                  </m:oMath>
                </a14:m>
                <a:r>
                  <a:rPr lang="ko-KR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𝒖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𝒕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407318-4C70-FEE4-E6F9-8B6FC19C9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blipFill>
                <a:blip r:embed="rId4"/>
                <a:stretch>
                  <a:fillRect l="-1442" t="-11628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3227DE4-C548-3C8D-35DB-3860503F22D8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0F119-409B-8A57-45DC-FBBC42D0482C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291059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5320" y="814060"/>
                <a:ext cx="10515600" cy="551410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N" sz="2400" u="sng" dirty="0"/>
                  <a:t>Magnitude spectrum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IN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IN" sz="2400" dirty="0"/>
                  <a:t>At 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=−∞ ;</m:t>
                    </m:r>
                    <m:d>
                      <m:dPr>
                        <m:begChr m:val="|"/>
                        <m:endChr m:val="|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/>
                  <a:t>     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  0 ; </m:t>
                    </m:r>
                    <m:d>
                      <m:dPr>
                        <m:begChr m:val="|"/>
                        <m:endChr m:val="|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  ∞ ;</m:t>
                    </m:r>
                    <m:d>
                      <m:dPr>
                        <m:begChr m:val="|"/>
                        <m:endChr m:val="|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IN" sz="2400" dirty="0"/>
                  <a:t>Magnitude is an even function </a:t>
                </a:r>
              </a:p>
              <a:p>
                <a:pPr marL="0" indent="0">
                  <a:buNone/>
                </a:pPr>
                <a:r>
                  <a:rPr lang="en-IN" sz="2400" dirty="0" err="1"/>
                  <a:t>i.e</a:t>
                </a:r>
                <a:r>
                  <a:rPr lang="en-IN" sz="2400" dirty="0"/>
                  <a:t>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u="sng" dirty="0"/>
                  <a:t>Phase spectrum:-</a:t>
                </a:r>
              </a:p>
              <a:p>
                <a14:m>
                  <m:oMath xmlns:m="http://schemas.openxmlformats.org/officeDocument/2006/math"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IN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IN" sz="2400" dirty="0"/>
                  <a:t>At 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=−∞ ; 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/>
                  <a:t>     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  0 ; 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  ∞ ;</m:t>
                    </m:r>
                  </m:oMath>
                </a14:m>
                <a:r>
                  <a:rPr lang="en-I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IN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20" y="814060"/>
                <a:ext cx="10515600" cy="5514109"/>
              </a:xfrm>
              <a:blipFill>
                <a:blip r:embed="rId2"/>
                <a:stretch>
                  <a:fillRect l="-928" t="-2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733" y="865909"/>
            <a:ext cx="4883727" cy="5126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DA1F5A-902F-7BDA-9C56-4D4249A24B68}"/>
              </a:ext>
            </a:extLst>
          </p:cNvPr>
          <p:cNvSpPr/>
          <p:nvPr/>
        </p:nvSpPr>
        <p:spPr>
          <a:xfrm>
            <a:off x="-2346" y="-24980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5C51A8-4A2B-27D9-EA67-6ADF85E6C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B736AD-32F1-2EAB-B037-C15AD13B9EB5}"/>
                  </a:ext>
                </a:extLst>
              </p:cNvPr>
              <p:cNvSpPr txBox="1"/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altLang="ko-K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FOURIER TRANSFORM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pPr>
                      <m:e>
                        <m: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𝒆</m:t>
                        </m:r>
                      </m:e>
                      <m:sup>
                        <m:r>
                          <a:rPr lang="en-US" altLang="ko-K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−</m:t>
                        </m:r>
                        <m:r>
                          <a:rPr lang="en-IN" altLang="ko-K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𝒂𝒕</m:t>
                        </m:r>
                      </m:sup>
                    </m:sSup>
                  </m:oMath>
                </a14:m>
                <a:r>
                  <a:rPr lang="ko-KR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𝒖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𝒕</m:t>
                    </m:r>
                    <m:r>
                      <a:rPr lang="en-IN" altLang="ko-KR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ko-KR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  <a:cs typeface="Times New Roman" panose="02020603050405020304" pitchFamily="18" charset="0"/>
                  </a:rPr>
                  <a:t>(CONTD.)</a:t>
                </a:r>
                <a:endParaRPr lang="en-I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B736AD-32F1-2EAB-B037-C15AD13B9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" y="61081"/>
                <a:ext cx="8875424" cy="523220"/>
              </a:xfrm>
              <a:prstGeom prst="rect">
                <a:avLst/>
              </a:prstGeom>
              <a:blipFill>
                <a:blip r:embed="rId5"/>
                <a:stretch>
                  <a:fillRect l="-1442" t="-11628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F00E789-3091-DD84-3052-37AE4E36DB05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08405-0868-60CA-6D97-8EBE800821DA}"/>
              </a:ext>
            </a:extLst>
          </p:cNvPr>
          <p:cNvSpPr txBox="1"/>
          <p:nvPr/>
        </p:nvSpPr>
        <p:spPr>
          <a:xfrm>
            <a:off x="294367" y="6335254"/>
            <a:ext cx="12035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Fourier Transform              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                SREC, Nandyal	           01/34</a:t>
            </a:r>
          </a:p>
        </p:txBody>
      </p:sp>
    </p:spTree>
    <p:extLst>
      <p:ext uri="{BB962C8B-B14F-4D97-AF65-F5344CB8AC3E}">
        <p14:creationId xmlns:p14="http://schemas.microsoft.com/office/powerpoint/2010/main" val="1510835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5596</Words>
  <Application>Microsoft Office PowerPoint</Application>
  <PresentationFormat>Widescreen</PresentationFormat>
  <Paragraphs>544</Paragraphs>
  <Slides>56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Bookman Old Style</vt:lpstr>
      <vt:lpstr>Calibri</vt:lpstr>
      <vt:lpstr>Calibri Light</vt:lpstr>
      <vt:lpstr>Calibri(body)</vt:lpstr>
      <vt:lpstr>Cambria Math</vt:lpstr>
      <vt:lpstr>Georgia</vt:lpstr>
      <vt:lpstr>Times New Roman</vt:lpstr>
      <vt:lpstr>Office Theme</vt:lpstr>
      <vt:lpstr> CONTINUOUS TIME  FOURIER TRANSFORM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the Fourier transform of  e^(-at) u(t) </vt:lpstr>
      <vt:lpstr>PowerPoint Presentation</vt:lpstr>
      <vt:lpstr>PowerPoint Presentation</vt:lpstr>
      <vt:lpstr> Find the Fourier transform of a Rectangular function </vt:lpstr>
      <vt:lpstr>PowerPoint Presentation</vt:lpstr>
      <vt:lpstr>PowerPoint Presentation</vt:lpstr>
      <vt:lpstr>PowerPoint Presentation</vt:lpstr>
      <vt:lpstr>PowerPoint Presentation</vt:lpstr>
      <vt:lpstr> We know x(t)=u(t)=1/2 + 1/2  sgn (t)  Apply Fourier transform on both sides        X(jω) = 1/2 F(1) + 1/2 F [sgn(t)]        = 1/2  [2πδ(ω)] +1/2 [2/j^ω ]      X(jω)  = πδ(ω) +1/j^ω        ∴u(t) ↔┴(F.T )  πδ(ω) +1/j^ω 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If x(t) ↔┴(F.T ) X(jω)  then  x(t-t_0) ↔┴(F.T)  X(jω)e^(-jωt_0 )  Sol:- Then Fourier transform of x (t) is   =∫_(-∞)^∞▒x(t)  e^(-jωt) dt   =X(jω) The Fourier transform of x(t-t_0) is  =∫_(-∞)^∞▒x(t"-" t_0 )  e^(-jωt) dt Let t"-" t_0=τ       dt/dτ=1   ⇒ dτ= dt</vt:lpstr>
      <vt:lpstr> Time shift property (contd) </vt:lpstr>
      <vt:lpstr>PowerPoint Presentation</vt:lpstr>
      <vt:lpstr>3.Frequency shift property:- (Contd.)</vt:lpstr>
      <vt:lpstr>4. Time scaling property:-</vt:lpstr>
      <vt:lpstr>4. Time scaling property(contd.)</vt:lpstr>
      <vt:lpstr>5. Time Reversal Property:-</vt:lpstr>
      <vt:lpstr>5. Time Reversal Property:-(Contd.)</vt:lpstr>
      <vt:lpstr>6. Time Differentiation Property:-</vt:lpstr>
      <vt:lpstr>6. Time Differentiation Property:-(Contd.)</vt:lpstr>
      <vt:lpstr>7. Differentiation in Frequency Domain:-</vt:lpstr>
      <vt:lpstr>7. Differentiation in Frequency Domain:-(Contd.)</vt:lpstr>
      <vt:lpstr> 8.Complex conjugate symmetry:-</vt:lpstr>
      <vt:lpstr> 9.Duality Property:- </vt:lpstr>
      <vt:lpstr>Duality Property- Problem-1</vt:lpstr>
      <vt:lpstr>Duality Property- Problem-2</vt:lpstr>
      <vt:lpstr>Duality Property- Problem-3</vt:lpstr>
      <vt:lpstr> 10. Multiplication Property:- </vt:lpstr>
      <vt:lpstr>10. Multiplication Property:-(Contd.)</vt:lpstr>
      <vt:lpstr> 11. Convolution Property:- </vt:lpstr>
      <vt:lpstr>11. Convolution Property (Contd.)</vt:lpstr>
      <vt:lpstr> 12.Integration Property:- </vt:lpstr>
      <vt:lpstr> 13. Parseval’s Relation:-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Sampling :Problem -2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Signals</dc:title>
  <dc:creator>Mallikarjuna Rao</dc:creator>
  <cp:lastModifiedBy>Mallikarjuna Rao</cp:lastModifiedBy>
  <cp:revision>142</cp:revision>
  <dcterms:created xsi:type="dcterms:W3CDTF">2018-09-04T10:08:26Z</dcterms:created>
  <dcterms:modified xsi:type="dcterms:W3CDTF">2022-06-07T05:14:39Z</dcterms:modified>
</cp:coreProperties>
</file>