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handoutMasterIdLst>
    <p:handoutMasterId r:id="rId106"/>
  </p:handoutMasterIdLst>
  <p:sldIdLst>
    <p:sldId id="404" r:id="rId2"/>
    <p:sldId id="405" r:id="rId3"/>
    <p:sldId id="406" r:id="rId4"/>
    <p:sldId id="407"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58" r:id="rId23"/>
    <p:sldId id="459" r:id="rId24"/>
    <p:sldId id="460" r:id="rId25"/>
    <p:sldId id="461" r:id="rId26"/>
    <p:sldId id="425"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 id="440" r:id="rId42"/>
    <p:sldId id="441" r:id="rId43"/>
    <p:sldId id="442" r:id="rId44"/>
    <p:sldId id="443" r:id="rId45"/>
    <p:sldId id="448" r:id="rId46"/>
    <p:sldId id="450" r:id="rId47"/>
    <p:sldId id="451" r:id="rId48"/>
    <p:sldId id="452" r:id="rId49"/>
    <p:sldId id="453" r:id="rId50"/>
    <p:sldId id="454" r:id="rId51"/>
    <p:sldId id="455" r:id="rId52"/>
    <p:sldId id="456" r:id="rId53"/>
    <p:sldId id="457" r:id="rId54"/>
    <p:sldId id="444" r:id="rId55"/>
    <p:sldId id="445" r:id="rId56"/>
    <p:sldId id="446" r:id="rId57"/>
    <p:sldId id="447" r:id="rId58"/>
    <p:sldId id="462" r:id="rId59"/>
    <p:sldId id="463" r:id="rId60"/>
    <p:sldId id="464" r:id="rId61"/>
    <p:sldId id="465" r:id="rId62"/>
    <p:sldId id="466" r:id="rId63"/>
    <p:sldId id="467" r:id="rId64"/>
    <p:sldId id="468" r:id="rId65"/>
    <p:sldId id="469" r:id="rId66"/>
    <p:sldId id="470" r:id="rId67"/>
    <p:sldId id="471" r:id="rId68"/>
    <p:sldId id="472" r:id="rId69"/>
    <p:sldId id="473" r:id="rId70"/>
    <p:sldId id="474" r:id="rId71"/>
    <p:sldId id="475" r:id="rId72"/>
    <p:sldId id="476" r:id="rId73"/>
    <p:sldId id="477" r:id="rId74"/>
    <p:sldId id="478" r:id="rId75"/>
    <p:sldId id="479" r:id="rId76"/>
    <p:sldId id="480" r:id="rId77"/>
    <p:sldId id="481" r:id="rId78"/>
    <p:sldId id="482" r:id="rId79"/>
    <p:sldId id="483" r:id="rId80"/>
    <p:sldId id="484" r:id="rId81"/>
    <p:sldId id="485" r:id="rId82"/>
    <p:sldId id="486" r:id="rId83"/>
    <p:sldId id="487" r:id="rId84"/>
    <p:sldId id="488" r:id="rId85"/>
    <p:sldId id="489" r:id="rId86"/>
    <p:sldId id="490" r:id="rId87"/>
    <p:sldId id="491" r:id="rId88"/>
    <p:sldId id="492" r:id="rId89"/>
    <p:sldId id="493" r:id="rId90"/>
    <p:sldId id="494" r:id="rId91"/>
    <p:sldId id="495" r:id="rId92"/>
    <p:sldId id="496" r:id="rId93"/>
    <p:sldId id="497" r:id="rId94"/>
    <p:sldId id="498" r:id="rId95"/>
    <p:sldId id="499" r:id="rId96"/>
    <p:sldId id="500" r:id="rId97"/>
    <p:sldId id="501" r:id="rId98"/>
    <p:sldId id="502" r:id="rId99"/>
    <p:sldId id="503" r:id="rId100"/>
    <p:sldId id="504" r:id="rId101"/>
    <p:sldId id="505" r:id="rId102"/>
    <p:sldId id="506" r:id="rId103"/>
    <p:sldId id="507"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05" autoAdjust="0"/>
    <p:restoredTop sz="86358" autoAdjust="0"/>
  </p:normalViewPr>
  <p:slideViewPr>
    <p:cSldViewPr>
      <p:cViewPr varScale="1">
        <p:scale>
          <a:sx n="64" d="100"/>
          <a:sy n="64" d="100"/>
        </p:scale>
        <p:origin x="-1048" y="-64"/>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8960"/>
    </p:cViewPr>
  </p:sorterViewPr>
  <p:notesViewPr>
    <p:cSldViewPr>
      <p:cViewPr varScale="1">
        <p:scale>
          <a:sx n="52" d="100"/>
          <a:sy n="52" d="100"/>
        </p:scale>
        <p:origin x="-2664" y="-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939A73-7356-4F52-838A-62339DCC834D}" type="datetimeFigureOut">
              <a:rPr lang="en-US" smtClean="0"/>
              <a:pPr/>
              <a:t>28-Nov-23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A70A00-5AEC-4939-9C48-B2945983F86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3E979-F8D3-4625-B28B-1E882DCA4971}" type="datetimeFigureOut">
              <a:rPr lang="en-US" smtClean="0"/>
              <a:pPr/>
              <a:t>28-Nov-23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36D45-4C3B-436F-B470-B7E261BEA4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C36D45-4C3B-436F-B470-B7E261BEA42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C36D45-4C3B-436F-B470-B7E261BEA426}"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C36D45-4C3B-436F-B470-B7E261BEA426}"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C36D45-4C3B-436F-B470-B7E261BEA426}" type="slidenum">
              <a:rPr lang="en-US" smtClean="0"/>
              <a:pPr/>
              <a:t>78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D8AB10-9A06-416F-91EC-4A88654D81FC}" type="datetime1">
              <a:rPr lang="en-US" smtClean="0"/>
              <a:t>28-Nov-23</a:t>
            </a:fld>
            <a:endParaRPr lang="en-US" dirty="0"/>
          </a:p>
        </p:txBody>
      </p:sp>
      <p:sp>
        <p:nvSpPr>
          <p:cNvPr id="5" name="Footer Placeholder 4"/>
          <p:cNvSpPr>
            <a:spLocks noGrp="1"/>
          </p:cNvSpPr>
          <p:nvPr>
            <p:ph type="ftr" sz="quarter" idx="11"/>
          </p:nvPr>
        </p:nvSpPr>
        <p:spPr/>
        <p:txBody>
          <a:bodyPr/>
          <a:lstStyle/>
          <a:p>
            <a:r>
              <a:rPr lang="en-US" smtClean="0"/>
              <a:t>Dr.S.MD.FAROOQ</a:t>
            </a:r>
            <a:endParaRPr lang="en-US" dirty="0"/>
          </a:p>
        </p:txBody>
      </p:sp>
      <p:sp>
        <p:nvSpPr>
          <p:cNvPr id="6" name="Slide Number Placeholder 5"/>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179B1B-C1E9-4BB1-A24E-21D1EA6F58AF}" type="datetime1">
              <a:rPr lang="en-US" smtClean="0"/>
              <a:t>28-Nov-23</a:t>
            </a:fld>
            <a:endParaRPr lang="en-US" dirty="0"/>
          </a:p>
        </p:txBody>
      </p:sp>
      <p:sp>
        <p:nvSpPr>
          <p:cNvPr id="5" name="Footer Placeholder 4"/>
          <p:cNvSpPr>
            <a:spLocks noGrp="1"/>
          </p:cNvSpPr>
          <p:nvPr>
            <p:ph type="ftr" sz="quarter" idx="11"/>
          </p:nvPr>
        </p:nvSpPr>
        <p:spPr/>
        <p:txBody>
          <a:bodyPr/>
          <a:lstStyle/>
          <a:p>
            <a:r>
              <a:rPr lang="en-US" smtClean="0"/>
              <a:t>Dr.S.MD.FAROOQ</a:t>
            </a:r>
            <a:endParaRPr lang="en-US" dirty="0"/>
          </a:p>
        </p:txBody>
      </p:sp>
      <p:sp>
        <p:nvSpPr>
          <p:cNvPr id="6" name="Slide Number Placeholder 5"/>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30496-CEFE-4F51-ACC7-EA3ECEFCE555}" type="datetime1">
              <a:rPr lang="en-US" smtClean="0"/>
              <a:t>28-Nov-23</a:t>
            </a:fld>
            <a:endParaRPr lang="en-US" dirty="0"/>
          </a:p>
        </p:txBody>
      </p:sp>
      <p:sp>
        <p:nvSpPr>
          <p:cNvPr id="5" name="Footer Placeholder 4"/>
          <p:cNvSpPr>
            <a:spLocks noGrp="1"/>
          </p:cNvSpPr>
          <p:nvPr>
            <p:ph type="ftr" sz="quarter" idx="11"/>
          </p:nvPr>
        </p:nvSpPr>
        <p:spPr/>
        <p:txBody>
          <a:bodyPr/>
          <a:lstStyle/>
          <a:p>
            <a:r>
              <a:rPr lang="en-US" smtClean="0"/>
              <a:t>Dr.S.MD.FAROOQ</a:t>
            </a:r>
            <a:endParaRPr lang="en-US" dirty="0"/>
          </a:p>
        </p:txBody>
      </p:sp>
      <p:sp>
        <p:nvSpPr>
          <p:cNvPr id="6" name="Slide Number Placeholder 5"/>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F452A-3DB2-4771-8476-A7A2E56DDD30}" type="datetime1">
              <a:rPr lang="en-US" smtClean="0"/>
              <a:t>28-Nov-23</a:t>
            </a:fld>
            <a:endParaRPr lang="en-US" dirty="0"/>
          </a:p>
        </p:txBody>
      </p:sp>
      <p:sp>
        <p:nvSpPr>
          <p:cNvPr id="5" name="Footer Placeholder 4"/>
          <p:cNvSpPr>
            <a:spLocks noGrp="1"/>
          </p:cNvSpPr>
          <p:nvPr>
            <p:ph type="ftr" sz="quarter" idx="11"/>
          </p:nvPr>
        </p:nvSpPr>
        <p:spPr/>
        <p:txBody>
          <a:bodyPr/>
          <a:lstStyle/>
          <a:p>
            <a:r>
              <a:rPr lang="en-US" smtClean="0"/>
              <a:t>Dr.S.MD.FAROOQ</a:t>
            </a:r>
            <a:endParaRPr lang="en-US" dirty="0"/>
          </a:p>
        </p:txBody>
      </p:sp>
      <p:sp>
        <p:nvSpPr>
          <p:cNvPr id="6" name="Slide Number Placeholder 5"/>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06851-DB67-4AA9-B8D8-6ADBAB1C7062}" type="datetime1">
              <a:rPr lang="en-US" smtClean="0"/>
              <a:t>28-Nov-23</a:t>
            </a:fld>
            <a:endParaRPr lang="en-US" dirty="0"/>
          </a:p>
        </p:txBody>
      </p:sp>
      <p:sp>
        <p:nvSpPr>
          <p:cNvPr id="5" name="Footer Placeholder 4"/>
          <p:cNvSpPr>
            <a:spLocks noGrp="1"/>
          </p:cNvSpPr>
          <p:nvPr>
            <p:ph type="ftr" sz="quarter" idx="11"/>
          </p:nvPr>
        </p:nvSpPr>
        <p:spPr/>
        <p:txBody>
          <a:bodyPr/>
          <a:lstStyle/>
          <a:p>
            <a:r>
              <a:rPr lang="en-US" smtClean="0"/>
              <a:t>Dr.S.MD.FAROOQ</a:t>
            </a:r>
            <a:endParaRPr lang="en-US" dirty="0"/>
          </a:p>
        </p:txBody>
      </p:sp>
      <p:sp>
        <p:nvSpPr>
          <p:cNvPr id="6" name="Slide Number Placeholder 5"/>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E2691F-95E0-4DAF-B2E3-A7EB7752369F}" type="datetime1">
              <a:rPr lang="en-US" smtClean="0"/>
              <a:t>28-Nov-23</a:t>
            </a:fld>
            <a:endParaRPr lang="en-US" dirty="0"/>
          </a:p>
        </p:txBody>
      </p:sp>
      <p:sp>
        <p:nvSpPr>
          <p:cNvPr id="6" name="Footer Placeholder 5"/>
          <p:cNvSpPr>
            <a:spLocks noGrp="1"/>
          </p:cNvSpPr>
          <p:nvPr>
            <p:ph type="ftr" sz="quarter" idx="11"/>
          </p:nvPr>
        </p:nvSpPr>
        <p:spPr/>
        <p:txBody>
          <a:bodyPr/>
          <a:lstStyle/>
          <a:p>
            <a:r>
              <a:rPr lang="en-US" smtClean="0"/>
              <a:t>Dr.S.MD.FAROOQ</a:t>
            </a:r>
            <a:endParaRPr lang="en-US" dirty="0"/>
          </a:p>
        </p:txBody>
      </p:sp>
      <p:sp>
        <p:nvSpPr>
          <p:cNvPr id="7" name="Slide Number Placeholder 6"/>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C5C662-10A9-48B4-8BBB-B9D8CE05E6A0}" type="datetime1">
              <a:rPr lang="en-US" smtClean="0"/>
              <a:t>28-Nov-23</a:t>
            </a:fld>
            <a:endParaRPr lang="en-US" dirty="0"/>
          </a:p>
        </p:txBody>
      </p:sp>
      <p:sp>
        <p:nvSpPr>
          <p:cNvPr id="8" name="Footer Placeholder 7"/>
          <p:cNvSpPr>
            <a:spLocks noGrp="1"/>
          </p:cNvSpPr>
          <p:nvPr>
            <p:ph type="ftr" sz="quarter" idx="11"/>
          </p:nvPr>
        </p:nvSpPr>
        <p:spPr/>
        <p:txBody>
          <a:bodyPr/>
          <a:lstStyle/>
          <a:p>
            <a:r>
              <a:rPr lang="en-US" smtClean="0"/>
              <a:t>Dr.S.MD.FAROOQ</a:t>
            </a:r>
            <a:endParaRPr lang="en-US" dirty="0"/>
          </a:p>
        </p:txBody>
      </p:sp>
      <p:sp>
        <p:nvSpPr>
          <p:cNvPr id="9" name="Slide Number Placeholder 8"/>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AA53F5-4158-4E61-B123-42AC0A164702}" type="datetime1">
              <a:rPr lang="en-US" smtClean="0"/>
              <a:t>28-Nov-23</a:t>
            </a:fld>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
        <p:nvSpPr>
          <p:cNvPr id="5" name="Slide Number Placeholder 4"/>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5E848-BCE5-45D7-AD14-FE0F82D40209}" type="datetime1">
              <a:rPr lang="en-US" smtClean="0"/>
              <a:t>28-Nov-23</a:t>
            </a:fld>
            <a:endParaRPr lang="en-US" dirty="0"/>
          </a:p>
        </p:txBody>
      </p:sp>
      <p:sp>
        <p:nvSpPr>
          <p:cNvPr id="3" name="Footer Placeholder 2"/>
          <p:cNvSpPr>
            <a:spLocks noGrp="1"/>
          </p:cNvSpPr>
          <p:nvPr>
            <p:ph type="ftr" sz="quarter" idx="11"/>
          </p:nvPr>
        </p:nvSpPr>
        <p:spPr/>
        <p:txBody>
          <a:bodyPr/>
          <a:lstStyle/>
          <a:p>
            <a:r>
              <a:rPr lang="en-US" smtClean="0"/>
              <a:t>Dr.S.MD.FAROOQ</a:t>
            </a:r>
            <a:endParaRPr lang="en-US" dirty="0"/>
          </a:p>
        </p:txBody>
      </p:sp>
      <p:sp>
        <p:nvSpPr>
          <p:cNvPr id="4" name="Slide Number Placeholder 3"/>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5661C-F7DF-4042-A7AE-BB8EEA540C68}" type="datetime1">
              <a:rPr lang="en-US" smtClean="0"/>
              <a:t>28-Nov-23</a:t>
            </a:fld>
            <a:endParaRPr lang="en-US" dirty="0"/>
          </a:p>
        </p:txBody>
      </p:sp>
      <p:sp>
        <p:nvSpPr>
          <p:cNvPr id="6" name="Footer Placeholder 5"/>
          <p:cNvSpPr>
            <a:spLocks noGrp="1"/>
          </p:cNvSpPr>
          <p:nvPr>
            <p:ph type="ftr" sz="quarter" idx="11"/>
          </p:nvPr>
        </p:nvSpPr>
        <p:spPr/>
        <p:txBody>
          <a:bodyPr/>
          <a:lstStyle/>
          <a:p>
            <a:r>
              <a:rPr lang="en-US" smtClean="0"/>
              <a:t>Dr.S.MD.FAROOQ</a:t>
            </a:r>
            <a:endParaRPr lang="en-US" dirty="0"/>
          </a:p>
        </p:txBody>
      </p:sp>
      <p:sp>
        <p:nvSpPr>
          <p:cNvPr id="7" name="Slide Number Placeholder 6"/>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C0762-8DB2-41B2-8AE0-E8E5083CC0A5}" type="datetime1">
              <a:rPr lang="en-US" smtClean="0"/>
              <a:t>28-Nov-23</a:t>
            </a:fld>
            <a:endParaRPr lang="en-US" dirty="0"/>
          </a:p>
        </p:txBody>
      </p:sp>
      <p:sp>
        <p:nvSpPr>
          <p:cNvPr id="6" name="Footer Placeholder 5"/>
          <p:cNvSpPr>
            <a:spLocks noGrp="1"/>
          </p:cNvSpPr>
          <p:nvPr>
            <p:ph type="ftr" sz="quarter" idx="11"/>
          </p:nvPr>
        </p:nvSpPr>
        <p:spPr/>
        <p:txBody>
          <a:bodyPr/>
          <a:lstStyle/>
          <a:p>
            <a:r>
              <a:rPr lang="en-US" smtClean="0"/>
              <a:t>Dr.S.MD.FAROOQ</a:t>
            </a:r>
            <a:endParaRPr lang="en-US" dirty="0"/>
          </a:p>
        </p:txBody>
      </p:sp>
      <p:sp>
        <p:nvSpPr>
          <p:cNvPr id="7" name="Slide Number Placeholder 6"/>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1A496-4FB9-4517-8345-7E9869150742}" type="datetime1">
              <a:rPr lang="en-US" smtClean="0"/>
              <a:t>28-Nov-23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Dr.S.MD.FAROOQ</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7856D-16EC-46B4-9AAE-61E9A43AD8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gcallah.github.io/OperatingSystems/FileManagemen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IV - Deadlocks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 process must request a resource before using it and must release the resource after using it. A process may request as many resources as it requires to carry out its designated task.</a:t>
            </a:r>
          </a:p>
          <a:p>
            <a:pPr algn="just"/>
            <a:r>
              <a:rPr lang="en-US" dirty="0" smtClean="0"/>
              <a:t>Under the normal mode of operation, a process may utilize a resource in only the following sequence: </a:t>
            </a:r>
          </a:p>
          <a:p>
            <a:pPr algn="just"/>
            <a:r>
              <a:rPr lang="en-US" dirty="0" smtClean="0"/>
              <a:t>Request, Use, Release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C1.jpg"/>
          <p:cNvPicPr>
            <a:picLocks noGrp="1" noChangeAspect="1"/>
          </p:cNvPicPr>
          <p:nvPr>
            <p:ph idx="1"/>
          </p:nvPr>
        </p:nvPicPr>
        <p:blipFill>
          <a:blip r:embed="rId2"/>
          <a:stretch>
            <a:fillRect/>
          </a:stretch>
        </p:blipFill>
        <p:spPr>
          <a:xfrm>
            <a:off x="609600" y="304800"/>
            <a:ext cx="8416636" cy="2667000"/>
          </a:xfrm>
        </p:spPr>
      </p:pic>
      <p:sp>
        <p:nvSpPr>
          <p:cNvPr id="5" name="TextBox 4"/>
          <p:cNvSpPr txBox="1"/>
          <p:nvPr/>
        </p:nvSpPr>
        <p:spPr>
          <a:xfrm>
            <a:off x="685800" y="3276600"/>
            <a:ext cx="8001000" cy="2677656"/>
          </a:xfrm>
          <a:prstGeom prst="rect">
            <a:avLst/>
          </a:prstGeom>
          <a:noFill/>
        </p:spPr>
        <p:txBody>
          <a:bodyPr wrap="square" rtlCol="0">
            <a:spAutoFit/>
          </a:bodyPr>
          <a:lstStyle/>
          <a:p>
            <a:pPr algn="just"/>
            <a:r>
              <a:rPr lang="en-US" sz="2800" b="1" dirty="0" smtClean="0"/>
              <a:t> If the graph contains no cycles, then no process in the system is deadlocked. If the graph does contain a cycle, then a deadlock may exist. </a:t>
            </a:r>
          </a:p>
          <a:p>
            <a:pPr algn="just"/>
            <a:endParaRPr lang="en-US" sz="2800" b="1" dirty="0" smtClean="0"/>
          </a:p>
          <a:p>
            <a:pPr algn="just"/>
            <a:r>
              <a:rPr lang="en-US" sz="2800" b="1" dirty="0" smtClean="0"/>
              <a:t>If each resource type has exactly one instance, then a cycle implies that a deadlock has occurred</a:t>
            </a:r>
            <a:endParaRPr lang="en-US" sz="2800" b="1" dirty="0"/>
          </a:p>
        </p:txBody>
      </p:sp>
      <p:sp>
        <p:nvSpPr>
          <p:cNvPr id="6" name="Footer Placeholder 5"/>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For systems that use </a:t>
            </a:r>
            <a:r>
              <a:rPr lang="en-US" dirty="0" err="1" smtClean="0"/>
              <a:t>i</a:t>
            </a:r>
            <a:r>
              <a:rPr lang="en-US" dirty="0" smtClean="0"/>
              <a:t>-nodes, another possibility for storing the attributes is in the </a:t>
            </a:r>
            <a:r>
              <a:rPr lang="en-US" dirty="0" err="1" smtClean="0"/>
              <a:t>i</a:t>
            </a:r>
            <a:r>
              <a:rPr lang="en-US" dirty="0" smtClean="0"/>
              <a:t>-nodes, rather than in the directory entries</a:t>
            </a:r>
          </a:p>
          <a:p>
            <a:pPr algn="just"/>
            <a:r>
              <a:rPr lang="en-US" dirty="0" smtClean="0"/>
              <a:t>In that case, the directory entry can be shorter: just a file name and an </a:t>
            </a:r>
            <a:r>
              <a:rPr lang="en-US" dirty="0" err="1" smtClean="0"/>
              <a:t>i</a:t>
            </a:r>
            <a:r>
              <a:rPr lang="en-US" dirty="0" smtClean="0"/>
              <a:t>-node number.</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Files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When several users are working together on a project, they often need to share files. As a result, it is often convenient for a shared file to appear simultaneously in different directories belonging to different users</a:t>
            </a:r>
          </a:p>
          <a:p>
            <a:pPr algn="just"/>
            <a:r>
              <a:rPr lang="en-US" dirty="0" smtClean="0"/>
              <a:t>Figure shows the file system, only with one of C’s files now present in one of B’s directories as well. The connection between B’s directory and the shared file is called a </a:t>
            </a:r>
            <a:r>
              <a:rPr lang="en-US" b="1" dirty="0" smtClean="0"/>
              <a:t>link.</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4724400"/>
            <a:ext cx="6248400" cy="1935163"/>
          </a:xfrm>
        </p:spPr>
        <p:txBody>
          <a:bodyPr>
            <a:normAutofit/>
          </a:bodyPr>
          <a:lstStyle/>
          <a:p>
            <a:pPr algn="just"/>
            <a:r>
              <a:rPr lang="en-US" dirty="0" smtClean="0"/>
              <a:t>The file system itself is now a </a:t>
            </a:r>
            <a:r>
              <a:rPr lang="en-US" b="1" dirty="0" smtClean="0"/>
              <a:t>Directed Acyclic Graph, or DAG</a:t>
            </a:r>
            <a:r>
              <a:rPr lang="en-US" dirty="0" smtClean="0"/>
              <a:t>, rather than a tree</a:t>
            </a:r>
            <a:endParaRPr lang="en-US" dirty="0"/>
          </a:p>
        </p:txBody>
      </p:sp>
      <p:pic>
        <p:nvPicPr>
          <p:cNvPr id="5122" name="Picture 2"/>
          <p:cNvPicPr>
            <a:picLocks noChangeAspect="1" noChangeArrowheads="1"/>
          </p:cNvPicPr>
          <p:nvPr/>
        </p:nvPicPr>
        <p:blipFill>
          <a:blip r:embed="rId2"/>
          <a:srcRect/>
          <a:stretch>
            <a:fillRect/>
          </a:stretch>
        </p:blipFill>
        <p:spPr bwMode="auto">
          <a:xfrm>
            <a:off x="2209800" y="304800"/>
            <a:ext cx="5186363" cy="4215331"/>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File System Management and Optimization</a:t>
            </a:r>
            <a:endParaRPr lang="en-US" dirty="0"/>
          </a:p>
        </p:txBody>
      </p:sp>
      <p:sp>
        <p:nvSpPr>
          <p:cNvPr id="3" name="Content Placeholder 2"/>
          <p:cNvSpPr>
            <a:spLocks noGrp="1"/>
          </p:cNvSpPr>
          <p:nvPr>
            <p:ph idx="1"/>
          </p:nvPr>
        </p:nvSpPr>
        <p:spPr/>
        <p:txBody>
          <a:bodyPr/>
          <a:lstStyle/>
          <a:p>
            <a:r>
              <a:rPr lang="en-US" dirty="0" smtClean="0">
                <a:hlinkClick r:id="rId2"/>
              </a:rPr>
              <a:t>Click Here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r>
              <a:rPr lang="en-US" dirty="0" smtClean="0"/>
              <a:t>If each resource type has several instances, then a cycle does not necessarily imply that a deadlock has occurred.</a:t>
            </a:r>
          </a:p>
          <a:p>
            <a:pPr algn="just"/>
            <a:r>
              <a:rPr lang="en-US" dirty="0" smtClean="0"/>
              <a:t> Suppose that process P3 requests an instance of resource type R2. Since no resource instance is currently available, a request edge P3 </a:t>
            </a:r>
            <a:r>
              <a:rPr lang="en-US" dirty="0" smtClean="0">
                <a:sym typeface="Wingdings" pitchFamily="2" charset="2"/>
              </a:rPr>
              <a:t></a:t>
            </a:r>
            <a:r>
              <a:rPr lang="en-US" dirty="0" smtClean="0"/>
              <a:t> R2 is added to the graph.</a:t>
            </a:r>
          </a:p>
          <a:p>
            <a:pPr algn="just"/>
            <a:r>
              <a:rPr lang="en-US" dirty="0" smtClean="0"/>
              <a:t>At this point, two minimal cycles exist in the system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C2.jpg"/>
          <p:cNvPicPr>
            <a:picLocks noGrp="1" noChangeAspect="1"/>
          </p:cNvPicPr>
          <p:nvPr>
            <p:ph idx="1"/>
          </p:nvPr>
        </p:nvPicPr>
        <p:blipFill>
          <a:blip r:embed="rId2"/>
          <a:stretch>
            <a:fillRect/>
          </a:stretch>
        </p:blipFill>
        <p:spPr>
          <a:xfrm>
            <a:off x="762000" y="838200"/>
            <a:ext cx="6858000" cy="3962400"/>
          </a:xfrm>
        </p:spPr>
      </p:pic>
      <p:pic>
        <p:nvPicPr>
          <p:cNvPr id="5" name="Picture 4" descr="RAC3.jpg"/>
          <p:cNvPicPr>
            <a:picLocks noChangeAspect="1"/>
          </p:cNvPicPr>
          <p:nvPr/>
        </p:nvPicPr>
        <p:blipFill>
          <a:blip r:embed="rId3"/>
          <a:stretch>
            <a:fillRect/>
          </a:stretch>
        </p:blipFill>
        <p:spPr>
          <a:xfrm>
            <a:off x="838200" y="4800600"/>
            <a:ext cx="7772400" cy="1371600"/>
          </a:xfrm>
          <a:prstGeom prst="rect">
            <a:avLst/>
          </a:prstGeom>
        </p:spPr>
      </p:pic>
      <p:sp>
        <p:nvSpPr>
          <p:cNvPr id="6" name="Footer Placeholder 5"/>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Now consider the resource-allocation graph in this example we also have a cycle, however there is no deadlock.</a:t>
            </a:r>
          </a:p>
          <a:p>
            <a:pPr algn="just"/>
            <a:r>
              <a:rPr lang="en-US" dirty="0" smtClean="0"/>
              <a:t>P1</a:t>
            </a:r>
            <a:r>
              <a:rPr lang="en-US" dirty="0" smtClean="0">
                <a:sym typeface="Wingdings" pitchFamily="2" charset="2"/>
              </a:rPr>
              <a:t>R1p3R2p1</a:t>
            </a:r>
          </a:p>
          <a:p>
            <a:pPr algn="just"/>
            <a:r>
              <a:rPr lang="en-US" dirty="0" smtClean="0"/>
              <a:t>if a resource-allocation graph does not have a cycle, then the system is not in a deadlocked state. If there is a cycle, then the system may or may not be in a deadlocked state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C4.jpg"/>
          <p:cNvPicPr>
            <a:picLocks noGrp="1" noChangeAspect="1"/>
          </p:cNvPicPr>
          <p:nvPr>
            <p:ph idx="1"/>
          </p:nvPr>
        </p:nvPicPr>
        <p:blipFill>
          <a:blip r:embed="rId2"/>
          <a:stretch>
            <a:fillRect/>
          </a:stretch>
        </p:blipFill>
        <p:spPr>
          <a:xfrm>
            <a:off x="667274" y="381000"/>
            <a:ext cx="7562325" cy="5486400"/>
          </a:xfrm>
        </p:spPr>
      </p:pic>
      <p:sp>
        <p:nvSpPr>
          <p:cNvPr id="3" name="Footer Placeholder 2"/>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for Handling Deadlocks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We can use a protocol to prevent or avoid deadlocks, ensuring that the system will never enter a deadlocked state.(</a:t>
            </a:r>
            <a:r>
              <a:rPr lang="en-US" b="1" dirty="0" smtClean="0"/>
              <a:t>Deadlock Prevention or Deadlock Avoidance</a:t>
            </a:r>
            <a:r>
              <a:rPr lang="en-US" dirty="0" smtClean="0"/>
              <a:t>)</a:t>
            </a:r>
          </a:p>
          <a:p>
            <a:pPr algn="just"/>
            <a:r>
              <a:rPr lang="en-US" dirty="0" smtClean="0"/>
              <a:t>We can allow the system to enter a deadlocked state, detect it, and </a:t>
            </a:r>
            <a:r>
              <a:rPr lang="en-US" b="1" dirty="0" smtClean="0"/>
              <a:t>recover(Deadlock Detection and Recovery</a:t>
            </a:r>
            <a:r>
              <a:rPr lang="en-US" dirty="0" smtClean="0"/>
              <a:t>)</a:t>
            </a:r>
          </a:p>
          <a:p>
            <a:pPr algn="just"/>
            <a:r>
              <a:rPr lang="en-US" dirty="0" smtClean="0"/>
              <a:t>We can ignore the problem altogether and pretend that deadlocks never occur in the system.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Prevention</a:t>
            </a:r>
            <a:endParaRPr lang="en-US" dirty="0"/>
          </a:p>
        </p:txBody>
      </p:sp>
      <p:sp>
        <p:nvSpPr>
          <p:cNvPr id="3" name="Content Placeholder 2"/>
          <p:cNvSpPr>
            <a:spLocks noGrp="1"/>
          </p:cNvSpPr>
          <p:nvPr>
            <p:ph idx="1"/>
          </p:nvPr>
        </p:nvSpPr>
        <p:spPr/>
        <p:txBody>
          <a:bodyPr>
            <a:normAutofit/>
          </a:bodyPr>
          <a:lstStyle/>
          <a:p>
            <a:pPr algn="just"/>
            <a:r>
              <a:rPr lang="en-US" dirty="0" smtClean="0"/>
              <a:t>We can prevent Deadlock by eliminating any of the above four conditions.</a:t>
            </a:r>
          </a:p>
          <a:p>
            <a:pPr algn="just"/>
            <a:r>
              <a:rPr lang="en-US" b="1" dirty="0" smtClean="0"/>
              <a:t>Eliminate Mutual Exclusion:</a:t>
            </a:r>
            <a:r>
              <a:rPr lang="en-US" dirty="0" smtClean="0"/>
              <a:t/>
            </a:r>
            <a:br>
              <a:rPr lang="en-US" dirty="0" smtClean="0"/>
            </a:br>
            <a:r>
              <a:rPr lang="en-US" dirty="0" smtClean="0"/>
              <a:t>It is not possible to </a:t>
            </a:r>
            <a:r>
              <a:rPr lang="en-US" dirty="0" err="1" smtClean="0"/>
              <a:t>dis</a:t>
            </a:r>
            <a:r>
              <a:rPr lang="en-US" dirty="0" smtClean="0"/>
              <a:t>-satisfy the mutual exclusion because some resources, such as the tape drive and printer, are inherently non-shareable.</a:t>
            </a:r>
          </a:p>
          <a:p>
            <a:pPr algn="just">
              <a:buNone/>
            </a:pP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normAutofit fontScale="92500" lnSpcReduction="10000"/>
          </a:bodyPr>
          <a:lstStyle/>
          <a:p>
            <a:pPr algn="just">
              <a:buNone/>
            </a:pPr>
            <a:r>
              <a:rPr lang="en-US" b="1" dirty="0" smtClean="0"/>
              <a:t>Eliminate Hold and Wait:</a:t>
            </a:r>
          </a:p>
          <a:p>
            <a:pPr algn="just"/>
            <a:r>
              <a:rPr lang="en-US" dirty="0" smtClean="0"/>
              <a:t>Allocate all required resources to the process before the start of its execution, this way hold and wait condition is eliminated but it will lead to low device utilization. </a:t>
            </a:r>
          </a:p>
          <a:p>
            <a:pPr algn="just"/>
            <a:r>
              <a:rPr lang="en-US" dirty="0" smtClean="0"/>
              <a:t>for example, if a process requires printer at a later time and we have allocated printer before the start of its execution printer will remain blocked till it has completed its execution. </a:t>
            </a:r>
          </a:p>
          <a:p>
            <a:pPr algn="just"/>
            <a:r>
              <a:rPr lang="en-US" dirty="0" smtClean="0"/>
              <a:t>The process will make a new request for resources after releasing the current set of resources. This solution may lead to starvation.</a:t>
            </a:r>
            <a:endParaRPr lang="en-US" b="1" dirty="0" smtClean="0"/>
          </a:p>
          <a:p>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a:buNone/>
            </a:pPr>
            <a:r>
              <a:rPr lang="en-US" b="1" dirty="0" smtClean="0"/>
              <a:t>Eliminate No Preemption: </a:t>
            </a:r>
            <a:r>
              <a:rPr lang="en-US" dirty="0" smtClean="0"/>
              <a:t>Preempt resources from the process when resources required by other high priority processes.</a:t>
            </a:r>
          </a:p>
          <a:p>
            <a:pPr algn="just">
              <a:buNone/>
            </a:pPr>
            <a:r>
              <a:rPr lang="en-US" b="1" dirty="0" smtClean="0"/>
              <a:t>Eliminate Circular Wait:</a:t>
            </a:r>
          </a:p>
          <a:p>
            <a:pPr algn="just">
              <a:buNone/>
            </a:pPr>
            <a:r>
              <a:rPr lang="en-US" dirty="0" smtClean="0"/>
              <a:t>	To avoid circular wait, resources may be ordered and we can ensure that each process can request resources only in an increasing order of these numbers. The algorithm may itself increase complexity and may also lead to poor resource utilization.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Avoidance</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lgn="just"/>
            <a:r>
              <a:rPr lang="en-US" dirty="0" smtClean="0"/>
              <a:t>we can try to avoid deadlocks by making use prior knowledge about the usage of resources by processes including resources available, resources allocated, future requests and future releases by processes.</a:t>
            </a:r>
          </a:p>
          <a:p>
            <a:pPr algn="just"/>
            <a:r>
              <a:rPr lang="en-US" dirty="0" smtClean="0"/>
              <a:t>Most deadlock avoidance algorithms need every process to tell in advance the maximum number of resources of each type that it may need.</a:t>
            </a:r>
          </a:p>
          <a:p>
            <a:pPr algn="just"/>
            <a:r>
              <a:rPr lang="en-US" dirty="0" smtClean="0"/>
              <a:t>Based on all these info we may decide if a process should wait for a resource or not, and thus avoid chances for circular wait.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 deadlock happens in operating system when two or more processes need some resource to complete their execution that is held by the other process.</a:t>
            </a:r>
          </a:p>
          <a:p>
            <a:pPr algn="just"/>
            <a:r>
              <a:rPr lang="en-US" dirty="0" smtClean="0"/>
              <a:t>A deadlock situation can arise if the following four conditions hold simultaneously in a system: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deadlock avoidance algorithms</a:t>
            </a:r>
            <a:endParaRPr lang="en-US" dirty="0"/>
          </a:p>
        </p:txBody>
      </p:sp>
      <p:sp>
        <p:nvSpPr>
          <p:cNvPr id="3" name="Content Placeholder 2"/>
          <p:cNvSpPr>
            <a:spLocks noGrp="1"/>
          </p:cNvSpPr>
          <p:nvPr>
            <p:ph idx="1"/>
          </p:nvPr>
        </p:nvSpPr>
        <p:spPr/>
        <p:txBody>
          <a:bodyPr>
            <a:normAutofit fontScale="92500" lnSpcReduction="20000"/>
          </a:bodyPr>
          <a:lstStyle/>
          <a:p>
            <a:pPr algn="just">
              <a:buNone/>
            </a:pPr>
            <a:r>
              <a:rPr lang="en-US" b="1" dirty="0" smtClean="0"/>
              <a:t>Safe State:</a:t>
            </a:r>
          </a:p>
          <a:p>
            <a:pPr algn="just"/>
            <a:r>
              <a:rPr lang="en-US" dirty="0" smtClean="0"/>
              <a:t>If a system is already in a safe state, we can try to stay away from an unsafe state and avoid deadlock.</a:t>
            </a:r>
          </a:p>
          <a:p>
            <a:pPr algn="just"/>
            <a:r>
              <a:rPr lang="en-US" dirty="0" smtClean="0"/>
              <a:t>Deadlocks cannot be avoided in an unsafe state.</a:t>
            </a:r>
          </a:p>
          <a:p>
            <a:pPr algn="just"/>
            <a:r>
              <a:rPr lang="en-US" dirty="0" smtClean="0"/>
              <a:t>A system can be considered to be in safe state if it is not in a state of deadlock and can allocate resources </a:t>
            </a:r>
            <a:r>
              <a:rPr lang="en-US" dirty="0" err="1" smtClean="0"/>
              <a:t>upto</a:t>
            </a:r>
            <a:r>
              <a:rPr lang="en-US" dirty="0" smtClean="0"/>
              <a:t> the maximum available. </a:t>
            </a:r>
          </a:p>
          <a:p>
            <a:pPr algn="just"/>
            <a:r>
              <a:rPr lang="en-US" dirty="0" smtClean="0"/>
              <a:t>A </a:t>
            </a:r>
            <a:r>
              <a:rPr lang="en-US" b="1" dirty="0" smtClean="0"/>
              <a:t>safe sequence of processes </a:t>
            </a:r>
            <a:r>
              <a:rPr lang="en-US" dirty="0" smtClean="0"/>
              <a:t>and allocation of resources ensures a safe state.</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Deadlock avoidance algorithms try not to allocate resources to a process if it will make the system in an unsafe state.</a:t>
            </a:r>
          </a:p>
          <a:p>
            <a:pPr algn="just"/>
            <a:r>
              <a:rPr lang="en-US" dirty="0" smtClean="0"/>
              <a:t>Since resource allocation is not done right away in some cases, deadlock avoidance algorithms also suffer from low resource utilization problem.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219200" y="1524000"/>
            <a:ext cx="6096000" cy="47244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consider a system with twelve magnetic tape drives and three processes: P0, P1, and P2. </a:t>
            </a:r>
          </a:p>
          <a:p>
            <a:pPr algn="just"/>
            <a:r>
              <a:rPr lang="en-US" dirty="0" smtClean="0"/>
              <a:t>Process P0 requires </a:t>
            </a:r>
            <a:r>
              <a:rPr lang="en-US" b="1" dirty="0" smtClean="0"/>
              <a:t>ten tape drives</a:t>
            </a:r>
            <a:r>
              <a:rPr lang="en-US" dirty="0" smtClean="0"/>
              <a:t>, process P1 may need as many as </a:t>
            </a:r>
            <a:r>
              <a:rPr lang="en-US" b="1" dirty="0" smtClean="0"/>
              <a:t>four tape drives</a:t>
            </a:r>
            <a:r>
              <a:rPr lang="en-US" dirty="0" smtClean="0"/>
              <a:t>, and process P2 may need up to </a:t>
            </a:r>
            <a:r>
              <a:rPr lang="en-US" b="1" dirty="0" smtClean="0"/>
              <a:t>nine tape drives</a:t>
            </a:r>
            <a:r>
              <a:rPr lang="en-US" dirty="0" smtClean="0"/>
              <a:t>.</a:t>
            </a:r>
          </a:p>
          <a:p>
            <a:pPr algn="just"/>
            <a:r>
              <a:rPr lang="en-US" dirty="0" smtClean="0"/>
              <a:t> Suppose that, at time t0, process P0 is holding five tape drives, process P1 is holding two tape drives, and process P2 is holding two tape drives. (Thus, there are three free tape drives.)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600200" y="685800"/>
            <a:ext cx="5264150" cy="1752600"/>
          </a:xfrm>
          <a:prstGeom prst="rect">
            <a:avLst/>
          </a:prstGeom>
          <a:noFill/>
          <a:ln w="9525">
            <a:noFill/>
            <a:miter lim="800000"/>
            <a:headEnd/>
            <a:tailEnd/>
          </a:ln>
          <a:effectLst/>
        </p:spPr>
      </p:pic>
      <p:sp>
        <p:nvSpPr>
          <p:cNvPr id="5" name="Rectangle 4"/>
          <p:cNvSpPr/>
          <p:nvPr/>
        </p:nvSpPr>
        <p:spPr>
          <a:xfrm>
            <a:off x="609600" y="2895600"/>
            <a:ext cx="7848600"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At time t0, the system is in a safe state. The sequence satisfies the safety condition. Process P1 can immediately be allocated all its tape drives and then return them (the system will then have five available tape drives); then process P0 can get all its tape drives and return them (the system will then have ten available tape drives); and finally process P2 can get all its tape drives and return them (the system will then have all twelve tape drives available).</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pPr algn="just"/>
            <a:r>
              <a:rPr lang="en-US" dirty="0" smtClean="0">
                <a:latin typeface="Times New Roman" pitchFamily="18" charset="0"/>
                <a:cs typeface="Times New Roman" pitchFamily="18" charset="0"/>
              </a:rPr>
              <a:t>A system can go from a safe state to an unsafe state. Suppose that, at time t1, process P2 requests and is allocated one more tape drive. The system is no longer in a safe state. </a:t>
            </a:r>
          </a:p>
          <a:p>
            <a:pPr algn="just"/>
            <a:r>
              <a:rPr lang="en-US" dirty="0" smtClean="0">
                <a:latin typeface="Times New Roman" pitchFamily="18" charset="0"/>
                <a:cs typeface="Times New Roman" pitchFamily="18" charset="0"/>
              </a:rPr>
              <a:t>At this point, only process P1 can be allocated all its tape drives. When it returns them, the system will have only four available tape drives. Since process P0 is allocated five tape drives but has a maximum of ten, it may request five more tape drives. If it does so, it will have to wait, because they are unavailable. Similarly, process P2 may request six additional tape drives and have to wait, resulting in a deadlock.</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Allocation Graph Algorithm</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A resource allocation graph is generally used to avoid deadlocks. If there are no cycles in the resource allocation graph, then there are no deadlocks. </a:t>
            </a:r>
          </a:p>
          <a:p>
            <a:pPr algn="just"/>
            <a:r>
              <a:rPr lang="en-US" dirty="0" smtClean="0"/>
              <a:t>If there are cycles, there may be a deadlock</a:t>
            </a:r>
          </a:p>
          <a:p>
            <a:pPr algn="just"/>
            <a:r>
              <a:rPr lang="en-US" dirty="0" smtClean="0"/>
              <a:t>The resource allocation graph has request edges and assignment edges.</a:t>
            </a:r>
          </a:p>
          <a:p>
            <a:pPr algn="just"/>
            <a:r>
              <a:rPr lang="en-US" dirty="0" smtClean="0"/>
              <a:t>A </a:t>
            </a:r>
            <a:r>
              <a:rPr lang="en-US" b="1" dirty="0" smtClean="0"/>
              <a:t>claim edge </a:t>
            </a:r>
            <a:r>
              <a:rPr lang="en-US" dirty="0" smtClean="0"/>
              <a:t>denotes that a request may be made in future and is represented as a </a:t>
            </a:r>
            <a:r>
              <a:rPr lang="en-US" b="1" dirty="0" smtClean="0"/>
              <a:t>dashed line</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a:r>
              <a:rPr lang="en-US" dirty="0" smtClean="0"/>
              <a:t>Based on claim edges we can see if there is a chance for a cycle and then grant requests if the system will again be in a safe state.</a:t>
            </a:r>
          </a:p>
          <a:p>
            <a:pPr algn="just"/>
            <a:endParaRPr lang="en-US" dirty="0"/>
          </a:p>
        </p:txBody>
      </p:sp>
      <p:pic>
        <p:nvPicPr>
          <p:cNvPr id="4" name="Picture 3" descr="safe.jpg"/>
          <p:cNvPicPr>
            <a:picLocks noChangeAspect="1"/>
          </p:cNvPicPr>
          <p:nvPr/>
        </p:nvPicPr>
        <p:blipFill>
          <a:blip r:embed="rId2"/>
          <a:stretch>
            <a:fillRect/>
          </a:stretch>
        </p:blipFill>
        <p:spPr>
          <a:xfrm>
            <a:off x="304799" y="2133600"/>
            <a:ext cx="4313583" cy="3200400"/>
          </a:xfrm>
          <a:prstGeom prst="rect">
            <a:avLst/>
          </a:prstGeom>
        </p:spPr>
      </p:pic>
      <p:pic>
        <p:nvPicPr>
          <p:cNvPr id="5" name="Picture 4" descr="safe1.jpg"/>
          <p:cNvPicPr>
            <a:picLocks noChangeAspect="1"/>
          </p:cNvPicPr>
          <p:nvPr/>
        </p:nvPicPr>
        <p:blipFill>
          <a:blip r:embed="rId3"/>
          <a:stretch>
            <a:fillRect/>
          </a:stretch>
        </p:blipFill>
        <p:spPr>
          <a:xfrm>
            <a:off x="3886200" y="1905000"/>
            <a:ext cx="4590226" cy="3276600"/>
          </a:xfrm>
          <a:prstGeom prst="rect">
            <a:avLst/>
          </a:prstGeom>
        </p:spPr>
      </p:pic>
      <p:sp>
        <p:nvSpPr>
          <p:cNvPr id="6" name="Footer Placeholder 5"/>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Suppose that P2 requests R2. Although R2 is currently free, we cannot allocate it to P2, since this action will create a cycle in the graph .</a:t>
            </a:r>
          </a:p>
          <a:p>
            <a:pPr algn="just"/>
            <a:r>
              <a:rPr lang="en-US" dirty="0" smtClean="0"/>
              <a:t>A cycle, as mentioned, indicates that the system is in an unsafe state. If P1 requests R2, and P2 requests R1, then a deadlock will occur. </a:t>
            </a:r>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Banker’s Algorithm</a:t>
            </a:r>
            <a:endParaRPr lang="en-US" dirty="0"/>
          </a:p>
        </p:txBody>
      </p:sp>
      <p:sp>
        <p:nvSpPr>
          <p:cNvPr id="3" name="Content Placeholder 2"/>
          <p:cNvSpPr>
            <a:spLocks noGrp="1"/>
          </p:cNvSpPr>
          <p:nvPr>
            <p:ph idx="1"/>
          </p:nvPr>
        </p:nvSpPr>
        <p:spPr/>
        <p:txBody>
          <a:bodyPr/>
          <a:lstStyle/>
          <a:p>
            <a:pPr algn="just"/>
            <a:r>
              <a:rPr lang="en-US" dirty="0" smtClean="0"/>
              <a:t>The resource-allocation-graph algorithm is not applicable to a resource allocation system </a:t>
            </a:r>
            <a:r>
              <a:rPr lang="en-US" b="1" dirty="0" smtClean="0"/>
              <a:t>with multiple instances </a:t>
            </a:r>
            <a:r>
              <a:rPr lang="en-US" dirty="0" smtClean="0"/>
              <a:t>of each resource type.</a:t>
            </a:r>
          </a:p>
          <a:p>
            <a:pPr algn="just"/>
            <a:r>
              <a:rPr lang="en-US" dirty="0" smtClean="0"/>
              <a:t>The deadlock avoidance algorithm  is applicable to such a system but is less efficient than the resource-allocation graph scheme. This algorithm is commonly known as the </a:t>
            </a:r>
            <a:r>
              <a:rPr lang="en-US" b="1" dirty="0" smtClean="0"/>
              <a:t>banker's algorithm.</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b="1" dirty="0" smtClean="0"/>
              <a:t>Mutual Exclusion:  </a:t>
            </a:r>
            <a:r>
              <a:rPr lang="en-US" dirty="0" smtClean="0"/>
              <a:t>At least one resource must be held in a non sharable mode; that is, only one process at a time can use the resource. If another process requests that resource, the requesting process must be delayed until the resource has been released. </a:t>
            </a:r>
          </a:p>
          <a:p>
            <a:pPr algn="just"/>
            <a:r>
              <a:rPr lang="en-US" b="1" dirty="0" smtClean="0"/>
              <a:t>Hold and Wait: </a:t>
            </a:r>
            <a:r>
              <a:rPr lang="en-US" dirty="0" smtClean="0"/>
              <a:t>A process must be holding at least one resource and waiting to acquire additional resources that are </a:t>
            </a:r>
            <a:r>
              <a:rPr lang="en-US" dirty="0" err="1" smtClean="0"/>
              <a:t>cmrently</a:t>
            </a:r>
            <a:r>
              <a:rPr lang="en-US" dirty="0" smtClean="0"/>
              <a:t> being held by other processes.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When a new process enters the system, it must declare the maximum number of instances of each resource type that it may need.</a:t>
            </a:r>
          </a:p>
          <a:p>
            <a:pPr algn="just"/>
            <a:r>
              <a:rPr lang="en-US" dirty="0" smtClean="0"/>
              <a:t>When a user requests a set of resources, the system must determine whether the allocation of these resources will leave the system in a safe state.</a:t>
            </a:r>
          </a:p>
          <a:p>
            <a:pPr algn="just"/>
            <a:r>
              <a:rPr lang="en-US" dirty="0" smtClean="0"/>
              <a:t> If it will, the resources are allocated; otherwise, the process must wait until some other process releases enough resources.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Several data structures must be maintained to implement the banker's algorithm. </a:t>
            </a:r>
          </a:p>
          <a:p>
            <a:pPr algn="just"/>
            <a:r>
              <a:rPr lang="en-US" dirty="0" smtClean="0"/>
              <a:t>Following data structures with </a:t>
            </a:r>
            <a:r>
              <a:rPr lang="en-US" b="1" dirty="0" smtClean="0"/>
              <a:t>n</a:t>
            </a:r>
            <a:r>
              <a:rPr lang="en-US" dirty="0" smtClean="0"/>
              <a:t> is the number of </a:t>
            </a:r>
            <a:r>
              <a:rPr lang="en-US" b="1" dirty="0" smtClean="0"/>
              <a:t>processes </a:t>
            </a:r>
            <a:r>
              <a:rPr lang="en-US" dirty="0" smtClean="0"/>
              <a:t>in the system and </a:t>
            </a:r>
            <a:r>
              <a:rPr lang="en-US" b="1" dirty="0" smtClean="0"/>
              <a:t>m</a:t>
            </a:r>
            <a:r>
              <a:rPr lang="en-US" dirty="0" smtClean="0"/>
              <a:t> is the number of </a:t>
            </a:r>
            <a:r>
              <a:rPr lang="en-US" b="1" dirty="0" smtClean="0"/>
              <a:t>resource types</a:t>
            </a:r>
          </a:p>
          <a:p>
            <a:pPr algn="just"/>
            <a:r>
              <a:rPr lang="en-US" b="1" dirty="0" smtClean="0"/>
              <a:t>Available: </a:t>
            </a:r>
            <a:r>
              <a:rPr lang="en-US" dirty="0" smtClean="0"/>
              <a:t>A vector of length m indicates the number of available resources of each type. If Available[j] equals k, then k instances of resource type </a:t>
            </a:r>
            <a:r>
              <a:rPr lang="en-US" dirty="0" err="1" smtClean="0"/>
              <a:t>Rj</a:t>
            </a:r>
            <a:r>
              <a:rPr lang="en-US" dirty="0" smtClean="0"/>
              <a:t> are available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b="1" dirty="0" smtClean="0"/>
              <a:t>Max: </a:t>
            </a:r>
            <a:r>
              <a:rPr lang="en-US" dirty="0" smtClean="0"/>
              <a:t>An </a:t>
            </a:r>
            <a:r>
              <a:rPr lang="en-US" b="1" dirty="0" smtClean="0"/>
              <a:t>n x m matrix </a:t>
            </a:r>
            <a:r>
              <a:rPr lang="en-US" dirty="0" smtClean="0"/>
              <a:t>defines the maximum demand of each process. If Max[</a:t>
            </a:r>
            <a:r>
              <a:rPr lang="en-US" dirty="0" err="1" smtClean="0"/>
              <a:t>i</a:t>
            </a:r>
            <a:r>
              <a:rPr lang="en-US" dirty="0" smtClean="0"/>
              <a:t>] [j] equals k, then process Pi may request at most k instances of resource type </a:t>
            </a:r>
            <a:r>
              <a:rPr lang="en-US" dirty="0" err="1" smtClean="0"/>
              <a:t>Rj</a:t>
            </a:r>
            <a:r>
              <a:rPr lang="en-US" dirty="0" smtClean="0"/>
              <a:t>. </a:t>
            </a:r>
          </a:p>
          <a:p>
            <a:pPr algn="just"/>
            <a:r>
              <a:rPr lang="en-US" b="1" dirty="0" smtClean="0"/>
              <a:t>Allocation: </a:t>
            </a:r>
            <a:r>
              <a:rPr lang="en-US" dirty="0" smtClean="0"/>
              <a:t>An </a:t>
            </a:r>
            <a:r>
              <a:rPr lang="en-US" b="1" dirty="0" smtClean="0"/>
              <a:t>n x m matrix </a:t>
            </a:r>
            <a:r>
              <a:rPr lang="en-US" dirty="0" smtClean="0"/>
              <a:t>defines the number of resources of each type currently allocated to each process. If Allocation[</a:t>
            </a:r>
            <a:r>
              <a:rPr lang="en-US" dirty="0" err="1" smtClean="0"/>
              <a:t>i</a:t>
            </a:r>
            <a:r>
              <a:rPr lang="en-US" dirty="0" smtClean="0"/>
              <a:t>][j] equals k, then process Pi is currently allocated k instances of resource type </a:t>
            </a:r>
            <a:r>
              <a:rPr lang="en-US" dirty="0" err="1" smtClean="0"/>
              <a:t>Rj</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smtClean="0"/>
              <a:t>Need. </a:t>
            </a:r>
            <a:r>
              <a:rPr lang="en-US" dirty="0" smtClean="0"/>
              <a:t>An n x m matrix indicates the remaining resource need of each process. If Need[</a:t>
            </a:r>
            <a:r>
              <a:rPr lang="en-US" dirty="0" err="1" smtClean="0"/>
              <a:t>i</a:t>
            </a:r>
            <a:r>
              <a:rPr lang="en-US" dirty="0" smtClean="0"/>
              <a:t>][j] equals k, then process P; may need k more instances of resource type </a:t>
            </a:r>
            <a:r>
              <a:rPr lang="en-US" dirty="0" err="1" smtClean="0"/>
              <a:t>Rj</a:t>
            </a:r>
            <a:r>
              <a:rPr lang="en-US" dirty="0" smtClean="0"/>
              <a:t> to complete its task.</a:t>
            </a:r>
          </a:p>
          <a:p>
            <a:pPr algn="just"/>
            <a:r>
              <a:rPr lang="en-US" b="1" dirty="0" smtClean="0"/>
              <a:t>Need[</a:t>
            </a:r>
            <a:r>
              <a:rPr lang="en-US" b="1" dirty="0" err="1" smtClean="0"/>
              <a:t>i</a:t>
            </a:r>
            <a:r>
              <a:rPr lang="en-US" b="1" dirty="0" smtClean="0"/>
              <a:t>][j] =  Max[</a:t>
            </a:r>
            <a:r>
              <a:rPr lang="en-US" b="1" dirty="0" err="1" smtClean="0"/>
              <a:t>i</a:t>
            </a:r>
            <a:r>
              <a:rPr lang="en-US" b="1" dirty="0" smtClean="0"/>
              <a:t>][j] - Allocation [</a:t>
            </a:r>
            <a:r>
              <a:rPr lang="en-US" b="1" dirty="0" err="1" smtClean="0"/>
              <a:t>i</a:t>
            </a:r>
            <a:r>
              <a:rPr lang="en-US" b="1" dirty="0" smtClean="0"/>
              <a:t>][j].</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Algorithm of Bankers</a:t>
            </a:r>
            <a:endParaRPr lang="en-US" dirty="0"/>
          </a:p>
        </p:txBody>
      </p:sp>
      <p:sp>
        <p:nvSpPr>
          <p:cNvPr id="3" name="Content Placeholder 2"/>
          <p:cNvSpPr>
            <a:spLocks noGrp="1"/>
          </p:cNvSpPr>
          <p:nvPr>
            <p:ph idx="1"/>
          </p:nvPr>
        </p:nvSpPr>
        <p:spPr/>
        <p:txBody>
          <a:bodyPr/>
          <a:lstStyle/>
          <a:p>
            <a:r>
              <a:rPr lang="en-US" dirty="0" smtClean="0"/>
              <a:t> The algorithm for finding out whether or not a system is in a safe state.</a:t>
            </a:r>
          </a:p>
          <a:p>
            <a:endParaRPr lang="en-US" dirty="0"/>
          </a:p>
        </p:txBody>
      </p:sp>
      <p:pic>
        <p:nvPicPr>
          <p:cNvPr id="4" name="Picture 3" descr="safety.jpg"/>
          <p:cNvPicPr>
            <a:picLocks noChangeAspect="1"/>
          </p:cNvPicPr>
          <p:nvPr/>
        </p:nvPicPr>
        <p:blipFill>
          <a:blip r:embed="rId2"/>
          <a:stretch>
            <a:fillRect/>
          </a:stretch>
        </p:blipFill>
        <p:spPr>
          <a:xfrm>
            <a:off x="304800" y="2590800"/>
            <a:ext cx="8588364" cy="38862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 Request Algorithm</a:t>
            </a:r>
            <a:endParaRPr lang="en-US" dirty="0"/>
          </a:p>
        </p:txBody>
      </p:sp>
      <p:sp>
        <p:nvSpPr>
          <p:cNvPr id="3" name="Content Placeholder 2"/>
          <p:cNvSpPr>
            <a:spLocks noGrp="1"/>
          </p:cNvSpPr>
          <p:nvPr>
            <p:ph idx="1"/>
          </p:nvPr>
        </p:nvSpPr>
        <p:spPr/>
        <p:txBody>
          <a:bodyPr/>
          <a:lstStyle/>
          <a:p>
            <a:pPr algn="just"/>
            <a:r>
              <a:rPr lang="en-US" dirty="0" smtClean="0"/>
              <a:t> The algorithm for determining whether requests can be safely granted. </a:t>
            </a:r>
          </a:p>
          <a:p>
            <a:pPr algn="just"/>
            <a:r>
              <a:rPr lang="en-US" dirty="0" smtClean="0"/>
              <a:t>Let </a:t>
            </a:r>
            <a:r>
              <a:rPr lang="en-US" dirty="0" err="1" smtClean="0"/>
              <a:t>Requesti</a:t>
            </a:r>
            <a:r>
              <a:rPr lang="en-US" dirty="0" smtClean="0"/>
              <a:t> be the request vector for process Pi. If </a:t>
            </a:r>
            <a:r>
              <a:rPr lang="en-US" dirty="0" err="1" smtClean="0"/>
              <a:t>Requesti</a:t>
            </a:r>
            <a:r>
              <a:rPr lang="en-US" dirty="0" smtClean="0"/>
              <a:t> [j] == k, then process Pi wants k instances of resource type </a:t>
            </a:r>
            <a:r>
              <a:rPr lang="en-US" dirty="0" err="1" smtClean="0"/>
              <a:t>Rj</a:t>
            </a:r>
            <a:r>
              <a:rPr lang="en-US" dirty="0" smtClean="0"/>
              <a:t>. </a:t>
            </a:r>
          </a:p>
          <a:p>
            <a:pPr algn="just"/>
            <a:r>
              <a:rPr lang="en-US" dirty="0" smtClean="0"/>
              <a:t>When a request for resources is made by process Pi, the following actions are taken: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g.jpg"/>
          <p:cNvPicPr>
            <a:picLocks noGrp="1" noChangeAspect="1"/>
          </p:cNvPicPr>
          <p:nvPr>
            <p:ph idx="1"/>
          </p:nvPr>
        </p:nvPicPr>
        <p:blipFill>
          <a:blip r:embed="rId2"/>
          <a:stretch>
            <a:fillRect/>
          </a:stretch>
        </p:blipFill>
        <p:spPr>
          <a:xfrm>
            <a:off x="228600" y="381000"/>
            <a:ext cx="8763000" cy="6019800"/>
          </a:xfrm>
        </p:spPr>
      </p:pic>
      <p:sp>
        <p:nvSpPr>
          <p:cNvPr id="3" name="Footer Placeholder 2"/>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Banker’s Algorithm</a:t>
            </a:r>
            <a:endParaRPr lang="en-US" dirty="0"/>
          </a:p>
        </p:txBody>
      </p:sp>
      <p:sp>
        <p:nvSpPr>
          <p:cNvPr id="3" name="Content Placeholder 2"/>
          <p:cNvSpPr>
            <a:spLocks noGrp="1"/>
          </p:cNvSpPr>
          <p:nvPr>
            <p:ph idx="1"/>
          </p:nvPr>
        </p:nvSpPr>
        <p:spPr/>
        <p:txBody>
          <a:bodyPr/>
          <a:lstStyle/>
          <a:p>
            <a:pPr algn="just"/>
            <a:r>
              <a:rPr lang="en-US" dirty="0" smtClean="0"/>
              <a:t>consider a system with five processes Po through P4 and three resource types A, B, and C. </a:t>
            </a:r>
          </a:p>
          <a:p>
            <a:pPr algn="just"/>
            <a:r>
              <a:rPr lang="en-US" dirty="0" smtClean="0"/>
              <a:t>Resource type A has ten instances, resource type B has five instances, and resource type C has seven instances.</a:t>
            </a:r>
          </a:p>
          <a:p>
            <a:pPr algn="just"/>
            <a:r>
              <a:rPr lang="en-US" dirty="0" smtClean="0"/>
              <a:t> Suppose that, at time T0, The System has taken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jpg"/>
          <p:cNvPicPr>
            <a:picLocks noGrp="1" noChangeAspect="1"/>
          </p:cNvPicPr>
          <p:nvPr>
            <p:ph idx="1"/>
          </p:nvPr>
        </p:nvPicPr>
        <p:blipFill>
          <a:blip r:embed="rId2"/>
          <a:stretch>
            <a:fillRect/>
          </a:stretch>
        </p:blipFill>
        <p:spPr>
          <a:xfrm>
            <a:off x="685800" y="1752600"/>
            <a:ext cx="7928844" cy="3962400"/>
          </a:xfrm>
        </p:spPr>
      </p:pic>
      <p:sp>
        <p:nvSpPr>
          <p:cNvPr id="5" name="Footer Placeholder 4"/>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content of the matrix Need is defined to be Max - Allocation and is as follows: </a:t>
            </a:r>
          </a:p>
          <a:p>
            <a:endParaRPr lang="en-US" dirty="0"/>
          </a:p>
        </p:txBody>
      </p:sp>
      <p:pic>
        <p:nvPicPr>
          <p:cNvPr id="4" name="Picture 3" descr="12.jpg"/>
          <p:cNvPicPr>
            <a:picLocks noChangeAspect="1"/>
          </p:cNvPicPr>
          <p:nvPr/>
        </p:nvPicPr>
        <p:blipFill>
          <a:blip r:embed="rId2"/>
          <a:stretch>
            <a:fillRect/>
          </a:stretch>
        </p:blipFill>
        <p:spPr>
          <a:xfrm>
            <a:off x="2209800" y="2743200"/>
            <a:ext cx="3962400" cy="351155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b="1" dirty="0" smtClean="0"/>
              <a:t>No preemption: </a:t>
            </a:r>
            <a:r>
              <a:rPr lang="en-US" dirty="0" smtClean="0"/>
              <a:t>Resources cannot be preempted; that is, a resource can be released only voluntarily by the process holding it, after that process has completed its task.</a:t>
            </a:r>
          </a:p>
          <a:p>
            <a:pPr algn="just"/>
            <a:r>
              <a:rPr lang="en-US" b="1" dirty="0" smtClean="0"/>
              <a:t>Circular wait. </a:t>
            </a:r>
            <a:r>
              <a:rPr lang="en-US" dirty="0" smtClean="0"/>
              <a:t>A set { P0, Pl, ... , P11 } of waiting processes must exist such that Po is waiting for a resource held by P1, P1 is waiting for a resource held by P2, ... , Pn-1 is waiting for a resource held by </a:t>
            </a:r>
            <a:r>
              <a:rPr lang="en-US" dirty="0" err="1" smtClean="0"/>
              <a:t>P,v</a:t>
            </a:r>
            <a:r>
              <a:rPr lang="en-US" dirty="0" smtClean="0"/>
              <a:t> and P11 is waiting for a resource held by Po.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r>
              <a:rPr lang="en-US" dirty="0" smtClean="0"/>
              <a:t>Check Need&lt;= work (work </a:t>
            </a:r>
            <a:r>
              <a:rPr lang="en-US" smtClean="0"/>
              <a:t>is available)</a:t>
            </a:r>
          </a:p>
          <a:p>
            <a:pPr algn="just"/>
            <a:r>
              <a:rPr lang="en-US" dirty="0" smtClean="0"/>
              <a:t>We claim that the system is currently in a safe state. Indeed, the sequence &lt; P1, P3, P4, P0, P2&gt; satisfies the safety criteria. </a:t>
            </a:r>
            <a:r>
              <a:rPr lang="en-US" b="1" dirty="0" smtClean="0"/>
              <a:t>Suppose now that process P1 requests one additional instance of resource type A and two instances of resource type C, so Request1 = (1,0,2). </a:t>
            </a:r>
          </a:p>
          <a:p>
            <a:pPr algn="just"/>
            <a:r>
              <a:rPr lang="en-US" dirty="0" smtClean="0"/>
              <a:t>To decide whether this request can be immediately granted, we first check that Request with Available-that is, that (1,0,2) &lt;= (3,3,2), which is true. We then pretend that this request has been fulfilled, and we arrive at the following new state: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jpg"/>
          <p:cNvPicPr>
            <a:picLocks noGrp="1" noChangeAspect="1"/>
          </p:cNvPicPr>
          <p:nvPr>
            <p:ph idx="1"/>
          </p:nvPr>
        </p:nvPicPr>
        <p:blipFill>
          <a:blip r:embed="rId2"/>
          <a:stretch>
            <a:fillRect/>
          </a:stretch>
        </p:blipFill>
        <p:spPr>
          <a:xfrm>
            <a:off x="762000" y="1752600"/>
            <a:ext cx="7086600" cy="4114800"/>
          </a:xfrm>
        </p:spPr>
      </p:pic>
      <p:sp>
        <p:nvSpPr>
          <p:cNvPr id="5" name="Footer Placeholder 4"/>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r>
              <a:rPr lang="en-US" dirty="0" smtClean="0"/>
              <a:t>We must determine whether this new system state is safe. To do so, we execute our safety algorithm and find that the sequence &lt;P1, P3, P4, P0, P2&gt; satisfies the safety requirement. Hence, we can immediately grant the request of process P1.</a:t>
            </a:r>
          </a:p>
          <a:p>
            <a:pPr algn="just"/>
            <a:r>
              <a:rPr lang="en-US" dirty="0" smtClean="0"/>
              <a:t>You should be able to see, however, that when the system is in this state, a request for (3,3,0) by P4 cannot be granted, since the resources are not available. Furthermore, a request for (0,2,0) by Po cannot be granted, even though the resources are available, since the resulting state is unsafe.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Detection-Algorithm Usage </a:t>
            </a:r>
            <a:endParaRPr lang="en-US" dirty="0"/>
          </a:p>
        </p:txBody>
      </p:sp>
      <p:sp>
        <p:nvSpPr>
          <p:cNvPr id="3" name="Content Placeholder 2"/>
          <p:cNvSpPr>
            <a:spLocks noGrp="1"/>
          </p:cNvSpPr>
          <p:nvPr>
            <p:ph idx="1"/>
          </p:nvPr>
        </p:nvSpPr>
        <p:spPr/>
        <p:txBody>
          <a:bodyPr/>
          <a:lstStyle/>
          <a:p>
            <a:pPr algn="just"/>
            <a:r>
              <a:rPr lang="en-US" dirty="0" smtClean="0"/>
              <a:t>Depending on the following factors the detection algorithm will be invoked:</a:t>
            </a:r>
          </a:p>
          <a:p>
            <a:pPr algn="just"/>
            <a:r>
              <a:rPr lang="en-US" dirty="0" smtClean="0"/>
              <a:t>How often is a deadlock likely to occur? </a:t>
            </a:r>
          </a:p>
          <a:p>
            <a:pPr algn="just"/>
            <a:r>
              <a:rPr lang="en-US" dirty="0" smtClean="0"/>
              <a:t>How many processes will be affected by deadlock when it happens? </a:t>
            </a:r>
          </a:p>
          <a:p>
            <a:pPr algn="just"/>
            <a:r>
              <a:rPr lang="en-US" dirty="0" smtClean="0"/>
              <a:t>If deadlocks occur frequently, then the detection algorithm should be invoked frequently</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lgn="just"/>
            <a:r>
              <a:rPr lang="en-US" dirty="0" smtClean="0"/>
              <a:t>Resources allocated to deadlocked processes will be idle until the deadlock can be broken.</a:t>
            </a:r>
          </a:p>
          <a:p>
            <a:pPr algn="just"/>
            <a:r>
              <a:rPr lang="en-US" dirty="0" smtClean="0"/>
              <a:t>Deadlocks occur only when some process makes a request that cannot be granted immediately.</a:t>
            </a:r>
          </a:p>
          <a:p>
            <a:pPr algn="just"/>
            <a:r>
              <a:rPr lang="en-US" dirty="0" smtClean="0"/>
              <a:t>Of course, invoking the deadlock-detection algorithm for every resource request will incur considerable overhead in computation time.</a:t>
            </a:r>
          </a:p>
          <a:p>
            <a:pPr algn="just"/>
            <a:r>
              <a:rPr lang="en-US" dirty="0" smtClean="0"/>
              <a:t> A less expensive alternative is simply to invoke the algorithm at defined interval. for example, once per hour or whenever CPU utilization drops below 40 percent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Deadlock Detection</a:t>
            </a:r>
            <a:endParaRPr lang="en-US" dirty="0"/>
          </a:p>
        </p:txBody>
      </p:sp>
      <p:sp>
        <p:nvSpPr>
          <p:cNvPr id="3" name="Content Placeholder 2"/>
          <p:cNvSpPr>
            <a:spLocks noGrp="1"/>
          </p:cNvSpPr>
          <p:nvPr>
            <p:ph idx="1"/>
          </p:nvPr>
        </p:nvSpPr>
        <p:spPr/>
        <p:txBody>
          <a:bodyPr/>
          <a:lstStyle/>
          <a:p>
            <a:pPr algn="just"/>
            <a:r>
              <a:rPr lang="en-US" b="1" dirty="0" smtClean="0"/>
              <a:t>Single Instance of Each Resource Type :</a:t>
            </a:r>
          </a:p>
          <a:p>
            <a:pPr algn="just">
              <a:buNone/>
            </a:pPr>
            <a:r>
              <a:rPr lang="en-US" dirty="0" smtClean="0"/>
              <a:t>	If all resources have only a single instance, then we can define a deadlock detection algorithm that uses a variant of the resource-allocation graph, called a </a:t>
            </a:r>
            <a:r>
              <a:rPr lang="en-US" b="1" dirty="0" smtClean="0"/>
              <a:t>wait-for graph</a:t>
            </a:r>
            <a:r>
              <a:rPr lang="en-US" dirty="0" smtClean="0"/>
              <a:t>.</a:t>
            </a:r>
          </a:p>
          <a:p>
            <a:pPr algn="just">
              <a:buNone/>
            </a:pPr>
            <a:r>
              <a:rPr lang="en-US" dirty="0" smtClean="0"/>
              <a:t>	We obtain this graph from the resource-allocation graph by </a:t>
            </a:r>
            <a:r>
              <a:rPr lang="en-US" b="1" dirty="0" smtClean="0"/>
              <a:t>removing the resource nodes and collapsing the appropriate edges</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algn="just"/>
            <a:r>
              <a:rPr lang="en-US" dirty="0" smtClean="0"/>
              <a:t>More precisely, an edge from Pi to </a:t>
            </a:r>
            <a:r>
              <a:rPr lang="en-US" dirty="0" err="1" smtClean="0"/>
              <a:t>Pj</a:t>
            </a:r>
            <a:r>
              <a:rPr lang="en-US" dirty="0" smtClean="0"/>
              <a:t> in a wait-for graph implies that process Pi is waiting for process </a:t>
            </a:r>
            <a:r>
              <a:rPr lang="en-US" dirty="0" err="1" smtClean="0"/>
              <a:t>Pj</a:t>
            </a:r>
            <a:r>
              <a:rPr lang="en-US" dirty="0" smtClean="0"/>
              <a:t> to release a resource that Pi needs. An edge Pi </a:t>
            </a:r>
            <a:r>
              <a:rPr lang="en-US" dirty="0" smtClean="0">
                <a:sym typeface="Wingdings" pitchFamily="2" charset="2"/>
              </a:rPr>
              <a:t></a:t>
            </a:r>
            <a:r>
              <a:rPr lang="en-US" dirty="0" smtClean="0"/>
              <a:t> </a:t>
            </a:r>
            <a:r>
              <a:rPr lang="en-US" dirty="0" err="1" smtClean="0"/>
              <a:t>Pj</a:t>
            </a:r>
            <a:r>
              <a:rPr lang="en-US" dirty="0" smtClean="0"/>
              <a:t> exists in a wait-for graph if and only if the corresponding resource allocation graph contains two edges Pi </a:t>
            </a:r>
            <a:r>
              <a:rPr lang="en-US" dirty="0" smtClean="0">
                <a:sym typeface="Wingdings" pitchFamily="2" charset="2"/>
              </a:rPr>
              <a:t></a:t>
            </a:r>
            <a:r>
              <a:rPr lang="en-US" dirty="0" smtClean="0"/>
              <a:t> </a:t>
            </a:r>
            <a:r>
              <a:rPr lang="en-US" dirty="0" err="1" smtClean="0"/>
              <a:t>Rq</a:t>
            </a:r>
            <a:r>
              <a:rPr lang="en-US" dirty="0" smtClean="0"/>
              <a:t> and </a:t>
            </a:r>
            <a:r>
              <a:rPr lang="en-US" dirty="0" err="1" smtClean="0"/>
              <a:t>Rq</a:t>
            </a:r>
            <a:r>
              <a:rPr lang="en-US" dirty="0" smtClean="0"/>
              <a:t> </a:t>
            </a:r>
            <a:r>
              <a:rPr lang="en-US" dirty="0" smtClean="0">
                <a:sym typeface="Wingdings" pitchFamily="2" charset="2"/>
              </a:rPr>
              <a:t></a:t>
            </a:r>
            <a:r>
              <a:rPr lang="en-US" dirty="0" smtClean="0"/>
              <a:t> Pi for some resource R.</a:t>
            </a:r>
          </a:p>
          <a:p>
            <a:pPr algn="just"/>
            <a:r>
              <a:rPr lang="en-US" dirty="0" smtClean="0"/>
              <a:t>As before, a deadlock exists in the system if and only if the wait-for graph contains a cycle.</a:t>
            </a:r>
          </a:p>
          <a:p>
            <a:pPr algn="just"/>
            <a:r>
              <a:rPr lang="en-US" dirty="0" smtClean="0"/>
              <a:t>An algorithm to detect a cycle in a graph requires an order of </a:t>
            </a:r>
            <a:r>
              <a:rPr lang="en-US" b="1" dirty="0" smtClean="0"/>
              <a:t>n2 operations</a:t>
            </a:r>
            <a:r>
              <a:rPr lang="en-US" dirty="0" smtClean="0"/>
              <a:t>, where n is the number of vertices in the graph.</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tection.jpg"/>
          <p:cNvPicPr>
            <a:picLocks noGrp="1" noChangeAspect="1"/>
          </p:cNvPicPr>
          <p:nvPr>
            <p:ph idx="1"/>
          </p:nvPr>
        </p:nvPicPr>
        <p:blipFill>
          <a:blip r:embed="rId2"/>
          <a:stretch>
            <a:fillRect/>
          </a:stretch>
        </p:blipFill>
        <p:spPr>
          <a:xfrm>
            <a:off x="381000" y="685800"/>
            <a:ext cx="8458200" cy="4953000"/>
          </a:xfrm>
        </p:spPr>
      </p:pic>
      <p:sp>
        <p:nvSpPr>
          <p:cNvPr id="3" name="Footer Placeholder 2"/>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Several Instances of a Resource Type </a:t>
            </a:r>
            <a:endParaRPr lang="en-US" dirty="0"/>
          </a:p>
        </p:txBody>
      </p:sp>
      <p:sp>
        <p:nvSpPr>
          <p:cNvPr id="3" name="Content Placeholder 2"/>
          <p:cNvSpPr>
            <a:spLocks noGrp="1"/>
          </p:cNvSpPr>
          <p:nvPr>
            <p:ph idx="1"/>
          </p:nvPr>
        </p:nvSpPr>
        <p:spPr/>
        <p:txBody>
          <a:bodyPr/>
          <a:lstStyle/>
          <a:p>
            <a:pPr algn="just"/>
            <a:r>
              <a:rPr lang="en-US" dirty="0" smtClean="0"/>
              <a:t>The wait-for graph scheme is not applicable to a resource-allocation system with multiple instances of each resource type.</a:t>
            </a:r>
          </a:p>
          <a:p>
            <a:pPr algn="just"/>
            <a:r>
              <a:rPr lang="en-US" dirty="0" smtClean="0"/>
              <a:t>The algorithm employs several time-varying data structures that are similar to those used in the banker's algorithm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just"/>
            <a:r>
              <a:rPr lang="en-US" b="1" dirty="0" smtClean="0"/>
              <a:t>Available</a:t>
            </a:r>
            <a:r>
              <a:rPr lang="en-US" dirty="0" smtClean="0"/>
              <a:t>. A vector of length m indicates the number of available resources of each type. </a:t>
            </a:r>
          </a:p>
          <a:p>
            <a:pPr algn="just"/>
            <a:r>
              <a:rPr lang="en-US" b="1" dirty="0" smtClean="0"/>
              <a:t>Allocation.</a:t>
            </a:r>
            <a:r>
              <a:rPr lang="en-US" dirty="0" smtClean="0"/>
              <a:t> An n x m matrix defines the number of resources of each type currently allocated to each process. </a:t>
            </a:r>
          </a:p>
          <a:p>
            <a:pPr algn="just"/>
            <a:r>
              <a:rPr lang="en-US" b="1" dirty="0" smtClean="0"/>
              <a:t>Request</a:t>
            </a:r>
            <a:r>
              <a:rPr lang="en-US" dirty="0" smtClean="0"/>
              <a:t>. An n x m matrix indicates the current request of each process. If Request[</a:t>
            </a:r>
            <a:r>
              <a:rPr lang="en-US" dirty="0" err="1" smtClean="0"/>
              <a:t>i</a:t>
            </a:r>
            <a:r>
              <a:rPr lang="en-US" dirty="0" smtClean="0"/>
              <a:t>][j] equals k, then process Pi is requesting k more instances of resource type </a:t>
            </a:r>
            <a:r>
              <a:rPr lang="en-US" dirty="0" err="1" smtClean="0"/>
              <a:t>Rj</a:t>
            </a:r>
            <a:r>
              <a:rPr lang="en-US" dirty="0" smtClean="0"/>
              <a:t>. </a:t>
            </a:r>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Allocation Graph</a:t>
            </a:r>
            <a:endParaRPr lang="en-US" dirty="0"/>
          </a:p>
        </p:txBody>
      </p:sp>
      <p:sp>
        <p:nvSpPr>
          <p:cNvPr id="3" name="Content Placeholder 2"/>
          <p:cNvSpPr>
            <a:spLocks noGrp="1"/>
          </p:cNvSpPr>
          <p:nvPr>
            <p:ph idx="1"/>
          </p:nvPr>
        </p:nvSpPr>
        <p:spPr/>
        <p:txBody>
          <a:bodyPr/>
          <a:lstStyle/>
          <a:p>
            <a:pPr algn="just"/>
            <a:r>
              <a:rPr lang="en-US" dirty="0" smtClean="0"/>
              <a:t>This graph consists of a set of </a:t>
            </a:r>
            <a:r>
              <a:rPr lang="en-US" b="1" dirty="0" smtClean="0"/>
              <a:t>vertices V </a:t>
            </a:r>
            <a:r>
              <a:rPr lang="en-US" dirty="0" smtClean="0"/>
              <a:t>and a set of </a:t>
            </a:r>
            <a:r>
              <a:rPr lang="en-US" b="1" dirty="0" smtClean="0"/>
              <a:t>edges E</a:t>
            </a:r>
            <a:r>
              <a:rPr lang="en-US" dirty="0" smtClean="0"/>
              <a:t>.</a:t>
            </a:r>
          </a:p>
          <a:p>
            <a:pPr algn="just"/>
            <a:r>
              <a:rPr lang="en-US" dirty="0" smtClean="0"/>
              <a:t>The set of vertices Vis partitioned into two different types of nodes: P == { P1, P2, ... , </a:t>
            </a:r>
            <a:r>
              <a:rPr lang="en-US" dirty="0" err="1" smtClean="0"/>
              <a:t>Pn</a:t>
            </a:r>
            <a:r>
              <a:rPr lang="en-US" dirty="0" smtClean="0"/>
              <a:t>}, the set consisting of all the active processes in the system, and R == {R1, R2, ... , </a:t>
            </a:r>
            <a:r>
              <a:rPr lang="en-US" dirty="0" err="1" smtClean="0"/>
              <a:t>Rm</a:t>
            </a:r>
            <a:r>
              <a:rPr lang="en-US" dirty="0" smtClean="0"/>
              <a:t>} the set consisting of all resource types in the system.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Algorithm</a:t>
            </a:r>
            <a:endParaRPr lang="en-US" dirty="0"/>
          </a:p>
        </p:txBody>
      </p:sp>
      <p:pic>
        <p:nvPicPr>
          <p:cNvPr id="4" name="Content Placeholder 3" descr="detection algo.jpg"/>
          <p:cNvPicPr>
            <a:picLocks noGrp="1" noChangeAspect="1"/>
          </p:cNvPicPr>
          <p:nvPr>
            <p:ph idx="1"/>
          </p:nvPr>
        </p:nvPicPr>
        <p:blipFill>
          <a:blip r:embed="rId2"/>
          <a:stretch>
            <a:fillRect/>
          </a:stretch>
        </p:blipFill>
        <p:spPr>
          <a:xfrm>
            <a:off x="349214" y="1295400"/>
            <a:ext cx="8566186" cy="5029200"/>
          </a:xfrm>
        </p:spPr>
      </p:pic>
      <p:sp>
        <p:nvSpPr>
          <p:cNvPr id="5" name="Footer Placeholder 4"/>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sz="2800" dirty="0" smtClean="0"/>
              <a:t> we consider a system with five processes Po through P4 and three resource types A, B, and C. Resource type A has seven instances, resource type B has two instances, and resource type C has six instances. Suppose that, at time T0, we have the following resource-allocation state: </a:t>
            </a:r>
            <a:endParaRPr lang="en-US" sz="2800" dirty="0"/>
          </a:p>
        </p:txBody>
      </p:sp>
      <p:pic>
        <p:nvPicPr>
          <p:cNvPr id="4" name="Picture 3" descr="dete1.jpg"/>
          <p:cNvPicPr>
            <a:picLocks noChangeAspect="1"/>
          </p:cNvPicPr>
          <p:nvPr/>
        </p:nvPicPr>
        <p:blipFill>
          <a:blip r:embed="rId2"/>
          <a:stretch>
            <a:fillRect/>
          </a:stretch>
        </p:blipFill>
        <p:spPr>
          <a:xfrm>
            <a:off x="1143000" y="2895600"/>
            <a:ext cx="6934200" cy="36576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We claim that the system is not in a deadlocked state. Indeed, if we execute our algorithm, we will find that the sequence &lt;Po, P2, P3, P1, P4&gt; results in Finish[</a:t>
            </a:r>
            <a:r>
              <a:rPr lang="en-US" dirty="0" err="1" smtClean="0"/>
              <a:t>i</a:t>
            </a:r>
            <a:r>
              <a:rPr lang="en-US" dirty="0" smtClean="0"/>
              <a:t>] == true for all </a:t>
            </a:r>
            <a:r>
              <a:rPr lang="en-US" dirty="0" err="1" smtClean="0"/>
              <a:t>i</a:t>
            </a:r>
            <a:r>
              <a:rPr lang="en-US" dirty="0" smtClean="0"/>
              <a:t>. </a:t>
            </a:r>
          </a:p>
          <a:p>
            <a:pPr algn="just"/>
            <a:r>
              <a:rPr lang="en-US" dirty="0" smtClean="0"/>
              <a:t>Suppose now that process P2 makes one additional request for an instance of type C. The Request matrix is modified as follows: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te2.jpg"/>
          <p:cNvPicPr>
            <a:picLocks noGrp="1" noChangeAspect="1"/>
          </p:cNvPicPr>
          <p:nvPr>
            <p:ph idx="1"/>
          </p:nvPr>
        </p:nvPicPr>
        <p:blipFill>
          <a:blip r:embed="rId2"/>
          <a:stretch>
            <a:fillRect/>
          </a:stretch>
        </p:blipFill>
        <p:spPr>
          <a:xfrm>
            <a:off x="3429000" y="685800"/>
            <a:ext cx="2971800" cy="2971800"/>
          </a:xfrm>
        </p:spPr>
      </p:pic>
      <p:sp>
        <p:nvSpPr>
          <p:cNvPr id="6" name="TextBox 5"/>
          <p:cNvSpPr txBox="1"/>
          <p:nvPr/>
        </p:nvSpPr>
        <p:spPr>
          <a:xfrm>
            <a:off x="381000" y="3657600"/>
            <a:ext cx="8382000" cy="2677656"/>
          </a:xfrm>
          <a:prstGeom prst="rect">
            <a:avLst/>
          </a:prstGeom>
          <a:noFill/>
        </p:spPr>
        <p:txBody>
          <a:bodyPr wrap="square" rtlCol="0">
            <a:spAutoFit/>
          </a:bodyPr>
          <a:lstStyle/>
          <a:p>
            <a:pPr algn="just"/>
            <a:r>
              <a:rPr lang="en-US" sz="2800" dirty="0" smtClean="0"/>
              <a:t>We claim that the system is now deadlocked. Although we can reclaim the resources held by process Po, the number of available resources is not sufficient to fulfill the requests of the other processes. Thus, a deadlock exists, consisting of processes P1, P2, P3, and P4. </a:t>
            </a:r>
          </a:p>
          <a:p>
            <a:pPr algn="just"/>
            <a:endParaRPr lang="en-US" sz="2800" dirty="0"/>
          </a:p>
        </p:txBody>
      </p:sp>
      <p:sp>
        <p:nvSpPr>
          <p:cNvPr id="5" name="Footer Placeholder 4"/>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from deadlock</a:t>
            </a:r>
            <a:endParaRPr lang="en-US" dirty="0"/>
          </a:p>
        </p:txBody>
      </p:sp>
      <p:sp>
        <p:nvSpPr>
          <p:cNvPr id="3" name="Content Placeholder 2"/>
          <p:cNvSpPr>
            <a:spLocks noGrp="1"/>
          </p:cNvSpPr>
          <p:nvPr>
            <p:ph idx="1"/>
          </p:nvPr>
        </p:nvSpPr>
        <p:spPr/>
        <p:txBody>
          <a:bodyPr>
            <a:normAutofit/>
          </a:bodyPr>
          <a:lstStyle/>
          <a:p>
            <a:pPr algn="just"/>
            <a:r>
              <a:rPr lang="en-US" dirty="0" smtClean="0"/>
              <a:t>When a Deadlock Detection Algorithm determines that a deadlock has occurred in the system, the system must recover from that deadlock. There are two approaches of breaking a deadlock:</a:t>
            </a:r>
          </a:p>
          <a:p>
            <a:pPr marL="514350" indent="-514350" algn="just">
              <a:buFont typeface="+mj-lt"/>
              <a:buAutoNum type="arabicPeriod"/>
            </a:pPr>
            <a:r>
              <a:rPr lang="en-US" dirty="0" smtClean="0"/>
              <a:t>Process Termination</a:t>
            </a:r>
          </a:p>
          <a:p>
            <a:pPr marL="514350" indent="-514350" algn="just">
              <a:buFont typeface="+mj-lt"/>
              <a:buAutoNum type="arabicPeriod"/>
            </a:pPr>
            <a:r>
              <a:rPr lang="en-US" dirty="0" smtClean="0"/>
              <a:t>Resource Preemption</a:t>
            </a:r>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Termination</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b="1" dirty="0" smtClean="0"/>
              <a:t>Abort all the Deadlocked Processes:</a:t>
            </a:r>
          </a:p>
          <a:p>
            <a:pPr marL="514350" indent="-514350" algn="just">
              <a:buNone/>
            </a:pPr>
            <a:r>
              <a:rPr lang="en-US" dirty="0" smtClean="0"/>
              <a:t>	Aborting all the processes will certainly break the deadlock, but with a great expenses. The deadlocked processes may have computed for a long time and the result of those </a:t>
            </a:r>
            <a:r>
              <a:rPr lang="en-US" b="1" dirty="0" smtClean="0"/>
              <a:t>partial computations</a:t>
            </a:r>
            <a:r>
              <a:rPr lang="en-US" dirty="0" smtClean="0"/>
              <a:t> must be </a:t>
            </a:r>
            <a:r>
              <a:rPr lang="en-US" b="1" dirty="0" smtClean="0"/>
              <a:t>discarded </a:t>
            </a:r>
            <a:r>
              <a:rPr lang="en-US" dirty="0" smtClean="0"/>
              <a:t>and there is a probability to recalculate them later.</a:t>
            </a:r>
          </a:p>
          <a:p>
            <a:pPr marL="514350" indent="-514350" algn="just">
              <a:buNone/>
            </a:pPr>
            <a:r>
              <a:rPr lang="en-US" dirty="0" smtClean="0"/>
              <a:t>2. </a:t>
            </a:r>
            <a:r>
              <a:rPr lang="en-US" b="1" dirty="0" smtClean="0"/>
              <a:t>Abort one process at a time </a:t>
            </a:r>
            <a:r>
              <a:rPr lang="en-US" b="1" dirty="0" err="1" smtClean="0"/>
              <a:t>untill</a:t>
            </a:r>
            <a:r>
              <a:rPr lang="en-US" b="1" dirty="0" smtClean="0"/>
              <a:t> deadlock is eliminated:</a:t>
            </a:r>
          </a:p>
          <a:p>
            <a:pPr marL="514350" indent="-514350" algn="just">
              <a:buNone/>
            </a:pPr>
            <a:r>
              <a:rPr lang="en-US" dirty="0" smtClean="0"/>
              <a:t>	Abort one deadlocked process at a time, </a:t>
            </a:r>
            <a:r>
              <a:rPr lang="en-US" dirty="0" err="1" smtClean="0"/>
              <a:t>untill</a:t>
            </a:r>
            <a:r>
              <a:rPr lang="en-US" dirty="0" smtClean="0"/>
              <a:t> deadlock cycle is eliminated from the system. Due to this method, there may be considerable overhead, because after aborting each process, we have to run deadlock detection algorithm to check whether any processes are still deadlocked.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Preemption</a:t>
            </a:r>
            <a:endParaRPr lang="en-US" dirty="0"/>
          </a:p>
        </p:txBody>
      </p:sp>
      <p:sp>
        <p:nvSpPr>
          <p:cNvPr id="3" name="Content Placeholder 2"/>
          <p:cNvSpPr>
            <a:spLocks noGrp="1"/>
          </p:cNvSpPr>
          <p:nvPr>
            <p:ph idx="1"/>
          </p:nvPr>
        </p:nvSpPr>
        <p:spPr/>
        <p:txBody>
          <a:bodyPr/>
          <a:lstStyle/>
          <a:p>
            <a:pPr algn="just"/>
            <a:r>
              <a:rPr lang="en-US" dirty="0" smtClean="0"/>
              <a:t>To eliminate deadlocks using resource preemption, we preempt some resources from processes and give those resources to other processes. This method will raise three issues.</a:t>
            </a:r>
          </a:p>
          <a:p>
            <a:pPr algn="just"/>
            <a:r>
              <a:rPr lang="en-US" dirty="0" smtClean="0"/>
              <a:t>Selecting a Victim</a:t>
            </a:r>
          </a:p>
          <a:p>
            <a:pPr algn="just"/>
            <a:r>
              <a:rPr lang="en-US" dirty="0" smtClean="0"/>
              <a:t>Rollback</a:t>
            </a:r>
          </a:p>
          <a:p>
            <a:pPr algn="just"/>
            <a:r>
              <a:rPr lang="en-US" dirty="0" smtClean="0"/>
              <a:t>Starvation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20000"/>
          </a:bodyPr>
          <a:lstStyle/>
          <a:p>
            <a:pPr algn="just"/>
            <a:r>
              <a:rPr lang="en-US" b="1" dirty="0" smtClean="0"/>
              <a:t>Selecting a Victim: </a:t>
            </a:r>
            <a:r>
              <a:rPr lang="en-US" dirty="0" smtClean="0"/>
              <a:t>We must determine which resources and which processes are to be preempted and also the order to minimize the cost.</a:t>
            </a:r>
          </a:p>
          <a:p>
            <a:pPr algn="just"/>
            <a:r>
              <a:rPr lang="en-US" b="1" dirty="0" smtClean="0"/>
              <a:t>Rollback: </a:t>
            </a:r>
            <a:r>
              <a:rPr lang="en-US" dirty="0" smtClean="0"/>
              <a:t>We must determine what should be done with the process from which resources are preempted. One simple idea is total rollback. That means abort the process and restart it.</a:t>
            </a:r>
          </a:p>
          <a:p>
            <a:pPr algn="just"/>
            <a:r>
              <a:rPr lang="en-US" b="1" dirty="0" smtClean="0"/>
              <a:t>Starvation: </a:t>
            </a:r>
            <a:r>
              <a:rPr lang="en-US" dirty="0" smtClean="0"/>
              <a:t>In a system, it may happen that same process is always picked as a victim. As a result, that process will never complete its designated task. This situation is called </a:t>
            </a:r>
            <a:r>
              <a:rPr lang="en-US" b="1" dirty="0" smtClean="0"/>
              <a:t>Starvation</a:t>
            </a:r>
            <a:r>
              <a:rPr lang="en-US" dirty="0" smtClean="0"/>
              <a:t> and must be avoided. One solution is that a process must be picked as a victim only a finite number of times.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Ostrich Algorithm</a:t>
            </a:r>
            <a:endParaRPr lang="en-US" dirty="0"/>
          </a:p>
        </p:txBody>
      </p:sp>
      <p:sp>
        <p:nvSpPr>
          <p:cNvPr id="3" name="Content Placeholder 2"/>
          <p:cNvSpPr>
            <a:spLocks noGrp="1"/>
          </p:cNvSpPr>
          <p:nvPr>
            <p:ph idx="1"/>
          </p:nvPr>
        </p:nvSpPr>
        <p:spPr/>
        <p:txBody>
          <a:bodyPr/>
          <a:lstStyle/>
          <a:p>
            <a:pPr algn="just"/>
            <a:r>
              <a:rPr lang="en-US" dirty="0" smtClean="0"/>
              <a:t>Briefly, Ostrich Algorithm is about ignoring deadlock if it occurs</a:t>
            </a:r>
          </a:p>
          <a:p>
            <a:pPr algn="just"/>
            <a:r>
              <a:rPr lang="en-US" dirty="0" smtClean="0"/>
              <a:t>This algorithm is a well-used method to </a:t>
            </a:r>
            <a:r>
              <a:rPr lang="en-US" i="1" dirty="0" smtClean="0"/>
              <a:t>ignore</a:t>
            </a:r>
            <a:r>
              <a:rPr lang="en-US" dirty="0" smtClean="0"/>
              <a:t> problems. It gets its name from </a:t>
            </a:r>
            <a:r>
              <a:rPr lang="en-US" i="1" dirty="0" smtClean="0"/>
              <a:t>The Ostrich</a:t>
            </a:r>
            <a:r>
              <a:rPr lang="en-US" dirty="0" smtClean="0"/>
              <a:t> and the way it sticks its head in the sand and ignores everything that’s happening around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strich_algorithm (1).jpg"/>
          <p:cNvPicPr>
            <a:picLocks noGrp="1" noChangeAspect="1"/>
          </p:cNvPicPr>
          <p:nvPr>
            <p:ph idx="1"/>
          </p:nvPr>
        </p:nvPicPr>
        <p:blipFill>
          <a:blip r:embed="rId2"/>
          <a:stretch>
            <a:fillRect/>
          </a:stretch>
        </p:blipFill>
        <p:spPr>
          <a:xfrm>
            <a:off x="1763474" y="1676400"/>
            <a:ext cx="5891002" cy="4419600"/>
          </a:xfrm>
        </p:spPr>
      </p:pic>
      <p:sp>
        <p:nvSpPr>
          <p:cNvPr id="5" name="Footer Placeholder 4"/>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A </a:t>
            </a:r>
            <a:r>
              <a:rPr lang="en-US" b="1" dirty="0" smtClean="0"/>
              <a:t>directed edge </a:t>
            </a:r>
            <a:r>
              <a:rPr lang="en-US" dirty="0" smtClean="0"/>
              <a:t>from process pi to resource type </a:t>
            </a:r>
            <a:r>
              <a:rPr lang="en-US" dirty="0" err="1" smtClean="0"/>
              <a:t>Rj</a:t>
            </a:r>
            <a:r>
              <a:rPr lang="en-US" dirty="0" smtClean="0"/>
              <a:t> is denoted by Pi </a:t>
            </a:r>
            <a:r>
              <a:rPr lang="en-US" dirty="0" smtClean="0">
                <a:sym typeface="Wingdings" pitchFamily="2" charset="2"/>
              </a:rPr>
              <a:t></a:t>
            </a:r>
            <a:r>
              <a:rPr lang="en-US" dirty="0" smtClean="0"/>
              <a:t> </a:t>
            </a:r>
            <a:r>
              <a:rPr lang="en-US" dirty="0" err="1" smtClean="0"/>
              <a:t>Rj</a:t>
            </a:r>
            <a:endParaRPr lang="en-US" dirty="0" smtClean="0"/>
          </a:p>
          <a:p>
            <a:pPr algn="just"/>
            <a:r>
              <a:rPr lang="en-US" dirty="0" smtClean="0"/>
              <a:t>it signifies that process P; has requested an instance of resource type </a:t>
            </a:r>
            <a:r>
              <a:rPr lang="en-US" dirty="0" err="1" smtClean="0"/>
              <a:t>Rj</a:t>
            </a:r>
            <a:r>
              <a:rPr lang="en-US" dirty="0" smtClean="0"/>
              <a:t> and is currently waiting for that resource.</a:t>
            </a:r>
          </a:p>
          <a:p>
            <a:pPr algn="just"/>
            <a:r>
              <a:rPr lang="en-US" dirty="0" smtClean="0"/>
              <a:t> A directed edge from resource type </a:t>
            </a:r>
            <a:r>
              <a:rPr lang="en-US" dirty="0" err="1" smtClean="0"/>
              <a:t>Rj</a:t>
            </a:r>
            <a:r>
              <a:rPr lang="en-US" dirty="0" smtClean="0"/>
              <a:t> to process P; is denoted by </a:t>
            </a:r>
            <a:r>
              <a:rPr lang="en-US" dirty="0" err="1" smtClean="0"/>
              <a:t>Rj</a:t>
            </a:r>
            <a:r>
              <a:rPr lang="en-US" dirty="0" smtClean="0"/>
              <a:t> </a:t>
            </a:r>
            <a:r>
              <a:rPr lang="en-US" dirty="0" smtClean="0">
                <a:sym typeface="Wingdings" pitchFamily="2" charset="2"/>
              </a:rPr>
              <a:t></a:t>
            </a:r>
            <a:r>
              <a:rPr lang="en-US" dirty="0" smtClean="0"/>
              <a:t> Pi;</a:t>
            </a:r>
          </a:p>
          <a:p>
            <a:pPr algn="just"/>
            <a:r>
              <a:rPr lang="en-US" dirty="0" smtClean="0"/>
              <a:t>it signifies that an instance of resource type R1 has been allocated to process P;.</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No manpower is required to do any extra work. When the system crashes, just restart it. This is viable only when a deadlock occurs rarely.</a:t>
            </a:r>
          </a:p>
          <a:p>
            <a:pPr algn="just"/>
            <a:r>
              <a:rPr lang="en-US" dirty="0" smtClean="0"/>
              <a:t>If it happens quite often, then this is not an optimal solution. You’ll have to invest some time in properly dealing with deadlocks, that’s any of the next three methods mentioned above in prevention of deadlock.</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Systems</a:t>
            </a:r>
            <a:endParaRPr lang="en-US" dirty="0"/>
          </a:p>
        </p:txBody>
      </p:sp>
      <p:sp>
        <p:nvSpPr>
          <p:cNvPr id="3" name="Content Placeholder 2"/>
          <p:cNvSpPr>
            <a:spLocks noGrp="1"/>
          </p:cNvSpPr>
          <p:nvPr>
            <p:ph idx="1"/>
          </p:nvPr>
        </p:nvSpPr>
        <p:spPr/>
        <p:txBody>
          <a:bodyPr/>
          <a:lstStyle/>
          <a:p>
            <a:r>
              <a:rPr lang="en-US" dirty="0" smtClean="0"/>
              <a:t>Files</a:t>
            </a:r>
          </a:p>
          <a:p>
            <a:r>
              <a:rPr lang="en-US" dirty="0" smtClean="0"/>
              <a:t>Directories</a:t>
            </a:r>
          </a:p>
          <a:p>
            <a:r>
              <a:rPr lang="en-US" dirty="0" smtClean="0"/>
              <a:t>File system implementation </a:t>
            </a:r>
          </a:p>
          <a:p>
            <a:r>
              <a:rPr lang="en-US" dirty="0" smtClean="0"/>
              <a:t>management and optimization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Naming</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A file is an abstraction mechanism. It provides a way to store information on the disk and read it back later</a:t>
            </a:r>
          </a:p>
          <a:p>
            <a:pPr algn="just"/>
            <a:r>
              <a:rPr lang="en-US" dirty="0" smtClean="0"/>
              <a:t>When a process creates a file, it gives the file a name. When the process terminates, the file continues to exist and can be accessed by other processes using its name</a:t>
            </a:r>
          </a:p>
          <a:p>
            <a:pPr algn="just"/>
            <a:r>
              <a:rPr lang="en-US" dirty="0" smtClean="0"/>
              <a:t>The exact rules for file naming vary somewhat from system to system, but all current operating systems allow </a:t>
            </a:r>
            <a:r>
              <a:rPr lang="en-US" b="1" dirty="0" smtClean="0"/>
              <a:t>strings of one to eight letters </a:t>
            </a:r>
            <a:r>
              <a:rPr lang="en-US" dirty="0" smtClean="0"/>
              <a:t>as legal file names</a:t>
            </a:r>
          </a:p>
          <a:p>
            <a:pPr algn="just"/>
            <a:r>
              <a:rPr lang="en-US" dirty="0" smtClean="0"/>
              <a:t>Frequently digits and special characters are also permitted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Some file systems distinguish between upper- and lowercase letters, whereas others do not. UNIX falls in the first category, the old MS-DOS falls in the second.</a:t>
            </a:r>
          </a:p>
          <a:p>
            <a:pPr algn="just"/>
            <a:r>
              <a:rPr lang="en-US" dirty="0" smtClean="0"/>
              <a:t>Many operating systems support two-part file names, with the two parts </a:t>
            </a:r>
            <a:r>
              <a:rPr lang="en-US" dirty="0" err="1" smtClean="0"/>
              <a:t>separated</a:t>
            </a:r>
            <a:r>
              <a:rPr lang="en-US" dirty="0" smtClean="0"/>
              <a:t> by a period, as in </a:t>
            </a:r>
            <a:r>
              <a:rPr lang="en-US" dirty="0" err="1" smtClean="0"/>
              <a:t>prog.c</a:t>
            </a:r>
            <a:r>
              <a:rPr lang="en-US" dirty="0" smtClean="0"/>
              <a:t>. The part following the period is called the file extension and usually indicates something about the file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33400" y="609600"/>
            <a:ext cx="8153400" cy="57912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Structure</a:t>
            </a:r>
            <a:endParaRPr lang="en-US" dirty="0"/>
          </a:p>
        </p:txBody>
      </p:sp>
      <p:sp>
        <p:nvSpPr>
          <p:cNvPr id="3" name="Content Placeholder 2"/>
          <p:cNvSpPr>
            <a:spLocks noGrp="1"/>
          </p:cNvSpPr>
          <p:nvPr>
            <p:ph idx="1"/>
          </p:nvPr>
        </p:nvSpPr>
        <p:spPr/>
        <p:txBody>
          <a:bodyPr/>
          <a:lstStyle/>
          <a:p>
            <a:r>
              <a:rPr lang="en-US" dirty="0" smtClean="0"/>
              <a:t>Files can be structured in any of several ways. Three common possibilities are depicted as </a:t>
            </a:r>
          </a:p>
          <a:p>
            <a:pPr marL="514350" indent="-514350">
              <a:buFont typeface="+mj-lt"/>
              <a:buAutoNum type="arabicPeriod"/>
            </a:pPr>
            <a:r>
              <a:rPr lang="en-US" dirty="0" smtClean="0"/>
              <a:t>Byte sequence</a:t>
            </a:r>
          </a:p>
          <a:p>
            <a:pPr marL="514350" indent="-514350">
              <a:buFont typeface="+mj-lt"/>
              <a:buAutoNum type="arabicPeriod"/>
            </a:pPr>
            <a:r>
              <a:rPr lang="en-US" dirty="0" smtClean="0"/>
              <a:t>Record Sequence </a:t>
            </a:r>
          </a:p>
          <a:p>
            <a:pPr marL="514350" indent="-514350">
              <a:buFont typeface="+mj-lt"/>
              <a:buAutoNum type="arabicPeriod"/>
            </a:pPr>
            <a:r>
              <a:rPr lang="en-US" dirty="0" smtClean="0"/>
              <a:t>Tree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04800" y="609600"/>
            <a:ext cx="8458199" cy="55626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85000" lnSpcReduction="10000"/>
          </a:bodyPr>
          <a:lstStyle/>
          <a:p>
            <a:pPr algn="just"/>
            <a:r>
              <a:rPr lang="en-US" b="1" dirty="0" smtClean="0"/>
              <a:t>Byte Sequence: </a:t>
            </a:r>
            <a:r>
              <a:rPr lang="en-US" dirty="0" smtClean="0"/>
              <a:t>The file in Fig.(a) is an unstructured sequence of bytes. In effect, the operating system does not know or care what is in the file. All it sees are bytes. </a:t>
            </a:r>
          </a:p>
          <a:p>
            <a:pPr algn="just"/>
            <a:r>
              <a:rPr lang="en-US" b="1" dirty="0" smtClean="0"/>
              <a:t>Record Sequence: </a:t>
            </a:r>
            <a:r>
              <a:rPr lang="en-US" dirty="0" smtClean="0"/>
              <a:t>file being a sequence of records is the idea that the read operation returns one record and the write operation overwrites or appends one record</a:t>
            </a:r>
          </a:p>
          <a:p>
            <a:pPr algn="just"/>
            <a:r>
              <a:rPr lang="en-US" b="1" dirty="0" smtClean="0"/>
              <a:t>Tree Structure: </a:t>
            </a:r>
            <a:r>
              <a:rPr lang="en-US" dirty="0" smtClean="0"/>
              <a:t>In this organization, a file consists of a tree of records, not necessarily all the same length, each containing a key field in a fixed position in the record. The tree is sorted on the key field, to allow rapid searching for a particular key. The basic operation here is not to get the ‘‘next’’ record, although that is also possible, but to get the record with a specific key.</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Types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Many operating systems support several types of files. UNIX (again, including OS X) and Windows, for example, have regular files and directories. UNIX also has </a:t>
            </a:r>
            <a:r>
              <a:rPr lang="en-US" b="1" dirty="0" smtClean="0"/>
              <a:t>character and block special files</a:t>
            </a:r>
          </a:p>
          <a:p>
            <a:pPr algn="just"/>
            <a:r>
              <a:rPr lang="en-US" b="1" dirty="0" smtClean="0"/>
              <a:t>Regular files </a:t>
            </a:r>
            <a:r>
              <a:rPr lang="en-US" dirty="0" smtClean="0"/>
              <a:t>are the ones that contain user information</a:t>
            </a:r>
          </a:p>
          <a:p>
            <a:pPr algn="just"/>
            <a:r>
              <a:rPr lang="en-US" b="1" dirty="0" smtClean="0"/>
              <a:t>Directories</a:t>
            </a:r>
            <a:r>
              <a:rPr lang="en-US" dirty="0" smtClean="0"/>
              <a:t> are system files for maintaining the structure of the file system</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b="1" dirty="0" smtClean="0"/>
              <a:t>Character special files </a:t>
            </a:r>
            <a:r>
              <a:rPr lang="en-US" dirty="0" smtClean="0"/>
              <a:t>are related to input/output and used to model serial I/O devices, such as terminals, printers, and networks.</a:t>
            </a:r>
          </a:p>
          <a:p>
            <a:pPr algn="just"/>
            <a:r>
              <a:rPr lang="en-US" b="1" dirty="0" smtClean="0"/>
              <a:t>Block special files </a:t>
            </a:r>
            <a:r>
              <a:rPr lang="en-US" dirty="0" smtClean="0"/>
              <a:t>are used to model disks</a:t>
            </a:r>
          </a:p>
          <a:p>
            <a:pPr algn="just"/>
            <a:r>
              <a:rPr lang="en-US" dirty="0" smtClean="0"/>
              <a:t>Regular files are generally either ASCII files or binary files. ASCII files consist of lines of text. In some systems each line is terminated by a carriage return character. In others, the line feed character is used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A directed edge Pi </a:t>
            </a:r>
            <a:r>
              <a:rPr lang="en-US" dirty="0" smtClean="0">
                <a:sym typeface="Wingdings" pitchFamily="2" charset="2"/>
              </a:rPr>
              <a:t></a:t>
            </a:r>
            <a:r>
              <a:rPr lang="en-US" dirty="0" smtClean="0"/>
              <a:t> </a:t>
            </a:r>
            <a:r>
              <a:rPr lang="en-US" dirty="0" err="1" smtClean="0"/>
              <a:t>Rj</a:t>
            </a:r>
            <a:r>
              <a:rPr lang="en-US" dirty="0" smtClean="0"/>
              <a:t> is called a </a:t>
            </a:r>
            <a:r>
              <a:rPr lang="en-US" b="1" dirty="0" smtClean="0"/>
              <a:t>request edge</a:t>
            </a:r>
          </a:p>
          <a:p>
            <a:pPr algn="just"/>
            <a:r>
              <a:rPr lang="en-US" dirty="0" smtClean="0"/>
              <a:t>A directed edge </a:t>
            </a:r>
            <a:r>
              <a:rPr lang="en-US" dirty="0" err="1" smtClean="0"/>
              <a:t>Rj</a:t>
            </a:r>
            <a:r>
              <a:rPr lang="en-US" dirty="0" smtClean="0"/>
              <a:t> </a:t>
            </a:r>
            <a:r>
              <a:rPr lang="en-US" dirty="0" smtClean="0">
                <a:sym typeface="Wingdings" pitchFamily="2" charset="2"/>
              </a:rPr>
              <a:t></a:t>
            </a:r>
            <a:r>
              <a:rPr lang="en-US" dirty="0" smtClean="0"/>
              <a:t>  Pi; is called an </a:t>
            </a:r>
            <a:r>
              <a:rPr lang="en-US" b="1" dirty="0" smtClean="0"/>
              <a:t>Assignment Edge</a:t>
            </a:r>
          </a:p>
          <a:p>
            <a:pPr algn="just"/>
            <a:r>
              <a:rPr lang="en-US" dirty="0" smtClean="0"/>
              <a:t>Pictorially we represent each </a:t>
            </a:r>
            <a:r>
              <a:rPr lang="en-US" b="1" dirty="0" smtClean="0"/>
              <a:t>process P; as a circle </a:t>
            </a:r>
            <a:r>
              <a:rPr lang="en-US" dirty="0" smtClean="0"/>
              <a:t>and each </a:t>
            </a:r>
            <a:r>
              <a:rPr lang="en-US" b="1" dirty="0" smtClean="0"/>
              <a:t>resource type </a:t>
            </a:r>
            <a:r>
              <a:rPr lang="en-US" b="1" dirty="0" err="1" smtClean="0"/>
              <a:t>Rj</a:t>
            </a:r>
            <a:r>
              <a:rPr lang="en-US" b="1" dirty="0" smtClean="0"/>
              <a:t> as a rectangle</a:t>
            </a:r>
            <a:r>
              <a:rPr lang="en-US" dirty="0" smtClean="0"/>
              <a:t>. Since resource type </a:t>
            </a:r>
            <a:r>
              <a:rPr lang="en-US" dirty="0" err="1" smtClean="0"/>
              <a:t>Rj</a:t>
            </a:r>
            <a:r>
              <a:rPr lang="en-US" dirty="0" smtClean="0"/>
              <a:t> may have more than one instance, we represent each such </a:t>
            </a:r>
            <a:r>
              <a:rPr lang="en-US" b="1" dirty="0" smtClean="0"/>
              <a:t>instance as a dot</a:t>
            </a:r>
            <a:r>
              <a:rPr lang="en-US" dirty="0" smtClean="0"/>
              <a:t> within the rectangle. Note that a request edge points to only the rectangle </a:t>
            </a:r>
            <a:r>
              <a:rPr lang="en-US" dirty="0" err="1" smtClean="0"/>
              <a:t>Rj</a:t>
            </a:r>
            <a:r>
              <a:rPr lang="en-US" dirty="0" smtClean="0"/>
              <a:t>, whereas an assignment edge must also designate one of the dots in the rectangle.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A common technique for implementing file types is to include the type as part of the file name.</a:t>
            </a:r>
          </a:p>
          <a:p>
            <a:pPr algn="just"/>
            <a:r>
              <a:rPr lang="en-US" dirty="0" smtClean="0"/>
              <a:t>The name is split into two parts-a name and an extension, usually separated by a period character</a:t>
            </a:r>
          </a:p>
          <a:p>
            <a:pPr algn="just"/>
            <a:r>
              <a:rPr lang="en-US" dirty="0" smtClean="0"/>
              <a:t>The system uses the extension to indicate the type of the file and the type of operations that can be done on that file</a:t>
            </a:r>
          </a:p>
          <a:p>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Access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Early operating systems provided only one kind of file access: </a:t>
            </a:r>
            <a:r>
              <a:rPr lang="en-US" b="1" dirty="0" smtClean="0"/>
              <a:t>sequential access</a:t>
            </a:r>
            <a:r>
              <a:rPr lang="en-US" dirty="0" smtClean="0"/>
              <a:t>. In these systems, a process could read all the bytes or records in a file in order, starting at the beginning, but could not skip around and read them out of order</a:t>
            </a:r>
          </a:p>
          <a:p>
            <a:pPr algn="just"/>
            <a:r>
              <a:rPr lang="en-US" dirty="0" smtClean="0"/>
              <a:t>Sequential files were convenient when the storage medium was magnetic tape rather than disk</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When disks came into use for storing files, it became possible to read the bytes or records of a file out of order, or to access records by key rather than by position. Files whose bytes or records can be read in any order are called </a:t>
            </a:r>
            <a:r>
              <a:rPr lang="en-US" b="1" dirty="0" smtClean="0"/>
              <a:t>random-access files</a:t>
            </a:r>
          </a:p>
          <a:p>
            <a:pPr algn="just"/>
            <a:r>
              <a:rPr lang="en-US" b="1" dirty="0" smtClean="0"/>
              <a:t>Two methods </a:t>
            </a:r>
            <a:r>
              <a:rPr lang="en-US" dirty="0" smtClean="0"/>
              <a:t>can be used for specifying where to start reading. In the first one, every read operation gives the position in the file to start reading at. In the second one, a special operation, seek, is provided to set the current position</a:t>
            </a:r>
          </a:p>
          <a:p>
            <a:pPr algn="just"/>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Attributes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Every file has a name and its data. In addition, all operating systems associate other information with each file, for example, the date and time the file was last modified and the file’s size. We will call these extra items the file’s attributes. Some people call them metadata.</a:t>
            </a:r>
          </a:p>
          <a:p>
            <a:pPr algn="just"/>
            <a:r>
              <a:rPr lang="en-US" dirty="0" smtClean="0"/>
              <a:t>The list of attributes varies considerably from system to system.</a:t>
            </a:r>
          </a:p>
          <a:p>
            <a:pPr algn="just"/>
            <a:r>
              <a:rPr lang="en-US" dirty="0" smtClean="0"/>
              <a:t>The first four attributes relate to the file’s protection and tell who may access it and who may not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33400" y="381000"/>
            <a:ext cx="8305800" cy="60960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txBody>
          <a:bodyPr>
            <a:normAutofit fontScale="90000"/>
          </a:bodyPr>
          <a:lstStyle/>
          <a:p>
            <a:r>
              <a:rPr lang="en-US" dirty="0" smtClean="0"/>
              <a:t>File Operations</a:t>
            </a:r>
            <a:endParaRPr lang="en-US" dirty="0"/>
          </a:p>
        </p:txBody>
      </p:sp>
      <p:sp>
        <p:nvSpPr>
          <p:cNvPr id="3" name="Content Placeholder 2"/>
          <p:cNvSpPr>
            <a:spLocks noGrp="1"/>
          </p:cNvSpPr>
          <p:nvPr>
            <p:ph idx="1"/>
          </p:nvPr>
        </p:nvSpPr>
        <p:spPr>
          <a:xfrm>
            <a:off x="457200" y="1219200"/>
            <a:ext cx="8229600" cy="5410200"/>
          </a:xfrm>
        </p:spPr>
        <p:txBody>
          <a:bodyPr>
            <a:normAutofit fontScale="70000" lnSpcReduction="20000"/>
          </a:bodyPr>
          <a:lstStyle/>
          <a:p>
            <a:pPr algn="just"/>
            <a:r>
              <a:rPr lang="en-US" dirty="0" smtClean="0"/>
              <a:t>Files exist to store information and allow it to be retrieved later. Different systems provide different operations to allow storage and retrieval</a:t>
            </a:r>
          </a:p>
          <a:p>
            <a:pPr algn="just"/>
            <a:r>
              <a:rPr lang="en-US" dirty="0" smtClean="0"/>
              <a:t>System calls related to files are</a:t>
            </a:r>
          </a:p>
          <a:p>
            <a:pPr marL="514350" indent="-514350" algn="just">
              <a:buFont typeface="+mj-lt"/>
              <a:buAutoNum type="arabicPeriod"/>
            </a:pPr>
            <a:r>
              <a:rPr lang="en-US" dirty="0" smtClean="0"/>
              <a:t>Create</a:t>
            </a:r>
          </a:p>
          <a:p>
            <a:pPr marL="514350" indent="-514350" algn="just">
              <a:buFont typeface="+mj-lt"/>
              <a:buAutoNum type="arabicPeriod"/>
            </a:pPr>
            <a:r>
              <a:rPr lang="en-US" dirty="0" smtClean="0"/>
              <a:t>Delete</a:t>
            </a:r>
          </a:p>
          <a:p>
            <a:pPr marL="514350" indent="-514350" algn="just">
              <a:buFont typeface="+mj-lt"/>
              <a:buAutoNum type="arabicPeriod"/>
            </a:pPr>
            <a:r>
              <a:rPr lang="en-US" dirty="0" smtClean="0"/>
              <a:t>Open</a:t>
            </a:r>
          </a:p>
          <a:p>
            <a:pPr marL="514350" indent="-514350" algn="just">
              <a:buFont typeface="+mj-lt"/>
              <a:buAutoNum type="arabicPeriod"/>
            </a:pPr>
            <a:r>
              <a:rPr lang="en-US" dirty="0" smtClean="0"/>
              <a:t>Close</a:t>
            </a:r>
          </a:p>
          <a:p>
            <a:pPr marL="514350" indent="-514350" algn="just">
              <a:buFont typeface="+mj-lt"/>
              <a:buAutoNum type="arabicPeriod"/>
            </a:pPr>
            <a:r>
              <a:rPr lang="en-US" dirty="0" smtClean="0"/>
              <a:t>Read</a:t>
            </a:r>
          </a:p>
          <a:p>
            <a:pPr marL="514350" indent="-514350" algn="just">
              <a:buFont typeface="+mj-lt"/>
              <a:buAutoNum type="arabicPeriod"/>
            </a:pPr>
            <a:r>
              <a:rPr lang="en-US" dirty="0" smtClean="0"/>
              <a:t>Write</a:t>
            </a:r>
          </a:p>
          <a:p>
            <a:pPr marL="514350" indent="-514350" algn="just">
              <a:buFont typeface="+mj-lt"/>
              <a:buAutoNum type="arabicPeriod"/>
            </a:pPr>
            <a:r>
              <a:rPr lang="en-US" dirty="0" smtClean="0"/>
              <a:t>Append</a:t>
            </a:r>
          </a:p>
          <a:p>
            <a:pPr marL="514350" indent="-514350" algn="just">
              <a:buFont typeface="+mj-lt"/>
              <a:buAutoNum type="arabicPeriod"/>
            </a:pPr>
            <a:r>
              <a:rPr lang="en-US" dirty="0" smtClean="0"/>
              <a:t>Seek</a:t>
            </a:r>
          </a:p>
          <a:p>
            <a:pPr marL="514350" indent="-514350" algn="just">
              <a:buFont typeface="+mj-lt"/>
              <a:buAutoNum type="arabicPeriod"/>
            </a:pPr>
            <a:r>
              <a:rPr lang="en-US" dirty="0" smtClean="0"/>
              <a:t>Get Attributes</a:t>
            </a:r>
          </a:p>
          <a:p>
            <a:pPr marL="514350" indent="-514350" algn="just">
              <a:buFont typeface="+mj-lt"/>
              <a:buAutoNum type="arabicPeriod"/>
            </a:pPr>
            <a:r>
              <a:rPr lang="en-US" dirty="0" smtClean="0"/>
              <a:t>Set Attributes</a:t>
            </a:r>
          </a:p>
          <a:p>
            <a:pPr marL="514350" indent="-514350" algn="just">
              <a:buFont typeface="+mj-lt"/>
              <a:buAutoNum type="arabicPeriod"/>
            </a:pPr>
            <a:r>
              <a:rPr lang="en-US" dirty="0" smtClean="0"/>
              <a:t>Rename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Directories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To keep track of files, file systems normally have directories or folders, which are themselves files</a:t>
            </a:r>
          </a:p>
          <a:p>
            <a:pPr algn="just"/>
            <a:r>
              <a:rPr lang="en-US" b="1" dirty="0" smtClean="0"/>
              <a:t>Single-Level Directory Systems: The </a:t>
            </a:r>
            <a:r>
              <a:rPr lang="en-US" dirty="0" smtClean="0"/>
              <a:t>simplest form of directory system is having one directory containing all the files. Sometimes it is called the root directory</a:t>
            </a:r>
          </a:p>
          <a:p>
            <a:pPr algn="just"/>
            <a:r>
              <a:rPr lang="en-US" dirty="0" smtClean="0"/>
              <a:t>the world’s first supercomputer, the CDC 6600, also had only a single directory for all files</a:t>
            </a:r>
          </a:p>
          <a:p>
            <a:pPr algn="just"/>
            <a:r>
              <a:rPr lang="en-US" dirty="0" smtClean="0"/>
              <a:t>The advantages of this scheme are its simplicity and the ability to locate files quickly—there is only one place to look</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981200" y="1905000"/>
            <a:ext cx="5562600" cy="28956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b="1" dirty="0" smtClean="0"/>
              <a:t>Hierarchical Directory Systems : </a:t>
            </a:r>
            <a:r>
              <a:rPr lang="en-US" dirty="0" smtClean="0"/>
              <a:t>The single level is adequate for very simple dedicated applications</a:t>
            </a:r>
          </a:p>
          <a:p>
            <a:pPr algn="just"/>
            <a:r>
              <a:rPr lang="en-US" dirty="0" smtClean="0"/>
              <a:t>but for modern users with thousands of files, it would be impossible to find anything if all files were in a single directory</a:t>
            </a:r>
          </a:p>
          <a:p>
            <a:pPr algn="just"/>
            <a:r>
              <a:rPr lang="en-US" dirty="0" smtClean="0"/>
              <a:t>Consequently, a way is needed to group related files together</a:t>
            </a:r>
          </a:p>
          <a:p>
            <a:pPr algn="just"/>
            <a:r>
              <a:rPr lang="en-US" dirty="0" smtClean="0"/>
              <a:t>With this approach, there can be as many directories as are needed to group the files in natural ways.</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2667000"/>
          </a:xfrm>
        </p:spPr>
        <p:txBody>
          <a:bodyPr/>
          <a:lstStyle/>
          <a:p>
            <a:pPr algn="just"/>
            <a:r>
              <a:rPr lang="en-US" dirty="0" smtClean="0"/>
              <a:t>Furthermore, if multiple users share a common file server, as is the case on many company networks, each user can have a private root directory for his or her own hierarchy</a:t>
            </a:r>
          </a:p>
          <a:p>
            <a:pPr algn="just"/>
            <a:endParaRPr lang="en-US" dirty="0"/>
          </a:p>
        </p:txBody>
      </p:sp>
      <p:pic>
        <p:nvPicPr>
          <p:cNvPr id="2051" name="Picture 3"/>
          <p:cNvPicPr>
            <a:picLocks noChangeAspect="1" noChangeArrowheads="1"/>
          </p:cNvPicPr>
          <p:nvPr/>
        </p:nvPicPr>
        <p:blipFill>
          <a:blip r:embed="rId2"/>
          <a:srcRect/>
          <a:stretch>
            <a:fillRect/>
          </a:stretch>
        </p:blipFill>
        <p:spPr bwMode="auto">
          <a:xfrm>
            <a:off x="2438400" y="2667000"/>
            <a:ext cx="5372100" cy="3230934"/>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When process P; requests an instance of resource type </a:t>
            </a:r>
            <a:r>
              <a:rPr lang="en-US" dirty="0" err="1" smtClean="0"/>
              <a:t>Rj</a:t>
            </a:r>
            <a:r>
              <a:rPr lang="en-US" dirty="0" smtClean="0"/>
              <a:t>, a request edge is inserted in the resource-allocation graph.</a:t>
            </a:r>
          </a:p>
          <a:p>
            <a:pPr algn="just"/>
            <a:r>
              <a:rPr lang="en-US" dirty="0" smtClean="0"/>
              <a:t>When this </a:t>
            </a:r>
            <a:r>
              <a:rPr lang="en-US" b="1" dirty="0" smtClean="0"/>
              <a:t>request can be fulfilled</a:t>
            </a:r>
            <a:r>
              <a:rPr lang="en-US" dirty="0" smtClean="0"/>
              <a:t>, the request edge is instantaneously transformed to an </a:t>
            </a:r>
            <a:r>
              <a:rPr lang="en-US" b="1" dirty="0" smtClean="0"/>
              <a:t>assignment edge</a:t>
            </a:r>
            <a:r>
              <a:rPr lang="en-US" dirty="0" smtClean="0"/>
              <a:t>.</a:t>
            </a:r>
          </a:p>
          <a:p>
            <a:pPr algn="just"/>
            <a:r>
              <a:rPr lang="en-US" dirty="0" smtClean="0"/>
              <a:t>When the process no longer needs access to the resource, it releases the resource; as a result, the assignment edge is deleted.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b="1" dirty="0" smtClean="0"/>
              <a:t>Path </a:t>
            </a:r>
            <a:r>
              <a:rPr lang="en-US" b="1" dirty="0" err="1" smtClean="0"/>
              <a:t>Names:</a:t>
            </a:r>
            <a:r>
              <a:rPr lang="en-US" dirty="0" err="1" smtClean="0"/>
              <a:t>When</a:t>
            </a:r>
            <a:r>
              <a:rPr lang="en-US" dirty="0" smtClean="0"/>
              <a:t> the file system is organized as a directory tree, some way is needed for specifying file names. Two different methods are commonly used. In the first method, each file is given an absolute path name consisting of the path from the </a:t>
            </a:r>
            <a:r>
              <a:rPr lang="en-US" b="1" dirty="0" smtClean="0"/>
              <a:t>root directory to file name</a:t>
            </a:r>
          </a:p>
          <a:p>
            <a:pPr algn="just"/>
            <a:r>
              <a:rPr lang="en-US" b="1" dirty="0" smtClean="0"/>
              <a:t>Example: </a:t>
            </a:r>
            <a:r>
              <a:rPr lang="en-US" dirty="0" smtClean="0"/>
              <a:t>/</a:t>
            </a:r>
            <a:r>
              <a:rPr lang="en-US" dirty="0" err="1" smtClean="0"/>
              <a:t>usr</a:t>
            </a:r>
            <a:r>
              <a:rPr lang="en-US" dirty="0" smtClean="0"/>
              <a:t>/</a:t>
            </a:r>
            <a:r>
              <a:rPr lang="en-US" dirty="0" err="1" smtClean="0"/>
              <a:t>ast</a:t>
            </a:r>
            <a:r>
              <a:rPr lang="en-US" dirty="0" smtClean="0"/>
              <a:t>/mailbox</a:t>
            </a:r>
          </a:p>
          <a:p>
            <a:pPr algn="just"/>
            <a:r>
              <a:rPr lang="en-US" dirty="0" smtClean="0"/>
              <a:t>Absolute path names always start at the root directory and are unique</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The other kind of name is the </a:t>
            </a:r>
            <a:r>
              <a:rPr lang="en-US" b="1" dirty="0" smtClean="0"/>
              <a:t>relative path name</a:t>
            </a:r>
            <a:r>
              <a:rPr lang="en-US" dirty="0" smtClean="0"/>
              <a:t>. This is used in conjunction with the concept of the working directory (also called the current directory)</a:t>
            </a:r>
          </a:p>
          <a:p>
            <a:pPr algn="just"/>
            <a:r>
              <a:rPr lang="en-US" dirty="0" smtClean="0"/>
              <a:t>A user can designate one directory as the current working directory, in which case all path names not beginning at the root directory are taken relative to the working directory</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Directory Operations</a:t>
            </a:r>
            <a:br>
              <a:rPr lang="en-US" dirty="0" smtClean="0"/>
            </a:br>
            <a:endParaRPr lang="en-US" dirty="0"/>
          </a:p>
        </p:txBody>
      </p:sp>
      <p:sp>
        <p:nvSpPr>
          <p:cNvPr id="3" name="Content Placeholder 2"/>
          <p:cNvSpPr>
            <a:spLocks noGrp="1"/>
          </p:cNvSpPr>
          <p:nvPr>
            <p:ph idx="1"/>
          </p:nvPr>
        </p:nvSpPr>
        <p:spPr/>
        <p:txBody>
          <a:bodyPr>
            <a:normAutofit fontScale="92500"/>
          </a:bodyPr>
          <a:lstStyle/>
          <a:p>
            <a:pPr algn="just"/>
            <a:r>
              <a:rPr lang="en-US" b="1" dirty="0" smtClean="0"/>
              <a:t>Create</a:t>
            </a:r>
            <a:r>
              <a:rPr lang="en-US" dirty="0" smtClean="0"/>
              <a:t>. A directory is created</a:t>
            </a:r>
          </a:p>
          <a:p>
            <a:pPr algn="just"/>
            <a:r>
              <a:rPr lang="en-US" b="1" dirty="0" smtClean="0"/>
              <a:t>Delete</a:t>
            </a:r>
            <a:r>
              <a:rPr lang="en-US" dirty="0" smtClean="0"/>
              <a:t>. A directory is deleted.</a:t>
            </a:r>
          </a:p>
          <a:p>
            <a:pPr algn="just"/>
            <a:r>
              <a:rPr lang="en-US" b="1" dirty="0" err="1" smtClean="0"/>
              <a:t>Opendir</a:t>
            </a:r>
            <a:r>
              <a:rPr lang="en-US" dirty="0" smtClean="0"/>
              <a:t>. Directories can be read</a:t>
            </a:r>
          </a:p>
          <a:p>
            <a:pPr algn="just"/>
            <a:r>
              <a:rPr lang="en-US" b="1" dirty="0" err="1" smtClean="0"/>
              <a:t>Closedir</a:t>
            </a:r>
            <a:r>
              <a:rPr lang="en-US" dirty="0" smtClean="0"/>
              <a:t>. When a directory has been read, it should be closed to free up internal table space.</a:t>
            </a:r>
          </a:p>
          <a:p>
            <a:pPr algn="just"/>
            <a:r>
              <a:rPr lang="en-US" b="1" dirty="0" err="1" smtClean="0"/>
              <a:t>Readdir</a:t>
            </a:r>
            <a:r>
              <a:rPr lang="en-US" b="1" dirty="0" smtClean="0"/>
              <a:t>. </a:t>
            </a:r>
            <a:r>
              <a:rPr lang="en-US" dirty="0" smtClean="0"/>
              <a:t>This call returns the next entry in an open directory</a:t>
            </a:r>
          </a:p>
          <a:p>
            <a:pPr algn="just"/>
            <a:r>
              <a:rPr lang="en-US" dirty="0" smtClean="0"/>
              <a:t>Rename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b="1" dirty="0" smtClean="0"/>
              <a:t>Link. </a:t>
            </a:r>
            <a:r>
              <a:rPr lang="en-US" dirty="0" smtClean="0"/>
              <a:t>Linking is a technique that allows a file to appear in more than one directory. This system call specifies an existing file and a path name, and creates a link from the existing file to the name specified by the path.</a:t>
            </a:r>
          </a:p>
          <a:p>
            <a:pPr algn="just"/>
            <a:r>
              <a:rPr lang="en-US" dirty="0" smtClean="0"/>
              <a:t>A link of this kind, which increments the counter in the file’s </a:t>
            </a:r>
            <a:r>
              <a:rPr lang="en-US" b="1" dirty="0" err="1" smtClean="0"/>
              <a:t>i</a:t>
            </a:r>
            <a:r>
              <a:rPr lang="en-US" b="1" dirty="0" smtClean="0"/>
              <a:t>-node</a:t>
            </a:r>
            <a:r>
              <a:rPr lang="en-US" dirty="0" smtClean="0"/>
              <a:t> (to keep track of the number of directory entries containing the file), is sometimes called a </a:t>
            </a:r>
            <a:r>
              <a:rPr lang="en-US" b="1" dirty="0" smtClean="0"/>
              <a:t>hard link</a:t>
            </a:r>
          </a:p>
          <a:p>
            <a:pPr algn="just"/>
            <a:r>
              <a:rPr lang="en-US" b="1" dirty="0" smtClean="0"/>
              <a:t>Unlink. </a:t>
            </a:r>
            <a:r>
              <a:rPr lang="en-US" dirty="0" smtClean="0"/>
              <a:t>A directory entry is removed</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System Implementation</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File System Layout: File systems are stored on disks. Most disks can be divided up into one or more partitions, with independent file systems on each partition. </a:t>
            </a:r>
            <a:r>
              <a:rPr lang="en-US" b="1" dirty="0" smtClean="0"/>
              <a:t>Sector 0</a:t>
            </a:r>
            <a:r>
              <a:rPr lang="en-US" dirty="0" smtClean="0"/>
              <a:t> of the disk is called the </a:t>
            </a:r>
            <a:r>
              <a:rPr lang="en-US" b="1" dirty="0" smtClean="0"/>
              <a:t>MBR (Master Boot Record)</a:t>
            </a:r>
            <a:r>
              <a:rPr lang="en-US" dirty="0" smtClean="0"/>
              <a:t> and is used to boot the computer.</a:t>
            </a:r>
          </a:p>
          <a:p>
            <a:pPr algn="just"/>
            <a:r>
              <a:rPr lang="en-US" dirty="0" smtClean="0"/>
              <a:t>The end of the MBR contains the partition table. This table gives the starting and ending addresses of each partition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One of the partitions in the table is marked as active. When the computer is booted, the BIOS reads in and executes the MBR. The first thing the MBR program does is locate the active partition, read in its first block, which is called the boot block, and execute it.</a:t>
            </a:r>
          </a:p>
          <a:p>
            <a:pPr algn="just"/>
            <a:r>
              <a:rPr lang="en-US" dirty="0" smtClean="0"/>
              <a:t>The first one is the superblock. It contains all the key parameters about the file system and is read into memory when the computer is booted or the file system is first touched.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533400" y="1905000"/>
            <a:ext cx="8153400" cy="44196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Files</a:t>
            </a:r>
            <a:endParaRPr lang="en-US" dirty="0"/>
          </a:p>
        </p:txBody>
      </p:sp>
      <p:sp>
        <p:nvSpPr>
          <p:cNvPr id="3" name="Content Placeholder 2"/>
          <p:cNvSpPr>
            <a:spLocks noGrp="1"/>
          </p:cNvSpPr>
          <p:nvPr>
            <p:ph idx="1"/>
          </p:nvPr>
        </p:nvSpPr>
        <p:spPr/>
        <p:txBody>
          <a:bodyPr/>
          <a:lstStyle/>
          <a:p>
            <a:pPr algn="just"/>
            <a:r>
              <a:rPr lang="en-US" b="1" dirty="0" smtClean="0"/>
              <a:t>Contiguous </a:t>
            </a:r>
            <a:r>
              <a:rPr lang="en-US" b="1" err="1" smtClean="0"/>
              <a:t>Allocation</a:t>
            </a:r>
            <a:r>
              <a:rPr lang="en-US" b="1" smtClean="0"/>
              <a:t>: </a:t>
            </a:r>
            <a:r>
              <a:rPr lang="en-US" smtClean="0"/>
              <a:t>The </a:t>
            </a:r>
            <a:r>
              <a:rPr lang="en-US" dirty="0" smtClean="0"/>
              <a:t>simplest allocation scheme is to store each file as a contiguous run of disk blocks. Thus on a disk with 1-KB blocks, a 50-KB file would be allocated 50 </a:t>
            </a:r>
            <a:r>
              <a:rPr lang="en-US" dirty="0" err="1" smtClean="0"/>
              <a:t>consecutive</a:t>
            </a:r>
            <a:r>
              <a:rPr lang="en-US" dirty="0" smtClean="0"/>
              <a:t> blocks. With 2-KB blocks, it would be allocated 25 consecutive blocks</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81000" y="838200"/>
            <a:ext cx="8382000" cy="5181599"/>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Contiguous disk-space allocation has two significant advantages. First, it is simple to implement.</a:t>
            </a:r>
          </a:p>
          <a:p>
            <a:pPr algn="just"/>
            <a:r>
              <a:rPr lang="en-US" dirty="0" smtClean="0"/>
              <a:t>Second, the read performance is excellent because the entire file can be read from the disk in a single operation Only one seek is needed (to the first block)</a:t>
            </a:r>
          </a:p>
          <a:p>
            <a:pPr algn="just"/>
            <a:r>
              <a:rPr lang="en-US" dirty="0" smtClean="0"/>
              <a:t>Unfortunately, contiguous allocation also has a very serious drawback: over the course of time, the disk becomes fragmented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C.jpg"/>
          <p:cNvPicPr>
            <a:picLocks noGrp="1" noChangeAspect="1"/>
          </p:cNvPicPr>
          <p:nvPr>
            <p:ph idx="1"/>
          </p:nvPr>
        </p:nvPicPr>
        <p:blipFill>
          <a:blip r:embed="rId2"/>
          <a:stretch>
            <a:fillRect/>
          </a:stretch>
        </p:blipFill>
        <p:spPr>
          <a:xfrm>
            <a:off x="1540932" y="533400"/>
            <a:ext cx="5850468" cy="5562600"/>
          </a:xfrm>
        </p:spPr>
      </p:pic>
      <p:sp>
        <p:nvSpPr>
          <p:cNvPr id="3" name="Footer Placeholder 2"/>
          <p:cNvSpPr>
            <a:spLocks noGrp="1"/>
          </p:cNvSpPr>
          <p:nvPr>
            <p:ph type="ftr" sz="quarter" idx="11"/>
          </p:nvPr>
        </p:nvSpPr>
        <p:spPr/>
        <p:txBody>
          <a:bodyPr/>
          <a:lstStyle/>
          <a:p>
            <a:r>
              <a:rPr lang="en-US" smtClean="0"/>
              <a:t>Dr.S.MD.FAROOQ</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List Allocation</a:t>
            </a:r>
            <a:endParaRPr lang="en-US" dirty="0"/>
          </a:p>
        </p:txBody>
      </p:sp>
      <p:sp>
        <p:nvSpPr>
          <p:cNvPr id="3" name="Content Placeholder 2"/>
          <p:cNvSpPr>
            <a:spLocks noGrp="1"/>
          </p:cNvSpPr>
          <p:nvPr>
            <p:ph idx="1"/>
          </p:nvPr>
        </p:nvSpPr>
        <p:spPr/>
        <p:txBody>
          <a:bodyPr/>
          <a:lstStyle/>
          <a:p>
            <a:pPr algn="just"/>
            <a:r>
              <a:rPr lang="en-US" dirty="0" smtClean="0"/>
              <a:t>The second method for storing files is to keep each one as a linked list of disk blocks.</a:t>
            </a:r>
          </a:p>
          <a:p>
            <a:pPr algn="just"/>
            <a:r>
              <a:rPr lang="en-US" dirty="0" smtClean="0"/>
              <a:t>as shown in Fig. The first word of each block is used as a pointer to the next one. The rest of the block is for data. </a:t>
            </a:r>
          </a:p>
          <a:p>
            <a:pPr algn="just"/>
            <a:r>
              <a:rPr lang="en-US" dirty="0" smtClean="0"/>
              <a:t>Unlike contiguous allocation, every disk block can be used in this method. No space is lost to disk fragmentation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85800" y="914400"/>
            <a:ext cx="8077200" cy="4876799"/>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On the other hand, although reading a file sequentially is straightforward, random access is extremely slow. To get to </a:t>
            </a:r>
            <a:r>
              <a:rPr lang="en-US" b="1" dirty="0" smtClean="0"/>
              <a:t>block n</a:t>
            </a:r>
            <a:r>
              <a:rPr lang="en-US" dirty="0" smtClean="0"/>
              <a:t>, the operating system has to start at the beginning and read the </a:t>
            </a:r>
            <a:r>
              <a:rPr lang="en-US" b="1" dirty="0" smtClean="0"/>
              <a:t>n − 1 blocks </a:t>
            </a:r>
            <a:r>
              <a:rPr lang="en-US" dirty="0" smtClean="0"/>
              <a:t>prior to it, one at a time. Clearly, doing so many reads will be painfully slow.</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Linked List allocation using table in memory</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Both disadvantages of the linked-list allocation can be eliminated by taking the pointer word from each disk block and putting it in a table in memory.</a:t>
            </a:r>
          </a:p>
          <a:p>
            <a:pPr algn="just"/>
            <a:r>
              <a:rPr lang="en-US" dirty="0" smtClean="0"/>
              <a:t>Figure shows what the table looks like for the example of Fig in linked list allocation</a:t>
            </a:r>
          </a:p>
          <a:p>
            <a:pPr algn="just"/>
            <a:r>
              <a:rPr lang="en-US" dirty="0" smtClean="0"/>
              <a:t>In both figures, we have two files. File A uses disk blocks 4, 7, 2, 10, and 12, in that order, and file B uses disk blocks 6, 3, 11, and 14, in that order</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we can start with block 4 and follow the chain all the way to the end. The same can be done starting with block 6. Both chains are terminated with a special marker (e.g., −1) that is not a valid block number. Such a table in main memory is called a FAT (File Allocation Table).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981200" y="457200"/>
            <a:ext cx="5168096" cy="4343400"/>
          </a:xfrm>
          <a:prstGeom prst="rect">
            <a:avLst/>
          </a:prstGeom>
          <a:noFill/>
          <a:ln w="9525">
            <a:noFill/>
            <a:miter lim="800000"/>
            <a:headEnd/>
            <a:tailEnd/>
          </a:ln>
          <a:effectLst/>
        </p:spPr>
      </p:pic>
      <p:sp>
        <p:nvSpPr>
          <p:cNvPr id="5" name="Rectangle 4"/>
          <p:cNvSpPr/>
          <p:nvPr/>
        </p:nvSpPr>
        <p:spPr>
          <a:xfrm>
            <a:off x="762000" y="5105400"/>
            <a:ext cx="7772400" cy="1384995"/>
          </a:xfrm>
          <a:prstGeom prst="rect">
            <a:avLst/>
          </a:prstGeom>
        </p:spPr>
        <p:txBody>
          <a:bodyPr wrap="square">
            <a:spAutoFit/>
          </a:bodyPr>
          <a:lstStyle/>
          <a:p>
            <a:pPr algn="just"/>
            <a:r>
              <a:rPr lang="en-US" sz="2800" dirty="0" smtClean="0"/>
              <a:t>Using this organization, the entire block is available for data. Furthermore, random access is much easier</a:t>
            </a:r>
            <a:endParaRPr lang="en-US" sz="2800"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Inodes</a:t>
            </a:r>
            <a:endParaRPr lang="en-US" dirty="0"/>
          </a:p>
        </p:txBody>
      </p:sp>
      <p:sp>
        <p:nvSpPr>
          <p:cNvPr id="3" name="Content Placeholder 2"/>
          <p:cNvSpPr>
            <a:spLocks noGrp="1"/>
          </p:cNvSpPr>
          <p:nvPr>
            <p:ph idx="1"/>
          </p:nvPr>
        </p:nvSpPr>
        <p:spPr/>
        <p:txBody>
          <a:bodyPr/>
          <a:lstStyle/>
          <a:p>
            <a:pPr algn="just"/>
            <a:r>
              <a:rPr lang="en-US" dirty="0" smtClean="0"/>
              <a:t>Our last method for keeping track of which blocks belong to which file is to associate with each file a data structure called an </a:t>
            </a:r>
            <a:r>
              <a:rPr lang="en-US" b="1" dirty="0" err="1" smtClean="0"/>
              <a:t>i</a:t>
            </a:r>
            <a:r>
              <a:rPr lang="en-US" b="1" dirty="0" smtClean="0"/>
              <a:t>-node </a:t>
            </a:r>
            <a:r>
              <a:rPr lang="en-US" dirty="0" smtClean="0"/>
              <a:t>(index-node), which lists the attributes and disk addresses of the file’s blocks</a:t>
            </a:r>
          </a:p>
          <a:p>
            <a:pPr algn="just"/>
            <a:r>
              <a:rPr lang="en-US" dirty="0" smtClean="0"/>
              <a:t>With I-node it is possible to find all the blocks of the file.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Directories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Before a file can be read, it must be opened. When a file is opened, the operating system uses the path name supplied by the user to locate the directory entry on the disk. The directory entry provides the information needed to find the disk blocks. </a:t>
            </a:r>
          </a:p>
          <a:p>
            <a:pPr algn="just"/>
            <a:r>
              <a:rPr lang="en-US" dirty="0" smtClean="0"/>
              <a:t>Depending on the system, this information may be the disk address of the entire file (with contiguous allocation), the number of the first block (both linked-list schemes), or the number of the </a:t>
            </a:r>
            <a:r>
              <a:rPr lang="en-US" dirty="0" err="1" smtClean="0"/>
              <a:t>i</a:t>
            </a:r>
            <a:r>
              <a:rPr lang="en-US" dirty="0" smtClean="0"/>
              <a:t>-node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Every file system maintains various file attributes, such as each file’s owner and creation time, and they must be stored somewhere. One obvious possibility is to store them </a:t>
            </a:r>
            <a:r>
              <a:rPr lang="en-US" dirty="0" err="1" smtClean="0"/>
              <a:t>directly</a:t>
            </a:r>
            <a:r>
              <a:rPr lang="en-US" dirty="0" smtClean="0"/>
              <a:t> in the directory entry.</a:t>
            </a:r>
          </a:p>
          <a:p>
            <a:pPr algn="just"/>
            <a:r>
              <a:rPr lang="en-US" dirty="0" smtClean="0"/>
              <a:t>In this simple design, a directory consists of a list of fixed-size entries, one per file, containing a (fixed-length) file name, a structure of the file attributes, and one or more disk addresses (up to some maximum) telling where the disk blocks are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533400" y="838200"/>
            <a:ext cx="8077200" cy="54102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Dr.S.MD.FAROOQ</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3468</TotalTime>
  <Words>5611</Words>
  <Application>Microsoft Office PowerPoint</Application>
  <PresentationFormat>On-screen Show (4:3)</PresentationFormat>
  <Paragraphs>373</Paragraphs>
  <Slides>103</Slides>
  <Notes>4</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Unit IV - Deadlocks</vt:lpstr>
      <vt:lpstr>Slide 2</vt:lpstr>
      <vt:lpstr>Slide 3</vt:lpstr>
      <vt:lpstr>Slide 4</vt:lpstr>
      <vt:lpstr>Resource Allocation Graph</vt:lpstr>
      <vt:lpstr>Slide 6</vt:lpstr>
      <vt:lpstr>Slide 7</vt:lpstr>
      <vt:lpstr>Slide 8</vt:lpstr>
      <vt:lpstr>Slide 9</vt:lpstr>
      <vt:lpstr>Slide 10</vt:lpstr>
      <vt:lpstr>Slide 11</vt:lpstr>
      <vt:lpstr>Slide 12</vt:lpstr>
      <vt:lpstr>Slide 13</vt:lpstr>
      <vt:lpstr>Slide 14</vt:lpstr>
      <vt:lpstr>Methods for Handling Deadlocks</vt:lpstr>
      <vt:lpstr>Deadlock Prevention</vt:lpstr>
      <vt:lpstr>Slide 17</vt:lpstr>
      <vt:lpstr>Slide 18</vt:lpstr>
      <vt:lpstr>Deadlock Avoidance</vt:lpstr>
      <vt:lpstr>Two deadlock avoidance algorithms</vt:lpstr>
      <vt:lpstr>Slide 21</vt:lpstr>
      <vt:lpstr>Slide 22</vt:lpstr>
      <vt:lpstr>Slide 23</vt:lpstr>
      <vt:lpstr>Slide 24</vt:lpstr>
      <vt:lpstr>Slide 25</vt:lpstr>
      <vt:lpstr>Resource Allocation Graph Algorithm</vt:lpstr>
      <vt:lpstr>Slide 27</vt:lpstr>
      <vt:lpstr>Slide 28</vt:lpstr>
      <vt:lpstr>Banker’s Algorithm</vt:lpstr>
      <vt:lpstr>Working</vt:lpstr>
      <vt:lpstr>Slide 31</vt:lpstr>
      <vt:lpstr>Slide 32</vt:lpstr>
      <vt:lpstr>Slide 33</vt:lpstr>
      <vt:lpstr>Safety Algorithm of Bankers</vt:lpstr>
      <vt:lpstr>Resource – Request Algorithm</vt:lpstr>
      <vt:lpstr>Slide 36</vt:lpstr>
      <vt:lpstr>Example- Banker’s Algorithm</vt:lpstr>
      <vt:lpstr>Slide 38</vt:lpstr>
      <vt:lpstr>Slide 39</vt:lpstr>
      <vt:lpstr>Slide 40</vt:lpstr>
      <vt:lpstr>Slide 41</vt:lpstr>
      <vt:lpstr>Slide 42</vt:lpstr>
      <vt:lpstr>Detection-Algorithm Usage </vt:lpstr>
      <vt:lpstr>Slide 44</vt:lpstr>
      <vt:lpstr>Deadlock Detection</vt:lpstr>
      <vt:lpstr>Slide 46</vt:lpstr>
      <vt:lpstr>Slide 47</vt:lpstr>
      <vt:lpstr>Several Instances of a Resource Type </vt:lpstr>
      <vt:lpstr>Slide 49</vt:lpstr>
      <vt:lpstr>Detection Algorithm</vt:lpstr>
      <vt:lpstr>Slide 51</vt:lpstr>
      <vt:lpstr>Slide 52</vt:lpstr>
      <vt:lpstr>Slide 53</vt:lpstr>
      <vt:lpstr>Recovery from deadlock</vt:lpstr>
      <vt:lpstr>Process Termination</vt:lpstr>
      <vt:lpstr>Resource Preemption</vt:lpstr>
      <vt:lpstr>Slide 57</vt:lpstr>
      <vt:lpstr>Ostrich Algorithm</vt:lpstr>
      <vt:lpstr>Slide 59</vt:lpstr>
      <vt:lpstr>Slide 60</vt:lpstr>
      <vt:lpstr>File Systems</vt:lpstr>
      <vt:lpstr>File Naming</vt:lpstr>
      <vt:lpstr>Slide 63</vt:lpstr>
      <vt:lpstr>Slide 64</vt:lpstr>
      <vt:lpstr>File Structure</vt:lpstr>
      <vt:lpstr>Slide 66</vt:lpstr>
      <vt:lpstr>Slide 67</vt:lpstr>
      <vt:lpstr>File Types</vt:lpstr>
      <vt:lpstr>Slide 69</vt:lpstr>
      <vt:lpstr>Slide 70</vt:lpstr>
      <vt:lpstr>File Access</vt:lpstr>
      <vt:lpstr>Slide 72</vt:lpstr>
      <vt:lpstr>File Attributes</vt:lpstr>
      <vt:lpstr>Slide 74</vt:lpstr>
      <vt:lpstr>File Operations</vt:lpstr>
      <vt:lpstr>Directories</vt:lpstr>
      <vt:lpstr>Slide 77</vt:lpstr>
      <vt:lpstr>Slide 78</vt:lpstr>
      <vt:lpstr>Slide 79</vt:lpstr>
      <vt:lpstr>Slide 80</vt:lpstr>
      <vt:lpstr>Slide 81</vt:lpstr>
      <vt:lpstr>Directory Operations </vt:lpstr>
      <vt:lpstr>Slide 83</vt:lpstr>
      <vt:lpstr>File System Implementation</vt:lpstr>
      <vt:lpstr>Slide 85</vt:lpstr>
      <vt:lpstr>Slide 86</vt:lpstr>
      <vt:lpstr>Implementing Files</vt:lpstr>
      <vt:lpstr>Slide 88</vt:lpstr>
      <vt:lpstr>Slide 89</vt:lpstr>
      <vt:lpstr>Linked List Allocation</vt:lpstr>
      <vt:lpstr>Slide 91</vt:lpstr>
      <vt:lpstr>Slide 92</vt:lpstr>
      <vt:lpstr>Linked List allocation using table in memory</vt:lpstr>
      <vt:lpstr>Slide 94</vt:lpstr>
      <vt:lpstr>Slide 95</vt:lpstr>
      <vt:lpstr>Inodes</vt:lpstr>
      <vt:lpstr>Implementing Directories</vt:lpstr>
      <vt:lpstr>Slide 98</vt:lpstr>
      <vt:lpstr>Slide 99</vt:lpstr>
      <vt:lpstr>Slide 100</vt:lpstr>
      <vt:lpstr>Shared Files</vt:lpstr>
      <vt:lpstr>Slide 102</vt:lpstr>
      <vt:lpstr>File System Management and Optimization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Management</dc:title>
  <dc:creator>farook 1201</dc:creator>
  <cp:lastModifiedBy>farook 1201</cp:lastModifiedBy>
  <cp:revision>241</cp:revision>
  <dcterms:created xsi:type="dcterms:W3CDTF">2019-09-12T04:58:41Z</dcterms:created>
  <dcterms:modified xsi:type="dcterms:W3CDTF">2023-11-28T06:08:35Z</dcterms:modified>
</cp:coreProperties>
</file>