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45"/>
  </p:handoutMasterIdLst>
  <p:sldIdLst>
    <p:sldId id="359" r:id="rId2"/>
    <p:sldId id="276" r:id="rId3"/>
    <p:sldId id="275" r:id="rId4"/>
    <p:sldId id="273" r:id="rId5"/>
    <p:sldId id="259" r:id="rId6"/>
    <p:sldId id="277" r:id="rId7"/>
    <p:sldId id="305" r:id="rId8"/>
    <p:sldId id="278" r:id="rId9"/>
    <p:sldId id="279" r:id="rId10"/>
    <p:sldId id="280" r:id="rId11"/>
    <p:sldId id="281" r:id="rId12"/>
    <p:sldId id="282" r:id="rId13"/>
    <p:sldId id="283" r:id="rId14"/>
    <p:sldId id="284" r:id="rId15"/>
    <p:sldId id="285" r:id="rId16"/>
    <p:sldId id="286" r:id="rId17"/>
    <p:sldId id="287" r:id="rId18"/>
    <p:sldId id="288" r:id="rId19"/>
    <p:sldId id="313" r:id="rId20"/>
    <p:sldId id="356" r:id="rId21"/>
    <p:sldId id="358" r:id="rId22"/>
    <p:sldId id="314" r:id="rId23"/>
    <p:sldId id="333" r:id="rId24"/>
    <p:sldId id="326" r:id="rId25"/>
    <p:sldId id="327" r:id="rId26"/>
    <p:sldId id="328" r:id="rId27"/>
    <p:sldId id="329" r:id="rId28"/>
    <p:sldId id="330" r:id="rId29"/>
    <p:sldId id="331" r:id="rId30"/>
    <p:sldId id="332" r:id="rId31"/>
    <p:sldId id="315" r:id="rId32"/>
    <p:sldId id="312" r:id="rId33"/>
    <p:sldId id="311" r:id="rId34"/>
    <p:sldId id="310" r:id="rId35"/>
    <p:sldId id="309" r:id="rId36"/>
    <p:sldId id="308" r:id="rId37"/>
    <p:sldId id="316" r:id="rId38"/>
    <p:sldId id="325" r:id="rId39"/>
    <p:sldId id="324" r:id="rId40"/>
    <p:sldId id="323" r:id="rId41"/>
    <p:sldId id="322" r:id="rId42"/>
    <p:sldId id="319" r:id="rId43"/>
    <p:sldId id="318" r:id="rId4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sujith"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p:scale>
          <a:sx n="122" d="100"/>
          <a:sy n="122" d="100"/>
        </p:scale>
        <p:origin x="-96"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7T16:16:20.319" idx="1">
    <p:pos x="1935" y="2496"/>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5D173BF-D977-4F54-8222-B1BFB02DF087}" type="datetimeFigureOut">
              <a:rPr lang="en-US" smtClean="0"/>
              <a:t>11/21/2023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CED1915-5E0C-42F1-A80D-B9C42134B7F8}" type="slidenum">
              <a:rPr lang="en-US" smtClean="0"/>
              <a:t>‹#›</a:t>
            </a:fld>
            <a:endParaRPr lang="en-US"/>
          </a:p>
        </p:txBody>
      </p:sp>
    </p:spTree>
    <p:extLst>
      <p:ext uri="{BB962C8B-B14F-4D97-AF65-F5344CB8AC3E}">
        <p14:creationId xmlns:p14="http://schemas.microsoft.com/office/powerpoint/2010/main" val="9395596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1400" smtClean="0"/>
              <a:t>Dr.M.V.SUBRAMANYAM</a:t>
            </a:r>
          </a:p>
        </p:txBody>
      </p:sp>
      <p:sp>
        <p:nvSpPr>
          <p:cNvPr id="30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0EB57302-E96B-4523-B927-BA25E725A19C}" type="slidenum">
              <a:rPr lang="en-US" altLang="en-US" sz="1400"/>
              <a:pPr/>
              <a:t>1</a:t>
            </a:fld>
            <a:endParaRPr lang="en-US" altLang="en-US" sz="1400"/>
          </a:p>
        </p:txBody>
      </p:sp>
      <p:sp>
        <p:nvSpPr>
          <p:cNvPr id="3077" name="Rectangle 10"/>
          <p:cNvSpPr>
            <a:spLocks noGrp="1" noChangeArrowheads="1"/>
          </p:cNvSpPr>
          <p:nvPr>
            <p:ph type="body" idx="1"/>
          </p:nvPr>
        </p:nvSpPr>
        <p:spPr>
          <a:xfrm>
            <a:off x="609600" y="296986"/>
            <a:ext cx="10972800" cy="5829178"/>
          </a:xfrm>
          <a:solidFill>
            <a:srgbClr val="F5FBAB">
              <a:alpha val="89803"/>
            </a:srgbClr>
          </a:solidFill>
        </p:spPr>
        <p:txBody>
          <a:bodyPr/>
          <a:lstStyle/>
          <a:p>
            <a:pPr algn="ctr" eaLnBrk="1" hangingPunct="1">
              <a:lnSpc>
                <a:spcPct val="90000"/>
              </a:lnSpc>
              <a:buFontTx/>
              <a:buNone/>
            </a:pPr>
            <a:endParaRPr lang="en-US" altLang="en-US" sz="4400" b="1" dirty="0" smtClean="0">
              <a:solidFill>
                <a:srgbClr val="008000"/>
              </a:solidFill>
            </a:endParaRPr>
          </a:p>
          <a:p>
            <a:pPr algn="ctr" eaLnBrk="1" hangingPunct="1">
              <a:lnSpc>
                <a:spcPct val="90000"/>
              </a:lnSpc>
              <a:buFontTx/>
              <a:buNone/>
            </a:pPr>
            <a:r>
              <a:rPr lang="en-US" altLang="en-US" sz="4400" b="1" dirty="0" smtClean="0">
                <a:solidFill>
                  <a:srgbClr val="008000"/>
                </a:solidFill>
              </a:rPr>
              <a:t>DIGITAL CELLULAR SYSTEM </a:t>
            </a:r>
            <a:endParaRPr lang="en-US" altLang="en-US" sz="4400" b="1" dirty="0" smtClean="0">
              <a:solidFill>
                <a:srgbClr val="008000"/>
              </a:solidFill>
            </a:endParaRPr>
          </a:p>
          <a:p>
            <a:pPr algn="ctr" eaLnBrk="1" hangingPunct="1">
              <a:lnSpc>
                <a:spcPct val="90000"/>
              </a:lnSpc>
              <a:buFontTx/>
              <a:buNone/>
            </a:pPr>
            <a:endParaRPr lang="en-US" altLang="en-US" sz="3600" b="1" dirty="0" smtClean="0"/>
          </a:p>
          <a:p>
            <a:pPr algn="ctr" eaLnBrk="1" hangingPunct="1">
              <a:lnSpc>
                <a:spcPct val="90000"/>
              </a:lnSpc>
              <a:buFontTx/>
              <a:buNone/>
            </a:pPr>
            <a:endParaRPr lang="en-US" altLang="en-US" sz="3600" b="1" dirty="0"/>
          </a:p>
          <a:p>
            <a:pPr algn="ctr" eaLnBrk="1" hangingPunct="1">
              <a:lnSpc>
                <a:spcPct val="90000"/>
              </a:lnSpc>
              <a:buFontTx/>
              <a:buNone/>
            </a:pPr>
            <a:r>
              <a:rPr lang="en-US" altLang="en-US" sz="3600" b="1" dirty="0" smtClean="0"/>
              <a:t>By </a:t>
            </a:r>
            <a:r>
              <a:rPr lang="en-US" altLang="en-US" sz="3600" b="1" dirty="0" smtClean="0"/>
              <a:t>:</a:t>
            </a:r>
          </a:p>
          <a:p>
            <a:pPr algn="ctr" eaLnBrk="1" hangingPunct="1">
              <a:lnSpc>
                <a:spcPct val="90000"/>
              </a:lnSpc>
              <a:buFontTx/>
              <a:buNone/>
            </a:pPr>
            <a:r>
              <a:rPr lang="en-US" altLang="en-US" sz="3600" b="1" dirty="0" err="1" smtClean="0">
                <a:solidFill>
                  <a:srgbClr val="FF0000"/>
                </a:solidFill>
              </a:rPr>
              <a:t>Dr.M.V.SUBRAMANYAM</a:t>
            </a:r>
            <a:endParaRPr lang="en-US" altLang="en-US" sz="3600" b="1" dirty="0" smtClean="0">
              <a:solidFill>
                <a:srgbClr val="FF0000"/>
              </a:solidFill>
            </a:endParaRPr>
          </a:p>
          <a:p>
            <a:pPr algn="ctr" eaLnBrk="1" hangingPunct="1">
              <a:lnSpc>
                <a:spcPct val="90000"/>
              </a:lnSpc>
              <a:buFontTx/>
              <a:buNone/>
            </a:pPr>
            <a:r>
              <a:rPr lang="en-US" altLang="en-US" sz="3600" b="1" dirty="0" smtClean="0">
                <a:solidFill>
                  <a:srgbClr val="006600"/>
                </a:solidFill>
              </a:rPr>
              <a:t>PRINCIPAL </a:t>
            </a:r>
          </a:p>
          <a:p>
            <a:pPr algn="ctr" eaLnBrk="1" hangingPunct="1">
              <a:lnSpc>
                <a:spcPct val="90000"/>
              </a:lnSpc>
              <a:buFontTx/>
              <a:buNone/>
            </a:pPr>
            <a:r>
              <a:rPr lang="en-US" altLang="en-US" sz="3600" b="1" dirty="0" smtClean="0">
                <a:solidFill>
                  <a:srgbClr val="3333CC"/>
                </a:solidFill>
              </a:rPr>
              <a:t> SANTHIRAM ENGINEERING COLLGE, NANDYAL</a:t>
            </a:r>
          </a:p>
        </p:txBody>
      </p:sp>
      <p:sp>
        <p:nvSpPr>
          <p:cNvPr id="307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fld id="{09391A60-71F1-4F39-9D41-2947F2922BDE}" type="datetime3">
              <a:rPr lang="en-US" altLang="en-US" sz="1400" smtClean="0"/>
              <a:pPr/>
              <a:t>21 November 2023</a:t>
            </a:fld>
            <a:endParaRPr lang="en-US" altLang="en-US" sz="1400" smtClean="0"/>
          </a:p>
        </p:txBody>
      </p:sp>
    </p:spTree>
    <p:extLst>
      <p:ext uri="{BB962C8B-B14F-4D97-AF65-F5344CB8AC3E}">
        <p14:creationId xmlns:p14="http://schemas.microsoft.com/office/powerpoint/2010/main" val="2787343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10</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dirty="0"/>
              <a:t>GSM Architecture and it’s types</a:t>
            </a:r>
          </a:p>
        </p:txBody>
      </p:sp>
      <p:sp>
        <p:nvSpPr>
          <p:cNvPr id="3078" name="Rectangle 3"/>
          <p:cNvSpPr>
            <a:spLocks noGrp="1"/>
          </p:cNvSpPr>
          <p:nvPr>
            <p:ph idx="1"/>
          </p:nvPr>
        </p:nvSpPr>
        <p:spPr>
          <a:xfrm>
            <a:off x="838200" y="1825625"/>
            <a:ext cx="10515600" cy="5032375"/>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r>
              <a:rPr lang="en-US" sz="8800" b="1" dirty="0">
                <a:sym typeface="+mn-ea"/>
              </a:rPr>
              <a:t>Mobile Station(MS)                                                                                                                                     </a:t>
            </a:r>
            <a:endParaRPr lang="en-US" sz="8800" b="1" dirty="0"/>
          </a:p>
          <a:p>
            <a:pPr marL="0" indent="0">
              <a:buNone/>
            </a:pPr>
            <a:r>
              <a:rPr lang="en-US" sz="8800" dirty="0">
                <a:sym typeface="+mn-ea"/>
              </a:rPr>
              <a:t>             Mobile equipment(ME)</a:t>
            </a:r>
            <a:endParaRPr lang="en-US" sz="8800" dirty="0"/>
          </a:p>
          <a:p>
            <a:pPr marL="0" indent="0">
              <a:buNone/>
            </a:pPr>
            <a:r>
              <a:rPr lang="en-US" sz="8800" dirty="0">
                <a:sym typeface="+mn-ea"/>
              </a:rPr>
              <a:t>             Subscriber Identity Module(SIM)</a:t>
            </a:r>
            <a:endParaRPr lang="en-US" sz="8800" dirty="0"/>
          </a:p>
          <a:p>
            <a:pPr marL="533400" indent="-533400" algn="ctr" eaLnBrk="1" hangingPunct="1">
              <a:lnSpc>
                <a:spcPct val="80000"/>
              </a:lnSpc>
              <a:buNone/>
            </a:pPr>
            <a:r>
              <a:rPr lang="en-US" sz="8800" b="1" dirty="0">
                <a:sym typeface="+mn-ea"/>
              </a:rPr>
              <a:t>Base Station Subsystem(BSS)</a:t>
            </a:r>
            <a:endParaRPr lang="en-US" sz="8800" b="1" dirty="0"/>
          </a:p>
          <a:p>
            <a:pPr marL="0" indent="0">
              <a:buNone/>
            </a:pPr>
            <a:r>
              <a:rPr lang="en-US" sz="8800" dirty="0">
                <a:sym typeface="+mn-ea"/>
              </a:rPr>
              <a:t>            Base Transceiver Station(BTS) </a:t>
            </a:r>
            <a:endParaRPr lang="en-US" sz="8800" dirty="0"/>
          </a:p>
          <a:p>
            <a:pPr marL="0" indent="0">
              <a:buNone/>
            </a:pPr>
            <a:r>
              <a:rPr lang="en-US" sz="8800" dirty="0">
                <a:sym typeface="+mn-ea"/>
              </a:rPr>
              <a:t>            Base station controller(BSC)</a:t>
            </a:r>
            <a:endParaRPr lang="en-US" sz="8800" dirty="0"/>
          </a:p>
          <a:p>
            <a:pPr marL="533400" indent="-533400" algn="ctr" eaLnBrk="1" hangingPunct="1">
              <a:lnSpc>
                <a:spcPct val="80000"/>
              </a:lnSpc>
              <a:buNone/>
            </a:pPr>
            <a:r>
              <a:rPr lang="en-US" sz="8800" b="1" dirty="0">
                <a:sym typeface="+mn-ea"/>
              </a:rPr>
              <a:t>Networking Switching Subsystem(NSS) </a:t>
            </a:r>
            <a:endParaRPr lang="en-US" sz="8800" b="1" dirty="0"/>
          </a:p>
          <a:p>
            <a:pPr marL="0" indent="0">
              <a:buNone/>
            </a:pPr>
            <a:r>
              <a:rPr lang="en-US" sz="8800" dirty="0">
                <a:sym typeface="+mn-ea"/>
              </a:rPr>
              <a:t>            Mobile Switching Center(MSC)</a:t>
            </a:r>
            <a:endParaRPr lang="en-US" sz="8800" dirty="0"/>
          </a:p>
          <a:p>
            <a:pPr marL="0" indent="0">
              <a:buNone/>
            </a:pPr>
            <a:r>
              <a:rPr lang="en-US" sz="8800" dirty="0">
                <a:sym typeface="+mn-ea"/>
              </a:rPr>
              <a:t>            Home Location Register(HLR)</a:t>
            </a:r>
            <a:endParaRPr lang="en-US" sz="8800" dirty="0"/>
          </a:p>
          <a:p>
            <a:pPr marL="0" indent="0">
              <a:buNone/>
            </a:pPr>
            <a:r>
              <a:rPr lang="en-US" sz="8800" dirty="0">
                <a:sym typeface="+mn-ea"/>
              </a:rPr>
              <a:t>            </a:t>
            </a:r>
            <a:r>
              <a:rPr lang="en-US" sz="8800" dirty="0" err="1">
                <a:sym typeface="+mn-ea"/>
              </a:rPr>
              <a:t>Visiter</a:t>
            </a:r>
            <a:r>
              <a:rPr lang="en-US" sz="8800" dirty="0">
                <a:sym typeface="+mn-ea"/>
              </a:rPr>
              <a:t> Location Register(VLR)</a:t>
            </a:r>
            <a:endParaRPr lang="en-US" sz="8800" dirty="0"/>
          </a:p>
          <a:p>
            <a:pPr marL="0" indent="0">
              <a:buNone/>
            </a:pPr>
            <a:r>
              <a:rPr lang="en-US" sz="8800" dirty="0">
                <a:sym typeface="+mn-ea"/>
              </a:rPr>
              <a:t>            Authentication Center(AUC)</a:t>
            </a:r>
            <a:endParaRPr lang="en-US" sz="8800" dirty="0"/>
          </a:p>
          <a:p>
            <a:pPr marL="0" indent="0">
              <a:buNone/>
            </a:pPr>
            <a:r>
              <a:rPr lang="en-US" sz="8800" dirty="0">
                <a:sym typeface="+mn-ea"/>
              </a:rPr>
              <a:t>            Equipment Identity Register(EIR) </a:t>
            </a:r>
            <a:endParaRPr lang="en-US" altLang="en-US" sz="8800" dirty="0"/>
          </a:p>
          <a:p>
            <a:pPr marL="533400" indent="-533400" algn="ctr" eaLnBrk="1" hangingPunct="1">
              <a:lnSpc>
                <a:spcPct val="80000"/>
              </a:lnSpc>
              <a:buNone/>
            </a:pPr>
            <a:endParaRPr lang="en-IN" altLang="en-US" sz="8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11</a:t>
            </a:fld>
            <a:endParaRPr lang="en-US" altLang="en-US" sz="1400" dirty="0"/>
          </a:p>
        </p:txBody>
      </p:sp>
      <p:sp>
        <p:nvSpPr>
          <p:cNvPr id="3077" name="Rectangle 2"/>
          <p:cNvSpPr>
            <a:spLocks noGrp="1"/>
          </p:cNvSpPr>
          <p:nvPr>
            <p:ph type="title"/>
          </p:nvPr>
        </p:nvSpPr>
        <p:spPr>
          <a:xfrm>
            <a:off x="838200" y="365125"/>
            <a:ext cx="11095990" cy="648970"/>
          </a:xfrm>
          <a:solidFill>
            <a:srgbClr val="F8BAA6">
              <a:alpha val="100000"/>
            </a:srgbClr>
          </a:solidFill>
        </p:spPr>
        <p:txBody>
          <a:bodyPr vert="horz" wrap="square" lIns="91440" tIns="45720" rIns="91440" bIns="45720" anchor="ctr" anchorCtr="0"/>
          <a:lstStyle/>
          <a:p>
            <a:pPr eaLnBrk="1" hangingPunct="1"/>
            <a:r>
              <a:rPr lang="en-US" sz="3600" dirty="0">
                <a:sym typeface="+mn-ea"/>
              </a:rPr>
              <a:t> </a:t>
            </a:r>
            <a:r>
              <a:rPr lang="en-US" sz="3600" b="1" dirty="0">
                <a:sym typeface="+mn-ea"/>
              </a:rPr>
              <a:t>MOBILE STATION(MS)</a:t>
            </a:r>
            <a:endParaRPr lang="en-US" altLang="en-US" sz="3600" dirty="0"/>
          </a:p>
        </p:txBody>
      </p:sp>
      <p:sp>
        <p:nvSpPr>
          <p:cNvPr id="3078" name="Rectangle 3"/>
          <p:cNvSpPr>
            <a:spLocks noGrp="1"/>
          </p:cNvSpPr>
          <p:nvPr>
            <p:ph idx="1"/>
          </p:nvPr>
        </p:nvSpPr>
        <p:spPr>
          <a:xfrm>
            <a:off x="838200" y="1013460"/>
            <a:ext cx="11095990" cy="5534025"/>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endParaRPr lang="en-US" altLang="en-US" sz="8800" dirty="0"/>
          </a:p>
          <a:p>
            <a:pPr marL="0" indent="0" algn="just">
              <a:buNone/>
            </a:pPr>
            <a:r>
              <a:rPr lang="en-US" sz="8800" dirty="0">
                <a:sym typeface="+mn-ea"/>
              </a:rPr>
              <a:t>Mobile stations (MS), mobile equipment (ME) or as they are most widely known, cell or mobile phones are the section of a GSM mobile communications network that the user sees and operates. </a:t>
            </a:r>
            <a:endParaRPr lang="en-US" sz="8800" dirty="0"/>
          </a:p>
          <a:p>
            <a:pPr marL="0" indent="0" algn="just">
              <a:buNone/>
            </a:pPr>
            <a:r>
              <a:rPr lang="en-US" sz="8800" dirty="0">
                <a:sym typeface="+mn-ea"/>
              </a:rPr>
              <a:t>There are a number of elements to the cell </a:t>
            </a:r>
            <a:r>
              <a:rPr lang="en-US" sz="8800" dirty="0" err="1">
                <a:sym typeface="+mn-ea"/>
              </a:rPr>
              <a:t>phone,Although</a:t>
            </a:r>
            <a:r>
              <a:rPr lang="en-US" sz="8800" dirty="0">
                <a:sym typeface="+mn-ea"/>
              </a:rPr>
              <a:t> the two main elements are the main hardware and the SIM</a:t>
            </a:r>
            <a:endParaRPr lang="en-US" sz="8800" dirty="0"/>
          </a:p>
          <a:p>
            <a:pPr marL="0" indent="0" algn="just">
              <a:buNone/>
            </a:pPr>
            <a:r>
              <a:rPr lang="en-US" sz="8800" b="1" dirty="0">
                <a:sym typeface="+mn-ea"/>
              </a:rPr>
              <a:t>Main Hardware</a:t>
            </a:r>
            <a:endParaRPr lang="en-US" sz="8800" b="1" dirty="0"/>
          </a:p>
          <a:p>
            <a:pPr marL="533400" indent="-533400" algn="just" eaLnBrk="1" hangingPunct="1">
              <a:lnSpc>
                <a:spcPct val="80000"/>
              </a:lnSpc>
              <a:buNone/>
            </a:pPr>
            <a:r>
              <a:rPr lang="en-US" sz="8800" dirty="0">
                <a:sym typeface="+mn-ea"/>
              </a:rPr>
              <a:t>The hardware itself contains the main elements of the mobile phone including the displ</a:t>
            </a:r>
            <a:r>
              <a:rPr lang="en-IN" altLang="en-US" sz="8800" dirty="0">
                <a:sym typeface="+mn-ea"/>
              </a:rPr>
              <a:t>ay </a:t>
            </a:r>
            <a:r>
              <a:rPr lang="en-US" sz="8800" dirty="0">
                <a:sym typeface="+mn-ea"/>
              </a:rPr>
              <a:t>case, battery, and the electronics used to generate the signal, and process the data receiver and to be transmitted.</a:t>
            </a:r>
            <a:endParaRPr lang="en-US" sz="8800" dirty="0"/>
          </a:p>
          <a:p>
            <a:pPr marL="0" indent="0" algn="just">
              <a:buNone/>
            </a:pPr>
            <a:r>
              <a:rPr lang="en-US" sz="8800" b="1" dirty="0">
                <a:sym typeface="+mn-ea"/>
              </a:rPr>
              <a:t>Subscriber Identity Module(SIM)</a:t>
            </a:r>
            <a:endParaRPr lang="en-US" sz="8800" b="1" dirty="0"/>
          </a:p>
          <a:p>
            <a:pPr marL="533400" indent="-533400" algn="just" eaLnBrk="1" hangingPunct="1">
              <a:lnSpc>
                <a:spcPct val="80000"/>
              </a:lnSpc>
              <a:buNone/>
            </a:pPr>
            <a:r>
              <a:rPr lang="en-US" sz="8800" dirty="0">
                <a:sym typeface="+mn-ea"/>
              </a:rPr>
              <a:t>Smart card contains IMSI</a:t>
            </a:r>
            <a:endParaRPr lang="en-US" sz="8800" dirty="0"/>
          </a:p>
          <a:p>
            <a:pPr marL="533400" indent="-533400" algn="just" eaLnBrk="1" hangingPunct="1">
              <a:lnSpc>
                <a:spcPct val="80000"/>
              </a:lnSpc>
              <a:buNone/>
            </a:pPr>
            <a:r>
              <a:rPr lang="en-US" sz="8800" dirty="0">
                <a:sym typeface="+mn-ea"/>
              </a:rPr>
              <a:t>Allows user to send and receive calls.</a:t>
            </a:r>
            <a:endParaRPr lang="en-US" sz="8800" dirty="0"/>
          </a:p>
          <a:p>
            <a:pPr marL="533400" indent="-533400" algn="just" eaLnBrk="1" hangingPunct="1">
              <a:lnSpc>
                <a:spcPct val="80000"/>
              </a:lnSpc>
              <a:buNone/>
            </a:pPr>
            <a:r>
              <a:rPr lang="en-US" sz="8800" dirty="0">
                <a:sym typeface="+mn-ea"/>
              </a:rPr>
              <a:t>Protected by a password or pin</a:t>
            </a:r>
            <a:endParaRPr lang="en-US" sz="8800" dirty="0"/>
          </a:p>
          <a:p>
            <a:pPr marL="533400" indent="-533400" algn="just" eaLnBrk="1" hangingPunct="1">
              <a:lnSpc>
                <a:spcPct val="80000"/>
              </a:lnSpc>
              <a:buNone/>
            </a:pPr>
            <a:r>
              <a:rPr lang="en-US" sz="8800" dirty="0">
                <a:sym typeface="+mn-ea"/>
              </a:rPr>
              <a:t>Can be moved from phone to phone</a:t>
            </a:r>
            <a:endParaRPr lang="en-US" sz="8800" dirty="0"/>
          </a:p>
          <a:p>
            <a:pPr marL="0" indent="0" algn="just">
              <a:buNone/>
            </a:pPr>
            <a:endParaRPr lang="en-US" sz="8800" b="1" dirty="0"/>
          </a:p>
          <a:p>
            <a:pPr marL="533400" indent="-533400" algn="ctr" eaLnBrk="1" hangingPunct="1">
              <a:lnSpc>
                <a:spcPct val="80000"/>
              </a:lnSpc>
              <a:buNone/>
            </a:pPr>
            <a:endParaRPr lang="en-IN" altLang="en-US" sz="8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12</a:t>
            </a:fld>
            <a:endParaRPr lang="en-US" altLang="en-US" sz="1400" dirty="0"/>
          </a:p>
        </p:txBody>
      </p:sp>
      <p:sp>
        <p:nvSpPr>
          <p:cNvPr id="3077" name="Rectangle 2"/>
          <p:cNvSpPr>
            <a:spLocks noGrp="1"/>
          </p:cNvSpPr>
          <p:nvPr>
            <p:ph type="title"/>
          </p:nvPr>
        </p:nvSpPr>
        <p:spPr>
          <a:xfrm>
            <a:off x="838200" y="365125"/>
            <a:ext cx="10515600" cy="681355"/>
          </a:xfrm>
          <a:solidFill>
            <a:srgbClr val="F8BAA6">
              <a:alpha val="100000"/>
            </a:srgbClr>
          </a:solidFill>
        </p:spPr>
        <p:txBody>
          <a:bodyPr vert="horz" wrap="square" lIns="91440" tIns="45720" rIns="91440" bIns="45720" anchor="ctr" anchorCtr="0"/>
          <a:lstStyle/>
          <a:p>
            <a:pPr eaLnBrk="1" hangingPunct="1"/>
            <a:r>
              <a:rPr lang="en-US" sz="3600" dirty="0">
                <a:sym typeface="+mn-ea"/>
              </a:rPr>
              <a:t>Base Station Subsystem(BSS)</a:t>
            </a:r>
            <a:endParaRPr lang="en-US" altLang="en-US" sz="3600" dirty="0"/>
          </a:p>
        </p:txBody>
      </p:sp>
      <p:sp>
        <p:nvSpPr>
          <p:cNvPr id="3078" name="Rectangle 3"/>
          <p:cNvSpPr>
            <a:spLocks noGrp="1"/>
          </p:cNvSpPr>
          <p:nvPr>
            <p:ph idx="1"/>
          </p:nvPr>
        </p:nvSpPr>
        <p:spPr>
          <a:xfrm>
            <a:off x="838200" y="1026160"/>
            <a:ext cx="10515600" cy="5695315"/>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endParaRPr lang="en-US" altLang="en-US" sz="8800" dirty="0"/>
          </a:p>
          <a:p>
            <a:pPr marL="0" indent="0" fontAlgn="base">
              <a:buNone/>
            </a:pPr>
            <a:r>
              <a:rPr lang="en-US" sz="8800" dirty="0">
                <a:sym typeface="+mn-ea"/>
              </a:rPr>
              <a:t>The Base Station Subsystem (BSS) section of the 2G GSM network architecture that is fundamentally associated with communicating with the mobiles on the network.</a:t>
            </a:r>
            <a:endParaRPr lang="en-US" sz="8800" dirty="0"/>
          </a:p>
          <a:p>
            <a:pPr marL="0" indent="0" fontAlgn="base">
              <a:buNone/>
            </a:pPr>
            <a:r>
              <a:rPr lang="en-US" sz="8800" dirty="0">
                <a:sym typeface="+mn-ea"/>
              </a:rPr>
              <a:t>It consists of two elements:</a:t>
            </a:r>
            <a:endParaRPr lang="en-US" sz="8800" dirty="0"/>
          </a:p>
          <a:p>
            <a:pPr marL="0" indent="0" fontAlgn="base">
              <a:buNone/>
            </a:pPr>
            <a:r>
              <a:rPr lang="en-US" sz="8800" b="1" dirty="0">
                <a:sym typeface="+mn-ea"/>
              </a:rPr>
              <a:t>Base Transceiver Station (BTS):</a:t>
            </a:r>
            <a:r>
              <a:rPr lang="en-US" sz="8800" dirty="0">
                <a:sym typeface="+mn-ea"/>
              </a:rPr>
              <a:t> </a:t>
            </a:r>
            <a:endParaRPr lang="en-US" sz="8800" dirty="0"/>
          </a:p>
          <a:p>
            <a:pPr fontAlgn="base"/>
            <a:r>
              <a:rPr lang="en-US" sz="8800" dirty="0">
                <a:sym typeface="+mn-ea"/>
              </a:rPr>
              <a:t>The BTS used in a GSM network comprises the radio transmitter receivers, and their associated antennas that transmit and receive to directly communicate with the mobiles.</a:t>
            </a:r>
            <a:endParaRPr lang="en-US" sz="8800" dirty="0"/>
          </a:p>
          <a:p>
            <a:pPr fontAlgn="base"/>
            <a:r>
              <a:rPr lang="en-US" sz="8800" dirty="0">
                <a:sym typeface="+mn-ea"/>
              </a:rPr>
              <a:t>The BTS communicates with the mobiles and the interface between the two is known as the Um interface with its associated protocols.</a:t>
            </a:r>
            <a:endParaRPr lang="en-US" sz="8800" dirty="0"/>
          </a:p>
          <a:p>
            <a:pPr marL="0" indent="0">
              <a:buNone/>
            </a:pPr>
            <a:r>
              <a:rPr lang="en-US" sz="8800" b="1" dirty="0">
                <a:sym typeface="+mn-ea"/>
              </a:rPr>
              <a:t>Base Station Controller (BSC):</a:t>
            </a:r>
            <a:r>
              <a:rPr lang="en-US" sz="8800" dirty="0">
                <a:sym typeface="+mn-ea"/>
              </a:rPr>
              <a:t>   </a:t>
            </a:r>
            <a:endParaRPr lang="en-US" sz="8800" dirty="0"/>
          </a:p>
          <a:p>
            <a:pPr marL="533400" indent="-533400" algn="just" eaLnBrk="1" hangingPunct="1">
              <a:lnSpc>
                <a:spcPct val="80000"/>
              </a:lnSpc>
              <a:buNone/>
            </a:pPr>
            <a:r>
              <a:rPr lang="en-US" sz="8800" dirty="0">
                <a:sym typeface="+mn-ea"/>
              </a:rPr>
              <a:t>The BSC forms the next stage back into the GSM network. It controls a group of BTSs, and i</a:t>
            </a:r>
            <a:r>
              <a:rPr lang="en-IN" altLang="en-US" sz="8800" dirty="0">
                <a:sym typeface="+mn-ea"/>
              </a:rPr>
              <a:t>s </a:t>
            </a:r>
            <a:r>
              <a:rPr lang="en-US" sz="8800" dirty="0">
                <a:sym typeface="+mn-ea"/>
              </a:rPr>
              <a:t>often co-located with one of the BTSs in its group.</a:t>
            </a:r>
            <a:endParaRPr lang="en-US" sz="8800" dirty="0"/>
          </a:p>
          <a:p>
            <a:pPr marL="533400" indent="-533400" algn="just" eaLnBrk="1" hangingPunct="1">
              <a:lnSpc>
                <a:spcPct val="80000"/>
              </a:lnSpc>
              <a:buNone/>
            </a:pPr>
            <a:r>
              <a:rPr lang="en-US" sz="8800" dirty="0">
                <a:sym typeface="+mn-ea"/>
              </a:rPr>
              <a:t> It manages the radio resources and controls items such as handover within the group of BTSs, allocates channels and the like. </a:t>
            </a:r>
            <a:endParaRPr lang="en-US" sz="8800" dirty="0"/>
          </a:p>
          <a:p>
            <a:pPr marL="533400" indent="-533400" algn="just" eaLnBrk="1" hangingPunct="1">
              <a:lnSpc>
                <a:spcPct val="80000"/>
              </a:lnSpc>
              <a:buNone/>
            </a:pPr>
            <a:r>
              <a:rPr lang="en-US" sz="8800" dirty="0">
                <a:sym typeface="+mn-ea"/>
              </a:rPr>
              <a:t>It communicates with the BTSs over what is termed the </a:t>
            </a:r>
            <a:r>
              <a:rPr lang="en-US" sz="8800" dirty="0" err="1">
                <a:sym typeface="+mn-ea"/>
              </a:rPr>
              <a:t>Abis</a:t>
            </a:r>
            <a:r>
              <a:rPr lang="en-US" sz="8800" dirty="0">
                <a:sym typeface="+mn-ea"/>
              </a:rPr>
              <a:t> interface.</a:t>
            </a:r>
            <a:endParaRPr lang="en-US" sz="8800" dirty="0"/>
          </a:p>
          <a:p>
            <a:pPr marL="0" indent="0">
              <a:buNone/>
            </a:pPr>
            <a:endParaRPr lang="en-US" sz="8800" dirty="0"/>
          </a:p>
          <a:p>
            <a:pPr marL="533400" indent="-533400" algn="ctr" eaLnBrk="1" hangingPunct="1">
              <a:lnSpc>
                <a:spcPct val="80000"/>
              </a:lnSpc>
              <a:buNone/>
            </a:pPr>
            <a:endParaRPr lang="en-IN" altLang="en-US" sz="8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13</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US" sz="3600" dirty="0">
                <a:sym typeface="+mn-ea"/>
              </a:rPr>
              <a:t>Networking Switching Subsystem(NSS)</a:t>
            </a:r>
            <a:endParaRPr lang="en-US" altLang="en-US" sz="3600" dirty="0"/>
          </a:p>
        </p:txBody>
      </p:sp>
      <p:sp>
        <p:nvSpPr>
          <p:cNvPr id="3078" name="Rectangle 3"/>
          <p:cNvSpPr>
            <a:spLocks noGrp="1"/>
          </p:cNvSpPr>
          <p:nvPr>
            <p:ph idx="1"/>
          </p:nvPr>
        </p:nvSpPr>
        <p:spPr>
          <a:xfrm>
            <a:off x="838200" y="1837055"/>
            <a:ext cx="10515600" cy="4895215"/>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r>
              <a:rPr lang="en-US" sz="8800" dirty="0">
                <a:sym typeface="+mn-ea"/>
              </a:rPr>
              <a:t>The GSM system architecture contains a variety of different elements, and is often termed the core network. It is essentially a data network with a various entities that provide the main control and interfacing for the whole mobile network. The major elements within the core network include:</a:t>
            </a:r>
            <a:endParaRPr lang="en-US" sz="8800" dirty="0"/>
          </a:p>
          <a:p>
            <a:pPr marL="0" indent="0">
              <a:buNone/>
            </a:pPr>
            <a:r>
              <a:rPr lang="en-US" sz="8800" b="1" dirty="0">
                <a:sym typeface="+mn-ea"/>
              </a:rPr>
              <a:t>Home Location Registers(HLR)</a:t>
            </a:r>
            <a:endParaRPr lang="en-US" sz="8800" b="1" dirty="0"/>
          </a:p>
          <a:p>
            <a:pPr marL="533400" indent="-533400" algn="ctr" eaLnBrk="1" hangingPunct="1">
              <a:lnSpc>
                <a:spcPct val="80000"/>
              </a:lnSpc>
              <a:buNone/>
            </a:pPr>
            <a:r>
              <a:rPr lang="en-US" sz="8800" dirty="0">
                <a:sym typeface="+mn-ea"/>
              </a:rPr>
              <a:t>Permanent database about mobile subscribers in a large services </a:t>
            </a:r>
            <a:r>
              <a:rPr lang="en-US" sz="8800" dirty="0" err="1">
                <a:sym typeface="+mn-ea"/>
              </a:rPr>
              <a:t>ares</a:t>
            </a:r>
            <a:r>
              <a:rPr lang="en-US" sz="8800" dirty="0">
                <a:sym typeface="+mn-ea"/>
              </a:rPr>
              <a:t> (generally one per GSM network operator)</a:t>
            </a:r>
            <a:endParaRPr lang="en-US" sz="8800" dirty="0"/>
          </a:p>
          <a:p>
            <a:pPr marL="533400" indent="-533400" algn="ctr" eaLnBrk="1" hangingPunct="1">
              <a:lnSpc>
                <a:spcPct val="80000"/>
              </a:lnSpc>
              <a:buNone/>
            </a:pPr>
            <a:r>
              <a:rPr lang="en-US" sz="8800" dirty="0">
                <a:sym typeface="+mn-ea"/>
              </a:rPr>
              <a:t>Database contains </a:t>
            </a:r>
            <a:r>
              <a:rPr lang="en-US" sz="8800" dirty="0" err="1">
                <a:sym typeface="+mn-ea"/>
              </a:rPr>
              <a:t>IMSI,MSISDN,prepaid</a:t>
            </a:r>
            <a:r>
              <a:rPr lang="en-US" sz="8800" dirty="0">
                <a:sym typeface="+mn-ea"/>
              </a:rPr>
              <a:t>/</a:t>
            </a:r>
            <a:r>
              <a:rPr lang="en-US" sz="8800" dirty="0" err="1">
                <a:sym typeface="+mn-ea"/>
              </a:rPr>
              <a:t>postpaid,Rsoaming</a:t>
            </a:r>
            <a:r>
              <a:rPr lang="en-US" sz="8800" dirty="0">
                <a:sym typeface="+mn-ea"/>
              </a:rPr>
              <a:t> </a:t>
            </a:r>
            <a:r>
              <a:rPr lang="en-US" sz="8800" dirty="0" err="1">
                <a:sym typeface="+mn-ea"/>
              </a:rPr>
              <a:t>restrictions,Supplementray</a:t>
            </a:r>
            <a:r>
              <a:rPr lang="en-US" sz="8800" dirty="0">
                <a:sym typeface="+mn-ea"/>
              </a:rPr>
              <a:t> services</a:t>
            </a:r>
            <a:endParaRPr lang="en-US" sz="8800" dirty="0"/>
          </a:p>
          <a:p>
            <a:pPr marL="0" indent="0">
              <a:buNone/>
            </a:pPr>
            <a:r>
              <a:rPr lang="en-US" sz="8800" b="1" dirty="0">
                <a:sym typeface="+mn-ea"/>
              </a:rPr>
              <a:t>Visitor Locations Registers(VLR)</a:t>
            </a:r>
            <a:endParaRPr lang="en-US" sz="8800" b="1" dirty="0"/>
          </a:p>
          <a:p>
            <a:pPr marL="533400" indent="-533400" algn="ctr" eaLnBrk="1" hangingPunct="1">
              <a:lnSpc>
                <a:spcPct val="80000"/>
              </a:lnSpc>
              <a:buNone/>
            </a:pPr>
            <a:r>
              <a:rPr lang="en-US" sz="8800" dirty="0">
                <a:sym typeface="+mn-ea"/>
              </a:rPr>
              <a:t>Temporary database which updates whenever new MS enters its area by HLR database</a:t>
            </a:r>
            <a:endParaRPr lang="en-US" sz="8800" dirty="0"/>
          </a:p>
          <a:p>
            <a:pPr marL="533400" indent="-533400" algn="ctr" eaLnBrk="1" hangingPunct="1">
              <a:lnSpc>
                <a:spcPct val="80000"/>
              </a:lnSpc>
              <a:buNone/>
            </a:pPr>
            <a:r>
              <a:rPr lang="en-US" sz="8800" dirty="0">
                <a:sym typeface="+mn-ea"/>
              </a:rPr>
              <a:t>Controls those mobiles roaming in its area and it also reduces the number of </a:t>
            </a:r>
            <a:r>
              <a:rPr lang="en-US" sz="8800" dirty="0" err="1">
                <a:sym typeface="+mn-ea"/>
              </a:rPr>
              <a:t>quries</a:t>
            </a:r>
            <a:r>
              <a:rPr lang="en-US" sz="8800" dirty="0">
                <a:sym typeface="+mn-ea"/>
              </a:rPr>
              <a:t> to HLR</a:t>
            </a:r>
            <a:endParaRPr lang="en-US" sz="8800" dirty="0"/>
          </a:p>
          <a:p>
            <a:pPr marL="533400" indent="-533400" algn="ctr" eaLnBrk="1" hangingPunct="1">
              <a:lnSpc>
                <a:spcPct val="80000"/>
              </a:lnSpc>
              <a:buNone/>
            </a:pPr>
            <a:r>
              <a:rPr lang="en-US" sz="8800" dirty="0">
                <a:sym typeface="+mn-ea"/>
              </a:rPr>
              <a:t>Database contains </a:t>
            </a:r>
            <a:r>
              <a:rPr lang="en-US" sz="8800" dirty="0" err="1">
                <a:sym typeface="+mn-ea"/>
              </a:rPr>
              <a:t>IMSI,TMSI,MSISDN,MSRN,Locations</a:t>
            </a:r>
            <a:r>
              <a:rPr lang="en-US" sz="8800" dirty="0">
                <a:sym typeface="+mn-ea"/>
              </a:rPr>
              <a:t> </a:t>
            </a:r>
            <a:r>
              <a:rPr lang="en-US" sz="8800" dirty="0" err="1">
                <a:sym typeface="+mn-ea"/>
              </a:rPr>
              <a:t>Area,Authentication</a:t>
            </a:r>
            <a:r>
              <a:rPr lang="en-US" sz="8800" dirty="0">
                <a:sym typeface="+mn-ea"/>
              </a:rPr>
              <a:t> key</a:t>
            </a:r>
            <a:endParaRPr lang="en-US" sz="8800" dirty="0"/>
          </a:p>
          <a:p>
            <a:pPr marL="533400" indent="-533400" algn="ctr" eaLnBrk="1" hangingPunct="1">
              <a:lnSpc>
                <a:spcPct val="80000"/>
              </a:lnSpc>
              <a:buNone/>
            </a:pPr>
            <a:endParaRPr lang="en-US" sz="8800" dirty="0"/>
          </a:p>
          <a:p>
            <a:pPr marL="533400" indent="-533400" algn="ctr" eaLnBrk="1" hangingPunct="1">
              <a:lnSpc>
                <a:spcPct val="80000"/>
              </a:lnSpc>
              <a:buNone/>
            </a:pPr>
            <a:endParaRPr lang="en-IN" altLang="en-US" sz="8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14</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endParaRPr lang="en-US" altLang="en-US" sz="3600" dirty="0"/>
          </a:p>
        </p:txBody>
      </p:sp>
      <p:sp>
        <p:nvSpPr>
          <p:cNvPr id="3078" name="Rectangle 3"/>
          <p:cNvSpPr>
            <a:spLocks noGrp="1"/>
          </p:cNvSpPr>
          <p:nvPr>
            <p:ph idx="1"/>
          </p:nvPr>
        </p:nvSpPr>
        <p:spPr>
          <a:xfrm>
            <a:off x="838200" y="1825625"/>
            <a:ext cx="10515600" cy="4810760"/>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marL="0" indent="0">
              <a:buNone/>
            </a:pPr>
            <a:r>
              <a:rPr lang="en-US" sz="8800" b="1" dirty="0">
                <a:sym typeface="+mn-ea"/>
              </a:rPr>
              <a:t>Authentication Centre(AUC)</a:t>
            </a:r>
            <a:endParaRPr lang="en-US" sz="8800" b="1" dirty="0"/>
          </a:p>
          <a:p>
            <a:pPr marL="0" indent="0">
              <a:buNone/>
            </a:pPr>
            <a:r>
              <a:rPr lang="en-US" sz="8800" dirty="0">
                <a:sym typeface="+mn-ea"/>
              </a:rPr>
              <a:t>The </a:t>
            </a:r>
            <a:r>
              <a:rPr lang="en-US" sz="8800" dirty="0" err="1">
                <a:sym typeface="+mn-ea"/>
              </a:rPr>
              <a:t>AuC</a:t>
            </a:r>
            <a:r>
              <a:rPr lang="en-US" sz="8800" dirty="0">
                <a:sym typeface="+mn-ea"/>
              </a:rPr>
              <a:t> is a protected database that contains the secret key also contained in the user's SIM card.                                                                                                                                                                         It is used for authentication and for ciphering on the radio channel.</a:t>
            </a:r>
            <a:endParaRPr lang="en-US" sz="8800" dirty="0"/>
          </a:p>
          <a:p>
            <a:pPr marL="0" indent="0">
              <a:buNone/>
            </a:pPr>
            <a:r>
              <a:rPr lang="en-US" sz="8800" b="1" dirty="0">
                <a:sym typeface="+mn-ea"/>
              </a:rPr>
              <a:t>SMS Gateway(SMS-G)</a:t>
            </a:r>
            <a:endParaRPr lang="en-US" sz="8800" b="1" dirty="0"/>
          </a:p>
          <a:p>
            <a:pPr marL="533400" indent="-533400" algn="ctr" eaLnBrk="1" hangingPunct="1">
              <a:lnSpc>
                <a:spcPct val="80000"/>
              </a:lnSpc>
              <a:buNone/>
            </a:pPr>
            <a:r>
              <a:rPr lang="en-US" sz="8800" dirty="0">
                <a:sym typeface="+mn-ea"/>
              </a:rPr>
              <a:t>The SMS-G or SMS gateway is the term that is used to collectively describe the two Short Message Services Gateways defined in the GSM standards. </a:t>
            </a:r>
            <a:endParaRPr lang="en-US" sz="8800" dirty="0"/>
          </a:p>
          <a:p>
            <a:pPr marL="533400" indent="-533400" algn="ctr" eaLnBrk="1" hangingPunct="1">
              <a:lnSpc>
                <a:spcPct val="80000"/>
              </a:lnSpc>
              <a:buNone/>
            </a:pPr>
            <a:r>
              <a:rPr lang="en-US" sz="8800" dirty="0">
                <a:sym typeface="+mn-ea"/>
              </a:rPr>
              <a:t>The two gateways handle messages directed in different directions. The SMS-GMSC (Short Message Service Gateway Mobile Switching Centre) is for short messages being sent to an ME.</a:t>
            </a:r>
            <a:endParaRPr lang="en-US" sz="8800" dirty="0"/>
          </a:p>
          <a:p>
            <a:pPr marL="533400" indent="-533400" algn="ctr" eaLnBrk="1" hangingPunct="1">
              <a:lnSpc>
                <a:spcPct val="80000"/>
              </a:lnSpc>
              <a:buNone/>
            </a:pPr>
            <a:r>
              <a:rPr lang="en-US" sz="8800" dirty="0">
                <a:sym typeface="+mn-ea"/>
              </a:rPr>
              <a:t> The SMS-IWMSC (Short Message Service Inter-Working Mobile Switching Centre) is used for short messages originated with a mobile on that network.</a:t>
            </a:r>
            <a:endParaRPr lang="en-US" sz="8800" dirty="0"/>
          </a:p>
          <a:p>
            <a:pPr marL="533400" indent="-533400" algn="ctr" eaLnBrk="1" hangingPunct="1">
              <a:lnSpc>
                <a:spcPct val="80000"/>
              </a:lnSpc>
              <a:buNone/>
            </a:pPr>
            <a:endParaRPr lang="en-IN" altLang="en-US" sz="8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15</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US" sz="3600" dirty="0">
                <a:sym typeface="+mn-ea"/>
              </a:rPr>
              <a:t>Advantages Of GSM</a:t>
            </a:r>
            <a:endParaRPr lang="en-US" altLang="en-US" sz="3600" dirty="0"/>
          </a:p>
        </p:txBody>
      </p:sp>
      <p:sp>
        <p:nvSpPr>
          <p:cNvPr id="3078" name="Rectangle 3"/>
          <p:cNvSpPr>
            <a:spLocks noGrp="1"/>
          </p:cNvSpPr>
          <p:nvPr>
            <p:ph idx="1"/>
          </p:nvPr>
        </p:nvSpPr>
        <p:spPr>
          <a:xfrm>
            <a:off x="838200" y="1825625"/>
            <a:ext cx="10515600" cy="4896485"/>
          </a:xfrm>
          <a:solidFill>
            <a:srgbClr val="F5FBAB">
              <a:alpha val="89803"/>
            </a:srgbClr>
          </a:solidFill>
        </p:spPr>
        <p:txBody>
          <a:bodyPr vert="horz" wrap="square" lIns="91440" tIns="45720" rIns="91440" bIns="45720" anchor="t" anchorCtr="0">
            <a:normAutofit fontScale="25000" lnSpcReduction="10000"/>
          </a:bodyPr>
          <a:lstStyle/>
          <a:p>
            <a:pPr marL="533400" indent="-533400" algn="ctr" eaLnBrk="1" hangingPunct="1">
              <a:lnSpc>
                <a:spcPct val="80000"/>
              </a:lnSpc>
              <a:buNone/>
            </a:pPr>
            <a:endParaRPr lang="en-US" altLang="en-US" sz="8800" dirty="0"/>
          </a:p>
          <a:p>
            <a:pPr>
              <a:buFont typeface="Wingdings" panose="05000000000000000000" pitchFamily="2" charset="2"/>
              <a:buChar char="ü"/>
            </a:pPr>
            <a:r>
              <a:rPr lang="en-US" sz="8800" dirty="0">
                <a:sym typeface="+mn-ea"/>
              </a:rPr>
              <a:t>Communication</a:t>
            </a:r>
            <a:endParaRPr lang="en-US" sz="8800" dirty="0"/>
          </a:p>
          <a:p>
            <a:pPr marL="0" indent="0">
              <a:buNone/>
            </a:pPr>
            <a:r>
              <a:rPr lang="en-US" sz="8800" dirty="0">
                <a:sym typeface="+mn-ea"/>
              </a:rPr>
              <a:t>      </a:t>
            </a:r>
            <a:r>
              <a:rPr lang="en-IN" altLang="en-US" sz="8800" dirty="0">
                <a:sym typeface="+mn-ea"/>
              </a:rPr>
              <a:t> </a:t>
            </a:r>
            <a:r>
              <a:rPr lang="en-US" sz="8800" dirty="0">
                <a:sym typeface="+mn-ea"/>
              </a:rPr>
              <a:t>   -</a:t>
            </a:r>
            <a:r>
              <a:rPr lang="en-US" sz="8800" dirty="0" err="1">
                <a:sym typeface="+mn-ea"/>
              </a:rPr>
              <a:t>Mobile,Wireless</a:t>
            </a:r>
            <a:r>
              <a:rPr lang="en-US" sz="8800" dirty="0">
                <a:sym typeface="+mn-ea"/>
              </a:rPr>
              <a:t> communication support for voice and data services</a:t>
            </a:r>
            <a:endParaRPr lang="en-US" sz="8800" dirty="0"/>
          </a:p>
          <a:p>
            <a:pPr>
              <a:buFont typeface="Wingdings" panose="05000000000000000000" pitchFamily="2" charset="2"/>
              <a:buChar char="ü"/>
            </a:pPr>
            <a:r>
              <a:rPr lang="en-US" sz="8800" dirty="0">
                <a:sym typeface="+mn-ea"/>
              </a:rPr>
              <a:t> Total mobility</a:t>
            </a:r>
            <a:endParaRPr lang="en-US" sz="8800" dirty="0"/>
          </a:p>
          <a:p>
            <a:pPr marL="0" indent="0">
              <a:buNone/>
            </a:pPr>
            <a:r>
              <a:rPr lang="en-US" sz="8800" dirty="0">
                <a:sym typeface="+mn-ea"/>
              </a:rPr>
              <a:t>             -International </a:t>
            </a:r>
            <a:r>
              <a:rPr lang="en-US" sz="8800" dirty="0" err="1">
                <a:sym typeface="+mn-ea"/>
              </a:rPr>
              <a:t>access,Chip</a:t>
            </a:r>
            <a:r>
              <a:rPr lang="en-US" sz="8800" dirty="0">
                <a:sym typeface="+mn-ea"/>
              </a:rPr>
              <a:t>-card enables use </a:t>
            </a:r>
            <a:r>
              <a:rPr lang="en-US" sz="8800" dirty="0" err="1">
                <a:sym typeface="+mn-ea"/>
              </a:rPr>
              <a:t>os</a:t>
            </a:r>
            <a:r>
              <a:rPr lang="en-US" sz="8800" dirty="0">
                <a:sym typeface="+mn-ea"/>
              </a:rPr>
              <a:t> access point of different providers</a:t>
            </a:r>
            <a:endParaRPr lang="en-US" sz="8800" dirty="0"/>
          </a:p>
          <a:p>
            <a:pPr>
              <a:buFont typeface="Wingdings" panose="05000000000000000000" pitchFamily="2" charset="2"/>
              <a:buChar char="ü"/>
            </a:pPr>
            <a:r>
              <a:rPr lang="en-US" sz="8800" dirty="0">
                <a:sym typeface="+mn-ea"/>
              </a:rPr>
              <a:t> Worldwide connectivity</a:t>
            </a:r>
            <a:endParaRPr lang="en-US" sz="8800" dirty="0"/>
          </a:p>
          <a:p>
            <a:pPr marL="0" indent="0">
              <a:buNone/>
            </a:pPr>
            <a:r>
              <a:rPr lang="en-US" sz="8800" dirty="0">
                <a:sym typeface="+mn-ea"/>
              </a:rPr>
              <a:t>             -One number the network handles every location</a:t>
            </a:r>
            <a:endParaRPr lang="en-US" sz="8800" dirty="0"/>
          </a:p>
          <a:p>
            <a:pPr>
              <a:buFont typeface="Wingdings" panose="05000000000000000000" pitchFamily="2" charset="2"/>
              <a:buChar char="ü"/>
            </a:pPr>
            <a:r>
              <a:rPr lang="en-US" sz="8800" dirty="0">
                <a:sym typeface="+mn-ea"/>
              </a:rPr>
              <a:t> High capacity</a:t>
            </a:r>
            <a:endParaRPr lang="en-US" sz="8800" dirty="0"/>
          </a:p>
          <a:p>
            <a:pPr marL="0" indent="0">
              <a:buNone/>
            </a:pPr>
            <a:r>
              <a:rPr lang="en-US" sz="8800" dirty="0">
                <a:sym typeface="+mn-ea"/>
              </a:rPr>
              <a:t>             -better frequency </a:t>
            </a:r>
            <a:r>
              <a:rPr lang="en-US" sz="8800" dirty="0" err="1">
                <a:sym typeface="+mn-ea"/>
              </a:rPr>
              <a:t>efficiency,Smaller</a:t>
            </a:r>
            <a:r>
              <a:rPr lang="en-US" sz="8800" dirty="0">
                <a:sym typeface="+mn-ea"/>
              </a:rPr>
              <a:t> </a:t>
            </a:r>
            <a:r>
              <a:rPr lang="en-US" sz="8800" dirty="0" err="1">
                <a:sym typeface="+mn-ea"/>
              </a:rPr>
              <a:t>cells,More</a:t>
            </a:r>
            <a:r>
              <a:rPr lang="en-US" sz="8800" dirty="0">
                <a:sym typeface="+mn-ea"/>
              </a:rPr>
              <a:t> customer per cells.</a:t>
            </a:r>
            <a:endParaRPr lang="en-US" sz="8800" dirty="0"/>
          </a:p>
          <a:p>
            <a:pPr>
              <a:buFont typeface="Wingdings" panose="05000000000000000000" pitchFamily="2" charset="2"/>
              <a:buChar char="ü"/>
            </a:pPr>
            <a:r>
              <a:rPr lang="en-US" sz="8800" dirty="0">
                <a:sym typeface="+mn-ea"/>
              </a:rPr>
              <a:t> High transmission quality</a:t>
            </a:r>
            <a:endParaRPr lang="en-US" sz="8800" dirty="0"/>
          </a:p>
          <a:p>
            <a:pPr marL="0" indent="0">
              <a:buNone/>
            </a:pPr>
            <a:r>
              <a:rPr lang="en-US" sz="8800" dirty="0">
                <a:sym typeface="+mn-ea"/>
              </a:rPr>
              <a:t>             -High audio quality and reliability for </a:t>
            </a:r>
            <a:r>
              <a:rPr lang="en-US" sz="8800" dirty="0" err="1">
                <a:sym typeface="+mn-ea"/>
              </a:rPr>
              <a:t>wireless,Uninterrupted</a:t>
            </a:r>
            <a:r>
              <a:rPr lang="en-US" sz="8800" dirty="0">
                <a:sym typeface="+mn-ea"/>
              </a:rPr>
              <a:t> phone calls at higher speeds(</a:t>
            </a:r>
            <a:r>
              <a:rPr lang="en-US" sz="8800" dirty="0" err="1">
                <a:sym typeface="+mn-ea"/>
              </a:rPr>
              <a:t>e.g.,from</a:t>
            </a:r>
            <a:r>
              <a:rPr lang="en-US" sz="8800" dirty="0">
                <a:sym typeface="+mn-ea"/>
              </a:rPr>
              <a:t> </a:t>
            </a:r>
            <a:r>
              <a:rPr lang="en-US" sz="8800" dirty="0" err="1">
                <a:sym typeface="+mn-ea"/>
              </a:rPr>
              <a:t>cars,trains</a:t>
            </a:r>
            <a:r>
              <a:rPr lang="en-US" sz="8800" dirty="0">
                <a:sym typeface="+mn-ea"/>
              </a:rPr>
              <a:t>)</a:t>
            </a:r>
            <a:endParaRPr lang="en-US" sz="8800" dirty="0"/>
          </a:p>
          <a:p>
            <a:pPr marL="0" indent="0">
              <a:buNone/>
            </a:pPr>
            <a:endParaRPr lang="en-US" sz="8800" dirty="0"/>
          </a:p>
          <a:p>
            <a:pPr marL="533400" indent="-533400" algn="ctr" eaLnBrk="1" hangingPunct="1">
              <a:lnSpc>
                <a:spcPct val="80000"/>
              </a:lnSpc>
              <a:buNone/>
            </a:pPr>
            <a:endParaRPr lang="en-IN" altLang="en-US" sz="8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16</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US" sz="3600" dirty="0">
                <a:sym typeface="+mn-ea"/>
              </a:rPr>
              <a:t>Disadvantages of GSM</a:t>
            </a:r>
            <a:endParaRPr lang="en-US" altLang="en-US" sz="3600" dirty="0"/>
          </a:p>
        </p:txBody>
      </p:sp>
      <p:sp>
        <p:nvSpPr>
          <p:cNvPr id="3078" name="Rectangle 3"/>
          <p:cNvSpPr>
            <a:spLocks noGrp="1"/>
          </p:cNvSpPr>
          <p:nvPr>
            <p:ph sz="half" idx="1"/>
          </p:nvPr>
        </p:nvSpPr>
        <p:spPr>
          <a:solidFill>
            <a:srgbClr val="F5FBAB">
              <a:alpha val="89803"/>
            </a:srgbClr>
          </a:solidFill>
        </p:spPr>
        <p:txBody>
          <a:bodyPr vert="horz" wrap="square" lIns="91440" tIns="45720" rIns="91440" bIns="45720" anchor="t" anchorCtr="0">
            <a:normAutofit/>
          </a:bodyPr>
          <a:lstStyle/>
          <a:p>
            <a:pPr algn="ctr" eaLnBrk="1" hangingPunct="1">
              <a:lnSpc>
                <a:spcPct val="80000"/>
              </a:lnSpc>
            </a:pPr>
            <a:r>
              <a:rPr lang="en-US" sz="3600" dirty="0">
                <a:sym typeface="+mn-ea"/>
              </a:rPr>
              <a:t>Dropped and missed calls</a:t>
            </a:r>
            <a:endParaRPr lang="en-US" sz="3600" dirty="0"/>
          </a:p>
          <a:p>
            <a:pPr algn="ctr" eaLnBrk="1" hangingPunct="1">
              <a:lnSpc>
                <a:spcPct val="80000"/>
              </a:lnSpc>
            </a:pPr>
            <a:r>
              <a:rPr lang="en-US" sz="3600" dirty="0">
                <a:sym typeface="+mn-ea"/>
              </a:rPr>
              <a:t>Less efficiency</a:t>
            </a:r>
            <a:endParaRPr lang="en-US" sz="3600" dirty="0"/>
          </a:p>
          <a:p>
            <a:pPr algn="ctr" eaLnBrk="1" hangingPunct="1">
              <a:lnSpc>
                <a:spcPct val="80000"/>
              </a:lnSpc>
            </a:pPr>
            <a:r>
              <a:rPr lang="en-US" sz="3600" dirty="0">
                <a:sym typeface="+mn-ea"/>
              </a:rPr>
              <a:t>Security Issues</a:t>
            </a:r>
            <a:endParaRPr lang="en-US" sz="3600" dirty="0"/>
          </a:p>
          <a:p>
            <a:pPr algn="ctr" eaLnBrk="1" hangingPunct="1">
              <a:lnSpc>
                <a:spcPct val="80000"/>
              </a:lnSpc>
            </a:pPr>
            <a:endParaRPr lang="en-US" altLang="en-US" sz="8800" dirty="0"/>
          </a:p>
          <a:p>
            <a:pPr algn="ctr" eaLnBrk="1" hangingPunct="1">
              <a:lnSpc>
                <a:spcPct val="80000"/>
              </a:lnSpc>
              <a:buNone/>
            </a:pPr>
            <a:endParaRPr lang="en-IN" altLang="en-US" sz="8800"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7390" y="2724785"/>
            <a:ext cx="3409950" cy="25527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17</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dirty="0"/>
              <a:t>Applications of GSM</a:t>
            </a: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37500" lnSpcReduction="10000"/>
          </a:bodyPr>
          <a:lstStyle/>
          <a:p>
            <a:pPr marL="533400" indent="-533400" algn="ctr" eaLnBrk="1" hangingPunct="1">
              <a:lnSpc>
                <a:spcPct val="80000"/>
              </a:lnSpc>
              <a:buNone/>
            </a:pPr>
            <a:endParaRPr lang="en-US" altLang="en-US" sz="8800" dirty="0"/>
          </a:p>
          <a:p>
            <a:pPr marL="533400" indent="-533400" algn="just" eaLnBrk="1" hangingPunct="1">
              <a:lnSpc>
                <a:spcPct val="80000"/>
              </a:lnSpc>
              <a:buNone/>
            </a:pPr>
            <a:r>
              <a:rPr lang="en-US" sz="8800" dirty="0">
                <a:sym typeface="+mn-ea"/>
              </a:rPr>
              <a:t>Mobile telephony</a:t>
            </a:r>
            <a:endParaRPr lang="en-US" sz="8800" dirty="0"/>
          </a:p>
          <a:p>
            <a:pPr marL="533400" indent="-533400" algn="just" eaLnBrk="1" hangingPunct="1">
              <a:lnSpc>
                <a:spcPct val="80000"/>
              </a:lnSpc>
              <a:buNone/>
            </a:pPr>
            <a:r>
              <a:rPr lang="en-US" sz="8800" dirty="0">
                <a:sym typeface="+mn-ea"/>
              </a:rPr>
              <a:t>GSM-R</a:t>
            </a:r>
            <a:endParaRPr lang="en-US" sz="8800" dirty="0"/>
          </a:p>
          <a:p>
            <a:pPr marL="533400" indent="-533400" algn="just" eaLnBrk="1" hangingPunct="1">
              <a:lnSpc>
                <a:spcPct val="80000"/>
              </a:lnSpc>
              <a:buNone/>
            </a:pPr>
            <a:r>
              <a:rPr lang="en-US" sz="8800" dirty="0">
                <a:sym typeface="+mn-ea"/>
              </a:rPr>
              <a:t>Telemetry System</a:t>
            </a:r>
            <a:endParaRPr lang="en-US" sz="8800" dirty="0"/>
          </a:p>
          <a:p>
            <a:pPr marL="0" indent="0" algn="just">
              <a:buNone/>
            </a:pPr>
            <a:r>
              <a:rPr lang="en-US" sz="8800" dirty="0">
                <a:sym typeface="+mn-ea"/>
              </a:rPr>
              <a:t>    -Fleet management</a:t>
            </a:r>
            <a:endParaRPr lang="en-US" sz="8800" dirty="0"/>
          </a:p>
          <a:p>
            <a:pPr marL="0" indent="0" algn="just">
              <a:buNone/>
            </a:pPr>
            <a:r>
              <a:rPr lang="en-US" sz="8800" dirty="0">
                <a:sym typeface="+mn-ea"/>
              </a:rPr>
              <a:t>    -Automatic meter reading</a:t>
            </a:r>
            <a:endParaRPr lang="en-US" sz="8800" dirty="0"/>
          </a:p>
          <a:p>
            <a:pPr marL="0" indent="0" algn="just">
              <a:buNone/>
            </a:pPr>
            <a:r>
              <a:rPr lang="en-US" sz="8800" dirty="0">
                <a:sym typeface="+mn-ea"/>
              </a:rPr>
              <a:t>    -Toll collection</a:t>
            </a:r>
            <a:endParaRPr lang="en-US" sz="8800" dirty="0"/>
          </a:p>
          <a:p>
            <a:pPr marL="0" indent="0" algn="just">
              <a:buNone/>
            </a:pPr>
            <a:r>
              <a:rPr lang="en-US" sz="8800" dirty="0">
                <a:sym typeface="+mn-ea"/>
              </a:rPr>
              <a:t>    -Remote control and fault reporting of DG sets</a:t>
            </a:r>
            <a:endParaRPr lang="en-US" sz="8800" dirty="0"/>
          </a:p>
          <a:p>
            <a:pPr marL="533400" indent="-533400" algn="just" eaLnBrk="1" hangingPunct="1">
              <a:lnSpc>
                <a:spcPct val="80000"/>
              </a:lnSpc>
              <a:buNone/>
            </a:pPr>
            <a:r>
              <a:rPr lang="en-US" sz="8800" dirty="0">
                <a:sym typeface="+mn-ea"/>
              </a:rPr>
              <a:t> Value Added Services</a:t>
            </a:r>
            <a:endParaRPr lang="en-US" sz="8800" dirty="0"/>
          </a:p>
          <a:p>
            <a:pPr marL="533400" indent="-533400" algn="just" eaLnBrk="1" hangingPunct="1">
              <a:lnSpc>
                <a:spcPct val="80000"/>
              </a:lnSpc>
              <a:buNone/>
            </a:pPr>
            <a:endParaRPr lang="en-IN" altLang="en-US" sz="8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18</a:t>
            </a:fld>
            <a:endParaRPr lang="en-US" altLang="en-US" sz="1400" dirty="0"/>
          </a:p>
        </p:txBody>
      </p:sp>
      <p:sp>
        <p:nvSpPr>
          <p:cNvPr id="3078" name="Rectangle 3"/>
          <p:cNvSpPr>
            <a:spLocks noGrp="1"/>
          </p:cNvSpPr>
          <p:nvPr>
            <p:ph idx="1"/>
          </p:nvPr>
        </p:nvSpPr>
        <p:spPr>
          <a:xfrm>
            <a:off x="838200" y="481330"/>
            <a:ext cx="10515600" cy="6109970"/>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algn="just" eaLnBrk="1" hangingPunct="1">
              <a:lnSpc>
                <a:spcPct val="80000"/>
              </a:lnSpc>
            </a:pPr>
            <a:r>
              <a:rPr lang="en-US" sz="8800" dirty="0">
                <a:sym typeface="+mn-ea"/>
              </a:rPr>
              <a:t>The mobile telephony industry growing and that has become backbone for business success and efficiency and a part of modem lifestyles all over the world</a:t>
            </a:r>
            <a:endParaRPr lang="en-US" sz="8800" dirty="0"/>
          </a:p>
          <a:p>
            <a:pPr algn="just" eaLnBrk="1" hangingPunct="1">
              <a:lnSpc>
                <a:spcPct val="80000"/>
              </a:lnSpc>
            </a:pPr>
            <a:r>
              <a:rPr lang="en-US" sz="8800" dirty="0">
                <a:sym typeface="+mn-ea"/>
              </a:rPr>
              <a:t>In this session I have tried to give and over view of the GSM system. I hope that I gave the  general flavor of GSM and the philosophy behind its design</a:t>
            </a:r>
            <a:endParaRPr lang="en-US" sz="8800" dirty="0"/>
          </a:p>
          <a:p>
            <a:pPr algn="just" eaLnBrk="1" hangingPunct="1">
              <a:lnSpc>
                <a:spcPct val="80000"/>
              </a:lnSpc>
            </a:pPr>
            <a:r>
              <a:rPr lang="en-US" sz="8800" dirty="0">
                <a:sym typeface="+mn-ea"/>
              </a:rPr>
              <a:t>Cellular mobile radio-the high end sophisticated technology that enables every one to communicate anywhere with anybody.</a:t>
            </a:r>
            <a:endParaRPr lang="en-US" sz="8800" dirty="0"/>
          </a:p>
          <a:p>
            <a:pPr algn="just" eaLnBrk="1" hangingPunct="1">
              <a:lnSpc>
                <a:spcPct val="80000"/>
              </a:lnSpc>
            </a:pPr>
            <a:r>
              <a:rPr lang="en-US" sz="8800" dirty="0">
                <a:sym typeface="+mn-ea"/>
              </a:rPr>
              <a:t>The GSM is standard that insures interoperability without stifling competition and innovation among the suppliers to the benefits of </a:t>
            </a:r>
            <a:r>
              <a:rPr lang="en-US" sz="8800" dirty="0" err="1">
                <a:sym typeface="+mn-ea"/>
              </a:rPr>
              <a:t>thr</a:t>
            </a:r>
            <a:r>
              <a:rPr lang="en-US" sz="8800" dirty="0">
                <a:sym typeface="+mn-ea"/>
              </a:rPr>
              <a:t> public both in terms of cost and services quality</a:t>
            </a:r>
            <a:endParaRPr lang="en-US" sz="8800" dirty="0"/>
          </a:p>
          <a:p>
            <a:pPr algn="just" eaLnBrk="1" hangingPunct="1">
              <a:lnSpc>
                <a:spcPct val="80000"/>
              </a:lnSpc>
            </a:pPr>
            <a:r>
              <a:rPr lang="en-US" sz="8800" dirty="0">
                <a:sym typeface="+mn-ea"/>
              </a:rPr>
              <a:t>The features and benefits expected in the GSM systems are superior speech </a:t>
            </a:r>
            <a:r>
              <a:rPr lang="en-US" sz="8800" dirty="0" err="1">
                <a:sym typeface="+mn-ea"/>
              </a:rPr>
              <a:t>quality,Low</a:t>
            </a:r>
            <a:r>
              <a:rPr lang="en-US" sz="8800" dirty="0">
                <a:sym typeface="+mn-ea"/>
              </a:rPr>
              <a:t> </a:t>
            </a:r>
            <a:r>
              <a:rPr lang="en-US" sz="8800" dirty="0" err="1">
                <a:sym typeface="+mn-ea"/>
              </a:rPr>
              <a:t>terminal,Operational</a:t>
            </a:r>
            <a:r>
              <a:rPr lang="en-US" sz="8800" dirty="0">
                <a:sym typeface="+mn-ea"/>
              </a:rPr>
              <a:t> and service </a:t>
            </a:r>
            <a:r>
              <a:rPr lang="en-US" sz="8800" dirty="0" err="1">
                <a:sym typeface="+mn-ea"/>
              </a:rPr>
              <a:t>costs,High</a:t>
            </a:r>
            <a:r>
              <a:rPr lang="en-US" sz="8800" dirty="0">
                <a:sym typeface="+mn-ea"/>
              </a:rPr>
              <a:t> level </a:t>
            </a:r>
            <a:r>
              <a:rPr lang="en-US" sz="8800" dirty="0" err="1">
                <a:sym typeface="+mn-ea"/>
              </a:rPr>
              <a:t>security,providing</a:t>
            </a:r>
            <a:r>
              <a:rPr lang="en-US" sz="8800" dirty="0">
                <a:sym typeface="+mn-ea"/>
              </a:rPr>
              <a:t> international roaming support of low power hand portable terminals and variety of new services and network facilities</a:t>
            </a:r>
            <a:endParaRPr lang="en-US" sz="8800" dirty="0"/>
          </a:p>
          <a:p>
            <a:pPr algn="just"/>
            <a:endParaRPr lang="en-US" sz="8800" dirty="0"/>
          </a:p>
          <a:p>
            <a:pPr algn="ctr" eaLnBrk="1" hangingPunct="1">
              <a:lnSpc>
                <a:spcPct val="80000"/>
              </a:lnSpc>
              <a:buNone/>
            </a:pPr>
            <a:endParaRPr lang="en-IN" altLang="en-US" sz="8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19</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a:bodyPr>
          <a:lstStyle/>
          <a:p>
            <a:pPr eaLnBrk="1" hangingPunct="1"/>
            <a:r>
              <a:rPr lang="en-IN" altLang="en-US" sz="3600" b="1" dirty="0">
                <a:sym typeface="+mn-ea"/>
              </a:rPr>
              <a:t>Time Division Multiple Access Systems</a:t>
            </a:r>
            <a:r>
              <a:rPr lang="en-IN" altLang="en-US" sz="3600" b="1" dirty="0"/>
              <a:t/>
            </a:r>
            <a:br>
              <a:rPr lang="en-IN" altLang="en-US" sz="3600" b="1" dirty="0"/>
            </a:br>
            <a:endParaRPr lang="en-IN" altLang="en-US" sz="3600" b="1" dirty="0"/>
          </a:p>
        </p:txBody>
      </p:sp>
      <p:sp>
        <p:nvSpPr>
          <p:cNvPr id="3078" name="Rectangle 3"/>
          <p:cNvSpPr>
            <a:spLocks noGrp="1"/>
          </p:cNvSpPr>
          <p:nvPr>
            <p:ph idx="1"/>
          </p:nvPr>
        </p:nvSpPr>
        <p:spPr>
          <a:xfrm>
            <a:off x="838200" y="1825625"/>
            <a:ext cx="10515600" cy="4530725"/>
          </a:xfrm>
          <a:solidFill>
            <a:srgbClr val="F5FBAB">
              <a:alpha val="89803"/>
            </a:srgbClr>
          </a:solidFill>
        </p:spPr>
        <p:txBody>
          <a:bodyPr vert="horz" wrap="square" lIns="91440" tIns="45720" rIns="91440" bIns="45720" anchor="t" anchorCtr="0">
            <a:normAutofit fontScale="37500" lnSpcReduction="10000"/>
          </a:bodyPr>
          <a:lstStyle/>
          <a:p>
            <a:pPr marL="533400" indent="-533400" algn="ctr" eaLnBrk="1" hangingPunct="1">
              <a:lnSpc>
                <a:spcPct val="80000"/>
              </a:lnSpc>
              <a:buNone/>
            </a:pPr>
            <a:endParaRPr lang="en-US" altLang="en-US" sz="8800" dirty="0"/>
          </a:p>
          <a:p>
            <a:pPr algn="just">
              <a:buFont typeface="Wingdings" panose="05000000000000000000" charset="0"/>
              <a:buChar char="Ø"/>
            </a:pPr>
            <a:r>
              <a:rPr lang="en-IN" altLang="en-US" sz="8800" dirty="0">
                <a:sym typeface="+mn-ea"/>
              </a:rPr>
              <a:t>T</a:t>
            </a:r>
            <a:r>
              <a:rPr lang="en-US" sz="8800" dirty="0">
                <a:sym typeface="+mn-ea"/>
              </a:rPr>
              <a:t>ime Division Multiple Access (TDMA) is a digital modulation technique used in digital cellular telephone and mobile radio communication. TDMA is one of two ways to divide the limited spectrum available over a radio frequency (RF) cellular channel.</a:t>
            </a:r>
          </a:p>
          <a:p>
            <a:pPr algn="just">
              <a:buFont typeface="Wingdings" panose="05000000000000000000" charset="0"/>
              <a:buChar char="Ø"/>
            </a:pPr>
            <a:r>
              <a:rPr lang="en-US" sz="8800" dirty="0">
                <a:sym typeface="+mn-ea"/>
              </a:rPr>
              <a:t>TDMA enables multiple users to share the same frequency by dividing each cellular channel into different time slots. In effect, a single frequency supports multiple and simultaneous data channels. So, with a two-time slot TDMA, two users can share the same frequency. With a three-time slot TDMA, three users can share the same frequency and so 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b="1" dirty="0">
                <a:solidFill>
                  <a:srgbClr val="FF0000"/>
                </a:solidFill>
                <a:latin typeface="Times New Roman" panose="02020603050405020304" pitchFamily="18" charset="0"/>
                <a:cs typeface="Times New Roman" panose="02020603050405020304" pitchFamily="18" charset="0"/>
                <a:sym typeface="+mn-ea"/>
              </a:rPr>
              <a:t>CONTENTS</a:t>
            </a:r>
            <a:r>
              <a:rPr lang="en-IN" altLang="en-US" sz="3600" b="1" dirty="0">
                <a:solidFill>
                  <a:srgbClr val="FF0000"/>
                </a:solidFill>
                <a:latin typeface="Times New Roman" panose="02020603050405020304" pitchFamily="18" charset="0"/>
                <a:cs typeface="Times New Roman" panose="02020603050405020304" pitchFamily="18" charset="0"/>
              </a:rPr>
              <a:t/>
            </a:r>
            <a:br>
              <a:rPr lang="en-IN" altLang="en-US" sz="3600" b="1" dirty="0">
                <a:solidFill>
                  <a:srgbClr val="FF0000"/>
                </a:solidFill>
                <a:latin typeface="Times New Roman" panose="02020603050405020304" pitchFamily="18" charset="0"/>
                <a:cs typeface="Times New Roman" panose="02020603050405020304" pitchFamily="18" charset="0"/>
              </a:rPr>
            </a:br>
            <a:endParaRPr lang="en-US" altLang="en-US" sz="3600" dirty="0"/>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50000" lnSpcReduction="20000"/>
          </a:bodyPr>
          <a:lstStyle/>
          <a:p>
            <a:pPr marL="533400" indent="-533400" algn="ctr" eaLnBrk="1" hangingPunct="1">
              <a:lnSpc>
                <a:spcPct val="80000"/>
              </a:lnSpc>
              <a:buNone/>
            </a:pPr>
            <a:endParaRPr lang="en-US" altLang="en-US" sz="8800" dirty="0"/>
          </a:p>
          <a:p>
            <a:pPr marL="533400" indent="-533400" algn="l" eaLnBrk="1" hangingPunct="1">
              <a:lnSpc>
                <a:spcPct val="80000"/>
              </a:lnSpc>
              <a:buNone/>
            </a:pPr>
            <a:r>
              <a:rPr lang="en-IN" altLang="en-US" sz="9200" dirty="0">
                <a:sym typeface="+mn-ea"/>
              </a:rPr>
              <a:t>Global System for Mobile Systems</a:t>
            </a:r>
          </a:p>
          <a:p>
            <a:pPr marL="533400" indent="-533400" algn="l" eaLnBrk="1" hangingPunct="1">
              <a:lnSpc>
                <a:spcPct val="80000"/>
              </a:lnSpc>
              <a:buNone/>
            </a:pPr>
            <a:r>
              <a:rPr lang="en-IN" altLang="en-US" sz="9200" dirty="0">
                <a:sym typeface="+mn-ea"/>
              </a:rPr>
              <a:t>Time Division Multiple Access Systems</a:t>
            </a:r>
            <a:endParaRPr lang="en-IN" altLang="en-US" sz="9200" dirty="0"/>
          </a:p>
          <a:p>
            <a:pPr marL="533400" indent="-533400" algn="l" eaLnBrk="1" hangingPunct="1">
              <a:lnSpc>
                <a:spcPct val="80000"/>
              </a:lnSpc>
              <a:buNone/>
            </a:pPr>
            <a:r>
              <a:rPr lang="en-IN" altLang="en-US" sz="9200" dirty="0">
                <a:sym typeface="+mn-ea"/>
              </a:rPr>
              <a:t>Code Division Multiple Access Systems</a:t>
            </a:r>
            <a:endParaRPr lang="en-IN" altLang="en-US" sz="9200" dirty="0"/>
          </a:p>
          <a:p>
            <a:pPr marL="533400" indent="-533400" algn="l" eaLnBrk="1" hangingPunct="1">
              <a:lnSpc>
                <a:spcPct val="80000"/>
              </a:lnSpc>
              <a:buNone/>
            </a:pPr>
            <a:r>
              <a:rPr lang="en-IN" altLang="en-US" sz="9200" dirty="0"/>
              <a:t>Examples for 2G,3G and 4G systems</a:t>
            </a:r>
          </a:p>
          <a:p>
            <a:pPr marL="533400" indent="-533400" algn="l" eaLnBrk="1" hangingPunct="1">
              <a:lnSpc>
                <a:spcPct val="80000"/>
              </a:lnSpc>
              <a:buNone/>
            </a:pPr>
            <a:r>
              <a:rPr lang="en-IN" altLang="en-US" sz="9200" dirty="0">
                <a:sym typeface="+mn-ea"/>
              </a:rPr>
              <a:t>Introdcution to 5G systems</a:t>
            </a:r>
            <a:endParaRPr lang="en-IN" altLang="en-US" sz="9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20</a:t>
            </a:fld>
            <a:endParaRPr lang="en-US" altLang="en-US" sz="1400" dirty="0"/>
          </a:p>
        </p:txBody>
      </p:sp>
      <p:sp>
        <p:nvSpPr>
          <p:cNvPr id="3077" name="Rectangle 2"/>
          <p:cNvSpPr>
            <a:spLocks noGrp="1"/>
          </p:cNvSpPr>
          <p:nvPr>
            <p:ph type="title"/>
          </p:nvPr>
        </p:nvSpPr>
        <p:spPr>
          <a:xfrm>
            <a:off x="838200" y="365125"/>
            <a:ext cx="10515600" cy="832485"/>
          </a:xfrm>
          <a:solidFill>
            <a:srgbClr val="F8BAA6">
              <a:alpha val="100000"/>
            </a:srgbClr>
          </a:solidFill>
        </p:spPr>
        <p:txBody>
          <a:bodyPr vert="horz" wrap="square" lIns="91440" tIns="45720" rIns="91440" bIns="45720" anchor="ctr" anchorCtr="0">
            <a:normAutofit fontScale="90000"/>
          </a:bodyPr>
          <a:lstStyle/>
          <a:p>
            <a:pPr eaLnBrk="1" hangingPunct="1"/>
            <a:r>
              <a:rPr lang="en-IN" altLang="en-US" sz="3600" b="1" dirty="0">
                <a:sym typeface="+mn-ea"/>
              </a:rPr>
              <a:t>How does TDMA work?</a:t>
            </a:r>
            <a:r>
              <a:rPr lang="en-IN" altLang="en-US" sz="3600" b="1" dirty="0"/>
              <a:t/>
            </a:r>
            <a:br>
              <a:rPr lang="en-IN" altLang="en-US" sz="3600" b="1" dirty="0"/>
            </a:br>
            <a:endParaRPr lang="en-IN" altLang="en-US" sz="3600" b="1" dirty="0"/>
          </a:p>
        </p:txBody>
      </p:sp>
      <p:sp>
        <p:nvSpPr>
          <p:cNvPr id="3078" name="Rectangle 3"/>
          <p:cNvSpPr>
            <a:spLocks noGrp="1"/>
          </p:cNvSpPr>
          <p:nvPr>
            <p:ph idx="1"/>
          </p:nvPr>
        </p:nvSpPr>
        <p:spPr>
          <a:xfrm>
            <a:off x="838200" y="1113790"/>
            <a:ext cx="10515600" cy="5242560"/>
          </a:xfrm>
          <a:solidFill>
            <a:srgbClr val="F5FBAB">
              <a:alpha val="89803"/>
            </a:srgbClr>
          </a:solidFill>
        </p:spPr>
        <p:txBody>
          <a:bodyPr vert="horz" wrap="square" lIns="91440" tIns="45720" rIns="91440" bIns="45720" anchor="t" anchorCtr="0">
            <a:normAutofit fontScale="32500" lnSpcReduction="10000"/>
          </a:bodyPr>
          <a:lstStyle/>
          <a:p>
            <a:pPr marL="533400" indent="-533400" algn="just" eaLnBrk="1" hangingPunct="1">
              <a:lnSpc>
                <a:spcPct val="80000"/>
              </a:lnSpc>
              <a:buNone/>
            </a:pPr>
            <a:endParaRPr lang="en-US" altLang="en-US" sz="8800" dirty="0"/>
          </a:p>
          <a:p>
            <a:pPr marL="533400" indent="-533400" algn="just" eaLnBrk="1" hangingPunct="1">
              <a:lnSpc>
                <a:spcPct val="80000"/>
              </a:lnSpc>
              <a:buNone/>
            </a:pPr>
            <a:r>
              <a:rPr lang="en-US" altLang="en-US" sz="8800" dirty="0"/>
              <a:t>In TDMA, users transmit in rapid succession, each using their own time slot. This shuttling process is so fast each user thinks they occupy the same RF channel at the same time. By allocating a discrete amount of bandwidth to each user, TDMA increases the amount of data that can be carried over the channel, while enabling simultaneous conversations.</a:t>
            </a:r>
          </a:p>
          <a:p>
            <a:pPr marL="533400" indent="-533400" algn="just" eaLnBrk="1" hangingPunct="1">
              <a:lnSpc>
                <a:spcPct val="80000"/>
              </a:lnSpc>
              <a:buNone/>
            </a:pPr>
            <a:r>
              <a:rPr lang="en-US" altLang="en-US" sz="8800" dirty="0"/>
              <a:t>In North America, a variant of TDMA called North American TDMA is used. Almost all 2G cellular systems use TDMA, including the following:</a:t>
            </a:r>
          </a:p>
          <a:p>
            <a:pPr marL="533400" indent="-533400" algn="just" eaLnBrk="1" hangingPunct="1">
              <a:lnSpc>
                <a:spcPct val="80000"/>
              </a:lnSpc>
              <a:buNone/>
            </a:pPr>
            <a:r>
              <a:rPr lang="en-US" altLang="en-US" sz="8800" dirty="0"/>
              <a:t>Digital Advanced Mobile Phone Service</a:t>
            </a:r>
          </a:p>
          <a:p>
            <a:pPr marL="533400" indent="-533400" algn="just" eaLnBrk="1" hangingPunct="1">
              <a:lnSpc>
                <a:spcPct val="80000"/>
              </a:lnSpc>
              <a:buNone/>
            </a:pPr>
            <a:r>
              <a:rPr lang="en-US" altLang="en-US" sz="8800" dirty="0"/>
              <a:t>Global System for Mobile communication (GSM)</a:t>
            </a:r>
          </a:p>
          <a:p>
            <a:pPr marL="533400" indent="-533400" algn="just" eaLnBrk="1" hangingPunct="1">
              <a:lnSpc>
                <a:spcPct val="80000"/>
              </a:lnSpc>
              <a:buNone/>
            </a:pPr>
            <a:r>
              <a:rPr lang="en-US" altLang="en-US" sz="8800" dirty="0"/>
              <a:t>Personal Digital Cellular (PDC)</a:t>
            </a:r>
          </a:p>
          <a:p>
            <a:pPr marL="533400" indent="-533400" algn="just" eaLnBrk="1" hangingPunct="1">
              <a:lnSpc>
                <a:spcPct val="80000"/>
              </a:lnSpc>
              <a:buNone/>
            </a:pPr>
            <a:r>
              <a:rPr lang="en-US" altLang="en-US" sz="8800" dirty="0"/>
              <a:t>Integrated Digital Enhanced Network</a:t>
            </a:r>
          </a:p>
          <a:p>
            <a:pPr marL="533400" indent="-533400" algn="just" eaLnBrk="1" hangingPunct="1">
              <a:lnSpc>
                <a:spcPct val="80000"/>
              </a:lnSpc>
              <a:buNone/>
            </a:pPr>
            <a:r>
              <a:rPr lang="en-US" altLang="en-US" sz="8800" dirty="0"/>
              <a:t>TDMA is also used in Digital Enhanced Cordless Telecommunications, a standard used to</a:t>
            </a:r>
            <a:r>
              <a:rPr lang="en-IN" altLang="en-US" sz="8800" dirty="0"/>
              <a:t> </a:t>
            </a:r>
            <a:r>
              <a:rPr lang="en-US" altLang="en-US" sz="8800" dirty="0"/>
              <a:t>create cordless telephone systems in Europe, Australia, South America and Asia.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21</a:t>
            </a:fld>
            <a:endParaRPr lang="en-US" altLang="en-US" sz="1400" dirty="0"/>
          </a:p>
        </p:txBody>
      </p:sp>
      <p:sp>
        <p:nvSpPr>
          <p:cNvPr id="3078" name="Rectangle 3"/>
          <p:cNvSpPr>
            <a:spLocks noGrp="1"/>
          </p:cNvSpPr>
          <p:nvPr>
            <p:ph sz="half" idx="1"/>
          </p:nvPr>
        </p:nvSpPr>
        <p:spPr>
          <a:xfrm>
            <a:off x="838200" y="5509895"/>
            <a:ext cx="9789795" cy="667385"/>
          </a:xfrm>
          <a:solidFill>
            <a:srgbClr val="F5FBAB">
              <a:alpha val="89803"/>
            </a:srgbClr>
          </a:solidFill>
        </p:spPr>
        <p:txBody>
          <a:bodyPr vert="horz" wrap="square" lIns="91440" tIns="45720" rIns="91440" bIns="45720" anchor="t" anchorCtr="0">
            <a:normAutofit fontScale="42500" lnSpcReduction="10000"/>
          </a:bodyPr>
          <a:lstStyle/>
          <a:p>
            <a:pPr marL="533400" indent="-533400" algn="ctr" eaLnBrk="1" hangingPunct="1">
              <a:lnSpc>
                <a:spcPct val="80000"/>
              </a:lnSpc>
              <a:buNone/>
            </a:pPr>
            <a:r>
              <a:rPr lang="en-IN" altLang="en-US" sz="8800" dirty="0">
                <a:sym typeface="+mn-ea"/>
              </a:rPr>
              <a:t>Fig:</a:t>
            </a:r>
            <a:r>
              <a:rPr lang="en-US" sz="8800" dirty="0">
                <a:sym typeface="+mn-ea"/>
              </a:rPr>
              <a:t>GSM networks use a variation of TDMA technology.</a:t>
            </a:r>
          </a:p>
        </p:txBody>
      </p:sp>
      <p:graphicFrame>
        <p:nvGraphicFramePr>
          <p:cNvPr id="2" name="Content Placeholder 1"/>
          <p:cNvGraphicFramePr>
            <a:graphicFrameLocks noGrp="1"/>
          </p:cNvGraphicFramePr>
          <p:nvPr>
            <p:ph sz="half" idx="2"/>
          </p:nvPr>
        </p:nvGraphicFramePr>
        <p:xfrm>
          <a:off x="1189990" y="635000"/>
          <a:ext cx="9975215" cy="4714240"/>
        </p:xfrm>
        <a:graphic>
          <a:graphicData uri="http://schemas.openxmlformats.org/presentationml/2006/ole">
            <mc:AlternateContent xmlns:mc="http://schemas.openxmlformats.org/markup-compatibility/2006">
              <mc:Choice xmlns:v="urn:schemas-microsoft-com:vml" Requires="v">
                <p:oleObj spid="_x0000_s2052" r:id="rId3" imgW="4800600" imgH="2694305" progId="Paint.Picture">
                  <p:embed/>
                </p:oleObj>
              </mc:Choice>
              <mc:Fallback>
                <p:oleObj r:id="rId3" imgW="4800600" imgH="2694305" progId="Paint.Picture">
                  <p:embed/>
                  <p:pic>
                    <p:nvPicPr>
                      <p:cNvPr id="0" name="Picture 2"/>
                      <p:cNvPicPr/>
                      <p:nvPr/>
                    </p:nvPicPr>
                    <p:blipFill>
                      <a:blip r:embed="rId4"/>
                      <a:stretch>
                        <a:fillRect/>
                      </a:stretch>
                    </p:blipFill>
                    <p:spPr>
                      <a:xfrm>
                        <a:off x="1189990" y="635000"/>
                        <a:ext cx="9975215" cy="471424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22</a:t>
            </a:fld>
            <a:endParaRPr lang="en-US" altLang="en-US" sz="1400" dirty="0"/>
          </a:p>
        </p:txBody>
      </p:sp>
      <p:sp>
        <p:nvSpPr>
          <p:cNvPr id="3077" name="Rectangle 2"/>
          <p:cNvSpPr>
            <a:spLocks noGrp="1"/>
          </p:cNvSpPr>
          <p:nvPr>
            <p:ph type="title"/>
          </p:nvPr>
        </p:nvSpPr>
        <p:spPr>
          <a:xfrm>
            <a:off x="387985" y="127000"/>
            <a:ext cx="11032490" cy="1325880"/>
          </a:xfrm>
          <a:solidFill>
            <a:srgbClr val="F8BAA6">
              <a:alpha val="100000"/>
            </a:srgbClr>
          </a:solidFill>
        </p:spPr>
        <p:txBody>
          <a:bodyPr vert="horz" wrap="square" lIns="91440" tIns="45720" rIns="91440" bIns="45720" anchor="ctr" anchorCtr="0">
            <a:normAutofit/>
          </a:bodyPr>
          <a:lstStyle/>
          <a:p>
            <a:pPr eaLnBrk="1" hangingPunct="1"/>
            <a:r>
              <a:rPr lang="en-IN" altLang="en-US" sz="3600" dirty="0" smtClean="0"/>
              <a:t>Interim Standard IS-95 -CDMA</a:t>
            </a:r>
            <a:endParaRPr lang="en-IN" altLang="en-US" sz="3600" dirty="0"/>
          </a:p>
        </p:txBody>
      </p:sp>
      <p:sp>
        <p:nvSpPr>
          <p:cNvPr id="3078" name="Rectangle 3"/>
          <p:cNvSpPr>
            <a:spLocks noGrp="1"/>
          </p:cNvSpPr>
          <p:nvPr>
            <p:ph idx="1"/>
          </p:nvPr>
        </p:nvSpPr>
        <p:spPr>
          <a:xfrm>
            <a:off x="387350" y="1452880"/>
            <a:ext cx="11033125" cy="4801870"/>
          </a:xfrm>
          <a:solidFill>
            <a:srgbClr val="F5FBAB">
              <a:alpha val="89803"/>
            </a:srgbClr>
          </a:solidFill>
        </p:spPr>
        <p:txBody>
          <a:bodyPr vert="horz" wrap="square" lIns="91440" tIns="45720" rIns="91440" bIns="45720" anchor="t" anchorCtr="0">
            <a:normAutofit fontScale="25000" lnSpcReduction="20000"/>
          </a:bodyPr>
          <a:lstStyle/>
          <a:p>
            <a:pPr marL="533400" indent="-533400" algn="just">
              <a:lnSpc>
                <a:spcPct val="80000"/>
              </a:lnSpc>
              <a:buNone/>
            </a:pPr>
            <a:r>
              <a:rPr lang="en-US" altLang="en-US" sz="5600" dirty="0">
                <a:latin typeface="Bookman Old Style" panose="02050604050505020204" pitchFamily="18" charset="0"/>
                <a:cs typeface="Times New Roman" panose="02020603050405020304" pitchFamily="18" charset="0"/>
              </a:rPr>
              <a:t>• </a:t>
            </a:r>
            <a:r>
              <a:rPr lang="en-US" altLang="en-US" sz="5500" dirty="0" smtClean="0">
                <a:latin typeface="Bookman Old Style" panose="02050604050505020204" pitchFamily="18" charset="0"/>
                <a:cs typeface="Times New Roman" panose="02020603050405020304" pitchFamily="18" charset="0"/>
              </a:rPr>
              <a:t>IS-95is a2G </a:t>
            </a:r>
            <a:r>
              <a:rPr lang="en-US" altLang="en-US" sz="5500" dirty="0">
                <a:latin typeface="Bookman Old Style" panose="02050604050505020204" pitchFamily="18" charset="0"/>
                <a:cs typeface="Times New Roman" panose="02020603050405020304" pitchFamily="18" charset="0"/>
              </a:rPr>
              <a:t>digital cellular </a:t>
            </a:r>
            <a:r>
              <a:rPr lang="en-US" altLang="en-US" sz="5500" dirty="0" smtClean="0">
                <a:latin typeface="Bookman Old Style" panose="02050604050505020204" pitchFamily="18" charset="0"/>
                <a:cs typeface="Times New Roman" panose="02020603050405020304" pitchFamily="18" charset="0"/>
              </a:rPr>
              <a:t>standard for </a:t>
            </a:r>
            <a:r>
              <a:rPr lang="en-US" sz="5500" dirty="0" smtClean="0">
                <a:latin typeface="Bookman Old Style" panose="02050604050505020204" pitchFamily="18" charset="0"/>
              </a:rPr>
              <a:t>mobile </a:t>
            </a:r>
            <a:r>
              <a:rPr lang="en-US" sz="5500" dirty="0">
                <a:latin typeface="Bookman Old Style" panose="02050604050505020204" pitchFamily="18" charset="0"/>
              </a:rPr>
              <a:t>telecommunications standard based on code division multiple access </a:t>
            </a:r>
            <a:endParaRPr lang="en-US" sz="5500" dirty="0" smtClean="0">
              <a:latin typeface="Bookman Old Style" panose="02050604050505020204" pitchFamily="18" charset="0"/>
            </a:endParaRPr>
          </a:p>
          <a:p>
            <a:pPr marL="533400" indent="-533400" algn="just">
              <a:lnSpc>
                <a:spcPct val="80000"/>
              </a:lnSpc>
              <a:buNone/>
            </a:pPr>
            <a:r>
              <a:rPr lang="en-US" sz="5500" dirty="0" smtClean="0">
                <a:latin typeface="Bookman Old Style" panose="02050604050505020204" pitchFamily="18" charset="0"/>
              </a:rPr>
              <a:t>(</a:t>
            </a:r>
            <a:r>
              <a:rPr lang="en-US" sz="5500" dirty="0">
                <a:latin typeface="Bookman Old Style" panose="02050604050505020204" pitchFamily="18" charset="0"/>
              </a:rPr>
              <a:t>CDMA) technology, which guarantees multiple access when sending voice and data between mobile phones and cell sites. </a:t>
            </a:r>
            <a:endParaRPr lang="en-US" sz="5500" dirty="0" smtClean="0">
              <a:latin typeface="Bookman Old Style" panose="02050604050505020204" pitchFamily="18" charset="0"/>
            </a:endParaRPr>
          </a:p>
          <a:p>
            <a:pPr marL="533400" indent="-533400" algn="just">
              <a:lnSpc>
                <a:spcPct val="80000"/>
              </a:lnSpc>
              <a:buNone/>
            </a:pPr>
            <a:r>
              <a:rPr lang="en-US" sz="5500" dirty="0" smtClean="0">
                <a:latin typeface="Bookman Old Style" panose="02050604050505020204" pitchFamily="18" charset="0"/>
              </a:rPr>
              <a:t>IS-95 </a:t>
            </a:r>
            <a:r>
              <a:rPr lang="en-US" sz="5500" dirty="0">
                <a:latin typeface="Bookman Old Style" panose="02050604050505020204" pitchFamily="18" charset="0"/>
              </a:rPr>
              <a:t>operates in the 800 MHz and 1900 MHz frequency </a:t>
            </a:r>
            <a:r>
              <a:rPr lang="en-US" sz="5500" dirty="0" smtClean="0">
                <a:latin typeface="Bookman Old Style" panose="02050604050505020204" pitchFamily="18" charset="0"/>
              </a:rPr>
              <a:t>bands.</a:t>
            </a:r>
            <a:endParaRPr lang="en-US" altLang="en-US" sz="5500" dirty="0">
              <a:latin typeface="Bookman Old Style" panose="02050604050505020204" pitchFamily="18" charset="0"/>
              <a:cs typeface="Times New Roman" panose="02020603050405020304" pitchFamily="18" charset="0"/>
            </a:endParaRP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a:t>
            </a:r>
            <a:r>
              <a:rPr lang="en-US" altLang="en-US" sz="5600" b="1" dirty="0">
                <a:solidFill>
                  <a:srgbClr val="C00000"/>
                </a:solidFill>
                <a:latin typeface="Bookman Old Style" panose="02050604050505020204" pitchFamily="18" charset="0"/>
                <a:cs typeface="Times New Roman" panose="02020603050405020304" pitchFamily="18" charset="0"/>
              </a:rPr>
              <a:t>Motivation</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Intended as a new system (greenfield) or </a:t>
            </a:r>
            <a:r>
              <a:rPr lang="en-US" altLang="en-US" sz="5600" dirty="0" smtClean="0">
                <a:latin typeface="Bookman Old Style" panose="02050604050505020204" pitchFamily="18" charset="0"/>
                <a:cs typeface="Times New Roman" panose="02020603050405020304" pitchFamily="18" charset="0"/>
              </a:rPr>
              <a:t>replacement for </a:t>
            </a:r>
            <a:r>
              <a:rPr lang="en-US" altLang="en-US" sz="5600" dirty="0">
                <a:latin typeface="Bookman Old Style" panose="02050604050505020204" pitchFamily="18" charset="0"/>
                <a:cs typeface="Times New Roman" panose="02020603050405020304" pitchFamily="18" charset="0"/>
              </a:rPr>
              <a:t>AMPS (not an upgrade)</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Increase system capacity</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Add new features/services</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IS-95 System </a:t>
            </a:r>
            <a:r>
              <a:rPr lang="en-US" altLang="en-US" sz="5600" dirty="0" smtClean="0">
                <a:latin typeface="Bookman Old Style" panose="02050604050505020204" pitchFamily="18" charset="0"/>
                <a:cs typeface="Times New Roman" panose="02020603050405020304" pitchFamily="18" charset="0"/>
              </a:rPr>
              <a:t>Features Code </a:t>
            </a:r>
            <a:r>
              <a:rPr lang="en-US" altLang="en-US" sz="5600" dirty="0">
                <a:latin typeface="Bookman Old Style" panose="02050604050505020204" pitchFamily="18" charset="0"/>
                <a:cs typeface="Times New Roman" panose="02020603050405020304" pitchFamily="18" charset="0"/>
              </a:rPr>
              <a:t>Division Multiple Access/FDMA/FDD</a:t>
            </a:r>
          </a:p>
          <a:p>
            <a:pPr marL="533400" indent="-533400" algn="just" eaLnBrk="1" hangingPunct="1">
              <a:lnSpc>
                <a:spcPct val="80000"/>
              </a:lnSpc>
              <a:buNone/>
            </a:pPr>
            <a:r>
              <a:rPr lang="en-US" altLang="en-US" sz="5600" b="1" dirty="0">
                <a:latin typeface="Bookman Old Style" panose="02050604050505020204" pitchFamily="18" charset="0"/>
                <a:cs typeface="Times New Roman" panose="02020603050405020304" pitchFamily="18" charset="0"/>
              </a:rPr>
              <a:t>• </a:t>
            </a:r>
            <a:r>
              <a:rPr lang="en-US" altLang="en-US" sz="5600" b="1" dirty="0">
                <a:solidFill>
                  <a:srgbClr val="C00000"/>
                </a:solidFill>
                <a:latin typeface="Bookman Old Style" panose="02050604050505020204" pitchFamily="18" charset="0"/>
                <a:cs typeface="Times New Roman" panose="02020603050405020304" pitchFamily="18" charset="0"/>
              </a:rPr>
              <a:t>Traffic Channel</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Pair of 1.25 MHz radio channels (up/downlink)</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Several users share a radio channel separated by a code not a</a:t>
            </a:r>
            <a:r>
              <a:rPr lang="en-IN" altLang="en-US" sz="5600" dirty="0">
                <a:latin typeface="Bookman Old Style" panose="02050604050505020204" pitchFamily="18" charset="0"/>
                <a:cs typeface="Times New Roman" panose="02020603050405020304" pitchFamily="18" charset="0"/>
              </a:rPr>
              <a:t> </a:t>
            </a:r>
            <a:r>
              <a:rPr lang="en-US" altLang="en-US" sz="5600" dirty="0">
                <a:latin typeface="Bookman Old Style" panose="02050604050505020204" pitchFamily="18" charset="0"/>
                <a:cs typeface="Times New Roman" panose="02020603050405020304" pitchFamily="18" charset="0"/>
              </a:rPr>
              <a:t>timeslot or frequency!</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Receiver performs a time correlation operation to detect only</a:t>
            </a:r>
            <a:r>
              <a:rPr lang="en-IN" altLang="en-US" sz="5600" dirty="0">
                <a:latin typeface="Bookman Old Style" panose="02050604050505020204" pitchFamily="18" charset="0"/>
                <a:cs typeface="Times New Roman" panose="02020603050405020304" pitchFamily="18" charset="0"/>
              </a:rPr>
              <a:t> </a:t>
            </a:r>
            <a:r>
              <a:rPr lang="en-US" altLang="en-US" sz="5600" dirty="0">
                <a:latin typeface="Bookman Old Style" panose="02050604050505020204" pitchFamily="18" charset="0"/>
                <a:cs typeface="Times New Roman" panose="02020603050405020304" pitchFamily="18" charset="0"/>
              </a:rPr>
              <a:t>desired codeword</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All other codewords appear as noise due to decorrelation</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Receiver needs to know only codeword and frequency used by</a:t>
            </a:r>
            <a:r>
              <a:rPr lang="en-IN" altLang="en-US" sz="5600" dirty="0">
                <a:latin typeface="Bookman Old Style" panose="02050604050505020204" pitchFamily="18" charset="0"/>
                <a:cs typeface="Times New Roman" panose="02020603050405020304" pitchFamily="18" charset="0"/>
              </a:rPr>
              <a:t> </a:t>
            </a:r>
            <a:r>
              <a:rPr lang="en-US" altLang="en-US" sz="5600" dirty="0">
                <a:latin typeface="Bookman Old Style" panose="02050604050505020204" pitchFamily="18" charset="0"/>
                <a:cs typeface="Times New Roman" panose="02020603050405020304" pitchFamily="18" charset="0"/>
              </a:rPr>
              <a:t>transmitter</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Adjust power often to prevent near –far problem</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a:t>
            </a:r>
            <a:r>
              <a:rPr lang="en-US" altLang="en-US" sz="5600" b="1" dirty="0">
                <a:solidFill>
                  <a:srgbClr val="C00000"/>
                </a:solidFill>
                <a:latin typeface="Bookman Old Style" panose="02050604050505020204" pitchFamily="18" charset="0"/>
                <a:cs typeface="Times New Roman" panose="02020603050405020304" pitchFamily="18" charset="0"/>
              </a:rPr>
              <a:t>Universal frequency reuse (frequency reuse cluster size</a:t>
            </a:r>
            <a:r>
              <a:rPr lang="en-IN" altLang="en-US" sz="5600" b="1" dirty="0">
                <a:solidFill>
                  <a:srgbClr val="C00000"/>
                </a:solidFill>
                <a:latin typeface="Bookman Old Style" panose="02050604050505020204" pitchFamily="18" charset="0"/>
                <a:cs typeface="Times New Roman" panose="02020603050405020304" pitchFamily="18" charset="0"/>
              </a:rPr>
              <a:t> </a:t>
            </a:r>
            <a:r>
              <a:rPr lang="en-US" altLang="en-US" sz="5600" b="1" dirty="0">
                <a:solidFill>
                  <a:srgbClr val="C00000"/>
                </a:solidFill>
                <a:latin typeface="Bookman Old Style" panose="02050604050505020204" pitchFamily="18" charset="0"/>
                <a:cs typeface="Times New Roman" panose="02020603050405020304" pitchFamily="18" charset="0"/>
              </a:rPr>
              <a:t>K =1)</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Simple planning</a:t>
            </a:r>
          </a:p>
          <a:p>
            <a:pPr marL="533400" indent="-533400" algn="just" eaLnBrk="1" hangingPunct="1">
              <a:lnSpc>
                <a:spcPct val="80000"/>
              </a:lnSpc>
              <a:buNone/>
            </a:pPr>
            <a:r>
              <a:rPr lang="en-US" altLang="en-US" sz="5600" dirty="0">
                <a:latin typeface="Bookman Old Style" panose="02050604050505020204" pitchFamily="18" charset="0"/>
                <a:cs typeface="Times New Roman" panose="02020603050405020304" pitchFamily="18" charset="0"/>
              </a:rPr>
              <a:t>– large capacity increase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23</a:t>
            </a:fld>
            <a:endParaRPr lang="en-US" altLang="en-US" sz="1400" dirty="0"/>
          </a:p>
        </p:txBody>
      </p:sp>
      <p:sp>
        <p:nvSpPr>
          <p:cNvPr id="3078" name="Rectangle 3"/>
          <p:cNvSpPr>
            <a:spLocks noGrp="1"/>
          </p:cNvSpPr>
          <p:nvPr>
            <p:ph idx="1"/>
          </p:nvPr>
        </p:nvSpPr>
        <p:spPr>
          <a:xfrm>
            <a:off x="86995" y="191770"/>
            <a:ext cx="11266805" cy="5985510"/>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endParaRPr lang="en-US" altLang="en-US" sz="8800" dirty="0"/>
          </a:p>
          <a:p>
            <a:pPr marL="533400" indent="-533400" algn="just" eaLnBrk="1" hangingPunct="1">
              <a:lnSpc>
                <a:spcPct val="100000"/>
              </a:lnSpc>
              <a:spcAft>
                <a:spcPts val="0"/>
              </a:spcAft>
              <a:buNone/>
            </a:pPr>
            <a:r>
              <a:rPr lang="en-IN" sz="8800" dirty="0"/>
              <a:t>	</a:t>
            </a:r>
            <a:r>
              <a:rPr altLang="en-US" sz="11200" dirty="0"/>
              <a:t>The IS-95 standard describes a Code Division Multiple Access (CDMA)</a:t>
            </a:r>
            <a:r>
              <a:rPr lang="en-IN" sz="11200" dirty="0"/>
              <a:t> </a:t>
            </a:r>
            <a:r>
              <a:rPr altLang="en-US" sz="11200" dirty="0"/>
              <a:t>system in which the audio band data signal is multiplied by a high rate spreading</a:t>
            </a:r>
            <a:r>
              <a:rPr lang="en-IN" sz="11200" dirty="0"/>
              <a:t> </a:t>
            </a:r>
            <a:r>
              <a:rPr altLang="en-US" sz="11200" dirty="0"/>
              <a:t>signal. This spreading signal is formed from a pseudo-noise code sequence,</a:t>
            </a:r>
            <a:r>
              <a:rPr lang="en-IN" sz="11200" dirty="0"/>
              <a:t> </a:t>
            </a:r>
            <a:r>
              <a:rPr altLang="en-US" sz="11200" dirty="0"/>
              <a:t>which is then multiplied by a Walsh code for maximum orthogonality to (ie. to</a:t>
            </a:r>
            <a:r>
              <a:rPr lang="en-IN" sz="11200" dirty="0"/>
              <a:t>  </a:t>
            </a:r>
            <a:r>
              <a:rPr altLang="en-US" sz="11200" dirty="0"/>
              <a:t>have low cross-correlation with) the other codes in use in that cell. Typically,</a:t>
            </a:r>
            <a:r>
              <a:rPr lang="en-IN" sz="11200" dirty="0"/>
              <a:t> </a:t>
            </a:r>
            <a:r>
              <a:rPr altLang="en-US" sz="11200" dirty="0"/>
              <a:t>CDMA pseudo-noise sequences are very long, thereby giving excellent crosscorrelation</a:t>
            </a:r>
            <a:r>
              <a:rPr lang="en-IN" sz="11200" dirty="0"/>
              <a:t> </a:t>
            </a:r>
            <a:r>
              <a:rPr altLang="en-US" sz="11200" dirty="0"/>
              <a:t>characteristics. (IS-95 uses a 242-1 chip period, derived from a 42 bit</a:t>
            </a:r>
            <a:r>
              <a:rPr lang="en-IN" sz="11200" dirty="0"/>
              <a:t> </a:t>
            </a:r>
            <a:r>
              <a:rPr altLang="en-US" sz="11200" dirty="0"/>
              <a:t>mask.)</a:t>
            </a:r>
          </a:p>
          <a:p>
            <a:pPr marL="533400" indent="-533400" algn="just" eaLnBrk="1" hangingPunct="1">
              <a:lnSpc>
                <a:spcPct val="80000"/>
              </a:lnSpc>
              <a:buNone/>
            </a:pPr>
            <a:r>
              <a:rPr lang="en-IN" sz="11200" dirty="0"/>
              <a:t>	</a:t>
            </a:r>
            <a:endParaRPr altLang="en-US" sz="11200" dirty="0"/>
          </a:p>
          <a:p>
            <a:pPr marL="533400" indent="-533400" algn="just" eaLnBrk="1" hangingPunct="1">
              <a:lnSpc>
                <a:spcPct val="100000"/>
              </a:lnSpc>
              <a:spcAft>
                <a:spcPts val="0"/>
              </a:spcAft>
              <a:buNone/>
            </a:pPr>
            <a:r>
              <a:rPr lang="en-IN" sz="11200" dirty="0"/>
              <a:t>	</a:t>
            </a:r>
            <a:r>
              <a:rPr altLang="en-US" sz="11200" dirty="0"/>
              <a:t>The forward channels are between 869 and 894 MHz, while the reverse</a:t>
            </a:r>
            <a:r>
              <a:rPr lang="en-IN" sz="11200" dirty="0"/>
              <a:t> </a:t>
            </a:r>
            <a:r>
              <a:rPr altLang="en-US" sz="11200" dirty="0"/>
              <a:t>channels are between 824 and 849 Mhz. Within these bands, four sub-bands</a:t>
            </a:r>
            <a:r>
              <a:rPr lang="en-IN" sz="11200" dirty="0"/>
              <a:t> </a:t>
            </a:r>
            <a:r>
              <a:rPr altLang="en-US" sz="11200" dirty="0"/>
              <a:t>are available for CDMA, of widths 1, 0.1, 9 and 10 MHz; in the U.S., 1.25 MHz</a:t>
            </a:r>
            <a:r>
              <a:rPr lang="en-IN" sz="11200" dirty="0"/>
              <a:t> </a:t>
            </a:r>
            <a:r>
              <a:rPr altLang="en-US" sz="11200" dirty="0"/>
              <a:t>sub-bands near 849 and 894 MHz are employed. All cells in the same area can</a:t>
            </a:r>
            <a:r>
              <a:rPr lang="en-IN" sz="11200" dirty="0"/>
              <a:t> </a:t>
            </a:r>
            <a:r>
              <a:rPr altLang="en-US" sz="11200" dirty="0"/>
              <a:t>employ the same spectral band, because the various signals are sorted out by</a:t>
            </a:r>
            <a:r>
              <a:rPr lang="en-IN" sz="11200" dirty="0"/>
              <a:t> </a:t>
            </a:r>
            <a:r>
              <a:rPr altLang="en-US" sz="11200" dirty="0"/>
              <a:t>the spread spectrum process rather than by frequency discrimination.</a:t>
            </a:r>
          </a:p>
          <a:p>
            <a:pPr marL="533400" indent="-533400" algn="just" eaLnBrk="1" hangingPunct="1">
              <a:lnSpc>
                <a:spcPct val="100000"/>
              </a:lnSpc>
              <a:spcAft>
                <a:spcPts val="0"/>
              </a:spcAft>
              <a:buNone/>
            </a:pPr>
            <a:endParaRPr altLang="en-US" sz="8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24</a:t>
            </a:fld>
            <a:endParaRPr lang="en-US" altLang="en-US" sz="1400" dirty="0"/>
          </a:p>
        </p:txBody>
      </p:sp>
      <p:sp>
        <p:nvSpPr>
          <p:cNvPr id="3078" name="Rectangle 3"/>
          <p:cNvSpPr>
            <a:spLocks noGrp="1"/>
          </p:cNvSpPr>
          <p:nvPr>
            <p:ph sz="half" idx="1"/>
          </p:nvPr>
        </p:nvSpPr>
        <p:spPr>
          <a:xfrm>
            <a:off x="225425" y="504190"/>
            <a:ext cx="6461125" cy="5673090"/>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marL="533400" indent="-533400" algn="ctr" eaLnBrk="1" hangingPunct="1">
              <a:lnSpc>
                <a:spcPct val="80000"/>
              </a:lnSpc>
              <a:buNone/>
            </a:pPr>
            <a:r>
              <a:rPr altLang="en-US" sz="8800" dirty="0"/>
              <a:t>Forward channel transmission sequence:</a:t>
            </a:r>
          </a:p>
          <a:p>
            <a:pPr marL="533400" indent="-533400" algn="just" eaLnBrk="1" hangingPunct="1">
              <a:lnSpc>
                <a:spcPct val="80000"/>
              </a:lnSpc>
              <a:buNone/>
            </a:pPr>
            <a:r>
              <a:rPr altLang="en-US" sz="8800" dirty="0"/>
              <a:t>1. Convolution encoder Encodes the data from one stream to two,</a:t>
            </a:r>
            <a:r>
              <a:rPr lang="en-IN" sz="8800" dirty="0"/>
              <a:t> </a:t>
            </a:r>
            <a:r>
              <a:rPr altLang="en-US" sz="8800" dirty="0"/>
              <a:t>doubling the nominal rate from 9.6 kpbs to 19.2</a:t>
            </a:r>
            <a:r>
              <a:rPr lang="en-IN" sz="8800" dirty="0"/>
              <a:t> </a:t>
            </a:r>
            <a:r>
              <a:rPr altLang="en-US" sz="8800" dirty="0"/>
              <a:t>kbps, 4.8 kbps data to 9.6 kbps, etc.</a:t>
            </a:r>
          </a:p>
          <a:p>
            <a:pPr marL="533400" indent="-533400" algn="just" eaLnBrk="1" hangingPunct="1">
              <a:lnSpc>
                <a:spcPct val="80000"/>
              </a:lnSpc>
              <a:buNone/>
            </a:pPr>
            <a:r>
              <a:rPr altLang="en-US" sz="8800" dirty="0"/>
              <a:t>2. Repetition circuit Repeats coded symbols, so lower rate encoded</a:t>
            </a:r>
            <a:r>
              <a:rPr lang="en-IN" sz="8800" dirty="0"/>
              <a:t> </a:t>
            </a:r>
            <a:r>
              <a:rPr altLang="en-US" sz="8800" dirty="0"/>
              <a:t>data is increased from 9.6, 4.8 or 2.4 kbps to</a:t>
            </a:r>
            <a:r>
              <a:rPr lang="en-IN" sz="8800" dirty="0"/>
              <a:t> </a:t>
            </a:r>
            <a:r>
              <a:rPr altLang="en-US" sz="8800" dirty="0"/>
              <a:t>19.2 kbps.</a:t>
            </a:r>
          </a:p>
          <a:p>
            <a:pPr marL="533400" indent="-533400" algn="just" eaLnBrk="1" hangingPunct="1">
              <a:lnSpc>
                <a:spcPct val="80000"/>
              </a:lnSpc>
              <a:buNone/>
            </a:pPr>
            <a:r>
              <a:rPr altLang="en-US" sz="8800" dirty="0"/>
              <a:t>3. Block Interleaver Reads data into the rows of a 24 x 16 array, and</a:t>
            </a:r>
            <a:r>
              <a:rPr lang="en-IN" sz="8800" dirty="0"/>
              <a:t> </a:t>
            </a:r>
            <a:r>
              <a:rPr altLang="en-US" sz="8800" dirty="0"/>
              <a:t>out of the columns; introduces a 20 msec delay,</a:t>
            </a:r>
            <a:r>
              <a:rPr lang="en-IN" sz="8800" dirty="0"/>
              <a:t> </a:t>
            </a:r>
            <a:r>
              <a:rPr altLang="en-US" sz="8800" dirty="0"/>
              <a:t>but spreads important bits (as produced by</a:t>
            </a:r>
            <a:r>
              <a:rPr lang="en-IN" sz="8800" dirty="0"/>
              <a:t> </a:t>
            </a:r>
            <a:r>
              <a:rPr altLang="en-US" sz="8800" dirty="0"/>
              <a:t>modern speech encoders) over time as proof</a:t>
            </a:r>
            <a:r>
              <a:rPr lang="en-IN" sz="8800" dirty="0"/>
              <a:t> </a:t>
            </a:r>
            <a:r>
              <a:rPr altLang="en-US" sz="8800" dirty="0"/>
              <a:t>against deep fades or noise bursts.</a:t>
            </a:r>
          </a:p>
        </p:txBody>
      </p:sp>
      <p:graphicFrame>
        <p:nvGraphicFramePr>
          <p:cNvPr id="2" name="Content Placeholder 1"/>
          <p:cNvGraphicFramePr>
            <a:graphicFrameLocks noGrp="1"/>
          </p:cNvGraphicFramePr>
          <p:nvPr>
            <p:ph sz="half" idx="2"/>
          </p:nvPr>
        </p:nvGraphicFramePr>
        <p:xfrm>
          <a:off x="6894830" y="504190"/>
          <a:ext cx="5036820" cy="5095875"/>
        </p:xfrm>
        <a:graphic>
          <a:graphicData uri="http://schemas.openxmlformats.org/presentationml/2006/ole">
            <mc:AlternateContent xmlns:mc="http://schemas.openxmlformats.org/markup-compatibility/2006">
              <mc:Choice xmlns:v="urn:schemas-microsoft-com:vml" Requires="v">
                <p:oleObj spid="_x0000_s3076" r:id="rId3" imgW="3733800" imgH="3194685" progId="Paint.Picture">
                  <p:embed/>
                </p:oleObj>
              </mc:Choice>
              <mc:Fallback>
                <p:oleObj r:id="rId3" imgW="3733800" imgH="3194685" progId="Paint.Picture">
                  <p:embed/>
                  <p:pic>
                    <p:nvPicPr>
                      <p:cNvPr id="0" name="Picture 2"/>
                      <p:cNvPicPr/>
                      <p:nvPr/>
                    </p:nvPicPr>
                    <p:blipFill>
                      <a:blip r:embed="rId4"/>
                      <a:stretch>
                        <a:fillRect/>
                      </a:stretch>
                    </p:blipFill>
                    <p:spPr>
                      <a:xfrm>
                        <a:off x="6894830" y="504190"/>
                        <a:ext cx="5036820" cy="5095875"/>
                      </a:xfrm>
                      <a:prstGeom prst="rect">
                        <a:avLst/>
                      </a:prstGeom>
                    </p:spPr>
                  </p:pic>
                </p:oleObj>
              </mc:Fallback>
            </mc:AlternateContent>
          </a:graphicData>
        </a:graphic>
      </p:graphicFrame>
      <p:sp>
        <p:nvSpPr>
          <p:cNvPr id="5" name="Text Box 4"/>
          <p:cNvSpPr txBox="1"/>
          <p:nvPr/>
        </p:nvSpPr>
        <p:spPr>
          <a:xfrm>
            <a:off x="8605520" y="5825490"/>
            <a:ext cx="3053080" cy="368300"/>
          </a:xfrm>
          <a:prstGeom prst="rect">
            <a:avLst/>
          </a:prstGeom>
          <a:noFill/>
        </p:spPr>
        <p:txBody>
          <a:bodyPr wrap="none" rtlCol="0">
            <a:spAutoFit/>
          </a:bodyPr>
          <a:lstStyle/>
          <a:p>
            <a:r>
              <a:rPr lang="en-IN" altLang="en-US"/>
              <a:t>Figure: CDMA forward Channel</a:t>
            </a:r>
          </a:p>
        </p:txBody>
      </p:sp>
      <p:sp>
        <p:nvSpPr>
          <p:cNvPr id="8" name="Rectangle 2"/>
          <p:cNvSpPr>
            <a:spLocks noGrp="1"/>
          </p:cNvSpPr>
          <p:nvPr>
            <p:ph type="title"/>
          </p:nvPr>
        </p:nvSpPr>
        <p:spPr>
          <a:xfrm>
            <a:off x="161290" y="193675"/>
            <a:ext cx="10515600" cy="422910"/>
          </a:xfrm>
          <a:solidFill>
            <a:srgbClr val="F8BAA6">
              <a:alpha val="100000"/>
            </a:srgbClr>
          </a:solidFill>
        </p:spPr>
        <p:txBody>
          <a:bodyPr vert="horz" wrap="square" lIns="91440" tIns="45720" rIns="91440" bIns="45720" anchor="ctr" anchorCtr="0">
            <a:normAutofit fontScale="90000"/>
          </a:bodyPr>
          <a:lstStyle/>
          <a:p>
            <a:pPr eaLnBrk="1" hangingPunct="1"/>
            <a:r>
              <a:rPr lang="en-IN" altLang="en-US" sz="3600" dirty="0"/>
              <a:t>CDMA Forward Channel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25</a:t>
            </a:fld>
            <a:endParaRPr lang="en-US" altLang="en-US" sz="1400" dirty="0"/>
          </a:p>
        </p:txBody>
      </p:sp>
      <p:sp>
        <p:nvSpPr>
          <p:cNvPr id="3078" name="Rectangle 3"/>
          <p:cNvSpPr>
            <a:spLocks noGrp="1"/>
          </p:cNvSpPr>
          <p:nvPr>
            <p:ph idx="1"/>
          </p:nvPr>
        </p:nvSpPr>
        <p:spPr>
          <a:xfrm>
            <a:off x="838200" y="149225"/>
            <a:ext cx="10515600" cy="6329045"/>
          </a:xfrm>
          <a:solidFill>
            <a:srgbClr val="F5FBAB">
              <a:alpha val="89803"/>
            </a:srgbClr>
          </a:solidFill>
        </p:spPr>
        <p:txBody>
          <a:bodyPr vert="horz" wrap="square" lIns="91440" tIns="45720" rIns="91440" bIns="45720" anchor="t" anchorCtr="0">
            <a:normAutofit fontScale="25000" lnSpcReduction="10000"/>
          </a:bodyPr>
          <a:lstStyle/>
          <a:p>
            <a:pPr marL="533400" indent="-533400" algn="ctr" eaLnBrk="1" hangingPunct="1">
              <a:lnSpc>
                <a:spcPct val="80000"/>
              </a:lnSpc>
              <a:buNone/>
            </a:pPr>
            <a:endParaRPr lang="en-US" altLang="en-US" sz="8800" dirty="0"/>
          </a:p>
          <a:p>
            <a:pPr marL="533400" indent="-533400" algn="just" eaLnBrk="1" hangingPunct="1">
              <a:lnSpc>
                <a:spcPct val="80000"/>
              </a:lnSpc>
              <a:buNone/>
            </a:pPr>
            <a:r>
              <a:rPr altLang="en-US" sz="8800" dirty="0"/>
              <a:t>4. Data scrambling The data are Modulo 2 added to every 64th bit of</a:t>
            </a:r>
            <a:r>
              <a:rPr lang="en-IN" sz="8800" dirty="0"/>
              <a:t> </a:t>
            </a:r>
            <a:r>
              <a:rPr altLang="en-US" sz="8800" dirty="0"/>
              <a:t>a pseudo-noise (PN) sequence created from a</a:t>
            </a:r>
            <a:r>
              <a:rPr lang="en-IN" sz="8800" dirty="0"/>
              <a:t> </a:t>
            </a:r>
            <a:r>
              <a:rPr altLang="en-US" sz="8800" dirty="0"/>
              <a:t>42 bit shift register. (The resulting 242-1 bits</a:t>
            </a:r>
            <a:r>
              <a:rPr lang="en-IN" sz="8800" dirty="0"/>
              <a:t> </a:t>
            </a:r>
            <a:r>
              <a:rPr altLang="en-US" sz="8800" dirty="0"/>
              <a:t>repeat once per century after initiation.) The</a:t>
            </a:r>
            <a:r>
              <a:rPr lang="en-IN" sz="8800" dirty="0"/>
              <a:t> </a:t>
            </a:r>
            <a:r>
              <a:rPr altLang="en-US" sz="8800" dirty="0"/>
              <a:t>data rate at this point is still 19.2 kbps.</a:t>
            </a:r>
          </a:p>
          <a:p>
            <a:pPr marL="533400" indent="-533400" algn="just" eaLnBrk="1" hangingPunct="1">
              <a:lnSpc>
                <a:spcPct val="80000"/>
              </a:lnSpc>
              <a:buNone/>
            </a:pPr>
            <a:r>
              <a:rPr altLang="en-US" sz="8800" dirty="0"/>
              <a:t>5. Power control Every 1.25 msec, or 24 data symbols, a power</a:t>
            </a:r>
            <a:r>
              <a:rPr lang="en-IN" sz="8800" dirty="0"/>
              <a:t> </a:t>
            </a:r>
            <a:r>
              <a:rPr altLang="en-US" sz="8800" dirty="0"/>
              <a:t>control bit is inserted, in order to instruct the</a:t>
            </a:r>
            <a:r>
              <a:rPr lang="en-IN" sz="8800" dirty="0"/>
              <a:t> </a:t>
            </a:r>
            <a:r>
              <a:rPr altLang="en-US" sz="8800" dirty="0"/>
              <a:t>mobile unit to raise or lower its power (to</a:t>
            </a:r>
            <a:r>
              <a:rPr lang="en-IN" sz="8800" dirty="0"/>
              <a:t> </a:t>
            </a:r>
            <a:r>
              <a:rPr altLang="en-US" sz="8800" dirty="0"/>
              <a:t>equalize the power received from every mobile</a:t>
            </a:r>
            <a:r>
              <a:rPr lang="en-IN" sz="8800" dirty="0"/>
              <a:t> </a:t>
            </a:r>
            <a:r>
              <a:rPr altLang="en-US" sz="8800" dirty="0"/>
              <a:t>unit in the cell.) The location of the power</a:t>
            </a:r>
            <a:r>
              <a:rPr lang="en-IN" sz="8800" dirty="0"/>
              <a:t> </a:t>
            </a:r>
            <a:r>
              <a:rPr altLang="en-US" sz="8800" dirty="0"/>
              <a:t>control bit is determined from the PN sequence.</a:t>
            </a:r>
          </a:p>
          <a:p>
            <a:pPr marL="533400" indent="-533400" algn="just" eaLnBrk="1" hangingPunct="1">
              <a:lnSpc>
                <a:spcPct val="80000"/>
              </a:lnSpc>
              <a:buNone/>
            </a:pPr>
            <a:r>
              <a:rPr altLang="en-US" sz="8800" dirty="0"/>
              <a:t>6. Orthogonal covering The 19.2 kbps data are spread with a 1.2288</a:t>
            </a:r>
            <a:r>
              <a:rPr lang="en-IN" sz="8800" dirty="0"/>
              <a:t> </a:t>
            </a:r>
            <a:r>
              <a:rPr altLang="en-US" sz="8800" dirty="0"/>
              <a:t>Mbps Walsh function, so that each one bit data</a:t>
            </a:r>
            <a:r>
              <a:rPr lang="en-IN" sz="8800" dirty="0"/>
              <a:t> </a:t>
            </a:r>
            <a:r>
              <a:rPr altLang="en-US" sz="8800" dirty="0"/>
              <a:t>symbol is spread by 64 Walsh chips. The Walsh</a:t>
            </a:r>
            <a:r>
              <a:rPr lang="en-IN" sz="8800" dirty="0"/>
              <a:t> </a:t>
            </a:r>
            <a:r>
              <a:rPr altLang="en-US" sz="8800" dirty="0"/>
              <a:t>function provides 64 mutually orthogonal binary</a:t>
            </a:r>
            <a:r>
              <a:rPr lang="en-IN" sz="8800" dirty="0"/>
              <a:t> </a:t>
            </a:r>
            <a:r>
              <a:rPr altLang="en-US" sz="8800" dirty="0"/>
              <a:t>sequences, each of length 64.</a:t>
            </a:r>
          </a:p>
          <a:p>
            <a:pPr marL="533400" indent="-533400" algn="just" eaLnBrk="1" hangingPunct="1">
              <a:lnSpc>
                <a:spcPct val="80000"/>
              </a:lnSpc>
              <a:buNone/>
            </a:pPr>
            <a:r>
              <a:rPr altLang="en-US" sz="8800" dirty="0"/>
              <a:t>7. Quadrature spreading The data are split into two bit streams, which are</a:t>
            </a:r>
            <a:r>
              <a:rPr lang="en-IN" sz="8800" dirty="0"/>
              <a:t> </a:t>
            </a:r>
            <a:r>
              <a:rPr altLang="en-US" sz="8800" dirty="0"/>
              <a:t>Modulo 2 added to two different but well defined</a:t>
            </a:r>
            <a:r>
              <a:rPr lang="en-IN" sz="8800" dirty="0"/>
              <a:t> </a:t>
            </a:r>
            <a:r>
              <a:rPr altLang="en-US" sz="8800" dirty="0"/>
              <a:t>“Pilot” pseudo-noise sequences generated from</a:t>
            </a:r>
          </a:p>
          <a:p>
            <a:pPr marL="533400" indent="-533400" algn="just" eaLnBrk="1" hangingPunct="1">
              <a:lnSpc>
                <a:spcPct val="80000"/>
              </a:lnSpc>
              <a:buNone/>
            </a:pPr>
            <a:r>
              <a:rPr altLang="en-US" sz="8800" dirty="0"/>
              <a:t>15 bit shift registers. The code repeats 75 times</a:t>
            </a:r>
            <a:r>
              <a:rPr lang="en-IN" sz="8800" dirty="0"/>
              <a:t> </a:t>
            </a:r>
            <a:r>
              <a:rPr altLang="en-US" sz="8800" dirty="0"/>
              <a:t>every 2 seconds, or at 26.7 msec intervals.</a:t>
            </a:r>
          </a:p>
          <a:p>
            <a:pPr marL="533400" indent="-533400" algn="just" eaLnBrk="1" hangingPunct="1">
              <a:lnSpc>
                <a:spcPct val="80000"/>
              </a:lnSpc>
              <a:buNone/>
            </a:pPr>
            <a:r>
              <a:rPr altLang="en-US" sz="8800" dirty="0"/>
              <a:t>8. Quadrature modulation The binary I and Q outputs are mapped onto</a:t>
            </a:r>
            <a:r>
              <a:rPr lang="en-IN" sz="8800" dirty="0"/>
              <a:t> </a:t>
            </a:r>
            <a:r>
              <a:rPr altLang="en-US" sz="8800" dirty="0"/>
              <a:t>four phases of a quadrature modulator, at ±π/4</a:t>
            </a:r>
            <a:r>
              <a:rPr lang="en-IN" sz="8800" dirty="0"/>
              <a:t> </a:t>
            </a:r>
            <a:r>
              <a:rPr altLang="en-US" sz="8800" dirty="0"/>
              <a:t>and ±3π/4, using quadrature phase shift keying</a:t>
            </a:r>
            <a:r>
              <a:rPr lang="en-IN" sz="8800" dirty="0"/>
              <a:t> </a:t>
            </a:r>
            <a:r>
              <a:rPr altLang="en-US" sz="8800" dirty="0"/>
              <a:t>(QPSK).</a:t>
            </a:r>
          </a:p>
          <a:p>
            <a:pPr marL="533400" indent="-533400" algn="just" eaLnBrk="1" hangingPunct="1">
              <a:lnSpc>
                <a:spcPct val="80000"/>
              </a:lnSpc>
              <a:buNone/>
            </a:pPr>
            <a:r>
              <a:rPr altLang="en-US" sz="8800" dirty="0"/>
              <a:t>9. RF modulation The baseband quadrature data are raised to the</a:t>
            </a:r>
            <a:r>
              <a:rPr lang="en-IN" sz="8800" dirty="0"/>
              <a:t> </a:t>
            </a:r>
            <a:r>
              <a:rPr altLang="en-US" sz="8800" dirty="0"/>
              <a:t>forward cellular radio band, 869 to 894 MHz.</a:t>
            </a:r>
          </a:p>
          <a:p>
            <a:pPr marL="533400" indent="-533400" algn="just" eaLnBrk="1" hangingPunct="1">
              <a:lnSpc>
                <a:spcPct val="80000"/>
              </a:lnSpc>
              <a:buNone/>
            </a:pPr>
            <a:r>
              <a:rPr altLang="en-US" sz="8800" dirty="0"/>
              <a:t>The IS-95 channel occupies 1.25 MHz within</a:t>
            </a:r>
            <a:r>
              <a:rPr lang="en-IN" sz="8800" dirty="0"/>
              <a:t> </a:t>
            </a:r>
            <a:r>
              <a:rPr altLang="en-US" sz="8800" dirty="0"/>
              <a:t>this band, the rest of which is occupied by other</a:t>
            </a:r>
            <a:r>
              <a:rPr lang="en-IN" sz="8800" dirty="0"/>
              <a:t> </a:t>
            </a:r>
            <a:r>
              <a:rPr altLang="en-US" sz="8800" dirty="0"/>
              <a:t>cellular services such as AMPS.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altLang="en-US"/>
              <a:t>CDMA Reverse Channel</a:t>
            </a:r>
          </a:p>
        </p:txBody>
      </p:sp>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26</a:t>
            </a:fld>
            <a:endParaRPr lang="en-US" altLang="en-US" sz="1400" dirty="0"/>
          </a:p>
        </p:txBody>
      </p:sp>
      <p:sp>
        <p:nvSpPr>
          <p:cNvPr id="3078" name="Rectangle 3"/>
          <p:cNvSpPr>
            <a:spLocks noGrp="1"/>
          </p:cNvSpPr>
          <p:nvPr>
            <p:ph sz="half" idx="1"/>
          </p:nvPr>
        </p:nvSpPr>
        <p:spPr>
          <a:xfrm>
            <a:off x="838200" y="1514475"/>
            <a:ext cx="5181600" cy="4662805"/>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marL="533400" indent="-533400" algn="just" eaLnBrk="1" hangingPunct="1">
              <a:lnSpc>
                <a:spcPct val="80000"/>
              </a:lnSpc>
              <a:buNone/>
            </a:pPr>
            <a:r>
              <a:rPr altLang="en-US" sz="8800" dirty="0"/>
              <a:t>Reverse channel transmission sequence:</a:t>
            </a:r>
          </a:p>
          <a:p>
            <a:pPr marL="533400" indent="-533400" algn="just" eaLnBrk="1" hangingPunct="1">
              <a:lnSpc>
                <a:spcPct val="80000"/>
              </a:lnSpc>
              <a:buNone/>
            </a:pPr>
            <a:r>
              <a:rPr altLang="en-US" sz="8800" dirty="0"/>
              <a:t>1. Speech encoder Produces nominal 9600 bps data stream,</a:t>
            </a:r>
            <a:r>
              <a:rPr lang="en-IN" sz="8800" dirty="0"/>
              <a:t> </a:t>
            </a:r>
            <a:r>
              <a:rPr altLang="en-US" sz="8800" dirty="0"/>
              <a:t>dynamically reduced to 4800, 2400, or 1200 bps</a:t>
            </a:r>
            <a:r>
              <a:rPr lang="en-IN" sz="8800" dirty="0"/>
              <a:t> </a:t>
            </a:r>
            <a:r>
              <a:rPr altLang="en-US" sz="8800" dirty="0"/>
              <a:t>during pauses and gaps in speech; quiet periods</a:t>
            </a:r>
            <a:r>
              <a:rPr lang="en-IN" sz="8800" dirty="0"/>
              <a:t> </a:t>
            </a:r>
            <a:r>
              <a:rPr altLang="en-US" sz="8800" dirty="0"/>
              <a:t>correspond to 1200 bps data.</a:t>
            </a:r>
          </a:p>
          <a:p>
            <a:pPr marL="533400" indent="-533400" algn="just" eaLnBrk="1" hangingPunct="1">
              <a:lnSpc>
                <a:spcPct val="80000"/>
              </a:lnSpc>
              <a:buNone/>
            </a:pPr>
            <a:endParaRPr altLang="en-US" sz="8800" dirty="0"/>
          </a:p>
          <a:p>
            <a:pPr marL="533400" indent="-533400" algn="just" eaLnBrk="1" hangingPunct="1">
              <a:lnSpc>
                <a:spcPct val="80000"/>
              </a:lnSpc>
              <a:buNone/>
            </a:pPr>
            <a:r>
              <a:rPr altLang="en-US" sz="8800" dirty="0">
                <a:sym typeface="+mn-ea"/>
              </a:rPr>
              <a:t>2. Convolution encoder Encodes the data from one stream to three,</a:t>
            </a:r>
            <a:r>
              <a:rPr lang="en-IN" sz="8800" dirty="0">
                <a:sym typeface="+mn-ea"/>
              </a:rPr>
              <a:t> </a:t>
            </a:r>
            <a:r>
              <a:rPr altLang="en-US" sz="8800" dirty="0">
                <a:sym typeface="+mn-ea"/>
              </a:rPr>
              <a:t>tripling the data rate from 9.6 kpbs to 28.8 kbps,</a:t>
            </a:r>
            <a:r>
              <a:rPr lang="en-IN" sz="8800" dirty="0">
                <a:sym typeface="+mn-ea"/>
              </a:rPr>
              <a:t> </a:t>
            </a:r>
            <a:r>
              <a:rPr altLang="en-US" sz="8800" dirty="0">
                <a:sym typeface="+mn-ea"/>
              </a:rPr>
              <a:t>4.8 kbps data to 14.4 kbps, etc.</a:t>
            </a:r>
            <a:endParaRPr altLang="en-US" sz="8800" dirty="0"/>
          </a:p>
          <a:p>
            <a:pPr marL="533400" indent="-533400" algn="just" eaLnBrk="1" hangingPunct="1">
              <a:lnSpc>
                <a:spcPct val="80000"/>
              </a:lnSpc>
              <a:buNone/>
            </a:pPr>
            <a:endParaRPr altLang="en-US" sz="8800" dirty="0"/>
          </a:p>
        </p:txBody>
      </p:sp>
      <p:graphicFrame>
        <p:nvGraphicFramePr>
          <p:cNvPr id="2" name="Content Placeholder 1"/>
          <p:cNvGraphicFramePr>
            <a:graphicFrameLocks noGrp="1"/>
          </p:cNvGraphicFramePr>
          <p:nvPr>
            <p:ph sz="half" idx="2"/>
          </p:nvPr>
        </p:nvGraphicFramePr>
        <p:xfrm>
          <a:off x="6968173" y="2399824"/>
          <a:ext cx="3589655" cy="3202940"/>
        </p:xfrm>
        <a:graphic>
          <a:graphicData uri="http://schemas.openxmlformats.org/presentationml/2006/ole">
            <mc:AlternateContent xmlns:mc="http://schemas.openxmlformats.org/markup-compatibility/2006">
              <mc:Choice xmlns:v="urn:schemas-microsoft-com:vml" Requires="v">
                <p:oleObj spid="_x0000_s4100" r:id="rId3" imgW="3586480" imgH="3200400" progId="Paint.Picture">
                  <p:embed/>
                </p:oleObj>
              </mc:Choice>
              <mc:Fallback>
                <p:oleObj r:id="rId3" imgW="3586480" imgH="3200400" progId="Paint.Picture">
                  <p:embed/>
                  <p:pic>
                    <p:nvPicPr>
                      <p:cNvPr id="0" name="Picture 2"/>
                      <p:cNvPicPr/>
                      <p:nvPr/>
                    </p:nvPicPr>
                    <p:blipFill>
                      <a:blip r:embed="rId4"/>
                      <a:stretch>
                        <a:fillRect/>
                      </a:stretch>
                    </p:blipFill>
                    <p:spPr>
                      <a:xfrm>
                        <a:off x="6968173" y="2399824"/>
                        <a:ext cx="3589655" cy="3202940"/>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27</a:t>
            </a:fld>
            <a:endParaRPr lang="en-US" altLang="en-US" sz="1400" dirty="0"/>
          </a:p>
        </p:txBody>
      </p:sp>
      <p:sp>
        <p:nvSpPr>
          <p:cNvPr id="3078" name="Rectangle 3"/>
          <p:cNvSpPr>
            <a:spLocks noGrp="1"/>
          </p:cNvSpPr>
          <p:nvPr>
            <p:ph idx="1"/>
          </p:nvPr>
        </p:nvSpPr>
        <p:spPr>
          <a:xfrm>
            <a:off x="590550" y="471805"/>
            <a:ext cx="10515600" cy="5705475"/>
          </a:xfrm>
          <a:solidFill>
            <a:srgbClr val="F5FBAB">
              <a:alpha val="89803"/>
            </a:srgbClr>
          </a:solidFill>
        </p:spPr>
        <p:txBody>
          <a:bodyPr vert="horz" wrap="square" lIns="91440" tIns="45720" rIns="91440" bIns="45720" anchor="t" anchorCtr="0">
            <a:normAutofit fontScale="32500" lnSpcReduction="10000"/>
          </a:bodyPr>
          <a:lstStyle/>
          <a:p>
            <a:pPr marL="533400" indent="-533400" algn="just" eaLnBrk="1" hangingPunct="1">
              <a:lnSpc>
                <a:spcPct val="80000"/>
              </a:lnSpc>
              <a:buNone/>
            </a:pPr>
            <a:endParaRPr lang="en-US" altLang="en-US" sz="8800" dirty="0"/>
          </a:p>
          <a:p>
            <a:pPr marL="533400" indent="-533400" algn="just" eaLnBrk="1" hangingPunct="1">
              <a:lnSpc>
                <a:spcPct val="80000"/>
              </a:lnSpc>
              <a:buNone/>
            </a:pPr>
            <a:r>
              <a:rPr altLang="en-US" sz="8800" dirty="0"/>
              <a:t>3. Repetition circuit Repeats coded symbols, so lower rate encoded</a:t>
            </a:r>
            <a:r>
              <a:rPr lang="en-IN" sz="8800" dirty="0"/>
              <a:t> </a:t>
            </a:r>
            <a:r>
              <a:rPr altLang="en-US" sz="8800" dirty="0"/>
              <a:t>data is increased from 9.6, 4.8 or 2.4 kbps to</a:t>
            </a:r>
            <a:r>
              <a:rPr lang="en-IN" sz="8800" dirty="0"/>
              <a:t> </a:t>
            </a:r>
            <a:r>
              <a:rPr altLang="en-US" sz="8800" dirty="0"/>
              <a:t>19.2 kbps.</a:t>
            </a:r>
          </a:p>
          <a:p>
            <a:pPr marL="533400" indent="-533400" algn="just" eaLnBrk="1" hangingPunct="1">
              <a:lnSpc>
                <a:spcPct val="80000"/>
              </a:lnSpc>
              <a:buNone/>
            </a:pPr>
            <a:r>
              <a:rPr altLang="en-US" sz="8800" dirty="0"/>
              <a:t>4. Block Interleaver Reads data into the columns of a 32 x 18 array,</a:t>
            </a:r>
            <a:r>
              <a:rPr lang="en-IN" sz="8800" dirty="0"/>
              <a:t> </a:t>
            </a:r>
            <a:r>
              <a:rPr altLang="en-US" sz="8800" dirty="0"/>
              <a:t>and out of the rows; introduces a 20 msec delay,</a:t>
            </a:r>
            <a:r>
              <a:rPr lang="en-IN" sz="8800" dirty="0"/>
              <a:t> </a:t>
            </a:r>
            <a:r>
              <a:rPr altLang="en-US" sz="8800" dirty="0"/>
              <a:t>but spreads important bits over time as proof</a:t>
            </a:r>
            <a:r>
              <a:rPr lang="en-IN" sz="8800" dirty="0"/>
              <a:t> </a:t>
            </a:r>
            <a:r>
              <a:rPr altLang="en-US" sz="8800" dirty="0"/>
              <a:t>against deep fades or noise bursts.</a:t>
            </a:r>
          </a:p>
          <a:p>
            <a:pPr marL="533400" indent="-533400" algn="just" eaLnBrk="1" hangingPunct="1">
              <a:lnSpc>
                <a:spcPct val="80000"/>
              </a:lnSpc>
              <a:buNone/>
            </a:pPr>
            <a:r>
              <a:rPr altLang="en-US" sz="8800" dirty="0"/>
              <a:t>5. Orthogonal mapping The 28.8 kbps data are split into sequential sets</a:t>
            </a:r>
            <a:r>
              <a:rPr lang="en-IN" sz="8800" dirty="0"/>
              <a:t> </a:t>
            </a:r>
            <a:r>
              <a:rPr altLang="en-US" sz="8800" dirty="0"/>
              <a:t>of six bits each, which are mapped to one of 64</a:t>
            </a:r>
            <a:r>
              <a:rPr lang="en-IN" sz="8800" dirty="0"/>
              <a:t> </a:t>
            </a:r>
            <a:r>
              <a:rPr altLang="en-US" sz="8800" dirty="0"/>
              <a:t>Walsh functions. The data rate is therefore</a:t>
            </a:r>
            <a:r>
              <a:rPr lang="en-IN" sz="8800" dirty="0"/>
              <a:t> </a:t>
            </a:r>
            <a:r>
              <a:rPr altLang="en-US" sz="8800" dirty="0"/>
              <a:t>raised to 28.8 k x 64 chips/ 6 bits = 307.2 kpbs.</a:t>
            </a:r>
          </a:p>
          <a:p>
            <a:pPr marL="533400" indent="-533400" algn="just" eaLnBrk="1" hangingPunct="1">
              <a:lnSpc>
                <a:spcPct val="80000"/>
              </a:lnSpc>
              <a:buNone/>
            </a:pPr>
            <a:r>
              <a:rPr altLang="en-US" sz="8800" dirty="0"/>
              <a:t>6. Burst Randomizing The Walsh symbols are broken into groups of</a:t>
            </a:r>
            <a:r>
              <a:rPr lang="en-IN" sz="8800" dirty="0"/>
              <a:t> </a:t>
            </a:r>
            <a:r>
              <a:rPr altLang="en-US" sz="8800" dirty="0"/>
              <a:t>six, each group being 1.25 msec in duration.</a:t>
            </a:r>
          </a:p>
          <a:p>
            <a:pPr marL="533400" indent="-533400" algn="just" eaLnBrk="1" hangingPunct="1">
              <a:lnSpc>
                <a:spcPct val="80000"/>
              </a:lnSpc>
              <a:buNone/>
            </a:pPr>
            <a:r>
              <a:rPr altLang="en-US" sz="8800" dirty="0"/>
              <a:t>These are collected into frames of 16 power</a:t>
            </a:r>
            <a:r>
              <a:rPr lang="en-IN" sz="8800" dirty="0"/>
              <a:t> </a:t>
            </a:r>
            <a:r>
              <a:rPr altLang="en-US" sz="8800" dirty="0"/>
              <a:t>groups, or 1.25 msec x 16 = 20 msec. At 9600</a:t>
            </a:r>
          </a:p>
          <a:p>
            <a:pPr marL="533400" indent="-533400" algn="just" eaLnBrk="1" hangingPunct="1">
              <a:lnSpc>
                <a:spcPct val="80000"/>
              </a:lnSpc>
              <a:buNone/>
            </a:pPr>
            <a:r>
              <a:rPr altLang="en-US" sz="8800" dirty="0"/>
              <a:t>bps, all 16 groups are transmitted; at 4800 bps,</a:t>
            </a:r>
            <a:r>
              <a:rPr lang="en-IN" sz="8800" dirty="0"/>
              <a:t> </a:t>
            </a:r>
            <a:r>
              <a:rPr altLang="en-US" sz="8800" dirty="0"/>
              <a:t>8 randomly selected groups are transmitted; at</a:t>
            </a:r>
            <a:r>
              <a:rPr lang="en-IN" sz="8800" dirty="0"/>
              <a:t> </a:t>
            </a:r>
            <a:r>
              <a:rPr altLang="en-US" sz="8800" dirty="0"/>
              <a:t>2400 bps, 4 groups; at 1200 bps, 2 groups. The</a:t>
            </a:r>
            <a:r>
              <a:rPr lang="en-IN" sz="8800" dirty="0"/>
              <a:t> </a:t>
            </a:r>
            <a:r>
              <a:rPr altLang="en-US" sz="8800" dirty="0"/>
              <a:t>transmitted groups are chosen randomly,</a:t>
            </a:r>
            <a:r>
              <a:rPr lang="en-IN" sz="8800" dirty="0"/>
              <a:t> </a:t>
            </a:r>
            <a:r>
              <a:rPr altLang="en-US" sz="8800" dirty="0"/>
              <a:t>according to a formula based on 14 bits of the</a:t>
            </a:r>
            <a:r>
              <a:rPr lang="en-IN" sz="8800" dirty="0"/>
              <a:t> </a:t>
            </a:r>
            <a:r>
              <a:rPr altLang="en-US" sz="8800" dirty="0"/>
              <a:t>PN sequence of the second last group in the</a:t>
            </a:r>
            <a:r>
              <a:rPr lang="en-IN" sz="8800" dirty="0"/>
              <a:t> </a:t>
            </a:r>
            <a:r>
              <a:rPr altLang="en-US" sz="8800" dirty="0"/>
              <a:t>previous frame.</a:t>
            </a:r>
          </a:p>
          <a:p>
            <a:pPr marL="533400" indent="-533400" algn="just" eaLnBrk="1" hangingPunct="1">
              <a:lnSpc>
                <a:spcPct val="80000"/>
              </a:lnSpc>
              <a:buNone/>
            </a:pPr>
            <a:endParaRPr altLang="en-US" sz="8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28</a:t>
            </a:fld>
            <a:endParaRPr lang="en-US" altLang="en-US" sz="1400" dirty="0"/>
          </a:p>
        </p:txBody>
      </p:sp>
      <p:sp>
        <p:nvSpPr>
          <p:cNvPr id="3078" name="Rectangle 3"/>
          <p:cNvSpPr>
            <a:spLocks noGrp="1"/>
          </p:cNvSpPr>
          <p:nvPr>
            <p:ph idx="1"/>
          </p:nvPr>
        </p:nvSpPr>
        <p:spPr>
          <a:xfrm>
            <a:off x="838200" y="417830"/>
            <a:ext cx="10515600" cy="5759450"/>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marL="533400" indent="-533400" algn="just" eaLnBrk="1" hangingPunct="1">
              <a:lnSpc>
                <a:spcPct val="80000"/>
              </a:lnSpc>
              <a:buNone/>
            </a:pPr>
            <a:r>
              <a:rPr altLang="en-US" sz="8800" dirty="0"/>
              <a:t>7. Direct sequence spreading The data are Modulo 2 added to every bit of a</a:t>
            </a:r>
            <a:r>
              <a:rPr lang="en-IN" sz="8800" dirty="0"/>
              <a:t> </a:t>
            </a:r>
            <a:r>
              <a:rPr altLang="en-US" sz="8800" dirty="0"/>
              <a:t>pseudo-noise (PN) sequence created from a 42</a:t>
            </a:r>
            <a:r>
              <a:rPr lang="en-IN" sz="8800" dirty="0"/>
              <a:t> </a:t>
            </a:r>
            <a:r>
              <a:rPr altLang="en-US" sz="8800" dirty="0"/>
              <a:t>bit shift register. The PN sequence is generated</a:t>
            </a:r>
            <a:r>
              <a:rPr lang="en-IN" sz="8800" dirty="0"/>
              <a:t> </a:t>
            </a:r>
            <a:r>
              <a:rPr altLang="en-US" sz="8800" dirty="0"/>
              <a:t>at 1.2288 MHz, so each Walsh chip is spread by</a:t>
            </a:r>
            <a:r>
              <a:rPr lang="en-IN" sz="8800" dirty="0"/>
              <a:t> </a:t>
            </a:r>
            <a:r>
              <a:rPr altLang="en-US" sz="8800" dirty="0"/>
              <a:t>four long code PN chips.</a:t>
            </a:r>
          </a:p>
          <a:p>
            <a:pPr marL="533400" indent="-533400" algn="just" eaLnBrk="1" hangingPunct="1">
              <a:lnSpc>
                <a:spcPct val="80000"/>
              </a:lnSpc>
              <a:buNone/>
            </a:pPr>
            <a:r>
              <a:rPr altLang="en-US" sz="8800" dirty="0"/>
              <a:t>8. Quadrature spreading The data are split into two bit streams, which are</a:t>
            </a:r>
            <a:r>
              <a:rPr lang="en-IN" sz="8800" dirty="0"/>
              <a:t> </a:t>
            </a:r>
            <a:r>
              <a:rPr altLang="en-US" sz="8800" dirty="0"/>
              <a:t>Modulo 2 added to two different but well defined</a:t>
            </a:r>
            <a:r>
              <a:rPr lang="en-IN" sz="8800" dirty="0"/>
              <a:t> </a:t>
            </a:r>
            <a:r>
              <a:rPr altLang="en-US" sz="8800" dirty="0"/>
              <a:t>“Pilot” pseudo-noise sequences generated from</a:t>
            </a:r>
            <a:r>
              <a:rPr lang="en-IN" sz="8800" dirty="0"/>
              <a:t> </a:t>
            </a:r>
            <a:r>
              <a:rPr altLang="en-US" sz="8800" dirty="0"/>
              <a:t>15 bit shift registers.</a:t>
            </a:r>
          </a:p>
          <a:p>
            <a:pPr marL="533400" indent="-533400" algn="just" eaLnBrk="1" hangingPunct="1">
              <a:lnSpc>
                <a:spcPct val="80000"/>
              </a:lnSpc>
              <a:buNone/>
            </a:pPr>
            <a:r>
              <a:rPr altLang="en-US" sz="8800" dirty="0"/>
              <a:t>9. Quadrature modulation The binary I and Q outputs are mapped onto</a:t>
            </a:r>
            <a:r>
              <a:rPr lang="en-IN" sz="8800" dirty="0"/>
              <a:t> </a:t>
            </a:r>
            <a:r>
              <a:rPr altLang="en-US" sz="8800" dirty="0"/>
              <a:t>four phases of a quadrature modulator, at ±π/4</a:t>
            </a:r>
            <a:r>
              <a:rPr lang="en-IN" sz="8800" dirty="0"/>
              <a:t> </a:t>
            </a:r>
            <a:r>
              <a:rPr altLang="en-US" sz="8800" dirty="0"/>
              <a:t>and ±3π/4, using offset quadrature phase shift</a:t>
            </a:r>
            <a:r>
              <a:rPr lang="en-IN" sz="8800" dirty="0"/>
              <a:t> </a:t>
            </a:r>
            <a:r>
              <a:rPr altLang="en-US" sz="8800" dirty="0"/>
              <a:t>keying (OQPSK). (The Q channel is shifted by</a:t>
            </a:r>
            <a:r>
              <a:rPr lang="en-IN" sz="8800" dirty="0"/>
              <a:t> </a:t>
            </a:r>
            <a:r>
              <a:rPr altLang="en-US" sz="8800" dirty="0"/>
              <a:t>half a chip for improved spectral shaping.)</a:t>
            </a:r>
          </a:p>
          <a:p>
            <a:pPr marL="533400" indent="-533400" algn="just" eaLnBrk="1" hangingPunct="1">
              <a:lnSpc>
                <a:spcPct val="80000"/>
              </a:lnSpc>
              <a:buNone/>
            </a:pPr>
            <a:r>
              <a:rPr altLang="en-US" sz="8800" dirty="0"/>
              <a:t>10. RF modulation The baseband quadrature data are raised to the</a:t>
            </a:r>
            <a:r>
              <a:rPr lang="en-IN" sz="8800" dirty="0"/>
              <a:t> </a:t>
            </a:r>
            <a:r>
              <a:rPr altLang="en-US" sz="8800" dirty="0"/>
              <a:t>reverse cellular radio band, 824 to 849 MHz.</a:t>
            </a:r>
          </a:p>
          <a:p>
            <a:pPr marL="533400" indent="-533400" algn="just" eaLnBrk="1" hangingPunct="1">
              <a:lnSpc>
                <a:spcPct val="80000"/>
              </a:lnSpc>
              <a:buNone/>
            </a:pPr>
            <a:r>
              <a:rPr altLang="en-US" sz="8800" dirty="0"/>
              <a:t>The IS-95 channel occupies 1.25 MHz within</a:t>
            </a:r>
            <a:r>
              <a:rPr lang="en-IN" sz="8800" dirty="0"/>
              <a:t> </a:t>
            </a:r>
            <a:r>
              <a:rPr altLang="en-US" sz="8800" dirty="0"/>
              <a:t>this band, the rest of which is occupied by other</a:t>
            </a:r>
            <a:r>
              <a:rPr lang="en-IN" sz="8800" dirty="0"/>
              <a:t> </a:t>
            </a:r>
            <a:r>
              <a:rPr altLang="en-US" sz="8800" dirty="0"/>
              <a:t>cellular services such as AMPS.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29</a:t>
            </a:fld>
            <a:endParaRPr lang="en-US" altLang="en-US" sz="1400" dirty="0"/>
          </a:p>
        </p:txBody>
      </p:sp>
      <p:sp>
        <p:nvSpPr>
          <p:cNvPr id="3077" name="Rectangle 2"/>
          <p:cNvSpPr>
            <a:spLocks noGrp="1"/>
          </p:cNvSpPr>
          <p:nvPr>
            <p:ph type="title"/>
          </p:nvPr>
        </p:nvSpPr>
        <p:spPr>
          <a:xfrm>
            <a:off x="838200" y="365125"/>
            <a:ext cx="10515600" cy="1196975"/>
          </a:xfrm>
          <a:solidFill>
            <a:srgbClr val="F8BAA6">
              <a:alpha val="100000"/>
            </a:srgbClr>
          </a:solidFill>
        </p:spPr>
        <p:txBody>
          <a:bodyPr vert="horz" wrap="square" lIns="91440" tIns="45720" rIns="91440" bIns="45720" anchor="ctr" anchorCtr="0"/>
          <a:lstStyle/>
          <a:p>
            <a:pPr eaLnBrk="1" hangingPunct="1"/>
            <a:r>
              <a:rPr lang="en-US" altLang="en-US" sz="3600" dirty="0"/>
              <a:t>Codes used in IS-95 systems</a:t>
            </a:r>
          </a:p>
        </p:txBody>
      </p:sp>
      <p:sp>
        <p:nvSpPr>
          <p:cNvPr id="3078" name="Rectangle 3"/>
          <p:cNvSpPr>
            <a:spLocks noGrp="1"/>
          </p:cNvSpPr>
          <p:nvPr>
            <p:ph idx="1"/>
          </p:nvPr>
        </p:nvSpPr>
        <p:spPr>
          <a:xfrm>
            <a:off x="838200" y="1374140"/>
            <a:ext cx="10515600" cy="4803140"/>
          </a:xfrm>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marL="533400" indent="-533400" algn="just" eaLnBrk="1" hangingPunct="1">
              <a:lnSpc>
                <a:spcPct val="80000"/>
              </a:lnSpc>
              <a:buNone/>
            </a:pPr>
            <a:r>
              <a:rPr altLang="en-US" sz="8800" dirty="0"/>
              <a:t>• Walsh codes</a:t>
            </a:r>
          </a:p>
          <a:p>
            <a:pPr marL="533400" indent="-533400" algn="just" eaLnBrk="1" hangingPunct="1">
              <a:lnSpc>
                <a:spcPct val="80000"/>
              </a:lnSpc>
              <a:buNone/>
            </a:pPr>
            <a:r>
              <a:rPr altLang="en-US" sz="8800" dirty="0"/>
              <a:t>– They are the “orthogonal codes” used to create “logical</a:t>
            </a:r>
            <a:r>
              <a:rPr lang="en-IN" sz="8800" dirty="0"/>
              <a:t> </a:t>
            </a:r>
            <a:r>
              <a:rPr altLang="en-US" sz="8800" dirty="0"/>
              <a:t>channels” on the up/downlink (at the same time and within</a:t>
            </a:r>
            <a:r>
              <a:rPr lang="en-IN" sz="8800" dirty="0"/>
              <a:t> </a:t>
            </a:r>
            <a:r>
              <a:rPr altLang="en-US" sz="8800" dirty="0"/>
              <a:t>the same frequency band)</a:t>
            </a:r>
          </a:p>
          <a:p>
            <a:pPr marL="533400" indent="-533400" algn="just" eaLnBrk="1" hangingPunct="1">
              <a:lnSpc>
                <a:spcPct val="80000"/>
              </a:lnSpc>
              <a:buNone/>
            </a:pPr>
            <a:r>
              <a:rPr altLang="en-US" sz="8800" dirty="0"/>
              <a:t>• PN (pseudo-noise) codes</a:t>
            </a:r>
          </a:p>
          <a:p>
            <a:pPr marL="533400" indent="-533400" algn="just" eaLnBrk="1" hangingPunct="1">
              <a:lnSpc>
                <a:spcPct val="80000"/>
              </a:lnSpc>
              <a:buNone/>
            </a:pPr>
            <a:r>
              <a:rPr altLang="en-US" sz="8800" dirty="0"/>
              <a:t>– They are used to distinguish between transmissions from</a:t>
            </a:r>
            <a:r>
              <a:rPr lang="en-IN" sz="8800" dirty="0"/>
              <a:t> </a:t>
            </a:r>
            <a:r>
              <a:rPr altLang="en-US" sz="8800" dirty="0"/>
              <a:t>different cells and are generated using “linear feedback shift</a:t>
            </a:r>
            <a:r>
              <a:rPr lang="en-IN" sz="8800" dirty="0"/>
              <a:t> </a:t>
            </a:r>
            <a:r>
              <a:rPr altLang="en-US" sz="8800" dirty="0"/>
              <a:t>registers”</a:t>
            </a:r>
          </a:p>
          <a:p>
            <a:pPr marL="533400" indent="-533400" algn="just" eaLnBrk="1" hangingPunct="1">
              <a:lnSpc>
                <a:spcPct val="80000"/>
              </a:lnSpc>
              <a:buNone/>
            </a:pPr>
            <a:r>
              <a:rPr altLang="en-US" sz="8800" dirty="0"/>
              <a:t>– Basically a pseudo-random number generator</a:t>
            </a:r>
          </a:p>
          <a:p>
            <a:pPr marL="533400" indent="-533400" algn="just" eaLnBrk="1" hangingPunct="1">
              <a:lnSpc>
                <a:spcPct val="80000"/>
              </a:lnSpc>
              <a:buNone/>
            </a:pPr>
            <a:r>
              <a:rPr altLang="en-US" sz="8800" dirty="0"/>
              <a:t>– They have excellent autocorrelation properties</a:t>
            </a:r>
          </a:p>
          <a:p>
            <a:pPr marL="533400" indent="-533400" algn="just" eaLnBrk="1" hangingPunct="1">
              <a:lnSpc>
                <a:spcPct val="80000"/>
              </a:lnSpc>
              <a:buNone/>
            </a:pPr>
            <a:r>
              <a:rPr altLang="en-US" sz="8800" dirty="0"/>
              <a:t>– Two short PN codes and a long PN code are used in IS-95</a:t>
            </a:r>
            <a:r>
              <a:rPr lang="en-IN" sz="8800" dirty="0"/>
              <a:t> </a:t>
            </a:r>
            <a:r>
              <a:rPr altLang="en-US" sz="8800" dirty="0"/>
              <a:t>that have periods of 215 – 1 and 242 – 1</a:t>
            </a:r>
          </a:p>
          <a:p>
            <a:pPr marL="533400" indent="-533400" algn="just" eaLnBrk="1" hangingPunct="1">
              <a:lnSpc>
                <a:spcPct val="80000"/>
              </a:lnSpc>
              <a:buNone/>
            </a:pPr>
            <a:r>
              <a:rPr altLang="en-US" sz="8800" dirty="0"/>
              <a:t>• Convolutional codes for error correction</a:t>
            </a:r>
          </a:p>
          <a:p>
            <a:pPr marL="533400" indent="-533400" algn="just" eaLnBrk="1" hangingPunct="1">
              <a:lnSpc>
                <a:spcPct val="80000"/>
              </a:lnSpc>
              <a:buNone/>
            </a:pPr>
            <a:r>
              <a:rPr altLang="en-US" sz="8800" dirty="0"/>
              <a:t>• Block codes with interleaving and error correction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a:t>
            </a:fld>
            <a:endParaRPr lang="en-US" altLang="en-US" sz="1400" dirty="0"/>
          </a:p>
        </p:txBody>
      </p:sp>
      <p:sp>
        <p:nvSpPr>
          <p:cNvPr id="3077" name="Rectangle 2"/>
          <p:cNvSpPr>
            <a:spLocks noGrp="1"/>
          </p:cNvSpPr>
          <p:nvPr>
            <p:ph type="title"/>
          </p:nvPr>
        </p:nvSpPr>
        <p:spPr>
          <a:xfrm>
            <a:off x="516255" y="-635"/>
            <a:ext cx="10837545" cy="863600"/>
          </a:xfrm>
          <a:solidFill>
            <a:srgbClr val="F8BAA6">
              <a:alpha val="100000"/>
            </a:srgbClr>
          </a:solidFill>
        </p:spPr>
        <p:txBody>
          <a:bodyPr vert="horz" wrap="square" lIns="91440" tIns="45720" rIns="91440" bIns="45720" anchor="ctr" anchorCtr="0">
            <a:normAutofit fontScale="90000"/>
          </a:bodyPr>
          <a:lstStyle/>
          <a:p>
            <a:pPr eaLnBrk="1" hangingPunct="1"/>
            <a:r>
              <a:rPr lang="en-IN" altLang="en-US" sz="3600" dirty="0">
                <a:sym typeface="+mn-ea"/>
              </a:rPr>
              <a:t/>
            </a:r>
            <a:br>
              <a:rPr lang="en-IN" altLang="en-US" sz="3600" dirty="0">
                <a:sym typeface="+mn-ea"/>
              </a:rPr>
            </a:br>
            <a:r>
              <a:rPr lang="en-IN" altLang="en-US" sz="3600" dirty="0">
                <a:sym typeface="+mn-ea"/>
              </a:rPr>
              <a:t>Cellular Fundamentals:</a:t>
            </a:r>
            <a:br>
              <a:rPr lang="en-IN" altLang="en-US" sz="3600" dirty="0">
                <a:sym typeface="+mn-ea"/>
              </a:rPr>
            </a:br>
            <a:endParaRPr lang="en-US" altLang="en-US" sz="3600" dirty="0"/>
          </a:p>
        </p:txBody>
      </p:sp>
      <p:sp>
        <p:nvSpPr>
          <p:cNvPr id="3078" name="Rectangle 3"/>
          <p:cNvSpPr>
            <a:spLocks noGrp="1"/>
          </p:cNvSpPr>
          <p:nvPr>
            <p:ph sz="half" idx="1"/>
          </p:nvPr>
        </p:nvSpPr>
        <p:spPr>
          <a:xfrm>
            <a:off x="436880" y="1136015"/>
            <a:ext cx="7273925" cy="5584825"/>
          </a:xfrm>
          <a:solidFill>
            <a:srgbClr val="F5FBAB">
              <a:alpha val="89803"/>
            </a:srgbClr>
          </a:solidFill>
        </p:spPr>
        <p:txBody>
          <a:bodyPr vert="horz" wrap="square" lIns="91440" tIns="45720" rIns="91440" bIns="45720" anchor="t" anchorCtr="0">
            <a:normAutofit fontScale="25000" lnSpcReduction="20000"/>
          </a:bodyPr>
          <a:lstStyle/>
          <a:p>
            <a:pPr marL="533400" indent="-533400" algn="ctr" eaLnBrk="1" hangingPunct="1">
              <a:lnSpc>
                <a:spcPct val="80000"/>
              </a:lnSpc>
              <a:buNone/>
            </a:pPr>
            <a:endParaRPr lang="en-US" altLang="en-US" sz="8800" dirty="0">
              <a:latin typeface="Times New Roman" panose="02020603050405020304" pitchFamily="18" charset="0"/>
              <a:cs typeface="Times New Roman" panose="02020603050405020304" pitchFamily="18" charset="0"/>
            </a:endParaRPr>
          </a:p>
          <a:p>
            <a:pPr algn="just" eaLnBrk="1" hangingPunct="1">
              <a:lnSpc>
                <a:spcPct val="80000"/>
              </a:lnSpc>
              <a:buFont typeface="Wingdings" panose="05000000000000000000" charset="0"/>
              <a:buChar char="Ø"/>
            </a:pPr>
            <a:r>
              <a:rPr lang="en-IN" altLang="en-US" sz="8800" dirty="0">
                <a:latin typeface="Times New Roman" panose="02020603050405020304" pitchFamily="18" charset="0"/>
                <a:cs typeface="Times New Roman" panose="02020603050405020304" pitchFamily="18" charset="0"/>
              </a:rPr>
              <a:t>The area served by mobile phone systems is divided into small areas known as the cell . Each cell contains  the base station that communicates with mobiles in the cell by transmitting and receiving signals on radio  links. The transmission from the base station to a mobile is typically referred to as downstream, forwardlink, or the down link. </a:t>
            </a:r>
          </a:p>
          <a:p>
            <a:pPr algn="just" eaLnBrk="1" hangingPunct="1">
              <a:lnSpc>
                <a:spcPct val="80000"/>
              </a:lnSpc>
              <a:buFont typeface="Wingdings" panose="05000000000000000000" charset="0"/>
              <a:buChar char="Ø"/>
            </a:pPr>
            <a:r>
              <a:rPr lang="en-IN" altLang="en-US" sz="8800" dirty="0">
                <a:latin typeface="Times New Roman" panose="02020603050405020304" pitchFamily="18" charset="0"/>
                <a:cs typeface="Times New Roman" panose="02020603050405020304" pitchFamily="18" charset="0"/>
              </a:rPr>
              <a:t>Corresponding terms for the transmission from a mobile to the base are upstream, reverse-link, and up link. Each base station is associated with a mobile switching center (MSC) that connects the calls to &amp; from the the base to mobiles in other cells and the public switched telephone network.</a:t>
            </a:r>
          </a:p>
          <a:p>
            <a:pPr algn="just" eaLnBrk="1" hangingPunct="1">
              <a:lnSpc>
                <a:spcPct val="80000"/>
              </a:lnSpc>
              <a:buFont typeface="Wingdings" panose="05000000000000000000" charset="0"/>
              <a:buChar char="Ø"/>
            </a:pPr>
            <a:r>
              <a:rPr lang="en-IN" altLang="en-US" sz="8800" dirty="0">
                <a:latin typeface="Times New Roman" panose="02020603050405020304" pitchFamily="18" charset="0"/>
                <a:cs typeface="Times New Roman" panose="02020603050405020304" pitchFamily="18" charset="0"/>
              </a:rPr>
              <a:t>A typical setup depicting a group of base stations to a switching center. In this section terminology associated with cellular systems is introduced with a brief description to understand how these systems work.</a:t>
            </a:r>
          </a:p>
          <a:p>
            <a:pPr marL="533400" indent="-533400" algn="just" eaLnBrk="1" hangingPunct="1">
              <a:lnSpc>
                <a:spcPct val="80000"/>
              </a:lnSpc>
              <a:buNone/>
            </a:pPr>
            <a:endParaRPr lang="en-IN" altLang="en-US" sz="8800" dirty="0">
              <a:latin typeface="Times New Roman" panose="02020603050405020304" pitchFamily="18" charset="0"/>
              <a:cs typeface="Times New Roman" panose="02020603050405020304" pitchFamily="18" charset="0"/>
            </a:endParaRPr>
          </a:p>
          <a:p>
            <a:pPr marL="533400" indent="-533400" algn="ctr" eaLnBrk="1" hangingPunct="1">
              <a:lnSpc>
                <a:spcPct val="80000"/>
              </a:lnSpc>
              <a:buNone/>
            </a:pPr>
            <a:endParaRPr lang="en-IN" altLang="en-US" sz="8800" dirty="0">
              <a:latin typeface="Times New Roman" panose="02020603050405020304" pitchFamily="18" charset="0"/>
              <a:cs typeface="Times New Roman" panose="02020603050405020304" pitchFamily="18" charset="0"/>
            </a:endParaRPr>
          </a:p>
        </p:txBody>
      </p:sp>
      <p:graphicFrame>
        <p:nvGraphicFramePr>
          <p:cNvPr id="2" name="Content Placeholder 1"/>
          <p:cNvGraphicFramePr>
            <a:graphicFrameLocks noGrp="1"/>
          </p:cNvGraphicFramePr>
          <p:nvPr>
            <p:ph sz="half" idx="2"/>
          </p:nvPr>
        </p:nvGraphicFramePr>
        <p:xfrm>
          <a:off x="7710805" y="2113280"/>
          <a:ext cx="4542790" cy="3937000"/>
        </p:xfrm>
        <a:graphic>
          <a:graphicData uri="http://schemas.openxmlformats.org/presentationml/2006/ole">
            <mc:AlternateContent xmlns:mc="http://schemas.openxmlformats.org/markup-compatibility/2006">
              <mc:Choice xmlns:v="urn:schemas-microsoft-com:vml" Requires="v">
                <p:oleObj spid="_x0000_s1028" r:id="rId3" imgW="3265805" imgH="1866900" progId="Paint.Picture">
                  <p:embed/>
                </p:oleObj>
              </mc:Choice>
              <mc:Fallback>
                <p:oleObj r:id="rId3" imgW="3265805" imgH="1866900" progId="Paint.Picture">
                  <p:embed/>
                  <p:pic>
                    <p:nvPicPr>
                      <p:cNvPr id="0" name="Picture 2"/>
                      <p:cNvPicPr/>
                      <p:nvPr/>
                    </p:nvPicPr>
                    <p:blipFill>
                      <a:blip r:embed="rId4"/>
                      <a:stretch>
                        <a:fillRect/>
                      </a:stretch>
                    </p:blipFill>
                    <p:spPr>
                      <a:xfrm>
                        <a:off x="7710805" y="2113280"/>
                        <a:ext cx="4542790" cy="3937000"/>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30</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endParaRPr lang="en-US" altLang="en-US" sz="3600" dirty="0"/>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lstStyle/>
          <a:p>
            <a:pPr marL="533400" indent="-533400" algn="ctr" eaLnBrk="1" hangingPunct="1">
              <a:lnSpc>
                <a:spcPct val="80000"/>
              </a:lnSpc>
              <a:buNone/>
            </a:pPr>
            <a:endParaRPr lang="en-US" altLang="en-US" sz="8800" dirty="0"/>
          </a:p>
          <a:p>
            <a:pPr marL="533400" indent="-533400" algn="ctr" eaLnBrk="1" hangingPunct="1">
              <a:lnSpc>
                <a:spcPct val="80000"/>
              </a:lnSpc>
              <a:buNone/>
            </a:pPr>
            <a:r>
              <a:rPr lang="en-US" altLang="en-US" sz="8800" dirty="0"/>
              <a:t>UNIT - </a:t>
            </a:r>
            <a:r>
              <a:rPr lang="en-IN" altLang="en-US" sz="8800" dirty="0"/>
              <a:t>V</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31</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fontScale="90000"/>
          </a:bodyPr>
          <a:lstStyle/>
          <a:p>
            <a:pPr eaLnBrk="1" hangingPunct="1"/>
            <a:r>
              <a:rPr sz="3600" u="heavy" dirty="0">
                <a:uFill>
                  <a:solidFill>
                    <a:srgbClr val="000000"/>
                  </a:solidFill>
                </a:uFill>
                <a:latin typeface="Times New Roman" panose="02020603050405020304"/>
                <a:cs typeface="Times New Roman" panose="02020603050405020304"/>
                <a:sym typeface="+mn-ea"/>
              </a:rPr>
              <a:t>1G	</a:t>
            </a:r>
            <a:r>
              <a:rPr sz="3600" u="heavy" spc="-15" dirty="0">
                <a:uFill>
                  <a:solidFill>
                    <a:srgbClr val="000000"/>
                  </a:solidFill>
                </a:uFill>
                <a:latin typeface="Times New Roman" panose="02020603050405020304"/>
                <a:cs typeface="Times New Roman" panose="02020603050405020304"/>
                <a:sym typeface="+mn-ea"/>
              </a:rPr>
              <a:t>TECHNOLOGY</a:t>
            </a:r>
            <a:r>
              <a:rPr sz="3600">
                <a:latin typeface="Times New Roman" panose="02020603050405020304"/>
                <a:cs typeface="Times New Roman" panose="02020603050405020304"/>
              </a:rPr>
              <a:t/>
            </a:r>
            <a:br>
              <a:rPr sz="3600">
                <a:latin typeface="Times New Roman" panose="02020603050405020304"/>
                <a:cs typeface="Times New Roman" panose="02020603050405020304"/>
              </a:rPr>
            </a:br>
            <a:r>
              <a:rPr lang="en-IN" altLang="en-US" sz="3600" dirty="0"/>
              <a:t/>
            </a:r>
            <a:br>
              <a:rPr lang="en-IN" altLang="en-US" sz="3600" dirty="0"/>
            </a:br>
            <a:endParaRPr lang="en-IN" altLang="en-US" sz="3600" dirty="0"/>
          </a:p>
        </p:txBody>
      </p:sp>
      <p:sp>
        <p:nvSpPr>
          <p:cNvPr id="3078" name="Rectangle 3"/>
          <p:cNvSpPr>
            <a:spLocks noGrp="1"/>
          </p:cNvSpPr>
          <p:nvPr>
            <p:ph idx="1"/>
          </p:nvPr>
        </p:nvSpPr>
        <p:spPr>
          <a:xfrm>
            <a:off x="838200" y="1825625"/>
            <a:ext cx="10515600" cy="4530725"/>
          </a:xfrm>
          <a:solidFill>
            <a:srgbClr val="F5FBAB">
              <a:alpha val="89803"/>
            </a:srgbClr>
          </a:solidFill>
        </p:spPr>
        <p:txBody>
          <a:bodyPr vert="horz" wrap="square" lIns="91440" tIns="45720" rIns="91440" bIns="45720" anchor="t" anchorCtr="0">
            <a:normAutofit fontScale="37500" lnSpcReduction="10000"/>
          </a:bodyPr>
          <a:lstStyle/>
          <a:p>
            <a:pPr marL="12700" marR="5080" indent="304800">
              <a:lnSpc>
                <a:spcPct val="120000"/>
              </a:lnSpc>
              <a:spcBef>
                <a:spcPts val="105"/>
              </a:spcBef>
              <a:tabLst>
                <a:tab pos="756285" algn="l"/>
              </a:tabLst>
            </a:pPr>
            <a:r>
              <a:rPr sz="8800" dirty="0">
                <a:latin typeface="Times New Roman" panose="02020603050405020304"/>
                <a:cs typeface="Times New Roman" panose="02020603050405020304"/>
                <a:sym typeface="+mn-ea"/>
              </a:rPr>
              <a:t>1G</a:t>
            </a:r>
            <a:r>
              <a:rPr lang="en-IN" sz="8800" dirty="0">
                <a:latin typeface="Times New Roman" panose="02020603050405020304"/>
                <a:cs typeface="Times New Roman" panose="02020603050405020304"/>
                <a:sym typeface="+mn-ea"/>
              </a:rPr>
              <a:t> </a:t>
            </a:r>
            <a:r>
              <a:rPr sz="880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refers</a:t>
            </a:r>
            <a:r>
              <a:rPr sz="8800" spc="-3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to</a:t>
            </a:r>
            <a:r>
              <a:rPr sz="8800" spc="-1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the</a:t>
            </a:r>
            <a:r>
              <a:rPr sz="8800" spc="2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first</a:t>
            </a:r>
            <a:r>
              <a:rPr sz="8800" spc="-5" dirty="0">
                <a:latin typeface="Times New Roman" panose="02020603050405020304"/>
                <a:cs typeface="Times New Roman" panose="02020603050405020304"/>
                <a:sym typeface="+mn-ea"/>
              </a:rPr>
              <a:t> generation</a:t>
            </a:r>
            <a:r>
              <a:rPr sz="8800" spc="10" dirty="0">
                <a:latin typeface="Times New Roman" panose="02020603050405020304"/>
                <a:cs typeface="Times New Roman" panose="02020603050405020304"/>
                <a:sym typeface="+mn-ea"/>
              </a:rPr>
              <a:t> </a:t>
            </a:r>
            <a:r>
              <a:rPr sz="8800" dirty="0">
                <a:latin typeface="Times New Roman" panose="02020603050405020304"/>
                <a:cs typeface="Times New Roman" panose="02020603050405020304"/>
                <a:sym typeface="+mn-ea"/>
              </a:rPr>
              <a:t>of</a:t>
            </a:r>
            <a:r>
              <a:rPr sz="8800" spc="-2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wireless</a:t>
            </a:r>
            <a:r>
              <a:rPr sz="8800" spc="4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telephone</a:t>
            </a:r>
            <a:r>
              <a:rPr sz="8800" dirty="0">
                <a:latin typeface="Times New Roman" panose="02020603050405020304"/>
                <a:cs typeface="Times New Roman" panose="02020603050405020304"/>
                <a:sym typeface="+mn-ea"/>
              </a:rPr>
              <a:t> </a:t>
            </a:r>
            <a:r>
              <a:rPr sz="8800" spc="-20" dirty="0">
                <a:latin typeface="Times New Roman" panose="02020603050405020304"/>
                <a:cs typeface="Times New Roman" panose="02020603050405020304"/>
                <a:sym typeface="+mn-ea"/>
              </a:rPr>
              <a:t>technology,</a:t>
            </a:r>
            <a:r>
              <a:rPr sz="8800" spc="5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mobile </a:t>
            </a:r>
            <a:r>
              <a:rPr sz="8800" spc="-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telecommunications</a:t>
            </a:r>
            <a:r>
              <a:rPr sz="8800" spc="70" dirty="0">
                <a:latin typeface="Times New Roman" panose="02020603050405020304"/>
                <a:cs typeface="Times New Roman" panose="02020603050405020304"/>
                <a:sym typeface="+mn-ea"/>
              </a:rPr>
              <a:t> </a:t>
            </a:r>
            <a:r>
              <a:rPr sz="8800" spc="-20" dirty="0">
                <a:latin typeface="Times New Roman" panose="02020603050405020304"/>
                <a:cs typeface="Times New Roman" panose="02020603050405020304"/>
                <a:sym typeface="+mn-ea"/>
              </a:rPr>
              <a:t>which</a:t>
            </a:r>
            <a:r>
              <a:rPr sz="8800" spc="90" dirty="0">
                <a:latin typeface="Times New Roman" panose="02020603050405020304"/>
                <a:cs typeface="Times New Roman" panose="02020603050405020304"/>
                <a:sym typeface="+mn-ea"/>
              </a:rPr>
              <a:t> </a:t>
            </a:r>
            <a:r>
              <a:rPr sz="8800" spc="-25" dirty="0">
                <a:latin typeface="Times New Roman" panose="02020603050405020304"/>
                <a:cs typeface="Times New Roman" panose="02020603050405020304"/>
                <a:sym typeface="+mn-ea"/>
              </a:rPr>
              <a:t>was</a:t>
            </a:r>
            <a:r>
              <a:rPr sz="8800" spc="5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first</a:t>
            </a:r>
            <a:r>
              <a:rPr sz="880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introduced</a:t>
            </a:r>
            <a:r>
              <a:rPr sz="8800" spc="1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in</a:t>
            </a:r>
            <a:r>
              <a:rPr sz="8800" spc="35" dirty="0">
                <a:latin typeface="Times New Roman" panose="02020603050405020304"/>
                <a:cs typeface="Times New Roman" panose="02020603050405020304"/>
                <a:sym typeface="+mn-ea"/>
              </a:rPr>
              <a:t> </a:t>
            </a:r>
            <a:r>
              <a:rPr sz="8800" dirty="0">
                <a:latin typeface="Times New Roman" panose="02020603050405020304"/>
                <a:cs typeface="Times New Roman" panose="02020603050405020304"/>
                <a:sym typeface="+mn-ea"/>
              </a:rPr>
              <a:t>1980s</a:t>
            </a:r>
            <a:r>
              <a:rPr sz="8800" spc="-2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and</a:t>
            </a:r>
            <a:r>
              <a:rPr sz="8800" spc="1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completed</a:t>
            </a:r>
            <a:r>
              <a:rPr sz="8800" spc="2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in</a:t>
            </a:r>
            <a:r>
              <a:rPr sz="8800" spc="1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early </a:t>
            </a:r>
            <a:r>
              <a:rPr sz="8800" spc="-484"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1990s.</a:t>
            </a:r>
            <a:endParaRPr sz="8800">
              <a:latin typeface="Times New Roman" panose="02020603050405020304"/>
              <a:cs typeface="Times New Roman" panose="02020603050405020304"/>
            </a:endParaRPr>
          </a:p>
          <a:p>
            <a:pPr marL="317500">
              <a:lnSpc>
                <a:spcPct val="100000"/>
              </a:lnSpc>
              <a:spcBef>
                <a:spcPts val="1250"/>
              </a:spcBef>
            </a:pPr>
            <a:r>
              <a:rPr sz="8800" spc="-10" dirty="0">
                <a:latin typeface="Times New Roman" panose="02020603050405020304"/>
                <a:cs typeface="Times New Roman" panose="02020603050405020304"/>
                <a:sym typeface="+mn-ea"/>
              </a:rPr>
              <a:t>It's</a:t>
            </a:r>
            <a:r>
              <a:rPr sz="8800" spc="-1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Speed</a:t>
            </a:r>
            <a:r>
              <a:rPr sz="8800" spc="-15" dirty="0">
                <a:latin typeface="Times New Roman" panose="02020603050405020304"/>
                <a:cs typeface="Times New Roman" panose="02020603050405020304"/>
                <a:sym typeface="+mn-ea"/>
              </a:rPr>
              <a:t> </a:t>
            </a:r>
            <a:r>
              <a:rPr sz="8800" spc="-25" dirty="0">
                <a:latin typeface="Times New Roman" panose="02020603050405020304"/>
                <a:cs typeface="Times New Roman" panose="02020603050405020304"/>
                <a:sym typeface="+mn-ea"/>
              </a:rPr>
              <a:t>was</a:t>
            </a:r>
            <a:r>
              <a:rPr sz="8800" spc="6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upto</a:t>
            </a:r>
            <a:r>
              <a:rPr sz="8800" spc="2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2.4kbps.</a:t>
            </a:r>
            <a:endParaRPr sz="8800">
              <a:latin typeface="Times New Roman" panose="02020603050405020304"/>
              <a:cs typeface="Times New Roman" panose="02020603050405020304"/>
            </a:endParaRPr>
          </a:p>
          <a:p>
            <a:pPr marL="317500">
              <a:lnSpc>
                <a:spcPct val="100000"/>
              </a:lnSpc>
              <a:spcBef>
                <a:spcPts val="1005"/>
              </a:spcBef>
            </a:pPr>
            <a:r>
              <a:rPr sz="8800" dirty="0">
                <a:latin typeface="Times New Roman" panose="02020603050405020304"/>
                <a:cs typeface="Times New Roman" panose="02020603050405020304"/>
                <a:sym typeface="+mn-ea"/>
              </a:rPr>
              <a:t>It</a:t>
            </a:r>
            <a:r>
              <a:rPr sz="8800" spc="-55" dirty="0">
                <a:latin typeface="Times New Roman" panose="02020603050405020304"/>
                <a:cs typeface="Times New Roman" panose="02020603050405020304"/>
                <a:sym typeface="+mn-ea"/>
              </a:rPr>
              <a:t> </a:t>
            </a:r>
            <a:r>
              <a:rPr sz="8800" spc="-15" dirty="0">
                <a:latin typeface="Times New Roman" panose="02020603050405020304"/>
                <a:cs typeface="Times New Roman" panose="02020603050405020304"/>
                <a:sym typeface="+mn-ea"/>
              </a:rPr>
              <a:t>allows</a:t>
            </a:r>
            <a:r>
              <a:rPr sz="8800" spc="4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the</a:t>
            </a:r>
            <a:r>
              <a:rPr sz="8800" spc="3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voice</a:t>
            </a:r>
            <a:r>
              <a:rPr sz="8800" spc="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calls</a:t>
            </a:r>
            <a:r>
              <a:rPr sz="8800" spc="-1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in</a:t>
            </a:r>
            <a:r>
              <a:rPr sz="8800" spc="1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1</a:t>
            </a:r>
            <a:r>
              <a:rPr sz="8800" spc="15" dirty="0">
                <a:latin typeface="Times New Roman" panose="02020603050405020304"/>
                <a:cs typeface="Times New Roman" panose="02020603050405020304"/>
                <a:sym typeface="+mn-ea"/>
              </a:rPr>
              <a:t> </a:t>
            </a:r>
            <a:r>
              <a:rPr sz="8800" spc="-30" dirty="0">
                <a:latin typeface="Times New Roman" panose="02020603050405020304"/>
                <a:cs typeface="Times New Roman" panose="02020603050405020304"/>
                <a:sym typeface="+mn-ea"/>
              </a:rPr>
              <a:t>country.</a:t>
            </a:r>
            <a:endParaRPr sz="8800">
              <a:latin typeface="Times New Roman" panose="02020603050405020304"/>
              <a:cs typeface="Times New Roman" panose="02020603050405020304"/>
            </a:endParaRPr>
          </a:p>
          <a:p>
            <a:pPr marL="317500">
              <a:lnSpc>
                <a:spcPct val="100000"/>
              </a:lnSpc>
              <a:spcBef>
                <a:spcPts val="990"/>
              </a:spcBef>
            </a:pPr>
            <a:r>
              <a:rPr sz="8800" dirty="0">
                <a:latin typeface="Times New Roman" panose="02020603050405020304"/>
                <a:cs typeface="Times New Roman" panose="02020603050405020304"/>
                <a:sym typeface="+mn-ea"/>
              </a:rPr>
              <a:t>1G</a:t>
            </a:r>
            <a:r>
              <a:rPr sz="8800" spc="-25" dirty="0">
                <a:latin typeface="Times New Roman" panose="02020603050405020304"/>
                <a:cs typeface="Times New Roman" panose="02020603050405020304"/>
                <a:sym typeface="+mn-ea"/>
              </a:rPr>
              <a:t> </a:t>
            </a:r>
            <a:r>
              <a:rPr sz="8800" spc="-15" dirty="0">
                <a:latin typeface="Times New Roman" panose="02020603050405020304"/>
                <a:cs typeface="Times New Roman" panose="02020603050405020304"/>
                <a:sym typeface="+mn-ea"/>
              </a:rPr>
              <a:t>network</a:t>
            </a:r>
            <a:r>
              <a:rPr sz="8800" spc="50" dirty="0">
                <a:latin typeface="Times New Roman" panose="02020603050405020304"/>
                <a:cs typeface="Times New Roman" panose="02020603050405020304"/>
                <a:sym typeface="+mn-ea"/>
              </a:rPr>
              <a:t> </a:t>
            </a:r>
            <a:r>
              <a:rPr sz="8800" spc="-15" dirty="0">
                <a:latin typeface="Times New Roman" panose="02020603050405020304"/>
                <a:cs typeface="Times New Roman" panose="02020603050405020304"/>
                <a:sym typeface="+mn-ea"/>
              </a:rPr>
              <a:t>use</a:t>
            </a:r>
            <a:r>
              <a:rPr sz="8800" spc="40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Analog</a:t>
            </a:r>
            <a:r>
              <a:rPr sz="8800" spc="3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Signal.</a:t>
            </a:r>
            <a:endParaRPr sz="8800">
              <a:latin typeface="Times New Roman" panose="02020603050405020304"/>
              <a:cs typeface="Times New Roman" panose="02020603050405020304"/>
            </a:endParaRPr>
          </a:p>
          <a:p>
            <a:pPr marL="317500">
              <a:lnSpc>
                <a:spcPct val="100000"/>
              </a:lnSpc>
              <a:spcBef>
                <a:spcPts val="625"/>
              </a:spcBef>
              <a:tabLst>
                <a:tab pos="5264150" algn="l"/>
              </a:tabLst>
            </a:pPr>
            <a:r>
              <a:rPr sz="8800" spc="-10" dirty="0">
                <a:latin typeface="Times New Roman" panose="02020603050405020304"/>
                <a:cs typeface="Times New Roman" panose="02020603050405020304"/>
                <a:sym typeface="+mn-ea"/>
              </a:rPr>
              <a:t>AMPS</a:t>
            </a:r>
            <a:r>
              <a:rPr sz="8800" dirty="0">
                <a:latin typeface="Times New Roman" panose="02020603050405020304"/>
                <a:cs typeface="Times New Roman" panose="02020603050405020304"/>
                <a:sym typeface="+mn-ea"/>
              </a:rPr>
              <a:t> </a:t>
            </a:r>
            <a:r>
              <a:rPr sz="8800" spc="-20" dirty="0">
                <a:latin typeface="Times New Roman" panose="02020603050405020304"/>
                <a:cs typeface="Times New Roman" panose="02020603050405020304"/>
                <a:sym typeface="+mn-ea"/>
              </a:rPr>
              <a:t>was</a:t>
            </a:r>
            <a:r>
              <a:rPr sz="8800" spc="55"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first</a:t>
            </a:r>
            <a:r>
              <a:rPr sz="8800" spc="3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launched</a:t>
            </a:r>
            <a:r>
              <a:rPr sz="8800" spc="5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in</a:t>
            </a:r>
            <a:r>
              <a:rPr sz="8800" spc="-10" dirty="0">
                <a:latin typeface="Times New Roman" panose="02020603050405020304"/>
                <a:cs typeface="Times New Roman" panose="02020603050405020304"/>
                <a:sym typeface="+mn-ea"/>
              </a:rPr>
              <a:t> USA</a:t>
            </a:r>
            <a:r>
              <a:rPr sz="8800" spc="-6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in</a:t>
            </a:r>
            <a:r>
              <a:rPr sz="8800" spc="2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1G</a:t>
            </a:r>
            <a:r>
              <a:rPr sz="8800" spc="1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mobile</a:t>
            </a:r>
            <a:r>
              <a:rPr lang="en-IN" sz="8800" spc="-10" dirty="0">
                <a:latin typeface="Times New Roman" panose="02020603050405020304"/>
                <a:cs typeface="Times New Roman" panose="02020603050405020304"/>
                <a:sym typeface="+mn-ea"/>
              </a:rPr>
              <a:t> </a:t>
            </a:r>
            <a:r>
              <a:rPr sz="8800" spc="-20" dirty="0">
                <a:latin typeface="Times New Roman" panose="02020603050405020304"/>
                <a:cs typeface="Times New Roman" panose="02020603050405020304"/>
                <a:sym typeface="+mn-ea"/>
              </a:rPr>
              <a:t>systems.</a:t>
            </a:r>
            <a:endParaRPr sz="8800">
              <a:latin typeface="Times New Roman" panose="02020603050405020304"/>
              <a:cs typeface="Times New Roman" panose="02020603050405020304"/>
            </a:endParaRPr>
          </a:p>
          <a:p>
            <a:pPr marL="533400" indent="-533400" algn="ctr" eaLnBrk="1" hangingPunct="1">
              <a:lnSpc>
                <a:spcPct val="80000"/>
              </a:lnSpc>
              <a:buNone/>
            </a:pPr>
            <a:endParaRPr lang="en-US" altLang="en-US" sz="8800" dirty="0"/>
          </a:p>
          <a:p>
            <a:pPr marL="0" indent="0">
              <a:buNone/>
            </a:pPr>
            <a:r>
              <a:rPr lang="en-US" sz="8800" dirty="0">
                <a:sym typeface="+mn-ea"/>
              </a:rPr>
              <a:t> </a:t>
            </a:r>
            <a:endParaRPr lang="en-IN" altLang="en-US" sz="8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32</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fontScale="90000"/>
          </a:bodyPr>
          <a:lstStyle/>
          <a:p>
            <a:pPr eaLnBrk="1" hangingPunct="1"/>
            <a:r>
              <a:rPr sz="3600" u="heavy" spc="-35" dirty="0">
                <a:uFill>
                  <a:solidFill>
                    <a:srgbClr val="000000"/>
                  </a:solidFill>
                </a:uFill>
                <a:latin typeface="Times New Roman" panose="02020603050405020304"/>
                <a:cs typeface="Times New Roman" panose="02020603050405020304"/>
                <a:sym typeface="+mn-ea"/>
              </a:rPr>
              <a:t>DRAWBACKS</a:t>
            </a:r>
            <a:r>
              <a:rPr sz="3600" u="heavy" spc="-30" dirty="0">
                <a:uFill>
                  <a:solidFill>
                    <a:srgbClr val="000000"/>
                  </a:solidFill>
                </a:uFill>
                <a:latin typeface="Times New Roman" panose="02020603050405020304"/>
                <a:cs typeface="Times New Roman" panose="02020603050405020304"/>
                <a:sym typeface="+mn-ea"/>
              </a:rPr>
              <a:t> </a:t>
            </a:r>
            <a:r>
              <a:rPr sz="3600" u="heavy" spc="-10" dirty="0">
                <a:uFill>
                  <a:solidFill>
                    <a:srgbClr val="000000"/>
                  </a:solidFill>
                </a:uFill>
                <a:latin typeface="Times New Roman" panose="02020603050405020304"/>
                <a:cs typeface="Times New Roman" panose="02020603050405020304"/>
                <a:sym typeface="+mn-ea"/>
              </a:rPr>
              <a:t>OF</a:t>
            </a:r>
            <a:r>
              <a:rPr sz="3600" u="heavy" spc="-125" dirty="0">
                <a:uFill>
                  <a:solidFill>
                    <a:srgbClr val="000000"/>
                  </a:solidFill>
                </a:uFill>
                <a:latin typeface="Times New Roman" panose="02020603050405020304"/>
                <a:cs typeface="Times New Roman" panose="02020603050405020304"/>
                <a:sym typeface="+mn-ea"/>
              </a:rPr>
              <a:t> </a:t>
            </a:r>
            <a:r>
              <a:rPr sz="3600" u="heavy" dirty="0">
                <a:uFill>
                  <a:solidFill>
                    <a:srgbClr val="000000"/>
                  </a:solidFill>
                </a:uFill>
                <a:latin typeface="Times New Roman" panose="02020603050405020304"/>
                <a:cs typeface="Times New Roman" panose="02020603050405020304"/>
                <a:sym typeface="+mn-ea"/>
              </a:rPr>
              <a:t>1G</a:t>
            </a:r>
            <a:r>
              <a:rPr sz="3600">
                <a:latin typeface="Times New Roman" panose="02020603050405020304"/>
                <a:cs typeface="Times New Roman" panose="02020603050405020304"/>
              </a:rPr>
              <a:t/>
            </a:r>
            <a:br>
              <a:rPr sz="3600">
                <a:latin typeface="Times New Roman" panose="02020603050405020304"/>
                <a:cs typeface="Times New Roman" panose="02020603050405020304"/>
              </a:rPr>
            </a:br>
            <a:r>
              <a:rPr lang="en-IN" altLang="en-US" sz="3600" dirty="0"/>
              <a:t/>
            </a:r>
            <a:br>
              <a:rPr lang="en-IN" altLang="en-US" sz="3600" dirty="0"/>
            </a:br>
            <a:endParaRPr lang="en-IN" altLang="en-US" sz="3600" dirty="0"/>
          </a:p>
        </p:txBody>
      </p:sp>
      <p:sp>
        <p:nvSpPr>
          <p:cNvPr id="3078" name="Rectangle 3"/>
          <p:cNvSpPr>
            <a:spLocks noGrp="1"/>
          </p:cNvSpPr>
          <p:nvPr>
            <p:ph sz="half" idx="1"/>
          </p:nvPr>
        </p:nvSpPr>
        <p:spPr>
          <a:xfrm>
            <a:off x="838200" y="1825625"/>
            <a:ext cx="6075045" cy="4351655"/>
          </a:xfrm>
          <a:solidFill>
            <a:srgbClr val="F5FBAB">
              <a:alpha val="89803"/>
            </a:srgbClr>
          </a:solidFill>
        </p:spPr>
        <p:txBody>
          <a:bodyPr vert="horz" wrap="square" lIns="91440" tIns="45720" rIns="91440" bIns="45720" anchor="t" anchorCtr="0">
            <a:normAutofit/>
          </a:bodyPr>
          <a:lstStyle/>
          <a:p>
            <a:pPr marL="533400" indent="-533400" algn="ctr" eaLnBrk="1" hangingPunct="1">
              <a:lnSpc>
                <a:spcPct val="80000"/>
              </a:lnSpc>
              <a:buNone/>
            </a:pPr>
            <a:endParaRPr lang="en-US" altLang="en-US" sz="8800" dirty="0"/>
          </a:p>
          <a:p>
            <a:pPr marL="0" indent="0">
              <a:buNone/>
            </a:pPr>
            <a:r>
              <a:rPr lang="en-US" sz="8800" dirty="0">
                <a:sym typeface="+mn-ea"/>
              </a:rPr>
              <a:t> </a:t>
            </a:r>
            <a:endParaRPr lang="en-IN" altLang="en-US" sz="8800" dirty="0"/>
          </a:p>
        </p:txBody>
      </p:sp>
      <p:sp>
        <p:nvSpPr>
          <p:cNvPr id="7" name="object 7"/>
          <p:cNvSpPr txBox="1"/>
          <p:nvPr/>
        </p:nvSpPr>
        <p:spPr>
          <a:xfrm>
            <a:off x="779145" y="2015490"/>
            <a:ext cx="6134100" cy="1362075"/>
          </a:xfrm>
          <a:prstGeom prst="rect">
            <a:avLst/>
          </a:prstGeom>
        </p:spPr>
        <p:txBody>
          <a:bodyPr vert="horz" wrap="square" lIns="0" tIns="137795" rIns="0" bIns="0" rtlCol="0">
            <a:spAutoFit/>
          </a:bodyPr>
          <a:lstStyle/>
          <a:p>
            <a:pPr marL="12700">
              <a:lnSpc>
                <a:spcPct val="100000"/>
              </a:lnSpc>
              <a:spcBef>
                <a:spcPts val="1085"/>
              </a:spcBef>
              <a:tabLst>
                <a:tab pos="2070735" algn="l"/>
                <a:tab pos="3970020" algn="l"/>
              </a:tabLst>
            </a:pPr>
            <a:r>
              <a:rPr sz="2000" dirty="0">
                <a:latin typeface="Times New Roman" panose="02020603050405020304"/>
                <a:cs typeface="Times New Roman" panose="02020603050405020304"/>
              </a:rPr>
              <a:t>Poor</a:t>
            </a:r>
            <a:r>
              <a:rPr sz="2000" spc="-90" dirty="0">
                <a:latin typeface="Times New Roman" panose="02020603050405020304"/>
                <a:cs typeface="Times New Roman" panose="02020603050405020304"/>
              </a:rPr>
              <a:t> </a:t>
            </a:r>
            <a:r>
              <a:rPr sz="2000" spc="-55" dirty="0">
                <a:latin typeface="Times New Roman" panose="02020603050405020304"/>
                <a:cs typeface="Times New Roman" panose="02020603050405020304"/>
              </a:rPr>
              <a:t>Voice</a:t>
            </a:r>
            <a:r>
              <a:rPr sz="2000" spc="1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Quality	</a:t>
            </a:r>
            <a:r>
              <a:rPr sz="2000" dirty="0">
                <a:latin typeface="Times New Roman" panose="02020603050405020304"/>
                <a:cs typeface="Times New Roman" panose="02020603050405020304"/>
              </a:rPr>
              <a:t>Poor</a:t>
            </a:r>
            <a:r>
              <a:rPr sz="2000" spc="-2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Battery</a:t>
            </a:r>
            <a:r>
              <a:rPr sz="2000" spc="5"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Life	</a:t>
            </a:r>
            <a:r>
              <a:rPr sz="2000" spc="-20" dirty="0">
                <a:latin typeface="Times New Roman" panose="02020603050405020304"/>
                <a:cs typeface="Times New Roman" panose="02020603050405020304"/>
              </a:rPr>
              <a:t>Large</a:t>
            </a:r>
            <a:endParaRPr sz="2000">
              <a:latin typeface="Times New Roman" panose="02020603050405020304"/>
              <a:cs typeface="Times New Roman" panose="02020603050405020304"/>
            </a:endParaRPr>
          </a:p>
          <a:p>
            <a:pPr marL="12700">
              <a:lnSpc>
                <a:spcPct val="100000"/>
              </a:lnSpc>
              <a:spcBef>
                <a:spcPts val="985"/>
              </a:spcBef>
              <a:tabLst>
                <a:tab pos="1269365" algn="l"/>
                <a:tab pos="2615565" algn="l"/>
              </a:tabLst>
            </a:pPr>
            <a:r>
              <a:rPr sz="2000" spc="-5" dirty="0">
                <a:latin typeface="Times New Roman" panose="02020603050405020304"/>
                <a:cs typeface="Times New Roman" panose="02020603050405020304"/>
              </a:rPr>
              <a:t>Phone</a:t>
            </a:r>
            <a:r>
              <a:rPr sz="2000" spc="-2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Size	No</a:t>
            </a:r>
            <a:r>
              <a:rPr sz="2000" spc="1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Security	</a:t>
            </a:r>
            <a:r>
              <a:rPr sz="2000" spc="-15" dirty="0">
                <a:latin typeface="Times New Roman" panose="02020603050405020304"/>
                <a:cs typeface="Times New Roman" panose="02020603050405020304"/>
              </a:rPr>
              <a:t>Limited</a:t>
            </a:r>
            <a:r>
              <a:rPr sz="2000" spc="3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Capacity</a:t>
            </a:r>
            <a:endParaRPr sz="2000">
              <a:latin typeface="Times New Roman" panose="02020603050405020304"/>
              <a:cs typeface="Times New Roman" panose="02020603050405020304"/>
            </a:endParaRPr>
          </a:p>
          <a:p>
            <a:pPr marL="12700">
              <a:lnSpc>
                <a:spcPct val="100000"/>
              </a:lnSpc>
              <a:spcBef>
                <a:spcPts val="1365"/>
              </a:spcBef>
            </a:pPr>
            <a:r>
              <a:rPr sz="2000" dirty="0">
                <a:latin typeface="Times New Roman" panose="02020603050405020304"/>
                <a:cs typeface="Times New Roman" panose="02020603050405020304"/>
              </a:rPr>
              <a:t>Poor</a:t>
            </a:r>
            <a:r>
              <a:rPr sz="2000" spc="-65"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Handoff</a:t>
            </a:r>
            <a:r>
              <a:rPr sz="2000" spc="3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Reliability</a:t>
            </a:r>
            <a:r>
              <a:rPr sz="2000" spc="20" dirty="0">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1G</a:t>
            </a:r>
            <a:r>
              <a:rPr sz="2000" spc="-20" dirty="0">
                <a:solidFill>
                  <a:srgbClr val="0D0D0D"/>
                </a:solidFill>
                <a:latin typeface="Times New Roman" panose="02020603050405020304"/>
                <a:cs typeface="Times New Roman" panose="02020603050405020304"/>
              </a:rPr>
              <a:t> </a:t>
            </a:r>
            <a:r>
              <a:rPr sz="2000" spc="-15" dirty="0">
                <a:solidFill>
                  <a:srgbClr val="0D0D0D"/>
                </a:solidFill>
                <a:latin typeface="Times New Roman" panose="02020603050405020304"/>
                <a:cs typeface="Times New Roman" panose="02020603050405020304"/>
              </a:rPr>
              <a:t>Wireless</a:t>
            </a:r>
            <a:r>
              <a:rPr sz="2000" spc="-25" dirty="0">
                <a:solidFill>
                  <a:srgbClr val="0D0D0D"/>
                </a:solidFill>
                <a:latin typeface="Times New Roman" panose="02020603050405020304"/>
                <a:cs typeface="Times New Roman" panose="02020603050405020304"/>
              </a:rPr>
              <a:t> </a:t>
            </a:r>
            <a:r>
              <a:rPr sz="2000" spc="-15" dirty="0">
                <a:solidFill>
                  <a:srgbClr val="0D0D0D"/>
                </a:solidFill>
                <a:latin typeface="Times New Roman" panose="02020603050405020304"/>
                <a:cs typeface="Times New Roman" panose="02020603050405020304"/>
              </a:rPr>
              <a:t>System</a:t>
            </a:r>
            <a:endParaRPr sz="2000">
              <a:latin typeface="Times New Roman" panose="02020603050405020304"/>
              <a:cs typeface="Times New Roman" panose="02020603050405020304"/>
            </a:endParaRPr>
          </a:p>
        </p:txBody>
      </p:sp>
      <p:pic>
        <p:nvPicPr>
          <p:cNvPr id="8" name="object 8"/>
          <p:cNvPicPr>
            <a:picLocks noGrp="1" noChangeAspect="1"/>
          </p:cNvPicPr>
          <p:nvPr>
            <p:ph sz="half" idx="2"/>
          </p:nvPr>
        </p:nvPicPr>
        <p:blipFill>
          <a:blip r:embed="rId2" cstate="print"/>
          <a:stretch>
            <a:fillRect/>
          </a:stretch>
        </p:blipFill>
        <p:spPr>
          <a:xfrm>
            <a:off x="7411720" y="1825625"/>
            <a:ext cx="2701925" cy="43516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33</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fontScale="90000"/>
          </a:bodyPr>
          <a:lstStyle/>
          <a:p>
            <a:pPr eaLnBrk="1" hangingPunct="1"/>
            <a:r>
              <a:rPr sz="3600" u="heavy" spc="5" dirty="0">
                <a:uFill>
                  <a:solidFill>
                    <a:srgbClr val="000000"/>
                  </a:solidFill>
                </a:uFill>
                <a:latin typeface="Times New Roman" panose="02020603050405020304"/>
                <a:cs typeface="Times New Roman" panose="02020603050405020304"/>
                <a:sym typeface="+mn-ea"/>
              </a:rPr>
              <a:t>2G	</a:t>
            </a:r>
            <a:r>
              <a:rPr sz="3600" u="heavy" spc="-10" dirty="0">
                <a:uFill>
                  <a:solidFill>
                    <a:srgbClr val="000000"/>
                  </a:solidFill>
                </a:uFill>
                <a:latin typeface="Times New Roman" panose="02020603050405020304"/>
                <a:cs typeface="Times New Roman" panose="02020603050405020304"/>
                <a:sym typeface="+mn-ea"/>
              </a:rPr>
              <a:t>TECHNOLOGY</a:t>
            </a:r>
            <a:r>
              <a:rPr sz="3600">
                <a:latin typeface="Times New Roman" panose="02020603050405020304"/>
                <a:cs typeface="Times New Roman" panose="02020603050405020304"/>
              </a:rPr>
              <a:t/>
            </a:r>
            <a:br>
              <a:rPr sz="3600">
                <a:latin typeface="Times New Roman" panose="02020603050405020304"/>
                <a:cs typeface="Times New Roman" panose="02020603050405020304"/>
              </a:rPr>
            </a:br>
            <a:r>
              <a:rPr lang="en-IN" altLang="en-US" sz="3600" dirty="0"/>
              <a:t/>
            </a:r>
            <a:br>
              <a:rPr lang="en-IN" altLang="en-US" sz="3600" dirty="0"/>
            </a:br>
            <a:endParaRPr lang="en-IN" altLang="en-US" sz="3600" dirty="0"/>
          </a:p>
        </p:txBody>
      </p:sp>
      <p:sp>
        <p:nvSpPr>
          <p:cNvPr id="3078" name="Rectangle 3"/>
          <p:cNvSpPr>
            <a:spLocks noGrp="1"/>
          </p:cNvSpPr>
          <p:nvPr>
            <p:ph sz="half" idx="1"/>
          </p:nvPr>
        </p:nvSpPr>
        <p:spPr>
          <a:xfrm>
            <a:off x="838200" y="1825625"/>
            <a:ext cx="6973570" cy="4351655"/>
          </a:xfrm>
          <a:solidFill>
            <a:srgbClr val="F5FBAB">
              <a:alpha val="89803"/>
            </a:srgbClr>
          </a:solidFill>
        </p:spPr>
        <p:txBody>
          <a:bodyPr vert="horz" wrap="square" lIns="91440" tIns="45720" rIns="91440" bIns="45720" anchor="t" anchorCtr="0">
            <a:normAutofit/>
          </a:bodyPr>
          <a:lstStyle/>
          <a:p>
            <a:pPr marL="533400" indent="-533400" algn="ctr" eaLnBrk="1" hangingPunct="1">
              <a:lnSpc>
                <a:spcPct val="80000"/>
              </a:lnSpc>
              <a:buNone/>
            </a:pPr>
            <a:endParaRPr lang="en-US" altLang="en-US" sz="8800" dirty="0"/>
          </a:p>
          <a:p>
            <a:pPr marL="0" indent="0">
              <a:buNone/>
            </a:pPr>
            <a:r>
              <a:rPr lang="en-US" sz="8800" dirty="0">
                <a:sym typeface="+mn-ea"/>
              </a:rPr>
              <a:t> </a:t>
            </a:r>
            <a:endParaRPr sz="8800">
              <a:latin typeface="Times New Roman" panose="02020603050405020304"/>
              <a:cs typeface="Times New Roman" panose="02020603050405020304"/>
            </a:endParaRPr>
          </a:p>
          <a:p>
            <a:pPr marL="0" indent="0">
              <a:buNone/>
            </a:pPr>
            <a:endParaRPr lang="en-IN" altLang="en-US" sz="8800" dirty="0"/>
          </a:p>
        </p:txBody>
      </p:sp>
      <p:sp>
        <p:nvSpPr>
          <p:cNvPr id="5" name="object 5"/>
          <p:cNvSpPr txBox="1"/>
          <p:nvPr/>
        </p:nvSpPr>
        <p:spPr>
          <a:xfrm>
            <a:off x="1066165" y="2112010"/>
            <a:ext cx="6510655" cy="3409950"/>
          </a:xfrm>
          <a:prstGeom prst="rect">
            <a:avLst/>
          </a:prstGeom>
        </p:spPr>
        <p:txBody>
          <a:bodyPr vert="horz" wrap="square" lIns="0" tIns="12065" rIns="0" bIns="0" rtlCol="0">
            <a:spAutoFit/>
          </a:bodyPr>
          <a:lstStyle/>
          <a:p>
            <a:pPr marL="266700" indent="-228600">
              <a:lnSpc>
                <a:spcPct val="100000"/>
              </a:lnSpc>
              <a:spcBef>
                <a:spcPts val="95"/>
              </a:spcBef>
              <a:buSzPct val="95000"/>
              <a:buFont typeface="Wingdings" panose="05000000000000000000"/>
              <a:buChar char=""/>
              <a:tabLst>
                <a:tab pos="266700" algn="l"/>
              </a:tabLst>
            </a:pPr>
            <a:r>
              <a:rPr sz="2000" dirty="0">
                <a:solidFill>
                  <a:srgbClr val="0D0D0D"/>
                </a:solidFill>
                <a:latin typeface="Times New Roman" panose="02020603050405020304"/>
                <a:cs typeface="Times New Roman" panose="02020603050405020304"/>
              </a:rPr>
              <a:t>2G</a:t>
            </a:r>
            <a:r>
              <a:rPr sz="2000" spc="-20" dirty="0">
                <a:solidFill>
                  <a:srgbClr val="0D0D0D"/>
                </a:solidFill>
                <a:latin typeface="Times New Roman" panose="02020603050405020304"/>
                <a:cs typeface="Times New Roman" panose="02020603050405020304"/>
              </a:rPr>
              <a:t> </a:t>
            </a:r>
            <a:r>
              <a:rPr sz="2000" spc="-10" dirty="0">
                <a:solidFill>
                  <a:srgbClr val="0D0D0D"/>
                </a:solidFill>
                <a:latin typeface="Times New Roman" panose="02020603050405020304"/>
                <a:cs typeface="Times New Roman" panose="02020603050405020304"/>
              </a:rPr>
              <a:t>technology</a:t>
            </a:r>
            <a:r>
              <a:rPr sz="2000" spc="4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refers</a:t>
            </a:r>
            <a:r>
              <a:rPr sz="2000" spc="-3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to</a:t>
            </a:r>
            <a:r>
              <a:rPr sz="2000" spc="5" dirty="0">
                <a:solidFill>
                  <a:srgbClr val="0D0D0D"/>
                </a:solidFill>
                <a:latin typeface="Times New Roman" panose="02020603050405020304"/>
                <a:cs typeface="Times New Roman" panose="02020603050405020304"/>
              </a:rPr>
              <a:t> </a:t>
            </a:r>
            <a:r>
              <a:rPr sz="2000" spc="-10" dirty="0">
                <a:solidFill>
                  <a:srgbClr val="0D0D0D"/>
                </a:solidFill>
                <a:latin typeface="Times New Roman" panose="02020603050405020304"/>
                <a:cs typeface="Times New Roman" panose="02020603050405020304"/>
              </a:rPr>
              <a:t>the</a:t>
            </a:r>
            <a:r>
              <a:rPr sz="2000" spc="30" dirty="0">
                <a:solidFill>
                  <a:srgbClr val="0D0D0D"/>
                </a:solidFill>
                <a:latin typeface="Times New Roman" panose="02020603050405020304"/>
                <a:cs typeface="Times New Roman" panose="02020603050405020304"/>
              </a:rPr>
              <a:t> </a:t>
            </a:r>
            <a:r>
              <a:rPr sz="2000" spc="10" dirty="0">
                <a:solidFill>
                  <a:srgbClr val="0D0D0D"/>
                </a:solidFill>
                <a:latin typeface="Times New Roman" panose="02020603050405020304"/>
                <a:cs typeface="Times New Roman" panose="02020603050405020304"/>
              </a:rPr>
              <a:t>2</a:t>
            </a:r>
            <a:r>
              <a:rPr sz="1875" spc="15" baseline="22000" dirty="0">
                <a:solidFill>
                  <a:srgbClr val="0D0D0D"/>
                </a:solidFill>
                <a:latin typeface="Times New Roman" panose="02020603050405020304"/>
                <a:cs typeface="Times New Roman" panose="02020603050405020304"/>
              </a:rPr>
              <a:t>nd</a:t>
            </a:r>
            <a:r>
              <a:rPr sz="1875" spc="-22" baseline="2200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generation</a:t>
            </a:r>
            <a:r>
              <a:rPr sz="2000" spc="15" dirty="0">
                <a:solidFill>
                  <a:srgbClr val="0D0D0D"/>
                </a:solidFill>
                <a:latin typeface="Times New Roman" panose="02020603050405020304"/>
                <a:cs typeface="Times New Roman" panose="02020603050405020304"/>
              </a:rPr>
              <a:t> </a:t>
            </a:r>
            <a:r>
              <a:rPr sz="2000" spc="-20" dirty="0">
                <a:solidFill>
                  <a:srgbClr val="0D0D0D"/>
                </a:solidFill>
                <a:latin typeface="Times New Roman" panose="02020603050405020304"/>
                <a:cs typeface="Times New Roman" panose="02020603050405020304"/>
              </a:rPr>
              <a:t>which</a:t>
            </a:r>
            <a:r>
              <a:rPr sz="2000" spc="6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is</a:t>
            </a:r>
            <a:endParaRPr sz="2000">
              <a:latin typeface="Times New Roman" panose="02020603050405020304"/>
              <a:cs typeface="Times New Roman" panose="02020603050405020304"/>
            </a:endParaRPr>
          </a:p>
          <a:p>
            <a:pPr marL="38100">
              <a:lnSpc>
                <a:spcPct val="100000"/>
              </a:lnSpc>
            </a:pPr>
            <a:r>
              <a:rPr sz="2000" spc="-10" dirty="0">
                <a:solidFill>
                  <a:srgbClr val="0D0D0D"/>
                </a:solidFill>
                <a:latin typeface="Times New Roman" panose="02020603050405020304"/>
                <a:cs typeface="Times New Roman" panose="02020603050405020304"/>
              </a:rPr>
              <a:t>GSM.</a:t>
            </a:r>
            <a:endParaRPr sz="2000">
              <a:latin typeface="Times New Roman" panose="02020603050405020304"/>
              <a:cs typeface="Times New Roman" panose="02020603050405020304"/>
            </a:endParaRPr>
          </a:p>
          <a:p>
            <a:pPr marL="266700" indent="-228600">
              <a:lnSpc>
                <a:spcPct val="100000"/>
              </a:lnSpc>
              <a:buSzPct val="95000"/>
              <a:buFont typeface="Wingdings" panose="05000000000000000000"/>
              <a:buChar char=""/>
              <a:tabLst>
                <a:tab pos="266700" algn="l"/>
              </a:tabLst>
            </a:pPr>
            <a:r>
              <a:rPr sz="2000" dirty="0">
                <a:solidFill>
                  <a:srgbClr val="0D0D0D"/>
                </a:solidFill>
                <a:latin typeface="Times New Roman" panose="02020603050405020304"/>
                <a:cs typeface="Times New Roman" panose="02020603050405020304"/>
              </a:rPr>
              <a:t>It</a:t>
            </a:r>
            <a:r>
              <a:rPr sz="2000" spc="-55" dirty="0">
                <a:solidFill>
                  <a:srgbClr val="0D0D0D"/>
                </a:solidFill>
                <a:latin typeface="Times New Roman" panose="02020603050405020304"/>
                <a:cs typeface="Times New Roman" panose="02020603050405020304"/>
              </a:rPr>
              <a:t> </a:t>
            </a:r>
            <a:r>
              <a:rPr sz="2000" spc="-25" dirty="0">
                <a:solidFill>
                  <a:srgbClr val="0D0D0D"/>
                </a:solidFill>
                <a:latin typeface="Times New Roman" panose="02020603050405020304"/>
                <a:cs typeface="Times New Roman" panose="02020603050405020304"/>
              </a:rPr>
              <a:t>was</a:t>
            </a:r>
            <a:r>
              <a:rPr sz="2000" spc="70" dirty="0">
                <a:solidFill>
                  <a:srgbClr val="0D0D0D"/>
                </a:solidFill>
                <a:latin typeface="Times New Roman" panose="02020603050405020304"/>
                <a:cs typeface="Times New Roman" panose="02020603050405020304"/>
              </a:rPr>
              <a:t> </a:t>
            </a:r>
            <a:r>
              <a:rPr sz="2000" spc="-10" dirty="0">
                <a:solidFill>
                  <a:srgbClr val="0D0D0D"/>
                </a:solidFill>
                <a:latin typeface="Times New Roman" panose="02020603050405020304"/>
                <a:cs typeface="Times New Roman" panose="02020603050405020304"/>
              </a:rPr>
              <a:t>launched</a:t>
            </a:r>
            <a:r>
              <a:rPr sz="2000" spc="4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in</a:t>
            </a:r>
            <a:r>
              <a:rPr sz="2000" spc="10" dirty="0">
                <a:solidFill>
                  <a:srgbClr val="0D0D0D"/>
                </a:solidFill>
                <a:latin typeface="Times New Roman" panose="02020603050405020304"/>
                <a:cs typeface="Times New Roman" panose="02020603050405020304"/>
              </a:rPr>
              <a:t> </a:t>
            </a:r>
            <a:r>
              <a:rPr sz="2000" spc="-10" dirty="0">
                <a:solidFill>
                  <a:srgbClr val="0D0D0D"/>
                </a:solidFill>
                <a:latin typeface="Times New Roman" panose="02020603050405020304"/>
                <a:cs typeface="Times New Roman" panose="02020603050405020304"/>
              </a:rPr>
              <a:t>Finland</a:t>
            </a:r>
            <a:r>
              <a:rPr sz="2000" spc="3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in</a:t>
            </a:r>
            <a:r>
              <a:rPr sz="2000" spc="-15" dirty="0">
                <a:solidFill>
                  <a:srgbClr val="0D0D0D"/>
                </a:solidFill>
                <a:latin typeface="Times New Roman" panose="02020603050405020304"/>
                <a:cs typeface="Times New Roman" panose="02020603050405020304"/>
              </a:rPr>
              <a:t> </a:t>
            </a:r>
            <a:r>
              <a:rPr sz="2000" spc="-10" dirty="0">
                <a:solidFill>
                  <a:srgbClr val="0D0D0D"/>
                </a:solidFill>
                <a:latin typeface="Times New Roman" panose="02020603050405020304"/>
                <a:cs typeface="Times New Roman" panose="02020603050405020304"/>
              </a:rPr>
              <a:t>the</a:t>
            </a:r>
            <a:r>
              <a:rPr sz="2000" spc="5" dirty="0">
                <a:solidFill>
                  <a:srgbClr val="0D0D0D"/>
                </a:solidFill>
                <a:latin typeface="Times New Roman" panose="02020603050405020304"/>
                <a:cs typeface="Times New Roman" panose="02020603050405020304"/>
              </a:rPr>
              <a:t> </a:t>
            </a:r>
            <a:r>
              <a:rPr sz="2000" spc="-15" dirty="0">
                <a:solidFill>
                  <a:srgbClr val="0D0D0D"/>
                </a:solidFill>
                <a:latin typeface="Times New Roman" panose="02020603050405020304"/>
                <a:cs typeface="Times New Roman" panose="02020603050405020304"/>
              </a:rPr>
              <a:t>year</a:t>
            </a:r>
            <a:r>
              <a:rPr sz="2000" spc="90" dirty="0">
                <a:solidFill>
                  <a:srgbClr val="0D0D0D"/>
                </a:solidFill>
                <a:latin typeface="Times New Roman" panose="02020603050405020304"/>
                <a:cs typeface="Times New Roman" panose="02020603050405020304"/>
              </a:rPr>
              <a:t> </a:t>
            </a:r>
            <a:r>
              <a:rPr sz="2000" dirty="0">
                <a:solidFill>
                  <a:srgbClr val="0D0D0D"/>
                </a:solidFill>
                <a:latin typeface="Times New Roman" panose="02020603050405020304"/>
                <a:cs typeface="Times New Roman" panose="02020603050405020304"/>
              </a:rPr>
              <a:t>1991.</a:t>
            </a:r>
            <a:endParaRPr sz="2000">
              <a:latin typeface="Times New Roman" panose="02020603050405020304"/>
              <a:cs typeface="Times New Roman" panose="02020603050405020304"/>
            </a:endParaRPr>
          </a:p>
          <a:p>
            <a:pPr marL="266700" indent="-228600">
              <a:lnSpc>
                <a:spcPct val="100000"/>
              </a:lnSpc>
              <a:spcBef>
                <a:spcPts val="5"/>
              </a:spcBef>
              <a:buSzPct val="95000"/>
              <a:buFont typeface="Wingdings" panose="05000000000000000000"/>
              <a:buChar char=""/>
              <a:tabLst>
                <a:tab pos="266700" algn="l"/>
              </a:tabLst>
            </a:pPr>
            <a:r>
              <a:rPr sz="2000" spc="-5" dirty="0">
                <a:solidFill>
                  <a:srgbClr val="0D0D0D"/>
                </a:solidFill>
                <a:latin typeface="Times New Roman" panose="02020603050405020304"/>
                <a:cs typeface="Times New Roman" panose="02020603050405020304"/>
              </a:rPr>
              <a:t>2G</a:t>
            </a:r>
            <a:r>
              <a:rPr sz="2000" spc="-25" dirty="0">
                <a:solidFill>
                  <a:srgbClr val="0D0D0D"/>
                </a:solidFill>
                <a:latin typeface="Times New Roman" panose="02020603050405020304"/>
                <a:cs typeface="Times New Roman" panose="02020603050405020304"/>
              </a:rPr>
              <a:t> </a:t>
            </a:r>
            <a:r>
              <a:rPr sz="2000" spc="-15" dirty="0">
                <a:solidFill>
                  <a:srgbClr val="0D0D0D"/>
                </a:solidFill>
                <a:latin typeface="Times New Roman" panose="02020603050405020304"/>
                <a:cs typeface="Times New Roman" panose="02020603050405020304"/>
              </a:rPr>
              <a:t>network</a:t>
            </a:r>
            <a:r>
              <a:rPr sz="2000" spc="55" dirty="0">
                <a:solidFill>
                  <a:srgbClr val="0D0D0D"/>
                </a:solidFill>
                <a:latin typeface="Times New Roman" panose="02020603050405020304"/>
                <a:cs typeface="Times New Roman" panose="02020603050405020304"/>
              </a:rPr>
              <a:t> </a:t>
            </a:r>
            <a:r>
              <a:rPr sz="2000" spc="-15" dirty="0">
                <a:solidFill>
                  <a:srgbClr val="0D0D0D"/>
                </a:solidFill>
                <a:latin typeface="Times New Roman" panose="02020603050405020304"/>
                <a:cs typeface="Times New Roman" panose="02020603050405020304"/>
              </a:rPr>
              <a:t>use</a:t>
            </a:r>
            <a:r>
              <a:rPr sz="200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digital </a:t>
            </a:r>
            <a:r>
              <a:rPr sz="2000" spc="-10" dirty="0">
                <a:solidFill>
                  <a:srgbClr val="0D0D0D"/>
                </a:solidFill>
                <a:latin typeface="Times New Roman" panose="02020603050405020304"/>
                <a:cs typeface="Times New Roman" panose="02020603050405020304"/>
              </a:rPr>
              <a:t>signals.</a:t>
            </a:r>
            <a:endParaRPr sz="2000">
              <a:latin typeface="Times New Roman" panose="02020603050405020304"/>
              <a:cs typeface="Times New Roman" panose="02020603050405020304"/>
            </a:endParaRPr>
          </a:p>
          <a:p>
            <a:pPr marL="266700" indent="-228600">
              <a:lnSpc>
                <a:spcPct val="100000"/>
              </a:lnSpc>
              <a:buSzPct val="95000"/>
              <a:buFont typeface="Wingdings" panose="05000000000000000000"/>
              <a:buChar char=""/>
              <a:tabLst>
                <a:tab pos="266700" algn="l"/>
              </a:tabLst>
            </a:pPr>
            <a:r>
              <a:rPr sz="2000" spc="-40" dirty="0">
                <a:solidFill>
                  <a:srgbClr val="0D0D0D"/>
                </a:solidFill>
                <a:latin typeface="Times New Roman" panose="02020603050405020304"/>
                <a:cs typeface="Times New Roman" panose="02020603050405020304"/>
              </a:rPr>
              <a:t>It’s</a:t>
            </a:r>
            <a:r>
              <a:rPr sz="2000" spc="15"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data</a:t>
            </a:r>
            <a:r>
              <a:rPr sz="200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speed</a:t>
            </a:r>
            <a:r>
              <a:rPr sz="2000" spc="-15" dirty="0">
                <a:solidFill>
                  <a:srgbClr val="0D0D0D"/>
                </a:solidFill>
                <a:latin typeface="Times New Roman" panose="02020603050405020304"/>
                <a:cs typeface="Times New Roman" panose="02020603050405020304"/>
              </a:rPr>
              <a:t> </a:t>
            </a:r>
            <a:r>
              <a:rPr sz="2000" spc="-25" dirty="0">
                <a:solidFill>
                  <a:srgbClr val="0D0D0D"/>
                </a:solidFill>
                <a:latin typeface="Times New Roman" panose="02020603050405020304"/>
                <a:cs typeface="Times New Roman" panose="02020603050405020304"/>
              </a:rPr>
              <a:t>was</a:t>
            </a:r>
            <a:r>
              <a:rPr sz="2000" spc="7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upto</a:t>
            </a:r>
            <a:r>
              <a:rPr sz="2000" spc="30" dirty="0">
                <a:solidFill>
                  <a:srgbClr val="0D0D0D"/>
                </a:solidFill>
                <a:latin typeface="Times New Roman" panose="02020603050405020304"/>
                <a:cs typeface="Times New Roman" panose="02020603050405020304"/>
              </a:rPr>
              <a:t> </a:t>
            </a:r>
            <a:r>
              <a:rPr sz="2000" spc="-5" dirty="0">
                <a:solidFill>
                  <a:srgbClr val="0D0D0D"/>
                </a:solidFill>
                <a:latin typeface="Times New Roman" panose="02020603050405020304"/>
                <a:cs typeface="Times New Roman" panose="02020603050405020304"/>
              </a:rPr>
              <a:t>64kbps.</a:t>
            </a:r>
          </a:p>
          <a:p>
            <a:pPr marL="12700">
              <a:lnSpc>
                <a:spcPct val="100000"/>
              </a:lnSpc>
              <a:spcBef>
                <a:spcPts val="90"/>
              </a:spcBef>
            </a:pPr>
            <a:r>
              <a:rPr sz="2000" u="sng" spc="-5" dirty="0">
                <a:solidFill>
                  <a:srgbClr val="0D0D0D"/>
                </a:solidFill>
                <a:uFill>
                  <a:solidFill>
                    <a:srgbClr val="0D0D0D"/>
                  </a:solidFill>
                </a:uFill>
                <a:latin typeface="Times New Roman" panose="02020603050405020304"/>
                <a:cs typeface="Times New Roman" panose="02020603050405020304"/>
                <a:sym typeface="+mn-ea"/>
              </a:rPr>
              <a:t>Feat</a:t>
            </a:r>
            <a:r>
              <a:rPr sz="2000" u="sng" spc="-15" dirty="0">
                <a:solidFill>
                  <a:srgbClr val="0D0D0D"/>
                </a:solidFill>
                <a:uFill>
                  <a:solidFill>
                    <a:srgbClr val="0D0D0D"/>
                  </a:solidFill>
                </a:uFill>
                <a:latin typeface="Times New Roman" panose="02020603050405020304"/>
                <a:cs typeface="Times New Roman" panose="02020603050405020304"/>
                <a:sym typeface="+mn-ea"/>
              </a:rPr>
              <a:t>u</a:t>
            </a:r>
            <a:r>
              <a:rPr sz="2000" u="sng" dirty="0">
                <a:solidFill>
                  <a:srgbClr val="0D0D0D"/>
                </a:solidFill>
                <a:uFill>
                  <a:solidFill>
                    <a:srgbClr val="0D0D0D"/>
                  </a:solidFill>
                </a:uFill>
                <a:latin typeface="Times New Roman" panose="02020603050405020304"/>
                <a:cs typeface="Times New Roman" panose="02020603050405020304"/>
                <a:sym typeface="+mn-ea"/>
              </a:rPr>
              <a:t>r</a:t>
            </a:r>
            <a:r>
              <a:rPr sz="2000" u="sng" spc="-5" dirty="0">
                <a:solidFill>
                  <a:srgbClr val="0D0D0D"/>
                </a:solidFill>
                <a:uFill>
                  <a:solidFill>
                    <a:srgbClr val="0D0D0D"/>
                  </a:solidFill>
                </a:uFill>
                <a:latin typeface="Times New Roman" panose="02020603050405020304"/>
                <a:cs typeface="Times New Roman" panose="02020603050405020304"/>
                <a:sym typeface="+mn-ea"/>
              </a:rPr>
              <a:t>es</a:t>
            </a:r>
            <a:r>
              <a:rPr sz="2000" u="sng" spc="-114" dirty="0">
                <a:solidFill>
                  <a:srgbClr val="0D0D0D"/>
                </a:solidFill>
                <a:uFill>
                  <a:solidFill>
                    <a:srgbClr val="0D0D0D"/>
                  </a:solidFill>
                </a:uFill>
                <a:latin typeface="Times New Roman" panose="02020603050405020304"/>
                <a:cs typeface="Times New Roman" panose="02020603050405020304"/>
                <a:sym typeface="+mn-ea"/>
              </a:rPr>
              <a:t> </a:t>
            </a:r>
            <a:r>
              <a:rPr sz="2000" u="sng" dirty="0">
                <a:solidFill>
                  <a:srgbClr val="0D0D0D"/>
                </a:solidFill>
                <a:uFill>
                  <a:solidFill>
                    <a:srgbClr val="0D0D0D"/>
                  </a:solidFill>
                </a:uFill>
                <a:latin typeface="Times New Roman" panose="02020603050405020304"/>
                <a:cs typeface="Times New Roman" panose="02020603050405020304"/>
                <a:sym typeface="+mn-ea"/>
              </a:rPr>
              <a:t>I</a:t>
            </a:r>
            <a:r>
              <a:rPr sz="2000" u="sng" spc="-20" dirty="0">
                <a:solidFill>
                  <a:srgbClr val="0D0D0D"/>
                </a:solidFill>
                <a:uFill>
                  <a:solidFill>
                    <a:srgbClr val="0D0D0D"/>
                  </a:solidFill>
                </a:uFill>
                <a:latin typeface="Times New Roman" panose="02020603050405020304"/>
                <a:cs typeface="Times New Roman" panose="02020603050405020304"/>
                <a:sym typeface="+mn-ea"/>
              </a:rPr>
              <a:t>n</a:t>
            </a:r>
            <a:r>
              <a:rPr sz="2000" u="sng" spc="-5" dirty="0">
                <a:solidFill>
                  <a:srgbClr val="0D0D0D"/>
                </a:solidFill>
                <a:uFill>
                  <a:solidFill>
                    <a:srgbClr val="0D0D0D"/>
                  </a:solidFill>
                </a:uFill>
                <a:latin typeface="Times New Roman" panose="02020603050405020304"/>
                <a:cs typeface="Times New Roman" panose="02020603050405020304"/>
                <a:sym typeface="+mn-ea"/>
              </a:rPr>
              <a:t>cl</a:t>
            </a:r>
            <a:r>
              <a:rPr sz="2000" u="sng" spc="-15" dirty="0">
                <a:solidFill>
                  <a:srgbClr val="0D0D0D"/>
                </a:solidFill>
                <a:uFill>
                  <a:solidFill>
                    <a:srgbClr val="0D0D0D"/>
                  </a:solidFill>
                </a:uFill>
                <a:latin typeface="Times New Roman" panose="02020603050405020304"/>
                <a:cs typeface="Times New Roman" panose="02020603050405020304"/>
                <a:sym typeface="+mn-ea"/>
              </a:rPr>
              <a:t>u</a:t>
            </a:r>
            <a:r>
              <a:rPr sz="2000" u="sng" spc="5" dirty="0">
                <a:solidFill>
                  <a:srgbClr val="0D0D0D"/>
                </a:solidFill>
                <a:uFill>
                  <a:solidFill>
                    <a:srgbClr val="0D0D0D"/>
                  </a:solidFill>
                </a:uFill>
                <a:latin typeface="Times New Roman" panose="02020603050405020304"/>
                <a:cs typeface="Times New Roman" panose="02020603050405020304"/>
                <a:sym typeface="+mn-ea"/>
              </a:rPr>
              <a:t>d</a:t>
            </a:r>
            <a:r>
              <a:rPr sz="2000" u="sng" spc="-5" dirty="0">
                <a:solidFill>
                  <a:srgbClr val="0D0D0D"/>
                </a:solidFill>
                <a:uFill>
                  <a:solidFill>
                    <a:srgbClr val="0D0D0D"/>
                  </a:solidFill>
                </a:uFill>
                <a:latin typeface="Times New Roman" panose="02020603050405020304"/>
                <a:cs typeface="Times New Roman" panose="02020603050405020304"/>
                <a:sym typeface="+mn-ea"/>
              </a:rPr>
              <a:t>es:</a:t>
            </a:r>
            <a:endParaRPr sz="2000">
              <a:latin typeface="Times New Roman" panose="02020603050405020304"/>
              <a:cs typeface="Times New Roman" panose="02020603050405020304"/>
            </a:endParaRPr>
          </a:p>
          <a:p>
            <a:pPr>
              <a:lnSpc>
                <a:spcPct val="100000"/>
              </a:lnSpc>
            </a:pPr>
            <a:endParaRPr sz="2000">
              <a:latin typeface="Times New Roman" panose="02020603050405020304"/>
              <a:cs typeface="Times New Roman" panose="02020603050405020304"/>
            </a:endParaRPr>
          </a:p>
          <a:p>
            <a:pPr marL="277495" indent="-265430">
              <a:lnSpc>
                <a:spcPct val="100000"/>
              </a:lnSpc>
              <a:buFont typeface="Wingdings" panose="05000000000000000000"/>
              <a:buChar char=""/>
              <a:tabLst>
                <a:tab pos="278130" algn="l"/>
              </a:tabLst>
            </a:pPr>
            <a:r>
              <a:rPr sz="2000" dirty="0">
                <a:solidFill>
                  <a:srgbClr val="0D0D0D"/>
                </a:solidFill>
                <a:latin typeface="Times New Roman" panose="02020603050405020304"/>
                <a:cs typeface="Times New Roman" panose="02020603050405020304"/>
                <a:sym typeface="+mn-ea"/>
              </a:rPr>
              <a:t>It</a:t>
            </a:r>
            <a:r>
              <a:rPr sz="2000" spc="-50"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enables</a:t>
            </a:r>
            <a:r>
              <a:rPr sz="2000" spc="25" dirty="0">
                <a:solidFill>
                  <a:srgbClr val="0D0D0D"/>
                </a:solidFill>
                <a:latin typeface="Times New Roman" panose="02020603050405020304"/>
                <a:cs typeface="Times New Roman" panose="02020603050405020304"/>
                <a:sym typeface="+mn-ea"/>
              </a:rPr>
              <a:t> </a:t>
            </a:r>
            <a:r>
              <a:rPr sz="2000" spc="-10" dirty="0">
                <a:solidFill>
                  <a:srgbClr val="0D0D0D"/>
                </a:solidFill>
                <a:latin typeface="Times New Roman" panose="02020603050405020304"/>
                <a:cs typeface="Times New Roman" panose="02020603050405020304"/>
                <a:sym typeface="+mn-ea"/>
              </a:rPr>
              <a:t>services</a:t>
            </a:r>
            <a:r>
              <a:rPr sz="2000" spc="-5" dirty="0">
                <a:solidFill>
                  <a:srgbClr val="0D0D0D"/>
                </a:solidFill>
                <a:latin typeface="Times New Roman" panose="02020603050405020304"/>
                <a:cs typeface="Times New Roman" panose="02020603050405020304"/>
                <a:sym typeface="+mn-ea"/>
              </a:rPr>
              <a:t> </a:t>
            </a:r>
            <a:r>
              <a:rPr sz="2000" spc="-10" dirty="0">
                <a:solidFill>
                  <a:srgbClr val="0D0D0D"/>
                </a:solidFill>
                <a:latin typeface="Times New Roman" panose="02020603050405020304"/>
                <a:cs typeface="Times New Roman" panose="02020603050405020304"/>
                <a:sym typeface="+mn-ea"/>
              </a:rPr>
              <a:t>such</a:t>
            </a:r>
            <a:r>
              <a:rPr sz="2000" spc="45"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as</a:t>
            </a:r>
            <a:r>
              <a:rPr sz="2000" spc="15" dirty="0">
                <a:solidFill>
                  <a:srgbClr val="0D0D0D"/>
                </a:solidFill>
                <a:latin typeface="Times New Roman" panose="02020603050405020304"/>
                <a:cs typeface="Times New Roman" panose="02020603050405020304"/>
                <a:sym typeface="+mn-ea"/>
              </a:rPr>
              <a:t> </a:t>
            </a:r>
            <a:r>
              <a:rPr sz="2000" spc="-10" dirty="0">
                <a:solidFill>
                  <a:srgbClr val="0D0D0D"/>
                </a:solidFill>
                <a:latin typeface="Times New Roman" panose="02020603050405020304"/>
                <a:cs typeface="Times New Roman" panose="02020603050405020304"/>
                <a:sym typeface="+mn-ea"/>
              </a:rPr>
              <a:t>text</a:t>
            </a:r>
            <a:r>
              <a:rPr sz="2000" spc="365" dirty="0">
                <a:solidFill>
                  <a:srgbClr val="0D0D0D"/>
                </a:solidFill>
                <a:latin typeface="Times New Roman" panose="02020603050405020304"/>
                <a:cs typeface="Times New Roman" panose="02020603050405020304"/>
                <a:sym typeface="+mn-ea"/>
              </a:rPr>
              <a:t> </a:t>
            </a:r>
            <a:r>
              <a:rPr sz="2000" spc="-15" dirty="0">
                <a:solidFill>
                  <a:srgbClr val="0D0D0D"/>
                </a:solidFill>
                <a:latin typeface="Times New Roman" panose="02020603050405020304"/>
                <a:cs typeface="Times New Roman" panose="02020603050405020304"/>
                <a:sym typeface="+mn-ea"/>
              </a:rPr>
              <a:t>messages,</a:t>
            </a:r>
            <a:endParaRPr sz="2000">
              <a:latin typeface="Times New Roman" panose="02020603050405020304"/>
              <a:cs typeface="Times New Roman" panose="02020603050405020304"/>
            </a:endParaRPr>
          </a:p>
          <a:p>
            <a:pPr marL="268605">
              <a:lnSpc>
                <a:spcPct val="100000"/>
              </a:lnSpc>
              <a:spcBef>
                <a:spcPts val="5"/>
              </a:spcBef>
            </a:pPr>
            <a:r>
              <a:rPr sz="2000" spc="-5" dirty="0">
                <a:solidFill>
                  <a:srgbClr val="0D0D0D"/>
                </a:solidFill>
                <a:latin typeface="Times New Roman" panose="02020603050405020304"/>
                <a:cs typeface="Times New Roman" panose="02020603050405020304"/>
                <a:sym typeface="+mn-ea"/>
              </a:rPr>
              <a:t>picture</a:t>
            </a:r>
            <a:r>
              <a:rPr sz="2000" spc="-10" dirty="0">
                <a:solidFill>
                  <a:srgbClr val="0D0D0D"/>
                </a:solidFill>
                <a:latin typeface="Times New Roman" panose="02020603050405020304"/>
                <a:cs typeface="Times New Roman" panose="02020603050405020304"/>
                <a:sym typeface="+mn-ea"/>
              </a:rPr>
              <a:t> </a:t>
            </a:r>
            <a:r>
              <a:rPr sz="2000" spc="-15" dirty="0">
                <a:solidFill>
                  <a:srgbClr val="0D0D0D"/>
                </a:solidFill>
                <a:latin typeface="Times New Roman" panose="02020603050405020304"/>
                <a:cs typeface="Times New Roman" panose="02020603050405020304"/>
                <a:sym typeface="+mn-ea"/>
              </a:rPr>
              <a:t>messages</a:t>
            </a:r>
            <a:r>
              <a:rPr sz="2000" spc="25" dirty="0">
                <a:solidFill>
                  <a:srgbClr val="0D0D0D"/>
                </a:solidFill>
                <a:latin typeface="Times New Roman" panose="02020603050405020304"/>
                <a:cs typeface="Times New Roman" panose="02020603050405020304"/>
                <a:sym typeface="+mn-ea"/>
              </a:rPr>
              <a:t> </a:t>
            </a:r>
            <a:r>
              <a:rPr sz="2000" spc="-10" dirty="0">
                <a:solidFill>
                  <a:srgbClr val="0D0D0D"/>
                </a:solidFill>
                <a:latin typeface="Times New Roman" panose="02020603050405020304"/>
                <a:cs typeface="Times New Roman" panose="02020603050405020304"/>
                <a:sym typeface="+mn-ea"/>
              </a:rPr>
              <a:t>and</a:t>
            </a:r>
            <a:r>
              <a:rPr sz="2000" spc="10"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MMS</a:t>
            </a:r>
            <a:r>
              <a:rPr sz="2000" spc="-25" dirty="0">
                <a:solidFill>
                  <a:srgbClr val="0D0D0D"/>
                </a:solidFill>
                <a:latin typeface="Times New Roman" panose="02020603050405020304"/>
                <a:cs typeface="Times New Roman" panose="02020603050405020304"/>
                <a:sym typeface="+mn-ea"/>
              </a:rPr>
              <a:t> </a:t>
            </a:r>
            <a:r>
              <a:rPr sz="2000" spc="-15" dirty="0">
                <a:solidFill>
                  <a:srgbClr val="0D0D0D"/>
                </a:solidFill>
                <a:latin typeface="Times New Roman" panose="02020603050405020304"/>
                <a:cs typeface="Times New Roman" panose="02020603050405020304"/>
                <a:sym typeface="+mn-ea"/>
              </a:rPr>
              <a:t>(multi</a:t>
            </a:r>
            <a:r>
              <a:rPr sz="2000" spc="-10" dirty="0">
                <a:solidFill>
                  <a:srgbClr val="0D0D0D"/>
                </a:solidFill>
                <a:latin typeface="Times New Roman" panose="02020603050405020304"/>
                <a:cs typeface="Times New Roman" panose="02020603050405020304"/>
                <a:sym typeface="+mn-ea"/>
              </a:rPr>
              <a:t> media</a:t>
            </a:r>
            <a:r>
              <a:rPr sz="2000" spc="-80" dirty="0">
                <a:solidFill>
                  <a:srgbClr val="0D0D0D"/>
                </a:solidFill>
                <a:latin typeface="Times New Roman" panose="02020603050405020304"/>
                <a:cs typeface="Times New Roman" panose="02020603050405020304"/>
                <a:sym typeface="+mn-ea"/>
              </a:rPr>
              <a:t> </a:t>
            </a:r>
            <a:r>
              <a:rPr sz="2000" spc="-10" dirty="0">
                <a:solidFill>
                  <a:srgbClr val="0D0D0D"/>
                </a:solidFill>
                <a:latin typeface="Times New Roman" panose="02020603050405020304"/>
                <a:cs typeface="Times New Roman" panose="02020603050405020304"/>
                <a:sym typeface="+mn-ea"/>
              </a:rPr>
              <a:t>message).</a:t>
            </a:r>
            <a:endParaRPr sz="2000">
              <a:latin typeface="Times New Roman" panose="02020603050405020304"/>
              <a:cs typeface="Times New Roman" panose="02020603050405020304"/>
            </a:endParaRPr>
          </a:p>
          <a:p>
            <a:pPr marL="338455" indent="-326390">
              <a:lnSpc>
                <a:spcPct val="100000"/>
              </a:lnSpc>
              <a:buFont typeface="Wingdings" panose="05000000000000000000"/>
              <a:buChar char=""/>
              <a:tabLst>
                <a:tab pos="338455" algn="l"/>
                <a:tab pos="339090" algn="l"/>
              </a:tabLst>
            </a:pPr>
            <a:r>
              <a:rPr sz="2000" dirty="0">
                <a:solidFill>
                  <a:srgbClr val="0D0D0D"/>
                </a:solidFill>
                <a:latin typeface="Times New Roman" panose="02020603050405020304"/>
                <a:cs typeface="Times New Roman" panose="02020603050405020304"/>
                <a:sym typeface="+mn-ea"/>
              </a:rPr>
              <a:t>It</a:t>
            </a:r>
            <a:r>
              <a:rPr sz="2000" spc="-50"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provides</a:t>
            </a:r>
            <a:r>
              <a:rPr sz="2000" spc="10"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better</a:t>
            </a:r>
            <a:r>
              <a:rPr sz="2000" spc="-55"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quality</a:t>
            </a:r>
            <a:r>
              <a:rPr sz="2000" spc="10" dirty="0">
                <a:solidFill>
                  <a:srgbClr val="0D0D0D"/>
                </a:solidFill>
                <a:latin typeface="Times New Roman" panose="02020603050405020304"/>
                <a:cs typeface="Times New Roman" panose="02020603050405020304"/>
                <a:sym typeface="+mn-ea"/>
              </a:rPr>
              <a:t> </a:t>
            </a:r>
            <a:r>
              <a:rPr sz="2000" spc="-10" dirty="0">
                <a:solidFill>
                  <a:srgbClr val="0D0D0D"/>
                </a:solidFill>
                <a:latin typeface="Times New Roman" panose="02020603050405020304"/>
                <a:cs typeface="Times New Roman" panose="02020603050405020304"/>
                <a:sym typeface="+mn-ea"/>
              </a:rPr>
              <a:t>and</a:t>
            </a:r>
            <a:r>
              <a:rPr sz="2000" spc="5"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capacity</a:t>
            </a:r>
            <a:r>
              <a:rPr sz="2000" spc="-165" dirty="0">
                <a:solidFill>
                  <a:srgbClr val="0D0D0D"/>
                </a:solidFill>
                <a:latin typeface="Times New Roman" panose="02020603050405020304"/>
                <a:cs typeface="Times New Roman" panose="02020603050405020304"/>
                <a:sym typeface="+mn-ea"/>
              </a:rPr>
              <a:t> </a:t>
            </a:r>
            <a:r>
              <a:rPr sz="2000" spc="-5" dirty="0">
                <a:solidFill>
                  <a:srgbClr val="0D0D0D"/>
                </a:solidFill>
                <a:latin typeface="Times New Roman" panose="02020603050405020304"/>
                <a:cs typeface="Times New Roman" panose="02020603050405020304"/>
                <a:sym typeface="+mn-ea"/>
              </a:rPr>
              <a:t>.</a:t>
            </a:r>
            <a:endParaRPr sz="2000">
              <a:latin typeface="Times New Roman" panose="02020603050405020304"/>
              <a:cs typeface="Times New Roman" panose="02020603050405020304"/>
            </a:endParaRPr>
          </a:p>
          <a:p>
            <a:pPr marL="266700" indent="-228600">
              <a:lnSpc>
                <a:spcPct val="100000"/>
              </a:lnSpc>
              <a:buSzPct val="95000"/>
              <a:buFont typeface="Wingdings" panose="05000000000000000000"/>
              <a:buChar char=""/>
              <a:tabLst>
                <a:tab pos="266700" algn="l"/>
              </a:tabLst>
            </a:pPr>
            <a:endParaRPr sz="2000">
              <a:latin typeface="Times New Roman" panose="02020603050405020304"/>
              <a:cs typeface="Times New Roman" panose="02020603050405020304"/>
            </a:endParaRPr>
          </a:p>
        </p:txBody>
      </p:sp>
      <p:pic>
        <p:nvPicPr>
          <p:cNvPr id="7" name="object 7"/>
          <p:cNvPicPr>
            <a:picLocks noGrp="1" noChangeAspect="1"/>
          </p:cNvPicPr>
          <p:nvPr>
            <p:ph sz="half" idx="2"/>
          </p:nvPr>
        </p:nvPicPr>
        <p:blipFill>
          <a:blip r:embed="rId2" cstate="print"/>
          <a:stretch>
            <a:fillRect/>
          </a:stretch>
        </p:blipFill>
        <p:spPr>
          <a:xfrm>
            <a:off x="7086600" y="1825625"/>
            <a:ext cx="3351530" cy="435165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34</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fontScale="90000"/>
          </a:bodyPr>
          <a:lstStyle/>
          <a:p>
            <a:pPr eaLnBrk="1" hangingPunct="1"/>
            <a:r>
              <a:rPr sz="3600" u="heavy" spc="-10" dirty="0">
                <a:uFill>
                  <a:solidFill>
                    <a:srgbClr val="000000"/>
                  </a:solidFill>
                </a:uFill>
                <a:latin typeface="Times New Roman" panose="02020603050405020304"/>
                <a:cs typeface="Times New Roman" panose="02020603050405020304"/>
                <a:sym typeface="+mn-ea"/>
              </a:rPr>
              <a:t>D</a:t>
            </a:r>
            <a:r>
              <a:rPr sz="3600" u="heavy" spc="-15" dirty="0">
                <a:uFill>
                  <a:solidFill>
                    <a:srgbClr val="000000"/>
                  </a:solidFill>
                </a:uFill>
                <a:latin typeface="Times New Roman" panose="02020603050405020304"/>
                <a:cs typeface="Times New Roman" panose="02020603050405020304"/>
                <a:sym typeface="+mn-ea"/>
              </a:rPr>
              <a:t>R</a:t>
            </a:r>
            <a:r>
              <a:rPr sz="3600" u="heavy" spc="-204" dirty="0">
                <a:uFill>
                  <a:solidFill>
                    <a:srgbClr val="000000"/>
                  </a:solidFill>
                </a:uFill>
                <a:latin typeface="Times New Roman" panose="02020603050405020304"/>
                <a:cs typeface="Times New Roman" panose="02020603050405020304"/>
                <a:sym typeface="+mn-ea"/>
              </a:rPr>
              <a:t>A</a:t>
            </a:r>
            <a:r>
              <a:rPr sz="3600" u="heavy" spc="-35" dirty="0">
                <a:uFill>
                  <a:solidFill>
                    <a:srgbClr val="000000"/>
                  </a:solidFill>
                </a:uFill>
                <a:latin typeface="Times New Roman" panose="02020603050405020304"/>
                <a:cs typeface="Times New Roman" panose="02020603050405020304"/>
                <a:sym typeface="+mn-ea"/>
              </a:rPr>
              <a:t>W</a:t>
            </a:r>
            <a:r>
              <a:rPr sz="3600" u="heavy" spc="-10" dirty="0">
                <a:uFill>
                  <a:solidFill>
                    <a:srgbClr val="000000"/>
                  </a:solidFill>
                </a:uFill>
                <a:latin typeface="Times New Roman" panose="02020603050405020304"/>
                <a:cs typeface="Times New Roman" panose="02020603050405020304"/>
                <a:sym typeface="+mn-ea"/>
              </a:rPr>
              <a:t>BACK</a:t>
            </a:r>
            <a:r>
              <a:rPr sz="3600" u="heavy" spc="-5" dirty="0">
                <a:uFill>
                  <a:solidFill>
                    <a:srgbClr val="000000"/>
                  </a:solidFill>
                </a:uFill>
                <a:latin typeface="Times New Roman" panose="02020603050405020304"/>
                <a:cs typeface="Times New Roman" panose="02020603050405020304"/>
                <a:sym typeface="+mn-ea"/>
              </a:rPr>
              <a:t>S</a:t>
            </a:r>
            <a:r>
              <a:rPr sz="3600" u="heavy" dirty="0">
                <a:uFill>
                  <a:solidFill>
                    <a:srgbClr val="000000"/>
                  </a:solidFill>
                </a:uFill>
                <a:latin typeface="Times New Roman" panose="02020603050405020304"/>
                <a:cs typeface="Times New Roman" panose="02020603050405020304"/>
                <a:sym typeface="+mn-ea"/>
              </a:rPr>
              <a:t>	</a:t>
            </a:r>
            <a:r>
              <a:rPr sz="3600" u="heavy" spc="-10" dirty="0">
                <a:uFill>
                  <a:solidFill>
                    <a:srgbClr val="000000"/>
                  </a:solidFill>
                </a:uFill>
                <a:latin typeface="Times New Roman" panose="02020603050405020304"/>
                <a:cs typeface="Times New Roman" panose="02020603050405020304"/>
                <a:sym typeface="+mn-ea"/>
              </a:rPr>
              <a:t>OF</a:t>
            </a:r>
            <a:r>
              <a:rPr sz="3600" u="heavy" dirty="0">
                <a:uFill>
                  <a:solidFill>
                    <a:srgbClr val="000000"/>
                  </a:solidFill>
                </a:uFill>
                <a:latin typeface="Times New Roman" panose="02020603050405020304"/>
                <a:cs typeface="Times New Roman" panose="02020603050405020304"/>
                <a:sym typeface="+mn-ea"/>
              </a:rPr>
              <a:t>	</a:t>
            </a:r>
            <a:r>
              <a:rPr sz="3600" u="heavy" spc="10" dirty="0">
                <a:uFill>
                  <a:solidFill>
                    <a:srgbClr val="000000"/>
                  </a:solidFill>
                </a:uFill>
                <a:latin typeface="Times New Roman" panose="02020603050405020304"/>
                <a:cs typeface="Times New Roman" panose="02020603050405020304"/>
                <a:sym typeface="+mn-ea"/>
              </a:rPr>
              <a:t>2</a:t>
            </a:r>
            <a:r>
              <a:rPr sz="3600" u="heavy" spc="-10" dirty="0">
                <a:uFill>
                  <a:solidFill>
                    <a:srgbClr val="000000"/>
                  </a:solidFill>
                </a:uFill>
                <a:latin typeface="Times New Roman" panose="02020603050405020304"/>
                <a:cs typeface="Times New Roman" panose="02020603050405020304"/>
                <a:sym typeface="+mn-ea"/>
              </a:rPr>
              <a:t>G</a:t>
            </a:r>
            <a:r>
              <a:rPr sz="3600">
                <a:latin typeface="Times New Roman" panose="02020603050405020304"/>
                <a:cs typeface="Times New Roman" panose="02020603050405020304"/>
              </a:rPr>
              <a:t/>
            </a:r>
            <a:br>
              <a:rPr sz="3600">
                <a:latin typeface="Times New Roman" panose="02020603050405020304"/>
                <a:cs typeface="Times New Roman" panose="02020603050405020304"/>
              </a:rPr>
            </a:br>
            <a:r>
              <a:rPr lang="en-IN" altLang="en-US" sz="3600" dirty="0"/>
              <a:t/>
            </a:r>
            <a:br>
              <a:rPr lang="en-IN" altLang="en-US" sz="3600" dirty="0"/>
            </a:br>
            <a:endParaRPr lang="en-IN" altLang="en-US" sz="3600" dirty="0"/>
          </a:p>
        </p:txBody>
      </p:sp>
      <p:sp>
        <p:nvSpPr>
          <p:cNvPr id="3078" name="Rectangle 3"/>
          <p:cNvSpPr>
            <a:spLocks noGrp="1"/>
          </p:cNvSpPr>
          <p:nvPr>
            <p:ph idx="1"/>
          </p:nvPr>
        </p:nvSpPr>
        <p:spPr>
          <a:xfrm>
            <a:off x="838200" y="1825625"/>
            <a:ext cx="10515600" cy="4530725"/>
          </a:xfrm>
          <a:solidFill>
            <a:srgbClr val="F5FBAB">
              <a:alpha val="89803"/>
            </a:srgbClr>
          </a:solidFill>
        </p:spPr>
        <p:txBody>
          <a:bodyPr vert="horz" wrap="square" lIns="91440" tIns="45720" rIns="91440" bIns="45720" anchor="t" anchorCtr="0">
            <a:normAutofit/>
          </a:bodyPr>
          <a:lstStyle/>
          <a:p>
            <a:pPr marL="533400" indent="-533400" algn="ctr" eaLnBrk="1" hangingPunct="1">
              <a:lnSpc>
                <a:spcPct val="80000"/>
              </a:lnSpc>
              <a:buNone/>
            </a:pPr>
            <a:endParaRPr lang="en-US" altLang="en-US" sz="8800" dirty="0"/>
          </a:p>
          <a:p>
            <a:pPr marL="0" indent="0">
              <a:buNone/>
            </a:pPr>
            <a:r>
              <a:rPr lang="en-US" sz="8800" dirty="0">
                <a:sym typeface="+mn-ea"/>
              </a:rPr>
              <a:t> </a:t>
            </a:r>
            <a:endParaRPr lang="en-IN" altLang="en-US" sz="8800" dirty="0"/>
          </a:p>
        </p:txBody>
      </p:sp>
      <p:sp>
        <p:nvSpPr>
          <p:cNvPr id="3" name="object 3"/>
          <p:cNvSpPr txBox="1"/>
          <p:nvPr/>
        </p:nvSpPr>
        <p:spPr>
          <a:xfrm>
            <a:off x="1477543" y="2205783"/>
            <a:ext cx="8607425" cy="2550160"/>
          </a:xfrm>
          <a:prstGeom prst="rect">
            <a:avLst/>
          </a:prstGeom>
        </p:spPr>
        <p:txBody>
          <a:bodyPr vert="horz" wrap="square" lIns="0" tIns="177165" rIns="0" bIns="0" rtlCol="0">
            <a:spAutoFit/>
          </a:bodyPr>
          <a:lstStyle/>
          <a:p>
            <a:pPr marL="268605" indent="-256540">
              <a:lnSpc>
                <a:spcPct val="100000"/>
              </a:lnSpc>
              <a:spcBef>
                <a:spcPts val="1395"/>
              </a:spcBef>
              <a:buClr>
                <a:srgbClr val="5B8AC1"/>
              </a:buClr>
              <a:buFont typeface="Wingdings" panose="05000000000000000000"/>
              <a:buChar char=""/>
              <a:tabLst>
                <a:tab pos="269240" algn="l"/>
                <a:tab pos="3752215" algn="l"/>
              </a:tabLst>
            </a:pPr>
            <a:r>
              <a:rPr sz="2000" spc="-5" dirty="0">
                <a:latin typeface="Times New Roman" panose="02020603050405020304"/>
                <a:cs typeface="Times New Roman" panose="02020603050405020304"/>
              </a:rPr>
              <a:t>2G</a:t>
            </a:r>
            <a:r>
              <a:rPr sz="2000" spc="-1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requires</a:t>
            </a:r>
            <a:r>
              <a:rPr sz="2000" spc="-10" dirty="0">
                <a:latin typeface="Times New Roman" panose="02020603050405020304"/>
                <a:cs typeface="Times New Roman" panose="02020603050405020304"/>
              </a:rPr>
              <a:t> strong</a:t>
            </a:r>
            <a:r>
              <a:rPr sz="2000" spc="2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digital</a:t>
            </a:r>
            <a:r>
              <a:rPr sz="2000" spc="5"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signals	</a:t>
            </a:r>
            <a:r>
              <a:rPr sz="2000" spc="-5" dirty="0">
                <a:latin typeface="Times New Roman" panose="02020603050405020304"/>
                <a:cs typeface="Times New Roman" panose="02020603050405020304"/>
              </a:rPr>
              <a:t>to</a:t>
            </a:r>
            <a:r>
              <a:rPr sz="2000" spc="10"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help</a:t>
            </a:r>
            <a:r>
              <a:rPr sz="2000" spc="5"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mobile</a:t>
            </a:r>
            <a:r>
              <a:rPr sz="2000"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phones</a:t>
            </a:r>
            <a:r>
              <a:rPr sz="2000" spc="15"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work.</a:t>
            </a:r>
            <a:r>
              <a:rPr sz="2000" spc="5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If</a:t>
            </a:r>
            <a:r>
              <a:rPr sz="2000" spc="-2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there</a:t>
            </a:r>
            <a:endParaRPr sz="2000">
              <a:latin typeface="Times New Roman" panose="02020603050405020304"/>
              <a:cs typeface="Times New Roman" panose="02020603050405020304"/>
            </a:endParaRPr>
          </a:p>
          <a:p>
            <a:pPr marL="12700">
              <a:lnSpc>
                <a:spcPct val="100000"/>
              </a:lnSpc>
              <a:spcBef>
                <a:spcPts val="1295"/>
              </a:spcBef>
              <a:tabLst>
                <a:tab pos="4035425" algn="l"/>
              </a:tabLst>
            </a:pPr>
            <a:r>
              <a:rPr sz="2000" spc="-5" dirty="0">
                <a:latin typeface="Times New Roman" panose="02020603050405020304"/>
                <a:cs typeface="Times New Roman" panose="02020603050405020304"/>
              </a:rPr>
              <a:t>is</a:t>
            </a:r>
            <a:r>
              <a:rPr sz="2000" spc="-25"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no</a:t>
            </a:r>
            <a:r>
              <a:rPr sz="2000" spc="10"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network</a:t>
            </a:r>
            <a:r>
              <a:rPr sz="2000" spc="6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coverage</a:t>
            </a:r>
            <a:r>
              <a:rPr sz="2000" spc="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in</a:t>
            </a:r>
            <a:r>
              <a:rPr sz="2000" spc="15"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any</a:t>
            </a:r>
            <a:r>
              <a:rPr sz="2000" spc="1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specific	area</a:t>
            </a:r>
            <a:r>
              <a:rPr sz="2000" spc="-2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 digital</a:t>
            </a:r>
            <a:r>
              <a:rPr sz="2000" spc="-15"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signals</a:t>
            </a:r>
            <a:r>
              <a:rPr sz="2000"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would</a:t>
            </a:r>
            <a:r>
              <a:rPr sz="2000" spc="45" dirty="0">
                <a:latin typeface="Times New Roman" panose="02020603050405020304"/>
                <a:cs typeface="Times New Roman" panose="02020603050405020304"/>
              </a:rPr>
              <a:t> </a:t>
            </a:r>
            <a:r>
              <a:rPr sz="2000" spc="-15" dirty="0">
                <a:latin typeface="Times New Roman" panose="02020603050405020304"/>
                <a:cs typeface="Times New Roman" panose="02020603050405020304"/>
              </a:rPr>
              <a:t>weak.</a:t>
            </a:r>
            <a:endParaRPr sz="2000">
              <a:latin typeface="Times New Roman" panose="02020603050405020304"/>
              <a:cs typeface="Times New Roman" panose="02020603050405020304"/>
            </a:endParaRPr>
          </a:p>
          <a:p>
            <a:pPr>
              <a:lnSpc>
                <a:spcPct val="100000"/>
              </a:lnSpc>
            </a:pPr>
            <a:endParaRPr sz="2200">
              <a:latin typeface="Times New Roman" panose="02020603050405020304"/>
              <a:cs typeface="Times New Roman" panose="02020603050405020304"/>
            </a:endParaRPr>
          </a:p>
          <a:p>
            <a:pPr>
              <a:lnSpc>
                <a:spcPct val="100000"/>
              </a:lnSpc>
              <a:spcBef>
                <a:spcPts val="45"/>
              </a:spcBef>
            </a:pPr>
            <a:endParaRPr sz="1750">
              <a:latin typeface="Times New Roman" panose="02020603050405020304"/>
              <a:cs typeface="Times New Roman" panose="02020603050405020304"/>
            </a:endParaRPr>
          </a:p>
          <a:p>
            <a:pPr marL="268605" indent="-256540">
              <a:lnSpc>
                <a:spcPct val="100000"/>
              </a:lnSpc>
              <a:buClr>
                <a:srgbClr val="5B8AC1"/>
              </a:buClr>
              <a:buFont typeface="Wingdings" panose="05000000000000000000"/>
              <a:buChar char=""/>
              <a:tabLst>
                <a:tab pos="269240" algn="l"/>
              </a:tabLst>
            </a:pPr>
            <a:r>
              <a:rPr sz="2000" spc="-5" dirty="0">
                <a:latin typeface="Times New Roman" panose="02020603050405020304"/>
                <a:cs typeface="Times New Roman" panose="02020603050405020304"/>
              </a:rPr>
              <a:t>These</a:t>
            </a:r>
            <a:r>
              <a:rPr sz="2000" spc="-30" dirty="0">
                <a:latin typeface="Times New Roman" panose="02020603050405020304"/>
                <a:cs typeface="Times New Roman" panose="02020603050405020304"/>
              </a:rPr>
              <a:t> </a:t>
            </a:r>
            <a:r>
              <a:rPr sz="2000" spc="-20" dirty="0">
                <a:latin typeface="Times New Roman" panose="02020603050405020304"/>
                <a:cs typeface="Times New Roman" panose="02020603050405020304"/>
              </a:rPr>
              <a:t>systems</a:t>
            </a:r>
            <a:r>
              <a:rPr sz="2000" spc="8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are</a:t>
            </a:r>
            <a:r>
              <a:rPr sz="2000" spc="-20"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unable</a:t>
            </a:r>
            <a:r>
              <a:rPr sz="2000" spc="2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to</a:t>
            </a:r>
            <a:r>
              <a:rPr lang="en-IN" sz="2000" spc="-5"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handle</a:t>
            </a:r>
            <a:r>
              <a:rPr sz="2000" spc="10"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complex</a:t>
            </a:r>
            <a:r>
              <a:rPr lang="en-IN" sz="2000" spc="-10"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data</a:t>
            </a:r>
            <a:r>
              <a:rPr sz="2000" spc="430" dirty="0">
                <a:latin typeface="Times New Roman" panose="02020603050405020304"/>
                <a:cs typeface="Times New Roman" panose="02020603050405020304"/>
              </a:rPr>
              <a:t> </a:t>
            </a:r>
            <a:r>
              <a:rPr sz="2000" spc="-10" dirty="0">
                <a:latin typeface="Times New Roman" panose="02020603050405020304"/>
                <a:cs typeface="Times New Roman" panose="02020603050405020304"/>
              </a:rPr>
              <a:t>such</a:t>
            </a:r>
            <a:r>
              <a:rPr sz="2000" spc="25" dirty="0">
                <a:latin typeface="Times New Roman" panose="02020603050405020304"/>
                <a:cs typeface="Times New Roman" panose="02020603050405020304"/>
              </a:rPr>
              <a:t> </a:t>
            </a:r>
            <a:r>
              <a:rPr sz="2000" spc="-5" dirty="0">
                <a:latin typeface="Times New Roman" panose="02020603050405020304"/>
                <a:cs typeface="Times New Roman" panose="02020603050405020304"/>
              </a:rPr>
              <a:t>as</a:t>
            </a:r>
            <a:r>
              <a:rPr sz="2000" spc="-60" dirty="0">
                <a:latin typeface="Times New Roman" panose="02020603050405020304"/>
                <a:cs typeface="Times New Roman" panose="02020603050405020304"/>
              </a:rPr>
              <a:t> </a:t>
            </a:r>
            <a:r>
              <a:rPr sz="2000" spc="-20" dirty="0">
                <a:latin typeface="Times New Roman" panose="02020603050405020304"/>
                <a:cs typeface="Times New Roman" panose="02020603050405020304"/>
              </a:rPr>
              <a:t>Videos.</a:t>
            </a:r>
            <a:endParaRPr sz="2000">
              <a:latin typeface="Times New Roman" panose="02020603050405020304"/>
              <a:cs typeface="Times New Roman" panose="02020603050405020304"/>
            </a:endParaRPr>
          </a:p>
          <a:p>
            <a:pPr>
              <a:lnSpc>
                <a:spcPct val="100000"/>
              </a:lnSpc>
              <a:spcBef>
                <a:spcPts val="5"/>
              </a:spcBef>
            </a:pPr>
            <a:endParaRPr sz="1750">
              <a:latin typeface="Times New Roman" panose="02020603050405020304"/>
              <a:cs typeface="Times New Roman" panose="02020603050405020304"/>
            </a:endParaRPr>
          </a:p>
          <a:p>
            <a:pPr marR="5080" algn="r">
              <a:lnSpc>
                <a:spcPct val="100000"/>
              </a:lnSpc>
            </a:pPr>
            <a:endParaRPr sz="2600">
              <a:latin typeface="Times New Roman" panose="02020603050405020304"/>
              <a:cs typeface="Times New Roman" panose="020206030504050203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35</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a:bodyPr>
          <a:lstStyle/>
          <a:p>
            <a:pPr eaLnBrk="1" hangingPunct="1"/>
            <a:r>
              <a:rPr sz="3600" u="heavy" spc="5" dirty="0">
                <a:uFill>
                  <a:solidFill>
                    <a:srgbClr val="000000"/>
                  </a:solidFill>
                </a:uFill>
                <a:latin typeface="Times New Roman" panose="02020603050405020304"/>
                <a:cs typeface="Times New Roman" panose="02020603050405020304"/>
                <a:sym typeface="+mn-ea"/>
              </a:rPr>
              <a:t>2</a:t>
            </a:r>
            <a:r>
              <a:rPr sz="3600" u="heavy" dirty="0">
                <a:uFill>
                  <a:solidFill>
                    <a:srgbClr val="000000"/>
                  </a:solidFill>
                </a:uFill>
                <a:latin typeface="Times New Roman" panose="02020603050405020304"/>
                <a:cs typeface="Times New Roman" panose="02020603050405020304"/>
                <a:sym typeface="+mn-ea"/>
              </a:rPr>
              <a:t>.</a:t>
            </a:r>
            <a:r>
              <a:rPr sz="3600" u="heavy" spc="5" dirty="0">
                <a:uFill>
                  <a:solidFill>
                    <a:srgbClr val="000000"/>
                  </a:solidFill>
                </a:uFill>
                <a:latin typeface="Times New Roman" panose="02020603050405020304"/>
                <a:cs typeface="Times New Roman" panose="02020603050405020304"/>
                <a:sym typeface="+mn-ea"/>
              </a:rPr>
              <a:t>5</a:t>
            </a:r>
            <a:r>
              <a:rPr sz="3600" u="heavy" dirty="0">
                <a:uFill>
                  <a:solidFill>
                    <a:srgbClr val="000000"/>
                  </a:solidFill>
                </a:uFill>
                <a:latin typeface="Times New Roman" panose="02020603050405020304"/>
                <a:cs typeface="Times New Roman" panose="02020603050405020304"/>
                <a:sym typeface="+mn-ea"/>
              </a:rPr>
              <a:t>G	</a:t>
            </a:r>
            <a:r>
              <a:rPr lang="en-IN" sz="3600" u="heavy" dirty="0">
                <a:uFill>
                  <a:solidFill>
                    <a:srgbClr val="000000"/>
                  </a:solidFill>
                </a:uFill>
                <a:latin typeface="Times New Roman" panose="02020603050405020304"/>
                <a:cs typeface="Times New Roman" panose="02020603050405020304"/>
                <a:sym typeface="+mn-ea"/>
              </a:rPr>
              <a:t> </a:t>
            </a:r>
            <a:r>
              <a:rPr sz="3600" u="heavy" spc="-15" dirty="0">
                <a:uFill>
                  <a:solidFill>
                    <a:srgbClr val="000000"/>
                  </a:solidFill>
                </a:uFill>
                <a:latin typeface="Times New Roman" panose="02020603050405020304"/>
                <a:cs typeface="Times New Roman" panose="02020603050405020304"/>
                <a:sym typeface="+mn-ea"/>
              </a:rPr>
              <a:t>T</a:t>
            </a:r>
            <a:r>
              <a:rPr sz="3600" u="heavy" spc="-10" dirty="0">
                <a:uFill>
                  <a:solidFill>
                    <a:srgbClr val="000000"/>
                  </a:solidFill>
                </a:uFill>
                <a:latin typeface="Times New Roman" panose="02020603050405020304"/>
                <a:cs typeface="Times New Roman" panose="02020603050405020304"/>
                <a:sym typeface="+mn-ea"/>
              </a:rPr>
              <a:t>ECHN</a:t>
            </a:r>
            <a:r>
              <a:rPr sz="3600" u="heavy" spc="-5" dirty="0">
                <a:uFill>
                  <a:solidFill>
                    <a:srgbClr val="000000"/>
                  </a:solidFill>
                </a:uFill>
                <a:latin typeface="Times New Roman" panose="02020603050405020304"/>
                <a:cs typeface="Times New Roman" panose="02020603050405020304"/>
                <a:sym typeface="+mn-ea"/>
              </a:rPr>
              <a:t>O</a:t>
            </a:r>
            <a:r>
              <a:rPr sz="3600" u="heavy" spc="-10" dirty="0">
                <a:uFill>
                  <a:solidFill>
                    <a:srgbClr val="000000"/>
                  </a:solidFill>
                </a:uFill>
                <a:latin typeface="Times New Roman" panose="02020603050405020304"/>
                <a:cs typeface="Times New Roman" panose="02020603050405020304"/>
                <a:sym typeface="+mn-ea"/>
              </a:rPr>
              <a:t>LOG</a:t>
            </a:r>
            <a:r>
              <a:rPr lang="en-IN" sz="3600" u="heavy" spc="-10" dirty="0">
                <a:uFill>
                  <a:solidFill>
                    <a:srgbClr val="000000"/>
                  </a:solidFill>
                </a:uFill>
                <a:latin typeface="Times New Roman" panose="02020603050405020304"/>
                <a:cs typeface="Times New Roman" panose="02020603050405020304"/>
                <a:sym typeface="+mn-ea"/>
              </a:rPr>
              <a:t>Y</a:t>
            </a:r>
            <a:r>
              <a:rPr lang="en-IN" altLang="en-US" sz="3600" dirty="0"/>
              <a:t/>
            </a:r>
            <a:br>
              <a:rPr lang="en-IN" altLang="en-US" sz="3600" dirty="0"/>
            </a:br>
            <a:endParaRPr lang="en-IN" altLang="en-US" sz="3600" dirty="0"/>
          </a:p>
        </p:txBody>
      </p:sp>
      <p:sp>
        <p:nvSpPr>
          <p:cNvPr id="3078" name="Rectangle 3"/>
          <p:cNvSpPr>
            <a:spLocks noGrp="1"/>
          </p:cNvSpPr>
          <p:nvPr>
            <p:ph idx="1"/>
          </p:nvPr>
        </p:nvSpPr>
        <p:spPr>
          <a:xfrm>
            <a:off x="838200" y="1825625"/>
            <a:ext cx="10515600" cy="4895850"/>
          </a:xfrm>
          <a:solidFill>
            <a:srgbClr val="F5FBAB">
              <a:alpha val="89803"/>
            </a:srgbClr>
          </a:solidFill>
        </p:spPr>
        <p:txBody>
          <a:bodyPr vert="horz" wrap="square" lIns="91440" tIns="45720" rIns="91440" bIns="45720" anchor="t" anchorCtr="0">
            <a:normAutofit fontScale="25000" lnSpcReduction="20000"/>
          </a:bodyPr>
          <a:lstStyle/>
          <a:p>
            <a:pPr marL="241300" indent="-228600">
              <a:lnSpc>
                <a:spcPct val="100000"/>
              </a:lnSpc>
              <a:spcBef>
                <a:spcPts val="95"/>
              </a:spcBef>
              <a:buSzPct val="95000"/>
              <a:buFont typeface="Wingdings" panose="05000000000000000000"/>
              <a:buChar char=""/>
              <a:tabLst>
                <a:tab pos="241300" algn="l"/>
              </a:tabLst>
            </a:pPr>
            <a:r>
              <a:rPr sz="8800" dirty="0">
                <a:solidFill>
                  <a:srgbClr val="0D0D0D"/>
                </a:solidFill>
                <a:latin typeface="Times New Roman" panose="02020603050405020304"/>
                <a:cs typeface="Times New Roman" panose="02020603050405020304"/>
                <a:sym typeface="+mn-ea"/>
              </a:rPr>
              <a:t>2.5G</a:t>
            </a:r>
            <a:r>
              <a:rPr sz="8800" spc="45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is a</a:t>
            </a:r>
            <a:r>
              <a:rPr sz="880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technology</a:t>
            </a:r>
            <a:r>
              <a:rPr sz="8800" spc="4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between</a:t>
            </a:r>
            <a:r>
              <a:rPr sz="8800" spc="4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the</a:t>
            </a:r>
            <a:r>
              <a:rPr sz="8800" spc="2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second</a:t>
            </a:r>
            <a:r>
              <a:rPr sz="8800" spc="5"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(2G)</a:t>
            </a:r>
            <a:r>
              <a:rPr sz="8800" spc="-10" dirty="0">
                <a:solidFill>
                  <a:srgbClr val="0D0D0D"/>
                </a:solidFill>
                <a:latin typeface="Times New Roman" panose="02020603050405020304"/>
                <a:cs typeface="Times New Roman" panose="02020603050405020304"/>
                <a:sym typeface="+mn-ea"/>
              </a:rPr>
              <a:t> and</a:t>
            </a:r>
            <a:r>
              <a:rPr lang="en-IN" sz="8800" spc="-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third</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(3G)</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generatio</a:t>
            </a:r>
            <a:r>
              <a:rPr lang="en-IN" sz="8800" spc="-5" dirty="0">
                <a:solidFill>
                  <a:srgbClr val="0D0D0D"/>
                </a:solidFill>
                <a:latin typeface="Times New Roman" panose="02020603050405020304"/>
                <a:cs typeface="Times New Roman" panose="02020603050405020304"/>
                <a:sym typeface="+mn-ea"/>
              </a:rPr>
              <a:t>n</a:t>
            </a:r>
            <a:endParaRPr sz="8800">
              <a:latin typeface="Times New Roman" panose="02020603050405020304"/>
              <a:cs typeface="Times New Roman" panose="02020603050405020304"/>
            </a:endParaRPr>
          </a:p>
          <a:p>
            <a:pPr marL="12700">
              <a:lnSpc>
                <a:spcPct val="100000"/>
              </a:lnSpc>
            </a:pPr>
            <a:r>
              <a:rPr sz="8800" dirty="0">
                <a:solidFill>
                  <a:srgbClr val="0D0D0D"/>
                </a:solidFill>
                <a:latin typeface="Times New Roman" panose="02020603050405020304"/>
                <a:cs typeface="Times New Roman" panose="02020603050405020304"/>
                <a:sym typeface="+mn-ea"/>
              </a:rPr>
              <a:t>of</a:t>
            </a:r>
            <a:r>
              <a:rPr sz="8800" spc="-5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mobile</a:t>
            </a:r>
            <a:r>
              <a:rPr sz="8800" spc="15" dirty="0">
                <a:solidFill>
                  <a:srgbClr val="0D0D0D"/>
                </a:solidFill>
                <a:latin typeface="Times New Roman" panose="02020603050405020304"/>
                <a:cs typeface="Times New Roman" panose="02020603050405020304"/>
                <a:sym typeface="+mn-ea"/>
              </a:rPr>
              <a:t> </a:t>
            </a:r>
            <a:r>
              <a:rPr sz="8800" spc="-25" dirty="0">
                <a:solidFill>
                  <a:srgbClr val="0D0D0D"/>
                </a:solidFill>
                <a:latin typeface="Times New Roman" panose="02020603050405020304"/>
                <a:cs typeface="Times New Roman" panose="02020603050405020304"/>
                <a:sym typeface="+mn-ea"/>
              </a:rPr>
              <a:t>telephony.</a:t>
            </a:r>
            <a:endParaRPr sz="8800">
              <a:latin typeface="Times New Roman" panose="02020603050405020304"/>
              <a:cs typeface="Times New Roman" panose="02020603050405020304"/>
            </a:endParaRPr>
          </a:p>
          <a:p>
            <a:pPr marL="365760" indent="-353695">
              <a:lnSpc>
                <a:spcPct val="100000"/>
              </a:lnSpc>
              <a:buSzPct val="95000"/>
              <a:buFont typeface="Wingdings" panose="05000000000000000000"/>
              <a:buChar char=""/>
              <a:tabLst>
                <a:tab pos="365760" algn="l"/>
                <a:tab pos="366395" algn="l"/>
              </a:tabLst>
            </a:pPr>
            <a:r>
              <a:rPr sz="8800" dirty="0">
                <a:solidFill>
                  <a:srgbClr val="0D0D0D"/>
                </a:solidFill>
                <a:latin typeface="Times New Roman" panose="02020603050405020304"/>
                <a:cs typeface="Times New Roman" panose="02020603050405020304"/>
                <a:sym typeface="+mn-ea"/>
              </a:rPr>
              <a:t>2.5G</a:t>
            </a:r>
            <a:r>
              <a:rPr sz="8800" spc="-4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is</a:t>
            </a:r>
            <a:r>
              <a:rPr sz="880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sometimes</a:t>
            </a:r>
            <a:r>
              <a:rPr sz="8800" spc="3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described</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as 2G</a:t>
            </a:r>
            <a:r>
              <a:rPr sz="8800" spc="-5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Cellular</a:t>
            </a:r>
            <a:r>
              <a:rPr lang="en-IN" sz="8800" spc="-10" dirty="0">
                <a:solidFill>
                  <a:srgbClr val="0D0D0D"/>
                </a:solidFill>
                <a:latin typeface="Times New Roman" panose="02020603050405020304"/>
                <a:cs typeface="Times New Roman" panose="02020603050405020304"/>
                <a:sym typeface="+mn-ea"/>
              </a:rPr>
              <a:t> Technology</a:t>
            </a:r>
            <a:endParaRPr sz="8800">
              <a:latin typeface="Times New Roman" panose="02020603050405020304"/>
              <a:cs typeface="Times New Roman" panose="02020603050405020304"/>
            </a:endParaRPr>
          </a:p>
          <a:p>
            <a:pPr marL="12700">
              <a:lnSpc>
                <a:spcPct val="100000"/>
              </a:lnSpc>
            </a:pPr>
            <a:r>
              <a:rPr sz="8800" spc="-10" dirty="0">
                <a:solidFill>
                  <a:srgbClr val="0D0D0D"/>
                </a:solidFill>
                <a:latin typeface="Times New Roman" panose="02020603050405020304"/>
                <a:cs typeface="Times New Roman" panose="02020603050405020304"/>
                <a:sym typeface="+mn-ea"/>
              </a:rPr>
              <a:t>combined</a:t>
            </a:r>
            <a:r>
              <a:rPr sz="8800" spc="-45"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with</a:t>
            </a:r>
            <a:r>
              <a:rPr sz="8800" spc="-30" dirty="0">
                <a:solidFill>
                  <a:srgbClr val="0D0D0D"/>
                </a:solidFill>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General</a:t>
            </a:r>
            <a:r>
              <a:rPr lang="en-IN" sz="8800" spc="-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Packet</a:t>
            </a:r>
            <a:r>
              <a:rPr sz="8800" spc="470"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Radio	Service</a:t>
            </a:r>
            <a:r>
              <a:rPr sz="8800" spc="355" dirty="0">
                <a:latin typeface="Times New Roman" panose="02020603050405020304"/>
                <a:cs typeface="Times New Roman" panose="02020603050405020304"/>
                <a:sym typeface="+mn-ea"/>
              </a:rPr>
              <a:t> </a:t>
            </a:r>
            <a:r>
              <a:rPr sz="8800" spc="-5" dirty="0">
                <a:latin typeface="Times New Roman" panose="02020603050405020304"/>
                <a:cs typeface="Times New Roman" panose="02020603050405020304"/>
                <a:sym typeface="+mn-ea"/>
              </a:rPr>
              <a:t>(GPRS).</a:t>
            </a:r>
          </a:p>
          <a:p>
            <a:pPr marL="12700">
              <a:lnSpc>
                <a:spcPct val="100000"/>
              </a:lnSpc>
              <a:spcBef>
                <a:spcPts val="95"/>
              </a:spcBef>
            </a:pPr>
            <a:r>
              <a:rPr sz="8800" u="sng" spc="-5" dirty="0">
                <a:solidFill>
                  <a:srgbClr val="0D0D0D"/>
                </a:solidFill>
                <a:uFill>
                  <a:solidFill>
                    <a:srgbClr val="0D0D0D"/>
                  </a:solidFill>
                </a:uFill>
                <a:latin typeface="Times New Roman" panose="02020603050405020304"/>
                <a:cs typeface="Times New Roman" panose="02020603050405020304"/>
                <a:sym typeface="+mn-ea"/>
              </a:rPr>
              <a:t>Feat</a:t>
            </a:r>
            <a:r>
              <a:rPr sz="8800" u="sng" spc="-25" dirty="0">
                <a:solidFill>
                  <a:srgbClr val="0D0D0D"/>
                </a:solidFill>
                <a:uFill>
                  <a:solidFill>
                    <a:srgbClr val="0D0D0D"/>
                  </a:solidFill>
                </a:uFill>
                <a:latin typeface="Times New Roman" panose="02020603050405020304"/>
                <a:cs typeface="Times New Roman" panose="02020603050405020304"/>
                <a:sym typeface="+mn-ea"/>
              </a:rPr>
              <a:t>u</a:t>
            </a:r>
            <a:r>
              <a:rPr sz="8800" u="sng" dirty="0">
                <a:solidFill>
                  <a:srgbClr val="0D0D0D"/>
                </a:solidFill>
                <a:uFill>
                  <a:solidFill>
                    <a:srgbClr val="0D0D0D"/>
                  </a:solidFill>
                </a:uFill>
                <a:latin typeface="Times New Roman" panose="02020603050405020304"/>
                <a:cs typeface="Times New Roman" panose="02020603050405020304"/>
                <a:sym typeface="+mn-ea"/>
              </a:rPr>
              <a:t>r</a:t>
            </a:r>
            <a:r>
              <a:rPr sz="8800" u="sng" spc="-5" dirty="0">
                <a:solidFill>
                  <a:srgbClr val="0D0D0D"/>
                </a:solidFill>
                <a:uFill>
                  <a:solidFill>
                    <a:srgbClr val="0D0D0D"/>
                  </a:solidFill>
                </a:uFill>
                <a:latin typeface="Times New Roman" panose="02020603050405020304"/>
                <a:cs typeface="Times New Roman" panose="02020603050405020304"/>
                <a:sym typeface="+mn-ea"/>
              </a:rPr>
              <a:t>es</a:t>
            </a:r>
            <a:r>
              <a:rPr sz="8800" u="sng" spc="-120" dirty="0">
                <a:solidFill>
                  <a:srgbClr val="0D0D0D"/>
                </a:solidFill>
                <a:uFill>
                  <a:solidFill>
                    <a:srgbClr val="0D0D0D"/>
                  </a:solidFill>
                </a:uFill>
                <a:latin typeface="Times New Roman" panose="02020603050405020304"/>
                <a:cs typeface="Times New Roman" panose="02020603050405020304"/>
                <a:sym typeface="+mn-ea"/>
              </a:rPr>
              <a:t> </a:t>
            </a:r>
            <a:r>
              <a:rPr sz="8800" u="sng" dirty="0">
                <a:solidFill>
                  <a:srgbClr val="0D0D0D"/>
                </a:solidFill>
                <a:uFill>
                  <a:solidFill>
                    <a:srgbClr val="0D0D0D"/>
                  </a:solidFill>
                </a:uFill>
                <a:latin typeface="Times New Roman" panose="02020603050405020304"/>
                <a:cs typeface="Times New Roman" panose="02020603050405020304"/>
                <a:sym typeface="+mn-ea"/>
              </a:rPr>
              <a:t>I</a:t>
            </a:r>
            <a:r>
              <a:rPr sz="8800" u="sng" spc="-20" dirty="0">
                <a:solidFill>
                  <a:srgbClr val="0D0D0D"/>
                </a:solidFill>
                <a:uFill>
                  <a:solidFill>
                    <a:srgbClr val="0D0D0D"/>
                  </a:solidFill>
                </a:uFill>
                <a:latin typeface="Times New Roman" panose="02020603050405020304"/>
                <a:cs typeface="Times New Roman" panose="02020603050405020304"/>
                <a:sym typeface="+mn-ea"/>
              </a:rPr>
              <a:t>n</a:t>
            </a:r>
            <a:r>
              <a:rPr sz="8800" u="sng" spc="-5" dirty="0">
                <a:solidFill>
                  <a:srgbClr val="0D0D0D"/>
                </a:solidFill>
                <a:uFill>
                  <a:solidFill>
                    <a:srgbClr val="0D0D0D"/>
                  </a:solidFill>
                </a:uFill>
                <a:latin typeface="Times New Roman" panose="02020603050405020304"/>
                <a:cs typeface="Times New Roman" panose="02020603050405020304"/>
                <a:sym typeface="+mn-ea"/>
              </a:rPr>
              <a:t>cl</a:t>
            </a:r>
            <a:r>
              <a:rPr sz="8800" u="sng" spc="-20" dirty="0">
                <a:solidFill>
                  <a:srgbClr val="0D0D0D"/>
                </a:solidFill>
                <a:uFill>
                  <a:solidFill>
                    <a:srgbClr val="0D0D0D"/>
                  </a:solidFill>
                </a:uFill>
                <a:latin typeface="Times New Roman" panose="02020603050405020304"/>
                <a:cs typeface="Times New Roman" panose="02020603050405020304"/>
                <a:sym typeface="+mn-ea"/>
              </a:rPr>
              <a:t>u</a:t>
            </a:r>
            <a:r>
              <a:rPr sz="8800" u="sng" dirty="0">
                <a:solidFill>
                  <a:srgbClr val="0D0D0D"/>
                </a:solidFill>
                <a:uFill>
                  <a:solidFill>
                    <a:srgbClr val="0D0D0D"/>
                  </a:solidFill>
                </a:uFill>
                <a:latin typeface="Times New Roman" panose="02020603050405020304"/>
                <a:cs typeface="Times New Roman" panose="02020603050405020304"/>
                <a:sym typeface="+mn-ea"/>
              </a:rPr>
              <a:t>d</a:t>
            </a:r>
            <a:r>
              <a:rPr sz="8800" u="sng" spc="-5" dirty="0">
                <a:solidFill>
                  <a:srgbClr val="0D0D0D"/>
                </a:solidFill>
                <a:uFill>
                  <a:solidFill>
                    <a:srgbClr val="0D0D0D"/>
                  </a:solidFill>
                </a:uFill>
                <a:latin typeface="Times New Roman" panose="02020603050405020304"/>
                <a:cs typeface="Times New Roman" panose="02020603050405020304"/>
                <a:sym typeface="+mn-ea"/>
              </a:rPr>
              <a:t>es:</a:t>
            </a:r>
            <a:endParaRPr sz="8800">
              <a:latin typeface="Times New Roman" panose="02020603050405020304"/>
              <a:cs typeface="Times New Roman" panose="02020603050405020304"/>
            </a:endParaRPr>
          </a:p>
          <a:p>
            <a:pPr marL="338455" indent="-326390">
              <a:lnSpc>
                <a:spcPct val="100000"/>
              </a:lnSpc>
              <a:buFont typeface="Wingdings" panose="05000000000000000000"/>
              <a:buChar char=""/>
              <a:tabLst>
                <a:tab pos="338455" algn="l"/>
                <a:tab pos="339090" algn="l"/>
              </a:tabLst>
            </a:pPr>
            <a:r>
              <a:rPr sz="8800" spc="-10" dirty="0">
                <a:solidFill>
                  <a:srgbClr val="0D0D0D"/>
                </a:solidFill>
                <a:latin typeface="Times New Roman" panose="02020603050405020304"/>
                <a:cs typeface="Times New Roman" panose="02020603050405020304"/>
                <a:sym typeface="+mn-ea"/>
              </a:rPr>
              <a:t>Phone</a:t>
            </a:r>
            <a:r>
              <a:rPr sz="8800" spc="-10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Calls</a:t>
            </a:r>
            <a:endParaRPr sz="8800">
              <a:latin typeface="Times New Roman" panose="02020603050405020304"/>
              <a:cs typeface="Times New Roman" panose="02020603050405020304"/>
            </a:endParaRPr>
          </a:p>
          <a:p>
            <a:pPr marL="338455" indent="-326390">
              <a:lnSpc>
                <a:spcPct val="100000"/>
              </a:lnSpc>
              <a:buFont typeface="Wingdings" panose="05000000000000000000"/>
              <a:buChar char=""/>
              <a:tabLst>
                <a:tab pos="338455" algn="l"/>
                <a:tab pos="339090" algn="l"/>
              </a:tabLst>
            </a:pPr>
            <a:r>
              <a:rPr sz="8800" spc="-10" dirty="0">
                <a:solidFill>
                  <a:srgbClr val="0D0D0D"/>
                </a:solidFill>
                <a:latin typeface="Times New Roman" panose="02020603050405020304"/>
                <a:cs typeface="Times New Roman" panose="02020603050405020304"/>
                <a:sym typeface="+mn-ea"/>
              </a:rPr>
              <a:t>Send/Receive</a:t>
            </a:r>
            <a:r>
              <a:rPr sz="8800" spc="3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E-mail</a:t>
            </a:r>
            <a:r>
              <a:rPr sz="8800" spc="40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Messages</a:t>
            </a:r>
            <a:endParaRPr sz="8800">
              <a:latin typeface="Times New Roman" panose="02020603050405020304"/>
              <a:cs typeface="Times New Roman" panose="02020603050405020304"/>
            </a:endParaRPr>
          </a:p>
          <a:p>
            <a:pPr marL="271780" indent="-259080">
              <a:lnSpc>
                <a:spcPct val="100000"/>
              </a:lnSpc>
              <a:buFont typeface="Wingdings" panose="05000000000000000000"/>
              <a:buChar char=""/>
              <a:tabLst>
                <a:tab pos="271780" algn="l"/>
              </a:tabLst>
            </a:pPr>
            <a:r>
              <a:rPr sz="8800" spc="-215" dirty="0">
                <a:solidFill>
                  <a:srgbClr val="0D0D0D"/>
                </a:solidFill>
                <a:latin typeface="Times New Roman" panose="02020603050405020304"/>
                <a:cs typeface="Times New Roman" panose="02020603050405020304"/>
                <a:sym typeface="+mn-ea"/>
              </a:rPr>
              <a:t>W</a:t>
            </a:r>
            <a:r>
              <a:rPr sz="8800" spc="-50" dirty="0">
                <a:solidFill>
                  <a:srgbClr val="0D0D0D"/>
                </a:solidFill>
                <a:latin typeface="Times New Roman" panose="02020603050405020304"/>
                <a:cs typeface="Times New Roman" panose="02020603050405020304"/>
                <a:sym typeface="+mn-ea"/>
              </a:rPr>
              <a:t>e</a:t>
            </a:r>
            <a:r>
              <a:rPr sz="8800" spc="-5" dirty="0">
                <a:solidFill>
                  <a:srgbClr val="0D0D0D"/>
                </a:solidFill>
                <a:latin typeface="Times New Roman" panose="02020603050405020304"/>
                <a:cs typeface="Times New Roman" panose="02020603050405020304"/>
                <a:sym typeface="+mn-ea"/>
              </a:rPr>
              <a:t>b</a:t>
            </a:r>
            <a:r>
              <a:rPr sz="8800" spc="-175"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Br</a:t>
            </a:r>
            <a:r>
              <a:rPr sz="8800" spc="5" dirty="0">
                <a:solidFill>
                  <a:srgbClr val="0D0D0D"/>
                </a:solidFill>
                <a:latin typeface="Times New Roman" panose="02020603050405020304"/>
                <a:cs typeface="Times New Roman" panose="02020603050405020304"/>
                <a:sym typeface="+mn-ea"/>
              </a:rPr>
              <a:t>o</a:t>
            </a:r>
            <a:r>
              <a:rPr sz="8800" spc="-60" dirty="0">
                <a:solidFill>
                  <a:srgbClr val="0D0D0D"/>
                </a:solidFill>
                <a:latin typeface="Times New Roman" panose="02020603050405020304"/>
                <a:cs typeface="Times New Roman" panose="02020603050405020304"/>
                <a:sym typeface="+mn-ea"/>
              </a:rPr>
              <a:t>w</a:t>
            </a:r>
            <a:r>
              <a:rPr sz="8800" spc="-15" dirty="0">
                <a:solidFill>
                  <a:srgbClr val="0D0D0D"/>
                </a:solidFill>
                <a:latin typeface="Times New Roman" panose="02020603050405020304"/>
                <a:cs typeface="Times New Roman" panose="02020603050405020304"/>
                <a:sym typeface="+mn-ea"/>
              </a:rPr>
              <a:t>s</a:t>
            </a:r>
            <a:r>
              <a:rPr sz="8800" spc="-5" dirty="0">
                <a:solidFill>
                  <a:srgbClr val="0D0D0D"/>
                </a:solidFill>
                <a:latin typeface="Times New Roman" panose="02020603050405020304"/>
                <a:cs typeface="Times New Roman" panose="02020603050405020304"/>
                <a:sym typeface="+mn-ea"/>
              </a:rPr>
              <a:t>i</a:t>
            </a:r>
            <a:r>
              <a:rPr sz="8800" spc="-20" dirty="0">
                <a:solidFill>
                  <a:srgbClr val="0D0D0D"/>
                </a:solidFill>
                <a:latin typeface="Times New Roman" panose="02020603050405020304"/>
                <a:cs typeface="Times New Roman" panose="02020603050405020304"/>
                <a:sym typeface="+mn-ea"/>
              </a:rPr>
              <a:t>n</a:t>
            </a:r>
            <a:r>
              <a:rPr sz="8800" spc="-5" dirty="0">
                <a:solidFill>
                  <a:srgbClr val="0D0D0D"/>
                </a:solidFill>
                <a:latin typeface="Times New Roman" panose="02020603050405020304"/>
                <a:cs typeface="Times New Roman" panose="02020603050405020304"/>
                <a:sym typeface="+mn-ea"/>
              </a:rPr>
              <a:t>g</a:t>
            </a:r>
            <a:endParaRPr sz="8800">
              <a:latin typeface="Times New Roman" panose="02020603050405020304"/>
              <a:cs typeface="Times New Roman" panose="02020603050405020304"/>
            </a:endParaRPr>
          </a:p>
          <a:p>
            <a:pPr marL="338455" indent="-326390">
              <a:lnSpc>
                <a:spcPct val="100000"/>
              </a:lnSpc>
              <a:buFont typeface="Wingdings" panose="05000000000000000000"/>
              <a:buChar char=""/>
              <a:tabLst>
                <a:tab pos="338455" algn="l"/>
                <a:tab pos="339090" algn="l"/>
              </a:tabLst>
            </a:pPr>
            <a:r>
              <a:rPr sz="8800" spc="-5" dirty="0">
                <a:solidFill>
                  <a:srgbClr val="0D0D0D"/>
                </a:solidFill>
                <a:latin typeface="Times New Roman" panose="02020603050405020304"/>
                <a:cs typeface="Times New Roman" panose="02020603050405020304"/>
                <a:sym typeface="+mn-ea"/>
              </a:rPr>
              <a:t>S</a:t>
            </a:r>
            <a:r>
              <a:rPr sz="8800" dirty="0">
                <a:solidFill>
                  <a:srgbClr val="0D0D0D"/>
                </a:solidFill>
                <a:latin typeface="Times New Roman" panose="02020603050405020304"/>
                <a:cs typeface="Times New Roman" panose="02020603050405020304"/>
                <a:sym typeface="+mn-ea"/>
              </a:rPr>
              <a:t>p</a:t>
            </a:r>
            <a:r>
              <a:rPr sz="8800" spc="-5" dirty="0">
                <a:solidFill>
                  <a:srgbClr val="0D0D0D"/>
                </a:solidFill>
                <a:latin typeface="Times New Roman" panose="02020603050405020304"/>
                <a:cs typeface="Times New Roman" panose="02020603050405020304"/>
                <a:sym typeface="+mn-ea"/>
              </a:rPr>
              <a:t>e</a:t>
            </a:r>
            <a:r>
              <a:rPr sz="8800" dirty="0">
                <a:solidFill>
                  <a:srgbClr val="0D0D0D"/>
                </a:solidFill>
                <a:latin typeface="Times New Roman" panose="02020603050405020304"/>
                <a:cs typeface="Times New Roman" panose="02020603050405020304"/>
                <a:sym typeface="+mn-ea"/>
              </a:rPr>
              <a:t>e</a:t>
            </a:r>
            <a:r>
              <a:rPr sz="8800" spc="-5" dirty="0">
                <a:solidFill>
                  <a:srgbClr val="0D0D0D"/>
                </a:solidFill>
                <a:latin typeface="Times New Roman" panose="02020603050405020304"/>
                <a:cs typeface="Times New Roman" panose="02020603050405020304"/>
                <a:sym typeface="+mn-ea"/>
              </a:rPr>
              <a:t>d</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6</a:t>
            </a:r>
            <a:r>
              <a:rPr sz="8800" spc="15" dirty="0">
                <a:solidFill>
                  <a:srgbClr val="0D0D0D"/>
                </a:solidFill>
                <a:latin typeface="Times New Roman" panose="02020603050405020304"/>
                <a:cs typeface="Times New Roman" panose="02020603050405020304"/>
                <a:sym typeface="+mn-ea"/>
              </a:rPr>
              <a:t>4</a:t>
            </a:r>
            <a:r>
              <a:rPr sz="8800" spc="-25" dirty="0">
                <a:solidFill>
                  <a:srgbClr val="0D0D0D"/>
                </a:solidFill>
                <a:latin typeface="Times New Roman" panose="02020603050405020304"/>
                <a:cs typeface="Times New Roman" panose="02020603050405020304"/>
                <a:sym typeface="+mn-ea"/>
              </a:rPr>
              <a:t>-</a:t>
            </a:r>
            <a:r>
              <a:rPr sz="8800" spc="5" dirty="0">
                <a:solidFill>
                  <a:srgbClr val="0D0D0D"/>
                </a:solidFill>
                <a:latin typeface="Times New Roman" panose="02020603050405020304"/>
                <a:cs typeface="Times New Roman" panose="02020603050405020304"/>
                <a:sym typeface="+mn-ea"/>
              </a:rPr>
              <a:t>14</a:t>
            </a:r>
            <a:r>
              <a:rPr sz="8800" spc="-5" dirty="0">
                <a:solidFill>
                  <a:srgbClr val="0D0D0D"/>
                </a:solidFill>
                <a:latin typeface="Times New Roman" panose="02020603050405020304"/>
                <a:cs typeface="Times New Roman" panose="02020603050405020304"/>
                <a:sym typeface="+mn-ea"/>
              </a:rPr>
              <a:t>4</a:t>
            </a:r>
            <a:r>
              <a:rPr sz="8800" spc="-125"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k</a:t>
            </a:r>
            <a:r>
              <a:rPr sz="8800" spc="5" dirty="0">
                <a:solidFill>
                  <a:srgbClr val="0D0D0D"/>
                </a:solidFill>
                <a:latin typeface="Times New Roman" panose="02020603050405020304"/>
                <a:cs typeface="Times New Roman" panose="02020603050405020304"/>
                <a:sym typeface="+mn-ea"/>
              </a:rPr>
              <a:t>bp</a:t>
            </a:r>
            <a:r>
              <a:rPr sz="8800" spc="-5" dirty="0">
                <a:solidFill>
                  <a:srgbClr val="0D0D0D"/>
                </a:solidFill>
                <a:latin typeface="Times New Roman" panose="02020603050405020304"/>
                <a:cs typeface="Times New Roman" panose="02020603050405020304"/>
                <a:sym typeface="+mn-ea"/>
              </a:rPr>
              <a:t>s</a:t>
            </a:r>
            <a:endParaRPr sz="8800">
              <a:latin typeface="Times New Roman" panose="02020603050405020304"/>
              <a:cs typeface="Times New Roman" panose="02020603050405020304"/>
            </a:endParaRPr>
          </a:p>
          <a:p>
            <a:pPr marL="277495" indent="-265430">
              <a:lnSpc>
                <a:spcPct val="100000"/>
              </a:lnSpc>
              <a:buFont typeface="Wingdings" panose="05000000000000000000"/>
              <a:buChar char=""/>
              <a:tabLst>
                <a:tab pos="278130" algn="l"/>
              </a:tabLst>
            </a:pPr>
            <a:r>
              <a:rPr sz="8800" spc="-20" dirty="0">
                <a:solidFill>
                  <a:srgbClr val="0D0D0D"/>
                </a:solidFill>
                <a:latin typeface="Times New Roman" panose="02020603050405020304"/>
                <a:cs typeface="Times New Roman" panose="02020603050405020304"/>
                <a:sym typeface="+mn-ea"/>
              </a:rPr>
              <a:t>C</a:t>
            </a:r>
            <a:r>
              <a:rPr sz="8800" spc="-5" dirty="0">
                <a:solidFill>
                  <a:srgbClr val="0D0D0D"/>
                </a:solidFill>
                <a:latin typeface="Times New Roman" panose="02020603050405020304"/>
                <a:cs typeface="Times New Roman" panose="02020603050405020304"/>
                <a:sym typeface="+mn-ea"/>
              </a:rPr>
              <a:t>a</a:t>
            </a:r>
            <a:r>
              <a:rPr sz="8800" spc="-45" dirty="0">
                <a:solidFill>
                  <a:srgbClr val="0D0D0D"/>
                </a:solidFill>
                <a:latin typeface="Times New Roman" panose="02020603050405020304"/>
                <a:cs typeface="Times New Roman" panose="02020603050405020304"/>
                <a:sym typeface="+mn-ea"/>
              </a:rPr>
              <a:t>m</a:t>
            </a:r>
            <a:r>
              <a:rPr sz="8800" spc="-5" dirty="0">
                <a:solidFill>
                  <a:srgbClr val="0D0D0D"/>
                </a:solidFill>
                <a:latin typeface="Times New Roman" panose="02020603050405020304"/>
                <a:cs typeface="Times New Roman" panose="02020603050405020304"/>
                <a:sym typeface="+mn-ea"/>
              </a:rPr>
              <a:t>e</a:t>
            </a:r>
            <a:r>
              <a:rPr sz="8800" spc="5" dirty="0">
                <a:solidFill>
                  <a:srgbClr val="0D0D0D"/>
                </a:solidFill>
                <a:latin typeface="Times New Roman" panose="02020603050405020304"/>
                <a:cs typeface="Times New Roman" panose="02020603050405020304"/>
                <a:sym typeface="+mn-ea"/>
              </a:rPr>
              <a:t>r</a:t>
            </a:r>
            <a:r>
              <a:rPr sz="8800" spc="-5" dirty="0">
                <a:solidFill>
                  <a:srgbClr val="0D0D0D"/>
                </a:solidFill>
                <a:latin typeface="Times New Roman" panose="02020603050405020304"/>
                <a:cs typeface="Times New Roman" panose="02020603050405020304"/>
                <a:sym typeface="+mn-ea"/>
              </a:rPr>
              <a:t>a</a:t>
            </a:r>
            <a:r>
              <a:rPr sz="8800" spc="-1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P</a:t>
            </a:r>
            <a:r>
              <a:rPr sz="8800" spc="-20" dirty="0">
                <a:solidFill>
                  <a:srgbClr val="0D0D0D"/>
                </a:solidFill>
                <a:latin typeface="Times New Roman" panose="02020603050405020304"/>
                <a:cs typeface="Times New Roman" panose="02020603050405020304"/>
                <a:sym typeface="+mn-ea"/>
              </a:rPr>
              <a:t>h</a:t>
            </a:r>
            <a:r>
              <a:rPr sz="8800" spc="5" dirty="0">
                <a:solidFill>
                  <a:srgbClr val="0D0D0D"/>
                </a:solidFill>
                <a:latin typeface="Times New Roman" panose="02020603050405020304"/>
                <a:cs typeface="Times New Roman" panose="02020603050405020304"/>
                <a:sym typeface="+mn-ea"/>
              </a:rPr>
              <a:t>o</a:t>
            </a:r>
            <a:r>
              <a:rPr sz="8800" spc="-20" dirty="0">
                <a:solidFill>
                  <a:srgbClr val="0D0D0D"/>
                </a:solidFill>
                <a:latin typeface="Times New Roman" panose="02020603050405020304"/>
                <a:cs typeface="Times New Roman" panose="02020603050405020304"/>
                <a:sym typeface="+mn-ea"/>
              </a:rPr>
              <a:t>n</a:t>
            </a:r>
            <a:r>
              <a:rPr sz="8800" spc="-5" dirty="0">
                <a:solidFill>
                  <a:srgbClr val="0D0D0D"/>
                </a:solidFill>
                <a:latin typeface="Times New Roman" panose="02020603050405020304"/>
                <a:cs typeface="Times New Roman" panose="02020603050405020304"/>
                <a:sym typeface="+mn-ea"/>
              </a:rPr>
              <a:t>es</a:t>
            </a:r>
            <a:endParaRPr sz="8800">
              <a:latin typeface="Times New Roman" panose="02020603050405020304"/>
              <a:cs typeface="Times New Roman" panose="02020603050405020304"/>
            </a:endParaRPr>
          </a:p>
          <a:p>
            <a:pPr marL="271780" indent="-259080">
              <a:lnSpc>
                <a:spcPct val="100000"/>
              </a:lnSpc>
              <a:buFont typeface="Wingdings" panose="05000000000000000000"/>
              <a:buChar char=""/>
              <a:tabLst>
                <a:tab pos="271780" algn="l"/>
              </a:tabLst>
            </a:pPr>
            <a:r>
              <a:rPr sz="8800" spc="-145" dirty="0">
                <a:solidFill>
                  <a:srgbClr val="0D0D0D"/>
                </a:solidFill>
                <a:latin typeface="Times New Roman" panose="02020603050405020304"/>
                <a:cs typeface="Times New Roman" panose="02020603050405020304"/>
                <a:sym typeface="+mn-ea"/>
              </a:rPr>
              <a:t>T</a:t>
            </a:r>
            <a:r>
              <a:rPr sz="8800" spc="-25" dirty="0">
                <a:solidFill>
                  <a:srgbClr val="0D0D0D"/>
                </a:solidFill>
                <a:latin typeface="Times New Roman" panose="02020603050405020304"/>
                <a:cs typeface="Times New Roman" panose="02020603050405020304"/>
                <a:sym typeface="+mn-ea"/>
              </a:rPr>
              <a:t>a</a:t>
            </a:r>
            <a:r>
              <a:rPr sz="8800" spc="-45" dirty="0">
                <a:solidFill>
                  <a:srgbClr val="0D0D0D"/>
                </a:solidFill>
                <a:latin typeface="Times New Roman" panose="02020603050405020304"/>
                <a:cs typeface="Times New Roman" panose="02020603050405020304"/>
                <a:sym typeface="+mn-ea"/>
              </a:rPr>
              <a:t>k</a:t>
            </a:r>
            <a:r>
              <a:rPr sz="8800" spc="-5" dirty="0">
                <a:solidFill>
                  <a:srgbClr val="0D0D0D"/>
                </a:solidFill>
                <a:latin typeface="Times New Roman" panose="02020603050405020304"/>
                <a:cs typeface="Times New Roman" panose="02020603050405020304"/>
                <a:sym typeface="+mn-ea"/>
              </a:rPr>
              <a:t>e</a:t>
            </a:r>
            <a:r>
              <a:rPr sz="8800" spc="-1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ti</a:t>
            </a:r>
            <a:r>
              <a:rPr sz="8800" spc="-55" dirty="0">
                <a:solidFill>
                  <a:srgbClr val="0D0D0D"/>
                </a:solidFill>
                <a:latin typeface="Times New Roman" panose="02020603050405020304"/>
                <a:cs typeface="Times New Roman" panose="02020603050405020304"/>
                <a:sym typeface="+mn-ea"/>
              </a:rPr>
              <a:t>m</a:t>
            </a:r>
            <a:r>
              <a:rPr sz="8800" spc="-5" dirty="0">
                <a:solidFill>
                  <a:srgbClr val="0D0D0D"/>
                </a:solidFill>
                <a:latin typeface="Times New Roman" panose="02020603050405020304"/>
                <a:cs typeface="Times New Roman" panose="02020603050405020304"/>
                <a:sym typeface="+mn-ea"/>
              </a:rPr>
              <a:t>e</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o</a:t>
            </a:r>
            <a:r>
              <a:rPr sz="8800" spc="-5" dirty="0">
                <a:solidFill>
                  <a:srgbClr val="0D0D0D"/>
                </a:solidFill>
                <a:latin typeface="Times New Roman" panose="02020603050405020304"/>
                <a:cs typeface="Times New Roman" panose="02020603050405020304"/>
                <a:sym typeface="+mn-ea"/>
              </a:rPr>
              <a:t>f</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6</a:t>
            </a:r>
            <a:r>
              <a:rPr sz="8800" spc="-25" dirty="0">
                <a:solidFill>
                  <a:srgbClr val="0D0D0D"/>
                </a:solidFill>
                <a:latin typeface="Times New Roman" panose="02020603050405020304"/>
                <a:cs typeface="Times New Roman" panose="02020603050405020304"/>
                <a:sym typeface="+mn-ea"/>
              </a:rPr>
              <a:t>-</a:t>
            </a:r>
            <a:r>
              <a:rPr sz="8800" spc="-5" dirty="0">
                <a:solidFill>
                  <a:srgbClr val="0D0D0D"/>
                </a:solidFill>
                <a:latin typeface="Times New Roman" panose="02020603050405020304"/>
                <a:cs typeface="Times New Roman" panose="02020603050405020304"/>
                <a:sym typeface="+mn-ea"/>
              </a:rPr>
              <a:t>9</a:t>
            </a:r>
            <a:r>
              <a:rPr sz="8800" spc="15" dirty="0">
                <a:solidFill>
                  <a:srgbClr val="0D0D0D"/>
                </a:solidFill>
                <a:latin typeface="Times New Roman" panose="02020603050405020304"/>
                <a:cs typeface="Times New Roman" panose="02020603050405020304"/>
                <a:sym typeface="+mn-ea"/>
              </a:rPr>
              <a:t> </a:t>
            </a:r>
            <a:r>
              <a:rPr sz="8800" spc="-50" dirty="0">
                <a:solidFill>
                  <a:srgbClr val="0D0D0D"/>
                </a:solidFill>
                <a:latin typeface="Times New Roman" panose="02020603050405020304"/>
                <a:cs typeface="Times New Roman" panose="02020603050405020304"/>
                <a:sym typeface="+mn-ea"/>
              </a:rPr>
              <a:t>m</a:t>
            </a:r>
            <a:r>
              <a:rPr sz="8800" spc="-5" dirty="0">
                <a:solidFill>
                  <a:srgbClr val="0D0D0D"/>
                </a:solidFill>
                <a:latin typeface="Times New Roman" panose="02020603050405020304"/>
                <a:cs typeface="Times New Roman" panose="02020603050405020304"/>
                <a:sym typeface="+mn-ea"/>
              </a:rPr>
              <a:t>i</a:t>
            </a:r>
            <a:r>
              <a:rPr sz="8800" spc="-20" dirty="0">
                <a:solidFill>
                  <a:srgbClr val="0D0D0D"/>
                </a:solidFill>
                <a:latin typeface="Times New Roman" panose="02020603050405020304"/>
                <a:cs typeface="Times New Roman" panose="02020603050405020304"/>
                <a:sym typeface="+mn-ea"/>
              </a:rPr>
              <a:t>n</a:t>
            </a:r>
            <a:r>
              <a:rPr sz="8800" spc="-15" dirty="0">
                <a:solidFill>
                  <a:srgbClr val="0D0D0D"/>
                </a:solidFill>
                <a:latin typeface="Times New Roman" panose="02020603050405020304"/>
                <a:cs typeface="Times New Roman" panose="02020603050405020304"/>
                <a:sym typeface="+mn-ea"/>
              </a:rPr>
              <a:t>s</a:t>
            </a:r>
            <a:r>
              <a:rPr sz="8800" spc="-5" dirty="0">
                <a:solidFill>
                  <a:srgbClr val="0D0D0D"/>
                </a:solidFill>
                <a:latin typeface="Times New Roman" panose="02020603050405020304"/>
                <a:cs typeface="Times New Roman" panose="02020603050405020304"/>
                <a:sym typeface="+mn-ea"/>
              </a:rPr>
              <a:t>.</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do</a:t>
            </a:r>
            <a:r>
              <a:rPr sz="8800" spc="-60" dirty="0">
                <a:solidFill>
                  <a:srgbClr val="0D0D0D"/>
                </a:solidFill>
                <a:latin typeface="Times New Roman" panose="02020603050405020304"/>
                <a:cs typeface="Times New Roman" panose="02020603050405020304"/>
                <a:sym typeface="+mn-ea"/>
              </a:rPr>
              <a:t>w</a:t>
            </a:r>
            <a:r>
              <a:rPr sz="8800" spc="-20" dirty="0">
                <a:solidFill>
                  <a:srgbClr val="0D0D0D"/>
                </a:solidFill>
                <a:latin typeface="Times New Roman" panose="02020603050405020304"/>
                <a:cs typeface="Times New Roman" panose="02020603050405020304"/>
                <a:sym typeface="+mn-ea"/>
              </a:rPr>
              <a:t>n</a:t>
            </a:r>
            <a:r>
              <a:rPr sz="8800" spc="-5" dirty="0">
                <a:solidFill>
                  <a:srgbClr val="0D0D0D"/>
                </a:solidFill>
                <a:latin typeface="Times New Roman" panose="02020603050405020304"/>
                <a:cs typeface="Times New Roman" panose="02020603050405020304"/>
                <a:sym typeface="+mn-ea"/>
              </a:rPr>
              <a:t>l</a:t>
            </a:r>
            <a:r>
              <a:rPr sz="8800" dirty="0">
                <a:solidFill>
                  <a:srgbClr val="0D0D0D"/>
                </a:solidFill>
                <a:latin typeface="Times New Roman" panose="02020603050405020304"/>
                <a:cs typeface="Times New Roman" panose="02020603050405020304"/>
                <a:sym typeface="+mn-ea"/>
              </a:rPr>
              <a:t>o</a:t>
            </a:r>
            <a:r>
              <a:rPr sz="8800" spc="-5" dirty="0">
                <a:solidFill>
                  <a:srgbClr val="0D0D0D"/>
                </a:solidFill>
                <a:latin typeface="Times New Roman" panose="02020603050405020304"/>
                <a:cs typeface="Times New Roman" panose="02020603050405020304"/>
                <a:sym typeface="+mn-ea"/>
              </a:rPr>
              <a:t>ad</a:t>
            </a:r>
            <a:r>
              <a:rPr sz="8800" spc="4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3</a:t>
            </a:r>
            <a:r>
              <a:rPr sz="8800" spc="10" dirty="0">
                <a:solidFill>
                  <a:srgbClr val="0D0D0D"/>
                </a:solidFill>
                <a:latin typeface="Times New Roman" panose="02020603050405020304"/>
                <a:cs typeface="Times New Roman" panose="02020603050405020304"/>
                <a:sym typeface="+mn-ea"/>
              </a:rPr>
              <a:t> </a:t>
            </a:r>
            <a:r>
              <a:rPr sz="8800" spc="-50" dirty="0">
                <a:solidFill>
                  <a:srgbClr val="0D0D0D"/>
                </a:solidFill>
                <a:latin typeface="Times New Roman" panose="02020603050405020304"/>
                <a:cs typeface="Times New Roman" panose="02020603050405020304"/>
                <a:sym typeface="+mn-ea"/>
              </a:rPr>
              <a:t>m</a:t>
            </a:r>
            <a:r>
              <a:rPr sz="8800" spc="-5" dirty="0">
                <a:solidFill>
                  <a:srgbClr val="0D0D0D"/>
                </a:solidFill>
                <a:latin typeface="Times New Roman" panose="02020603050405020304"/>
                <a:cs typeface="Times New Roman" panose="02020603050405020304"/>
                <a:sym typeface="+mn-ea"/>
              </a:rPr>
              <a:t>i</a:t>
            </a:r>
            <a:r>
              <a:rPr sz="8800" spc="-20" dirty="0">
                <a:solidFill>
                  <a:srgbClr val="0D0D0D"/>
                </a:solidFill>
                <a:latin typeface="Times New Roman" panose="02020603050405020304"/>
                <a:cs typeface="Times New Roman" panose="02020603050405020304"/>
                <a:sym typeface="+mn-ea"/>
              </a:rPr>
              <a:t>n</a:t>
            </a:r>
            <a:r>
              <a:rPr sz="8800" spc="-15" dirty="0">
                <a:solidFill>
                  <a:srgbClr val="0D0D0D"/>
                </a:solidFill>
                <a:latin typeface="Times New Roman" panose="02020603050405020304"/>
                <a:cs typeface="Times New Roman" panose="02020603050405020304"/>
                <a:sym typeface="+mn-ea"/>
              </a:rPr>
              <a:t>s</a:t>
            </a:r>
            <a:r>
              <a:rPr sz="8800" spc="-5" dirty="0">
                <a:solidFill>
                  <a:srgbClr val="0D0D0D"/>
                </a:solidFill>
                <a:latin typeface="Times New Roman" panose="02020603050405020304"/>
                <a:cs typeface="Times New Roman" panose="02020603050405020304"/>
                <a:sym typeface="+mn-ea"/>
              </a:rPr>
              <a:t>.</a:t>
            </a:r>
            <a:r>
              <a:rPr sz="8800" spc="3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M</a:t>
            </a:r>
            <a:r>
              <a:rPr sz="8800" spc="10" dirty="0">
                <a:solidFill>
                  <a:srgbClr val="0D0D0D"/>
                </a:solidFill>
                <a:latin typeface="Times New Roman" panose="02020603050405020304"/>
                <a:cs typeface="Times New Roman" panose="02020603050405020304"/>
                <a:sym typeface="+mn-ea"/>
              </a:rPr>
              <a:t>p</a:t>
            </a:r>
            <a:r>
              <a:rPr sz="8800" spc="-5" dirty="0">
                <a:solidFill>
                  <a:srgbClr val="0D0D0D"/>
                </a:solidFill>
                <a:latin typeface="Times New Roman" panose="02020603050405020304"/>
                <a:cs typeface="Times New Roman" panose="02020603050405020304"/>
                <a:sym typeface="+mn-ea"/>
              </a:rPr>
              <a:t>3</a:t>
            </a:r>
            <a:r>
              <a:rPr sz="8800" spc="-5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s</a:t>
            </a:r>
            <a:r>
              <a:rPr sz="8800" spc="5" dirty="0">
                <a:solidFill>
                  <a:srgbClr val="0D0D0D"/>
                </a:solidFill>
                <a:latin typeface="Times New Roman" panose="02020603050405020304"/>
                <a:cs typeface="Times New Roman" panose="02020603050405020304"/>
                <a:sym typeface="+mn-ea"/>
              </a:rPr>
              <a:t>o</a:t>
            </a:r>
            <a:r>
              <a:rPr sz="8800" spc="-20" dirty="0">
                <a:solidFill>
                  <a:srgbClr val="0D0D0D"/>
                </a:solidFill>
                <a:latin typeface="Times New Roman" panose="02020603050405020304"/>
                <a:cs typeface="Times New Roman" panose="02020603050405020304"/>
                <a:sym typeface="+mn-ea"/>
              </a:rPr>
              <a:t>n</a:t>
            </a:r>
            <a:r>
              <a:rPr sz="8800" spc="-5" dirty="0">
                <a:solidFill>
                  <a:srgbClr val="0D0D0D"/>
                </a:solidFill>
                <a:latin typeface="Times New Roman" panose="02020603050405020304"/>
                <a:cs typeface="Times New Roman" panose="02020603050405020304"/>
                <a:sym typeface="+mn-ea"/>
              </a:rPr>
              <a:t>g</a:t>
            </a:r>
            <a:endParaRPr sz="8800">
              <a:latin typeface="Times New Roman" panose="02020603050405020304"/>
              <a:cs typeface="Times New Roman" panose="02020603050405020304"/>
            </a:endParaRPr>
          </a:p>
          <a:p>
            <a:pPr marL="12700">
              <a:lnSpc>
                <a:spcPct val="100000"/>
              </a:lnSpc>
            </a:pPr>
            <a:endParaRPr sz="8800">
              <a:latin typeface="Times New Roman" panose="02020603050405020304"/>
              <a:cs typeface="Times New Roman" panose="02020603050405020304"/>
            </a:endParaRPr>
          </a:p>
          <a:p>
            <a:pPr marL="533400" indent="-533400" algn="ctr" eaLnBrk="1" hangingPunct="1">
              <a:lnSpc>
                <a:spcPct val="80000"/>
              </a:lnSpc>
              <a:buNone/>
            </a:pPr>
            <a:endParaRPr lang="en-US" altLang="en-US" sz="8800" dirty="0"/>
          </a:p>
          <a:p>
            <a:pPr marL="0" indent="0">
              <a:buNone/>
            </a:pPr>
            <a:r>
              <a:rPr lang="en-US" sz="8800" dirty="0">
                <a:sym typeface="+mn-ea"/>
              </a:rPr>
              <a:t> </a:t>
            </a:r>
            <a:endParaRPr lang="en-IN" altLang="en-US" sz="8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36</a:t>
            </a:fld>
            <a:endParaRPr lang="en-US" altLang="en-US" sz="1400" dirty="0"/>
          </a:p>
        </p:txBody>
      </p:sp>
      <p:sp>
        <p:nvSpPr>
          <p:cNvPr id="3077" name="Rectangle 2"/>
          <p:cNvSpPr>
            <a:spLocks noGrp="1"/>
          </p:cNvSpPr>
          <p:nvPr>
            <p:ph type="title"/>
          </p:nvPr>
        </p:nvSpPr>
        <p:spPr>
          <a:xfrm>
            <a:off x="838200" y="365125"/>
            <a:ext cx="10515600" cy="1107440"/>
          </a:xfrm>
          <a:solidFill>
            <a:srgbClr val="F8BAA6">
              <a:alpha val="100000"/>
            </a:srgbClr>
          </a:solidFill>
        </p:spPr>
        <p:txBody>
          <a:bodyPr vert="horz" wrap="square" lIns="91440" tIns="45720" rIns="91440" bIns="45720" anchor="ctr" anchorCtr="0">
            <a:normAutofit fontScale="90000"/>
          </a:bodyPr>
          <a:lstStyle/>
          <a:p>
            <a:pPr eaLnBrk="1" hangingPunct="1"/>
            <a:r>
              <a:rPr sz="3600" u="heavy" spc="5" dirty="0">
                <a:uFill>
                  <a:solidFill>
                    <a:srgbClr val="000000"/>
                  </a:solidFill>
                </a:uFill>
                <a:latin typeface="Times New Roman" panose="02020603050405020304"/>
                <a:cs typeface="Times New Roman" panose="02020603050405020304"/>
                <a:sym typeface="+mn-ea"/>
              </a:rPr>
              <a:t/>
            </a:r>
            <a:br>
              <a:rPr sz="3600" u="heavy" spc="5" dirty="0">
                <a:uFill>
                  <a:solidFill>
                    <a:srgbClr val="000000"/>
                  </a:solidFill>
                </a:uFill>
                <a:latin typeface="Times New Roman" panose="02020603050405020304"/>
                <a:cs typeface="Times New Roman" panose="02020603050405020304"/>
                <a:sym typeface="+mn-ea"/>
              </a:rPr>
            </a:br>
            <a:r>
              <a:rPr sz="3600" u="heavy" spc="5" dirty="0">
                <a:uFill>
                  <a:solidFill>
                    <a:srgbClr val="000000"/>
                  </a:solidFill>
                </a:uFill>
                <a:latin typeface="Times New Roman" panose="02020603050405020304"/>
                <a:cs typeface="Times New Roman" panose="02020603050405020304"/>
                <a:sym typeface="+mn-ea"/>
              </a:rPr>
              <a:t/>
            </a:r>
            <a:br>
              <a:rPr sz="3600" u="heavy" spc="5" dirty="0">
                <a:uFill>
                  <a:solidFill>
                    <a:srgbClr val="000000"/>
                  </a:solidFill>
                </a:uFill>
                <a:latin typeface="Times New Roman" panose="02020603050405020304"/>
                <a:cs typeface="Times New Roman" panose="02020603050405020304"/>
                <a:sym typeface="+mn-ea"/>
              </a:rPr>
            </a:br>
            <a:r>
              <a:rPr sz="3600" u="heavy" spc="5" dirty="0">
                <a:uFill>
                  <a:solidFill>
                    <a:srgbClr val="000000"/>
                  </a:solidFill>
                </a:uFill>
                <a:latin typeface="Times New Roman" panose="02020603050405020304"/>
                <a:cs typeface="Times New Roman" panose="02020603050405020304"/>
                <a:sym typeface="+mn-ea"/>
              </a:rPr>
              <a:t>3G	</a:t>
            </a:r>
            <a:r>
              <a:rPr sz="3600" u="heavy" spc="-10" dirty="0">
                <a:uFill>
                  <a:solidFill>
                    <a:srgbClr val="000000"/>
                  </a:solidFill>
                </a:uFill>
                <a:latin typeface="Times New Roman" panose="02020603050405020304"/>
                <a:cs typeface="Times New Roman" panose="02020603050405020304"/>
                <a:sym typeface="+mn-ea"/>
              </a:rPr>
              <a:t>TECHNOLOGY</a:t>
            </a:r>
            <a:r>
              <a:rPr sz="3600">
                <a:latin typeface="Times New Roman" panose="02020603050405020304"/>
                <a:cs typeface="Times New Roman" panose="02020603050405020304"/>
              </a:rPr>
              <a:t/>
            </a:r>
            <a:br>
              <a:rPr sz="3600">
                <a:latin typeface="Times New Roman" panose="02020603050405020304"/>
                <a:cs typeface="Times New Roman" panose="02020603050405020304"/>
              </a:rPr>
            </a:br>
            <a:r>
              <a:rPr lang="en-IN" altLang="en-US" sz="3600" dirty="0"/>
              <a:t/>
            </a:r>
            <a:br>
              <a:rPr lang="en-IN" altLang="en-US" sz="3600" dirty="0"/>
            </a:br>
            <a:endParaRPr lang="en-IN" altLang="en-US" sz="3600" dirty="0"/>
          </a:p>
        </p:txBody>
      </p:sp>
      <p:sp>
        <p:nvSpPr>
          <p:cNvPr id="3078" name="Rectangle 3"/>
          <p:cNvSpPr>
            <a:spLocks noGrp="1"/>
          </p:cNvSpPr>
          <p:nvPr>
            <p:ph sz="half" idx="1"/>
          </p:nvPr>
        </p:nvSpPr>
        <p:spPr>
          <a:xfrm>
            <a:off x="838200" y="1825625"/>
            <a:ext cx="11259185" cy="4703445"/>
          </a:xfrm>
          <a:solidFill>
            <a:srgbClr val="F5FBAB">
              <a:alpha val="89803"/>
            </a:srgbClr>
          </a:solidFill>
        </p:spPr>
        <p:txBody>
          <a:bodyPr vert="horz" wrap="square" lIns="91440" tIns="45720" rIns="91440" bIns="45720" anchor="t" anchorCtr="0">
            <a:normAutofit fontScale="25000" lnSpcReduction="20000"/>
          </a:bodyPr>
          <a:lstStyle/>
          <a:p>
            <a:pPr marL="253365">
              <a:lnSpc>
                <a:spcPct val="100000"/>
              </a:lnSpc>
              <a:spcBef>
                <a:spcPts val="95"/>
              </a:spcBef>
            </a:pPr>
            <a:r>
              <a:rPr sz="8800" spc="-5" dirty="0">
                <a:solidFill>
                  <a:srgbClr val="0D0D0D"/>
                </a:solidFill>
                <a:latin typeface="Times New Roman" panose="02020603050405020304"/>
                <a:cs typeface="Times New Roman" panose="02020603050405020304"/>
                <a:sym typeface="+mn-ea"/>
              </a:rPr>
              <a:t>3G</a:t>
            </a:r>
            <a:r>
              <a:rPr sz="8800" spc="-2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technology</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refer</a:t>
            </a:r>
            <a:r>
              <a:rPr sz="8800" spc="-1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a:t>
            </a:r>
            <a:r>
              <a:rPr sz="880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third</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generation</a:t>
            </a:r>
            <a:r>
              <a:rPr sz="8800" spc="10"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which</a:t>
            </a:r>
            <a:r>
              <a:rPr sz="8800" spc="80"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was</a:t>
            </a:r>
            <a:r>
              <a:rPr lang="en-IN"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introduced</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in</a:t>
            </a:r>
            <a:r>
              <a:rPr sz="8800" spc="50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year	</a:t>
            </a:r>
            <a:r>
              <a:rPr sz="8800" dirty="0">
                <a:solidFill>
                  <a:srgbClr val="0D0D0D"/>
                </a:solidFill>
                <a:latin typeface="Times New Roman" panose="02020603050405020304"/>
                <a:cs typeface="Times New Roman" panose="02020603050405020304"/>
                <a:sym typeface="+mn-ea"/>
              </a:rPr>
              <a:t>2000s.</a:t>
            </a:r>
            <a:endParaRPr sz="8800">
              <a:latin typeface="Times New Roman" panose="02020603050405020304"/>
              <a:cs typeface="Times New Roman" panose="02020603050405020304"/>
            </a:endParaRPr>
          </a:p>
          <a:p>
            <a:pPr>
              <a:lnSpc>
                <a:spcPct val="100000"/>
              </a:lnSpc>
              <a:spcBef>
                <a:spcPts val="50"/>
              </a:spcBef>
            </a:pPr>
            <a:r>
              <a:rPr sz="8800" spc="-5" dirty="0">
                <a:solidFill>
                  <a:srgbClr val="0D0D0D"/>
                </a:solidFill>
                <a:latin typeface="Times New Roman" panose="02020603050405020304"/>
                <a:cs typeface="Times New Roman" panose="02020603050405020304"/>
                <a:sym typeface="+mn-ea"/>
              </a:rPr>
              <a:t>Data</a:t>
            </a:r>
            <a:r>
              <a:rPr sz="8800" spc="-4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Transmission</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speed</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increased</a:t>
            </a:r>
            <a:r>
              <a:rPr sz="8800" spc="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from</a:t>
            </a:r>
            <a:r>
              <a:rPr sz="8800" spc="48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144kbps-</a:t>
            </a:r>
            <a:r>
              <a:rPr sz="8800" spc="-5" dirty="0">
                <a:solidFill>
                  <a:srgbClr val="0D0D0D"/>
                </a:solidFill>
                <a:latin typeface="Times New Roman" panose="02020603050405020304"/>
                <a:cs typeface="Times New Roman" panose="02020603050405020304"/>
                <a:sym typeface="+mn-ea"/>
              </a:rPr>
              <a:t>2Mbps.</a:t>
            </a:r>
            <a:endParaRPr sz="8800">
              <a:latin typeface="Times New Roman" panose="02020603050405020304"/>
              <a:cs typeface="Times New Roman" panose="02020603050405020304"/>
            </a:endParaRPr>
          </a:p>
          <a:p>
            <a:pPr>
              <a:lnSpc>
                <a:spcPct val="100000"/>
              </a:lnSpc>
              <a:spcBef>
                <a:spcPts val="45"/>
              </a:spcBef>
            </a:pPr>
            <a:r>
              <a:rPr sz="8800" spc="-20" dirty="0">
                <a:solidFill>
                  <a:srgbClr val="0D0D0D"/>
                </a:solidFill>
                <a:latin typeface="Times New Roman" panose="02020603050405020304"/>
                <a:cs typeface="Times New Roman" panose="02020603050405020304"/>
                <a:sym typeface="+mn-ea"/>
              </a:rPr>
              <a:t>Typically</a:t>
            </a:r>
            <a:r>
              <a:rPr sz="8800" spc="-2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called</a:t>
            </a:r>
            <a:r>
              <a:rPr sz="8800" spc="-15" dirty="0">
                <a:solidFill>
                  <a:srgbClr val="0D0D0D"/>
                </a:solidFill>
                <a:latin typeface="Times New Roman" panose="02020603050405020304"/>
                <a:cs typeface="Times New Roman" panose="02020603050405020304"/>
                <a:sym typeface="+mn-ea"/>
              </a:rPr>
              <a:t> Smart</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Phones</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and</a:t>
            </a:r>
            <a:r>
              <a:rPr lang="en-IN" sz="8800" spc="-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features</a:t>
            </a:r>
            <a:r>
              <a:rPr sz="8800" spc="-1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increased</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its</a:t>
            </a:r>
            <a:r>
              <a:rPr sz="8800" spc="-2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bandwidth</a:t>
            </a:r>
            <a:r>
              <a:rPr lang="en-IN" sz="8800" spc="-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and</a:t>
            </a:r>
            <a:r>
              <a:rPr sz="8800" spc="-5" dirty="0">
                <a:solidFill>
                  <a:srgbClr val="0D0D0D"/>
                </a:solidFill>
                <a:latin typeface="Times New Roman" panose="02020603050405020304"/>
                <a:cs typeface="Times New Roman" panose="02020603050405020304"/>
                <a:sym typeface="+mn-ea"/>
              </a:rPr>
              <a:t> data</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transfer</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rates</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 </a:t>
            </a:r>
            <a:r>
              <a:rPr sz="8800" spc="-10" dirty="0">
                <a:solidFill>
                  <a:srgbClr val="0D0D0D"/>
                </a:solidFill>
                <a:latin typeface="Times New Roman" panose="02020603050405020304"/>
                <a:cs typeface="Times New Roman" panose="02020603050405020304"/>
                <a:sym typeface="+mn-ea"/>
              </a:rPr>
              <a:t>accommodate</a:t>
            </a:r>
            <a:r>
              <a:rPr lang="en-IN"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web-based</a:t>
            </a:r>
            <a:r>
              <a:rPr lang="en-IN"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applications</a:t>
            </a:r>
            <a:r>
              <a:rPr sz="8800" spc="-7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and</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audio </a:t>
            </a:r>
            <a:r>
              <a:rPr sz="8800" spc="-484"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and</a:t>
            </a:r>
            <a:r>
              <a:rPr sz="8800" spc="-2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video</a:t>
            </a:r>
            <a:r>
              <a:rPr sz="8800" spc="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files.</a:t>
            </a:r>
          </a:p>
          <a:p>
            <a:pPr>
              <a:lnSpc>
                <a:spcPct val="100000"/>
              </a:lnSpc>
              <a:spcBef>
                <a:spcPts val="45"/>
              </a:spcBef>
            </a:pPr>
            <a:endParaRPr sz="8800">
              <a:latin typeface="Times New Roman" panose="02020603050405020304"/>
              <a:cs typeface="Times New Roman" panose="02020603050405020304"/>
            </a:endParaRPr>
          </a:p>
          <a:p>
            <a:pPr marL="533400" indent="-533400" algn="ctr" eaLnBrk="1" hangingPunct="1">
              <a:lnSpc>
                <a:spcPct val="80000"/>
              </a:lnSpc>
              <a:buNone/>
            </a:pPr>
            <a:r>
              <a:rPr sz="8800" u="heavy" spc="-5" dirty="0">
                <a:uFill>
                  <a:solidFill>
                    <a:srgbClr val="000000"/>
                  </a:solidFill>
                </a:uFill>
                <a:latin typeface="Times New Roman" panose="02020603050405020304"/>
                <a:cs typeface="Times New Roman" panose="02020603050405020304"/>
                <a:sym typeface="+mn-ea"/>
              </a:rPr>
              <a:t> </a:t>
            </a:r>
            <a:r>
              <a:rPr sz="8800" u="heavy" spc="-50" dirty="0">
                <a:uFill>
                  <a:solidFill>
                    <a:srgbClr val="000000"/>
                  </a:solidFill>
                </a:uFill>
                <a:latin typeface="Times New Roman" panose="02020603050405020304"/>
                <a:cs typeface="Times New Roman" panose="02020603050405020304"/>
                <a:sym typeface="+mn-ea"/>
              </a:rPr>
              <a:t>FEATURES</a:t>
            </a:r>
            <a:r>
              <a:rPr sz="8800" u="heavy" spc="-60" dirty="0">
                <a:uFill>
                  <a:solidFill>
                    <a:srgbClr val="000000"/>
                  </a:solidFill>
                </a:uFill>
                <a:latin typeface="Times New Roman" panose="02020603050405020304"/>
                <a:cs typeface="Times New Roman" panose="02020603050405020304"/>
                <a:sym typeface="+mn-ea"/>
              </a:rPr>
              <a:t> </a:t>
            </a:r>
            <a:r>
              <a:rPr sz="8800" u="heavy" dirty="0">
                <a:uFill>
                  <a:solidFill>
                    <a:srgbClr val="000000"/>
                  </a:solidFill>
                </a:uFill>
                <a:latin typeface="Times New Roman" panose="02020603050405020304"/>
                <a:cs typeface="Times New Roman" panose="02020603050405020304"/>
                <a:sym typeface="+mn-ea"/>
              </a:rPr>
              <a:t>OF</a:t>
            </a:r>
            <a:r>
              <a:rPr sz="8800" u="heavy" spc="-45" dirty="0">
                <a:uFill>
                  <a:solidFill>
                    <a:srgbClr val="000000"/>
                  </a:solidFill>
                </a:uFill>
                <a:latin typeface="Times New Roman" panose="02020603050405020304"/>
                <a:cs typeface="Times New Roman" panose="02020603050405020304"/>
                <a:sym typeface="+mn-ea"/>
              </a:rPr>
              <a:t> </a:t>
            </a:r>
            <a:r>
              <a:rPr sz="8800" u="heavy" dirty="0">
                <a:uFill>
                  <a:solidFill>
                    <a:srgbClr val="000000"/>
                  </a:solidFill>
                </a:uFill>
                <a:latin typeface="Times New Roman" panose="02020603050405020304"/>
                <a:cs typeface="Times New Roman" panose="02020603050405020304"/>
                <a:sym typeface="+mn-ea"/>
              </a:rPr>
              <a:t>3G</a:t>
            </a:r>
            <a:r>
              <a:rPr sz="8800" u="heavy" spc="-125" dirty="0">
                <a:uFill>
                  <a:solidFill>
                    <a:srgbClr val="000000"/>
                  </a:solidFill>
                </a:uFill>
                <a:latin typeface="Times New Roman" panose="02020603050405020304"/>
                <a:cs typeface="Times New Roman" panose="02020603050405020304"/>
                <a:sym typeface="+mn-ea"/>
              </a:rPr>
              <a:t> </a:t>
            </a:r>
            <a:r>
              <a:rPr sz="8800" u="heavy" spc="-10" dirty="0">
                <a:uFill>
                  <a:solidFill>
                    <a:srgbClr val="000000"/>
                  </a:solidFill>
                </a:uFill>
                <a:latin typeface="Times New Roman" panose="02020603050405020304"/>
                <a:cs typeface="Times New Roman" panose="02020603050405020304"/>
                <a:sym typeface="+mn-ea"/>
              </a:rPr>
              <a:t>TECHNOLOGY</a:t>
            </a:r>
            <a:endParaRPr sz="8800">
              <a:latin typeface="Times New Roman" panose="02020603050405020304"/>
              <a:cs typeface="Times New Roman" panose="02020603050405020304"/>
            </a:endParaRPr>
          </a:p>
          <a:p>
            <a:pPr marL="213360" indent="-201295">
              <a:lnSpc>
                <a:spcPct val="100000"/>
              </a:lnSpc>
              <a:spcBef>
                <a:spcPts val="90"/>
              </a:spcBef>
              <a:buSzPct val="95000"/>
              <a:buFont typeface="Wingdings" panose="05000000000000000000"/>
              <a:buChar char=""/>
              <a:tabLst>
                <a:tab pos="213995" algn="l"/>
              </a:tabLst>
            </a:pPr>
            <a:r>
              <a:rPr sz="8800" spc="-5" dirty="0">
                <a:solidFill>
                  <a:srgbClr val="0D0D0D"/>
                </a:solidFill>
                <a:latin typeface="Times New Roman" panose="02020603050405020304"/>
                <a:cs typeface="Times New Roman" panose="02020603050405020304"/>
                <a:sym typeface="+mn-ea"/>
              </a:rPr>
              <a:t>Providing</a:t>
            </a:r>
            <a:r>
              <a:rPr sz="8800" spc="-6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Faster</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Communication</a:t>
            </a:r>
            <a:endParaRPr sz="8800">
              <a:latin typeface="Times New Roman" panose="02020603050405020304"/>
              <a:cs typeface="Times New Roman" panose="02020603050405020304"/>
            </a:endParaRPr>
          </a:p>
          <a:p>
            <a:pPr>
              <a:lnSpc>
                <a:spcPct val="100000"/>
              </a:lnSpc>
              <a:spcBef>
                <a:spcPts val="50"/>
              </a:spcBef>
              <a:buClr>
                <a:srgbClr val="0D0D0D"/>
              </a:buClr>
              <a:buFont typeface="Wingdings" panose="05000000000000000000"/>
              <a:buChar char=""/>
            </a:pPr>
            <a:r>
              <a:rPr sz="8800" spc="-10" dirty="0">
                <a:solidFill>
                  <a:srgbClr val="0D0D0D"/>
                </a:solidFill>
                <a:latin typeface="Times New Roman" panose="02020603050405020304"/>
                <a:cs typeface="Times New Roman" panose="02020603050405020304"/>
                <a:sym typeface="+mn-ea"/>
              </a:rPr>
              <a:t>Send/Receive</a:t>
            </a:r>
            <a:r>
              <a:rPr sz="8800" spc="30"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Large</a:t>
            </a:r>
            <a:r>
              <a:rPr sz="8800" spc="3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Email</a:t>
            </a:r>
            <a:r>
              <a:rPr sz="8800" spc="5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Messages</a:t>
            </a:r>
            <a:endParaRPr sz="8800">
              <a:latin typeface="Times New Roman" panose="02020603050405020304"/>
              <a:cs typeface="Times New Roman" panose="02020603050405020304"/>
            </a:endParaRPr>
          </a:p>
          <a:p>
            <a:pPr>
              <a:lnSpc>
                <a:spcPct val="100000"/>
              </a:lnSpc>
              <a:spcBef>
                <a:spcPts val="15"/>
              </a:spcBef>
              <a:buClr>
                <a:srgbClr val="0D0D0D"/>
              </a:buClr>
              <a:buFont typeface="Wingdings" panose="05000000000000000000"/>
              <a:buChar char=""/>
            </a:pPr>
            <a:r>
              <a:rPr sz="8800" spc="-10" dirty="0">
                <a:solidFill>
                  <a:srgbClr val="0D0D0D"/>
                </a:solidFill>
                <a:latin typeface="Times New Roman" panose="02020603050405020304"/>
                <a:cs typeface="Times New Roman" panose="02020603050405020304"/>
                <a:sym typeface="+mn-ea"/>
              </a:rPr>
              <a:t>High</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Speed</a:t>
            </a:r>
            <a:r>
              <a:rPr sz="8800" spc="-60" dirty="0">
                <a:solidFill>
                  <a:srgbClr val="0D0D0D"/>
                </a:solidFill>
                <a:latin typeface="Times New Roman" panose="02020603050405020304"/>
                <a:cs typeface="Times New Roman" panose="02020603050405020304"/>
                <a:sym typeface="+mn-ea"/>
              </a:rPr>
              <a:t> Web</a:t>
            </a:r>
            <a:r>
              <a:rPr sz="8800" spc="1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More</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Security</a:t>
            </a:r>
            <a:r>
              <a:rPr sz="8800" spc="459" dirty="0">
                <a:solidFill>
                  <a:srgbClr val="0D0D0D"/>
                </a:solidFill>
                <a:latin typeface="Times New Roman" panose="02020603050405020304"/>
                <a:cs typeface="Times New Roman" panose="02020603050405020304"/>
                <a:sym typeface="+mn-ea"/>
              </a:rPr>
              <a:t> </a:t>
            </a:r>
            <a:r>
              <a:rPr sz="8800" spc="-30" dirty="0">
                <a:solidFill>
                  <a:srgbClr val="0D0D0D"/>
                </a:solidFill>
                <a:latin typeface="Times New Roman" panose="02020603050405020304"/>
                <a:cs typeface="Times New Roman" panose="02020603050405020304"/>
                <a:sym typeface="+mn-ea"/>
              </a:rPr>
              <a:t>Video</a:t>
            </a:r>
            <a:r>
              <a:rPr sz="8800" spc="-10" dirty="0">
                <a:solidFill>
                  <a:srgbClr val="0D0D0D"/>
                </a:solidFill>
                <a:latin typeface="Times New Roman" panose="02020603050405020304"/>
                <a:cs typeface="Times New Roman" panose="02020603050405020304"/>
                <a:sym typeface="+mn-ea"/>
              </a:rPr>
              <a:t> Conferencing</a:t>
            </a:r>
            <a:endParaRPr sz="8800">
              <a:latin typeface="Times New Roman" panose="02020603050405020304"/>
              <a:cs typeface="Times New Roman" panose="02020603050405020304"/>
            </a:endParaRPr>
          </a:p>
          <a:p>
            <a:pPr>
              <a:lnSpc>
                <a:spcPct val="100000"/>
              </a:lnSpc>
              <a:spcBef>
                <a:spcPts val="45"/>
              </a:spcBef>
              <a:buClr>
                <a:srgbClr val="0D0D0D"/>
              </a:buClr>
              <a:buFont typeface="Wingdings" panose="05000000000000000000"/>
              <a:buChar char=""/>
            </a:pPr>
            <a:r>
              <a:rPr sz="8800" spc="-5" dirty="0">
                <a:solidFill>
                  <a:srgbClr val="0D0D0D"/>
                </a:solidFill>
                <a:latin typeface="Times New Roman" panose="02020603050405020304"/>
                <a:cs typeface="Times New Roman" panose="02020603050405020304"/>
                <a:sym typeface="+mn-ea"/>
              </a:rPr>
              <a:t>/3D</a:t>
            </a:r>
            <a:r>
              <a:rPr sz="8800" spc="-2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Gaming</a:t>
            </a:r>
            <a:endParaRPr sz="8800">
              <a:latin typeface="Times New Roman" panose="02020603050405020304"/>
              <a:cs typeface="Times New Roman" panose="02020603050405020304"/>
            </a:endParaRPr>
          </a:p>
          <a:p>
            <a:pPr>
              <a:lnSpc>
                <a:spcPct val="100000"/>
              </a:lnSpc>
              <a:spcBef>
                <a:spcPts val="20"/>
              </a:spcBef>
            </a:pPr>
            <a:r>
              <a:rPr sz="8800" spc="5" dirty="0">
                <a:solidFill>
                  <a:srgbClr val="0D0D0D"/>
                </a:solidFill>
                <a:latin typeface="Times New Roman" panose="02020603050405020304"/>
                <a:cs typeface="Times New Roman" panose="02020603050405020304"/>
                <a:sym typeface="+mn-ea"/>
              </a:rPr>
              <a:t>TV</a:t>
            </a:r>
            <a:r>
              <a:rPr sz="8800" spc="-8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Streaming/</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Mobile</a:t>
            </a:r>
            <a:r>
              <a:rPr sz="8800" spc="-6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TV/</a:t>
            </a:r>
            <a:r>
              <a:rPr sz="8800" spc="-3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Phone</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Calls</a:t>
            </a:r>
            <a:endParaRPr sz="8800">
              <a:latin typeface="Times New Roman" panose="02020603050405020304"/>
              <a:cs typeface="Times New Roman" panose="02020603050405020304"/>
            </a:endParaRPr>
          </a:p>
          <a:p>
            <a:pPr>
              <a:lnSpc>
                <a:spcPct val="100000"/>
              </a:lnSpc>
              <a:spcBef>
                <a:spcPts val="45"/>
              </a:spcBef>
              <a:buClr>
                <a:srgbClr val="0D0D0D"/>
              </a:buClr>
              <a:buFont typeface="Wingdings" panose="05000000000000000000"/>
              <a:buChar char=""/>
            </a:pPr>
            <a:r>
              <a:rPr sz="8800" spc="-20" dirty="0">
                <a:solidFill>
                  <a:srgbClr val="0D0D0D"/>
                </a:solidFill>
                <a:latin typeface="Times New Roman" panose="02020603050405020304"/>
                <a:cs typeface="Times New Roman" panose="02020603050405020304"/>
                <a:sym typeface="+mn-ea"/>
              </a:rPr>
              <a:t>Large</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Capacities</a:t>
            </a:r>
            <a:r>
              <a:rPr sz="8800" spc="-10" dirty="0">
                <a:solidFill>
                  <a:srgbClr val="0D0D0D"/>
                </a:solidFill>
                <a:latin typeface="Times New Roman" panose="02020603050405020304"/>
                <a:cs typeface="Times New Roman" panose="02020603050405020304"/>
                <a:sym typeface="+mn-ea"/>
              </a:rPr>
              <a:t> and</a:t>
            </a:r>
            <a:r>
              <a:rPr sz="8800" dirty="0">
                <a:solidFill>
                  <a:srgbClr val="0D0D0D"/>
                </a:solidFill>
                <a:latin typeface="Times New Roman" panose="02020603050405020304"/>
                <a:cs typeface="Times New Roman" panose="02020603050405020304"/>
                <a:sym typeface="+mn-ea"/>
              </a:rPr>
              <a:t> Broadband</a:t>
            </a:r>
            <a:r>
              <a:rPr sz="8800" spc="-4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Capabilities</a:t>
            </a:r>
            <a:endParaRPr sz="8800">
              <a:latin typeface="Times New Roman" panose="02020603050405020304"/>
              <a:cs typeface="Times New Roman" panose="02020603050405020304"/>
            </a:endParaRPr>
          </a:p>
          <a:p>
            <a:pPr>
              <a:lnSpc>
                <a:spcPct val="100000"/>
              </a:lnSpc>
              <a:spcBef>
                <a:spcPts val="45"/>
              </a:spcBef>
              <a:buClr>
                <a:srgbClr val="0D0D0D"/>
              </a:buClr>
              <a:buFont typeface="Wingdings" panose="05000000000000000000"/>
              <a:buChar char=""/>
            </a:pPr>
            <a:r>
              <a:rPr sz="8800" spc="-40" dirty="0">
                <a:solidFill>
                  <a:srgbClr val="0D0D0D"/>
                </a:solidFill>
                <a:latin typeface="Times New Roman" panose="02020603050405020304"/>
                <a:cs typeface="Times New Roman" panose="02020603050405020304"/>
                <a:sym typeface="+mn-ea"/>
              </a:rPr>
              <a:t>11</a:t>
            </a:r>
            <a:r>
              <a:rPr sz="8800" spc="-4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sec</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1.5</a:t>
            </a:r>
            <a:r>
              <a:rPr sz="8800" spc="-10"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min.</a:t>
            </a:r>
            <a:r>
              <a:rPr sz="8800" spc="5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time</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download</a:t>
            </a:r>
            <a:r>
              <a:rPr sz="8800" spc="6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3</a:t>
            </a:r>
            <a:r>
              <a:rPr sz="8800" spc="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min</a:t>
            </a:r>
            <a:r>
              <a:rPr sz="8800" spc="2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Mp3</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song.</a:t>
            </a:r>
            <a:endParaRPr sz="8800">
              <a:latin typeface="Times New Roman" panose="02020603050405020304"/>
              <a:cs typeface="Times New Roman" panose="02020603050405020304"/>
            </a:endParaRPr>
          </a:p>
          <a:p>
            <a:pPr marL="533400" indent="-533400" algn="ctr" eaLnBrk="1" hangingPunct="1">
              <a:lnSpc>
                <a:spcPct val="80000"/>
              </a:lnSpc>
              <a:buNone/>
            </a:pPr>
            <a:endParaRPr lang="en-US" altLang="en-US" sz="8800" dirty="0"/>
          </a:p>
          <a:p>
            <a:pPr marL="0" indent="0">
              <a:buNone/>
            </a:pPr>
            <a:r>
              <a:rPr lang="en-US" sz="8800" dirty="0">
                <a:sym typeface="+mn-ea"/>
              </a:rPr>
              <a:t> </a:t>
            </a:r>
            <a:endParaRPr lang="en-IN" altLang="en-US" sz="8800" dirty="0"/>
          </a:p>
        </p:txBody>
      </p:sp>
      <p:pic>
        <p:nvPicPr>
          <p:cNvPr id="2" name="object 2"/>
          <p:cNvPicPr>
            <a:picLocks noGrp="1" noChangeAspect="1"/>
          </p:cNvPicPr>
          <p:nvPr>
            <p:ph sz="half" idx="2"/>
          </p:nvPr>
        </p:nvPicPr>
        <p:blipFill>
          <a:blip r:embed="rId2" cstate="print"/>
          <a:stretch>
            <a:fillRect/>
          </a:stretch>
        </p:blipFill>
        <p:spPr>
          <a:xfrm>
            <a:off x="9516110" y="2091055"/>
            <a:ext cx="2238375" cy="26765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37</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normAutofit/>
          </a:bodyPr>
          <a:lstStyle/>
          <a:p>
            <a:pPr eaLnBrk="1" hangingPunct="1"/>
            <a:r>
              <a:rPr sz="3600" u="heavy" spc="-35" dirty="0">
                <a:uFill>
                  <a:solidFill>
                    <a:srgbClr val="000000"/>
                  </a:solidFill>
                </a:uFill>
                <a:latin typeface="Times New Roman" panose="02020603050405020304"/>
                <a:cs typeface="Times New Roman" panose="02020603050405020304"/>
                <a:sym typeface="+mn-ea"/>
              </a:rPr>
              <a:t>DRAWBACKS</a:t>
            </a:r>
            <a:r>
              <a:rPr sz="3600" u="heavy" spc="-85" dirty="0">
                <a:uFill>
                  <a:solidFill>
                    <a:srgbClr val="000000"/>
                  </a:solidFill>
                </a:uFill>
                <a:latin typeface="Times New Roman" panose="02020603050405020304"/>
                <a:cs typeface="Times New Roman" panose="02020603050405020304"/>
                <a:sym typeface="+mn-ea"/>
              </a:rPr>
              <a:t> </a:t>
            </a:r>
            <a:r>
              <a:rPr sz="3600" u="heavy" dirty="0">
                <a:uFill>
                  <a:solidFill>
                    <a:srgbClr val="000000"/>
                  </a:solidFill>
                </a:uFill>
                <a:latin typeface="Times New Roman" panose="02020603050405020304"/>
                <a:cs typeface="Times New Roman" panose="02020603050405020304"/>
                <a:sym typeface="+mn-ea"/>
              </a:rPr>
              <a:t>OF</a:t>
            </a:r>
            <a:r>
              <a:rPr sz="3600" u="heavy" spc="-40" dirty="0">
                <a:uFill>
                  <a:solidFill>
                    <a:srgbClr val="000000"/>
                  </a:solidFill>
                </a:uFill>
                <a:latin typeface="Times New Roman" panose="02020603050405020304"/>
                <a:cs typeface="Times New Roman" panose="02020603050405020304"/>
                <a:sym typeface="+mn-ea"/>
              </a:rPr>
              <a:t> </a:t>
            </a:r>
            <a:r>
              <a:rPr sz="3600" u="heavy" dirty="0">
                <a:uFill>
                  <a:solidFill>
                    <a:srgbClr val="000000"/>
                  </a:solidFill>
                </a:uFill>
                <a:latin typeface="Times New Roman" panose="02020603050405020304"/>
                <a:cs typeface="Times New Roman" panose="02020603050405020304"/>
                <a:sym typeface="+mn-ea"/>
              </a:rPr>
              <a:t>3G</a:t>
            </a:r>
            <a:r>
              <a:rPr sz="3600" u="heavy" spc="-135" dirty="0">
                <a:uFill>
                  <a:solidFill>
                    <a:srgbClr val="000000"/>
                  </a:solidFill>
                </a:uFill>
                <a:latin typeface="Times New Roman" panose="02020603050405020304"/>
                <a:cs typeface="Times New Roman" panose="02020603050405020304"/>
                <a:sym typeface="+mn-ea"/>
              </a:rPr>
              <a:t> </a:t>
            </a:r>
            <a:r>
              <a:rPr sz="3600" u="heavy" spc="-10" dirty="0">
                <a:uFill>
                  <a:solidFill>
                    <a:srgbClr val="000000"/>
                  </a:solidFill>
                </a:uFill>
                <a:latin typeface="Times New Roman" panose="02020603050405020304"/>
                <a:cs typeface="Times New Roman" panose="02020603050405020304"/>
                <a:sym typeface="+mn-ea"/>
              </a:rPr>
              <a:t>TECHNOLOGY</a:t>
            </a:r>
            <a:r>
              <a:rPr lang="en-IN" altLang="en-US" sz="3600" dirty="0"/>
              <a:t/>
            </a:r>
            <a:br>
              <a:rPr lang="en-IN" altLang="en-US" sz="3600" dirty="0"/>
            </a:br>
            <a:endParaRPr lang="en-IN" altLang="en-US" sz="3600" dirty="0"/>
          </a:p>
        </p:txBody>
      </p:sp>
      <p:sp>
        <p:nvSpPr>
          <p:cNvPr id="3078" name="Rectangle 3"/>
          <p:cNvSpPr>
            <a:spLocks noGrp="1"/>
          </p:cNvSpPr>
          <p:nvPr>
            <p:ph idx="1"/>
          </p:nvPr>
        </p:nvSpPr>
        <p:spPr>
          <a:xfrm>
            <a:off x="838200" y="1825625"/>
            <a:ext cx="10515600" cy="4895850"/>
          </a:xfrm>
          <a:solidFill>
            <a:srgbClr val="F5FBAB">
              <a:alpha val="89803"/>
            </a:srgbClr>
          </a:solidFill>
        </p:spPr>
        <p:txBody>
          <a:bodyPr vert="horz" wrap="square" lIns="91440" tIns="45720" rIns="91440" bIns="45720" anchor="t" anchorCtr="0">
            <a:normAutofit fontScale="25000" lnSpcReduction="10000"/>
          </a:bodyPr>
          <a:lstStyle/>
          <a:p>
            <a:pPr marL="390525" indent="-378460">
              <a:lnSpc>
                <a:spcPct val="100000"/>
              </a:lnSpc>
              <a:spcBef>
                <a:spcPts val="95"/>
              </a:spcBef>
              <a:buFont typeface="Wingdings" panose="05000000000000000000"/>
              <a:buChar char=""/>
              <a:tabLst>
                <a:tab pos="390525" algn="l"/>
                <a:tab pos="391160" algn="l"/>
              </a:tabLst>
            </a:pPr>
            <a:r>
              <a:rPr sz="8800" spc="-10" dirty="0">
                <a:solidFill>
                  <a:srgbClr val="0D0D0D"/>
                </a:solidFill>
                <a:latin typeface="Times New Roman" panose="02020603050405020304"/>
                <a:cs typeface="Times New Roman" panose="02020603050405020304"/>
                <a:sym typeface="+mn-ea"/>
              </a:rPr>
              <a:t>Expensive</a:t>
            </a:r>
            <a:r>
              <a:rPr sz="8800" spc="2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fees for</a:t>
            </a:r>
            <a:r>
              <a:rPr sz="8800" dirty="0">
                <a:solidFill>
                  <a:srgbClr val="0D0D0D"/>
                </a:solidFill>
                <a:latin typeface="Times New Roman" panose="02020603050405020304"/>
                <a:cs typeface="Times New Roman" panose="02020603050405020304"/>
                <a:sym typeface="+mn-ea"/>
              </a:rPr>
              <a:t> 3G</a:t>
            </a:r>
            <a:r>
              <a:rPr sz="8800" spc="-10" dirty="0">
                <a:solidFill>
                  <a:srgbClr val="0D0D0D"/>
                </a:solidFill>
                <a:latin typeface="Times New Roman" panose="02020603050405020304"/>
                <a:cs typeface="Times New Roman" panose="02020603050405020304"/>
                <a:sym typeface="+mn-ea"/>
              </a:rPr>
              <a:t> Licenses</a:t>
            </a:r>
            <a:r>
              <a:rPr sz="8800" spc="-8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Services</a:t>
            </a:r>
            <a:endParaRPr sz="8800">
              <a:latin typeface="Times New Roman" panose="02020603050405020304"/>
              <a:cs typeface="Times New Roman" panose="02020603050405020304"/>
            </a:endParaRPr>
          </a:p>
          <a:p>
            <a:pPr>
              <a:lnSpc>
                <a:spcPct val="100000"/>
              </a:lnSpc>
              <a:buClr>
                <a:srgbClr val="0D0D0D"/>
              </a:buClr>
              <a:buFont typeface="Wingdings" panose="05000000000000000000"/>
              <a:buChar char=""/>
            </a:pPr>
            <a:endParaRPr sz="8800">
              <a:latin typeface="Times New Roman" panose="02020603050405020304"/>
              <a:cs typeface="Times New Roman" panose="02020603050405020304"/>
            </a:endParaRPr>
          </a:p>
          <a:p>
            <a:pPr marL="390525" indent="-378460">
              <a:lnSpc>
                <a:spcPct val="100000"/>
              </a:lnSpc>
              <a:buFont typeface="Wingdings" panose="05000000000000000000"/>
              <a:buChar char=""/>
              <a:tabLst>
                <a:tab pos="390525" algn="l"/>
                <a:tab pos="391160" algn="l"/>
              </a:tabLst>
            </a:pPr>
            <a:r>
              <a:rPr sz="8800" dirty="0">
                <a:solidFill>
                  <a:srgbClr val="0D0D0D"/>
                </a:solidFill>
                <a:latin typeface="Times New Roman" panose="02020603050405020304"/>
                <a:cs typeface="Times New Roman" panose="02020603050405020304"/>
                <a:sym typeface="+mn-ea"/>
              </a:rPr>
              <a:t>It</a:t>
            </a:r>
            <a:r>
              <a:rPr sz="8800" spc="-55"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was</a:t>
            </a:r>
            <a:r>
              <a:rPr sz="8800" spc="6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challenge</a:t>
            </a:r>
            <a:r>
              <a:rPr sz="8800" spc="2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a:t>
            </a:r>
            <a:r>
              <a:rPr sz="880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build</a:t>
            </a:r>
            <a:r>
              <a:rPr sz="880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the</a:t>
            </a:r>
            <a:r>
              <a:rPr sz="8800" spc="-9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infrastructure</a:t>
            </a:r>
            <a:endParaRPr sz="8800">
              <a:latin typeface="Times New Roman" panose="02020603050405020304"/>
              <a:cs typeface="Times New Roman" panose="02020603050405020304"/>
            </a:endParaRPr>
          </a:p>
          <a:p>
            <a:pPr marL="140335">
              <a:lnSpc>
                <a:spcPct val="100000"/>
              </a:lnSpc>
            </a:pPr>
            <a:r>
              <a:rPr sz="8800" spc="-25" dirty="0">
                <a:solidFill>
                  <a:srgbClr val="0D0D0D"/>
                </a:solidFill>
                <a:latin typeface="Times New Roman" panose="02020603050405020304"/>
                <a:cs typeface="Times New Roman" panose="02020603050405020304"/>
                <a:sym typeface="+mn-ea"/>
              </a:rPr>
              <a:t>f</a:t>
            </a:r>
            <a:r>
              <a:rPr sz="8800" spc="5" dirty="0">
                <a:solidFill>
                  <a:srgbClr val="0D0D0D"/>
                </a:solidFill>
                <a:latin typeface="Times New Roman" panose="02020603050405020304"/>
                <a:cs typeface="Times New Roman" panose="02020603050405020304"/>
                <a:sym typeface="+mn-ea"/>
              </a:rPr>
              <a:t>o</a:t>
            </a:r>
            <a:r>
              <a:rPr sz="8800" spc="-5" dirty="0">
                <a:solidFill>
                  <a:srgbClr val="0D0D0D"/>
                </a:solidFill>
                <a:latin typeface="Times New Roman" panose="02020603050405020304"/>
                <a:cs typeface="Times New Roman" panose="02020603050405020304"/>
                <a:sym typeface="+mn-ea"/>
              </a:rPr>
              <a:t>r</a:t>
            </a:r>
            <a:r>
              <a:rPr sz="8800" spc="-13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3G</a:t>
            </a:r>
            <a:endParaRPr sz="8800">
              <a:latin typeface="Times New Roman" panose="02020603050405020304"/>
              <a:cs typeface="Times New Roman" panose="02020603050405020304"/>
            </a:endParaRPr>
          </a:p>
          <a:p>
            <a:pPr>
              <a:lnSpc>
                <a:spcPct val="100000"/>
              </a:lnSpc>
              <a:spcBef>
                <a:spcPts val="35"/>
              </a:spcBef>
            </a:pPr>
            <a:endParaRPr sz="8800">
              <a:latin typeface="Times New Roman" panose="02020603050405020304"/>
              <a:cs typeface="Times New Roman" panose="02020603050405020304"/>
            </a:endParaRPr>
          </a:p>
          <a:p>
            <a:pPr marL="329565" indent="-317500">
              <a:lnSpc>
                <a:spcPct val="100000"/>
              </a:lnSpc>
              <a:buFont typeface="Wingdings" panose="05000000000000000000"/>
              <a:buChar char=""/>
              <a:tabLst>
                <a:tab pos="330200" algn="l"/>
              </a:tabLst>
            </a:pPr>
            <a:r>
              <a:rPr sz="8800" spc="-10" dirty="0">
                <a:solidFill>
                  <a:srgbClr val="0D0D0D"/>
                </a:solidFill>
                <a:latin typeface="Times New Roman" panose="02020603050405020304"/>
                <a:cs typeface="Times New Roman" panose="02020603050405020304"/>
                <a:sym typeface="+mn-ea"/>
              </a:rPr>
              <a:t>High Bandwidth</a:t>
            </a:r>
            <a:r>
              <a:rPr sz="8800" spc="-4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Requirement</a:t>
            </a:r>
            <a:endParaRPr sz="8800">
              <a:latin typeface="Times New Roman" panose="02020603050405020304"/>
              <a:cs typeface="Times New Roman" panose="02020603050405020304"/>
            </a:endParaRPr>
          </a:p>
          <a:p>
            <a:pPr>
              <a:lnSpc>
                <a:spcPct val="100000"/>
              </a:lnSpc>
              <a:buClr>
                <a:srgbClr val="0D0D0D"/>
              </a:buClr>
              <a:buFont typeface="Wingdings" panose="05000000000000000000"/>
              <a:buChar char=""/>
            </a:pPr>
            <a:endParaRPr sz="8800">
              <a:latin typeface="Times New Roman" panose="02020603050405020304"/>
              <a:cs typeface="Times New Roman" panose="02020603050405020304"/>
            </a:endParaRPr>
          </a:p>
          <a:p>
            <a:pPr marL="329565" indent="-317500">
              <a:lnSpc>
                <a:spcPct val="100000"/>
              </a:lnSpc>
              <a:spcBef>
                <a:spcPts val="5"/>
              </a:spcBef>
              <a:buFont typeface="Wingdings" panose="05000000000000000000"/>
              <a:buChar char=""/>
              <a:tabLst>
                <a:tab pos="330200" algn="l"/>
                <a:tab pos="1511300" algn="l"/>
              </a:tabLst>
            </a:pPr>
            <a:r>
              <a:rPr sz="8800" spc="-10" dirty="0">
                <a:solidFill>
                  <a:srgbClr val="0D0D0D"/>
                </a:solidFill>
                <a:latin typeface="Times New Roman" panose="02020603050405020304"/>
                <a:cs typeface="Times New Roman" panose="02020603050405020304"/>
                <a:sym typeface="+mn-ea"/>
              </a:rPr>
              <a:t>Expensive	</a:t>
            </a:r>
            <a:r>
              <a:rPr sz="8800" spc="-5" dirty="0">
                <a:solidFill>
                  <a:srgbClr val="0D0D0D"/>
                </a:solidFill>
                <a:latin typeface="Times New Roman" panose="02020603050405020304"/>
                <a:cs typeface="Times New Roman" panose="02020603050405020304"/>
                <a:sym typeface="+mn-ea"/>
              </a:rPr>
              <a:t>3G</a:t>
            </a:r>
            <a:r>
              <a:rPr sz="8800" spc="-114"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Phones.</a:t>
            </a:r>
            <a:endParaRPr sz="8800">
              <a:latin typeface="Times New Roman" panose="02020603050405020304"/>
              <a:cs typeface="Times New Roman" panose="02020603050405020304"/>
            </a:endParaRPr>
          </a:p>
          <a:p>
            <a:pPr>
              <a:lnSpc>
                <a:spcPct val="100000"/>
              </a:lnSpc>
              <a:spcBef>
                <a:spcPts val="30"/>
              </a:spcBef>
              <a:buClr>
                <a:srgbClr val="0D0D0D"/>
              </a:buClr>
              <a:buFont typeface="Wingdings" panose="05000000000000000000"/>
              <a:buChar char=""/>
            </a:pPr>
            <a:endParaRPr sz="8800">
              <a:latin typeface="Times New Roman" panose="02020603050405020304"/>
              <a:cs typeface="Times New Roman" panose="02020603050405020304"/>
            </a:endParaRPr>
          </a:p>
          <a:p>
            <a:pPr marL="329565" indent="-317500">
              <a:lnSpc>
                <a:spcPct val="100000"/>
              </a:lnSpc>
              <a:spcBef>
                <a:spcPts val="5"/>
              </a:spcBef>
              <a:buFont typeface="Wingdings" panose="05000000000000000000"/>
              <a:buChar char=""/>
              <a:tabLst>
                <a:tab pos="330200" algn="l"/>
              </a:tabLst>
            </a:pPr>
            <a:r>
              <a:rPr sz="8800" spc="-20" dirty="0">
                <a:solidFill>
                  <a:srgbClr val="0D0D0D"/>
                </a:solidFill>
                <a:latin typeface="Times New Roman" panose="02020603050405020304"/>
                <a:cs typeface="Times New Roman" panose="02020603050405020304"/>
                <a:sym typeface="+mn-ea"/>
              </a:rPr>
              <a:t>Large</a:t>
            </a:r>
            <a:r>
              <a:rPr sz="8800" spc="-6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Cell</a:t>
            </a:r>
            <a:r>
              <a:rPr sz="8800" spc="-6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Phones</a:t>
            </a:r>
            <a:endParaRPr sz="8800">
              <a:latin typeface="Times New Roman" panose="02020603050405020304"/>
              <a:cs typeface="Times New Roman" panose="02020603050405020304"/>
            </a:endParaRPr>
          </a:p>
          <a:p>
            <a:pPr marL="533400" indent="-533400" algn="ctr" eaLnBrk="1" hangingPunct="1">
              <a:lnSpc>
                <a:spcPct val="80000"/>
              </a:lnSpc>
              <a:buNone/>
            </a:pPr>
            <a:endParaRPr lang="en-US" altLang="en-US" sz="8800" dirty="0"/>
          </a:p>
          <a:p>
            <a:pPr marL="0" indent="0">
              <a:buNone/>
            </a:pPr>
            <a:r>
              <a:rPr lang="en-US" sz="8800" dirty="0">
                <a:sym typeface="+mn-ea"/>
              </a:rPr>
              <a:t> </a:t>
            </a:r>
            <a:endParaRPr lang="en-IN" altLang="en-US" sz="8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38</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sz="3600" u="heavy" spc="5" dirty="0">
                <a:uFill>
                  <a:solidFill>
                    <a:srgbClr val="000000"/>
                  </a:solidFill>
                </a:uFill>
                <a:latin typeface="Times New Roman" panose="02020603050405020304"/>
                <a:cs typeface="Times New Roman" panose="02020603050405020304"/>
                <a:sym typeface="+mn-ea"/>
              </a:rPr>
              <a:t>4</a:t>
            </a:r>
            <a:r>
              <a:rPr sz="3600" u="heavy" spc="-5" dirty="0">
                <a:uFill>
                  <a:solidFill>
                    <a:srgbClr val="000000"/>
                  </a:solidFill>
                </a:uFill>
                <a:latin typeface="Times New Roman" panose="02020603050405020304"/>
                <a:cs typeface="Times New Roman" panose="02020603050405020304"/>
                <a:sym typeface="+mn-ea"/>
              </a:rPr>
              <a:t>G</a:t>
            </a:r>
            <a:r>
              <a:rPr sz="3600" u="heavy" dirty="0">
                <a:uFill>
                  <a:solidFill>
                    <a:srgbClr val="000000"/>
                  </a:solidFill>
                </a:uFill>
                <a:latin typeface="Times New Roman" panose="02020603050405020304"/>
                <a:cs typeface="Times New Roman" panose="02020603050405020304"/>
                <a:sym typeface="+mn-ea"/>
              </a:rPr>
              <a:t>	</a:t>
            </a:r>
            <a:r>
              <a:rPr sz="3600" u="heavy" spc="-5" dirty="0">
                <a:uFill>
                  <a:solidFill>
                    <a:srgbClr val="000000"/>
                  </a:solidFill>
                </a:uFill>
                <a:latin typeface="Times New Roman" panose="02020603050405020304"/>
                <a:cs typeface="Times New Roman" panose="02020603050405020304"/>
                <a:sym typeface="+mn-ea"/>
              </a:rPr>
              <a:t>T</a:t>
            </a:r>
            <a:r>
              <a:rPr sz="3600" u="heavy" spc="-25" dirty="0">
                <a:uFill>
                  <a:solidFill>
                    <a:srgbClr val="000000"/>
                  </a:solidFill>
                </a:uFill>
                <a:latin typeface="Times New Roman" panose="02020603050405020304"/>
                <a:cs typeface="Times New Roman" panose="02020603050405020304"/>
                <a:sym typeface="+mn-ea"/>
              </a:rPr>
              <a:t>E</a:t>
            </a:r>
            <a:r>
              <a:rPr sz="3600" u="heavy" spc="-5" dirty="0">
                <a:uFill>
                  <a:solidFill>
                    <a:srgbClr val="000000"/>
                  </a:solidFill>
                </a:uFill>
                <a:latin typeface="Times New Roman" panose="02020603050405020304"/>
                <a:cs typeface="Times New Roman" panose="02020603050405020304"/>
                <a:sym typeface="+mn-ea"/>
              </a:rPr>
              <a:t>CHNOL</a:t>
            </a:r>
            <a:r>
              <a:rPr sz="3600" u="heavy" spc="-20" dirty="0">
                <a:uFill>
                  <a:solidFill>
                    <a:srgbClr val="000000"/>
                  </a:solidFill>
                </a:uFill>
                <a:latin typeface="Times New Roman" panose="02020603050405020304"/>
                <a:cs typeface="Times New Roman" panose="02020603050405020304"/>
                <a:sym typeface="+mn-ea"/>
              </a:rPr>
              <a:t>O</a:t>
            </a:r>
            <a:r>
              <a:rPr sz="3600" u="heavy" spc="-5" dirty="0">
                <a:uFill>
                  <a:solidFill>
                    <a:srgbClr val="000000"/>
                  </a:solidFill>
                </a:uFill>
                <a:latin typeface="Times New Roman" panose="02020603050405020304"/>
                <a:cs typeface="Times New Roman" panose="02020603050405020304"/>
                <a:sym typeface="+mn-ea"/>
              </a:rPr>
              <a:t>GY</a:t>
            </a:r>
            <a:r>
              <a:rPr sz="3600">
                <a:latin typeface="Times New Roman" panose="02020603050405020304"/>
                <a:cs typeface="Times New Roman" panose="02020603050405020304"/>
              </a:rPr>
              <a:t/>
            </a:r>
            <a:br>
              <a:rPr sz="3600">
                <a:latin typeface="Times New Roman" panose="02020603050405020304"/>
                <a:cs typeface="Times New Roman" panose="02020603050405020304"/>
              </a:rPr>
            </a:br>
            <a:endParaRPr lang="en-US" altLang="en-US" sz="3600" dirty="0"/>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32500" lnSpcReduction="10000"/>
          </a:bodyPr>
          <a:lstStyle/>
          <a:p>
            <a:pPr marL="533400" indent="-533400" algn="ctr" eaLnBrk="1" hangingPunct="1">
              <a:lnSpc>
                <a:spcPct val="80000"/>
              </a:lnSpc>
              <a:buNone/>
            </a:pPr>
            <a:endParaRPr lang="en-US" altLang="en-US" sz="8800" dirty="0"/>
          </a:p>
          <a:p>
            <a:pPr marL="12700">
              <a:lnSpc>
                <a:spcPct val="100000"/>
              </a:lnSpc>
              <a:spcBef>
                <a:spcPts val="90"/>
              </a:spcBef>
            </a:pPr>
            <a:r>
              <a:rPr sz="8800" spc="-10" dirty="0">
                <a:latin typeface="Times New Roman" panose="02020603050405020304"/>
                <a:cs typeface="Times New Roman" panose="02020603050405020304"/>
                <a:sym typeface="+mn-ea"/>
              </a:rPr>
              <a:t>High-speed </a:t>
            </a:r>
            <a:r>
              <a:rPr sz="8800" spc="-5" dirty="0">
                <a:latin typeface="Times New Roman" panose="02020603050405020304"/>
                <a:cs typeface="Times New Roman" panose="02020603050405020304"/>
                <a:sym typeface="+mn-ea"/>
              </a:rPr>
              <a:t>data access </a:t>
            </a:r>
            <a:r>
              <a:rPr sz="8800" spc="-484" dirty="0">
                <a:latin typeface="Times New Roman" panose="02020603050405020304"/>
                <a:cs typeface="Times New Roman" panose="02020603050405020304"/>
                <a:sym typeface="+mn-ea"/>
              </a:rPr>
              <a:t> </a:t>
            </a:r>
          </a:p>
          <a:p>
            <a:pPr marL="12700">
              <a:lnSpc>
                <a:spcPct val="100000"/>
              </a:lnSpc>
              <a:spcBef>
                <a:spcPts val="90"/>
              </a:spcBef>
            </a:pPr>
            <a:r>
              <a:rPr sz="8800" spc="-10" dirty="0">
                <a:latin typeface="Times New Roman" panose="02020603050405020304"/>
                <a:cs typeface="Times New Roman" panose="02020603050405020304"/>
                <a:sym typeface="+mn-ea"/>
              </a:rPr>
              <a:t>High </a:t>
            </a:r>
            <a:r>
              <a:rPr sz="8800" spc="-5" dirty="0">
                <a:latin typeface="Times New Roman" panose="02020603050405020304"/>
                <a:cs typeface="Times New Roman" panose="02020603050405020304"/>
                <a:sym typeface="+mn-ea"/>
              </a:rPr>
              <a:t>quality </a:t>
            </a:r>
            <a:r>
              <a:rPr sz="8800" spc="-15" dirty="0">
                <a:latin typeface="Times New Roman" panose="02020603050405020304"/>
                <a:cs typeface="Times New Roman" panose="02020603050405020304"/>
                <a:sym typeface="+mn-ea"/>
              </a:rPr>
              <a:t>streaming </a:t>
            </a:r>
            <a:r>
              <a:rPr sz="8800" spc="-484" dirty="0">
                <a:latin typeface="Times New Roman" panose="02020603050405020304"/>
                <a:cs typeface="Times New Roman" panose="02020603050405020304"/>
                <a:sym typeface="+mn-ea"/>
              </a:rPr>
              <a:t> </a:t>
            </a:r>
            <a:r>
              <a:rPr sz="8800" spc="-15" dirty="0">
                <a:latin typeface="Times New Roman" panose="02020603050405020304"/>
                <a:cs typeface="Times New Roman" panose="02020603050405020304"/>
                <a:sym typeface="+mn-ea"/>
              </a:rPr>
              <a:t>fi</a:t>
            </a:r>
            <a:r>
              <a:rPr sz="8800" spc="-30" dirty="0">
                <a:latin typeface="Times New Roman" panose="02020603050405020304"/>
                <a:cs typeface="Times New Roman" panose="02020603050405020304"/>
                <a:sym typeface="+mn-ea"/>
              </a:rPr>
              <a:t> </a:t>
            </a:r>
            <a:r>
              <a:rPr sz="8800" spc="-10" dirty="0">
                <a:latin typeface="Times New Roman" panose="02020603050405020304"/>
                <a:cs typeface="Times New Roman" panose="02020603050405020304"/>
                <a:sym typeface="+mn-ea"/>
              </a:rPr>
              <a:t>and</a:t>
            </a:r>
            <a:r>
              <a:rPr sz="8800" spc="25" dirty="0">
                <a:latin typeface="Times New Roman" panose="02020603050405020304"/>
                <a:cs typeface="Times New Roman" panose="02020603050405020304"/>
                <a:sym typeface="+mn-ea"/>
              </a:rPr>
              <a:t> </a:t>
            </a:r>
            <a:r>
              <a:rPr sz="8800" spc="-20" dirty="0">
                <a:latin typeface="Times New Roman" panose="02020603050405020304"/>
                <a:cs typeface="Times New Roman" panose="02020603050405020304"/>
                <a:sym typeface="+mn-ea"/>
              </a:rPr>
              <a:t>wi-max</a:t>
            </a:r>
          </a:p>
          <a:p>
            <a:pPr marL="12700">
              <a:lnSpc>
                <a:spcPct val="100000"/>
              </a:lnSpc>
              <a:spcBef>
                <a:spcPts val="90"/>
              </a:spcBef>
            </a:pPr>
            <a:r>
              <a:rPr sz="8800" spc="-5" dirty="0">
                <a:solidFill>
                  <a:srgbClr val="0D0D0D"/>
                </a:solidFill>
                <a:latin typeface="Times New Roman" panose="02020603050405020304"/>
                <a:cs typeface="Times New Roman" panose="02020603050405020304"/>
                <a:sym typeface="+mn-ea"/>
              </a:rPr>
              <a:t>Capable</a:t>
            </a:r>
            <a:r>
              <a:rPr sz="8800" spc="-25"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of</a:t>
            </a:r>
            <a:r>
              <a:rPr sz="8800" spc="-1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providing</a:t>
            </a:r>
            <a:r>
              <a:rPr sz="8800" spc="-1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100Mbps</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t>
            </a:r>
            <a:r>
              <a:rPr sz="8800" spc="-1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1Gbps</a:t>
            </a:r>
            <a:r>
              <a:rPr sz="8800" spc="-5" dirty="0">
                <a:solidFill>
                  <a:srgbClr val="0D0D0D"/>
                </a:solidFill>
                <a:latin typeface="Times New Roman" panose="02020603050405020304"/>
                <a:cs typeface="Times New Roman" panose="02020603050405020304"/>
                <a:sym typeface="+mn-ea"/>
              </a:rPr>
              <a:t> speed.</a:t>
            </a:r>
            <a:endParaRPr sz="8800">
              <a:latin typeface="Times New Roman" panose="02020603050405020304"/>
              <a:cs typeface="Times New Roman" panose="02020603050405020304"/>
            </a:endParaRPr>
          </a:p>
          <a:p>
            <a:pPr marL="12700" marR="373380">
              <a:lnSpc>
                <a:spcPct val="100000"/>
              </a:lnSpc>
            </a:pPr>
            <a:r>
              <a:rPr sz="8800" spc="-10" dirty="0">
                <a:solidFill>
                  <a:srgbClr val="0D0D0D"/>
                </a:solidFill>
                <a:latin typeface="Times New Roman" panose="02020603050405020304"/>
                <a:cs typeface="Times New Roman" panose="02020603050405020304"/>
                <a:sym typeface="+mn-ea"/>
              </a:rPr>
              <a:t>One</a:t>
            </a:r>
            <a:r>
              <a:rPr sz="8800" spc="5"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of</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the</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basic term</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used</a:t>
            </a:r>
            <a:r>
              <a:rPr sz="8800" spc="1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describe</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4G</a:t>
            </a:r>
            <a:r>
              <a:rPr sz="880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is</a:t>
            </a:r>
            <a:r>
              <a:rPr sz="8800" spc="40" dirty="0">
                <a:solidFill>
                  <a:srgbClr val="0D0D0D"/>
                </a:solidFill>
                <a:latin typeface="Times New Roman" panose="02020603050405020304"/>
                <a:cs typeface="Times New Roman" panose="02020603050405020304"/>
                <a:sym typeface="+mn-ea"/>
              </a:rPr>
              <a:t> </a:t>
            </a:r>
            <a:r>
              <a:rPr sz="8800" spc="-10" dirty="0">
                <a:solidFill>
                  <a:srgbClr val="FF0000"/>
                </a:solidFill>
                <a:latin typeface="Times New Roman" panose="02020603050405020304"/>
                <a:cs typeface="Times New Roman" panose="02020603050405020304"/>
                <a:sym typeface="+mn-ea"/>
              </a:rPr>
              <a:t>MAGIC</a:t>
            </a:r>
            <a:r>
              <a:rPr sz="8800" spc="-10" dirty="0">
                <a:solidFill>
                  <a:srgbClr val="0D0D0D"/>
                </a:solidFill>
                <a:latin typeface="Times New Roman" panose="02020603050405020304"/>
                <a:cs typeface="Times New Roman" panose="02020603050405020304"/>
                <a:sym typeface="+mn-ea"/>
              </a:rPr>
              <a:t>. </a:t>
            </a:r>
            <a:r>
              <a:rPr sz="8800" spc="-484" dirty="0">
                <a:solidFill>
                  <a:srgbClr val="0D0D0D"/>
                </a:solidFill>
                <a:latin typeface="Times New Roman" panose="02020603050405020304"/>
                <a:cs typeface="Times New Roman" panose="02020603050405020304"/>
                <a:sym typeface="+mn-ea"/>
              </a:rPr>
              <a:t> </a:t>
            </a:r>
          </a:p>
          <a:p>
            <a:pPr marL="12700" marR="373380">
              <a:lnSpc>
                <a:spcPct val="100000"/>
              </a:lnSpc>
            </a:pPr>
            <a:r>
              <a:rPr sz="8800" spc="-10" dirty="0">
                <a:solidFill>
                  <a:srgbClr val="0D0D0D"/>
                </a:solidFill>
                <a:latin typeface="Times New Roman" panose="02020603050405020304"/>
                <a:cs typeface="Times New Roman" panose="02020603050405020304"/>
                <a:sym typeface="+mn-ea"/>
              </a:rPr>
              <a:t>MAGIC:</a:t>
            </a:r>
            <a:endParaRPr sz="8800">
              <a:latin typeface="Times New Roman" panose="02020603050405020304"/>
              <a:cs typeface="Times New Roman" panose="02020603050405020304"/>
            </a:endParaRPr>
          </a:p>
          <a:p>
            <a:pPr marL="12700">
              <a:lnSpc>
                <a:spcPct val="100000"/>
              </a:lnSpc>
              <a:spcBef>
                <a:spcPts val="5"/>
              </a:spcBef>
              <a:tabLst>
                <a:tab pos="4223385" algn="l"/>
              </a:tabLst>
            </a:pPr>
            <a:r>
              <a:rPr sz="8800" dirty="0">
                <a:solidFill>
                  <a:srgbClr val="FF0000"/>
                </a:solidFill>
                <a:latin typeface="Times New Roman" panose="02020603050405020304"/>
                <a:cs typeface="Times New Roman" panose="02020603050405020304"/>
                <a:sym typeface="+mn-ea"/>
              </a:rPr>
              <a:t>M</a:t>
            </a:r>
            <a:r>
              <a:rPr sz="8800" dirty="0">
                <a:solidFill>
                  <a:srgbClr val="0D0D0D"/>
                </a:solidFill>
                <a:latin typeface="Times New Roman" panose="02020603050405020304"/>
                <a:cs typeface="Times New Roman" panose="02020603050405020304"/>
                <a:sym typeface="+mn-ea"/>
              </a:rPr>
              <a:t>obile</a:t>
            </a:r>
            <a:r>
              <a:rPr sz="8800" spc="-4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Multimedia</a:t>
            </a:r>
            <a:r>
              <a:rPr sz="8800" spc="470" dirty="0">
                <a:solidFill>
                  <a:srgbClr val="0D0D0D"/>
                </a:solidFill>
                <a:latin typeface="Times New Roman" panose="02020603050405020304"/>
                <a:cs typeface="Times New Roman" panose="02020603050405020304"/>
                <a:sym typeface="+mn-ea"/>
              </a:rPr>
              <a:t> </a:t>
            </a:r>
            <a:r>
              <a:rPr sz="8800" spc="-20" dirty="0">
                <a:solidFill>
                  <a:srgbClr val="FF0000"/>
                </a:solidFill>
                <a:latin typeface="Times New Roman" panose="02020603050405020304"/>
                <a:cs typeface="Times New Roman" panose="02020603050405020304"/>
                <a:sym typeface="+mn-ea"/>
              </a:rPr>
              <a:t>A</a:t>
            </a:r>
            <a:r>
              <a:rPr sz="8800" spc="-20" dirty="0">
                <a:solidFill>
                  <a:srgbClr val="0D0D0D"/>
                </a:solidFill>
                <a:latin typeface="Times New Roman" panose="02020603050405020304"/>
                <a:cs typeface="Times New Roman" panose="02020603050405020304"/>
                <a:sym typeface="+mn-ea"/>
              </a:rPr>
              <a:t>nytime</a:t>
            </a:r>
            <a:r>
              <a:rPr sz="8800" spc="-1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Anywhere</a:t>
            </a:r>
            <a:r>
              <a:rPr lang="en-IN" sz="8800" spc="-15" dirty="0">
                <a:solidFill>
                  <a:srgbClr val="0D0D0D"/>
                </a:solidFill>
                <a:latin typeface="Times New Roman" panose="02020603050405020304"/>
                <a:cs typeface="Times New Roman" panose="02020603050405020304"/>
                <a:sym typeface="+mn-ea"/>
              </a:rPr>
              <a:t> </a:t>
            </a:r>
            <a:r>
              <a:rPr sz="8800" spc="-5" dirty="0">
                <a:solidFill>
                  <a:srgbClr val="FF0000"/>
                </a:solidFill>
                <a:latin typeface="Times New Roman" panose="02020603050405020304"/>
                <a:cs typeface="Times New Roman" panose="02020603050405020304"/>
                <a:sym typeface="+mn-ea"/>
              </a:rPr>
              <a:t>G</a:t>
            </a:r>
            <a:r>
              <a:rPr sz="8800" spc="-5" dirty="0">
                <a:solidFill>
                  <a:srgbClr val="0D0D0D"/>
                </a:solidFill>
                <a:latin typeface="Times New Roman" panose="02020603050405020304"/>
                <a:cs typeface="Times New Roman" panose="02020603050405020304"/>
                <a:sym typeface="+mn-ea"/>
              </a:rPr>
              <a:t>lobal</a:t>
            </a:r>
            <a:r>
              <a:rPr lang="en-IN"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Mobility</a:t>
            </a:r>
            <a:r>
              <a:rPr sz="8800" spc="-8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Support</a:t>
            </a:r>
            <a:endParaRPr sz="8800">
              <a:latin typeface="Times New Roman" panose="02020603050405020304"/>
              <a:cs typeface="Times New Roman" panose="02020603050405020304"/>
            </a:endParaRPr>
          </a:p>
          <a:p>
            <a:pPr marL="12700">
              <a:lnSpc>
                <a:spcPct val="100000"/>
              </a:lnSpc>
              <a:tabLst>
                <a:tab pos="3021965" algn="l"/>
              </a:tabLst>
            </a:pPr>
            <a:r>
              <a:rPr sz="8800" spc="-5" dirty="0">
                <a:solidFill>
                  <a:srgbClr val="FF0000"/>
                </a:solidFill>
                <a:latin typeface="Times New Roman" panose="02020603050405020304"/>
                <a:cs typeface="Times New Roman" panose="02020603050405020304"/>
                <a:sym typeface="+mn-ea"/>
              </a:rPr>
              <a:t>I</a:t>
            </a:r>
            <a:r>
              <a:rPr sz="8800" spc="-5" dirty="0">
                <a:solidFill>
                  <a:srgbClr val="0D0D0D"/>
                </a:solidFill>
                <a:latin typeface="Times New Roman" panose="02020603050405020304"/>
                <a:cs typeface="Times New Roman" panose="02020603050405020304"/>
                <a:sym typeface="+mn-ea"/>
              </a:rPr>
              <a:t>ntegrated</a:t>
            </a:r>
            <a:r>
              <a:rPr sz="8800" spc="-5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Wireless</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Solution</a:t>
            </a:r>
            <a:r>
              <a:rPr lang="en-IN" sz="8800" spc="-5" dirty="0">
                <a:solidFill>
                  <a:srgbClr val="0D0D0D"/>
                </a:solidFill>
                <a:latin typeface="Times New Roman" panose="02020603050405020304"/>
                <a:cs typeface="Times New Roman" panose="02020603050405020304"/>
                <a:sym typeface="+mn-ea"/>
              </a:rPr>
              <a:t> </a:t>
            </a:r>
            <a:r>
              <a:rPr sz="8800" spc="-15" dirty="0">
                <a:solidFill>
                  <a:srgbClr val="FF0000"/>
                </a:solidFill>
                <a:latin typeface="Times New Roman" panose="02020603050405020304"/>
                <a:cs typeface="Times New Roman" panose="02020603050405020304"/>
                <a:sym typeface="+mn-ea"/>
              </a:rPr>
              <a:t>C</a:t>
            </a:r>
            <a:r>
              <a:rPr sz="8800" spc="-15" dirty="0">
                <a:solidFill>
                  <a:srgbClr val="0D0D0D"/>
                </a:solidFill>
                <a:latin typeface="Times New Roman" panose="02020603050405020304"/>
                <a:cs typeface="Times New Roman" panose="02020603050405020304"/>
                <a:sym typeface="+mn-ea"/>
              </a:rPr>
              <a:t>ustomized</a:t>
            </a:r>
            <a:r>
              <a:rPr sz="8800" spc="5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Personal</a:t>
            </a:r>
            <a:r>
              <a:rPr lang="en-IN"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Services</a:t>
            </a:r>
            <a:endParaRPr sz="8800">
              <a:latin typeface="Times New Roman" panose="02020603050405020304"/>
              <a:cs typeface="Times New Roman" panose="02020603050405020304"/>
            </a:endParaRPr>
          </a:p>
          <a:p>
            <a:pPr marL="12700">
              <a:lnSpc>
                <a:spcPct val="100000"/>
              </a:lnSpc>
            </a:pPr>
            <a:r>
              <a:rPr sz="8800" spc="-15" dirty="0">
                <a:solidFill>
                  <a:srgbClr val="0D0D0D"/>
                </a:solidFill>
                <a:latin typeface="Times New Roman" panose="02020603050405020304"/>
                <a:cs typeface="Times New Roman" panose="02020603050405020304"/>
                <a:sym typeface="+mn-ea"/>
              </a:rPr>
              <a:t>Also</a:t>
            </a:r>
            <a:r>
              <a:rPr sz="8800" spc="-5"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known</a:t>
            </a:r>
            <a:r>
              <a:rPr sz="8800" spc="7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as</a:t>
            </a:r>
            <a:r>
              <a:rPr sz="8800" spc="-2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Mobile</a:t>
            </a:r>
            <a:r>
              <a:rPr sz="8800" spc="-3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Broadband</a:t>
            </a:r>
            <a:r>
              <a:rPr sz="8800" spc="-2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Everywh</a:t>
            </a:r>
            <a:r>
              <a:rPr lang="en-IN" sz="8800" spc="-15" dirty="0">
                <a:solidFill>
                  <a:srgbClr val="0D0D0D"/>
                </a:solidFill>
                <a:latin typeface="Times New Roman" panose="02020603050405020304"/>
                <a:cs typeface="Times New Roman" panose="02020603050405020304"/>
                <a:sym typeface="+mn-ea"/>
              </a:rPr>
              <a:t>ere</a:t>
            </a:r>
            <a:endParaRPr sz="8800">
              <a:latin typeface="Times New Roman" panose="02020603050405020304"/>
              <a:cs typeface="Times New Roman" panose="02020603050405020304"/>
            </a:endParaRPr>
          </a:p>
          <a:p>
            <a:pPr marL="533400" indent="-533400" algn="ctr" eaLnBrk="1" hangingPunct="1">
              <a:lnSpc>
                <a:spcPct val="80000"/>
              </a:lnSpc>
              <a:buNone/>
            </a:pPr>
            <a:endParaRPr sz="8800">
              <a:latin typeface="Times New Roman" panose="02020603050405020304"/>
              <a:cs typeface="Times New Roman" panose="02020603050405020304"/>
            </a:endParaRPr>
          </a:p>
          <a:p>
            <a:pPr marL="533400" indent="-533400" algn="ctr" eaLnBrk="1" hangingPunct="1">
              <a:lnSpc>
                <a:spcPct val="80000"/>
              </a:lnSpc>
              <a:buNone/>
            </a:pPr>
            <a:endParaRPr lang="en-IN" altLang="en-US" sz="8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39</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sz="3600" u="heavy" spc="-5" dirty="0">
                <a:uFill>
                  <a:solidFill>
                    <a:srgbClr val="000000"/>
                  </a:solidFill>
                </a:uFill>
                <a:latin typeface="Times New Roman" panose="02020603050405020304"/>
                <a:cs typeface="Times New Roman" panose="02020603050405020304"/>
                <a:sym typeface="+mn-ea"/>
              </a:rPr>
              <a:t>4G</a:t>
            </a:r>
            <a:r>
              <a:rPr sz="3600" u="heavy" spc="-30" dirty="0">
                <a:uFill>
                  <a:solidFill>
                    <a:srgbClr val="000000"/>
                  </a:solidFill>
                </a:uFill>
                <a:latin typeface="Times New Roman" panose="02020603050405020304"/>
                <a:cs typeface="Times New Roman" panose="02020603050405020304"/>
                <a:sym typeface="+mn-ea"/>
              </a:rPr>
              <a:t> </a:t>
            </a:r>
            <a:r>
              <a:rPr sz="3600" u="heavy" spc="-5" dirty="0">
                <a:uFill>
                  <a:solidFill>
                    <a:srgbClr val="000000"/>
                  </a:solidFill>
                </a:uFill>
                <a:latin typeface="Times New Roman" panose="02020603050405020304"/>
                <a:cs typeface="Times New Roman" panose="02020603050405020304"/>
                <a:sym typeface="+mn-ea"/>
              </a:rPr>
              <a:t>(An</a:t>
            </a:r>
            <a:r>
              <a:rPr sz="3600" u="heavy" spc="-85" dirty="0">
                <a:uFill>
                  <a:solidFill>
                    <a:srgbClr val="000000"/>
                  </a:solidFill>
                </a:uFill>
                <a:latin typeface="Times New Roman" panose="02020603050405020304"/>
                <a:cs typeface="Times New Roman" panose="02020603050405020304"/>
                <a:sym typeface="+mn-ea"/>
              </a:rPr>
              <a:t>y</a:t>
            </a:r>
            <a:r>
              <a:rPr sz="3600" u="heavy" spc="-5" dirty="0">
                <a:uFill>
                  <a:solidFill>
                    <a:srgbClr val="000000"/>
                  </a:solidFill>
                </a:uFill>
                <a:latin typeface="Times New Roman" panose="02020603050405020304"/>
                <a:cs typeface="Times New Roman" panose="02020603050405020304"/>
                <a:sym typeface="+mn-ea"/>
              </a:rPr>
              <a:t>t</a:t>
            </a:r>
            <a:r>
              <a:rPr sz="3600" u="heavy" spc="10" dirty="0">
                <a:uFill>
                  <a:solidFill>
                    <a:srgbClr val="000000"/>
                  </a:solidFill>
                </a:uFill>
                <a:latin typeface="Times New Roman" panose="02020603050405020304"/>
                <a:cs typeface="Times New Roman" panose="02020603050405020304"/>
                <a:sym typeface="+mn-ea"/>
              </a:rPr>
              <a:t>i</a:t>
            </a:r>
            <a:r>
              <a:rPr sz="3600" u="heavy" spc="-5" dirty="0">
                <a:uFill>
                  <a:solidFill>
                    <a:srgbClr val="000000"/>
                  </a:solidFill>
                </a:uFill>
                <a:latin typeface="Times New Roman" panose="02020603050405020304"/>
                <a:cs typeface="Times New Roman" panose="02020603050405020304"/>
                <a:sym typeface="+mn-ea"/>
              </a:rPr>
              <a:t>me,</a:t>
            </a:r>
            <a:r>
              <a:rPr sz="3600" u="heavy" spc="-165" dirty="0">
                <a:uFill>
                  <a:solidFill>
                    <a:srgbClr val="000000"/>
                  </a:solidFill>
                </a:uFill>
                <a:latin typeface="Times New Roman" panose="02020603050405020304"/>
                <a:cs typeface="Times New Roman" panose="02020603050405020304"/>
                <a:sym typeface="+mn-ea"/>
              </a:rPr>
              <a:t> </a:t>
            </a:r>
            <a:r>
              <a:rPr sz="3600" u="heavy" spc="-5" dirty="0">
                <a:uFill>
                  <a:solidFill>
                    <a:srgbClr val="000000"/>
                  </a:solidFill>
                </a:uFill>
                <a:latin typeface="Times New Roman" panose="02020603050405020304"/>
                <a:cs typeface="Times New Roman" panose="02020603050405020304"/>
                <a:sym typeface="+mn-ea"/>
              </a:rPr>
              <a:t>An</a:t>
            </a:r>
            <a:r>
              <a:rPr sz="3600" u="heavy" spc="-85" dirty="0">
                <a:uFill>
                  <a:solidFill>
                    <a:srgbClr val="000000"/>
                  </a:solidFill>
                </a:uFill>
                <a:latin typeface="Times New Roman" panose="02020603050405020304"/>
                <a:cs typeface="Times New Roman" panose="02020603050405020304"/>
                <a:sym typeface="+mn-ea"/>
              </a:rPr>
              <a:t>y</a:t>
            </a:r>
            <a:r>
              <a:rPr sz="3600" u="heavy" spc="-5" dirty="0">
                <a:uFill>
                  <a:solidFill>
                    <a:srgbClr val="000000"/>
                  </a:solidFill>
                </a:uFill>
                <a:latin typeface="Times New Roman" panose="02020603050405020304"/>
                <a:cs typeface="Times New Roman" panose="02020603050405020304"/>
                <a:sym typeface="+mn-ea"/>
              </a:rPr>
              <a:t>where)</a:t>
            </a:r>
            <a:endParaRPr lang="en-US" altLang="en-US" sz="3600" dirty="0"/>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25000" lnSpcReduction="20000"/>
          </a:bodyPr>
          <a:lstStyle/>
          <a:p>
            <a:pPr marL="311150">
              <a:lnSpc>
                <a:spcPct val="100000"/>
              </a:lnSpc>
              <a:spcBef>
                <a:spcPts val="95"/>
              </a:spcBef>
            </a:pPr>
            <a:r>
              <a:rPr sz="8800" dirty="0">
                <a:solidFill>
                  <a:srgbClr val="0D0D0D"/>
                </a:solidFill>
                <a:latin typeface="Times New Roman" panose="02020603050405020304"/>
                <a:cs typeface="Times New Roman" panose="02020603050405020304"/>
                <a:sym typeface="+mn-ea"/>
              </a:rPr>
              <a:t>The</a:t>
            </a:r>
            <a:r>
              <a:rPr sz="8800" spc="-1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next</a:t>
            </a:r>
            <a:r>
              <a:rPr sz="8800" spc="3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generations</a:t>
            </a:r>
            <a:r>
              <a:rPr sz="8800" spc="2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of</a:t>
            </a:r>
            <a:r>
              <a:rPr sz="8800" spc="-10" dirty="0">
                <a:solidFill>
                  <a:srgbClr val="0D0D0D"/>
                </a:solidFill>
                <a:latin typeface="Times New Roman" panose="02020603050405020304"/>
                <a:cs typeface="Times New Roman" panose="02020603050405020304"/>
                <a:sym typeface="+mn-ea"/>
              </a:rPr>
              <a:t> wireless</a:t>
            </a:r>
            <a:r>
              <a:rPr sz="8800" spc="4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technology</a:t>
            </a:r>
            <a:r>
              <a:rPr sz="8800" spc="4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that</a:t>
            </a:r>
            <a:r>
              <a:rPr sz="880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promises</a:t>
            </a:r>
            <a:r>
              <a:rPr lang="en-IN" sz="8800" spc="-10" dirty="0">
                <a:solidFill>
                  <a:srgbClr val="0D0D0D"/>
                </a:solidFill>
                <a:latin typeface="Times New Roman" panose="02020603050405020304"/>
                <a:cs typeface="Times New Roman" panose="02020603050405020304"/>
                <a:sym typeface="+mn-ea"/>
              </a:rPr>
              <a:t> higher data rates </a:t>
            </a:r>
            <a:r>
              <a:rPr sz="8800" spc="-10" dirty="0">
                <a:solidFill>
                  <a:srgbClr val="0D0D0D"/>
                </a:solidFill>
                <a:latin typeface="Times New Roman" panose="02020603050405020304"/>
                <a:cs typeface="Times New Roman" panose="02020603050405020304"/>
                <a:sym typeface="+mn-ea"/>
              </a:rPr>
              <a:t>and</a:t>
            </a:r>
            <a:r>
              <a:rPr sz="8800" spc="-2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expanded</a:t>
            </a:r>
            <a:r>
              <a:rPr sz="8800"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multimedia</a:t>
            </a:r>
            <a:r>
              <a:rPr sz="8800" spc="6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services.</a:t>
            </a:r>
            <a:endParaRPr sz="8800">
              <a:latin typeface="Times New Roman" panose="02020603050405020304"/>
              <a:cs typeface="Times New Roman" panose="02020603050405020304"/>
            </a:endParaRPr>
          </a:p>
          <a:p>
            <a:pPr marL="311150">
              <a:lnSpc>
                <a:spcPct val="100000"/>
              </a:lnSpc>
            </a:pPr>
            <a:r>
              <a:rPr sz="8800" spc="-5" dirty="0">
                <a:solidFill>
                  <a:srgbClr val="0D0D0D"/>
                </a:solidFill>
                <a:latin typeface="Times New Roman" panose="02020603050405020304"/>
                <a:cs typeface="Times New Roman" panose="02020603050405020304"/>
                <a:sym typeface="+mn-ea"/>
              </a:rPr>
              <a:t>Capable</a:t>
            </a:r>
            <a:r>
              <a:rPr sz="8800" spc="-3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to</a:t>
            </a:r>
            <a:r>
              <a:rPr sz="8800" spc="-2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provide</a:t>
            </a:r>
            <a:r>
              <a:rPr sz="8800" spc="-2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speed</a:t>
            </a:r>
            <a:r>
              <a:rPr sz="8800" spc="5"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100Mbps-1Gbps.</a:t>
            </a:r>
            <a:endParaRPr sz="8800">
              <a:latin typeface="Times New Roman" panose="02020603050405020304"/>
              <a:cs typeface="Times New Roman" panose="02020603050405020304"/>
            </a:endParaRPr>
          </a:p>
          <a:p>
            <a:pPr marL="311150">
              <a:lnSpc>
                <a:spcPct val="100000"/>
              </a:lnSpc>
            </a:pPr>
            <a:r>
              <a:rPr sz="8800" spc="-10" dirty="0">
                <a:solidFill>
                  <a:srgbClr val="0D0D0D"/>
                </a:solidFill>
                <a:latin typeface="Times New Roman" panose="02020603050405020304"/>
                <a:cs typeface="Times New Roman" panose="02020603050405020304"/>
                <a:sym typeface="+mn-ea"/>
              </a:rPr>
              <a:t>High</a:t>
            </a:r>
            <a:r>
              <a:rPr sz="880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QOS</a:t>
            </a:r>
            <a:r>
              <a:rPr sz="8800" spc="1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and</a:t>
            </a:r>
            <a:r>
              <a:rPr sz="880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High</a:t>
            </a:r>
            <a:r>
              <a:rPr sz="880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Security</a:t>
            </a:r>
          </a:p>
          <a:p>
            <a:pPr marL="256540">
              <a:lnSpc>
                <a:spcPct val="100000"/>
              </a:lnSpc>
              <a:spcBef>
                <a:spcPts val="95"/>
              </a:spcBef>
            </a:pPr>
            <a:r>
              <a:rPr sz="8800" spc="-5" dirty="0">
                <a:solidFill>
                  <a:srgbClr val="0D0D0D"/>
                </a:solidFill>
                <a:latin typeface="Times New Roman" panose="02020603050405020304"/>
                <a:cs typeface="Times New Roman" panose="02020603050405020304"/>
                <a:sym typeface="+mn-ea"/>
              </a:rPr>
              <a:t>Provide</a:t>
            </a:r>
            <a:r>
              <a:rPr sz="8800" spc="-4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any</a:t>
            </a:r>
            <a:r>
              <a:rPr sz="8800" spc="1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kind</a:t>
            </a:r>
            <a:r>
              <a:rPr sz="8800" spc="40" dirty="0">
                <a:solidFill>
                  <a:srgbClr val="0D0D0D"/>
                </a:solidFill>
                <a:latin typeface="Times New Roman" panose="02020603050405020304"/>
                <a:cs typeface="Times New Roman" panose="02020603050405020304"/>
                <a:sym typeface="+mn-ea"/>
              </a:rPr>
              <a:t> </a:t>
            </a:r>
            <a:r>
              <a:rPr sz="8800" dirty="0">
                <a:solidFill>
                  <a:srgbClr val="0D0D0D"/>
                </a:solidFill>
                <a:latin typeface="Times New Roman" panose="02020603050405020304"/>
                <a:cs typeface="Times New Roman" panose="02020603050405020304"/>
                <a:sym typeface="+mn-ea"/>
              </a:rPr>
              <a:t>of</a:t>
            </a:r>
            <a:r>
              <a:rPr sz="8800" spc="-1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service</a:t>
            </a:r>
            <a:r>
              <a:rPr sz="8800" spc="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at</a:t>
            </a:r>
            <a:r>
              <a:rPr sz="8800" spc="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any</a:t>
            </a:r>
            <a:r>
              <a:rPr sz="8800" spc="5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time</a:t>
            </a:r>
            <a:r>
              <a:rPr sz="8800" spc="-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as</a:t>
            </a:r>
            <a:r>
              <a:rPr sz="880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per</a:t>
            </a:r>
            <a:r>
              <a:rPr sz="8800" spc="-10" dirty="0">
                <a:solidFill>
                  <a:srgbClr val="0D0D0D"/>
                </a:solidFill>
                <a:latin typeface="Times New Roman" panose="02020603050405020304"/>
                <a:cs typeface="Times New Roman" panose="02020603050405020304"/>
                <a:sym typeface="+mn-ea"/>
              </a:rPr>
              <a:t> user</a:t>
            </a:r>
            <a:r>
              <a:rPr sz="8800" spc="40"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requirements,</a:t>
            </a:r>
            <a:r>
              <a:rPr sz="8800" spc="-135" dirty="0">
                <a:solidFill>
                  <a:srgbClr val="0D0D0D"/>
                </a:solidFill>
                <a:latin typeface="Times New Roman" panose="02020603050405020304"/>
                <a:cs typeface="Times New Roman" panose="02020603050405020304"/>
                <a:sym typeface="+mn-ea"/>
              </a:rPr>
              <a:t> </a:t>
            </a:r>
            <a:r>
              <a:rPr sz="8800" spc="-15" dirty="0">
                <a:solidFill>
                  <a:srgbClr val="0D0D0D"/>
                </a:solidFill>
                <a:latin typeface="Times New Roman" panose="02020603050405020304"/>
                <a:cs typeface="Times New Roman" panose="02020603050405020304"/>
                <a:sym typeface="+mn-ea"/>
              </a:rPr>
              <a:t>anywhere.</a:t>
            </a:r>
            <a:endParaRPr sz="8800">
              <a:latin typeface="Times New Roman" panose="02020603050405020304"/>
              <a:cs typeface="Times New Roman" panose="02020603050405020304"/>
            </a:endParaRPr>
          </a:p>
          <a:p>
            <a:pPr>
              <a:lnSpc>
                <a:spcPct val="100000"/>
              </a:lnSpc>
            </a:pPr>
            <a:r>
              <a:rPr sz="8800" u="sng" spc="-5" dirty="0">
                <a:solidFill>
                  <a:srgbClr val="0D0D0D"/>
                </a:solidFill>
                <a:uFill>
                  <a:solidFill>
                    <a:srgbClr val="0D0D0D"/>
                  </a:solidFill>
                </a:uFill>
                <a:latin typeface="Times New Roman" panose="02020603050405020304"/>
                <a:cs typeface="Times New Roman" panose="02020603050405020304"/>
                <a:sym typeface="+mn-ea"/>
              </a:rPr>
              <a:t>Feat</a:t>
            </a:r>
            <a:r>
              <a:rPr sz="8800" u="sng" spc="-25" dirty="0">
                <a:solidFill>
                  <a:srgbClr val="0D0D0D"/>
                </a:solidFill>
                <a:uFill>
                  <a:solidFill>
                    <a:srgbClr val="0D0D0D"/>
                  </a:solidFill>
                </a:uFill>
                <a:latin typeface="Times New Roman" panose="02020603050405020304"/>
                <a:cs typeface="Times New Roman" panose="02020603050405020304"/>
                <a:sym typeface="+mn-ea"/>
              </a:rPr>
              <a:t>u</a:t>
            </a:r>
            <a:r>
              <a:rPr sz="8800" u="sng" dirty="0">
                <a:solidFill>
                  <a:srgbClr val="0D0D0D"/>
                </a:solidFill>
                <a:uFill>
                  <a:solidFill>
                    <a:srgbClr val="0D0D0D"/>
                  </a:solidFill>
                </a:uFill>
                <a:latin typeface="Times New Roman" panose="02020603050405020304"/>
                <a:cs typeface="Times New Roman" panose="02020603050405020304"/>
                <a:sym typeface="+mn-ea"/>
              </a:rPr>
              <a:t>r</a:t>
            </a:r>
            <a:r>
              <a:rPr sz="8800" u="sng" spc="-5" dirty="0">
                <a:solidFill>
                  <a:srgbClr val="0D0D0D"/>
                </a:solidFill>
                <a:uFill>
                  <a:solidFill>
                    <a:srgbClr val="0D0D0D"/>
                  </a:solidFill>
                </a:uFill>
                <a:latin typeface="Times New Roman" panose="02020603050405020304"/>
                <a:cs typeface="Times New Roman" panose="02020603050405020304"/>
                <a:sym typeface="+mn-ea"/>
              </a:rPr>
              <a:t>es</a:t>
            </a:r>
            <a:r>
              <a:rPr sz="8800" u="sng" spc="-120" dirty="0">
                <a:solidFill>
                  <a:srgbClr val="0D0D0D"/>
                </a:solidFill>
                <a:uFill>
                  <a:solidFill>
                    <a:srgbClr val="0D0D0D"/>
                  </a:solidFill>
                </a:uFill>
                <a:latin typeface="Times New Roman" panose="02020603050405020304"/>
                <a:cs typeface="Times New Roman" panose="02020603050405020304"/>
                <a:sym typeface="+mn-ea"/>
              </a:rPr>
              <a:t> </a:t>
            </a:r>
            <a:r>
              <a:rPr sz="8800" u="sng" dirty="0">
                <a:solidFill>
                  <a:srgbClr val="0D0D0D"/>
                </a:solidFill>
                <a:uFill>
                  <a:solidFill>
                    <a:srgbClr val="0D0D0D"/>
                  </a:solidFill>
                </a:uFill>
                <a:latin typeface="Times New Roman" panose="02020603050405020304"/>
                <a:cs typeface="Times New Roman" panose="02020603050405020304"/>
                <a:sym typeface="+mn-ea"/>
              </a:rPr>
              <a:t>I</a:t>
            </a:r>
            <a:r>
              <a:rPr sz="8800" u="sng" spc="-20" dirty="0">
                <a:solidFill>
                  <a:srgbClr val="0D0D0D"/>
                </a:solidFill>
                <a:uFill>
                  <a:solidFill>
                    <a:srgbClr val="0D0D0D"/>
                  </a:solidFill>
                </a:uFill>
                <a:latin typeface="Times New Roman" panose="02020603050405020304"/>
                <a:cs typeface="Times New Roman" panose="02020603050405020304"/>
                <a:sym typeface="+mn-ea"/>
              </a:rPr>
              <a:t>n</a:t>
            </a:r>
            <a:r>
              <a:rPr sz="8800" u="sng" spc="-5" dirty="0">
                <a:solidFill>
                  <a:srgbClr val="0D0D0D"/>
                </a:solidFill>
                <a:uFill>
                  <a:solidFill>
                    <a:srgbClr val="0D0D0D"/>
                  </a:solidFill>
                </a:uFill>
                <a:latin typeface="Times New Roman" panose="02020603050405020304"/>
                <a:cs typeface="Times New Roman" panose="02020603050405020304"/>
                <a:sym typeface="+mn-ea"/>
              </a:rPr>
              <a:t>cl</a:t>
            </a:r>
            <a:r>
              <a:rPr sz="8800" u="sng" spc="-20" dirty="0">
                <a:solidFill>
                  <a:srgbClr val="0D0D0D"/>
                </a:solidFill>
                <a:uFill>
                  <a:solidFill>
                    <a:srgbClr val="0D0D0D"/>
                  </a:solidFill>
                </a:uFill>
                <a:latin typeface="Times New Roman" panose="02020603050405020304"/>
                <a:cs typeface="Times New Roman" panose="02020603050405020304"/>
                <a:sym typeface="+mn-ea"/>
              </a:rPr>
              <a:t>u</a:t>
            </a:r>
            <a:r>
              <a:rPr sz="8800" u="sng" dirty="0">
                <a:solidFill>
                  <a:srgbClr val="0D0D0D"/>
                </a:solidFill>
                <a:uFill>
                  <a:solidFill>
                    <a:srgbClr val="0D0D0D"/>
                  </a:solidFill>
                </a:uFill>
                <a:latin typeface="Times New Roman" panose="02020603050405020304"/>
                <a:cs typeface="Times New Roman" panose="02020603050405020304"/>
                <a:sym typeface="+mn-ea"/>
              </a:rPr>
              <a:t>d</a:t>
            </a:r>
            <a:r>
              <a:rPr sz="8800" u="sng" spc="-5" dirty="0">
                <a:solidFill>
                  <a:srgbClr val="0D0D0D"/>
                </a:solidFill>
                <a:uFill>
                  <a:solidFill>
                    <a:srgbClr val="0D0D0D"/>
                  </a:solidFill>
                </a:uFill>
                <a:latin typeface="Times New Roman" panose="02020603050405020304"/>
                <a:cs typeface="Times New Roman" panose="02020603050405020304"/>
                <a:sym typeface="+mn-ea"/>
              </a:rPr>
              <a:t>e:</a:t>
            </a:r>
            <a:endParaRPr sz="8800">
              <a:latin typeface="Times New Roman" panose="02020603050405020304"/>
              <a:cs typeface="Times New Roman" panose="02020603050405020304"/>
            </a:endParaRPr>
          </a:p>
          <a:p>
            <a:pPr marL="341630" indent="-329565">
              <a:lnSpc>
                <a:spcPct val="100000"/>
              </a:lnSpc>
              <a:buFont typeface="Wingdings" panose="05000000000000000000"/>
              <a:buChar char=""/>
              <a:tabLst>
                <a:tab pos="341630" algn="l"/>
                <a:tab pos="342265" algn="l"/>
              </a:tabLst>
            </a:pPr>
            <a:r>
              <a:rPr sz="8800" spc="-10" dirty="0">
                <a:solidFill>
                  <a:srgbClr val="0D0D0D"/>
                </a:solidFill>
                <a:latin typeface="Times New Roman" panose="02020603050405020304"/>
                <a:cs typeface="Times New Roman" panose="02020603050405020304"/>
                <a:sym typeface="+mn-ea"/>
              </a:rPr>
              <a:t>M</a:t>
            </a:r>
            <a:r>
              <a:rPr sz="8800" spc="10" dirty="0">
                <a:solidFill>
                  <a:srgbClr val="0D0D0D"/>
                </a:solidFill>
                <a:latin typeface="Times New Roman" panose="02020603050405020304"/>
                <a:cs typeface="Times New Roman" panose="02020603050405020304"/>
                <a:sym typeface="+mn-ea"/>
              </a:rPr>
              <a:t>o</a:t>
            </a:r>
            <a:r>
              <a:rPr sz="8800" dirty="0">
                <a:solidFill>
                  <a:srgbClr val="0D0D0D"/>
                </a:solidFill>
                <a:latin typeface="Times New Roman" panose="02020603050405020304"/>
                <a:cs typeface="Times New Roman" panose="02020603050405020304"/>
                <a:sym typeface="+mn-ea"/>
              </a:rPr>
              <a:t>r</a:t>
            </a:r>
            <a:r>
              <a:rPr sz="8800" spc="-5" dirty="0">
                <a:solidFill>
                  <a:srgbClr val="0D0D0D"/>
                </a:solidFill>
                <a:latin typeface="Times New Roman" panose="02020603050405020304"/>
                <a:cs typeface="Times New Roman" panose="02020603050405020304"/>
                <a:sym typeface="+mn-ea"/>
              </a:rPr>
              <a:t>e</a:t>
            </a:r>
            <a:r>
              <a:rPr sz="8800" spc="-15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Sec</a:t>
            </a:r>
            <a:r>
              <a:rPr sz="8800" spc="-15" dirty="0">
                <a:solidFill>
                  <a:srgbClr val="0D0D0D"/>
                </a:solidFill>
                <a:latin typeface="Times New Roman" panose="02020603050405020304"/>
                <a:cs typeface="Times New Roman" panose="02020603050405020304"/>
                <a:sym typeface="+mn-ea"/>
              </a:rPr>
              <a:t>u</a:t>
            </a:r>
            <a:r>
              <a:rPr sz="8800" dirty="0">
                <a:solidFill>
                  <a:srgbClr val="0D0D0D"/>
                </a:solidFill>
                <a:latin typeface="Times New Roman" panose="02020603050405020304"/>
                <a:cs typeface="Times New Roman" panose="02020603050405020304"/>
                <a:sym typeface="+mn-ea"/>
              </a:rPr>
              <a:t>r</a:t>
            </a:r>
            <a:r>
              <a:rPr sz="8800" spc="-5" dirty="0">
                <a:solidFill>
                  <a:srgbClr val="0D0D0D"/>
                </a:solidFill>
                <a:latin typeface="Times New Roman" panose="02020603050405020304"/>
                <a:cs typeface="Times New Roman" panose="02020603050405020304"/>
                <a:sym typeface="+mn-ea"/>
              </a:rPr>
              <a:t>ity</a:t>
            </a:r>
            <a:endParaRPr sz="8800">
              <a:latin typeface="Times New Roman" panose="02020603050405020304"/>
              <a:cs typeface="Times New Roman" panose="02020603050405020304"/>
            </a:endParaRPr>
          </a:p>
          <a:p>
            <a:pPr marL="341630" indent="-329565">
              <a:lnSpc>
                <a:spcPct val="100000"/>
              </a:lnSpc>
              <a:buFont typeface="Wingdings" panose="05000000000000000000"/>
              <a:buChar char=""/>
              <a:tabLst>
                <a:tab pos="341630" algn="l"/>
                <a:tab pos="342265" algn="l"/>
              </a:tabLst>
            </a:pPr>
            <a:r>
              <a:rPr sz="8800" spc="-10" dirty="0">
                <a:solidFill>
                  <a:srgbClr val="0D0D0D"/>
                </a:solidFill>
                <a:latin typeface="Times New Roman" panose="02020603050405020304"/>
                <a:cs typeface="Times New Roman" panose="02020603050405020304"/>
                <a:sym typeface="+mn-ea"/>
              </a:rPr>
              <a:t>High</a:t>
            </a:r>
            <a:r>
              <a:rPr sz="8800" spc="-110"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Speed</a:t>
            </a:r>
            <a:endParaRPr sz="8800">
              <a:latin typeface="Times New Roman" panose="02020603050405020304"/>
              <a:cs typeface="Times New Roman" panose="02020603050405020304"/>
            </a:endParaRPr>
          </a:p>
          <a:p>
            <a:pPr marL="341630" indent="-329565">
              <a:lnSpc>
                <a:spcPct val="100000"/>
              </a:lnSpc>
              <a:spcBef>
                <a:spcPts val="5"/>
              </a:spcBef>
              <a:buFont typeface="Wingdings" panose="05000000000000000000"/>
              <a:buChar char=""/>
              <a:tabLst>
                <a:tab pos="341630" algn="l"/>
                <a:tab pos="342265" algn="l"/>
              </a:tabLst>
            </a:pPr>
            <a:r>
              <a:rPr sz="8800" spc="-10" dirty="0">
                <a:solidFill>
                  <a:srgbClr val="0D0D0D"/>
                </a:solidFill>
                <a:latin typeface="Times New Roman" panose="02020603050405020304"/>
                <a:cs typeface="Times New Roman" panose="02020603050405020304"/>
                <a:sym typeface="+mn-ea"/>
              </a:rPr>
              <a:t>High</a:t>
            </a:r>
            <a:r>
              <a:rPr sz="8800" spc="-8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Capacity</a:t>
            </a:r>
            <a:endParaRPr sz="8800">
              <a:latin typeface="Times New Roman" panose="02020603050405020304"/>
              <a:cs typeface="Times New Roman" panose="02020603050405020304"/>
            </a:endParaRPr>
          </a:p>
          <a:p>
            <a:pPr marL="341630" indent="-329565">
              <a:lnSpc>
                <a:spcPct val="100000"/>
              </a:lnSpc>
              <a:buFont typeface="Wingdings" panose="05000000000000000000"/>
              <a:buChar char=""/>
              <a:tabLst>
                <a:tab pos="341630" algn="l"/>
                <a:tab pos="342265" algn="l"/>
              </a:tabLst>
            </a:pPr>
            <a:r>
              <a:rPr sz="8800" spc="-25" dirty="0">
                <a:solidFill>
                  <a:srgbClr val="0D0D0D"/>
                </a:solidFill>
                <a:latin typeface="Times New Roman" panose="02020603050405020304"/>
                <a:cs typeface="Times New Roman" panose="02020603050405020304"/>
                <a:sym typeface="+mn-ea"/>
              </a:rPr>
              <a:t>L</a:t>
            </a:r>
            <a:r>
              <a:rPr sz="8800" spc="5" dirty="0">
                <a:solidFill>
                  <a:srgbClr val="0D0D0D"/>
                </a:solidFill>
                <a:latin typeface="Times New Roman" panose="02020603050405020304"/>
                <a:cs typeface="Times New Roman" panose="02020603050405020304"/>
                <a:sym typeface="+mn-ea"/>
              </a:rPr>
              <a:t>o</a:t>
            </a:r>
            <a:r>
              <a:rPr sz="8800" spc="-10" dirty="0">
                <a:solidFill>
                  <a:srgbClr val="0D0D0D"/>
                </a:solidFill>
                <a:latin typeface="Times New Roman" panose="02020603050405020304"/>
                <a:cs typeface="Times New Roman" panose="02020603050405020304"/>
                <a:sym typeface="+mn-ea"/>
              </a:rPr>
              <a:t>w</a:t>
            </a:r>
            <a:r>
              <a:rPr sz="8800" dirty="0">
                <a:solidFill>
                  <a:srgbClr val="0D0D0D"/>
                </a:solidFill>
                <a:latin typeface="Times New Roman" panose="02020603050405020304"/>
                <a:cs typeface="Times New Roman" panose="02020603050405020304"/>
                <a:sym typeface="+mn-ea"/>
              </a:rPr>
              <a:t> </a:t>
            </a:r>
            <a:r>
              <a:rPr sz="8800" spc="-20" dirty="0">
                <a:solidFill>
                  <a:srgbClr val="0D0D0D"/>
                </a:solidFill>
                <a:latin typeface="Times New Roman" panose="02020603050405020304"/>
                <a:cs typeface="Times New Roman" panose="02020603050405020304"/>
                <a:sym typeface="+mn-ea"/>
              </a:rPr>
              <a:t>C</a:t>
            </a:r>
            <a:r>
              <a:rPr sz="8800" spc="5" dirty="0">
                <a:solidFill>
                  <a:srgbClr val="0D0D0D"/>
                </a:solidFill>
                <a:latin typeface="Times New Roman" panose="02020603050405020304"/>
                <a:cs typeface="Times New Roman" panose="02020603050405020304"/>
                <a:sym typeface="+mn-ea"/>
              </a:rPr>
              <a:t>o</a:t>
            </a:r>
            <a:r>
              <a:rPr sz="8800" spc="-15" dirty="0">
                <a:solidFill>
                  <a:srgbClr val="0D0D0D"/>
                </a:solidFill>
                <a:latin typeface="Times New Roman" panose="02020603050405020304"/>
                <a:cs typeface="Times New Roman" panose="02020603050405020304"/>
                <a:sym typeface="+mn-ea"/>
              </a:rPr>
              <a:t>s</a:t>
            </a:r>
            <a:r>
              <a:rPr sz="8800" spc="-5" dirty="0">
                <a:solidFill>
                  <a:srgbClr val="0D0D0D"/>
                </a:solidFill>
                <a:latin typeface="Times New Roman" panose="02020603050405020304"/>
                <a:cs typeface="Times New Roman" panose="02020603050405020304"/>
                <a:sym typeface="+mn-ea"/>
              </a:rPr>
              <a:t>t</a:t>
            </a:r>
            <a:r>
              <a:rPr sz="8800" spc="5" dirty="0">
                <a:solidFill>
                  <a:srgbClr val="0D0D0D"/>
                </a:solidFill>
                <a:latin typeface="Times New Roman" panose="02020603050405020304"/>
                <a:cs typeface="Times New Roman" panose="02020603050405020304"/>
                <a:sym typeface="+mn-ea"/>
              </a:rPr>
              <a:t> </a:t>
            </a:r>
            <a:r>
              <a:rPr sz="8800" spc="10" dirty="0">
                <a:solidFill>
                  <a:srgbClr val="0D0D0D"/>
                </a:solidFill>
                <a:latin typeface="Times New Roman" panose="02020603050405020304"/>
                <a:cs typeface="Times New Roman" panose="02020603050405020304"/>
                <a:sym typeface="+mn-ea"/>
              </a:rPr>
              <a:t>P</a:t>
            </a:r>
            <a:r>
              <a:rPr sz="8800" spc="-5" dirty="0">
                <a:solidFill>
                  <a:srgbClr val="0D0D0D"/>
                </a:solidFill>
                <a:latin typeface="Times New Roman" panose="02020603050405020304"/>
                <a:cs typeface="Times New Roman" panose="02020603050405020304"/>
                <a:sym typeface="+mn-ea"/>
              </a:rPr>
              <a:t>e</a:t>
            </a:r>
            <a:r>
              <a:rPr sz="8800" spc="-40" dirty="0">
                <a:solidFill>
                  <a:srgbClr val="0D0D0D"/>
                </a:solidFill>
                <a:latin typeface="Times New Roman" panose="02020603050405020304"/>
                <a:cs typeface="Times New Roman" panose="02020603050405020304"/>
                <a:sym typeface="+mn-ea"/>
              </a:rPr>
              <a:t>r</a:t>
            </a:r>
            <a:r>
              <a:rPr sz="8800" spc="-25" dirty="0">
                <a:solidFill>
                  <a:srgbClr val="0D0D0D"/>
                </a:solidFill>
                <a:latin typeface="Times New Roman" panose="02020603050405020304"/>
                <a:cs typeface="Times New Roman" panose="02020603050405020304"/>
                <a:sym typeface="+mn-ea"/>
              </a:rPr>
              <a:t>-</a:t>
            </a:r>
            <a:r>
              <a:rPr sz="8800" spc="5" dirty="0">
                <a:solidFill>
                  <a:srgbClr val="0D0D0D"/>
                </a:solidFill>
                <a:latin typeface="Times New Roman" panose="02020603050405020304"/>
                <a:cs typeface="Times New Roman" panose="02020603050405020304"/>
                <a:sym typeface="+mn-ea"/>
              </a:rPr>
              <a:t>b</a:t>
            </a:r>
            <a:r>
              <a:rPr sz="8800" spc="-5" dirty="0">
                <a:solidFill>
                  <a:srgbClr val="0D0D0D"/>
                </a:solidFill>
                <a:latin typeface="Times New Roman" panose="02020603050405020304"/>
                <a:cs typeface="Times New Roman" panose="02020603050405020304"/>
                <a:sym typeface="+mn-ea"/>
              </a:rPr>
              <a:t>it</a:t>
            </a:r>
            <a:r>
              <a:rPr sz="8800" spc="-145" dirty="0">
                <a:solidFill>
                  <a:srgbClr val="0D0D0D"/>
                </a:solidFill>
                <a:latin typeface="Times New Roman" panose="02020603050405020304"/>
                <a:cs typeface="Times New Roman" panose="02020603050405020304"/>
                <a:sym typeface="+mn-ea"/>
              </a:rPr>
              <a:t> </a:t>
            </a:r>
            <a:r>
              <a:rPr sz="8800" spc="-5" dirty="0">
                <a:solidFill>
                  <a:srgbClr val="0D0D0D"/>
                </a:solidFill>
                <a:latin typeface="Times New Roman" panose="02020603050405020304"/>
                <a:cs typeface="Times New Roman" panose="02020603050405020304"/>
                <a:sym typeface="+mn-ea"/>
              </a:rPr>
              <a:t>etc.</a:t>
            </a:r>
            <a:endParaRPr sz="8800">
              <a:latin typeface="Times New Roman" panose="02020603050405020304"/>
              <a:cs typeface="Times New Roman" panose="02020603050405020304"/>
            </a:endParaRPr>
          </a:p>
          <a:p>
            <a:pPr marL="311150">
              <a:lnSpc>
                <a:spcPct val="100000"/>
              </a:lnSpc>
            </a:pPr>
            <a:endParaRPr sz="8800">
              <a:latin typeface="Times New Roman" panose="02020603050405020304"/>
              <a:cs typeface="Times New Roman" panose="02020603050405020304"/>
            </a:endParaRPr>
          </a:p>
          <a:p>
            <a:pPr marL="533400" indent="-533400" algn="ctr" eaLnBrk="1" hangingPunct="1">
              <a:lnSpc>
                <a:spcPct val="80000"/>
              </a:lnSpc>
              <a:buNone/>
            </a:pPr>
            <a:endParaRPr lang="en-US" altLang="en-US" sz="8800" dirty="0"/>
          </a:p>
          <a:p>
            <a:pPr marL="533400" indent="-533400" algn="ctr" eaLnBrk="1" hangingPunct="1">
              <a:lnSpc>
                <a:spcPct val="80000"/>
              </a:lnSpc>
              <a:buNone/>
            </a:pPr>
            <a:r>
              <a:rPr lang="en-US" altLang="en-US" sz="8800" dirty="0"/>
              <a:t>UNIT - </a:t>
            </a:r>
            <a:r>
              <a:rPr lang="en-IN" altLang="en-US" sz="8800" dirty="0"/>
              <a:t>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b="1" dirty="0">
                <a:solidFill>
                  <a:srgbClr val="FF0000"/>
                </a:solidFill>
                <a:sym typeface="+mn-ea"/>
              </a:rPr>
              <a:t>1. Global System for Mobile Systems</a:t>
            </a:r>
            <a:endParaRPr lang="en-US" altLang="en-US" sz="3600" dirty="0"/>
          </a:p>
        </p:txBody>
      </p:sp>
      <p:sp>
        <p:nvSpPr>
          <p:cNvPr id="3078" name="Rectangle 3"/>
          <p:cNvSpPr>
            <a:spLocks noGrp="1"/>
          </p:cNvSpPr>
          <p:nvPr>
            <p:ph sz="half" idx="1"/>
          </p:nvPr>
        </p:nvSpPr>
        <p:spPr>
          <a:xfrm>
            <a:off x="838200" y="1825625"/>
            <a:ext cx="10754995" cy="4351655"/>
          </a:xfrm>
          <a:solidFill>
            <a:srgbClr val="F5FBAB">
              <a:alpha val="89803"/>
            </a:srgbClr>
          </a:solidFill>
        </p:spPr>
        <p:txBody>
          <a:bodyPr vert="horz" wrap="square" lIns="91440" tIns="45720" rIns="91440" bIns="45720" anchor="t" anchorCtr="0"/>
          <a:lstStyle/>
          <a:p>
            <a:pPr marL="533400" indent="-533400" algn="ctr" eaLnBrk="1" hangingPunct="1">
              <a:lnSpc>
                <a:spcPct val="80000"/>
              </a:lnSpc>
              <a:buNone/>
            </a:pPr>
            <a:endParaRPr lang="en-US" altLang="en-US" sz="8800" dirty="0"/>
          </a:p>
          <a:p>
            <a:pPr marL="533400" indent="-533400" algn="ctr" eaLnBrk="1" hangingPunct="1">
              <a:lnSpc>
                <a:spcPct val="80000"/>
              </a:lnSpc>
              <a:buNone/>
            </a:pPr>
            <a:endParaRPr lang="en-IN" altLang="en-US" sz="8800" dirty="0"/>
          </a:p>
        </p:txBody>
      </p:sp>
      <p:sp>
        <p:nvSpPr>
          <p:cNvPr id="4" name="Text Box 3"/>
          <p:cNvSpPr txBox="1"/>
          <p:nvPr/>
        </p:nvSpPr>
        <p:spPr>
          <a:xfrm>
            <a:off x="1965325" y="2414270"/>
            <a:ext cx="9019540" cy="2030095"/>
          </a:xfrm>
          <a:prstGeom prst="rect">
            <a:avLst/>
          </a:prstGeom>
          <a:noFill/>
        </p:spPr>
        <p:txBody>
          <a:bodyPr wrap="square" rtlCol="0" anchor="t">
            <a:spAutoFit/>
          </a:bodyPr>
          <a:lstStyle/>
          <a:p>
            <a:pPr marL="0" indent="0" algn="just">
              <a:lnSpc>
                <a:spcPct val="150000"/>
              </a:lnSpc>
              <a:buNone/>
            </a:pPr>
            <a:r>
              <a:rPr lang="en-US" dirty="0" smtClean="0">
                <a:latin typeface="Times New Roman" panose="02020603050405020304" pitchFamily="18" charset="0"/>
                <a:cs typeface="Times New Roman" panose="02020603050405020304" pitchFamily="18" charset="0"/>
                <a:sym typeface="+mn-ea"/>
              </a:rPr>
              <a:t>Global </a:t>
            </a:r>
            <a:r>
              <a:rPr lang="en-US" dirty="0">
                <a:latin typeface="Times New Roman" panose="02020603050405020304" pitchFamily="18" charset="0"/>
                <a:cs typeface="Times New Roman" panose="02020603050405020304" pitchFamily="18" charset="0"/>
                <a:sym typeface="+mn-ea"/>
              </a:rPr>
              <a:t>System For Mobile(GSM) is a second generation cellular standard developed to cater voice services and data delivery using digital modulation GSM digitizes and compresses </a:t>
            </a:r>
            <a:r>
              <a:rPr lang="en-US" dirty="0" err="1">
                <a:latin typeface="Times New Roman" panose="02020603050405020304" pitchFamily="18" charset="0"/>
                <a:cs typeface="Times New Roman" panose="02020603050405020304" pitchFamily="18" charset="0"/>
                <a:sym typeface="+mn-ea"/>
              </a:rPr>
              <a:t>data,then</a:t>
            </a:r>
            <a:r>
              <a:rPr lang="en-US" dirty="0">
                <a:latin typeface="Times New Roman" panose="02020603050405020304" pitchFamily="18" charset="0"/>
                <a:cs typeface="Times New Roman" panose="02020603050405020304" pitchFamily="18" charset="0"/>
                <a:sym typeface="+mn-ea"/>
              </a:rPr>
              <a:t> sends it don a channel with two other streams of user data ,each in its own time </a:t>
            </a:r>
            <a:r>
              <a:rPr lang="en-US" dirty="0" err="1">
                <a:latin typeface="Times New Roman" panose="02020603050405020304" pitchFamily="18" charset="0"/>
                <a:cs typeface="Times New Roman" panose="02020603050405020304" pitchFamily="18" charset="0"/>
                <a:sym typeface="+mn-ea"/>
              </a:rPr>
              <a:t>slot.It</a:t>
            </a:r>
            <a:r>
              <a:rPr lang="en-US" dirty="0">
                <a:latin typeface="Times New Roman" panose="02020603050405020304" pitchFamily="18" charset="0"/>
                <a:cs typeface="Times New Roman" panose="02020603050405020304" pitchFamily="18" charset="0"/>
                <a:sym typeface="+mn-ea"/>
              </a:rPr>
              <a:t> operates at either the 900 megahertz(MHZ)or 1800 MHZ frequency band</a:t>
            </a:r>
            <a:endParaRPr lang="en-US" dirty="0">
              <a:latin typeface="Times New Roman" panose="02020603050405020304" pitchFamily="18" charset="0"/>
              <a:cs typeface="Times New Roman" panose="02020603050405020304" pitchFamily="18" charset="0"/>
            </a:endParaRPr>
          </a:p>
          <a:p>
            <a:pPr algn="just"/>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40</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dirty="0"/>
              <a:t>Introduction to 5G systems</a:t>
            </a: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42500" lnSpcReduction="10000"/>
          </a:bodyPr>
          <a:lstStyle/>
          <a:p>
            <a:pPr marL="533400" indent="-533400" algn="ctr" eaLnBrk="1" hangingPunct="1">
              <a:lnSpc>
                <a:spcPct val="80000"/>
              </a:lnSpc>
              <a:buNone/>
            </a:pPr>
            <a:endParaRPr lang="en-US" altLang="en-US" sz="8800" dirty="0"/>
          </a:p>
          <a:p>
            <a:pPr algn="just" eaLnBrk="1" hangingPunct="1">
              <a:lnSpc>
                <a:spcPct val="80000"/>
              </a:lnSpc>
              <a:buFont typeface="Arial" panose="020B0604020202020204" pitchFamily="34" charset="0"/>
              <a:buChar char="•"/>
            </a:pPr>
            <a:r>
              <a:rPr altLang="en-US" sz="8000" dirty="0">
                <a:latin typeface="Times New Roman" panose="02020603050405020304" pitchFamily="18" charset="0"/>
                <a:cs typeface="Times New Roman" panose="02020603050405020304" pitchFamily="18" charset="0"/>
              </a:rPr>
              <a:t> 5G Technology stands for 5th generation mobile</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technology. 5G denote the next major phase of mobile</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telecommunication standards beyond the upcoming 4G</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standards. </a:t>
            </a:r>
          </a:p>
          <a:p>
            <a:pPr algn="just" eaLnBrk="1" hangingPunct="1">
              <a:lnSpc>
                <a:spcPct val="80000"/>
              </a:lnSpc>
            </a:pPr>
            <a:r>
              <a:rPr altLang="en-US" sz="8000" dirty="0">
                <a:latin typeface="Times New Roman" panose="02020603050405020304" pitchFamily="18" charset="0"/>
                <a:cs typeface="Times New Roman" panose="02020603050405020304" pitchFamily="18" charset="0"/>
              </a:rPr>
              <a:t>Wireless systems using orthogonal frequency</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division multiplexing (OFDM) with wide area coverage,</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high throughput at millimeter waves (10 mm to 1 mm)</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covering a frequency range of 30 GHz to 300 GHz, and</a:t>
            </a:r>
            <a:r>
              <a:rPr lang="en-IN" sz="8000" dirty="0">
                <a:latin typeface="Times New Roman" panose="02020603050405020304" pitchFamily="18" charset="0"/>
                <a:cs typeface="Times New Roman" panose="02020603050405020304" pitchFamily="18" charset="0"/>
              </a:rPr>
              <a:t> </a:t>
            </a:r>
            <a:r>
              <a:rPr altLang="en-US" sz="8000" dirty="0">
                <a:latin typeface="Times New Roman" panose="02020603050405020304" pitchFamily="18" charset="0"/>
                <a:cs typeface="Times New Roman" panose="02020603050405020304" pitchFamily="18" charset="0"/>
              </a:rPr>
              <a:t>enabling a 20 Mbps data rate to distances up to 2 km. </a:t>
            </a:r>
          </a:p>
          <a:p>
            <a:pPr marL="533400" indent="-533400" algn="just" eaLnBrk="1" hangingPunct="1">
              <a:lnSpc>
                <a:spcPct val="80000"/>
              </a:lnSpc>
              <a:buNone/>
            </a:pPr>
            <a:endParaRPr altLang="en-US" sz="8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41</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US" altLang="en-US" sz="3600" dirty="0"/>
              <a:t>Features of 5G Technology:</a:t>
            </a: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37500" lnSpcReduction="10000"/>
          </a:bodyPr>
          <a:lstStyle/>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5G technology offer high resolution for crazy cell</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phone user and bi-directional large bandwidth</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 Shaping</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advanced billing interfaces of 5G technology</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makes it more attractive and effective.</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5G technology also providing subscriber</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supervision tools for fast action.</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high quality services of 5G technology based</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on Policy to avoid error.</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5G technology is providing large broadcasting of</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data in Gigabit which supporting almost 65,000</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 Connections.</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5G technology offer transporter class gateway</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with unparalleled consistency.</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traffic statistics by 5G technology makes it</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more accurate.</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Through remote management offered by 5G</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technology a user can get better and fast solution.</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remote diagnostics also a great feature of 5G</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technology.</a:t>
            </a:r>
          </a:p>
          <a:p>
            <a:pPr algn="just" eaLnBrk="1" hangingPunct="1">
              <a:lnSpc>
                <a:spcPct val="80000"/>
              </a:lnSpc>
              <a:buFont typeface="Arial" panose="020B0604020202020204" pitchFamily="34" charset="0"/>
              <a:buChar char="•"/>
            </a:pPr>
            <a:r>
              <a:rPr lang="en-US" altLang="en-US" sz="4800" dirty="0">
                <a:latin typeface="Times New Roman" panose="02020603050405020304" pitchFamily="18" charset="0"/>
                <a:cs typeface="Times New Roman" panose="02020603050405020304" pitchFamily="18" charset="0"/>
              </a:rPr>
              <a:t> The 5G technology is providing up to 25 Mbps</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connectivity speed.</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5G technology also support virtual private</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network.</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new 5G technology will take all delivery</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service out of business prospect</a:t>
            </a:r>
            <a:r>
              <a:rPr lang="en-IN" altLang="en-US" sz="4800" dirty="0">
                <a:latin typeface="Times New Roman" panose="02020603050405020304" pitchFamily="18" charset="0"/>
                <a:cs typeface="Times New Roman" panose="02020603050405020304" pitchFamily="18" charset="0"/>
              </a:rPr>
              <a:t> </a:t>
            </a:r>
          </a:p>
          <a:p>
            <a:pPr algn="just" eaLnBrk="1" hangingPunct="1">
              <a:lnSpc>
                <a:spcPct val="80000"/>
              </a:lnSpc>
            </a:pPr>
            <a:r>
              <a:rPr lang="en-US" altLang="en-US" sz="4800" dirty="0">
                <a:latin typeface="Times New Roman" panose="02020603050405020304" pitchFamily="18" charset="0"/>
                <a:cs typeface="Times New Roman" panose="02020603050405020304" pitchFamily="18" charset="0"/>
              </a:rPr>
              <a:t> The uploading and downloading speed of 5G</a:t>
            </a:r>
            <a:r>
              <a:rPr lang="en-IN" altLang="en-US" sz="4800" dirty="0">
                <a:latin typeface="Times New Roman" panose="02020603050405020304" pitchFamily="18" charset="0"/>
                <a:cs typeface="Times New Roman" panose="02020603050405020304" pitchFamily="18" charset="0"/>
              </a:rPr>
              <a:t> </a:t>
            </a:r>
            <a:r>
              <a:rPr lang="en-US" altLang="en-US" sz="4800" dirty="0">
                <a:latin typeface="Times New Roman" panose="02020603050405020304" pitchFamily="18" charset="0"/>
                <a:cs typeface="Times New Roman" panose="02020603050405020304" pitchFamily="18" charset="0"/>
              </a:rPr>
              <a:t>technology touching the peak.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42</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US" altLang="en-US" sz="3600" dirty="0"/>
              <a:t>IMPORTANT ADVANTAGES</a:t>
            </a: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42500" lnSpcReduction="10000"/>
          </a:bodyPr>
          <a:lstStyle/>
          <a:p>
            <a:pPr algn="ctr" eaLnBrk="1" hangingPunct="1">
              <a:lnSpc>
                <a:spcPct val="80000"/>
              </a:lnSpc>
            </a:pPr>
            <a:endParaRPr lang="en-US" altLang="en-US" sz="8800" dirty="0"/>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High resolution and bi-directional large bandwidth</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shaping.</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Technology to gather all networks on one</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platform.</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More effective and efficient.</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Technology to facilitate subscriber supervision</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tools for the quick action.</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Most likely, will provide a huge broadcasting data</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(in Gigabit), which will support more than 60,000</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connections.</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Easily manageable with the previous generations.</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Technological sound to support heterogeneous</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services (including private network).</a:t>
            </a:r>
          </a:p>
          <a:p>
            <a:pPr algn="just" eaLnBrk="1" hangingPunct="1">
              <a:lnSpc>
                <a:spcPct val="80000"/>
              </a:lnSpc>
            </a:pPr>
            <a:r>
              <a:rPr altLang="en-US" sz="5600" dirty="0">
                <a:latin typeface="Times New Roman" panose="02020603050405020304" pitchFamily="18" charset="0"/>
                <a:cs typeface="Times New Roman" panose="02020603050405020304" pitchFamily="18" charset="0"/>
              </a:rPr>
              <a:t> Possible to provide uniform, uninterrupted, and</a:t>
            </a:r>
            <a:r>
              <a:rPr lang="en-IN" sz="5600" dirty="0">
                <a:latin typeface="Times New Roman" panose="02020603050405020304" pitchFamily="18" charset="0"/>
                <a:cs typeface="Times New Roman" panose="02020603050405020304" pitchFamily="18" charset="0"/>
              </a:rPr>
              <a:t> </a:t>
            </a:r>
            <a:r>
              <a:rPr altLang="en-US" sz="5600" dirty="0">
                <a:latin typeface="Times New Roman" panose="02020603050405020304" pitchFamily="18" charset="0"/>
                <a:cs typeface="Times New Roman" panose="02020603050405020304" pitchFamily="18" charset="0"/>
              </a:rPr>
              <a:t>consistent connectivity across the world.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43</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US" altLang="en-US" sz="3600" dirty="0"/>
              <a:t>DISADVANTAGES OF 5G TECHNOLOGY</a:t>
            </a: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normAutofit fontScale="42500" lnSpcReduction="10000"/>
          </a:bodyPr>
          <a:lstStyle/>
          <a:p>
            <a:pPr marL="533400" indent="-533400" algn="ctr" eaLnBrk="1" hangingPunct="1">
              <a:lnSpc>
                <a:spcPct val="80000"/>
              </a:lnSpc>
              <a:buNone/>
            </a:pPr>
            <a:endParaRPr lang="en-US" altLang="en-US" sz="8800" dirty="0"/>
          </a:p>
          <a:p>
            <a:pPr algn="just" eaLnBrk="1" hangingPunct="1">
              <a:lnSpc>
                <a:spcPct val="80000"/>
              </a:lnSpc>
            </a:pPr>
            <a:r>
              <a:rPr altLang="en-US" sz="6400" dirty="0">
                <a:latin typeface="Times New Roman" panose="02020603050405020304" pitchFamily="18" charset="0"/>
                <a:cs typeface="Times New Roman" panose="02020603050405020304" pitchFamily="18" charset="0"/>
              </a:rPr>
              <a:t>Though, 5G technology is researched and conceptualized</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to solve all radio signal problems and hardship of mobile</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world, but because of some security reason and lack of</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technological advancement in most of the geographic</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regions, it has following shortcomings −</a:t>
            </a:r>
          </a:p>
          <a:p>
            <a:pPr algn="just" eaLnBrk="1" hangingPunct="1">
              <a:lnSpc>
                <a:spcPct val="80000"/>
              </a:lnSpc>
            </a:pPr>
            <a:r>
              <a:rPr altLang="en-US" sz="6400" dirty="0">
                <a:latin typeface="Times New Roman" panose="02020603050405020304" pitchFamily="18" charset="0"/>
                <a:cs typeface="Times New Roman" panose="02020603050405020304" pitchFamily="18" charset="0"/>
              </a:rPr>
              <a:t> Technology is still under process and research on</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its viability is going on.</a:t>
            </a:r>
          </a:p>
          <a:p>
            <a:pPr algn="just" eaLnBrk="1" hangingPunct="1">
              <a:lnSpc>
                <a:spcPct val="80000"/>
              </a:lnSpc>
            </a:pPr>
            <a:r>
              <a:rPr altLang="en-US" sz="6400" dirty="0">
                <a:latin typeface="Times New Roman" panose="02020603050405020304" pitchFamily="18" charset="0"/>
                <a:cs typeface="Times New Roman" panose="02020603050405020304" pitchFamily="18" charset="0"/>
              </a:rPr>
              <a:t> The speed, this technology is claiming seems</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difficult to achieve (in future, it might be) because</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of the incompetent technological support in most</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parts of the world.</a:t>
            </a:r>
          </a:p>
          <a:p>
            <a:pPr algn="just" eaLnBrk="1" hangingPunct="1">
              <a:lnSpc>
                <a:spcPct val="80000"/>
              </a:lnSpc>
            </a:pPr>
            <a:r>
              <a:rPr altLang="en-US" sz="6400" dirty="0">
                <a:latin typeface="Times New Roman" panose="02020603050405020304" pitchFamily="18" charset="0"/>
                <a:cs typeface="Times New Roman" panose="02020603050405020304" pitchFamily="18" charset="0"/>
              </a:rPr>
              <a:t> Many of the old devices would not be competent</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to 5G, hence, all of them need to be replaced with</a:t>
            </a:r>
            <a:r>
              <a:rPr lang="en-IN" sz="6400" dirty="0">
                <a:latin typeface="Times New Roman" panose="02020603050405020304" pitchFamily="18" charset="0"/>
                <a:cs typeface="Times New Roman" panose="02020603050405020304" pitchFamily="18" charset="0"/>
              </a:rPr>
              <a:t> </a:t>
            </a:r>
            <a:r>
              <a:rPr altLang="en-US" sz="6400" dirty="0">
                <a:latin typeface="Times New Roman" panose="02020603050405020304" pitchFamily="18" charset="0"/>
                <a:cs typeface="Times New Roman" panose="02020603050405020304" pitchFamily="18" charset="0"/>
              </a:rPr>
              <a:t>new one — expensive deal.</a:t>
            </a:r>
          </a:p>
          <a:p>
            <a:pPr algn="just" eaLnBrk="1" hangingPunct="1">
              <a:lnSpc>
                <a:spcPct val="80000"/>
              </a:lnSpc>
            </a:pPr>
            <a:r>
              <a:rPr altLang="en-US" sz="6400" dirty="0">
                <a:latin typeface="Times New Roman" panose="02020603050405020304" pitchFamily="18" charset="0"/>
                <a:cs typeface="Times New Roman" panose="02020603050405020304" pitchFamily="18" charset="0"/>
              </a:rPr>
              <a:t> Developing infrastructure needs high cost.</a:t>
            </a:r>
          </a:p>
          <a:p>
            <a:pPr algn="just" eaLnBrk="1" hangingPunct="1">
              <a:lnSpc>
                <a:spcPct val="80000"/>
              </a:lnSpc>
            </a:pPr>
            <a:r>
              <a:rPr altLang="en-US" sz="6400" dirty="0">
                <a:latin typeface="Times New Roman" panose="02020603050405020304" pitchFamily="18" charset="0"/>
                <a:cs typeface="Times New Roman" panose="02020603050405020304" pitchFamily="18" charset="0"/>
              </a:rPr>
              <a:t> Security and privacy issue yet to be solved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5</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dirty="0"/>
              <a:t>GSM History</a:t>
            </a:r>
          </a:p>
        </p:txBody>
      </p:sp>
      <p:sp>
        <p:nvSpPr>
          <p:cNvPr id="3078" name="Rectangle 3"/>
          <p:cNvSpPr>
            <a:spLocks noGrp="1"/>
          </p:cNvSpPr>
          <p:nvPr>
            <p:ph idx="1"/>
          </p:nvPr>
        </p:nvSpPr>
        <p:spPr>
          <a:solidFill>
            <a:srgbClr val="F5FBAB">
              <a:alpha val="89803"/>
            </a:srgbClr>
          </a:solidFill>
        </p:spPr>
        <p:txBody>
          <a:bodyPr vert="horz" wrap="square" lIns="91440" tIns="45720" rIns="91440" bIns="45720" anchor="t" anchorCtr="0"/>
          <a:lstStyle/>
          <a:p>
            <a:pPr marL="533400" indent="-533400" algn="ctr" eaLnBrk="1" hangingPunct="1">
              <a:lnSpc>
                <a:spcPct val="80000"/>
              </a:lnSpc>
              <a:buNone/>
            </a:pPr>
            <a:endParaRPr lang="en-US" altLang="en-US" sz="8800" dirty="0"/>
          </a:p>
          <a:p>
            <a:pPr marL="533400" indent="-533400" algn="ctr" eaLnBrk="1" hangingPunct="1">
              <a:lnSpc>
                <a:spcPct val="80000"/>
              </a:lnSpc>
              <a:buNone/>
            </a:pPr>
            <a:endParaRPr lang="en-IN" altLang="en-US" sz="8800" dirty="0"/>
          </a:p>
        </p:txBody>
      </p:sp>
      <p:sp>
        <p:nvSpPr>
          <p:cNvPr id="2" name="Text Box 1"/>
          <p:cNvSpPr txBox="1"/>
          <p:nvPr/>
        </p:nvSpPr>
        <p:spPr>
          <a:xfrm>
            <a:off x="1196975" y="2612390"/>
            <a:ext cx="9375140" cy="2306955"/>
          </a:xfrm>
          <a:prstGeom prst="rect">
            <a:avLst/>
          </a:prstGeom>
          <a:noFill/>
        </p:spPr>
        <p:txBody>
          <a:bodyPr wrap="square" rtlCol="0" anchor="t">
            <a:spAutoFit/>
          </a:bodyPr>
          <a:lstStyle/>
          <a:p>
            <a:r>
              <a:rPr lang="en-US" dirty="0">
                <a:sym typeface="+mn-ea"/>
              </a:rPr>
              <a:t>Developed  by group </a:t>
            </a:r>
            <a:r>
              <a:rPr lang="en-US" dirty="0" err="1">
                <a:sym typeface="+mn-ea"/>
              </a:rPr>
              <a:t>speciale</a:t>
            </a:r>
            <a:r>
              <a:rPr lang="en-US" dirty="0">
                <a:sym typeface="+mn-ea"/>
              </a:rPr>
              <a:t> mobile(founded 1892) which was an initiative of CPET(Conference of European Post and Telecommunication)</a:t>
            </a:r>
            <a:endParaRPr lang="en-US" dirty="0"/>
          </a:p>
          <a:p>
            <a:endParaRPr lang="en-US" dirty="0"/>
          </a:p>
          <a:p>
            <a:r>
              <a:rPr lang="en-US" dirty="0">
                <a:sym typeface="+mn-ea"/>
              </a:rPr>
              <a:t>Under ETSI,GSM is named as ”Global System for Mobile Communication” in 1989</a:t>
            </a:r>
            <a:endParaRPr lang="en-US" dirty="0"/>
          </a:p>
          <a:p>
            <a:endParaRPr lang="en-US" dirty="0"/>
          </a:p>
          <a:p>
            <a:r>
              <a:rPr lang="en-US" dirty="0">
                <a:sym typeface="+mn-ea"/>
              </a:rPr>
              <a:t>Full set of specifications phase-I became available in 1990</a:t>
            </a:r>
            <a:endParaRPr lang="en-US" dirty="0"/>
          </a:p>
          <a:p>
            <a:endParaRPr lang="en-US" dirty="0"/>
          </a:p>
          <a:p>
            <a:r>
              <a:rPr lang="en-US" dirty="0">
                <a:sym typeface="+mn-ea"/>
              </a:rPr>
              <a:t>Phase 2 of the GSM specifications occurs in 1995.Coverage is extended to rural areas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6</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dirty="0"/>
              <a:t>The Evolution of GSM</a:t>
            </a:r>
          </a:p>
        </p:txBody>
      </p:sp>
      <p:sp>
        <p:nvSpPr>
          <p:cNvPr id="3078" name="Rectangle 3"/>
          <p:cNvSpPr>
            <a:spLocks noGrp="1"/>
          </p:cNvSpPr>
          <p:nvPr>
            <p:ph idx="1"/>
          </p:nvPr>
        </p:nvSpPr>
        <p:spPr>
          <a:xfrm>
            <a:off x="838200" y="1813560"/>
            <a:ext cx="10514965" cy="5044440"/>
          </a:xfrm>
          <a:solidFill>
            <a:srgbClr val="F5FBAB">
              <a:alpha val="89803"/>
            </a:srgbClr>
          </a:solidFill>
        </p:spPr>
        <p:txBody>
          <a:bodyPr vert="horz" wrap="square" lIns="91440" tIns="45720" rIns="91440" bIns="45720" anchor="t" anchorCtr="0">
            <a:normAutofit fontScale="25000" lnSpcReduction="20000"/>
          </a:bodyPr>
          <a:lstStyle/>
          <a:p>
            <a:pPr marL="0" indent="0">
              <a:buNone/>
            </a:pPr>
            <a:r>
              <a:rPr lang="en-US" sz="8800" dirty="0">
                <a:sym typeface="+mn-ea"/>
              </a:rPr>
              <a:t>1G        -Voice Signals only</a:t>
            </a:r>
            <a:endParaRPr lang="en-US" sz="8800" dirty="0"/>
          </a:p>
          <a:p>
            <a:pPr marL="0" indent="0">
              <a:buNone/>
            </a:pPr>
            <a:r>
              <a:rPr lang="en-US" sz="8800" dirty="0">
                <a:sym typeface="+mn-ea"/>
              </a:rPr>
              <a:t>                   -Analogue cellular phones</a:t>
            </a:r>
            <a:endParaRPr lang="en-US" sz="8800" dirty="0"/>
          </a:p>
          <a:p>
            <a:pPr marL="0" indent="0">
              <a:buNone/>
            </a:pPr>
            <a:r>
              <a:rPr lang="en-US" sz="8800" dirty="0">
                <a:sym typeface="+mn-ea"/>
              </a:rPr>
              <a:t>                   -NMT,AMPS</a:t>
            </a:r>
            <a:endParaRPr lang="en-US" sz="8800" dirty="0"/>
          </a:p>
          <a:p>
            <a:pPr marL="0" indent="0">
              <a:buNone/>
            </a:pPr>
            <a:r>
              <a:rPr lang="en-US" sz="8800" dirty="0">
                <a:sym typeface="+mn-ea"/>
              </a:rPr>
              <a:t>2G       -Voice and data signals</a:t>
            </a:r>
            <a:endParaRPr lang="en-US" sz="8800" dirty="0"/>
          </a:p>
          <a:p>
            <a:pPr marL="0" indent="0">
              <a:buNone/>
            </a:pPr>
            <a:r>
              <a:rPr lang="en-US" sz="8800" dirty="0">
                <a:sym typeface="+mn-ea"/>
              </a:rPr>
              <a:t>                   -Digital Fidelity Cellular phones </a:t>
            </a:r>
            <a:endParaRPr lang="en-US" sz="8800" dirty="0"/>
          </a:p>
          <a:p>
            <a:pPr marL="0" indent="0">
              <a:buNone/>
            </a:pPr>
            <a:r>
              <a:rPr lang="en-US" sz="8800" dirty="0">
                <a:sym typeface="+mn-ea"/>
              </a:rPr>
              <a:t>                   -GSM,CDMA,TDMA</a:t>
            </a:r>
            <a:endParaRPr lang="en-US" sz="8800" dirty="0"/>
          </a:p>
          <a:p>
            <a:pPr marL="0" indent="0">
              <a:buNone/>
            </a:pPr>
            <a:r>
              <a:rPr lang="en-US" sz="8800" dirty="0">
                <a:sym typeface="+mn-ea"/>
              </a:rPr>
              <a:t>3G      -</a:t>
            </a:r>
            <a:r>
              <a:rPr lang="en-US" sz="8800" dirty="0" err="1">
                <a:sym typeface="+mn-ea"/>
              </a:rPr>
              <a:t>Voice,Data</a:t>
            </a:r>
            <a:r>
              <a:rPr lang="en-US" sz="8800" dirty="0">
                <a:sym typeface="+mn-ea"/>
              </a:rPr>
              <a:t> and videos signals</a:t>
            </a:r>
            <a:endParaRPr lang="en-US" sz="8800" dirty="0"/>
          </a:p>
          <a:p>
            <a:pPr marL="0" indent="0">
              <a:buNone/>
            </a:pPr>
            <a:r>
              <a:rPr lang="en-US" sz="8800" dirty="0">
                <a:sym typeface="+mn-ea"/>
              </a:rPr>
              <a:t>                    -Video Telephony/Internet Surfing </a:t>
            </a:r>
            <a:endParaRPr lang="en-US" sz="8800" dirty="0"/>
          </a:p>
          <a:p>
            <a:pPr marL="0" indent="0">
              <a:buNone/>
            </a:pPr>
            <a:r>
              <a:rPr lang="en-US" sz="8800" dirty="0">
                <a:sym typeface="+mn-ea"/>
              </a:rPr>
              <a:t>                    -3G,W-CDMA,UMTS</a:t>
            </a:r>
            <a:endParaRPr lang="en-US" sz="8800" dirty="0"/>
          </a:p>
          <a:p>
            <a:pPr marL="0" indent="0">
              <a:buNone/>
            </a:pPr>
            <a:r>
              <a:rPr lang="en-US" sz="8800" dirty="0">
                <a:sym typeface="+mn-ea"/>
              </a:rPr>
              <a:t> 4G        -Enhanced 3G/Interoperability </a:t>
            </a:r>
            <a:r>
              <a:rPr lang="en-US" sz="8800" dirty="0" err="1">
                <a:sym typeface="+mn-ea"/>
              </a:rPr>
              <a:t>Protocal</a:t>
            </a:r>
            <a:r>
              <a:rPr lang="en-US" sz="8800" dirty="0">
                <a:sym typeface="+mn-ea"/>
              </a:rPr>
              <a:t> </a:t>
            </a:r>
            <a:endParaRPr lang="en-US" sz="8800" dirty="0"/>
          </a:p>
          <a:p>
            <a:pPr marL="0" indent="0">
              <a:buNone/>
            </a:pPr>
            <a:r>
              <a:rPr lang="en-US" sz="8800" dirty="0">
                <a:sym typeface="+mn-ea"/>
              </a:rPr>
              <a:t>                    -High speed and IP-based</a:t>
            </a:r>
            <a:endParaRPr lang="en-US" sz="8800" dirty="0"/>
          </a:p>
          <a:p>
            <a:pPr marL="0" indent="0">
              <a:buNone/>
            </a:pPr>
            <a:r>
              <a:rPr lang="en-US" sz="8800" dirty="0">
                <a:sym typeface="+mn-ea"/>
              </a:rPr>
              <a:t>                    -4G,mobile IP</a:t>
            </a:r>
            <a:endParaRPr lang="en-US" sz="8800" dirty="0"/>
          </a:p>
          <a:p>
            <a:pPr marL="0" indent="0">
              <a:buNone/>
            </a:pPr>
            <a:r>
              <a:rPr lang="en-US" sz="8800" dirty="0">
                <a:sym typeface="+mn-ea"/>
              </a:rPr>
              <a:t>           </a:t>
            </a:r>
            <a:endParaRPr lang="en-US" sz="8800" dirty="0"/>
          </a:p>
          <a:p>
            <a:pPr marL="533400" indent="-533400" algn="ctr" eaLnBrk="1" hangingPunct="1">
              <a:lnSpc>
                <a:spcPct val="80000"/>
              </a:lnSpc>
              <a:buNone/>
            </a:pPr>
            <a:endParaRPr lang="en-IN" altLang="en-US" sz="8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7</a:t>
            </a:fld>
            <a:endParaRPr lang="en-US" altLang="en-US" sz="1400" dirty="0"/>
          </a:p>
        </p:txBody>
      </p:sp>
      <p:sp>
        <p:nvSpPr>
          <p:cNvPr id="3077" name="Rectangle 2"/>
          <p:cNvSpPr>
            <a:spLocks noGrp="1"/>
          </p:cNvSpPr>
          <p:nvPr>
            <p:ph type="title"/>
          </p:nvPr>
        </p:nvSpPr>
        <p:spPr>
          <a:solidFill>
            <a:srgbClr val="F8BAA6">
              <a:alpha val="100000"/>
            </a:srgbClr>
          </a:solidFill>
        </p:spPr>
        <p:txBody>
          <a:bodyPr vert="horz" wrap="square" lIns="91440" tIns="45720" rIns="91440" bIns="45720" anchor="ctr" anchorCtr="0"/>
          <a:lstStyle/>
          <a:p>
            <a:pPr eaLnBrk="1" hangingPunct="1"/>
            <a:r>
              <a:rPr lang="en-IN" altLang="en-US" sz="3600" dirty="0"/>
              <a:t>The Evolution of GSM</a:t>
            </a:r>
          </a:p>
        </p:txBody>
      </p:sp>
      <p:sp>
        <p:nvSpPr>
          <p:cNvPr id="3078" name="Rectangle 3"/>
          <p:cNvSpPr>
            <a:spLocks noGrp="1"/>
          </p:cNvSpPr>
          <p:nvPr>
            <p:ph idx="1"/>
          </p:nvPr>
        </p:nvSpPr>
        <p:spPr>
          <a:xfrm>
            <a:off x="838200" y="1813560"/>
            <a:ext cx="10514965" cy="5044440"/>
          </a:xfrm>
          <a:solidFill>
            <a:srgbClr val="F5FBAB">
              <a:alpha val="89803"/>
            </a:srgbClr>
          </a:solidFill>
        </p:spPr>
        <p:txBody>
          <a:bodyPr vert="horz" wrap="square" lIns="91440" tIns="45720" rIns="91440" bIns="45720" anchor="t" anchorCtr="0">
            <a:normAutofit fontScale="25000" lnSpcReduction="20000"/>
          </a:bodyPr>
          <a:lstStyle/>
          <a:p>
            <a:pPr marL="0" indent="0">
              <a:buNone/>
            </a:pPr>
            <a:r>
              <a:rPr lang="en-US" sz="8800" dirty="0">
                <a:sym typeface="+mn-ea"/>
              </a:rPr>
              <a:t>1G        -Voice Signals only</a:t>
            </a:r>
            <a:endParaRPr lang="en-US" sz="8800" dirty="0"/>
          </a:p>
          <a:p>
            <a:pPr marL="0" indent="0">
              <a:buNone/>
            </a:pPr>
            <a:r>
              <a:rPr lang="en-US" sz="8800" dirty="0">
                <a:sym typeface="+mn-ea"/>
              </a:rPr>
              <a:t>                   -Analogue cellular phones</a:t>
            </a:r>
            <a:endParaRPr lang="en-US" sz="8800" dirty="0"/>
          </a:p>
          <a:p>
            <a:pPr marL="0" indent="0">
              <a:buNone/>
            </a:pPr>
            <a:r>
              <a:rPr lang="en-US" sz="8800" dirty="0">
                <a:sym typeface="+mn-ea"/>
              </a:rPr>
              <a:t>                   -NMT,AMPS</a:t>
            </a:r>
            <a:endParaRPr lang="en-US" sz="8800" dirty="0"/>
          </a:p>
          <a:p>
            <a:pPr marL="0" indent="0">
              <a:buNone/>
            </a:pPr>
            <a:r>
              <a:rPr lang="en-US" sz="8800" dirty="0">
                <a:sym typeface="+mn-ea"/>
              </a:rPr>
              <a:t>2G       -Voice and data signals</a:t>
            </a:r>
            <a:endParaRPr lang="en-US" sz="8800" dirty="0"/>
          </a:p>
          <a:p>
            <a:pPr marL="0" indent="0">
              <a:buNone/>
            </a:pPr>
            <a:r>
              <a:rPr lang="en-US" sz="8800" dirty="0">
                <a:sym typeface="+mn-ea"/>
              </a:rPr>
              <a:t>                   -Digital Fidelity Cellular phones </a:t>
            </a:r>
            <a:endParaRPr lang="en-US" sz="8800" dirty="0"/>
          </a:p>
          <a:p>
            <a:pPr marL="0" indent="0">
              <a:buNone/>
            </a:pPr>
            <a:r>
              <a:rPr lang="en-US" sz="8800" dirty="0">
                <a:sym typeface="+mn-ea"/>
              </a:rPr>
              <a:t>                   -GSM,CDMA,TDMA</a:t>
            </a:r>
            <a:endParaRPr lang="en-US" sz="8800" dirty="0"/>
          </a:p>
          <a:p>
            <a:pPr marL="0" indent="0">
              <a:buNone/>
            </a:pPr>
            <a:r>
              <a:rPr lang="en-US" sz="8800" dirty="0">
                <a:sym typeface="+mn-ea"/>
              </a:rPr>
              <a:t>3G      -</a:t>
            </a:r>
            <a:r>
              <a:rPr lang="en-US" sz="8800" dirty="0" err="1">
                <a:sym typeface="+mn-ea"/>
              </a:rPr>
              <a:t>Voice,Data</a:t>
            </a:r>
            <a:r>
              <a:rPr lang="en-US" sz="8800" dirty="0">
                <a:sym typeface="+mn-ea"/>
              </a:rPr>
              <a:t> and videos signals</a:t>
            </a:r>
            <a:endParaRPr lang="en-US" sz="8800" dirty="0"/>
          </a:p>
          <a:p>
            <a:pPr marL="0" indent="0">
              <a:buNone/>
            </a:pPr>
            <a:r>
              <a:rPr lang="en-US" sz="8800" dirty="0">
                <a:sym typeface="+mn-ea"/>
              </a:rPr>
              <a:t>                    -Video Telephony/Internet Surfing </a:t>
            </a:r>
            <a:endParaRPr lang="en-US" sz="8800" dirty="0"/>
          </a:p>
          <a:p>
            <a:pPr marL="0" indent="0">
              <a:buNone/>
            </a:pPr>
            <a:r>
              <a:rPr lang="en-US" sz="8800" dirty="0">
                <a:sym typeface="+mn-ea"/>
              </a:rPr>
              <a:t>                    -3G,W-CDMA,UMTS</a:t>
            </a:r>
            <a:endParaRPr lang="en-US" sz="8800" dirty="0"/>
          </a:p>
          <a:p>
            <a:pPr marL="0" indent="0">
              <a:buNone/>
            </a:pPr>
            <a:r>
              <a:rPr lang="en-US" sz="8800" dirty="0">
                <a:sym typeface="+mn-ea"/>
              </a:rPr>
              <a:t> 4G        -Enhanced 3G/Interoperability </a:t>
            </a:r>
            <a:r>
              <a:rPr lang="en-US" sz="8800" dirty="0" err="1">
                <a:sym typeface="+mn-ea"/>
              </a:rPr>
              <a:t>Protocal</a:t>
            </a:r>
            <a:r>
              <a:rPr lang="en-US" sz="8800" dirty="0">
                <a:sym typeface="+mn-ea"/>
              </a:rPr>
              <a:t> </a:t>
            </a:r>
            <a:endParaRPr lang="en-US" sz="8800" dirty="0"/>
          </a:p>
          <a:p>
            <a:pPr marL="0" indent="0">
              <a:buNone/>
            </a:pPr>
            <a:r>
              <a:rPr lang="en-US" sz="8800" dirty="0">
                <a:sym typeface="+mn-ea"/>
              </a:rPr>
              <a:t>                    -High speed and IP-based</a:t>
            </a:r>
            <a:endParaRPr lang="en-US" sz="8800" dirty="0"/>
          </a:p>
          <a:p>
            <a:pPr marL="0" indent="0">
              <a:buNone/>
            </a:pPr>
            <a:r>
              <a:rPr lang="en-US" sz="8800" dirty="0">
                <a:sym typeface="+mn-ea"/>
              </a:rPr>
              <a:t>                    -4G,mobile IP</a:t>
            </a:r>
            <a:endParaRPr lang="en-US" sz="8800" dirty="0"/>
          </a:p>
          <a:p>
            <a:pPr marL="0" indent="0">
              <a:buNone/>
            </a:pPr>
            <a:r>
              <a:rPr lang="en-US" sz="8800" dirty="0">
                <a:sym typeface="+mn-ea"/>
              </a:rPr>
              <a:t>           </a:t>
            </a:r>
            <a:endParaRPr lang="en-US" sz="8800" dirty="0"/>
          </a:p>
          <a:p>
            <a:pPr marL="533400" indent="-533400" algn="ctr" eaLnBrk="1" hangingPunct="1">
              <a:lnSpc>
                <a:spcPct val="80000"/>
              </a:lnSpc>
              <a:buNone/>
            </a:pPr>
            <a:endParaRPr lang="en-IN" altLang="en-US" sz="8800" dirty="0"/>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57315" y="2272030"/>
            <a:ext cx="4610100" cy="42849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8</a:t>
            </a:fld>
            <a:endParaRPr lang="en-US" altLang="en-US" sz="1400" dirty="0"/>
          </a:p>
        </p:txBody>
      </p:sp>
      <p:sp>
        <p:nvSpPr>
          <p:cNvPr id="3078" name="Rectangle 3"/>
          <p:cNvSpPr>
            <a:spLocks noGrp="1"/>
          </p:cNvSpPr>
          <p:nvPr>
            <p:ph sz="half" idx="1"/>
          </p:nvPr>
        </p:nvSpPr>
        <p:spPr>
          <a:xfrm>
            <a:off x="838200" y="1825625"/>
            <a:ext cx="10516235" cy="4351655"/>
          </a:xfrm>
          <a:solidFill>
            <a:srgbClr val="F5FBAB">
              <a:alpha val="89803"/>
            </a:srgbClr>
          </a:solidFill>
        </p:spPr>
        <p:txBody>
          <a:bodyPr vert="horz" wrap="square" lIns="91440" tIns="45720" rIns="91440" bIns="45720" anchor="t" anchorCtr="0"/>
          <a:lstStyle/>
          <a:p>
            <a:pPr marL="533400" indent="-533400" algn="ctr" eaLnBrk="1" hangingPunct="1">
              <a:lnSpc>
                <a:spcPct val="80000"/>
              </a:lnSpc>
              <a:buNone/>
            </a:pPr>
            <a:endParaRPr lang="en-US" altLang="en-US" sz="8800" dirty="0"/>
          </a:p>
          <a:p>
            <a:pPr marL="533400" indent="-533400" algn="ctr" eaLnBrk="1" hangingPunct="1">
              <a:lnSpc>
                <a:spcPct val="80000"/>
              </a:lnSpc>
              <a:buNone/>
            </a:pPr>
            <a:endParaRPr lang="en-IN" altLang="en-US" sz="8800"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65860" y="2158365"/>
            <a:ext cx="4323080" cy="3847465"/>
          </a:xfrm>
          <a:prstGeom prst="rect">
            <a:avLst/>
          </a:prstGeom>
        </p:spPr>
      </p:pic>
      <p:pic>
        <p:nvPicPr>
          <p:cNvPr id="5" name="Content Placeholder 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6501130" y="2056765"/>
            <a:ext cx="4448175" cy="3823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a:t>GSM Architecture</a:t>
            </a:r>
          </a:p>
        </p:txBody>
      </p:sp>
      <p:sp>
        <p:nvSpPr>
          <p:cNvPr id="3074" name="Date Placeholder 3"/>
          <p:cNvSpPr txBox="1">
            <a:spLocks noGrp="1"/>
          </p:cNvSpPr>
          <p:nvPr>
            <p:ph type="dt" sz="half" idx="10"/>
          </p:nvPr>
        </p:nvSpPr>
        <p:spPr/>
        <p:txBody>
          <a:bodyPr/>
          <a:lstStyle/>
          <a:p>
            <a:pPr marL="0" indent="0" eaLnBrk="1" hangingPunct="1">
              <a:spcBef>
                <a:spcPct val="0"/>
              </a:spcBef>
              <a:buNone/>
            </a:pPr>
            <a:fld id="{BB962C8B-B14F-4D97-AF65-F5344CB8AC3E}" type="datetime3">
              <a:rPr lang="en-US" altLang="en-US" sz="1400" dirty="0"/>
              <a:t>21 November 2023</a:t>
            </a:fld>
            <a:endParaRPr lang="en-US" altLang="en-US" sz="1400" dirty="0"/>
          </a:p>
        </p:txBody>
      </p:sp>
      <p:sp>
        <p:nvSpPr>
          <p:cNvPr id="3075" name="Footer Placeholder 4"/>
          <p:cNvSpPr txBox="1">
            <a:spLocks noGrp="1"/>
          </p:cNvSpPr>
          <p:nvPr>
            <p:ph type="ftr" sz="quarter" idx="11"/>
          </p:nvPr>
        </p:nvSpPr>
        <p:spPr/>
        <p:txBody>
          <a:bodyPr/>
          <a:lstStyle/>
          <a:p>
            <a:pPr marL="0" indent="0" algn="ctr" eaLnBrk="1" hangingPunct="1">
              <a:spcBef>
                <a:spcPct val="0"/>
              </a:spcBef>
              <a:buNone/>
            </a:pPr>
            <a:r>
              <a:rPr lang="en-US" altLang="en-US" sz="1400" dirty="0"/>
              <a:t>Dr.M.V.SUBRAMANYAM</a:t>
            </a:r>
          </a:p>
        </p:txBody>
      </p:sp>
      <p:sp>
        <p:nvSpPr>
          <p:cNvPr id="3076" name="Slide Number Placeholder 5"/>
          <p:cNvSpPr txBox="1">
            <a:spLocks noGrp="1"/>
          </p:cNvSpPr>
          <p:nvPr>
            <p:ph type="sldNum" sz="quarter" idx="12"/>
          </p:nvPr>
        </p:nvSpPr>
        <p:spPr/>
        <p:txBody>
          <a:bodyPr/>
          <a:lstStyle/>
          <a:p>
            <a:pPr marL="0" indent="0" algn="r" eaLnBrk="1" hangingPunct="1">
              <a:spcBef>
                <a:spcPct val="0"/>
              </a:spcBef>
              <a:buNone/>
            </a:pPr>
            <a:fld id="{9A0DB2DC-4C9A-4742-B13C-FB6460FD3503}" type="slidenum">
              <a:rPr lang="en-US" altLang="en-US" sz="1400" dirty="0"/>
              <a:t>9</a:t>
            </a:fld>
            <a:endParaRPr lang="en-US" altLang="en-US" sz="1400" dirty="0"/>
          </a:p>
        </p:txBody>
      </p:sp>
      <p:sp>
        <p:nvSpPr>
          <p:cNvPr id="3078" name="Rectangle 3"/>
          <p:cNvSpPr>
            <a:spLocks noGrp="1"/>
          </p:cNvSpPr>
          <p:nvPr>
            <p:ph sz="half" idx="1"/>
          </p:nvPr>
        </p:nvSpPr>
        <p:spPr>
          <a:xfrm>
            <a:off x="838200" y="1825625"/>
            <a:ext cx="10515600" cy="4351655"/>
          </a:xfrm>
          <a:solidFill>
            <a:srgbClr val="F5FBAB">
              <a:alpha val="89803"/>
            </a:srgbClr>
          </a:solidFill>
        </p:spPr>
        <p:txBody>
          <a:bodyPr vert="horz" wrap="square" lIns="91440" tIns="45720" rIns="91440" bIns="45720" anchor="t" anchorCtr="0"/>
          <a:lstStyle/>
          <a:p>
            <a:pPr marL="533400" indent="-533400" algn="ctr" eaLnBrk="1" hangingPunct="1">
              <a:lnSpc>
                <a:spcPct val="80000"/>
              </a:lnSpc>
              <a:buNone/>
            </a:pPr>
            <a:endParaRPr lang="en-US" altLang="en-US" sz="8800" dirty="0"/>
          </a:p>
          <a:p>
            <a:pPr marL="533400" indent="-533400" algn="ctr" eaLnBrk="1" hangingPunct="1">
              <a:lnSpc>
                <a:spcPct val="80000"/>
              </a:lnSpc>
              <a:buNone/>
            </a:pPr>
            <a:endParaRPr lang="en-IN" altLang="en-US" sz="8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01140" y="2019935"/>
            <a:ext cx="8663305" cy="40779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3542</Words>
  <Application>Microsoft Office PowerPoint</Application>
  <PresentationFormat>Custom</PresentationFormat>
  <Paragraphs>493</Paragraphs>
  <Slides>43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Bitmap Image</vt:lpstr>
      <vt:lpstr>PowerPoint Presentation</vt:lpstr>
      <vt:lpstr>CONTENTS </vt:lpstr>
      <vt:lpstr> Cellular Fundamentals: </vt:lpstr>
      <vt:lpstr>1. Global System for Mobile Systems</vt:lpstr>
      <vt:lpstr>GSM History</vt:lpstr>
      <vt:lpstr>The Evolution of GSM</vt:lpstr>
      <vt:lpstr>The Evolution of GSM</vt:lpstr>
      <vt:lpstr>PowerPoint Presentation</vt:lpstr>
      <vt:lpstr>GSM Architecture</vt:lpstr>
      <vt:lpstr>GSM Architecture and it’s types</vt:lpstr>
      <vt:lpstr> MOBILE STATION(MS)</vt:lpstr>
      <vt:lpstr>Base Station Subsystem(BSS)</vt:lpstr>
      <vt:lpstr>Networking Switching Subsystem(NSS)</vt:lpstr>
      <vt:lpstr>PowerPoint Presentation</vt:lpstr>
      <vt:lpstr>Advantages Of GSM</vt:lpstr>
      <vt:lpstr>Disadvantages of GSM</vt:lpstr>
      <vt:lpstr>Applications of GSM</vt:lpstr>
      <vt:lpstr>PowerPoint Presentation</vt:lpstr>
      <vt:lpstr>Time Division Multiple Access Systems </vt:lpstr>
      <vt:lpstr>How does TDMA work? </vt:lpstr>
      <vt:lpstr>PowerPoint Presentation</vt:lpstr>
      <vt:lpstr>Interim Standard IS-95 -CDMA</vt:lpstr>
      <vt:lpstr>PowerPoint Presentation</vt:lpstr>
      <vt:lpstr>CDMA Forward Channel</vt:lpstr>
      <vt:lpstr>PowerPoint Presentation</vt:lpstr>
      <vt:lpstr>CDMA Reverse Channel</vt:lpstr>
      <vt:lpstr>PowerPoint Presentation</vt:lpstr>
      <vt:lpstr>PowerPoint Presentation</vt:lpstr>
      <vt:lpstr>Codes used in IS-95 systems</vt:lpstr>
      <vt:lpstr>PowerPoint Presentation</vt:lpstr>
      <vt:lpstr>1G TECHNOLOGY  </vt:lpstr>
      <vt:lpstr>DRAWBACKS OF 1G  </vt:lpstr>
      <vt:lpstr>2G TECHNOLOGY  </vt:lpstr>
      <vt:lpstr>DRAWBACKS OF 2G  </vt:lpstr>
      <vt:lpstr>2.5G  TECHNOLOGY </vt:lpstr>
      <vt:lpstr>  3G TECHNOLOGY  </vt:lpstr>
      <vt:lpstr>DRAWBACKS OF 3G TECHNOLOGY </vt:lpstr>
      <vt:lpstr>4G TECHNOLOGY </vt:lpstr>
      <vt:lpstr>4G (Anytime, Anywhere)</vt:lpstr>
      <vt:lpstr>Introduction to 5G systems</vt:lpstr>
      <vt:lpstr>Features of 5G Technology:</vt:lpstr>
      <vt:lpstr>IMPORTANT ADVANTAGES</vt:lpstr>
      <vt:lpstr>DISADVANTAGES OF 5G TECHNOLOGY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cp:lastModifiedBy>
  <cp:revision>50</cp:revision>
  <cp:lastPrinted>2023-11-21T11:12:36Z</cp:lastPrinted>
  <dcterms:created xsi:type="dcterms:W3CDTF">2023-03-25T10:12:00Z</dcterms:created>
  <dcterms:modified xsi:type="dcterms:W3CDTF">2023-11-21T11:13:12Z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3B1D2F7BFD34434AB91CE5461ED4E3DC</vt:lpwstr>
  </property>
  <property fmtid="{D5CDD505-2E9C-101B-9397-08002B2CF9AE}" pid="3" name="KSOProductBuildVer">
    <vt:lpwstr>1033-11.2.0.11516</vt:lpwstr>
  </property>
</Properties>
</file>