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28-Nov-23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28-Nov-23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28-Nov-23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28-Nov-23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28-Nov-23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Project Management</a:t>
            </a:r>
            <a:endParaRPr lang="en-US" dirty="0"/>
          </a:p>
        </p:txBody>
      </p:sp>
      <p:sp>
        <p:nvSpPr>
          <p:cNvPr id="3" name="Subtitle 2"/>
          <p:cNvSpPr>
            <a:spLocks noGrp="1"/>
          </p:cNvSpPr>
          <p:nvPr>
            <p:ph type="subTitle" idx="1"/>
          </p:nvPr>
        </p:nvSpPr>
        <p:spPr/>
        <p:txBody>
          <a:bodyPr/>
          <a:lstStyle/>
          <a:p>
            <a:r>
              <a:rPr lang="en-US" dirty="0" smtClean="0"/>
              <a:t>Unit -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People like drawing pictures to explain something to others or to themselves. When they do it for software system design, they call these pictures diagrams or diagrammatic models and the very notation for them a modeling language.</a:t>
            </a:r>
          </a:p>
          <a:p>
            <a:pPr algn="just"/>
            <a:r>
              <a:rPr lang="en-US" dirty="0" smtClean="0"/>
              <a:t>These are interesting examples of the interrelationships among the dimensions of improving software eco- </a:t>
            </a:r>
            <a:r>
              <a:rPr lang="en-US" dirty="0" err="1" smtClean="0"/>
              <a:t>nomics</a:t>
            </a:r>
            <a:r>
              <a:rPr lang="en-US" dirty="0" smtClean="0"/>
              <a:t>.</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normAutofit lnSpcReduction="10000"/>
          </a:bodyPr>
          <a:lstStyle/>
          <a:p>
            <a:pPr lvl="3" algn="just"/>
            <a:r>
              <a:rPr lang="en-US" sz="2400" dirty="0" smtClean="0"/>
              <a:t>An object-oriented model of the problem and its solution encourages a common vocabulary between the end users of a system and its developers, thus creating a shared understanding of the problem being solved.</a:t>
            </a:r>
            <a:endParaRPr lang="en-US" sz="2000" dirty="0" smtClean="0"/>
          </a:p>
          <a:p>
            <a:pPr lvl="3" algn="just"/>
            <a:r>
              <a:rPr lang="en-US" sz="2400" dirty="0" smtClean="0"/>
              <a:t>The use of continuous integration creates opportunities to recognize risk early and make incremental corrections without destabilizing the entire development effort</a:t>
            </a:r>
            <a:r>
              <a:rPr lang="en-US" sz="2400" i="1" dirty="0" smtClean="0"/>
              <a:t>.</a:t>
            </a:r>
            <a:endParaRPr lang="en-US" sz="2000" dirty="0" smtClean="0"/>
          </a:p>
          <a:p>
            <a:pPr lvl="3" algn="just"/>
            <a:r>
              <a:rPr lang="en-US" sz="2400" dirty="0" smtClean="0"/>
              <a:t>An object-oriented architecture provides a clear separation of concerns among disparate elements of a system, creating firewalls that prevent a change in one part of the system from rending the fabric of the entire architecture.</a:t>
            </a:r>
            <a:endParaRPr lang="en-US" sz="2000" dirty="0" smtClean="0"/>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smtClean="0"/>
              <a:t>Booch</a:t>
            </a:r>
            <a:r>
              <a:rPr lang="en-US" sz="2800" dirty="0" smtClean="0"/>
              <a:t> also summarized five characteristics of a successful object-oriented project.</a:t>
            </a:r>
            <a:br>
              <a:rPr lang="en-US" sz="2800" dirty="0" smtClean="0"/>
            </a:br>
            <a:endParaRPr lang="en-US" sz="2800" dirty="0"/>
          </a:p>
        </p:txBody>
      </p:sp>
      <p:sp>
        <p:nvSpPr>
          <p:cNvPr id="3" name="Content Placeholder 2"/>
          <p:cNvSpPr>
            <a:spLocks noGrp="1"/>
          </p:cNvSpPr>
          <p:nvPr>
            <p:ph idx="1"/>
          </p:nvPr>
        </p:nvSpPr>
        <p:spPr/>
        <p:txBody>
          <a:bodyPr>
            <a:normAutofit lnSpcReduction="10000"/>
          </a:bodyPr>
          <a:lstStyle/>
          <a:p>
            <a:pPr lvl="0" algn="just"/>
            <a:r>
              <a:rPr lang="en-US" dirty="0" smtClean="0"/>
              <a:t>A ruthless focus on the development of a system that provides a well understood collection of essential minimal characteristics.</a:t>
            </a:r>
          </a:p>
          <a:p>
            <a:pPr lvl="0" algn="just"/>
            <a:r>
              <a:rPr lang="en-US" dirty="0" smtClean="0"/>
              <a:t>The existence of a culture that is centered on results, encourages communication, and yet is not afraid to fail.</a:t>
            </a:r>
          </a:p>
          <a:p>
            <a:pPr lvl="0" algn="just"/>
            <a:r>
              <a:rPr lang="en-US" dirty="0" smtClean="0"/>
              <a:t>The effective use of object-oriented modeling.</a:t>
            </a:r>
          </a:p>
          <a:p>
            <a:pPr lvl="0" algn="just"/>
            <a:r>
              <a:rPr lang="en-US" dirty="0" smtClean="0"/>
              <a:t>The existence of a strong architectural vision.</a:t>
            </a:r>
          </a:p>
          <a:p>
            <a:pPr lvl="0" algn="just"/>
            <a:r>
              <a:rPr lang="en-US" dirty="0" smtClean="0"/>
              <a:t>The application of a well-managed iterative and incremental development life cycle.</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800" b="1" dirty="0"/>
              <a:t>REUSE</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smtClean="0"/>
              <a:t>Reusing existing components and building reusable components have been natural software engineering activities since the earliest improvements in programming languages. </a:t>
            </a:r>
          </a:p>
          <a:p>
            <a:pPr algn="just"/>
            <a:r>
              <a:rPr lang="en-US" dirty="0" smtClean="0"/>
              <a:t>With reuse in order to minimize development costs while achieving all the other required attributes of performance, feature set, and quality. Try to treat reuse as a mundane part of achieving a return on investment.</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a:bodyPr>
          <a:lstStyle/>
          <a:p>
            <a:pPr algn="just"/>
            <a:r>
              <a:rPr lang="en-US" dirty="0" smtClean="0"/>
              <a:t>Most truly reusable components of value are transitioned to commercial products supported by organizations with the following characteristics:</a:t>
            </a:r>
          </a:p>
          <a:p>
            <a:pPr lvl="0" algn="just"/>
            <a:r>
              <a:rPr lang="en-US" dirty="0" smtClean="0"/>
              <a:t>They have an economic motivation for continued support.</a:t>
            </a:r>
          </a:p>
          <a:p>
            <a:pPr lvl="0" algn="just"/>
            <a:r>
              <a:rPr lang="en-US" dirty="0" smtClean="0"/>
              <a:t>They take ownership of improving product quality, adding new features, and transitioning to new technologies.</a:t>
            </a:r>
          </a:p>
          <a:p>
            <a:pPr lvl="0" algn="just"/>
            <a:r>
              <a:rPr lang="en-US" dirty="0" smtClean="0"/>
              <a:t>They have a sufficiently broad customer base to be profitable.</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cost of developing a reusable component is not trivial. Figure 3-1 examines the economic trade-offs. The steep initial curve illustrates the economic obstacle to developing reusable components.</a:t>
            </a:r>
          </a:p>
          <a:p>
            <a:pPr algn="just"/>
            <a:r>
              <a:rPr lang="en-US" dirty="0" smtClean="0"/>
              <a:t>Reuse is an important discipline that has an impact on the efficiency of all workflows and the quality of most artifacts.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3.jpg"/>
          <p:cNvPicPr>
            <a:picLocks noGrp="1" noChangeAspect="1"/>
          </p:cNvPicPr>
          <p:nvPr>
            <p:ph idx="1"/>
          </p:nvPr>
        </p:nvPicPr>
        <p:blipFill>
          <a:blip r:embed="rId2"/>
          <a:stretch>
            <a:fillRect/>
          </a:stretch>
        </p:blipFill>
        <p:spPr>
          <a:xfrm>
            <a:off x="533400" y="1371600"/>
            <a:ext cx="8229599" cy="4516438"/>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Components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common approach being pursued today in many domains is to maximize integration of commercial components and off-the-shelf products. </a:t>
            </a:r>
          </a:p>
          <a:p>
            <a:pPr algn="just"/>
            <a:r>
              <a:rPr lang="en-US" dirty="0" smtClean="0"/>
              <a:t>While the use of commercial components is certainly desirable as a means of reducing custom development, it has not proven to be straightforward in practice. </a:t>
            </a:r>
          </a:p>
          <a:p>
            <a:pPr algn="just"/>
            <a:r>
              <a:rPr lang="en-US" dirty="0" smtClean="0"/>
              <a:t>Following table identifies some of the advantages and disadvantages of using commercial components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4.jpg"/>
          <p:cNvPicPr>
            <a:picLocks noGrp="1" noChangeAspect="1"/>
          </p:cNvPicPr>
          <p:nvPr>
            <p:ph idx="1"/>
          </p:nvPr>
        </p:nvPicPr>
        <p:blipFill>
          <a:blip r:embed="rId2"/>
          <a:stretch>
            <a:fillRect/>
          </a:stretch>
        </p:blipFill>
        <p:spPr>
          <a:xfrm>
            <a:off x="609600" y="762000"/>
            <a:ext cx="7924800" cy="5296694"/>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2800" b="1" dirty="0"/>
              <a:t>IMPROVING SOFTWARE PROCESSES</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i="1" dirty="0" smtClean="0"/>
              <a:t>Process </a:t>
            </a:r>
            <a:r>
              <a:rPr lang="en-US" dirty="0" smtClean="0"/>
              <a:t>is an overloaded term. Three distinct process perspectives are.</a:t>
            </a:r>
          </a:p>
          <a:p>
            <a:pPr lvl="0" algn="just"/>
            <a:r>
              <a:rPr lang="en-US" i="1" dirty="0" err="1" smtClean="0"/>
              <a:t>Metaprocess</a:t>
            </a:r>
            <a:r>
              <a:rPr lang="en-US" i="1" dirty="0" smtClean="0"/>
              <a:t>: </a:t>
            </a:r>
            <a:r>
              <a:rPr lang="en-US" dirty="0" smtClean="0"/>
              <a:t>an organization's policies, procedures, and practices for pursuing a software-intensive line of business. The focus of this process is on organizational economics, long-term strategies, and software ROI.</a:t>
            </a:r>
          </a:p>
          <a:p>
            <a:pPr lvl="0" algn="just"/>
            <a:r>
              <a:rPr lang="en-US" i="1" dirty="0" err="1" smtClean="0"/>
              <a:t>Macroprocess</a:t>
            </a:r>
            <a:r>
              <a:rPr lang="en-US" i="1" dirty="0" smtClean="0"/>
              <a:t>: </a:t>
            </a:r>
            <a:r>
              <a:rPr lang="en-US" dirty="0" smtClean="0"/>
              <a:t>a project's policies, procedures, and practices for producing a complete software product within certain cost, schedule, and quality constraints. The focus of the macro process is on creating an adequate instance of the Meta process for a specific set of constraints.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Improving Software Economics</a:t>
            </a:r>
            <a:br>
              <a:rPr lang="en-US" b="1"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Five basic parameters of the software cost model are</a:t>
            </a:r>
          </a:p>
          <a:p>
            <a:pPr lvl="1" algn="just"/>
            <a:r>
              <a:rPr lang="en-US" sz="2800" dirty="0" smtClean="0"/>
              <a:t>Reducing the </a:t>
            </a:r>
            <a:r>
              <a:rPr lang="en-US" sz="2800" b="1" i="1" dirty="0" smtClean="0"/>
              <a:t>size </a:t>
            </a:r>
            <a:r>
              <a:rPr lang="en-US" sz="2800" dirty="0" smtClean="0"/>
              <a:t>or complexity of what needs to be developed.</a:t>
            </a:r>
            <a:endParaRPr lang="en-US" sz="2400" dirty="0" smtClean="0"/>
          </a:p>
          <a:p>
            <a:pPr lvl="1" algn="just"/>
            <a:r>
              <a:rPr lang="en-US" sz="2800" dirty="0" smtClean="0"/>
              <a:t>Improving the development </a:t>
            </a:r>
            <a:r>
              <a:rPr lang="en-US" sz="2800" b="1" i="1" dirty="0" smtClean="0"/>
              <a:t>process.</a:t>
            </a:r>
            <a:endParaRPr lang="en-US" sz="2400" dirty="0" smtClean="0"/>
          </a:p>
          <a:p>
            <a:pPr lvl="1" algn="just"/>
            <a:r>
              <a:rPr lang="en-US" sz="2800" dirty="0" smtClean="0"/>
              <a:t>Using more-skilled </a:t>
            </a:r>
            <a:r>
              <a:rPr lang="en-US" sz="2800" b="1" i="1" dirty="0" smtClean="0"/>
              <a:t>personnel </a:t>
            </a:r>
            <a:r>
              <a:rPr lang="en-US" sz="2800" dirty="0" smtClean="0"/>
              <a:t>and better teams (not necessarily the same thing).</a:t>
            </a:r>
            <a:endParaRPr lang="en-US" sz="2400" dirty="0" smtClean="0"/>
          </a:p>
          <a:p>
            <a:pPr lvl="1" algn="just"/>
            <a:r>
              <a:rPr lang="en-US" sz="2800" dirty="0" smtClean="0"/>
              <a:t>Using better </a:t>
            </a:r>
            <a:r>
              <a:rPr lang="en-US" sz="2800" b="1" i="1" dirty="0" smtClean="0"/>
              <a:t>environments </a:t>
            </a:r>
            <a:r>
              <a:rPr lang="en-US" sz="2800" dirty="0" smtClean="0"/>
              <a:t>(tools to automate the process).</a:t>
            </a:r>
            <a:endParaRPr lang="en-US" sz="2400" dirty="0" smtClean="0"/>
          </a:p>
          <a:p>
            <a:pPr lvl="1" algn="just"/>
            <a:r>
              <a:rPr lang="en-US" sz="2800" dirty="0" smtClean="0"/>
              <a:t>Trading off or backing off on </a:t>
            </a:r>
            <a:r>
              <a:rPr lang="en-US" sz="2800" b="1" i="1" dirty="0" smtClean="0"/>
              <a:t>quality </a:t>
            </a:r>
            <a:r>
              <a:rPr lang="en-US" sz="2800" dirty="0" smtClean="0"/>
              <a:t>thresholds.</a:t>
            </a:r>
            <a:endParaRPr lang="en-US" sz="2400" dirty="0" smtClean="0"/>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just"/>
            <a:r>
              <a:rPr lang="en-US" i="1" dirty="0" err="1" smtClean="0"/>
              <a:t>Microprocess</a:t>
            </a:r>
            <a:r>
              <a:rPr lang="en-US" i="1" dirty="0" smtClean="0"/>
              <a:t>: </a:t>
            </a:r>
            <a:r>
              <a:rPr lang="en-US" dirty="0" smtClean="0"/>
              <a:t>a project team's policies, procedures, and practices for achieving an artifact of the software process. The focus of the micro process is on achieving an intermediate product baseline with adequate quality and adequate functionality as economically and rapidly as practical.</a:t>
            </a:r>
          </a:p>
          <a:p>
            <a:pPr lvl="0" algn="just"/>
            <a:r>
              <a:rPr lang="en-US" dirty="0" smtClean="0"/>
              <a:t>Although these three levels of process overlap somewhat, they have different objectives, audiences, metrics, concerns, and time scales as shown in Table</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5.jpg"/>
          <p:cNvPicPr>
            <a:picLocks noGrp="1" noChangeAspect="1"/>
          </p:cNvPicPr>
          <p:nvPr>
            <p:ph idx="1"/>
          </p:nvPr>
        </p:nvPicPr>
        <p:blipFill>
          <a:blip r:embed="rId2"/>
          <a:stretch>
            <a:fillRect/>
          </a:stretch>
        </p:blipFill>
        <p:spPr>
          <a:xfrm>
            <a:off x="457200" y="838200"/>
            <a:ext cx="8534400" cy="57150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a:bodyPr>
          <a:lstStyle/>
          <a:p>
            <a:pPr algn="just"/>
            <a:r>
              <a:rPr lang="en-US" dirty="0" smtClean="0"/>
              <a:t>In a perfect software engineering world with an immaculate problem description, an obvious solution space, a development team of experienced geniuses, adequate resources, and stakeholders with common goals, we could execute a software development process in one iteration with almost no scrap and rework. </a:t>
            </a:r>
          </a:p>
          <a:p>
            <a:pPr algn="just"/>
            <a:r>
              <a:rPr lang="en-US" dirty="0" smtClean="0"/>
              <a:t>Because we work in an imperfect world, however, we need to manage engineering activities so that scrap and rework profiles do not have an impact on the win conditions of any stakeholder. </a:t>
            </a:r>
          </a:p>
          <a:p>
            <a:pPr algn="just"/>
            <a:r>
              <a:rPr lang="en-US" dirty="0" smtClean="0"/>
              <a:t>This should be the underlying premise for most process improvements.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These parameters are given in priority order for most software domains. Table 3-1 lists some of the technology developments, process improvement efforts, and management approaches targeted at improving the economics of software development and integration.</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1.jpg"/>
          <p:cNvPicPr>
            <a:picLocks noGrp="1" noChangeAspect="1"/>
          </p:cNvPicPr>
          <p:nvPr>
            <p:ph idx="1"/>
          </p:nvPr>
        </p:nvPicPr>
        <p:blipFill>
          <a:blip r:embed="rId2"/>
          <a:stretch>
            <a:fillRect/>
          </a:stretch>
        </p:blipFill>
        <p:spPr>
          <a:xfrm>
            <a:off x="533400" y="762000"/>
            <a:ext cx="8305800" cy="5715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pPr lvl="1" algn="l" rtl="0">
              <a:spcBef>
                <a:spcPct val="0"/>
              </a:spcBef>
            </a:pPr>
            <a:r>
              <a:rPr lang="en-US" sz="3200" b="1" dirty="0"/>
              <a:t>REDUCING SOFTWARE PRODUCT SIZE</a:t>
            </a:r>
            <a:r>
              <a:rPr lang="en-US" dirty="0"/>
              <a:t/>
            </a:r>
            <a:br>
              <a:rPr lang="en-US" dirty="0"/>
            </a:b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20000"/>
          </a:bodyPr>
          <a:lstStyle/>
          <a:p>
            <a:pPr algn="just"/>
            <a:r>
              <a:rPr lang="en-US" dirty="0" smtClean="0"/>
              <a:t>The most significant way to improve affordability and return on investment (ROI) is usually to produce a product that achieves the design goals with the minimum amount of human-generated source material. </a:t>
            </a:r>
            <a:r>
              <a:rPr lang="en-US" b="1" i="1" dirty="0" smtClean="0"/>
              <a:t>Component-based development </a:t>
            </a:r>
            <a:r>
              <a:rPr lang="en-US" dirty="0" smtClean="0"/>
              <a:t>is introduced as the general term for reducing the "</a:t>
            </a:r>
            <a:r>
              <a:rPr lang="en-US" b="1" dirty="0" smtClean="0"/>
              <a:t>source</a:t>
            </a:r>
            <a:r>
              <a:rPr lang="en-US" dirty="0" smtClean="0"/>
              <a:t>" language size to achieve a software solution.</a:t>
            </a:r>
          </a:p>
          <a:p>
            <a:pPr algn="just"/>
            <a:r>
              <a:rPr lang="en-US" b="1" dirty="0" smtClean="0"/>
              <a:t>Reuse</a:t>
            </a:r>
            <a:r>
              <a:rPr lang="en-US" dirty="0" smtClean="0"/>
              <a:t>, object-oriented technology, automatic code production, and higher order programming languages are all focused on achieving a given system with fewer lines of human-specified source directives (statements).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98136"/>
          </a:xfrm>
        </p:spPr>
        <p:txBody>
          <a:bodyPr>
            <a:normAutofit fontScale="92500" lnSpcReduction="20000"/>
          </a:bodyPr>
          <a:lstStyle/>
          <a:p>
            <a:pPr algn="just"/>
            <a:r>
              <a:rPr lang="en-US" dirty="0" smtClean="0"/>
              <a:t>size reduction is the primary motivation behind improvements in higher order languages (such as C++, </a:t>
            </a:r>
            <a:r>
              <a:rPr lang="en-US" dirty="0" err="1" smtClean="0"/>
              <a:t>Ada</a:t>
            </a:r>
            <a:r>
              <a:rPr lang="en-US" dirty="0" smtClean="0"/>
              <a:t> 95, Java, Visual Basic), automatic code generators (CASE tools, visual modeling tools, GUI builders), reuse of </a:t>
            </a:r>
            <a:r>
              <a:rPr lang="en-US" b="1" dirty="0" smtClean="0"/>
              <a:t>commercial components </a:t>
            </a:r>
            <a:r>
              <a:rPr lang="en-US" dirty="0" smtClean="0"/>
              <a:t>(operating systems, windowing environments, database management systems, middleware, networks), and object-oriented technologies (Unified Modeling Language, visual modeling tools, architecture frameworks).</a:t>
            </a:r>
          </a:p>
          <a:p>
            <a:pPr algn="just"/>
            <a:r>
              <a:rPr lang="en-US" dirty="0" smtClean="0"/>
              <a:t>The reduction is defined in terms of human-generated source material. In general, when size-reducing technologies are used, they reduce the number of human-generated source lines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800" b="1" dirty="0"/>
              <a:t>LANGUAGES</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Universal function points (UFPs1) are useful estimators for language-independent, early life-cycle estimates. The basic units of function points are external user inputs, external outputs, internal logical data groups, external data interfaces, and external inquiries.</a:t>
            </a:r>
          </a:p>
          <a:p>
            <a:pPr algn="just"/>
            <a:r>
              <a:rPr lang="en-US" dirty="0" smtClean="0"/>
              <a:t>SLOC metrics are useful estimators for software after a candidate solution is formulated and an implementation language is known. Substantial data have been documented relating SLOC to function points. Some of these results are shown in Table 3-2.</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2.jpg"/>
          <p:cNvPicPr>
            <a:picLocks noGrp="1" noChangeAspect="1"/>
          </p:cNvPicPr>
          <p:nvPr>
            <p:ph idx="1"/>
          </p:nvPr>
        </p:nvPicPr>
        <p:blipFill>
          <a:blip r:embed="rId2"/>
          <a:stretch>
            <a:fillRect/>
          </a:stretch>
        </p:blipFill>
        <p:spPr>
          <a:xfrm>
            <a:off x="1295400" y="2438400"/>
            <a:ext cx="6019800" cy="40386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en-US" sz="2800" b="1" dirty="0"/>
              <a:t>OBJECT-ORIENTED METHODS AND VISUAL MODELING</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smtClean="0"/>
              <a:t>Object-oriented technology is not germane to most of the software management topics discussed here, and books on object-oriented technology abound. Object-oriented programming languages appear to benefit both software productivity and software quality. The fundamental impact of object-oriented technology is in reducing the overall size of what needs to be developed.</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TotalTime>
  <Words>1174</Words>
  <Application>Microsoft Office PowerPoint</Application>
  <PresentationFormat>On-screen Show (4:3)</PresentationFormat>
  <Paragraphs>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Software Project Management</vt:lpstr>
      <vt:lpstr>Improving Software Economics </vt:lpstr>
      <vt:lpstr>Slide 3</vt:lpstr>
      <vt:lpstr>Slide 4</vt:lpstr>
      <vt:lpstr>REDUCING SOFTWARE PRODUCT SIZE </vt:lpstr>
      <vt:lpstr>Slide 6</vt:lpstr>
      <vt:lpstr>LANGUAGES </vt:lpstr>
      <vt:lpstr>Slide 8</vt:lpstr>
      <vt:lpstr>OBJECT-ORIENTED METHODS AND VISUAL MODELING </vt:lpstr>
      <vt:lpstr>Slide 10</vt:lpstr>
      <vt:lpstr>Slide 11</vt:lpstr>
      <vt:lpstr>Booch also summarized five characteristics of a successful object-oriented project. </vt:lpstr>
      <vt:lpstr>REUSE </vt:lpstr>
      <vt:lpstr>Slide 14</vt:lpstr>
      <vt:lpstr>Slide 15</vt:lpstr>
      <vt:lpstr>Slide 16</vt:lpstr>
      <vt:lpstr>Commercial Components</vt:lpstr>
      <vt:lpstr>Slide 18</vt:lpstr>
      <vt:lpstr>IMPROVING SOFTWARE PROCESSES </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Project Management</dc:title>
  <dc:creator>SMD FAROOK</dc:creator>
  <cp:lastModifiedBy>farook 1201</cp:lastModifiedBy>
  <cp:revision>13</cp:revision>
  <dcterms:created xsi:type="dcterms:W3CDTF">2006-08-16T00:00:00Z</dcterms:created>
  <dcterms:modified xsi:type="dcterms:W3CDTF">2023-11-28T06:35:25Z</dcterms:modified>
</cp:coreProperties>
</file>