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5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4E4EE3-A69A-4A4C-9B1C-A9CAB1FA4A17}" type="datetimeFigureOut">
              <a:rPr lang="en-US" smtClean="0"/>
              <a:t>28-Nov-23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5C156E-3EB9-423F-A32C-84E7226103D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855A017-A73D-4334-A8CF-4CE5088EF72F}" type="datetime1">
              <a:rPr lang="en-US" smtClean="0"/>
              <a:t>28-Nov-23</a:t>
            </a:fld>
            <a:endParaRPr lang="en-US"/>
          </a:p>
        </p:txBody>
      </p:sp>
      <p:sp>
        <p:nvSpPr>
          <p:cNvPr id="17" name="Footer Placeholder 16"/>
          <p:cNvSpPr>
            <a:spLocks noGrp="1"/>
          </p:cNvSpPr>
          <p:nvPr>
            <p:ph type="ftr" sz="quarter" idx="11"/>
          </p:nvPr>
        </p:nvSpPr>
        <p:spPr>
          <a:xfrm>
            <a:off x="5410200" y="4205288"/>
            <a:ext cx="1295400" cy="457200"/>
          </a:xfrm>
        </p:spPr>
        <p:txBody>
          <a:bodyPr/>
          <a:lstStyle/>
          <a:p>
            <a:r>
              <a:rPr lang="en-US" smtClean="0"/>
              <a:t>Dr.S.Md.Farooq</a:t>
            </a: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D2866E-36A5-4602-BFDD-75D0B67BEC77}"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6A8906-087B-4771-B1CF-31CC1D40295A}"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E7A601-E3F3-4B71-A3C6-B29614A63228}"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7C5913-FCA6-43CF-945B-AF2C58818FF9}"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9D620C-DB26-4126-852C-8056016FD27B}" type="datetime1">
              <a:rPr lang="en-US" smtClean="0"/>
              <a:t>28-Nov-23</a:t>
            </a:fld>
            <a:endParaRPr lang="en-US"/>
          </a:p>
        </p:txBody>
      </p:sp>
      <p:sp>
        <p:nvSpPr>
          <p:cNvPr id="6" name="Footer Placeholder 5"/>
          <p:cNvSpPr>
            <a:spLocks noGrp="1"/>
          </p:cNvSpPr>
          <p:nvPr>
            <p:ph type="ftr" sz="quarter" idx="11"/>
          </p:nvPr>
        </p:nvSpPr>
        <p:spPr/>
        <p:txBody>
          <a:bodyPr/>
          <a:lstStyle/>
          <a:p>
            <a:r>
              <a:rPr lang="en-US" smtClean="0"/>
              <a:t>Dr.S.Md.Farooq</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5D290D9-B8CD-414A-9EC4-6AE36D10E9B4}" type="datetime1">
              <a:rPr lang="en-US" smtClean="0"/>
              <a:t>28-Nov-23</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r>
              <a:rPr lang="en-US" smtClean="0"/>
              <a:t>Dr.S.Md.Farooq</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FB74595-D3A8-4879-ACB7-8D603D436C19}" type="datetime1">
              <a:rPr lang="en-US" smtClean="0"/>
              <a:t>28-Nov-23</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n-US" smtClean="0"/>
              <a:t>Dr.S.Md.Farooq</a:t>
            </a:r>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B6270-5896-4A67-A561-5E8CF67ADBD9}" type="datetime1">
              <a:rPr lang="en-US" smtClean="0"/>
              <a:t>28-Nov-23</a:t>
            </a:fld>
            <a:endParaRPr lang="en-US"/>
          </a:p>
        </p:txBody>
      </p:sp>
      <p:sp>
        <p:nvSpPr>
          <p:cNvPr id="3" name="Footer Placeholder 2"/>
          <p:cNvSpPr>
            <a:spLocks noGrp="1"/>
          </p:cNvSpPr>
          <p:nvPr>
            <p:ph type="ftr" sz="quarter" idx="11"/>
          </p:nvPr>
        </p:nvSpPr>
        <p:spPr/>
        <p:txBody>
          <a:bodyPr/>
          <a:lstStyle/>
          <a:p>
            <a:r>
              <a:rPr lang="en-US" smtClean="0"/>
              <a:t>Dr.S.Md.Farooq</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0A35A5-C249-4B3A-AC19-25F022D9474C}" type="datetime1">
              <a:rPr lang="en-US" smtClean="0"/>
              <a:t>28-Nov-23</a:t>
            </a:fld>
            <a:endParaRPr lang="en-US"/>
          </a:p>
        </p:txBody>
      </p:sp>
      <p:sp>
        <p:nvSpPr>
          <p:cNvPr id="6" name="Footer Placeholder 5"/>
          <p:cNvSpPr>
            <a:spLocks noGrp="1"/>
          </p:cNvSpPr>
          <p:nvPr>
            <p:ph type="ftr" sz="quarter" idx="11"/>
          </p:nvPr>
        </p:nvSpPr>
        <p:spPr/>
        <p:txBody>
          <a:bodyPr/>
          <a:lstStyle/>
          <a:p>
            <a:r>
              <a:rPr lang="en-US" smtClean="0"/>
              <a:t>Dr.S.Md.Farooq</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CA3B2C-0BF7-4E93-AC7F-6D5F941BEFC4}" type="datetime1">
              <a:rPr lang="en-US" smtClean="0"/>
              <a:t>28-Nov-23</a:t>
            </a:fld>
            <a:endParaRPr lang="en-US"/>
          </a:p>
        </p:txBody>
      </p:sp>
      <p:sp>
        <p:nvSpPr>
          <p:cNvPr id="6" name="Footer Placeholder 5"/>
          <p:cNvSpPr>
            <a:spLocks noGrp="1"/>
          </p:cNvSpPr>
          <p:nvPr>
            <p:ph type="ftr" sz="quarter" idx="11"/>
          </p:nvPr>
        </p:nvSpPr>
        <p:spPr/>
        <p:txBody>
          <a:bodyPr/>
          <a:lstStyle/>
          <a:p>
            <a:r>
              <a:rPr lang="en-US" smtClean="0"/>
              <a:t>Dr.S.Md.Farooq</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6358633-F0C7-4501-A3A9-715243C83FE4}" type="datetime1">
              <a:rPr lang="en-US" smtClean="0"/>
              <a:t>28-Nov-23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smtClean="0"/>
              <a:t>Dr.S.Md.Farooq</a:t>
            </a: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Software Project Management</a:t>
            </a:r>
            <a:endParaRPr lang="en-US" dirty="0"/>
          </a:p>
        </p:txBody>
      </p:sp>
      <p:sp>
        <p:nvSpPr>
          <p:cNvPr id="3" name="Subtitle 2"/>
          <p:cNvSpPr>
            <a:spLocks noGrp="1"/>
          </p:cNvSpPr>
          <p:nvPr>
            <p:ph type="subTitle" idx="1"/>
          </p:nvPr>
        </p:nvSpPr>
        <p:spPr/>
        <p:txBody>
          <a:bodyPr/>
          <a:lstStyle/>
          <a:p>
            <a:r>
              <a:rPr lang="en-US" dirty="0" smtClean="0"/>
              <a:t>Unit III</a:t>
            </a:r>
            <a:endParaRPr lang="en-US" dirty="0"/>
          </a:p>
        </p:txBody>
      </p:sp>
      <p:sp>
        <p:nvSpPr>
          <p:cNvPr id="4" name="Footer Placeholder 3"/>
          <p:cNvSpPr>
            <a:spLocks noGrp="1"/>
          </p:cNvSpPr>
          <p:nvPr>
            <p:ph type="ftr" sz="quarter" idx="11"/>
          </p:nvPr>
        </p:nvSpPr>
        <p:spPr/>
        <p:txBody>
          <a:bodyPr/>
          <a:lstStyle/>
          <a:p>
            <a:r>
              <a:rPr lang="en-US" sz="1200" dirty="0" err="1" smtClean="0"/>
              <a:t>Dr.S.Md.Farooq</a:t>
            </a:r>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 ACTIVITIES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dirty="0" smtClean="0"/>
              <a:t>Formulating the scope of the project. The information repository should be sufficient to define the problem space and derive the acceptance criteria for the end product.</a:t>
            </a:r>
          </a:p>
          <a:p>
            <a:pPr lvl="0" algn="just"/>
            <a:r>
              <a:rPr lang="en-US" dirty="0" smtClean="0"/>
              <a:t>Synthesizing the architecture. An information repository is created that is sufficient to demonstrate the feasibility of at least one candidate architecture and an, initial baseline of make/buy decisions so that the cost, schedule, and resource estimates can be derived.</a:t>
            </a:r>
          </a:p>
          <a:p>
            <a:pPr lvl="0" algn="just"/>
            <a:r>
              <a:rPr lang="en-US" dirty="0" smtClean="0"/>
              <a:t>Planning and preparing a business case. Alternatives for risk management, staffing, iteration plans, and cost/schedule/profitability trade-offs are evaluated.</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EVALUATION CRITERIA</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0" algn="just"/>
            <a:r>
              <a:rPr lang="en-US" dirty="0" smtClean="0"/>
              <a:t>Do all stakeholders concur on the scope definition and cost and schedule estimates?</a:t>
            </a:r>
          </a:p>
          <a:p>
            <a:pPr lvl="0" algn="just"/>
            <a:r>
              <a:rPr lang="en-US" dirty="0" smtClean="0"/>
              <a:t>Are requirements understood, as evidenced by the fidelity of the critical use cases?</a:t>
            </a:r>
          </a:p>
          <a:p>
            <a:pPr lvl="0" algn="just"/>
            <a:r>
              <a:rPr lang="en-US" dirty="0" smtClean="0"/>
              <a:t>Are the cost and schedule estimates, priorities, risks, and development processes credible?</a:t>
            </a:r>
          </a:p>
          <a:p>
            <a:pPr lvl="0" algn="just"/>
            <a:r>
              <a:rPr lang="en-US" dirty="0" smtClean="0"/>
              <a:t>Do the depth and breadth of an architecture prototype demonstrate the preceding criteria? (The primary value of prototyping candidate architecture is to provide a vehicle for understanding the scope and assessing the credibility of the development group in solving the particular technical problem.)</a:t>
            </a:r>
          </a:p>
          <a:p>
            <a:pPr lvl="0" algn="just"/>
            <a:r>
              <a:rPr lang="en-US" dirty="0" smtClean="0"/>
              <a:t>Are actual resource expenditures versus planned expenditures acceptable</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b="1" dirty="0"/>
              <a:t>ELABORATION PHASE</a:t>
            </a:r>
            <a:r>
              <a:rPr lang="en-US" sz="1600" b="1" dirty="0"/>
              <a:t/>
            </a:r>
            <a:br>
              <a:rPr lang="en-US" sz="1600" b="1"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At the end of this phase, the "engineering" is considered complete. The elaboration phase activities must ensure that the architecture, requirements, and plans are stable enough, and the risks sufficiently mitigated, that the cost and schedule for the completion of the development can be predicted within an acceptable range. </a:t>
            </a:r>
          </a:p>
          <a:p>
            <a:pPr algn="just"/>
            <a:r>
              <a:rPr lang="en-US" dirty="0" smtClean="0"/>
              <a:t>During the elaboration phase, an executable architecture prototype is built in one or more iterations, depending on the scope, size, &amp; risk.</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OBJECTIVES</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2" algn="just"/>
            <a:r>
              <a:rPr lang="en-US" dirty="0" err="1" smtClean="0"/>
              <a:t>Baselining</a:t>
            </a:r>
            <a:r>
              <a:rPr lang="en-US" dirty="0" smtClean="0"/>
              <a:t> the architecture as rapidly as practical (establishing a configuration-managed snapshot in which all changes are rationalized, tracked, and maintained)</a:t>
            </a:r>
            <a:endParaRPr lang="en-US" sz="2000" dirty="0" smtClean="0"/>
          </a:p>
          <a:p>
            <a:pPr lvl="2" algn="just"/>
            <a:r>
              <a:rPr lang="en-US" dirty="0" err="1" smtClean="0"/>
              <a:t>Baselining</a:t>
            </a:r>
            <a:r>
              <a:rPr lang="en-US" dirty="0" smtClean="0"/>
              <a:t> the vision</a:t>
            </a:r>
            <a:endParaRPr lang="en-US" sz="2000" dirty="0" smtClean="0"/>
          </a:p>
          <a:p>
            <a:pPr lvl="2" algn="just"/>
            <a:r>
              <a:rPr lang="en-US" dirty="0" err="1" smtClean="0"/>
              <a:t>Baselining</a:t>
            </a:r>
            <a:r>
              <a:rPr lang="en-US" dirty="0" smtClean="0"/>
              <a:t> a high-fidelity plan for the construction phase</a:t>
            </a:r>
            <a:endParaRPr lang="en-US" sz="2000" dirty="0" smtClean="0"/>
          </a:p>
          <a:p>
            <a:pPr lvl="2" algn="just"/>
            <a:r>
              <a:rPr lang="en-US" dirty="0" smtClean="0"/>
              <a:t>Demonstrating that the baseline architecture will support the vision at a reasonable cost in a reasonable time</a:t>
            </a:r>
            <a:endParaRPr lang="en-US" sz="2000" dirty="0" smtClean="0"/>
          </a:p>
          <a:p>
            <a:pPr algn="just"/>
            <a:r>
              <a:rPr lang="en-US" dirty="0" smtClean="0"/>
              <a:t>ESSENTIAL ACTIVITIES</a:t>
            </a:r>
          </a:p>
          <a:p>
            <a:pPr lvl="2"/>
            <a:r>
              <a:rPr lang="en-US" dirty="0" smtClean="0"/>
              <a:t>Elaborating the vision.</a:t>
            </a:r>
            <a:endParaRPr lang="en-US" sz="2000" dirty="0" smtClean="0"/>
          </a:p>
          <a:p>
            <a:pPr lvl="2"/>
            <a:r>
              <a:rPr lang="en-US" dirty="0" smtClean="0"/>
              <a:t>Elaborating the process and infrastructure.</a:t>
            </a:r>
            <a:endParaRPr lang="en-US" sz="2000" dirty="0" smtClean="0"/>
          </a:p>
          <a:p>
            <a:pPr lvl="2"/>
            <a:r>
              <a:rPr lang="en-US" dirty="0" smtClean="0"/>
              <a:t>Elaborating the architecture and selecting components.</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EVALUATION CRITERIA</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2" algn="just"/>
            <a:r>
              <a:rPr lang="en-US" dirty="0" smtClean="0"/>
              <a:t>Is the vision stable?</a:t>
            </a:r>
            <a:endParaRPr lang="en-US" sz="2000" dirty="0" smtClean="0"/>
          </a:p>
          <a:p>
            <a:pPr lvl="2" algn="just"/>
            <a:r>
              <a:rPr lang="en-US" dirty="0" smtClean="0"/>
              <a:t>Is the architecture stable?</a:t>
            </a:r>
            <a:endParaRPr lang="en-US" sz="2000" dirty="0" smtClean="0"/>
          </a:p>
          <a:p>
            <a:pPr lvl="2" algn="just"/>
            <a:r>
              <a:rPr lang="en-US" dirty="0" smtClean="0"/>
              <a:t>Does the executable demonstration show that the major risk elements have been addressed and credibly resolved?</a:t>
            </a:r>
            <a:endParaRPr lang="en-US" sz="2000" dirty="0" smtClean="0"/>
          </a:p>
          <a:p>
            <a:pPr lvl="2" algn="just"/>
            <a:r>
              <a:rPr lang="en-US" dirty="0" smtClean="0"/>
              <a:t>Is the construction phase plan of sufficient fidelity, and is it backed up with a credible basis of estimate?</a:t>
            </a:r>
            <a:endParaRPr lang="en-US" sz="2000" dirty="0" smtClean="0"/>
          </a:p>
          <a:p>
            <a:pPr lvl="2" algn="just"/>
            <a:r>
              <a:rPr lang="en-US" dirty="0" smtClean="0"/>
              <a:t>Do all stakeholders agree that the current vision can be met if the current plan is executed to develop the</a:t>
            </a:r>
            <a:endParaRPr lang="en-US" sz="2000" dirty="0" smtClean="0"/>
          </a:p>
          <a:p>
            <a:pPr lvl="2" algn="just"/>
            <a:r>
              <a:rPr lang="en-US" dirty="0" smtClean="0"/>
              <a:t>Complete system in the context of the current architecture?</a:t>
            </a:r>
          </a:p>
          <a:p>
            <a:pPr lvl="2" algn="just"/>
            <a:r>
              <a:rPr lang="en-US" dirty="0" smtClean="0"/>
              <a:t>Are actual resource expenditures versus planned expenditures acceptable?</a:t>
            </a:r>
            <a:endParaRPr lang="en-US" sz="2000"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b="1" dirty="0"/>
              <a:t>ELABORATION PHASE</a:t>
            </a:r>
            <a:r>
              <a:rPr lang="en-US" sz="1600" b="1" dirty="0"/>
              <a:t/>
            </a:r>
            <a:br>
              <a:rPr lang="en-US" sz="1600" b="1"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At the end of this phase, the "engineering" is considered complete. The elaboration phase activities must ensure that the architecture, requirements, and plans are stable enough, and the risks sufficiently mitigated, that the cost and schedule for the completion of the development can be predicted within an acceptable range. </a:t>
            </a:r>
          </a:p>
          <a:p>
            <a:pPr algn="just"/>
            <a:r>
              <a:rPr lang="en-US" dirty="0" smtClean="0"/>
              <a:t>During the elaboration phase, an executable architecture prototype is built in one or more iterations, depending on the scope, size, &amp; risk.</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Objectives</a:t>
            </a:r>
            <a:endParaRPr lang="en-US" dirty="0"/>
          </a:p>
        </p:txBody>
      </p:sp>
      <p:sp>
        <p:nvSpPr>
          <p:cNvPr id="3" name="Content Placeholder 2"/>
          <p:cNvSpPr>
            <a:spLocks noGrp="1"/>
          </p:cNvSpPr>
          <p:nvPr>
            <p:ph idx="1"/>
          </p:nvPr>
        </p:nvSpPr>
        <p:spPr/>
        <p:txBody>
          <a:bodyPr>
            <a:normAutofit lnSpcReduction="10000"/>
          </a:bodyPr>
          <a:lstStyle/>
          <a:p>
            <a:pPr lvl="2" algn="just"/>
            <a:r>
              <a:rPr lang="en-US" dirty="0" err="1" smtClean="0"/>
              <a:t>Baselining</a:t>
            </a:r>
            <a:r>
              <a:rPr lang="en-US" dirty="0" smtClean="0"/>
              <a:t> the architecture as rapidly as practical (establishing a configuration-managed snapshot in which all changes are rationalized, tracked, and maintained)</a:t>
            </a:r>
            <a:endParaRPr lang="en-US" sz="2000" dirty="0" smtClean="0"/>
          </a:p>
          <a:p>
            <a:pPr lvl="2" algn="just"/>
            <a:r>
              <a:rPr lang="en-US" dirty="0" err="1" smtClean="0"/>
              <a:t>Baselining</a:t>
            </a:r>
            <a:r>
              <a:rPr lang="en-US" dirty="0" smtClean="0"/>
              <a:t> the vision</a:t>
            </a:r>
            <a:endParaRPr lang="en-US" sz="2000" dirty="0" smtClean="0"/>
          </a:p>
          <a:p>
            <a:pPr lvl="2" algn="just"/>
            <a:r>
              <a:rPr lang="en-US" dirty="0" err="1" smtClean="0"/>
              <a:t>Baselining</a:t>
            </a:r>
            <a:r>
              <a:rPr lang="en-US" dirty="0" smtClean="0"/>
              <a:t> a high-fidelity plan for the construction phase</a:t>
            </a:r>
            <a:endParaRPr lang="en-US" sz="2000" dirty="0" smtClean="0"/>
          </a:p>
          <a:p>
            <a:pPr lvl="2" algn="just"/>
            <a:r>
              <a:rPr lang="en-US" dirty="0" smtClean="0"/>
              <a:t>Demonstrating that the baseline architecture will support the vision at a reasonable cost in a reasonable time</a:t>
            </a:r>
            <a:endParaRPr lang="en-US" sz="2000" dirty="0" smtClean="0"/>
          </a:p>
          <a:p>
            <a:pPr algn="just"/>
            <a:r>
              <a:rPr lang="en-US" dirty="0" smtClean="0"/>
              <a:t>Essential Activities</a:t>
            </a:r>
          </a:p>
          <a:p>
            <a:pPr lvl="2"/>
            <a:r>
              <a:rPr lang="en-US" dirty="0" smtClean="0"/>
              <a:t>Elaborating the vision.</a:t>
            </a:r>
            <a:endParaRPr lang="en-US" sz="2000" dirty="0" smtClean="0"/>
          </a:p>
          <a:p>
            <a:pPr lvl="2"/>
            <a:r>
              <a:rPr lang="en-US" dirty="0" smtClean="0"/>
              <a:t>Elaborating the process and infrastructure.</a:t>
            </a:r>
            <a:endParaRPr lang="en-US" sz="2000" dirty="0" smtClean="0"/>
          </a:p>
          <a:p>
            <a:pPr lvl="2"/>
            <a:r>
              <a:rPr lang="en-US" dirty="0" smtClean="0"/>
              <a:t>Elaborating the architecture and selecting components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Evaluation Criteria</a:t>
            </a:r>
            <a:endParaRPr lang="en-US" dirty="0"/>
          </a:p>
        </p:txBody>
      </p:sp>
      <p:sp>
        <p:nvSpPr>
          <p:cNvPr id="3" name="Content Placeholder 2"/>
          <p:cNvSpPr>
            <a:spLocks noGrp="1"/>
          </p:cNvSpPr>
          <p:nvPr>
            <p:ph idx="1"/>
          </p:nvPr>
        </p:nvSpPr>
        <p:spPr/>
        <p:txBody>
          <a:bodyPr>
            <a:normAutofit lnSpcReduction="10000"/>
          </a:bodyPr>
          <a:lstStyle/>
          <a:p>
            <a:pPr lvl="2" algn="just"/>
            <a:r>
              <a:rPr lang="en-US" dirty="0" smtClean="0"/>
              <a:t>Is the vision stable?</a:t>
            </a:r>
            <a:endParaRPr lang="en-US" sz="2000" dirty="0" smtClean="0"/>
          </a:p>
          <a:p>
            <a:pPr lvl="2" algn="just"/>
            <a:r>
              <a:rPr lang="en-US" dirty="0" smtClean="0"/>
              <a:t>Is the architecture stable?</a:t>
            </a:r>
            <a:endParaRPr lang="en-US" sz="2000" dirty="0" smtClean="0"/>
          </a:p>
          <a:p>
            <a:pPr lvl="2" algn="just"/>
            <a:r>
              <a:rPr lang="en-US" dirty="0" smtClean="0"/>
              <a:t>Does the executable demonstration show that the major risk elements have been addressed and credibly resolved?</a:t>
            </a:r>
            <a:endParaRPr lang="en-US" sz="2000" dirty="0" smtClean="0"/>
          </a:p>
          <a:p>
            <a:pPr lvl="2" algn="just"/>
            <a:r>
              <a:rPr lang="en-US" dirty="0" smtClean="0"/>
              <a:t>Is the construction phase plan of sufficient fidelity, and is it backed up with a credible basis of estimate?</a:t>
            </a:r>
            <a:endParaRPr lang="en-US" sz="2000" dirty="0" smtClean="0"/>
          </a:p>
          <a:p>
            <a:pPr lvl="2" algn="just"/>
            <a:r>
              <a:rPr lang="en-US" dirty="0" smtClean="0"/>
              <a:t>Do all stakeholders agree that the current vision can be met if the current plan is executed to develop the</a:t>
            </a:r>
            <a:endParaRPr lang="en-US" sz="2000" dirty="0" smtClean="0"/>
          </a:p>
          <a:p>
            <a:pPr lvl="2" algn="just"/>
            <a:r>
              <a:rPr lang="en-US" dirty="0" smtClean="0"/>
              <a:t>Complete system in the context of the current architecture?</a:t>
            </a:r>
          </a:p>
          <a:p>
            <a:pPr lvl="2" algn="just"/>
            <a:r>
              <a:rPr lang="en-US" dirty="0" smtClean="0"/>
              <a:t>Are actual resource expenditures versus planned expenditures acceptable?</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CONSTRUCTION PHASE</a:t>
            </a:r>
            <a:br>
              <a:rPr lang="en-US" b="1" dirty="0" smtClean="0"/>
            </a:br>
            <a:endParaRPr lang="en-US" dirty="0"/>
          </a:p>
        </p:txBody>
      </p:sp>
      <p:sp>
        <p:nvSpPr>
          <p:cNvPr id="3" name="Content Placeholder 2"/>
          <p:cNvSpPr>
            <a:spLocks noGrp="1"/>
          </p:cNvSpPr>
          <p:nvPr>
            <p:ph idx="1"/>
          </p:nvPr>
        </p:nvSpPr>
        <p:spPr/>
        <p:txBody>
          <a:bodyPr/>
          <a:lstStyle/>
          <a:p>
            <a:pPr algn="just"/>
            <a:r>
              <a:rPr lang="en-US" dirty="0" smtClean="0"/>
              <a:t>During the construction phase, all remaining components and application features are integrated into the application, and all features are thoroughly tested. Newly developed software is integrated where required. </a:t>
            </a:r>
          </a:p>
          <a:p>
            <a:pPr algn="just"/>
            <a:r>
              <a:rPr lang="en-US" dirty="0" smtClean="0"/>
              <a:t>The construction phase represents a production process, in which emphasis is placed on managing resources and controlling operations to optimize costs, schedules, and quality.</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normAutofit/>
          </a:bodyPr>
          <a:lstStyle/>
          <a:p>
            <a:pPr algn="just"/>
            <a:r>
              <a:rPr lang="en-US" dirty="0" smtClean="0"/>
              <a:t>Primary Objectives: </a:t>
            </a:r>
          </a:p>
          <a:p>
            <a:pPr lvl="2" algn="just"/>
            <a:r>
              <a:rPr lang="en-US" dirty="0" smtClean="0"/>
              <a:t>Minimizing development costs by optimizing resources and avoiding unnecessary scrap and rework</a:t>
            </a:r>
            <a:endParaRPr lang="en-US" sz="2000" dirty="0" smtClean="0"/>
          </a:p>
          <a:p>
            <a:pPr lvl="2" algn="just"/>
            <a:r>
              <a:rPr lang="en-US" dirty="0" smtClean="0"/>
              <a:t>Achieving adequate quality as rapidly as practical</a:t>
            </a:r>
            <a:endParaRPr lang="en-US" sz="2000" dirty="0" smtClean="0"/>
          </a:p>
          <a:p>
            <a:pPr lvl="2" algn="just"/>
            <a:r>
              <a:rPr lang="en-US" dirty="0" smtClean="0"/>
              <a:t>Achieving useful versions (alpha, beta, and other test releases) as rapidly as practical</a:t>
            </a:r>
            <a:endParaRPr lang="en-US" sz="2000" dirty="0" smtClean="0"/>
          </a:p>
          <a:p>
            <a:pPr algn="just"/>
            <a:r>
              <a:rPr lang="en-US" dirty="0" smtClean="0"/>
              <a:t>Essential Activities</a:t>
            </a:r>
          </a:p>
          <a:p>
            <a:pPr lvl="2" algn="just"/>
            <a:r>
              <a:rPr lang="en-US" dirty="0" smtClean="0"/>
              <a:t>Resource management, control, and process optimization</a:t>
            </a:r>
            <a:endParaRPr lang="en-US" sz="2000" dirty="0" smtClean="0"/>
          </a:p>
          <a:p>
            <a:pPr lvl="2" algn="just"/>
            <a:r>
              <a:rPr lang="en-US" dirty="0" smtClean="0"/>
              <a:t>Complete component development and testing against evaluation criteria</a:t>
            </a:r>
            <a:endParaRPr lang="en-US" sz="2000" dirty="0" smtClean="0"/>
          </a:p>
          <a:p>
            <a:pPr lvl="2" algn="just"/>
            <a:r>
              <a:rPr lang="en-US" dirty="0" smtClean="0"/>
              <a:t>Assessment of product releases against acceptance criteria of the vision</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Life cycle phases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Characteristic of a successful software development process is the well-defined separation between "research and development" activities and "production" activities. Most unsuccessful projects exhibit one of the following characteristics:</a:t>
            </a:r>
          </a:p>
          <a:p>
            <a:pPr lvl="2" algn="just"/>
            <a:r>
              <a:rPr lang="en-US" dirty="0" smtClean="0"/>
              <a:t>An overemphasis on research and development</a:t>
            </a:r>
            <a:endParaRPr lang="en-US" sz="2000" dirty="0" smtClean="0"/>
          </a:p>
          <a:p>
            <a:pPr lvl="2" algn="just"/>
            <a:r>
              <a:rPr lang="en-US" dirty="0" smtClean="0"/>
              <a:t>An overemphasis on production.</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79136"/>
          </a:xfrm>
        </p:spPr>
        <p:txBody>
          <a:bodyPr>
            <a:normAutofit/>
          </a:bodyPr>
          <a:lstStyle/>
          <a:p>
            <a:pPr algn="just"/>
            <a:r>
              <a:rPr lang="en-US" dirty="0" smtClean="0"/>
              <a:t>Primary Evaluation Criteria</a:t>
            </a:r>
          </a:p>
          <a:p>
            <a:pPr lvl="2" algn="just"/>
            <a:r>
              <a:rPr lang="en-US" dirty="0" smtClean="0"/>
              <a:t>Is this product baseline mature enough to be deployed in the user community? (Existing defects are not obstacles to achieving the purpose of the next release.)</a:t>
            </a:r>
            <a:endParaRPr lang="en-US" sz="2000" dirty="0" smtClean="0"/>
          </a:p>
          <a:p>
            <a:pPr lvl="2" algn="just"/>
            <a:r>
              <a:rPr lang="en-US" dirty="0" smtClean="0"/>
              <a:t>Is this product baseline stable enough to be deployed in the user community? (Pending changes are not obstacles to achieving the purpose of the next release.)</a:t>
            </a:r>
            <a:endParaRPr lang="en-US" sz="2000" dirty="0" smtClean="0"/>
          </a:p>
          <a:p>
            <a:pPr lvl="2" algn="just"/>
            <a:r>
              <a:rPr lang="en-US" dirty="0" smtClean="0"/>
              <a:t>Are the stakeholders ready for transition to the user community?</a:t>
            </a:r>
            <a:endParaRPr lang="en-US" sz="2000" dirty="0" smtClean="0"/>
          </a:p>
          <a:p>
            <a:pPr lvl="2" algn="just"/>
            <a:r>
              <a:rPr lang="en-US" dirty="0" smtClean="0"/>
              <a:t>Are actual resource expenditures versus planned expenditures acceptable?</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TRANSITION PHASE</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transition phase is entered when a baseline is mature enough to be deployed in the end-user domain. This typically requires that a usable subset of the system has been achieved with acceptable quality levels and user documentation so that transition to the user will provide positive results. This phase could include any of the following activities:</a:t>
            </a:r>
          </a:p>
          <a:p>
            <a:pPr algn="just">
              <a:buNone/>
            </a:pPr>
            <a:endParaRPr lang="en-US" dirty="0" smtClean="0"/>
          </a:p>
          <a:p>
            <a:pPr marL="624078" lvl="0" indent="-514350" algn="just">
              <a:buFont typeface="+mj-lt"/>
              <a:buAutoNum type="arabicPeriod"/>
            </a:pPr>
            <a:r>
              <a:rPr lang="en-US" dirty="0" smtClean="0"/>
              <a:t>Beta testing to validate the new system against user expectations</a:t>
            </a:r>
          </a:p>
          <a:p>
            <a:pPr marL="624078" lvl="0" indent="-514350" algn="just">
              <a:buFont typeface="+mj-lt"/>
              <a:buAutoNum type="arabicPeriod"/>
            </a:pPr>
            <a:r>
              <a:rPr lang="en-US" dirty="0" smtClean="0"/>
              <a:t>Beta testing and parallel operation relative to a legacy system it is replacing</a:t>
            </a:r>
          </a:p>
          <a:p>
            <a:pPr marL="624078" lvl="0" indent="-514350" algn="just">
              <a:buFont typeface="+mj-lt"/>
              <a:buAutoNum type="arabicPeriod"/>
            </a:pPr>
            <a:r>
              <a:rPr lang="en-US" dirty="0" smtClean="0"/>
              <a:t>Conversion of operational databases</a:t>
            </a:r>
          </a:p>
          <a:p>
            <a:pPr marL="624078" lvl="0" indent="-514350" algn="just">
              <a:buFont typeface="+mj-lt"/>
              <a:buAutoNum type="arabicPeriod"/>
            </a:pPr>
            <a:r>
              <a:rPr lang="en-US" dirty="0" smtClean="0"/>
              <a:t>Training of users and maintainers</a:t>
            </a:r>
          </a:p>
          <a:p>
            <a:pPr algn="just"/>
            <a:r>
              <a:rPr lang="en-US" dirty="0" smtClean="0"/>
              <a:t>The transition phase concludes when the deployment baseline has achieved the complete vision.</a:t>
            </a:r>
          </a:p>
          <a:p>
            <a:pPr algn="just">
              <a:buNone/>
            </a:pP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4336"/>
          </a:xfrm>
        </p:spPr>
        <p:txBody>
          <a:bodyPr>
            <a:normAutofit fontScale="92500" lnSpcReduction="20000"/>
          </a:bodyPr>
          <a:lstStyle/>
          <a:p>
            <a:pPr algn="just"/>
            <a:r>
              <a:rPr lang="en-US" dirty="0" smtClean="0"/>
              <a:t>Primary Objectives</a:t>
            </a:r>
          </a:p>
          <a:p>
            <a:pPr lvl="2" algn="just"/>
            <a:r>
              <a:rPr lang="en-US" dirty="0" smtClean="0"/>
              <a:t>Achieving user self-supportability</a:t>
            </a:r>
            <a:endParaRPr lang="en-US" sz="2000" dirty="0" smtClean="0"/>
          </a:p>
          <a:p>
            <a:pPr lvl="2" algn="just"/>
            <a:r>
              <a:rPr lang="en-US" dirty="0" smtClean="0"/>
              <a:t>Achieving stakeholder concurrence that deployment baselines are complete and consistent with the evaluation criteria of the vision</a:t>
            </a:r>
            <a:endParaRPr lang="en-US" sz="2000" dirty="0" smtClean="0"/>
          </a:p>
          <a:p>
            <a:pPr lvl="2" algn="just"/>
            <a:r>
              <a:rPr lang="en-US" dirty="0" smtClean="0"/>
              <a:t>Achieving final product baselines as rapidly and cost-effectively as practical</a:t>
            </a:r>
            <a:endParaRPr lang="en-US" sz="2000" dirty="0" smtClean="0"/>
          </a:p>
          <a:p>
            <a:pPr algn="just"/>
            <a:r>
              <a:rPr lang="en-US" dirty="0" smtClean="0"/>
              <a:t>Essential Activities</a:t>
            </a:r>
          </a:p>
          <a:p>
            <a:pPr lvl="2" algn="just"/>
            <a:r>
              <a:rPr lang="en-US" dirty="0" smtClean="0"/>
              <a:t>Synchronization and integration of concurrent construction increments into consistent deployment baselines</a:t>
            </a:r>
            <a:endParaRPr lang="en-US" sz="2000" dirty="0" smtClean="0"/>
          </a:p>
          <a:p>
            <a:pPr lvl="2" algn="just"/>
            <a:r>
              <a:rPr lang="en-US" dirty="0" smtClean="0"/>
              <a:t>Deployment-specific engineering (cutover, commercial packaging and production, sales rollout kit development, field personnel training)</a:t>
            </a:r>
            <a:endParaRPr lang="en-US" sz="2000" dirty="0" smtClean="0"/>
          </a:p>
          <a:p>
            <a:pPr lvl="2" algn="just"/>
            <a:r>
              <a:rPr lang="en-US" dirty="0" smtClean="0"/>
              <a:t>Assessment of deployment baselines against the complete vision and acceptance criteria in the requirements set</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Evaluation Criteria</a:t>
            </a:r>
          </a:p>
          <a:p>
            <a:pPr lvl="2" algn="just"/>
            <a:r>
              <a:rPr lang="en-US" dirty="0" smtClean="0"/>
              <a:t>Is the user satisfied?</a:t>
            </a:r>
            <a:endParaRPr lang="en-US" sz="2000" dirty="0" smtClean="0"/>
          </a:p>
          <a:p>
            <a:pPr lvl="2" algn="just"/>
            <a:r>
              <a:rPr lang="en-US" dirty="0" smtClean="0"/>
              <a:t>Are actual resource expenditures versus planned expenditures acceptable?</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ARTIFACTS OF THE PROCESS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marL="365760" lvl="1" indent="-256032" algn="just">
              <a:buClr>
                <a:schemeClr val="accent3"/>
              </a:buClr>
              <a:buFont typeface="Georgia"/>
              <a:buChar char="•"/>
            </a:pPr>
            <a:r>
              <a:rPr lang="en-US" sz="2800" b="1" dirty="0" smtClean="0"/>
              <a:t>The Artifact Sets</a:t>
            </a:r>
          </a:p>
          <a:p>
            <a:pPr algn="just"/>
            <a:r>
              <a:rPr lang="en-US" dirty="0" smtClean="0"/>
              <a:t>To make the development of a complete software system manageable, distinct collections of information are organized into artifact sets. </a:t>
            </a:r>
            <a:r>
              <a:rPr lang="en-US" i="1" dirty="0" smtClean="0"/>
              <a:t>Artifact </a:t>
            </a:r>
            <a:r>
              <a:rPr lang="en-US" dirty="0" smtClean="0"/>
              <a:t>represents cohesive information that typically is developed and reviewed as a single entity.</a:t>
            </a:r>
          </a:p>
          <a:p>
            <a:pPr algn="just"/>
            <a:r>
              <a:rPr lang="en-US" dirty="0" smtClean="0"/>
              <a:t>Life-cycle software artifacts are organized into five distinct sets that are roughly partitioned by the underlying language of the set: management (ad hoc textual formats), requirements (organized text and models of the problem space), design (models of the solution space), implementation (human-readable programming language and associated source files), and deployment (machine-process able languages and associated files). </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881082" y="1066800"/>
            <a:ext cx="8034318" cy="5507038"/>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b="1" dirty="0"/>
              <a:t>THE MANAGEMENT SET</a:t>
            </a:r>
            <a:r>
              <a:rPr lang="en-US" sz="1600" b="1" dirty="0"/>
              <a:t/>
            </a:r>
            <a:br>
              <a:rPr lang="en-US" sz="1600" b="1"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management set captures the artifacts associated with process planning and execution. These artifacts use ad hoc notations, including text, graphics, or whatever representation is required to capture the "contracts" among project personnel (project management, architects, developers, testers, marketers, administrators), among stakeholders (funding authority, user, software project manager, organization manager, regulatory agency), and between project personnel and stakeholders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normAutofit fontScale="92500"/>
          </a:bodyPr>
          <a:lstStyle/>
          <a:p>
            <a:pPr algn="just"/>
            <a:r>
              <a:rPr lang="en-US" dirty="0" smtClean="0"/>
              <a:t>. Specific artifacts included in this set are the work breakdown structure (activity breakdown and financial tracking mechanism), the business case (cost, schedule, profit expectations), the release specifications (scope, plan, objectives for release baselines), the software development plan (project process instance), the release descriptions (results of release baselines), the status assessments (periodic snapshots of project progress), the software change orders (descriptions of discrete baseline changes), the deployment documents (cutover plan, training course, sales rollout kit), and the environment (hardware and  software  tools,  process  automation, &amp; documentation).</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Management set artifacts are evaluated, assessed, and measured through a combination of the following:</a:t>
            </a:r>
          </a:p>
          <a:p>
            <a:pPr marL="624078" lvl="0" indent="-514350">
              <a:buFont typeface="+mj-lt"/>
              <a:buAutoNum type="arabicPeriod"/>
            </a:pPr>
            <a:r>
              <a:rPr lang="en-US" dirty="0" smtClean="0"/>
              <a:t>Relevant stakeholder review</a:t>
            </a:r>
          </a:p>
          <a:p>
            <a:pPr marL="624078" lvl="0" indent="-514350">
              <a:buFont typeface="+mj-lt"/>
              <a:buAutoNum type="arabicPeriod"/>
            </a:pPr>
            <a:r>
              <a:rPr lang="en-US" dirty="0" smtClean="0"/>
              <a:t>Analysis of changes between the current version of the artifact and previous versions</a:t>
            </a:r>
          </a:p>
          <a:p>
            <a:pPr marL="624078" lvl="0" indent="-514350">
              <a:buFont typeface="+mj-lt"/>
              <a:buAutoNum type="arabicPeriod"/>
            </a:pPr>
            <a:r>
              <a:rPr lang="en-US" dirty="0" smtClean="0"/>
              <a:t>Major milestone demonstrations of the balance among all artifacts and, in particular, the accuracy of the business case and vision artifacts</a:t>
            </a:r>
          </a:p>
          <a:p>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b="1" dirty="0"/>
              <a:t>THE ENGINEERING SETS</a:t>
            </a:r>
            <a:r>
              <a:rPr lang="en-US" sz="1600" b="1" dirty="0"/>
              <a:t/>
            </a:r>
            <a:br>
              <a:rPr lang="en-US" sz="1600" b="1" dirty="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engineering sets consist of the requirements set, the design set, the implementation set, and the deployment set.</a:t>
            </a:r>
          </a:p>
          <a:p>
            <a:pPr algn="just"/>
            <a:r>
              <a:rPr lang="en-US" b="1" dirty="0" smtClean="0"/>
              <a:t>Requirements Set</a:t>
            </a:r>
          </a:p>
          <a:p>
            <a:pPr lvl="3"/>
            <a:r>
              <a:rPr lang="en-US" sz="2400" dirty="0" smtClean="0"/>
              <a:t>Analysis of consistency with the release specifications of the management set</a:t>
            </a:r>
            <a:endParaRPr lang="en-US" sz="2000" dirty="0" smtClean="0"/>
          </a:p>
          <a:p>
            <a:pPr lvl="3"/>
            <a:r>
              <a:rPr lang="en-US" sz="2400" dirty="0" smtClean="0"/>
              <a:t>Analysis of consistency between the vision and the requirements models</a:t>
            </a:r>
            <a:endParaRPr lang="en-US" sz="2000" dirty="0" smtClean="0"/>
          </a:p>
          <a:p>
            <a:pPr lvl="3"/>
            <a:r>
              <a:rPr lang="en-US" sz="2400" dirty="0" smtClean="0"/>
              <a:t>Mapping against the design, implementation, and deployment sets to evaluate the consistency and completeness and the semantic balance between information in the different sets</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07736"/>
          </a:xfrm>
        </p:spPr>
        <p:txBody>
          <a:bodyPr>
            <a:normAutofit fontScale="92500" lnSpcReduction="20000"/>
          </a:bodyPr>
          <a:lstStyle/>
          <a:p>
            <a:pPr algn="just"/>
            <a:r>
              <a:rPr lang="en-US" dirty="0" smtClean="0"/>
              <a:t>Successful modern projects-and even successful projects developed under the conventional process-tend to have a very well-defined project milestone when there is a noticeable transition from a research attitude to a production attitude. Earlier phases focus on achieving functionality. Later phases revolve around achieving a product that can be shipped to a customer, with explicit attention to robustness, performance, and finish.</a:t>
            </a:r>
          </a:p>
          <a:p>
            <a:pPr algn="just"/>
            <a:r>
              <a:rPr lang="en-US" dirty="0" smtClean="0"/>
              <a:t>A modern software development process must be defined to support the following:</a:t>
            </a:r>
          </a:p>
          <a:p>
            <a:pPr lvl="2" algn="just"/>
            <a:r>
              <a:rPr lang="en-US" dirty="0" smtClean="0"/>
              <a:t>Evolution of the plans, requirements, and architecture, together with well defined synchronization points</a:t>
            </a:r>
            <a:endParaRPr lang="en-US" sz="2000" dirty="0" smtClean="0"/>
          </a:p>
          <a:p>
            <a:pPr lvl="2" algn="just"/>
            <a:r>
              <a:rPr lang="en-US" dirty="0" smtClean="0"/>
              <a:t>Risk management and objective measures of progress and quality</a:t>
            </a:r>
            <a:endParaRPr lang="en-US" sz="2000" dirty="0" smtClean="0"/>
          </a:p>
          <a:p>
            <a:pPr lvl="2" algn="just"/>
            <a:r>
              <a:rPr lang="en-US" dirty="0" smtClean="0"/>
              <a:t>Evolution of system capabilities through demonstrations of increasing functionality</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3" algn="just"/>
            <a:r>
              <a:rPr lang="en-US" sz="2400" dirty="0" smtClean="0"/>
              <a:t>Analysis of changes between the current version of requirements artifacts and previous versions (scrap, rework, and defect elimination trends)</a:t>
            </a:r>
            <a:endParaRPr lang="en-US" sz="2000" dirty="0" smtClean="0"/>
          </a:p>
          <a:p>
            <a:pPr lvl="3" algn="just"/>
            <a:r>
              <a:rPr lang="en-US" sz="2400" dirty="0" smtClean="0"/>
              <a:t>Subjective review of other dimensions of quality</a:t>
            </a:r>
            <a:endParaRPr lang="en-US" sz="2000" dirty="0" smtClean="0"/>
          </a:p>
          <a:p>
            <a:pPr algn="just"/>
            <a:r>
              <a:rPr lang="en-US" b="1" dirty="0" smtClean="0"/>
              <a:t>Design Set</a:t>
            </a:r>
          </a:p>
          <a:p>
            <a:pPr algn="just"/>
            <a:r>
              <a:rPr lang="en-US" dirty="0" smtClean="0"/>
              <a:t>UML notation is used to engineer the design models for the solution. The design set contains varying levels of abstraction that represent the components of the solution space (their identities, attributes, static relationships, dynamic interactions). The design set is evaluated, assessed, and measured through a combination of the following:</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normAutofit/>
          </a:bodyPr>
          <a:lstStyle/>
          <a:p>
            <a:pPr lvl="3" algn="just"/>
            <a:r>
              <a:rPr lang="en-US" sz="2400" dirty="0" smtClean="0"/>
              <a:t>Analysis of the internal consistency and quality of the design model</a:t>
            </a:r>
            <a:endParaRPr lang="en-US" sz="2000" dirty="0" smtClean="0"/>
          </a:p>
          <a:p>
            <a:pPr lvl="3" algn="just"/>
            <a:r>
              <a:rPr lang="en-US" sz="2400" dirty="0" smtClean="0"/>
              <a:t>Analysis of consistency with the requirements models</a:t>
            </a:r>
            <a:endParaRPr lang="en-US" sz="2000" dirty="0" smtClean="0"/>
          </a:p>
          <a:p>
            <a:pPr lvl="3" algn="just"/>
            <a:r>
              <a:rPr lang="en-US" sz="2400" dirty="0" smtClean="0"/>
              <a:t>Translation into implementation and deployment sets and notations (for example, traceability, source code generation, compilation, linking) to evaluate the consistency and completeness and the semantic balance between information in the sets</a:t>
            </a:r>
            <a:endParaRPr lang="en-US" sz="2000" dirty="0" smtClean="0"/>
          </a:p>
          <a:p>
            <a:pPr lvl="3" algn="just"/>
            <a:r>
              <a:rPr lang="en-US" sz="2400" dirty="0" smtClean="0"/>
              <a:t>Analysis of changes between the current version of the design model and previous versions (scrap, rework, and defect elimination trends)</a:t>
            </a:r>
            <a:endParaRPr lang="en-US" sz="2000" dirty="0" smtClean="0"/>
          </a:p>
          <a:p>
            <a:pPr lvl="3" algn="just"/>
            <a:r>
              <a:rPr lang="en-US" sz="2400" dirty="0" smtClean="0"/>
              <a:t>Subjective review of other dimensions of quality</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Set</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implementation set includes source code (programming language notations) that represents the tangible implementations of components (their form, interface, and dependency relationships)</a:t>
            </a:r>
          </a:p>
          <a:p>
            <a:pPr algn="just"/>
            <a:r>
              <a:rPr lang="en-US" dirty="0" smtClean="0"/>
              <a:t>Implementation sets are human-readable formats that are evaluated, assessed, and measured through a</a:t>
            </a:r>
          </a:p>
          <a:p>
            <a:pPr algn="just"/>
            <a:r>
              <a:rPr lang="en-US" dirty="0" smtClean="0"/>
              <a:t>Combination of the following:</a:t>
            </a:r>
          </a:p>
          <a:p>
            <a:pPr lvl="3" algn="just"/>
            <a:r>
              <a:rPr lang="en-US" sz="2400" dirty="0" smtClean="0"/>
              <a:t>Analysis of consistency with the design models</a:t>
            </a:r>
            <a:endParaRPr lang="en-US" sz="2000" dirty="0" smtClean="0"/>
          </a:p>
          <a:p>
            <a:pPr lvl="3" algn="just"/>
            <a:r>
              <a:rPr lang="en-US" sz="2400" dirty="0" smtClean="0"/>
              <a:t>Translation into deployment set notations (for example, compilation and linking) to evaluate the consistency and completeness among artifact sets</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26736"/>
          </a:xfrm>
        </p:spPr>
        <p:txBody>
          <a:bodyPr/>
          <a:lstStyle/>
          <a:p>
            <a:pPr lvl="3" algn="just"/>
            <a:r>
              <a:rPr lang="en-US" sz="2400" dirty="0" smtClean="0"/>
              <a:t>Assessment of component source or executable files against relevant evaluation criteria through inspection, analysis, demonstration, or testing</a:t>
            </a:r>
            <a:endParaRPr lang="en-US" sz="2000" dirty="0" smtClean="0"/>
          </a:p>
          <a:p>
            <a:pPr lvl="3" algn="just"/>
            <a:r>
              <a:rPr lang="en-US" sz="2400" dirty="0" smtClean="0"/>
              <a:t>Execution of stand-alone component test cases that automatically compare expected results with actual results</a:t>
            </a:r>
            <a:endParaRPr lang="en-US" sz="2000" dirty="0" smtClean="0"/>
          </a:p>
          <a:p>
            <a:pPr lvl="3" algn="just"/>
            <a:r>
              <a:rPr lang="en-US" sz="2400" dirty="0" smtClean="0"/>
              <a:t>Analysis of changes between the current version of the implementation set and previous versions (scrap, rework, and defect elimination trends)</a:t>
            </a:r>
            <a:endParaRPr lang="en-US" sz="2000" dirty="0" smtClean="0"/>
          </a:p>
          <a:p>
            <a:pPr lvl="3" algn="just"/>
            <a:r>
              <a:rPr lang="en-US" sz="2400" dirty="0" smtClean="0"/>
              <a:t>Subjective review of other dimensions of quality</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Set</a:t>
            </a:r>
            <a:endParaRPr lang="en-US" dirty="0"/>
          </a:p>
        </p:txBody>
      </p:sp>
      <p:sp>
        <p:nvSpPr>
          <p:cNvPr id="3" name="Content Placeholder 2"/>
          <p:cNvSpPr>
            <a:spLocks noGrp="1"/>
          </p:cNvSpPr>
          <p:nvPr>
            <p:ph idx="1"/>
          </p:nvPr>
        </p:nvSpPr>
        <p:spPr/>
        <p:txBody>
          <a:bodyPr/>
          <a:lstStyle/>
          <a:p>
            <a:pPr algn="just"/>
            <a:r>
              <a:rPr lang="en-US" dirty="0" smtClean="0"/>
              <a:t>The deployment set includes user deliverables and machine language notations, executable software, and the</a:t>
            </a:r>
          </a:p>
          <a:p>
            <a:pPr algn="just"/>
            <a:r>
              <a:rPr lang="en-US" dirty="0" smtClean="0"/>
              <a:t>build scripts, installation scripts, and executable target specific data necessary to use the product in its target environment. Deployment sets are evaluated, assessed, and measured through a combination of the following:</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3" algn="just"/>
            <a:r>
              <a:rPr lang="en-US" sz="2400" dirty="0" smtClean="0"/>
              <a:t>Testing against the usage scenarios and quality attributes defined in the requirements set to evaluate the consistency and completeness and the~ semantic balance between information in the two sets</a:t>
            </a:r>
            <a:endParaRPr lang="en-US" sz="2000" dirty="0" smtClean="0"/>
          </a:p>
          <a:p>
            <a:pPr lvl="3" algn="just"/>
            <a:r>
              <a:rPr lang="en-US" sz="2400" dirty="0" smtClean="0"/>
              <a:t>Testing the partitioning, replication, and allocation strategies in mapping components of the implementation set to physical resources of the deployment system (platform type, number, network topology)</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3" algn="just"/>
            <a:r>
              <a:rPr lang="en-US" sz="2400" dirty="0" smtClean="0"/>
              <a:t>Testing against the defined usage scenarios in the user manual such as installation, user-oriented dynamic reconfiguration, mainstream usage, and anomaly management</a:t>
            </a:r>
            <a:endParaRPr lang="en-US" sz="2000" dirty="0" smtClean="0"/>
          </a:p>
          <a:p>
            <a:pPr lvl="3" algn="just"/>
            <a:r>
              <a:rPr lang="en-US" sz="2400" dirty="0" smtClean="0"/>
              <a:t>Analysis of changes between the current version of the deployment set and previous versions (defect elimination trends, performance changes)</a:t>
            </a:r>
            <a:endParaRPr lang="en-US" sz="2000" dirty="0" smtClean="0"/>
          </a:p>
          <a:p>
            <a:pPr lvl="3" algn="just"/>
            <a:r>
              <a:rPr lang="en-US" sz="2400" dirty="0" smtClean="0"/>
              <a:t>Subjective review of other dimensions of quality</a:t>
            </a:r>
            <a:endParaRPr lang="en-US" sz="2000" dirty="0" smtClean="0"/>
          </a:p>
          <a:p>
            <a:pPr algn="just"/>
            <a:r>
              <a:rPr lang="en-US" dirty="0" smtClean="0"/>
              <a:t>Each artifact set is the predominant development focus of one phase of the life cycle; the other sets take on check and balance roles. </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As illustrated in Figure 6-2, each phase has a predominant focus: Requirements are the focus of the inception phase; design, the elaboration phase; implementation, the construction phase; and deployment, the transition phase. The management artifacts also evolve, but at a fairly constant level across the life cycle.</a:t>
            </a:r>
          </a:p>
          <a:p>
            <a:pPr algn="just"/>
            <a:r>
              <a:rPr lang="en-US" dirty="0" smtClean="0"/>
              <a:t>Most of today's software development tools map closely to one of the five artifact sets.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624078" lvl="0" indent="-514350" algn="just">
              <a:buFont typeface="+mj-lt"/>
              <a:buAutoNum type="arabicPeriod"/>
            </a:pPr>
            <a:r>
              <a:rPr lang="en-US" dirty="0" smtClean="0"/>
              <a:t>Management: scheduling, workflow, defect tracking, change management, documentation, spreadsheet, resource management, and presentation tools</a:t>
            </a:r>
          </a:p>
          <a:p>
            <a:pPr marL="624078" lvl="0" indent="-514350" algn="just">
              <a:buFont typeface="+mj-lt"/>
              <a:buAutoNum type="arabicPeriod"/>
            </a:pPr>
            <a:r>
              <a:rPr lang="en-US" dirty="0" smtClean="0"/>
              <a:t>Requirements: requirements management tools</a:t>
            </a:r>
          </a:p>
          <a:p>
            <a:pPr marL="624078" lvl="0" indent="-514350" algn="just">
              <a:buFont typeface="+mj-lt"/>
              <a:buAutoNum type="arabicPeriod"/>
            </a:pPr>
            <a:r>
              <a:rPr lang="en-US" dirty="0" smtClean="0"/>
              <a:t>Design: visual modeling tools</a:t>
            </a:r>
          </a:p>
          <a:p>
            <a:pPr marL="624078" lvl="0" indent="-514350" algn="just">
              <a:buFont typeface="+mj-lt"/>
              <a:buAutoNum type="arabicPeriod"/>
            </a:pPr>
            <a:r>
              <a:rPr lang="en-US" dirty="0" smtClean="0"/>
              <a:t>Implementation: compiler/debugger tools, code analysis tools, test coverage analysis tools, and test management tools</a:t>
            </a:r>
          </a:p>
          <a:p>
            <a:pPr marL="624078" lvl="0" indent="-514350" algn="just">
              <a:buFont typeface="+mj-lt"/>
              <a:buAutoNum type="arabicPeriod"/>
            </a:pPr>
            <a:r>
              <a:rPr lang="en-US" dirty="0" smtClean="0"/>
              <a:t>Deployment: test coverage and test automation tools, network management tools, commercial components (operating systems, GUIs, RDBMS, networks, middleware), and installation tools.</a:t>
            </a:r>
          </a:p>
          <a:p>
            <a:pPr marL="624078" indent="-514350" algn="just">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57200" y="1371600"/>
            <a:ext cx="8229600" cy="5053739"/>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ENGINEERING AND PRODUCTION STAGES</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To achieve economies of scale and higher returns on investment, we must move toward a software manufacturing process driven by technological improvements in process automation and component-based development. Two stages of the life cycle are:</a:t>
            </a:r>
          </a:p>
          <a:p>
            <a:pPr lvl="2" algn="just"/>
            <a:r>
              <a:rPr lang="en-US" dirty="0" smtClean="0"/>
              <a:t>The </a:t>
            </a:r>
            <a:r>
              <a:rPr lang="en-US" b="1" dirty="0" smtClean="0"/>
              <a:t>engineering stage</a:t>
            </a:r>
            <a:r>
              <a:rPr lang="en-US" dirty="0" smtClean="0"/>
              <a:t>, driven by less predictable but smaller teams doing design and synthesis activities</a:t>
            </a:r>
            <a:endParaRPr lang="en-US" sz="2000" dirty="0" smtClean="0"/>
          </a:p>
          <a:p>
            <a:pPr lvl="2" algn="just"/>
            <a:r>
              <a:rPr lang="en-US" dirty="0" smtClean="0"/>
              <a:t>The </a:t>
            </a:r>
            <a:r>
              <a:rPr lang="en-US" b="1" dirty="0" smtClean="0"/>
              <a:t>production stage</a:t>
            </a:r>
            <a:r>
              <a:rPr lang="en-US" dirty="0" smtClean="0"/>
              <a:t>, driven by more predictable but larger teams doing construction, test, and deployment activities</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IMPLEMENTATION SET VERSUS DEPLOYMENT SET</a:t>
            </a:r>
            <a:br>
              <a:rPr lang="en-US" sz="2000" b="1" dirty="0" smtClean="0"/>
            </a:br>
            <a:endParaRPr lang="en-US" sz="2000" dirty="0"/>
          </a:p>
        </p:txBody>
      </p:sp>
      <p:sp>
        <p:nvSpPr>
          <p:cNvPr id="3" name="Content Placeholder 2"/>
          <p:cNvSpPr>
            <a:spLocks noGrp="1"/>
          </p:cNvSpPr>
          <p:nvPr>
            <p:ph idx="1"/>
          </p:nvPr>
        </p:nvSpPr>
        <p:spPr/>
        <p:txBody>
          <a:bodyPr>
            <a:normAutofit fontScale="92500"/>
          </a:bodyPr>
          <a:lstStyle/>
          <a:p>
            <a:pPr algn="just"/>
            <a:r>
              <a:rPr lang="en-US" dirty="0" smtClean="0"/>
              <a:t>The separation of the implementation set (source code) from the deployment set (executable code) is important because there are very different concerns with each set. </a:t>
            </a:r>
          </a:p>
          <a:p>
            <a:pPr algn="just"/>
            <a:r>
              <a:rPr lang="en-US" dirty="0" smtClean="0"/>
              <a:t>The structure of the information delivered to the user (and typically the test organization) is very different from the structure of the source code information. Engineering decisions that have an impact on the quality of the deployment set but are relatively incomprehensible in the design and implementation sets include the following</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79136"/>
          </a:xfrm>
        </p:spPr>
        <p:txBody>
          <a:bodyPr>
            <a:normAutofit fontScale="92500"/>
          </a:bodyPr>
          <a:lstStyle/>
          <a:p>
            <a:pPr lvl="3" algn="just"/>
            <a:r>
              <a:rPr lang="en-US" sz="2400" dirty="0" smtClean="0"/>
              <a:t>Dynamically reconfigurable parameters (buffer sizes, color palettes, number of servers, number of simultaneous clients, data files, run-time parameters)</a:t>
            </a:r>
            <a:endParaRPr lang="en-US" sz="2000" dirty="0" smtClean="0"/>
          </a:p>
          <a:p>
            <a:pPr lvl="3" algn="just"/>
            <a:r>
              <a:rPr lang="en-US" sz="2400" dirty="0" smtClean="0"/>
              <a:t>Effects of compiler/link optimizations (such as space optimization versus speed optimization)</a:t>
            </a:r>
            <a:endParaRPr lang="en-US" sz="2000" dirty="0" smtClean="0"/>
          </a:p>
          <a:p>
            <a:pPr lvl="3" algn="just"/>
            <a:r>
              <a:rPr lang="en-US" sz="2400" dirty="0" smtClean="0"/>
              <a:t>Performance under certain allocation strategies (centralized versus distributed, primary and shadow threads, dynamic load balancing, hot backup versus checkpoint/rollback)</a:t>
            </a:r>
            <a:endParaRPr lang="en-US" sz="2000" dirty="0" smtClean="0"/>
          </a:p>
          <a:p>
            <a:pPr lvl="3" algn="just"/>
            <a:r>
              <a:rPr lang="en-US" sz="2400" dirty="0" smtClean="0"/>
              <a:t>Virtual machine constraints (file descriptors, garbage collection, heap size, maximum record size, disk file rotations)</a:t>
            </a:r>
            <a:endParaRPr lang="en-US" sz="2000" dirty="0" smtClean="0"/>
          </a:p>
          <a:p>
            <a:pPr lvl="3" algn="just"/>
            <a:r>
              <a:rPr lang="en-US" sz="2400" dirty="0" smtClean="0"/>
              <a:t>Process-level concurrency issues (deadlock and race conditions)</a:t>
            </a:r>
            <a:endParaRPr lang="en-US" sz="2000" dirty="0" smtClean="0"/>
          </a:p>
          <a:p>
            <a:pPr lvl="3" algn="just"/>
            <a:r>
              <a:rPr lang="en-US" sz="2400" dirty="0" smtClean="0"/>
              <a:t>Platform-specific differences in performance or behavior</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z="1400" dirty="0" err="1" smtClean="0"/>
              <a:t>Dr.S.Md.Farooq</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457200" y="1219200"/>
            <a:ext cx="8229600" cy="5272695"/>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a:bodyPr>
          <a:lstStyle/>
          <a:p>
            <a:pPr algn="just"/>
            <a:r>
              <a:rPr lang="en-US" dirty="0" smtClean="0"/>
              <a:t>The transition between engineering and production is a crucial event for the various stakeholders. The production plan has been agreed upon, and there is a good enough understanding of the problem and the solution that all stakeholders can make a firm commitment to go ahead with production.</a:t>
            </a:r>
          </a:p>
          <a:p>
            <a:pPr algn="just"/>
            <a:r>
              <a:rPr lang="en-US" dirty="0" smtClean="0"/>
              <a:t>Engineering stage is decomposed into two distinct phases, inception and elaboration, and the production stage into construction and transition. These four phases of the life-cycle process are loosely mapped to the conceptual framework of the spiral model as shown in Figure 5-1</a:t>
            </a:r>
          </a:p>
          <a:p>
            <a:pPr algn="just"/>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of Life Cycle</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457200" y="2577238"/>
            <a:ext cx="8229600" cy="3668849"/>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b="1" dirty="0"/>
              <a:t>INCEPTION PHASE</a:t>
            </a:r>
            <a:r>
              <a:rPr lang="en-US" sz="1600" b="1" dirty="0"/>
              <a:t/>
            </a:r>
            <a:br>
              <a:rPr lang="en-US" sz="1600" b="1"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overriding goal of the inception phase is to achieve concurrence among stakeholders on the life-cycle objectives for the project.</a:t>
            </a:r>
          </a:p>
          <a:p>
            <a:pPr algn="just"/>
            <a:r>
              <a:rPr lang="en-US" dirty="0" smtClean="0"/>
              <a:t>PRIMARY OBJECTIVES</a:t>
            </a:r>
          </a:p>
          <a:p>
            <a:pPr lvl="0" algn="just"/>
            <a:r>
              <a:rPr lang="en-US" dirty="0" smtClean="0"/>
              <a:t>Establishing the project's software scope and boundary conditions, including an operational concept, acceptance criteria, and a clear understanding of what is and is not intended to be in the product</a:t>
            </a:r>
          </a:p>
          <a:p>
            <a:pPr lvl="0" algn="just"/>
            <a:r>
              <a:rPr lang="en-US" dirty="0" smtClean="0"/>
              <a:t>Discriminating the critical use cases of the system and the primary scenarios of operation that will drive the major design trade-offs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dirty="0" smtClean="0"/>
              <a:t>Demonstrating at least one candidate architecture against some of the primary scenarios.</a:t>
            </a:r>
          </a:p>
          <a:p>
            <a:pPr lvl="0" algn="just"/>
            <a:r>
              <a:rPr lang="en-US" dirty="0" smtClean="0"/>
              <a:t>Estimating the cost and schedule for the entire project (including detailed estimates for the elaboration phase)</a:t>
            </a:r>
          </a:p>
          <a:p>
            <a:pPr lvl="0" algn="just"/>
            <a:r>
              <a:rPr lang="en-US" dirty="0" smtClean="0"/>
              <a:t>Estimating potential risks (sources of unpredictability)</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1702</TotalTime>
  <Words>2903</Words>
  <Application>Microsoft Office PowerPoint</Application>
  <PresentationFormat>On-screen Show (4:3)</PresentationFormat>
  <Paragraphs>213</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Urban</vt:lpstr>
      <vt:lpstr>Software Project Management</vt:lpstr>
      <vt:lpstr>Life cycle phases </vt:lpstr>
      <vt:lpstr>Slide 3</vt:lpstr>
      <vt:lpstr>ENGINEERING AND PRODUCTION STAGES </vt:lpstr>
      <vt:lpstr>Slide 5</vt:lpstr>
      <vt:lpstr>Slide 6</vt:lpstr>
      <vt:lpstr>The process of Life Cycle</vt:lpstr>
      <vt:lpstr>INCEPTION PHASE </vt:lpstr>
      <vt:lpstr>Slide 9</vt:lpstr>
      <vt:lpstr>ESSENTIAL ACTIVITIES </vt:lpstr>
      <vt:lpstr>PRIMARY EVALUATION CRITERIA </vt:lpstr>
      <vt:lpstr>ELABORATION PHASE </vt:lpstr>
      <vt:lpstr>PRIMARY OBJECTIVES </vt:lpstr>
      <vt:lpstr>PRIMARY EVALUATION CRITERIA </vt:lpstr>
      <vt:lpstr>ELABORATION PHASE </vt:lpstr>
      <vt:lpstr>Primary Objectives</vt:lpstr>
      <vt:lpstr>Primary Evaluation Criteria</vt:lpstr>
      <vt:lpstr>CONSTRUCTION PHASE </vt:lpstr>
      <vt:lpstr>Slide 19</vt:lpstr>
      <vt:lpstr>Slide 20</vt:lpstr>
      <vt:lpstr>TRANSITION PHASE </vt:lpstr>
      <vt:lpstr>Slide 22</vt:lpstr>
      <vt:lpstr>Slide 23</vt:lpstr>
      <vt:lpstr>ARTIFACTS OF THE PROCESS </vt:lpstr>
      <vt:lpstr>Slide 25</vt:lpstr>
      <vt:lpstr>THE MANAGEMENT SET </vt:lpstr>
      <vt:lpstr>Slide 27</vt:lpstr>
      <vt:lpstr>Slide 28</vt:lpstr>
      <vt:lpstr>THE ENGINEERING SETS </vt:lpstr>
      <vt:lpstr>Slide 30</vt:lpstr>
      <vt:lpstr>Slide 31</vt:lpstr>
      <vt:lpstr>Implementation Set</vt:lpstr>
      <vt:lpstr>Slide 33</vt:lpstr>
      <vt:lpstr>Deployment Set</vt:lpstr>
      <vt:lpstr>Slide 35</vt:lpstr>
      <vt:lpstr>Slide 36</vt:lpstr>
      <vt:lpstr>Slide 37</vt:lpstr>
      <vt:lpstr>Slide 38</vt:lpstr>
      <vt:lpstr>Slide 39</vt:lpstr>
      <vt:lpstr>IMPLEMENTATION SET VERSUS DEPLOYMENT SET </vt:lpstr>
      <vt:lpstr>Slide 41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SMD FAROOK</dc:creator>
  <cp:lastModifiedBy>farook 1201</cp:lastModifiedBy>
  <cp:revision>24</cp:revision>
  <dcterms:created xsi:type="dcterms:W3CDTF">2006-08-16T00:00:00Z</dcterms:created>
  <dcterms:modified xsi:type="dcterms:W3CDTF">2023-11-28T06:38:33Z</dcterms:modified>
</cp:coreProperties>
</file>