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F7C15-FB1B-4545-9879-EFF74F6CF517}" type="datetimeFigureOut">
              <a:rPr lang="en-IN" smtClean="0"/>
              <a:t>28-10-2019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62C31-5E29-45C0-91BE-8585A7095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3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040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62C31-5E29-45C0-91BE-8585A7095F6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480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3898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8071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242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033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642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6990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5787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1694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600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62C31-5E29-45C0-91BE-8585A7095F6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10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9560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9728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0600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380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021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173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386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925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4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490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6830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823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0230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104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30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6668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19627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8985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9645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3431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217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6995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257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25957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80303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8426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47622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555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75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209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6692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0161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C31-5E29-45C0-91BE-8585A7095F6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442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B0B1-B492-403B-8CDD-F0ABB38AA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E3E02-8A82-4014-A258-FDF259BF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A12A8-B3C2-45D2-8AB2-65F74D37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t>28-10-2019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84FB4-4D6C-4F21-813A-8DA06AD5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602CD-F35D-4B03-A8E4-AAD4CBD6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09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9712-0EE7-496A-948F-0BCF0E2E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F9F91-BF00-46CB-9CF4-C6DD1C1B2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03ED-4B9C-4264-8BF3-0611334B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t>28-10-2019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CD2CA-93A2-4686-BF6D-2A345783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B4402-5FFE-474E-86DE-348DFE3C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39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E5967-7438-4EBB-87EE-6BC0592A7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A4AAE-4A4F-4637-8598-FC98B1CE2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C3126-5A28-4C96-9F33-2CEBDEF9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t>28-10-2019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C134E-2517-4BCE-A4D6-76868B8B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1B81A-6F9B-439A-AC73-70461127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34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3D7F-C2CB-43A4-A4F8-153F3CD1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8B984-4312-44AB-B6AD-1AD31334A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3399E-BB28-48AD-8C58-3D077F2E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t>28-10-2019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8D74D-47C8-4910-BD07-854787A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84907-E557-407C-8E20-6E1E0FE0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56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0E56-E4EE-48C3-853F-1E83FA37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95CCB-7B79-4DEC-914D-C93F06D91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A71F2-D4F2-4ADF-82FA-1303B384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t>28-10-2019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5D275-39B5-46D5-BEC2-EBFF4CCA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0C2E4-29FB-4D92-AEEF-1E3A8BBE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48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27A4-2738-4295-8C5A-736AC374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AE6C9-06F1-45F0-84F3-E2CC4BF72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1CF4E-635A-4129-BC21-B4EB6FB66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2A0B7-FD97-49F0-95E0-18335EE3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t>28-10-2019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7F223-7D40-4B52-8416-FA91B772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ADC20-D661-4E4A-A4EB-060A0D7B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6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9686-45E9-4EDC-A77B-54063C90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90903-B864-4617-A4AD-9468F7840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39AF1-3943-4062-80BC-C953C8485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8E86A-A248-4A3E-A8D0-E994ED914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7D9520-9F06-468D-A756-EB10DE4BA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CBE0CF-2543-4A76-A553-D0CCF864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t>28-10-2019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A77727-951F-4B24-A98E-CC2DFED69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259FE2-461A-4166-9936-06D709A4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70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51C2-2378-46AF-B11A-1E76EEC5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524AE-D7A1-4593-AEAB-F2CD1DBD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t>28-10-2019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5E0FD-C3E4-4999-8119-00D1F7A7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B5DB4-30B4-4E14-9A58-1ADFEBB3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583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6F46C-BA96-4ED8-9E6E-A55A8EFD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t>28-10-2019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FD070-A843-4A6B-A532-46E21656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771B9-5024-4B08-8C84-E15F3C6E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53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55EF-2250-42B6-8D5D-5746978A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1157-692C-454D-ACD4-9FFB708E7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5330B-BC6E-4DE6-B741-93723CBD1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FB6AE-F8E0-4727-821D-AE87DD69F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t>28-10-2019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6AC73-969B-4066-8564-EAD21168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03673-6F91-4325-8EF9-E161210E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7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3155-7D36-463D-92FE-7274E7FC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A6685-4A5E-4910-9D29-F3A270538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B0DF6-0A7C-4CDC-94D2-414D088CA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EF008-2C92-4AA8-823A-9DDC275A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33C3-68F7-4119-A08E-5B8F2109069B}" type="datetimeFigureOut">
              <a:rPr lang="en-IN" smtClean="0"/>
              <a:t>28-10-2019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09B4F-A63D-4C6E-900D-539A3932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E97BF-74FD-413F-8B45-C495AC06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2C51-9AFF-4850-99C7-235FAB4372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44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53CBA-7B6E-44E8-A697-5C445054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3D2B8-F437-40E8-995E-7D0D318A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FEEC-6D30-4921-B36B-06C9346B8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33C3-68F7-4119-A08E-5B8F2109069B}" type="datetimeFigureOut">
              <a:rPr lang="en-IN" smtClean="0"/>
              <a:t>28-10-2019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EC135-51B7-4D72-872A-78B8DF94F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6310C-2351-4564-B1C7-E8774498E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2C51-9AFF-4850-99C7-235FAB4372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273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DE34C5-06E3-4490-A9FD-59C12DE085B6}"/>
              </a:ext>
            </a:extLst>
          </p:cNvPr>
          <p:cNvGrpSpPr/>
          <p:nvPr/>
        </p:nvGrpSpPr>
        <p:grpSpPr>
          <a:xfrm>
            <a:off x="0" y="0"/>
            <a:ext cx="12203720" cy="6858000"/>
            <a:chOff x="0" y="0"/>
            <a:chExt cx="12203720" cy="6858000"/>
          </a:xfrm>
        </p:grpSpPr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36078536-6648-4559-9006-0C050872E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2192000" cy="1463040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3200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UNIT-5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3200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</a:t>
              </a:r>
              <a:r>
                <a:rPr lang="en-IN" altLang="en-US" sz="3200" b="1" dirty="0" smtClean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Z </a:t>
              </a:r>
              <a:r>
                <a:rPr lang="en-IN" altLang="en-US" sz="3200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- TRANSFORM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IN" altLang="en-US" sz="3200" b="1" dirty="0">
                <a:solidFill>
                  <a:srgbClr val="FFFFFF"/>
                </a:solidFill>
                <a:latin typeface="Copperplate Gothic Light" panose="020E05070202060204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6C5D5E6C-560A-4D2D-8D5F-E49FE2191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0" y="4455886"/>
              <a:ext cx="12192000" cy="2402114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4400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                					</a:t>
              </a:r>
              <a:r>
                <a:rPr lang="en-IN" altLang="en-US" sz="4800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Presented By</a:t>
              </a:r>
              <a:r>
                <a:rPr kumimoji="0" lang="en-IN" altLang="en-US" sz="4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                                          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4800" b="1" dirty="0">
                  <a:solidFill>
                    <a:srgbClr val="FFFFFF"/>
                  </a:solidFill>
                  <a:latin typeface="Century Schoolbook" panose="02040604050505020304" pitchFamily="18" charset="0"/>
                </a:rPr>
                <a:t>                                       </a:t>
              </a:r>
              <a:r>
                <a:rPr kumimoji="0" lang="en-IN" alt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entury Schoolbook" panose="02040604050505020304" pitchFamily="18" charset="0"/>
                </a:rPr>
                <a:t>Dr.Y.Mallikarjuna</a:t>
              </a:r>
              <a:r>
                <a:rPr kumimoji="0" lang="en-IN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entury Schoolbook" panose="02040604050505020304" pitchFamily="18" charset="0"/>
                </a:rPr>
                <a:t> </a:t>
              </a:r>
              <a:r>
                <a:rPr kumimoji="0" lang="en-IN" alt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entury Schoolbook" panose="02040604050505020304" pitchFamily="18" charset="0"/>
                </a:rPr>
                <a:t>Rao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>
                  <a:solidFill>
                    <a:srgbClr val="FFFFFF"/>
                  </a:solidFill>
                  <a:latin typeface="Century Schoolbook" panose="02040604050505020304" pitchFamily="18" charset="0"/>
                </a:rPr>
                <a:t>								 </a:t>
              </a:r>
              <a:r>
                <a:rPr lang="en-IN" altLang="en-US" sz="2400" b="1" dirty="0" smtClean="0">
                  <a:solidFill>
                    <a:srgbClr val="FFFFFF"/>
                  </a:solidFill>
                  <a:latin typeface="Century Schoolbook" panose="02040604050505020304" pitchFamily="18" charset="0"/>
                </a:rPr>
                <a:t>Associate </a:t>
              </a:r>
              <a:r>
                <a:rPr lang="en-IN" altLang="en-US" sz="2400" b="1" dirty="0">
                  <a:solidFill>
                    <a:srgbClr val="FFFFFF"/>
                  </a:solidFill>
                  <a:latin typeface="Century Schoolbook" panose="02040604050505020304" pitchFamily="18" charset="0"/>
                </a:rPr>
                <a:t>Professor &amp; HoD</a:t>
              </a:r>
            </a:p>
            <a:p>
              <a:pPr marL="0" marR="0" lvl="0" indent="0" algn="just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altLang="en-US" sz="2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								     Department of E C E</a:t>
              </a:r>
              <a:endParaRPr kumimoji="0" lang="en-IN" altLang="en-US" sz="4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Schoolbook" panose="02040604050505020304" pitchFamily="18" charset="0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IN" altLang="en-US" sz="4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entury Schoolbook" panose="02040604050505020304" pitchFamily="18" charset="0"/>
                </a:rPr>
                <a:t>					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50AFC24-61F7-40B9-9349-6EEE86471CFB}"/>
                </a:ext>
              </a:extLst>
            </p:cNvPr>
            <p:cNvSpPr/>
            <p:nvPr/>
          </p:nvSpPr>
          <p:spPr>
            <a:xfrm>
              <a:off x="11721" y="3645208"/>
              <a:ext cx="1203513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altLang="en-US" sz="4400" b="1" dirty="0">
                  <a:solidFill>
                    <a:schemeClr val="accent1"/>
                  </a:solidFill>
                  <a:latin typeface="Copperplate Gothic Light" panose="020E0507020206020404" pitchFamily="34" charset="0"/>
                </a:rPr>
                <a:t>SANTHIRAM ENGINEERING COLLEGE </a:t>
              </a:r>
              <a:endParaRPr lang="en-IN" sz="4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7E3ECD-AD5C-4B4A-BAA2-DEB689944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20" y="1684139"/>
            <a:ext cx="240244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5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57614"/>
                <a:ext cx="11957538" cy="605782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b="1" u="sng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Example</a:t>
                </a:r>
                <a:r>
                  <a:rPr lang="en-IN" sz="3200" b="1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-4: Find </a:t>
                </a:r>
                <a:r>
                  <a:rPr lang="en-IN" sz="3200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Laplace transform of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n-I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IN" sz="3200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?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:-The Laplace transform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N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IN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                         	     </a:t>
                </a:r>
                <a:r>
                  <a:rPr lang="en-IN" sz="32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US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</a:t>
                </a:r>
                <a:r>
                  <a:rPr lang="en-US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Laplace transform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				     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57614"/>
                <a:ext cx="11957538" cy="6057820"/>
              </a:xfrm>
              <a:blipFill>
                <a:blip r:embed="rId3"/>
                <a:stretch>
                  <a:fillRect l="-1274" t="-22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66710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No.9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279BDA3-5703-4E46-A57E-05C3D2AFF41D}"/>
              </a:ext>
            </a:extLst>
          </p:cNvPr>
          <p:cNvSpPr txBox="1"/>
          <p:nvPr/>
        </p:nvSpPr>
        <p:spPr>
          <a:xfrm>
            <a:off x="5598941" y="30245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/>
              <p:nvPr/>
            </p:nvSpPr>
            <p:spPr>
              <a:xfrm>
                <a:off x="2956390" y="3154121"/>
                <a:ext cx="3951782" cy="661656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groupCh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390" y="3154121"/>
                <a:ext cx="3951782" cy="661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1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502919"/>
                <a:ext cx="10997968" cy="5622109"/>
              </a:xfr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exists only at 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since,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ctr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ctr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n-I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I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groupChr>
                    <m:r>
                      <a:rPr lang="en-I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IN" sz="3200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   </a:t>
                </a:r>
                <a:endParaRPr lang="en-IN" sz="3200" b="1" dirty="0" smtClean="0">
                  <a:solidFill>
                    <a:srgbClr val="FF0000"/>
                  </a:solidFill>
                  <a:latin typeface="Bookman Old Style" panose="02050604050505020204" pitchFamily="18" charset="0"/>
                </a:endParaRPr>
              </a:p>
              <a:p>
                <a:pPr marL="0" indent="0" algn="ctr">
                  <a:buClr>
                    <a:schemeClr val="accent1"/>
                  </a:buClr>
                  <a:buNone/>
                </a:pPr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ctr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ctr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502919"/>
                <a:ext cx="10997968" cy="5622109"/>
              </a:xfrm>
              <a:blipFill>
                <a:blip r:embed="rId3"/>
                <a:stretch>
                  <a:fillRect t="-2052"/>
                </a:stretch>
              </a:blipFill>
              <a:ln w="19050"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0298"/>
            <a:ext cx="12161525" cy="579120"/>
            <a:chOff x="-319318" y="6698114"/>
            <a:chExt cx="12161525" cy="579120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698114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No.10</a:t>
              </a:r>
              <a:endParaRPr lang="en-US" altLang="en-US" b="1" dirty="0"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Mallikarjuna Rao |ECE|SREC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72430" y="3612774"/>
            <a:ext cx="2394088" cy="1726753"/>
            <a:chOff x="1218341" y="3056264"/>
            <a:chExt cx="2394088" cy="172675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B2358F0-0B2D-487A-8472-BEE74EDAD62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341" y="4375053"/>
              <a:ext cx="186248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5555263-45FA-4A06-B882-0D24104AB0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1469" y="3249639"/>
              <a:ext cx="0" cy="15333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3D4A49A-F3E8-4361-9A17-9394712A8031}"/>
                    </a:ext>
                  </a:extLst>
                </p:cNvPr>
                <p:cNvSpPr txBox="1"/>
                <p:nvPr/>
              </p:nvSpPr>
              <p:spPr>
                <a:xfrm>
                  <a:off x="1814731" y="3056264"/>
                  <a:ext cx="55141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IN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IN" sz="2800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3D4A49A-F3E8-4361-9A17-9394712A80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4731" y="3056264"/>
                  <a:ext cx="551415" cy="430887"/>
                </a:xfrm>
                <a:prstGeom prst="rect">
                  <a:avLst/>
                </a:prstGeom>
                <a:blipFill>
                  <a:blip r:embed="rId4"/>
                  <a:stretch>
                    <a:fillRect r="-1208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865FFC-45E5-4BEF-AC8D-20EC3CCF9BA3}"/>
                </a:ext>
              </a:extLst>
            </p:cNvPr>
            <p:cNvSpPr txBox="1"/>
            <p:nvPr/>
          </p:nvSpPr>
          <p:spPr>
            <a:xfrm>
              <a:off x="3179301" y="4159609"/>
              <a:ext cx="43312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2800" i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t</a:t>
              </a:r>
              <a:endParaRPr lang="en-IN" sz="2800" i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90471" y="3292715"/>
            <a:ext cx="3780784" cy="2560246"/>
            <a:chOff x="7651431" y="3094929"/>
            <a:chExt cx="3780784" cy="25602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A518F0-8A22-48BD-9C34-AC598CA2C87D}"/>
                </a:ext>
              </a:extLst>
            </p:cNvPr>
            <p:cNvSpPr txBox="1"/>
            <p:nvPr/>
          </p:nvSpPr>
          <p:spPr>
            <a:xfrm>
              <a:off x="9028984" y="3702782"/>
              <a:ext cx="43312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IN" sz="2800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1</a:t>
              </a:r>
              <a:endParaRPr lang="en-IN" sz="2800" dirty="0">
                <a:latin typeface="Bookman Old Style" panose="020506040505050202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51431" y="3094929"/>
              <a:ext cx="3780784" cy="2560246"/>
              <a:chOff x="4312920" y="2685367"/>
              <a:chExt cx="3780784" cy="2560246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12E472C-12ED-474C-9D81-9C8B73151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9995" y="4377138"/>
                <a:ext cx="3418449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CA1E767-A388-4976-86AE-5620150319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55212" y="3073605"/>
                <a:ext cx="0" cy="21720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266FCDAF-97F5-40C6-92DF-FF40B885506F}"/>
                      </a:ext>
                    </a:extLst>
                  </p:cNvPr>
                  <p:cNvSpPr txBox="1"/>
                  <p:nvPr/>
                </p:nvSpPr>
                <p:spPr>
                  <a:xfrm>
                    <a:off x="5619952" y="2685367"/>
                    <a:ext cx="719887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IN" sz="2800" dirty="0" smtClean="0">
                        <a:solidFill>
                          <a:srgbClr val="0070C0"/>
                        </a:solidFill>
                      </a:rPr>
                      <a:t>X</a:t>
                    </a:r>
                    <a14:m>
                      <m:oMath xmlns:m="http://schemas.openxmlformats.org/officeDocument/2006/math">
                        <m:r>
                          <a:rPr lang="en-IN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IN" sz="2800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266FCDAF-97F5-40C6-92DF-FF40B88550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9952" y="2685367"/>
                    <a:ext cx="719887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0508" t="-23944" b="-50704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5EBF49-F941-4B15-ABC4-4E1D7398B943}"/>
                  </a:ext>
                </a:extLst>
              </p:cNvPr>
              <p:cNvSpPr txBox="1"/>
              <p:nvPr/>
            </p:nvSpPr>
            <p:spPr>
              <a:xfrm>
                <a:off x="5789625" y="4311748"/>
                <a:ext cx="43312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sz="28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0</a:t>
                </a:r>
                <a:endParaRPr lang="en-IN" sz="2800"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9CDF5B0-D7AD-4ED4-A390-D6D85F4E1B16}"/>
                  </a:ext>
                </a:extLst>
              </p:cNvPr>
              <p:cNvSpPr txBox="1"/>
              <p:nvPr/>
            </p:nvSpPr>
            <p:spPr>
              <a:xfrm>
                <a:off x="7832409" y="4377138"/>
                <a:ext cx="2612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sz="28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</a:t>
                </a:r>
                <a:endParaRPr lang="en-IN" sz="2800" dirty="0">
                  <a:latin typeface="Bookman Old Style" panose="02050604050505020204" pitchFamily="18" charset="0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4312920" y="3724107"/>
                <a:ext cx="36271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22583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Example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-5 : Find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Laplace transform of unit step signal?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u="sng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u="sng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Example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:-6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Find Laplace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N" sz="3200" b="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:-The Laplace transform of </a:t>
                </a:r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X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(s)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No.11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5F4514-BD5F-49B8-A4B3-0CC960731071}"/>
              </a:ext>
            </a:extLst>
          </p:cNvPr>
          <p:cNvSpPr txBox="1"/>
          <p:nvPr/>
        </p:nvSpPr>
        <p:spPr>
          <a:xfrm>
            <a:off x="3735373" y="1028913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6EF90E-2CBE-45BA-A941-1F1EB957DA24}"/>
                  </a:ext>
                </a:extLst>
              </p:cNvPr>
              <p:cNvSpPr/>
              <p:nvPr/>
            </p:nvSpPr>
            <p:spPr>
              <a:xfrm>
                <a:off x="1360198" y="1028913"/>
                <a:ext cx="3051413" cy="790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IN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6EF90E-2CBE-45BA-A941-1F1EB957D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98" y="1028913"/>
                <a:ext cx="3051413" cy="790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968B7F-3A41-478B-9F64-E0E803665C51}"/>
              </a:ext>
            </a:extLst>
          </p:cNvPr>
          <p:cNvCxnSpPr>
            <a:cxnSpLocks/>
          </p:cNvCxnSpPr>
          <p:nvPr/>
        </p:nvCxnSpPr>
        <p:spPr>
          <a:xfrm>
            <a:off x="3147861" y="2567519"/>
            <a:ext cx="1400954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Example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:-5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Find Laplace transform of unit step signal?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                                         ;</a:t>
                </a:r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&gt;-a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In the above expression Let a=0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Therefore,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		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 ;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&gt;0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Example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:-6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Find Laplace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N" sz="3200" b="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:-The Laplace transform of </a:t>
                </a:r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X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(s)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 b="-10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No.12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6EF90E-2CBE-45BA-A941-1F1EB957DA24}"/>
                  </a:ext>
                </a:extLst>
              </p:cNvPr>
              <p:cNvSpPr/>
              <p:nvPr/>
            </p:nvSpPr>
            <p:spPr>
              <a:xfrm>
                <a:off x="1360198" y="1028913"/>
                <a:ext cx="3182859" cy="790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IN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6EF90E-2CBE-45BA-A941-1F1EB957D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98" y="1028913"/>
                <a:ext cx="3182859" cy="790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968B7F-3A41-478B-9F64-E0E803665C51}"/>
              </a:ext>
            </a:extLst>
          </p:cNvPr>
          <p:cNvCxnSpPr>
            <a:cxnSpLocks/>
          </p:cNvCxnSpPr>
          <p:nvPr/>
        </p:nvCxnSpPr>
        <p:spPr>
          <a:xfrm>
            <a:off x="3147861" y="2567519"/>
            <a:ext cx="1400954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0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  X(s)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the Laplace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[since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=1; for t≥0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					  = 0;for t&lt;0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above integral will converge only if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&gt; 0 (or) Re{s}&gt;a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&gt;a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		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 r="-5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No.13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7EE197-00EC-4999-9547-3F3285F34F61}"/>
              </a:ext>
            </a:extLst>
          </p:cNvPr>
          <p:cNvCxnSpPr>
            <a:cxnSpLocks/>
          </p:cNvCxnSpPr>
          <p:nvPr/>
        </p:nvCxnSpPr>
        <p:spPr>
          <a:xfrm>
            <a:off x="2596671" y="506224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95F4514-BD5F-49B8-A4B3-0CC960731071}"/>
              </a:ext>
            </a:extLst>
          </p:cNvPr>
          <p:cNvSpPr txBox="1"/>
          <p:nvPr/>
        </p:nvSpPr>
        <p:spPr>
          <a:xfrm>
            <a:off x="2865021" y="87578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6EF90E-2CBE-45BA-A941-1F1EB957DA24}"/>
                  </a:ext>
                </a:extLst>
              </p:cNvPr>
              <p:cNvSpPr/>
              <p:nvPr/>
            </p:nvSpPr>
            <p:spPr>
              <a:xfrm>
                <a:off x="1491196" y="43546"/>
                <a:ext cx="10590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6EF90E-2CBE-45BA-A941-1F1EB957D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196" y="43546"/>
                <a:ext cx="105907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66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  X(s)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the Laplace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[since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=1; for t≥0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					  = 0;for t&lt;0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above integral will converge only if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&gt; 0 (or) Re{s}&gt;a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&gt;a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 r="-5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No.14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7EE197-00EC-4999-9547-3F3285F34F61}"/>
              </a:ext>
            </a:extLst>
          </p:cNvPr>
          <p:cNvCxnSpPr>
            <a:cxnSpLocks/>
          </p:cNvCxnSpPr>
          <p:nvPr/>
        </p:nvCxnSpPr>
        <p:spPr>
          <a:xfrm>
            <a:off x="2596671" y="506224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95F4514-BD5F-49B8-A4B3-0CC960731071}"/>
              </a:ext>
            </a:extLst>
          </p:cNvPr>
          <p:cNvSpPr txBox="1"/>
          <p:nvPr/>
        </p:nvSpPr>
        <p:spPr>
          <a:xfrm>
            <a:off x="2865021" y="87578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6EF90E-2CBE-45BA-A941-1F1EB957DA24}"/>
                  </a:ext>
                </a:extLst>
              </p:cNvPr>
              <p:cNvSpPr/>
              <p:nvPr/>
            </p:nvSpPr>
            <p:spPr>
              <a:xfrm>
                <a:off x="1491196" y="43546"/>
                <a:ext cx="10590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IN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6EF90E-2CBE-45BA-A941-1F1EB957D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196" y="43546"/>
                <a:ext cx="105907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14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  <a:ea typeface="Cambria Math" panose="02040503050406030204" pitchFamily="18" charset="0"/>
                  </a:rPr>
                  <a:t>Therefore;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&gt;a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0645DD3-591D-45E1-A24C-B4054196199F}" type="mathplaceholder">
                        <a:rPr lang="en-IN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Example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:-7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Find the Laplace transform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𝑤𝑡</m:t>
                        </m:r>
                      </m:e>
                    </m:func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𝑤𝑡</m:t>
                        </m:r>
                      </m:e>
                    </m:func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32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sz="3200" u="sng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Laplace transform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𝑤𝑡</m:t>
                        </m:r>
                      </m:e>
                    </m:func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L[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𝑤𝑡</m:t>
                        </m:r>
                      </m:e>
                    </m:func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]=L[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sSup>
                          <m:sSup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3200" u="sng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Laplace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    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6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No.15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7EE197-00EC-4999-9547-3F3285F34F61}"/>
              </a:ext>
            </a:extLst>
          </p:cNvPr>
          <p:cNvCxnSpPr>
            <a:cxnSpLocks/>
          </p:cNvCxnSpPr>
          <p:nvPr/>
        </p:nvCxnSpPr>
        <p:spPr>
          <a:xfrm>
            <a:off x="3497003" y="460365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95F4514-BD5F-49B8-A4B3-0CC960731071}"/>
              </a:ext>
            </a:extLst>
          </p:cNvPr>
          <p:cNvSpPr txBox="1"/>
          <p:nvPr/>
        </p:nvSpPr>
        <p:spPr>
          <a:xfrm>
            <a:off x="3709082" y="29478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B3D67F-EC88-47A2-B9D6-5A3E74384276}"/>
              </a:ext>
            </a:extLst>
          </p:cNvPr>
          <p:cNvSpPr/>
          <p:nvPr/>
        </p:nvSpPr>
        <p:spPr>
          <a:xfrm>
            <a:off x="2209630" y="48932"/>
            <a:ext cx="4303712" cy="10128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7918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&gt;0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Laplace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          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p>
                          <m:sSup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&gt;0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 L[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]+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7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No.16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3A46CF-BD11-4098-8A5B-E8AE4FC2CF57}"/>
              </a:ext>
            </a:extLst>
          </p:cNvPr>
          <p:cNvCxnSpPr>
            <a:cxnSpLocks/>
          </p:cNvCxnSpPr>
          <p:nvPr/>
        </p:nvCxnSpPr>
        <p:spPr>
          <a:xfrm>
            <a:off x="4343618" y="5493599"/>
            <a:ext cx="1400954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5153069-8ED7-4834-9A52-A0CD7A55AC3F}"/>
              </a:ext>
            </a:extLst>
          </p:cNvPr>
          <p:cNvSpPr txBox="1"/>
          <p:nvPr/>
        </p:nvSpPr>
        <p:spPr>
          <a:xfrm>
            <a:off x="4736091" y="5062712"/>
            <a:ext cx="6160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476B7E-409B-4C1C-AC01-268A5F9442E2}"/>
              </a:ext>
            </a:extLst>
          </p:cNvPr>
          <p:cNvSpPr/>
          <p:nvPr/>
        </p:nvSpPr>
        <p:spPr>
          <a:xfrm>
            <a:off x="2191761" y="5020507"/>
            <a:ext cx="4648141" cy="10128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773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Example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:-7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Find the Laplace transform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𝑤𝑡</m:t>
                        </m:r>
                      </m:e>
                    </m:func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IN" sz="32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sz="32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sSup>
                          <m:sSup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IN" sz="32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sz="32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sz="3200" u="sng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L[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  <m:r>
                      <a:rPr lang="en-IN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]-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]}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We know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;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&gt;0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&gt;0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Therefore, L[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-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}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No.17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362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&gt;0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&gt;0</a:t>
                </a:r>
                <a:endParaRPr lang="en-IN" sz="3200" u="sng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u="sng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Example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:-8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Find the Laplace transform of -</a:t>
                </a:r>
                <a:r>
                  <a:rPr lang="en-IN" sz="3200" i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:-The Laplace transform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 </a:t>
                </a:r>
              </a:p>
              <a:p>
                <a:pPr marL="0" indent="0" algn="ctr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					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13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No.18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7EE197-00EC-4999-9547-3F3285F34F61}"/>
              </a:ext>
            </a:extLst>
          </p:cNvPr>
          <p:cNvCxnSpPr>
            <a:cxnSpLocks/>
          </p:cNvCxnSpPr>
          <p:nvPr/>
        </p:nvCxnSpPr>
        <p:spPr>
          <a:xfrm>
            <a:off x="2320043" y="1187521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95F4514-BD5F-49B8-A4B3-0CC960731071}"/>
              </a:ext>
            </a:extLst>
          </p:cNvPr>
          <p:cNvSpPr txBox="1"/>
          <p:nvPr/>
        </p:nvSpPr>
        <p:spPr>
          <a:xfrm>
            <a:off x="2434714" y="756634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B3D67F-EC88-47A2-B9D6-5A3E74384276}"/>
              </a:ext>
            </a:extLst>
          </p:cNvPr>
          <p:cNvSpPr/>
          <p:nvPr/>
        </p:nvSpPr>
        <p:spPr>
          <a:xfrm>
            <a:off x="112542" y="798838"/>
            <a:ext cx="5598941" cy="10128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1420A5-37F3-442A-9856-BE12521A4B05}"/>
              </a:ext>
            </a:extLst>
          </p:cNvPr>
          <p:cNvCxnSpPr>
            <a:cxnSpLocks/>
          </p:cNvCxnSpPr>
          <p:nvPr/>
        </p:nvCxnSpPr>
        <p:spPr>
          <a:xfrm>
            <a:off x="2956390" y="5484524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6A8B3E-A418-4226-A4EC-9F3E03F639E9}"/>
              </a:ext>
            </a:extLst>
          </p:cNvPr>
          <p:cNvSpPr txBox="1"/>
          <p:nvPr/>
        </p:nvSpPr>
        <p:spPr>
          <a:xfrm>
            <a:off x="3149680" y="4977999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1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1050851"/>
                <a:ext cx="12102620" cy="5224683"/>
              </a:xfrm>
            </p:spPr>
            <p:txBody>
              <a:bodyPr>
                <a:normAutofit fontScale="92500"/>
              </a:bodyPr>
              <a:lstStyle/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Large part of broad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class of signals can be expressed as a linear combination of periodic complex exponentials.</a:t>
                </a: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For few 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signals Fourier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transform does not exist, 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but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Laplace transform 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exist.</a:t>
                </a: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IN" sz="3200" dirty="0" err="1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Eg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Laplace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transform can also be applied to unstable 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systems.</a:t>
                </a:r>
              </a:p>
              <a:p>
                <a:pPr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Laplace transform of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ctr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1050851"/>
                <a:ext cx="12102620" cy="5224683"/>
              </a:xfrm>
              <a:blipFill>
                <a:blip r:embed="rId3"/>
                <a:stretch>
                  <a:fillRect l="-1007" t="-2334" b="-32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0" y="30708"/>
            <a:ext cx="12192000" cy="6798710"/>
            <a:chOff x="-332041" y="478524"/>
            <a:chExt cx="12192000" cy="679871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56704111-E53B-41D6-A9AC-1E808BA8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41" y="478524"/>
              <a:ext cx="12192000" cy="986973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LAPLACE TRANSFORM:-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ookman Old Style" panose="02050604050505020204" pitchFamily="18" charset="0"/>
              </a:endParaRPr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No.1</a:t>
              </a:r>
              <a:endPara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4002C85-4D00-4E6A-B3B9-01D760D3768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535" y="63878"/>
            <a:ext cx="939356" cy="8966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65E379-CF9E-4833-9846-44AE55760107}"/>
              </a:ext>
            </a:extLst>
          </p:cNvPr>
          <p:cNvSpPr/>
          <p:nvPr/>
        </p:nvSpPr>
        <p:spPr>
          <a:xfrm>
            <a:off x="3502277" y="4565211"/>
            <a:ext cx="4795559" cy="77417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7938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the Laplace transform of -</a:t>
                </a:r>
                <a:r>
                  <a:rPr lang="en-IN" sz="3200" i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 				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above integral converges only if Re{s}&lt;0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Therefore,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3200" i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dt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i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IN" sz="3200" i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i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-</a:t>
                </a:r>
                <a:r>
                  <a:rPr lang="en-IN" sz="3200" i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2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No.20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7EE197-00EC-4999-9547-3F3285F34F61}"/>
              </a:ext>
            </a:extLst>
          </p:cNvPr>
          <p:cNvCxnSpPr>
            <a:cxnSpLocks/>
          </p:cNvCxnSpPr>
          <p:nvPr/>
        </p:nvCxnSpPr>
        <p:spPr>
          <a:xfrm>
            <a:off x="1434121" y="5325266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3B3D67F-EC88-47A2-B9D6-5A3E74384276}"/>
              </a:ext>
            </a:extLst>
          </p:cNvPr>
          <p:cNvSpPr/>
          <p:nvPr/>
        </p:nvSpPr>
        <p:spPr>
          <a:xfrm>
            <a:off x="84407" y="4861033"/>
            <a:ext cx="5022165" cy="10051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6A8B3E-A418-4226-A4EC-9F3E03F639E9}"/>
              </a:ext>
            </a:extLst>
          </p:cNvPr>
          <p:cNvSpPr txBox="1"/>
          <p:nvPr/>
        </p:nvSpPr>
        <p:spPr>
          <a:xfrm>
            <a:off x="1702472" y="4894379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D7F1843-189B-48C5-AC90-338C2A4A2AB6}"/>
                  </a:ext>
                </a:extLst>
              </p:cNvPr>
              <p:cNvSpPr/>
              <p:nvPr/>
            </p:nvSpPr>
            <p:spPr>
              <a:xfrm>
                <a:off x="2956390" y="3271063"/>
                <a:ext cx="1374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buClr>
                    <a:schemeClr val="accent1"/>
                  </a:buClr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32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D7F1843-189B-48C5-AC90-338C2A4A2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390" y="3271063"/>
                <a:ext cx="1374672" cy="584775"/>
              </a:xfrm>
              <a:prstGeom prst="rect">
                <a:avLst/>
              </a:prstGeom>
              <a:blipFill>
                <a:blip r:embed="rId4"/>
                <a:stretch>
                  <a:fillRect l="-11556" t="-13542" r="-10667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CD0945-35CC-45B7-8B15-A3BC6EA6AF21}"/>
                  </a:ext>
                </a:extLst>
              </p:cNvPr>
              <p:cNvSpPr/>
              <p:nvPr/>
            </p:nvSpPr>
            <p:spPr>
              <a:xfrm>
                <a:off x="4531079" y="2546969"/>
                <a:ext cx="1374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buClr>
                    <a:schemeClr val="accent1"/>
                  </a:buClr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32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CD0945-35CC-45B7-8B15-A3BC6EA6AF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79" y="2546969"/>
                <a:ext cx="1374672" cy="584775"/>
              </a:xfrm>
              <a:prstGeom prst="rect">
                <a:avLst/>
              </a:prstGeom>
              <a:blipFill>
                <a:blip r:embed="rId5"/>
                <a:stretch>
                  <a:fillRect l="-11062" t="-13542" r="-10619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9B7C3A5-B2BC-4EA1-8923-7BE38BB657B9}"/>
                  </a:ext>
                </a:extLst>
              </p:cNvPr>
              <p:cNvSpPr/>
              <p:nvPr/>
            </p:nvSpPr>
            <p:spPr>
              <a:xfrm>
                <a:off x="2685788" y="4057332"/>
                <a:ext cx="1374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buClr>
                    <a:schemeClr val="accent1"/>
                  </a:buClr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32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9B7C3A5-B2BC-4EA1-8923-7BE38BB65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788" y="4057332"/>
                <a:ext cx="1374672" cy="584775"/>
              </a:xfrm>
              <a:prstGeom prst="rect">
                <a:avLst/>
              </a:prstGeom>
              <a:blipFill>
                <a:blip r:embed="rId6"/>
                <a:stretch>
                  <a:fillRect l="-11556" t="-13542" r="-10667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09E51D-CF62-4D04-82E9-2D34FCA8391E}"/>
                  </a:ext>
                </a:extLst>
              </p:cNvPr>
              <p:cNvSpPr/>
              <p:nvPr/>
            </p:nvSpPr>
            <p:spPr>
              <a:xfrm>
                <a:off x="3178739" y="4986155"/>
                <a:ext cx="1374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buClr>
                    <a:schemeClr val="accent1"/>
                  </a:buClr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32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09E51D-CF62-4D04-82E9-2D34FCA83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739" y="4986155"/>
                <a:ext cx="1374672" cy="584775"/>
              </a:xfrm>
              <a:prstGeom prst="rect">
                <a:avLst/>
              </a:prstGeom>
              <a:blipFill>
                <a:blip r:embed="rId7"/>
                <a:stretch>
                  <a:fillRect l="-11062" t="-13542" r="-10619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593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Properties of Laplace Transform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</a:t>
                </a:r>
              </a:p>
              <a:p>
                <a:pPr marL="514350" indent="-514350" algn="just">
                  <a:buClr>
                    <a:schemeClr val="accent1"/>
                  </a:buClr>
                  <a:buFont typeface="+mj-lt"/>
                  <a:buAutoNum type="arabicParenR"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Linear property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 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 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a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+b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		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+b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Proof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:-The Laplace transform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 </a:t>
                </a:r>
              </a:p>
              <a:p>
                <a:pPr marL="0" indent="0" algn="ctr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				 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Laplace transform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u="sng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No.20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7EE197-00EC-4999-9547-3F3285F34F61}"/>
              </a:ext>
            </a:extLst>
          </p:cNvPr>
          <p:cNvCxnSpPr>
            <a:cxnSpLocks/>
          </p:cNvCxnSpPr>
          <p:nvPr/>
        </p:nvCxnSpPr>
        <p:spPr>
          <a:xfrm>
            <a:off x="2219427" y="2137535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95F4514-BD5F-49B8-A4B3-0CC960731071}"/>
              </a:ext>
            </a:extLst>
          </p:cNvPr>
          <p:cNvSpPr txBox="1"/>
          <p:nvPr/>
        </p:nvSpPr>
        <p:spPr>
          <a:xfrm>
            <a:off x="2487777" y="1164461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1420A5-37F3-442A-9856-BE12521A4B05}"/>
              </a:ext>
            </a:extLst>
          </p:cNvPr>
          <p:cNvCxnSpPr>
            <a:cxnSpLocks/>
          </p:cNvCxnSpPr>
          <p:nvPr/>
        </p:nvCxnSpPr>
        <p:spPr>
          <a:xfrm>
            <a:off x="2309276" y="1595348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6A8B3E-A418-4226-A4EC-9F3E03F639E9}"/>
              </a:ext>
            </a:extLst>
          </p:cNvPr>
          <p:cNvSpPr txBox="1"/>
          <p:nvPr/>
        </p:nvSpPr>
        <p:spPr>
          <a:xfrm>
            <a:off x="2487777" y="1706648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252D8-7262-4DF6-BE61-09C27EB95758}"/>
              </a:ext>
            </a:extLst>
          </p:cNvPr>
          <p:cNvSpPr txBox="1"/>
          <p:nvPr/>
        </p:nvSpPr>
        <p:spPr>
          <a:xfrm>
            <a:off x="4391606" y="2236846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24F664-690E-4260-866B-687FB495A577}"/>
              </a:ext>
            </a:extLst>
          </p:cNvPr>
          <p:cNvCxnSpPr>
            <a:cxnSpLocks/>
          </p:cNvCxnSpPr>
          <p:nvPr/>
        </p:nvCxnSpPr>
        <p:spPr>
          <a:xfrm>
            <a:off x="4200627" y="2641628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493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71682"/>
                <a:ext cx="12102620" cy="605782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	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the Laplace transform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	=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Similarly, the Laplace transform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		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 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the Laplace transform of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71682"/>
                <a:ext cx="12102620" cy="6057820"/>
              </a:xfrm>
              <a:blipFill>
                <a:blip r:embed="rId3"/>
                <a:stretch>
                  <a:fillRect l="-1259" t="-29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No.21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77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the Laplace transform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+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			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+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]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+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+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+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Time shifting  property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:-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Then,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Proof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:-The Laplace transform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2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No.22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7EE197-00EC-4999-9547-3F3285F34F61}"/>
              </a:ext>
            </a:extLst>
          </p:cNvPr>
          <p:cNvCxnSpPr>
            <a:cxnSpLocks/>
          </p:cNvCxnSpPr>
          <p:nvPr/>
        </p:nvCxnSpPr>
        <p:spPr>
          <a:xfrm>
            <a:off x="3108179" y="2784649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3B3D67F-EC88-47A2-B9D6-5A3E74384276}"/>
              </a:ext>
            </a:extLst>
          </p:cNvPr>
          <p:cNvSpPr/>
          <p:nvPr/>
        </p:nvSpPr>
        <p:spPr>
          <a:xfrm>
            <a:off x="56271" y="2347372"/>
            <a:ext cx="11366695" cy="10051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1420A5-37F3-442A-9856-BE12521A4B05}"/>
              </a:ext>
            </a:extLst>
          </p:cNvPr>
          <p:cNvCxnSpPr>
            <a:cxnSpLocks/>
          </p:cNvCxnSpPr>
          <p:nvPr/>
        </p:nvCxnSpPr>
        <p:spPr>
          <a:xfrm>
            <a:off x="1586209" y="4507198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6A8B3E-A418-4226-A4EC-9F3E03F639E9}"/>
              </a:ext>
            </a:extLst>
          </p:cNvPr>
          <p:cNvSpPr txBox="1"/>
          <p:nvPr/>
        </p:nvSpPr>
        <p:spPr>
          <a:xfrm>
            <a:off x="3263986" y="2353762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284817-6267-4875-8F70-19268606C567}"/>
              </a:ext>
            </a:extLst>
          </p:cNvPr>
          <p:cNvCxnSpPr>
            <a:cxnSpLocks/>
          </p:cNvCxnSpPr>
          <p:nvPr/>
        </p:nvCxnSpPr>
        <p:spPr>
          <a:xfrm>
            <a:off x="2999833" y="5011452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8A2150F-456E-4467-B5B8-1478A86FD43B}"/>
              </a:ext>
            </a:extLst>
          </p:cNvPr>
          <p:cNvSpPr txBox="1"/>
          <p:nvPr/>
        </p:nvSpPr>
        <p:spPr>
          <a:xfrm>
            <a:off x="1854560" y="4070613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7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				 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Laplace transform of 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		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    when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=-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=-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IN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 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Then,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b="-18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No.23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120D3-D4E9-469F-9C95-AD9E15BD8605}"/>
              </a:ext>
            </a:extLst>
          </p:cNvPr>
          <p:cNvCxnSpPr>
            <a:cxnSpLocks/>
          </p:cNvCxnSpPr>
          <p:nvPr/>
        </p:nvCxnSpPr>
        <p:spPr>
          <a:xfrm>
            <a:off x="2968283" y="2644726"/>
            <a:ext cx="0" cy="10128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4A0FDD8-39ED-4626-8A21-678023A88514}"/>
              </a:ext>
            </a:extLst>
          </p:cNvPr>
          <p:cNvSpPr txBox="1"/>
          <p:nvPr/>
        </p:nvSpPr>
        <p:spPr>
          <a:xfrm>
            <a:off x="3608186" y="4767672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86E619-0C19-4D04-8C7C-E8FDDCC691A9}"/>
              </a:ext>
            </a:extLst>
          </p:cNvPr>
          <p:cNvCxnSpPr>
            <a:cxnSpLocks/>
          </p:cNvCxnSpPr>
          <p:nvPr/>
        </p:nvCxnSpPr>
        <p:spPr>
          <a:xfrm flipV="1">
            <a:off x="3124847" y="5198559"/>
            <a:ext cx="1742575" cy="15066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8CA7CC-8969-4CC8-BCD2-BE86503E7CCA}"/>
              </a:ext>
            </a:extLst>
          </p:cNvPr>
          <p:cNvCxnSpPr>
            <a:cxnSpLocks/>
          </p:cNvCxnSpPr>
          <p:nvPr/>
        </p:nvCxnSpPr>
        <p:spPr>
          <a:xfrm>
            <a:off x="3024555" y="5829360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89CEB6A-8230-4891-8405-FFE7E87039B3}"/>
              </a:ext>
            </a:extLst>
          </p:cNvPr>
          <p:cNvSpPr txBox="1"/>
          <p:nvPr/>
        </p:nvSpPr>
        <p:spPr>
          <a:xfrm>
            <a:off x="3292905" y="5398473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56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Time Scaling property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:-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Proof :-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Laplace transform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b="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the Laplace transform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Let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u="sng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9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No.24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7EE197-00EC-4999-9547-3F3285F34F61}"/>
              </a:ext>
            </a:extLst>
          </p:cNvPr>
          <p:cNvCxnSpPr>
            <a:cxnSpLocks/>
          </p:cNvCxnSpPr>
          <p:nvPr/>
        </p:nvCxnSpPr>
        <p:spPr>
          <a:xfrm>
            <a:off x="1445984" y="978349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6A8B3E-A418-4226-A4EC-9F3E03F639E9}"/>
              </a:ext>
            </a:extLst>
          </p:cNvPr>
          <p:cNvSpPr txBox="1"/>
          <p:nvPr/>
        </p:nvSpPr>
        <p:spPr>
          <a:xfrm>
            <a:off x="1714334" y="547462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120D3-D4E9-469F-9C95-AD9E15BD8605}"/>
              </a:ext>
            </a:extLst>
          </p:cNvPr>
          <p:cNvCxnSpPr>
            <a:cxnSpLocks/>
          </p:cNvCxnSpPr>
          <p:nvPr/>
        </p:nvCxnSpPr>
        <p:spPr>
          <a:xfrm>
            <a:off x="11493305" y="4354596"/>
            <a:ext cx="0" cy="10128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FD874B4-19F4-414A-AA3D-B370C7361984}"/>
              </a:ext>
            </a:extLst>
          </p:cNvPr>
          <p:cNvSpPr txBox="1"/>
          <p:nvPr/>
        </p:nvSpPr>
        <p:spPr>
          <a:xfrm>
            <a:off x="1784674" y="1055588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1E6C10-82DA-43C9-80B5-1F22471D3888}"/>
              </a:ext>
            </a:extLst>
          </p:cNvPr>
          <p:cNvCxnSpPr>
            <a:cxnSpLocks/>
          </p:cNvCxnSpPr>
          <p:nvPr/>
        </p:nvCxnSpPr>
        <p:spPr>
          <a:xfrm>
            <a:off x="1551770" y="1519944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256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=-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=-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    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IN" sz="3200" b="0" dirty="0">
                  <a:solidFill>
                    <a:srgbClr val="0070C0"/>
                  </a:solidFill>
                  <a:latin typeface="Bookman Old Style" panose="0205060405050502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Thus if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6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No.23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4A0FDD8-39ED-4626-8A21-678023A88514}"/>
              </a:ext>
            </a:extLst>
          </p:cNvPr>
          <p:cNvSpPr txBox="1"/>
          <p:nvPr/>
        </p:nvSpPr>
        <p:spPr>
          <a:xfrm>
            <a:off x="2979442" y="4824489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86E619-0C19-4D04-8C7C-E8FDDCC691A9}"/>
              </a:ext>
            </a:extLst>
          </p:cNvPr>
          <p:cNvCxnSpPr>
            <a:cxnSpLocks/>
          </p:cNvCxnSpPr>
          <p:nvPr/>
        </p:nvCxnSpPr>
        <p:spPr>
          <a:xfrm flipV="1">
            <a:off x="2648743" y="5198559"/>
            <a:ext cx="1742575" cy="15066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8CA7CC-8969-4CC8-BCD2-BE86503E7CCA}"/>
              </a:ext>
            </a:extLst>
          </p:cNvPr>
          <p:cNvCxnSpPr>
            <a:cxnSpLocks/>
          </p:cNvCxnSpPr>
          <p:nvPr/>
        </p:nvCxnSpPr>
        <p:spPr>
          <a:xfrm>
            <a:off x="2442741" y="4697332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89CEB6A-8230-4891-8405-FFE7E87039B3}"/>
              </a:ext>
            </a:extLst>
          </p:cNvPr>
          <p:cNvSpPr txBox="1"/>
          <p:nvPr/>
        </p:nvSpPr>
        <p:spPr>
          <a:xfrm>
            <a:off x="2598907" y="4274355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06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&gt;1 corresponds compression of RoC ;0&lt;a&lt;1 corresponds to RoC expansion.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4.</a:t>
                </a: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Shifting in S-Domain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with RoC=R+Re{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}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Proof :-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Laplace transform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b="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the Laplace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is</a:t>
                </a: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u="sng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 r="-12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No.24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7EE197-00EC-4999-9547-3F3285F34F61}"/>
              </a:ext>
            </a:extLst>
          </p:cNvPr>
          <p:cNvCxnSpPr>
            <a:cxnSpLocks/>
          </p:cNvCxnSpPr>
          <p:nvPr/>
        </p:nvCxnSpPr>
        <p:spPr>
          <a:xfrm>
            <a:off x="2213011" y="2573550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6A8B3E-A418-4226-A4EC-9F3E03F639E9}"/>
              </a:ext>
            </a:extLst>
          </p:cNvPr>
          <p:cNvSpPr txBox="1"/>
          <p:nvPr/>
        </p:nvSpPr>
        <p:spPr>
          <a:xfrm>
            <a:off x="2366380" y="2135455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874B4-19F4-414A-AA3D-B370C7361984}"/>
              </a:ext>
            </a:extLst>
          </p:cNvPr>
          <p:cNvSpPr txBox="1"/>
          <p:nvPr/>
        </p:nvSpPr>
        <p:spPr>
          <a:xfrm>
            <a:off x="1642073" y="1553291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L.T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1E6C10-82DA-43C9-80B5-1F22471D3888}"/>
              </a:ext>
            </a:extLst>
          </p:cNvPr>
          <p:cNvCxnSpPr>
            <a:cxnSpLocks/>
          </p:cNvCxnSpPr>
          <p:nvPr/>
        </p:nvCxnSpPr>
        <p:spPr>
          <a:xfrm>
            <a:off x="1472196" y="1984178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1841FF2-34C6-4370-9569-205331178FA9}"/>
                  </a:ext>
                </a:extLst>
              </p:cNvPr>
              <p:cNvSpPr/>
              <p:nvPr/>
            </p:nvSpPr>
            <p:spPr>
              <a:xfrm>
                <a:off x="5575697" y="3244334"/>
                <a:ext cx="10406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0070C0"/>
                    </a:solidFill>
                  </a:rPr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1841FF2-34C6-4370-9569-205331178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697" y="3244334"/>
                <a:ext cx="10406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475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b="0" dirty="0">
                  <a:solidFill>
                    <a:srgbClr val="0070C0"/>
                  </a:solidFill>
                  <a:latin typeface="Bookman Old Style" panose="0205060405050502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 Roc=R+Re{s}</a:t>
                </a:r>
              </a:p>
              <a:p>
                <a:pPr algn="just">
                  <a:buClr>
                    <a:schemeClr val="accent1"/>
                  </a:buClr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RoC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 shifted by Re{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}</a:t>
                </a:r>
              </a:p>
              <a:p>
                <a:pPr algn="just">
                  <a:buClr>
                    <a:schemeClr val="accent1"/>
                  </a:buClr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Any value of s that is in R,the value of S+ Re{s} will be  RoC=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.</a:t>
                </a:r>
              </a:p>
              <a:p>
                <a:pPr algn="just">
                  <a:buClr>
                    <a:schemeClr val="accent1"/>
                  </a:buClr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i.e.;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has a pole or zero at s=a, then X(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has a pole or zero at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=a or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158" t="-1107" r="-12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No.23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179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Clr>
                    <a:schemeClr val="accent1"/>
                  </a:buClr>
                  <a:buNone/>
                </a:pPr>
                <a:r>
                  <a:rPr lang="en-IN" sz="3200" b="1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Z-Transform</a:t>
                </a:r>
              </a:p>
              <a:p>
                <a:pPr algn="just">
                  <a:buClr>
                    <a:schemeClr val="accent1"/>
                  </a:buClr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Extension of Discrete time Fourier transform.</a:t>
                </a:r>
              </a:p>
              <a:p>
                <a:pPr algn="just">
                  <a:buClr>
                    <a:schemeClr val="accent1"/>
                  </a:buClr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Many Discrete time aperiodic signal will have Z-transform</a:t>
                </a:r>
              </a:p>
              <a:p>
                <a:pPr algn="just">
                  <a:buClr>
                    <a:schemeClr val="accent1"/>
                  </a:buClr>
                </a:pP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sSup>
                          <m:sSup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IN" sz="3200" b="0" dirty="0">
                  <a:solidFill>
                    <a:srgbClr val="0070C0"/>
                  </a:solidFill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		      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has a Z-transform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where Z=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‘z’ is a complex variable represented in polar form.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Relation Between Z-Transform and DTFT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:-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We know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    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2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No.28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184236-90D0-45C9-A3A9-006A9AE0D903}"/>
              </a:ext>
            </a:extLst>
          </p:cNvPr>
          <p:cNvCxnSpPr>
            <a:cxnSpLocks/>
          </p:cNvCxnSpPr>
          <p:nvPr/>
        </p:nvCxnSpPr>
        <p:spPr>
          <a:xfrm>
            <a:off x="2128605" y="2700160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315245-D640-41DA-98DD-871EA4106AF1}"/>
              </a:ext>
            </a:extLst>
          </p:cNvPr>
          <p:cNvSpPr txBox="1"/>
          <p:nvPr/>
        </p:nvSpPr>
        <p:spPr>
          <a:xfrm>
            <a:off x="2366380" y="2205795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BE0DE0-E312-4718-82F2-582A0ABAC487}"/>
              </a:ext>
            </a:extLst>
          </p:cNvPr>
          <p:cNvCxnSpPr>
            <a:cxnSpLocks/>
          </p:cNvCxnSpPr>
          <p:nvPr/>
        </p:nvCxnSpPr>
        <p:spPr>
          <a:xfrm>
            <a:off x="1044373" y="5483221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E88329-B58F-41B7-9718-E0CE8BE8029C}"/>
              </a:ext>
            </a:extLst>
          </p:cNvPr>
          <p:cNvSpPr txBox="1"/>
          <p:nvPr/>
        </p:nvSpPr>
        <p:spPr>
          <a:xfrm>
            <a:off x="917915" y="5019021"/>
            <a:ext cx="150458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D.T.F.T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54182FB-500C-47D1-A49C-30313BB7EB55}"/>
                  </a:ext>
                </a:extLst>
              </p:cNvPr>
              <p:cNvSpPr/>
              <p:nvPr/>
            </p:nvSpPr>
            <p:spPr>
              <a:xfrm>
                <a:off x="5801080" y="3239878"/>
                <a:ext cx="589840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54182FB-500C-47D1-A49C-30313BB7E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080" y="3239878"/>
                <a:ext cx="589840" cy="378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98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543" y="98027"/>
                <a:ext cx="10871200" cy="602700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; 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 it is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Fourier transform of 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/>
                  <a:t>.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Therefore;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Therefore, Laplace transform can be interpreted as Fourier transform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)</m:t>
                    </m:r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.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543" y="98027"/>
                <a:ext cx="10871200" cy="6027002"/>
              </a:xfrm>
              <a:blipFill>
                <a:blip r:embed="rId3"/>
                <a:stretch>
                  <a:fillRect l="-1401" r="-14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28594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No.2</a:t>
              </a:r>
              <a:endParaRPr lang="en-US" altLang="en-US" b="1" dirty="0"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+mn-ea"/>
                  <a:cs typeface="+mn-cs"/>
                </a:rPr>
                <a:t>Mallikarjuna Rao |ECE|SREC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851C41-F23E-44B6-B66B-D986136B89EE}"/>
                  </a:ext>
                </a:extLst>
              </p:cNvPr>
              <p:cNvSpPr txBox="1"/>
              <p:nvPr/>
            </p:nvSpPr>
            <p:spPr>
              <a:xfrm>
                <a:off x="4305791" y="319782"/>
                <a:ext cx="2148793" cy="661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en-IN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IN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IN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851C41-F23E-44B6-B66B-D986136B8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791" y="319782"/>
                <a:ext cx="2148793" cy="661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565E379-CF9E-4833-9846-44AE55760107}"/>
              </a:ext>
            </a:extLst>
          </p:cNvPr>
          <p:cNvSpPr/>
          <p:nvPr/>
        </p:nvSpPr>
        <p:spPr>
          <a:xfrm>
            <a:off x="2982407" y="319782"/>
            <a:ext cx="4795559" cy="77417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2856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sSup>
                          <m:sSupPr>
                            <m:ctrlP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     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sSup>
                          <m:sSup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sSup>
                          <m:sSup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we Let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=1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‘z’-transform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sSup>
                          <m:sSupPr>
                            <m:ctrlPr>
                              <a:rPr lang="en-IN" sz="32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IN" sz="32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where z=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 ,DTFT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 Z-transform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16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No.29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184236-90D0-45C9-A3A9-006A9AE0D903}"/>
              </a:ext>
            </a:extLst>
          </p:cNvPr>
          <p:cNvCxnSpPr>
            <a:cxnSpLocks/>
          </p:cNvCxnSpPr>
          <p:nvPr/>
        </p:nvCxnSpPr>
        <p:spPr>
          <a:xfrm>
            <a:off x="1044373" y="941698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315245-D640-41DA-98DD-871EA4106AF1}"/>
              </a:ext>
            </a:extLst>
          </p:cNvPr>
          <p:cNvSpPr txBox="1"/>
          <p:nvPr/>
        </p:nvSpPr>
        <p:spPr>
          <a:xfrm>
            <a:off x="1312723" y="510811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07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Problem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:-1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Find the Z-transform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N" sz="3200" b="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Sol: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z-transform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the z-transform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sz="32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𝑎𝑧</m:t>
                                </m:r>
                              </m:e>
                              <m:sup>
                                <m:r>
                                  <a:rPr lang="en-IN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No.30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896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𝑎𝑧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&lt;1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Therefore;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For convergence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we require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IN" sz="32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IN" sz="32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IN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𝑎𝑧</m:t>
                                    </m:r>
                                  </m:e>
                                  <m:sup>
                                    <m:r>
                                      <a:rPr lang="en-IN" sz="32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IN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IN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&lt;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Therefore, The above summation converges  only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𝑎𝑧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&lt;1,i.e;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N" sz="3200" b="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,i,e;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hashed Region ,represents ,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ROC .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Z-transform exists only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b="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704" b="-28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No.31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7CA473-E6DC-4DCB-80DE-5CC868793F0A}"/>
              </a:ext>
            </a:extLst>
          </p:cNvPr>
          <p:cNvCxnSpPr>
            <a:cxnSpLocks/>
          </p:cNvCxnSpPr>
          <p:nvPr/>
        </p:nvCxnSpPr>
        <p:spPr>
          <a:xfrm>
            <a:off x="3478084" y="1884233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8EFE403-BABB-445A-8058-05B2D4C8EBC1}"/>
              </a:ext>
            </a:extLst>
          </p:cNvPr>
          <p:cNvSpPr txBox="1"/>
          <p:nvPr/>
        </p:nvSpPr>
        <p:spPr>
          <a:xfrm>
            <a:off x="3647960" y="1453346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CD422C-8AEF-4574-9DA9-D3C4FB24B6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54" y="3358660"/>
            <a:ext cx="4548874" cy="26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6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Problem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:-2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Find the Z-transform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N" sz="3200" b="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Sol: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z-transform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the z-transform of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[−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	[since;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=1;</a:t>
                </a:r>
                <a:r>
                  <a:rPr lang="en-IN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≤-1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=−1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     =0;</a:t>
                </a:r>
                <a:r>
                  <a:rPr lang="en-IN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-1]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No.32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3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	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&lt;1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;|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|&lt;|a|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;|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|&lt;|a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hashed region represents RoC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Since the summation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 converges only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</a:t>
                </a:r>
                <a:r>
                  <a:rPr lang="en-IN" sz="3200" dirty="0">
                    <a:solidFill>
                      <a:srgbClr val="0070C0"/>
                    </a:solidFill>
                  </a:rPr>
                  <a:t> 	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z|&lt;1;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z&lt;a ;|z|&lt;|a|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0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No.33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593DCC-B09E-4AD4-8A29-7CF434B44D0E}"/>
              </a:ext>
            </a:extLst>
          </p:cNvPr>
          <p:cNvCxnSpPr>
            <a:cxnSpLocks/>
          </p:cNvCxnSpPr>
          <p:nvPr/>
        </p:nvCxnSpPr>
        <p:spPr>
          <a:xfrm>
            <a:off x="2742471" y="2522861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2E79ED-29F1-4ED9-AE11-BD5C82BA3439}"/>
              </a:ext>
            </a:extLst>
          </p:cNvPr>
          <p:cNvSpPr txBox="1"/>
          <p:nvPr/>
        </p:nvSpPr>
        <p:spPr>
          <a:xfrm>
            <a:off x="2956390" y="2115439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50C6B-692B-40A2-A908-0C3C7D977783}"/>
              </a:ext>
            </a:extLst>
          </p:cNvPr>
          <p:cNvSpPr/>
          <p:nvPr/>
        </p:nvSpPr>
        <p:spPr>
          <a:xfrm>
            <a:off x="156919" y="2115439"/>
            <a:ext cx="6650281" cy="7729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001CFF-8846-4AA2-879D-E9438A2CEB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56" y="1997612"/>
            <a:ext cx="4021187" cy="36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42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From the Last two examples, two different sequences have the same algebraic expression </a:t>
                </a:r>
                <a14:m>
                  <m:oMath xmlns:m="http://schemas.openxmlformats.org/officeDocument/2006/math"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);but their region of convergence is different.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i.e., one with RoC ;|z|&gt;|a|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another with RoC ;|z|&lt;|a|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 it is very important to specify both algebraic expression and Region of Convergence.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Problem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:-3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Find the Z-transform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7(</m:t>
                        </m:r>
                        <m:f>
                          <m:f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-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?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Sol: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we know that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 r="-12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No.34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39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32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;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32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;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d>
                          <m:d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-</a:t>
                </a:r>
                <a:r>
                  <a:rPr lang="en-IN" sz="3200" dirty="0">
                    <a:solidFill>
                      <a:srgbClr val="0070C0"/>
                    </a:solidFill>
                  </a:rPr>
                  <a:t>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I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I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IN" sz="3600" dirty="0">
                    <a:solidFill>
                      <a:srgbClr val="0070C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I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I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IN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IN" sz="36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;</a:t>
                </a:r>
                <a:r>
                  <a:rPr lang="en-IN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6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6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6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6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36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6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6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36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;</a:t>
                </a:r>
                <a:r>
                  <a:rPr lang="en-IN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6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6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6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&gt;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6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36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6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6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IN" sz="36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t="-12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No.35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E711B3-E04F-4B42-B365-30C6C02FB8C6}"/>
              </a:ext>
            </a:extLst>
          </p:cNvPr>
          <p:cNvCxnSpPr>
            <a:cxnSpLocks/>
          </p:cNvCxnSpPr>
          <p:nvPr/>
        </p:nvCxnSpPr>
        <p:spPr>
          <a:xfrm>
            <a:off x="1518655" y="548919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69484A6-0FEB-4708-9FB5-243AB5813D6F}"/>
              </a:ext>
            </a:extLst>
          </p:cNvPr>
          <p:cNvSpPr txBox="1"/>
          <p:nvPr/>
        </p:nvSpPr>
        <p:spPr>
          <a:xfrm>
            <a:off x="1787005" y="118032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F52C5-6C69-4F51-8955-7E50874A13B8}"/>
              </a:ext>
            </a:extLst>
          </p:cNvPr>
          <p:cNvCxnSpPr>
            <a:cxnSpLocks/>
          </p:cNvCxnSpPr>
          <p:nvPr/>
        </p:nvCxnSpPr>
        <p:spPr>
          <a:xfrm>
            <a:off x="1886864" y="1281891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CC4D361-5EC3-46DF-9808-96D7E16490F7}"/>
              </a:ext>
            </a:extLst>
          </p:cNvPr>
          <p:cNvSpPr txBox="1"/>
          <p:nvPr/>
        </p:nvSpPr>
        <p:spPr>
          <a:xfrm>
            <a:off x="2032004" y="764362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F7AA1F-9641-4281-8621-0CA800DCCB38}"/>
              </a:ext>
            </a:extLst>
          </p:cNvPr>
          <p:cNvCxnSpPr>
            <a:cxnSpLocks/>
          </p:cNvCxnSpPr>
          <p:nvPr/>
        </p:nvCxnSpPr>
        <p:spPr>
          <a:xfrm>
            <a:off x="2048408" y="2189034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3FBE2C-01A9-4971-8322-544B7D514B90}"/>
              </a:ext>
            </a:extLst>
          </p:cNvPr>
          <p:cNvSpPr txBox="1"/>
          <p:nvPr/>
        </p:nvSpPr>
        <p:spPr>
          <a:xfrm>
            <a:off x="2144488" y="1712776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41A0F3-7502-43C7-BDB5-1400CD7E43F7}"/>
              </a:ext>
            </a:extLst>
          </p:cNvPr>
          <p:cNvCxnSpPr>
            <a:cxnSpLocks/>
          </p:cNvCxnSpPr>
          <p:nvPr/>
        </p:nvCxnSpPr>
        <p:spPr>
          <a:xfrm>
            <a:off x="4406979" y="3072456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3136AB-6E40-4354-8EE5-B2A7DC9364B7}"/>
              </a:ext>
            </a:extLst>
          </p:cNvPr>
          <p:cNvSpPr txBox="1"/>
          <p:nvPr/>
        </p:nvSpPr>
        <p:spPr>
          <a:xfrm>
            <a:off x="4532088" y="2641569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35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Properties of z-Transform:-</a:t>
                </a:r>
              </a:p>
              <a:p>
                <a:pPr marL="514350" indent="-514350" algn="just"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Linearity property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sSub>
                      <m:sSubPr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+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            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+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RoC=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Proof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z-transform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Similarly the z-transform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No.36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DD0666-C256-4EAA-B195-77ADE7102A4B}"/>
              </a:ext>
            </a:extLst>
          </p:cNvPr>
          <p:cNvCxnSpPr>
            <a:cxnSpLocks/>
          </p:cNvCxnSpPr>
          <p:nvPr/>
        </p:nvCxnSpPr>
        <p:spPr>
          <a:xfrm>
            <a:off x="1898482" y="1618063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5128A5D-666C-4F85-BD41-D69E07205D45}"/>
              </a:ext>
            </a:extLst>
          </p:cNvPr>
          <p:cNvSpPr txBox="1"/>
          <p:nvPr/>
        </p:nvSpPr>
        <p:spPr>
          <a:xfrm>
            <a:off x="2166832" y="1187176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791E63-8949-47EF-B2AB-34321DD3700D}"/>
              </a:ext>
            </a:extLst>
          </p:cNvPr>
          <p:cNvCxnSpPr>
            <a:cxnSpLocks/>
          </p:cNvCxnSpPr>
          <p:nvPr/>
        </p:nvCxnSpPr>
        <p:spPr>
          <a:xfrm>
            <a:off x="1898481" y="2079952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A5D2C5-5587-470F-91CD-100E767505B2}"/>
              </a:ext>
            </a:extLst>
          </p:cNvPr>
          <p:cNvSpPr txBox="1"/>
          <p:nvPr/>
        </p:nvSpPr>
        <p:spPr>
          <a:xfrm>
            <a:off x="2166831" y="1649064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7A5A29-EEF1-42FC-BD66-9E4C48A1372F}"/>
              </a:ext>
            </a:extLst>
          </p:cNvPr>
          <p:cNvCxnSpPr>
            <a:cxnSpLocks/>
          </p:cNvCxnSpPr>
          <p:nvPr/>
        </p:nvCxnSpPr>
        <p:spPr>
          <a:xfrm>
            <a:off x="4146967" y="2682518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83475A-5A9E-4FCD-A857-C23A66C46511}"/>
              </a:ext>
            </a:extLst>
          </p:cNvPr>
          <p:cNvSpPr txBox="1"/>
          <p:nvPr/>
        </p:nvSpPr>
        <p:spPr>
          <a:xfrm>
            <a:off x="4302776" y="2232027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730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		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z-transform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		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z-transform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+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𝑎𝑥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+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+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0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No.37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748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2.</a:t>
                </a: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Time-shifting property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If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with 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sSub>
                          <m:sSubPr>
                            <m:ctrlPr>
                              <a:rPr lang="en-IN" sz="32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with RoC=R, except for the possible addition of deletion of the origin or infinity.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The z-transform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z-transform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32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IN" sz="32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=m</a:t>
                </a:r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n= m+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n=-</a:t>
                </a:r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m=-</a:t>
                </a:r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 r="-1259" b="-33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No.38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B12C03-AD4A-429E-A500-E516B8FD828F}"/>
              </a:ext>
            </a:extLst>
          </p:cNvPr>
          <p:cNvCxnSpPr>
            <a:cxnSpLocks/>
          </p:cNvCxnSpPr>
          <p:nvPr/>
        </p:nvCxnSpPr>
        <p:spPr>
          <a:xfrm>
            <a:off x="1600714" y="980328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6F231F-E799-4157-AFED-8AF1C88A15D1}"/>
              </a:ext>
            </a:extLst>
          </p:cNvPr>
          <p:cNvSpPr txBox="1"/>
          <p:nvPr/>
        </p:nvSpPr>
        <p:spPr>
          <a:xfrm>
            <a:off x="1787005" y="549441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D7E4A-D8EF-4010-90D9-3BDE44FA6891}"/>
              </a:ext>
            </a:extLst>
          </p:cNvPr>
          <p:cNvSpPr txBox="1"/>
          <p:nvPr/>
        </p:nvSpPr>
        <p:spPr>
          <a:xfrm>
            <a:off x="3301624" y="1095736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2A84C2-60AB-4942-8466-0F7A9A4B0AB3}"/>
              </a:ext>
            </a:extLst>
          </p:cNvPr>
          <p:cNvCxnSpPr>
            <a:cxnSpLocks/>
          </p:cNvCxnSpPr>
          <p:nvPr/>
        </p:nvCxnSpPr>
        <p:spPr>
          <a:xfrm>
            <a:off x="3033274" y="1526623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30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319314"/>
                <a:ext cx="11306630" cy="578205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Example</a:t>
                </a:r>
                <a:r>
                  <a:rPr lang="en-IN" sz="3200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:-</a:t>
                </a:r>
                <a:r>
                  <a:rPr lang="en-IN" sz="3200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1 Find the Laplace </a:t>
                </a:r>
                <a:r>
                  <a:rPr lang="en-IN" sz="3200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?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:-The Laplace transform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IN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                         	 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</a:t>
                </a:r>
                <a:r>
                  <a:rPr lang="en-IN" sz="32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Laplace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[</a:t>
                </a: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Since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)=1 </m:t>
                    </m:r>
                  </m:oMath>
                </a14:m>
                <a:r>
                  <a: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				  </a:t>
                </a:r>
                <a:r>
                  <a:rPr lang="en-IN" sz="24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 0 </m:t>
                    </m:r>
                  </m:oMath>
                </a14:m>
                <a:r>
                  <a: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]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319314"/>
                <a:ext cx="11306630" cy="5782052"/>
              </a:xfrm>
              <a:blipFill>
                <a:blip r:embed="rId3"/>
                <a:stretch>
                  <a:fillRect l="-1294" t="-2845" b="-8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No.3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/>
              <p:nvPr/>
            </p:nvSpPr>
            <p:spPr>
              <a:xfrm>
                <a:off x="2612572" y="3210340"/>
                <a:ext cx="4426857" cy="661656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groupCh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2" y="3210340"/>
                <a:ext cx="4426857" cy="661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021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n=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m=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 ,</a:t>
                </a:r>
                <a:r>
                  <a:rPr lang="en-IN" sz="3200" dirty="0">
                    <a:solidFill>
                      <a:srgbClr val="0070C0"/>
                    </a:solidFill>
                  </a:rPr>
                  <a:t> 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    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sSub>
                          <m:sSub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3.</a:t>
                </a: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Scaling in z-domain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with 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with RoC=|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|R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Proof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</a:t>
                </a:r>
                <a:endParaRPr lang="en-IN" sz="3200" u="sng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z-transform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  <a:endParaRPr lang="en-IN" sz="3200" dirty="0">
                  <a:solidFill>
                    <a:srgbClr val="0070C0"/>
                  </a:solidFill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 b="-56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No.39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44D4DB-9F82-4B42-B3DA-536109F7D4A1}"/>
              </a:ext>
            </a:extLst>
          </p:cNvPr>
          <p:cNvCxnSpPr>
            <a:cxnSpLocks/>
          </p:cNvCxnSpPr>
          <p:nvPr/>
        </p:nvCxnSpPr>
        <p:spPr>
          <a:xfrm>
            <a:off x="2175145" y="3214746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7C94FC-EF33-41EC-904E-B49B18D273C9}"/>
              </a:ext>
            </a:extLst>
          </p:cNvPr>
          <p:cNvSpPr txBox="1"/>
          <p:nvPr/>
        </p:nvSpPr>
        <p:spPr>
          <a:xfrm>
            <a:off x="2485699" y="2708221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E8B55B-4AC2-4114-9184-3659F731FC1F}"/>
              </a:ext>
            </a:extLst>
          </p:cNvPr>
          <p:cNvCxnSpPr>
            <a:cxnSpLocks/>
          </p:cNvCxnSpPr>
          <p:nvPr/>
        </p:nvCxnSpPr>
        <p:spPr>
          <a:xfrm>
            <a:off x="1549311" y="4351884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2B65D2-5A57-4957-B8CA-3C04E7DB19E7}"/>
              </a:ext>
            </a:extLst>
          </p:cNvPr>
          <p:cNvSpPr txBox="1"/>
          <p:nvPr/>
        </p:nvSpPr>
        <p:spPr>
          <a:xfrm>
            <a:off x="1817661" y="3920564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523E81-39EC-448D-9936-C445AB325A0D}"/>
              </a:ext>
            </a:extLst>
          </p:cNvPr>
          <p:cNvCxnSpPr>
            <a:cxnSpLocks/>
          </p:cNvCxnSpPr>
          <p:nvPr/>
        </p:nvCxnSpPr>
        <p:spPr>
          <a:xfrm>
            <a:off x="1800627" y="4968518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477424-95F2-4018-8480-7236683638BA}"/>
              </a:ext>
            </a:extLst>
          </p:cNvPr>
          <p:cNvSpPr txBox="1"/>
          <p:nvPr/>
        </p:nvSpPr>
        <p:spPr>
          <a:xfrm>
            <a:off x="1970061" y="4537197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01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z-transform of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IN" sz="3200" dirty="0">
                  <a:solidFill>
                    <a:srgbClr val="0070C0"/>
                  </a:solidFill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32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32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IN" sz="32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32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IN" sz="32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IN" sz="32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32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with RoC =|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| 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RoC:-If ‘z’ is a point in the RoC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the point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|z is in the Roc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IN" sz="32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3200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 r="-12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No.40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976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Note:-</a:t>
                </a: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	     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In this case all pole-zero locations rotate in the z-</a:t>
                </a:r>
                <a:r>
                  <a:rPr lang="en-IN" sz="3200" dirty="0" err="1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planeby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an angle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.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4.</a:t>
                </a: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Time reversal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with 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with RoC=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IN" sz="3200" dirty="0">
                  <a:solidFill>
                    <a:srgbClr val="0070C0"/>
                  </a:solidFill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Proof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z-transform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  <a:endParaRPr lang="en-IN" sz="3200" dirty="0">
                  <a:solidFill>
                    <a:srgbClr val="0070C0"/>
                  </a:solidFill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u="sng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 r="-12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No.41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E9A99C-5A17-45B9-8AC6-33B339363D5D}"/>
              </a:ext>
            </a:extLst>
          </p:cNvPr>
          <p:cNvCxnSpPr>
            <a:cxnSpLocks/>
          </p:cNvCxnSpPr>
          <p:nvPr/>
        </p:nvCxnSpPr>
        <p:spPr>
          <a:xfrm>
            <a:off x="2062604" y="1568826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FDA3FC9-58E8-4AC0-A993-B3DC5BBC18C3}"/>
              </a:ext>
            </a:extLst>
          </p:cNvPr>
          <p:cNvSpPr txBox="1"/>
          <p:nvPr/>
        </p:nvSpPr>
        <p:spPr>
          <a:xfrm>
            <a:off x="2241424" y="1137939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9B5C8C-C70E-4224-A3C5-D43D79AF916A}"/>
              </a:ext>
            </a:extLst>
          </p:cNvPr>
          <p:cNvCxnSpPr>
            <a:cxnSpLocks/>
          </p:cNvCxnSpPr>
          <p:nvPr/>
        </p:nvCxnSpPr>
        <p:spPr>
          <a:xfrm>
            <a:off x="1488145" y="3803245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E361BA0-DDF3-42DA-A22E-9EB8F5BB0195}"/>
              </a:ext>
            </a:extLst>
          </p:cNvPr>
          <p:cNvSpPr txBox="1"/>
          <p:nvPr/>
        </p:nvSpPr>
        <p:spPr>
          <a:xfrm>
            <a:off x="1705121" y="3296720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02E6E3-D6CB-428E-8B5E-3071519A3828}"/>
              </a:ext>
            </a:extLst>
          </p:cNvPr>
          <p:cNvCxnSpPr>
            <a:cxnSpLocks/>
          </p:cNvCxnSpPr>
          <p:nvPr/>
        </p:nvCxnSpPr>
        <p:spPr>
          <a:xfrm>
            <a:off x="2368036" y="4293270"/>
            <a:ext cx="1251667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DB2523F-44F2-4D34-9832-F171C4314A62}"/>
              </a:ext>
            </a:extLst>
          </p:cNvPr>
          <p:cNvSpPr txBox="1"/>
          <p:nvPr/>
        </p:nvSpPr>
        <p:spPr>
          <a:xfrm>
            <a:off x="2423911" y="3878883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95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RoC=R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z-transform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brk m:alnAt="23"/>
                      </m:rP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=m    if 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i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m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i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m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=-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</a:t>
                </a:r>
                <a:r>
                  <a:rPr lang="en-IN" sz="3200" dirty="0">
                    <a:solidFill>
                      <a:srgbClr val="0070C0"/>
                    </a:solidFill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</a:rPr>
                  <a:t>		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IN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32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32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with RoC = R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with RoC=</a:t>
                </a:r>
                <a:r>
                  <a:rPr lang="en-IN" sz="3200" dirty="0" err="1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R;then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		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2113" b="-16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No.42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167D82-B952-435F-B261-6EB4D0D2C7A8}"/>
              </a:ext>
            </a:extLst>
          </p:cNvPr>
          <p:cNvCxnSpPr>
            <a:cxnSpLocks/>
          </p:cNvCxnSpPr>
          <p:nvPr/>
        </p:nvCxnSpPr>
        <p:spPr>
          <a:xfrm>
            <a:off x="947199" y="5700040"/>
            <a:ext cx="825330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E8EBB9-6EA3-4CC3-8EB4-2AACBDC3D714}"/>
              </a:ext>
            </a:extLst>
          </p:cNvPr>
          <p:cNvSpPr txBox="1"/>
          <p:nvPr/>
        </p:nvSpPr>
        <p:spPr>
          <a:xfrm>
            <a:off x="1002381" y="5254373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39C4A-B3A5-4B59-83E5-FF630BA410CE}"/>
              </a:ext>
            </a:extLst>
          </p:cNvPr>
          <p:cNvSpPr txBox="1"/>
          <p:nvPr/>
        </p:nvSpPr>
        <p:spPr>
          <a:xfrm>
            <a:off x="7486333" y="5254372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750CFA-C8EC-40EA-9A5F-DB4469627356}"/>
              </a:ext>
            </a:extLst>
          </p:cNvPr>
          <p:cNvCxnSpPr>
            <a:cxnSpLocks/>
          </p:cNvCxnSpPr>
          <p:nvPr/>
        </p:nvCxnSpPr>
        <p:spPr>
          <a:xfrm>
            <a:off x="7486333" y="5714388"/>
            <a:ext cx="825330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862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 in the RoC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3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,then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 in the RoC of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.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5.</a:t>
                </a: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Time expansion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Time expansion for discrete time signals is to insert number of zeroes between successive valves of discrete time sequence.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 if n is a multiple of k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   =0, if n is not a multiple of k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,k-1 zeroes inserted between </a:t>
                </a:r>
                <a:r>
                  <a:rPr lang="en-IN" sz="3200" dirty="0" err="1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siccesive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valves of the original signal.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704" r="-12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No.43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FD12C75-0093-401F-832E-B34AC077E828}"/>
              </a:ext>
            </a:extLst>
          </p:cNvPr>
          <p:cNvSpPr txBox="1"/>
          <p:nvPr/>
        </p:nvSpPr>
        <p:spPr>
          <a:xfrm>
            <a:off x="5598941" y="30104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259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</a:t>
                </a:r>
                <a:r>
                  <a:rPr lang="en-IN" sz="3200" dirty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RoC=R,</a:t>
                </a:r>
              </a:p>
              <a:p>
                <a:pPr marL="0" indent="0" algn="just">
                  <a:lnSpc>
                    <a:spcPct val="100000"/>
                  </a:lnSpc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    with RoC=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f>
                          <m:f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14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No.44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167D82-B952-435F-B261-6EB4D0D2C7A8}"/>
              </a:ext>
            </a:extLst>
          </p:cNvPr>
          <p:cNvCxnSpPr>
            <a:cxnSpLocks/>
          </p:cNvCxnSpPr>
          <p:nvPr/>
        </p:nvCxnSpPr>
        <p:spPr>
          <a:xfrm>
            <a:off x="1903803" y="480926"/>
            <a:ext cx="825330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E8EBB9-6EA3-4CC3-8EB4-2AACBDC3D714}"/>
              </a:ext>
            </a:extLst>
          </p:cNvPr>
          <p:cNvSpPr txBox="1"/>
          <p:nvPr/>
        </p:nvSpPr>
        <p:spPr>
          <a:xfrm>
            <a:off x="1903803" y="22533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39C4A-B3A5-4B59-83E5-FF630BA410CE}"/>
              </a:ext>
            </a:extLst>
          </p:cNvPr>
          <p:cNvSpPr txBox="1"/>
          <p:nvPr/>
        </p:nvSpPr>
        <p:spPr>
          <a:xfrm>
            <a:off x="2519350" y="571452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750CFA-C8EC-40EA-9A5F-DB4469627356}"/>
              </a:ext>
            </a:extLst>
          </p:cNvPr>
          <p:cNvCxnSpPr>
            <a:cxnSpLocks/>
          </p:cNvCxnSpPr>
          <p:nvPr/>
        </p:nvCxnSpPr>
        <p:spPr>
          <a:xfrm>
            <a:off x="2464168" y="1029846"/>
            <a:ext cx="825330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FD12C75-0093-401F-832E-B34AC077E828}"/>
              </a:ext>
            </a:extLst>
          </p:cNvPr>
          <p:cNvSpPr txBox="1"/>
          <p:nvPr/>
        </p:nvSpPr>
        <p:spPr>
          <a:xfrm>
            <a:off x="5598941" y="30104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06EEA-F748-4FEF-9B6F-CF1A003C9B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63" y="3287485"/>
            <a:ext cx="3700591" cy="207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34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</a:t>
                </a:r>
                <a:r>
                  <a:rPr lang="en-IN" sz="3200" dirty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with RoC=R,</a:t>
                </a:r>
              </a:p>
              <a:p>
                <a:pPr marL="0" indent="0" algn="just">
                  <a:lnSpc>
                    <a:spcPct val="100000"/>
                  </a:lnSpc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    with RoC=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f>
                          <m:f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43546"/>
                <a:ext cx="12102620" cy="6057820"/>
              </a:xfrm>
              <a:blipFill>
                <a:blip r:embed="rId3"/>
                <a:stretch>
                  <a:fillRect l="-1259" t="-14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No.44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167D82-B952-435F-B261-6EB4D0D2C7A8}"/>
              </a:ext>
            </a:extLst>
          </p:cNvPr>
          <p:cNvCxnSpPr>
            <a:cxnSpLocks/>
          </p:cNvCxnSpPr>
          <p:nvPr/>
        </p:nvCxnSpPr>
        <p:spPr>
          <a:xfrm>
            <a:off x="1903803" y="480926"/>
            <a:ext cx="825330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E8EBB9-6EA3-4CC3-8EB4-2AACBDC3D714}"/>
              </a:ext>
            </a:extLst>
          </p:cNvPr>
          <p:cNvSpPr txBox="1"/>
          <p:nvPr/>
        </p:nvSpPr>
        <p:spPr>
          <a:xfrm>
            <a:off x="1903803" y="22533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39C4A-B3A5-4B59-83E5-FF630BA410CE}"/>
              </a:ext>
            </a:extLst>
          </p:cNvPr>
          <p:cNvSpPr txBox="1"/>
          <p:nvPr/>
        </p:nvSpPr>
        <p:spPr>
          <a:xfrm>
            <a:off x="2519350" y="571452"/>
            <a:ext cx="714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Z.T</a:t>
            </a:r>
            <a:endParaRPr lang="en-IN" sz="2800" dirty="0">
              <a:latin typeface="Bookman Old Style" panose="0205060405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750CFA-C8EC-40EA-9A5F-DB4469627356}"/>
              </a:ext>
            </a:extLst>
          </p:cNvPr>
          <p:cNvCxnSpPr>
            <a:cxnSpLocks/>
          </p:cNvCxnSpPr>
          <p:nvPr/>
        </p:nvCxnSpPr>
        <p:spPr>
          <a:xfrm>
            <a:off x="2464168" y="1029846"/>
            <a:ext cx="825330" cy="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FD12C75-0093-401F-832E-B34AC077E828}"/>
              </a:ext>
            </a:extLst>
          </p:cNvPr>
          <p:cNvSpPr txBox="1"/>
          <p:nvPr/>
        </p:nvSpPr>
        <p:spPr>
          <a:xfrm>
            <a:off x="5598941" y="30104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854CEE-F165-40A9-A774-EB0AE48BBB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63" y="1988639"/>
            <a:ext cx="4906437" cy="28647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9EF180-057D-4373-A630-A134A5624A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59" y="1547446"/>
            <a:ext cx="4129172" cy="35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6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391886"/>
                <a:ext cx="11201850" cy="570948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</a:t>
                </a:r>
              </a:p>
              <a:p>
                <a:pPr marL="0" indent="0" algn="ctr">
                  <a:buClr>
                    <a:schemeClr val="accent1"/>
                  </a:buClr>
                  <a:buNone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IN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IN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IN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</a:t>
                </a:r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integral converges only when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IN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, </a:t>
                </a:r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 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}&gt;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IN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IN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 sz="32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d>
                              <m:dPr>
                                <m:ctrlP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den>
                        </m:f>
                      </m:e>
                      <m:sub>
                        <m:r>
                          <a:rPr lang="en-I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</a:t>
                </a:r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}&gt;−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shaded region 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indicates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ROC 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[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Region 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of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Convergence]</a:t>
                </a:r>
              </a:p>
              <a:p>
                <a:pPr marL="0" indent="0" algn="just">
                  <a:lnSpc>
                    <a:spcPct val="170000"/>
                  </a:lnSpc>
                  <a:buClr>
                    <a:schemeClr val="accent1"/>
                  </a:buClr>
                  <a:buNone/>
                </a:pPr>
                <a:r>
                  <a:rPr lang="en-IN" sz="3200" b="1" u="sng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ROC </a:t>
                </a:r>
                <a:r>
                  <a:rPr lang="en-IN" sz="3200" b="1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:- 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range of values of  ‘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’ for which Laplace 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transform converges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(exists) is called Region of convergence.</a:t>
                </a:r>
                <a:endParaRPr lang="en-IN" sz="3200" u="sng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lnSpc>
                    <a:spcPct val="170000"/>
                  </a:lnSpc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391886"/>
                <a:ext cx="11201850" cy="5709480"/>
              </a:xfrm>
              <a:blipFill>
                <a:blip r:embed="rId3"/>
                <a:stretch>
                  <a:fillRect l="-544" t="-5977" r="-5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altLang="en-US" sz="2400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Chapter  Name/ Number - Slide No.4</a:t>
              </a:r>
              <a:endPara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47962" y="1722626"/>
            <a:ext cx="4321545" cy="3048000"/>
            <a:chOff x="7596554" y="660210"/>
            <a:chExt cx="4321545" cy="320142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7B15E6F-C4E8-4BF7-BE54-BCF4F0A48B67}"/>
                </a:ext>
              </a:extLst>
            </p:cNvPr>
            <p:cNvCxnSpPr/>
            <p:nvPr/>
          </p:nvCxnSpPr>
          <p:spPr>
            <a:xfrm>
              <a:off x="7596554" y="2461846"/>
              <a:ext cx="414996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1AC278F-BC74-4AA2-A6B7-6001266A6195}"/>
                </a:ext>
              </a:extLst>
            </p:cNvPr>
            <p:cNvCxnSpPr/>
            <p:nvPr/>
          </p:nvCxnSpPr>
          <p:spPr>
            <a:xfrm flipV="1">
              <a:off x="9551966" y="1153551"/>
              <a:ext cx="0" cy="22086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7CF1CEE-13A4-48A0-AB74-D187F2BE3318}"/>
                </a:ext>
              </a:extLst>
            </p:cNvPr>
            <p:cNvCxnSpPr>
              <a:cxnSpLocks/>
            </p:cNvCxnSpPr>
            <p:nvPr/>
          </p:nvCxnSpPr>
          <p:spPr>
            <a:xfrm>
              <a:off x="8384345" y="1153551"/>
              <a:ext cx="0" cy="2275449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9678F1-E791-482D-9CCC-B5EE2900CC7D}"/>
                </a:ext>
              </a:extLst>
            </p:cNvPr>
            <p:cNvCxnSpPr/>
            <p:nvPr/>
          </p:nvCxnSpPr>
          <p:spPr>
            <a:xfrm>
              <a:off x="8384345" y="1153551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1752DF-17C3-4532-876C-D9A98CD24008}"/>
                </a:ext>
              </a:extLst>
            </p:cNvPr>
            <p:cNvCxnSpPr/>
            <p:nvPr/>
          </p:nvCxnSpPr>
          <p:spPr>
            <a:xfrm>
              <a:off x="8375176" y="2764328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42DFB8-2B2D-4585-A678-52330E332C35}"/>
                </a:ext>
              </a:extLst>
            </p:cNvPr>
            <p:cNvCxnSpPr/>
            <p:nvPr/>
          </p:nvCxnSpPr>
          <p:spPr>
            <a:xfrm>
              <a:off x="8384345" y="3059772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46FC8E-4135-4004-A5B2-6FC8F221330D}"/>
                </a:ext>
              </a:extLst>
            </p:cNvPr>
            <p:cNvCxnSpPr/>
            <p:nvPr/>
          </p:nvCxnSpPr>
          <p:spPr>
            <a:xfrm>
              <a:off x="8384345" y="3327058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627E02-C13B-46C6-A0A0-468C153465A9}"/>
                </a:ext>
              </a:extLst>
            </p:cNvPr>
            <p:cNvCxnSpPr/>
            <p:nvPr/>
          </p:nvCxnSpPr>
          <p:spPr>
            <a:xfrm>
              <a:off x="8366007" y="1390672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DD4367D-AF2F-4BDB-8E3C-0F08A6999425}"/>
                </a:ext>
              </a:extLst>
            </p:cNvPr>
            <p:cNvCxnSpPr/>
            <p:nvPr/>
          </p:nvCxnSpPr>
          <p:spPr>
            <a:xfrm>
              <a:off x="8402684" y="1625441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6A324E-6C04-4C8C-B4D1-206BC97C363B}"/>
                </a:ext>
              </a:extLst>
            </p:cNvPr>
            <p:cNvCxnSpPr/>
            <p:nvPr/>
          </p:nvCxnSpPr>
          <p:spPr>
            <a:xfrm>
              <a:off x="8375176" y="1889761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DAEBBD5-5044-4160-8316-59B9227DFDE9}"/>
                </a:ext>
              </a:extLst>
            </p:cNvPr>
            <p:cNvCxnSpPr/>
            <p:nvPr/>
          </p:nvCxnSpPr>
          <p:spPr>
            <a:xfrm>
              <a:off x="8402684" y="2198080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54CD48F-23CC-496F-A13E-57DC413AC043}"/>
                </a:ext>
              </a:extLst>
            </p:cNvPr>
            <p:cNvCxnSpPr/>
            <p:nvPr/>
          </p:nvCxnSpPr>
          <p:spPr>
            <a:xfrm>
              <a:off x="8366007" y="2518166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D2EB2265-8868-4BED-83D6-F6BE73BF646C}"/>
                </a:ext>
              </a:extLst>
            </p:cNvPr>
            <p:cNvSpPr/>
            <p:nvPr/>
          </p:nvSpPr>
          <p:spPr>
            <a:xfrm>
              <a:off x="8240165" y="2324711"/>
              <a:ext cx="294666" cy="21685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B0091C-B946-43F4-8950-562FE0F81EB2}"/>
                    </a:ext>
                  </a:extLst>
                </p:cNvPr>
                <p:cNvSpPr txBox="1"/>
                <p:nvPr/>
              </p:nvSpPr>
              <p:spPr>
                <a:xfrm>
                  <a:off x="7879721" y="2395674"/>
                  <a:ext cx="520506" cy="484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B0091C-B946-43F4-8950-562FE0F81E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9721" y="2395674"/>
                  <a:ext cx="520506" cy="484903"/>
                </a:xfrm>
                <a:prstGeom prst="rect">
                  <a:avLst/>
                </a:prstGeom>
                <a:blipFill>
                  <a:blip r:embed="rId4"/>
                  <a:stretch>
                    <a:fillRect r="-823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5E92891-2048-4C04-9A7A-C2F1DE441ADA}"/>
                    </a:ext>
                  </a:extLst>
                </p:cNvPr>
                <p:cNvSpPr txBox="1"/>
                <p:nvPr/>
              </p:nvSpPr>
              <p:spPr>
                <a:xfrm>
                  <a:off x="11397593" y="2323787"/>
                  <a:ext cx="5205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5E92891-2048-4C04-9A7A-C2F1DE441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7593" y="2323787"/>
                  <a:ext cx="52050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07F7BD2-2FEF-49C7-ABE5-688EE3BB4CEE}"/>
                    </a:ext>
                  </a:extLst>
                </p:cNvPr>
                <p:cNvSpPr txBox="1"/>
                <p:nvPr/>
              </p:nvSpPr>
              <p:spPr>
                <a:xfrm>
                  <a:off x="9291712" y="660210"/>
                  <a:ext cx="668207" cy="484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400" i="1" dirty="0" err="1">
                      <a:solidFill>
                        <a:srgbClr val="0070C0"/>
                      </a:solidFill>
                      <a:latin typeface="Bookman Old Style" panose="02050604050505020204" pitchFamily="18" charset="0"/>
                    </a:rPr>
                    <a:t>j</a:t>
                  </a:r>
                  <a14:m>
                    <m:oMath xmlns:m="http://schemas.openxmlformats.org/officeDocument/2006/math">
                      <m:r>
                        <a:rPr lang="en-IN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endParaRPr lang="en-IN" sz="2400" i="1" dirty="0">
                    <a:solidFill>
                      <a:srgbClr val="0070C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07F7BD2-2FEF-49C7-ABE5-688EE3BB4C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1712" y="660210"/>
                  <a:ext cx="668207" cy="484903"/>
                </a:xfrm>
                <a:prstGeom prst="rect">
                  <a:avLst/>
                </a:prstGeom>
                <a:blipFill>
                  <a:blip r:embed="rId6"/>
                  <a:stretch>
                    <a:fillRect l="-13636" t="-10667" b="-3066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AB2DF84-A877-4E07-AAA4-ADE67CAE97B2}"/>
                    </a:ext>
                  </a:extLst>
                </p:cNvPr>
                <p:cNvSpPr txBox="1"/>
                <p:nvPr/>
              </p:nvSpPr>
              <p:spPr>
                <a:xfrm>
                  <a:off x="10227212" y="928468"/>
                  <a:ext cx="1482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𝑝𝑙𝑎𝑛𝑒</m:t>
                        </m:r>
                      </m:oMath>
                    </m:oMathPara>
                  </a14:m>
                  <a:endPara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AB2DF84-A877-4E07-AAA4-ADE67CAE9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7212" y="928468"/>
                  <a:ext cx="1482637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2469" b="-2328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/>
              <p:nvPr/>
            </p:nvSpPr>
            <p:spPr>
              <a:xfrm>
                <a:off x="1326398" y="3617440"/>
                <a:ext cx="5704382" cy="779509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f>
                      <m:fPr>
                        <m:ctrlP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I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3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398" y="3617440"/>
                <a:ext cx="5704382" cy="7795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08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343" y="551542"/>
                <a:ext cx="11350171" cy="554982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Example</a:t>
                </a:r>
                <a:r>
                  <a:rPr lang="en-IN" sz="3200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-2: Laplace </a:t>
                </a:r>
                <a:r>
                  <a:rPr lang="en-IN" sz="3200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?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:-The Laplace transform of </a:t>
                </a:r>
                <a14:m>
                  <m:oMath xmlns:m="http://schemas.openxmlformats.org/officeDocument/2006/math"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IN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                         	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Then the Laplace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is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=</a:t>
                </a:r>
                <a:r>
                  <a:rPr lang="en-IN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		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</m:e>
                    </m:nary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343" y="551542"/>
                <a:ext cx="11350171" cy="5549823"/>
              </a:xfrm>
              <a:blipFill>
                <a:blip r:embed="rId3"/>
                <a:stretch>
                  <a:fillRect l="-1235" t="-29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No.5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/>
              <p:nvPr/>
            </p:nvSpPr>
            <p:spPr>
              <a:xfrm>
                <a:off x="3058618" y="3418481"/>
                <a:ext cx="3951782" cy="661656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groupCh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618" y="3418481"/>
                <a:ext cx="3951782" cy="661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48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352" y="456049"/>
                <a:ext cx="12079458" cy="605782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	</a:t>
                </a:r>
                <a:r>
                  <a:rPr lang="en-IN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	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IN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p>
                        </m:sSup>
                        <m:sSup>
                          <m:sSupPr>
                            <m:ctrlPr>
                              <a:rPr lang="en-IN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IN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ctr">
                  <a:buClr>
                    <a:schemeClr val="accent1"/>
                  </a:buClr>
                  <a:buNone/>
                </a:pP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above integral converges only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converges.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(or)</a:t>
                </a: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IN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IN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0 ; i.e.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&lt;−</m:t>
                        </m:r>
                        <m: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IN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IN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I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IN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I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I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I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I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I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I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IN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352" y="456049"/>
                <a:ext cx="12079458" cy="6057820"/>
              </a:xfrm>
              <a:blipFill>
                <a:blip r:embed="rId3"/>
                <a:stretch>
                  <a:fillRect l="-1060" t="-3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No.6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63473" y="2166907"/>
            <a:ext cx="5762533" cy="2636103"/>
            <a:chOff x="6155566" y="660210"/>
            <a:chExt cx="5762533" cy="276879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7B15E6F-C4E8-4BF7-BE54-BCF4F0A48B67}"/>
                </a:ext>
              </a:extLst>
            </p:cNvPr>
            <p:cNvCxnSpPr/>
            <p:nvPr/>
          </p:nvCxnSpPr>
          <p:spPr>
            <a:xfrm>
              <a:off x="7596554" y="2461846"/>
              <a:ext cx="414996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1AC278F-BC74-4AA2-A6B7-6001266A6195}"/>
                </a:ext>
              </a:extLst>
            </p:cNvPr>
            <p:cNvCxnSpPr/>
            <p:nvPr/>
          </p:nvCxnSpPr>
          <p:spPr>
            <a:xfrm flipV="1">
              <a:off x="9551966" y="1153551"/>
              <a:ext cx="0" cy="22086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7CF1CEE-13A4-48A0-AB74-D187F2BE3318}"/>
                </a:ext>
              </a:extLst>
            </p:cNvPr>
            <p:cNvCxnSpPr>
              <a:cxnSpLocks/>
            </p:cNvCxnSpPr>
            <p:nvPr/>
          </p:nvCxnSpPr>
          <p:spPr>
            <a:xfrm>
              <a:off x="8384345" y="1153551"/>
              <a:ext cx="0" cy="2275449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D9678F1-E791-482D-9CCC-B5EE2900CC7D}"/>
                </a:ext>
              </a:extLst>
            </p:cNvPr>
            <p:cNvCxnSpPr/>
            <p:nvPr/>
          </p:nvCxnSpPr>
          <p:spPr>
            <a:xfrm rot="10800000">
              <a:off x="6173904" y="667982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A1752DF-17C3-4532-876C-D9A98CD24008}"/>
                </a:ext>
              </a:extLst>
            </p:cNvPr>
            <p:cNvCxnSpPr/>
            <p:nvPr/>
          </p:nvCxnSpPr>
          <p:spPr>
            <a:xfrm rot="10800000">
              <a:off x="6164735" y="2278759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42DFB8-2B2D-4585-A678-52330E332C35}"/>
                </a:ext>
              </a:extLst>
            </p:cNvPr>
            <p:cNvCxnSpPr/>
            <p:nvPr/>
          </p:nvCxnSpPr>
          <p:spPr>
            <a:xfrm rot="10800000">
              <a:off x="6173904" y="2574203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46FC8E-4135-4004-A5B2-6FC8F221330D}"/>
                </a:ext>
              </a:extLst>
            </p:cNvPr>
            <p:cNvCxnSpPr/>
            <p:nvPr/>
          </p:nvCxnSpPr>
          <p:spPr>
            <a:xfrm rot="10800000">
              <a:off x="6173904" y="2841489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B627E02-C13B-46C6-A0A0-468C153465A9}"/>
                </a:ext>
              </a:extLst>
            </p:cNvPr>
            <p:cNvCxnSpPr/>
            <p:nvPr/>
          </p:nvCxnSpPr>
          <p:spPr>
            <a:xfrm rot="10800000">
              <a:off x="6155566" y="905103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D4367D-AF2F-4BDB-8E3C-0F08A6999425}"/>
                </a:ext>
              </a:extLst>
            </p:cNvPr>
            <p:cNvCxnSpPr/>
            <p:nvPr/>
          </p:nvCxnSpPr>
          <p:spPr>
            <a:xfrm rot="10800000">
              <a:off x="6192243" y="1139873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6A324E-6C04-4C8C-B4D1-206BC97C363B}"/>
                </a:ext>
              </a:extLst>
            </p:cNvPr>
            <p:cNvCxnSpPr/>
            <p:nvPr/>
          </p:nvCxnSpPr>
          <p:spPr>
            <a:xfrm rot="10800000">
              <a:off x="6164735" y="1404192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DAEBBD5-5044-4160-8316-59B9227DFDE9}"/>
                </a:ext>
              </a:extLst>
            </p:cNvPr>
            <p:cNvCxnSpPr/>
            <p:nvPr/>
          </p:nvCxnSpPr>
          <p:spPr>
            <a:xfrm rot="10800000">
              <a:off x="6192243" y="1712511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54CD48F-23CC-496F-A13E-57DC413AC043}"/>
                </a:ext>
              </a:extLst>
            </p:cNvPr>
            <p:cNvCxnSpPr/>
            <p:nvPr/>
          </p:nvCxnSpPr>
          <p:spPr>
            <a:xfrm rot="10800000">
              <a:off x="6155566" y="2032597"/>
              <a:ext cx="2194560" cy="534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tar: 5 Points 25">
              <a:extLst>
                <a:ext uri="{FF2B5EF4-FFF2-40B4-BE49-F238E27FC236}">
                  <a16:creationId xmlns:a16="http://schemas.microsoft.com/office/drawing/2014/main" id="{D2EB2265-8868-4BED-83D6-F6BE73BF646C}"/>
                </a:ext>
              </a:extLst>
            </p:cNvPr>
            <p:cNvSpPr/>
            <p:nvPr/>
          </p:nvSpPr>
          <p:spPr>
            <a:xfrm>
              <a:off x="8240165" y="2324711"/>
              <a:ext cx="294666" cy="21685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1B0091C-B946-43F4-8950-562FE0F81EB2}"/>
                    </a:ext>
                  </a:extLst>
                </p:cNvPr>
                <p:cNvSpPr txBox="1"/>
                <p:nvPr/>
              </p:nvSpPr>
              <p:spPr>
                <a:xfrm>
                  <a:off x="7879721" y="2395674"/>
                  <a:ext cx="520506" cy="484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1B0091C-B946-43F4-8950-562FE0F81E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9721" y="2395674"/>
                  <a:ext cx="520506" cy="484903"/>
                </a:xfrm>
                <a:prstGeom prst="rect">
                  <a:avLst/>
                </a:prstGeom>
                <a:blipFill>
                  <a:blip r:embed="rId4"/>
                  <a:stretch>
                    <a:fillRect r="-814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5E92891-2048-4C04-9A7A-C2F1DE441ADA}"/>
                    </a:ext>
                  </a:extLst>
                </p:cNvPr>
                <p:cNvSpPr txBox="1"/>
                <p:nvPr/>
              </p:nvSpPr>
              <p:spPr>
                <a:xfrm>
                  <a:off x="11397593" y="2323787"/>
                  <a:ext cx="5205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5E92891-2048-4C04-9A7A-C2F1DE441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7593" y="2323787"/>
                  <a:ext cx="52050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07F7BD2-2FEF-49C7-ABE5-688EE3BB4CEE}"/>
                    </a:ext>
                  </a:extLst>
                </p:cNvPr>
                <p:cNvSpPr txBox="1"/>
                <p:nvPr/>
              </p:nvSpPr>
              <p:spPr>
                <a:xfrm>
                  <a:off x="9291712" y="660210"/>
                  <a:ext cx="668207" cy="484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400" i="1" dirty="0" err="1">
                      <a:solidFill>
                        <a:srgbClr val="0070C0"/>
                      </a:solidFill>
                      <a:latin typeface="Bookman Old Style" panose="02050604050505020204" pitchFamily="18" charset="0"/>
                    </a:rPr>
                    <a:t>j</a:t>
                  </a:r>
                  <a14:m>
                    <m:oMath xmlns:m="http://schemas.openxmlformats.org/officeDocument/2006/math">
                      <m:r>
                        <a:rPr lang="en-IN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endParaRPr lang="en-IN" sz="2400" i="1" dirty="0">
                    <a:solidFill>
                      <a:srgbClr val="0070C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07F7BD2-2FEF-49C7-ABE5-688EE3BB4C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1712" y="660210"/>
                  <a:ext cx="668207" cy="484903"/>
                </a:xfrm>
                <a:prstGeom prst="rect">
                  <a:avLst/>
                </a:prstGeom>
                <a:blipFill>
                  <a:blip r:embed="rId6"/>
                  <a:stretch>
                    <a:fillRect l="-14545" t="-10526" b="-28947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AB2DF84-A877-4E07-AAA4-ADE67CAE97B2}"/>
                    </a:ext>
                  </a:extLst>
                </p:cNvPr>
                <p:cNvSpPr txBox="1"/>
                <p:nvPr/>
              </p:nvSpPr>
              <p:spPr>
                <a:xfrm>
                  <a:off x="10227212" y="928468"/>
                  <a:ext cx="1482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𝑝𝑙𝑎𝑛𝑒</m:t>
                        </m:r>
                      </m:oMath>
                    </m:oMathPara>
                  </a14:m>
                  <a:endPara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AB2DF84-A877-4E07-AAA4-ADE67CAE9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7212" y="928468"/>
                  <a:ext cx="1482637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2459" b="-25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/>
              <p:nvPr/>
            </p:nvSpPr>
            <p:spPr>
              <a:xfrm>
                <a:off x="2435911" y="5279379"/>
                <a:ext cx="5704382" cy="779509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f>
                      <m:fPr>
                        <m:ctrlP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I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3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I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911" y="5279379"/>
                <a:ext cx="5704382" cy="7795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75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71" y="708528"/>
                <a:ext cx="11587089" cy="565733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 </a:t>
                </a:r>
                <a:endParaRPr lang="en-IN" sz="32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b="1" u="sng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Note : </a:t>
                </a:r>
                <a:endParaRPr lang="en-IN" sz="3200" b="1" u="sng" dirty="0">
                  <a:solidFill>
                    <a:srgbClr val="FF0000"/>
                  </a:solidFill>
                  <a:latin typeface="Bookman Old Style" panose="02050604050505020204" pitchFamily="18" charset="0"/>
                </a:endParaRPr>
              </a:p>
              <a:p>
                <a:pPr marL="514350" indent="-514350" algn="just"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IN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From </a:t>
                </a: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above two </a:t>
                </a:r>
                <a:r>
                  <a:rPr lang="en-IN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examples, the </a:t>
                </a: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algebraic expression for the Laplace </a:t>
                </a:r>
                <a:r>
                  <a:rPr lang="en-IN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transform </a:t>
                </a: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is identical for both the signals.</a:t>
                </a:r>
              </a:p>
              <a:p>
                <a:pPr marL="514350" indent="-514350" algn="just"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However, the set of values of ‘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’ for which the expression is valid is </a:t>
                </a:r>
                <a:r>
                  <a:rPr lang="en-IN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different.(ROC is different)</a:t>
                </a:r>
              </a:p>
              <a:p>
                <a:pPr marL="514350" indent="-514350" algn="just">
                  <a:buClr>
                    <a:schemeClr val="accent1"/>
                  </a:buClr>
                  <a:buFont typeface="+mj-lt"/>
                  <a:buAutoNum type="arabicPeriod"/>
                </a:pPr>
                <a:r>
                  <a:rPr lang="en-IN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Therefore, to represent the </a:t>
                </a: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Laplace transform of a </a:t>
                </a:r>
                <a:r>
                  <a:rPr lang="en-IN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signal, both </a:t>
                </a: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algebraic expression and ROC </a:t>
                </a:r>
                <a:r>
                  <a:rPr lang="en-IN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are </a:t>
                </a:r>
                <a:r>
                  <a:rPr lang="en-IN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required.</a:t>
                </a:r>
              </a:p>
              <a:p>
                <a:pPr marL="514350" indent="-514350" algn="just">
                  <a:buClr>
                    <a:schemeClr val="accent1"/>
                  </a:buClr>
                  <a:buFont typeface="+mj-lt"/>
                  <a:buAutoNum type="arabicPeriod"/>
                </a:pPr>
                <a:endParaRPr lang="en-IN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1" y="708528"/>
                <a:ext cx="11587089" cy="5657332"/>
              </a:xfrm>
              <a:blipFill>
                <a:blip r:embed="rId3"/>
                <a:stretch>
                  <a:fillRect l="-1315" r="-11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No.7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3112A62-75DA-42DD-A0E6-B965E61D066B}"/>
              </a:ext>
            </a:extLst>
          </p:cNvPr>
          <p:cNvSpPr/>
          <p:nvPr/>
        </p:nvSpPr>
        <p:spPr>
          <a:xfrm>
            <a:off x="2748883" y="821745"/>
            <a:ext cx="7638757" cy="184914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/>
              <p:nvPr/>
            </p:nvSpPr>
            <p:spPr>
              <a:xfrm>
                <a:off x="3794759" y="856834"/>
                <a:ext cx="5624269" cy="779509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f>
                      <m:fPr>
                        <m:ctrlP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I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3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I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759" y="856834"/>
                <a:ext cx="5624269" cy="7795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/>
              <p:nvPr/>
            </p:nvSpPr>
            <p:spPr>
              <a:xfrm>
                <a:off x="3794759" y="1749560"/>
                <a:ext cx="5704382" cy="779509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f>
                      <m:fPr>
                        <m:ctrlP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I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sz="3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393C4B-28E6-4987-824C-E7489C57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759" y="1749560"/>
                <a:ext cx="5704382" cy="7795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8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439" y="441960"/>
                <a:ext cx="11064241" cy="565940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100" b="1" u="sng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Example</a:t>
                </a:r>
                <a:r>
                  <a:rPr lang="en-IN" sz="3100" b="1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-3: Find </a:t>
                </a:r>
                <a:r>
                  <a:rPr lang="en-IN" sz="3100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the Laplace transform of </a:t>
                </a:r>
                <a14:m>
                  <m:oMath xmlns:m="http://schemas.openxmlformats.org/officeDocument/2006/math">
                    <m:r>
                      <a:rPr lang="en-IN" sz="3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IN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IN" sz="3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3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IN" sz="3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IN" sz="3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N" sz="3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IN" sz="3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IN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IN" sz="3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3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IN" sz="31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IN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IN" sz="3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IN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IN" sz="3100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?</a:t>
                </a:r>
              </a:p>
              <a:p>
                <a:pPr marL="0" indent="0">
                  <a:buClr>
                    <a:schemeClr val="accent1"/>
                  </a:buClr>
                  <a:buNone/>
                </a:pPr>
                <a:r>
                  <a:rPr lang="en-IN" sz="3200" u="sng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Sol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:-We know </a:t>
                </a: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that</a:t>
                </a: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ctr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f>
                      <m:fPr>
                        <m:ctrlPr>
                          <a:rPr lang="en-IN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&gt;−</m:t>
                    </m:r>
                    <m:r>
                      <a:rPr lang="en-IN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sz="320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chemeClr val="accent1"/>
                  </a:buClr>
                  <a:buNone/>
                </a:pPr>
                <a:endParaRPr lang="en-IN" sz="320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I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f>
                      <m:fPr>
                        <m:ctrlPr>
                          <a:rPr lang="en-IN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32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sz="320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From the above equations, </a:t>
                </a:r>
              </a:p>
              <a:p>
                <a:pPr marL="0" indent="0" algn="ctr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f>
                      <m:f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IN" sz="40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40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26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&gt;−</m:t>
                    </m:r>
                    <m:r>
                      <a:rPr lang="en-IN" sz="26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IN" sz="2600" b="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Clr>
                    <a:schemeClr val="accent1"/>
                  </a:buClr>
                  <a:buNone/>
                </a:pPr>
                <a:endParaRPr lang="en-IN" sz="40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chemeClr val="accent1"/>
                  </a:buCl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groupChr>
                    <m:f>
                      <m:fPr>
                        <m:ctrlP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IN" sz="40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</a:t>
                </a:r>
                <a:r>
                  <a:rPr lang="en-IN" sz="40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26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&lt;−</m:t>
                    </m:r>
                  </m:oMath>
                </a14:m>
                <a:r>
                  <a:rPr lang="en-IN" sz="310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1</a:t>
                </a:r>
                <a:endParaRPr lang="en-IN" sz="31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The set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for which the Laplace transform of both terms </a:t>
                </a:r>
                <a:endParaRPr lang="en-IN" sz="3200" dirty="0" smtClean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converge </a:t>
                </a:r>
                <a:r>
                  <a:rPr lang="en-IN" sz="3200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}&gt;−1</m:t>
                    </m:r>
                  </m:oMath>
                </a14:m>
                <a:r>
                  <a:rPr lang="en-IN" sz="3200" dirty="0" smtClean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; The ROC is 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N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&gt;−1</m:t>
                    </m:r>
                  </m:oMath>
                </a14:m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buClr>
                    <a:schemeClr val="accent1"/>
                  </a:buClr>
                  <a:buNone/>
                </a:pPr>
                <a:endParaRPr lang="en-IN" sz="3200" dirty="0">
                  <a:solidFill>
                    <a:srgbClr val="0070C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C1AC72-D74F-44B2-B421-5F6A20E0F2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39" y="441960"/>
                <a:ext cx="11064241" cy="5659406"/>
              </a:xfrm>
              <a:blipFill>
                <a:blip r:embed="rId3"/>
                <a:stretch>
                  <a:fillRect l="-881" t="-2586" r="-275" b="-9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81C7408-88AD-4176-814B-8E1B40EEB66C}"/>
              </a:ext>
            </a:extLst>
          </p:cNvPr>
          <p:cNvGrpSpPr/>
          <p:nvPr/>
        </p:nvGrpSpPr>
        <p:grpSpPr>
          <a:xfrm>
            <a:off x="12723" y="6252642"/>
            <a:ext cx="12161525" cy="576776"/>
            <a:chOff x="-319318" y="6700458"/>
            <a:chExt cx="12161525" cy="576776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FCF0B4D-6290-4CC1-8FA6-8F7B07C42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8016" y="6714526"/>
              <a:ext cx="6274191" cy="54864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406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Laplace Transform and Z-Transform/ 5 -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b="1" dirty="0">
                  <a:solidFill>
                    <a:srgbClr val="FFFFFF"/>
                  </a:solidFill>
                  <a:latin typeface="Copperplate Gothic Light" panose="020E0507020206020404" pitchFamily="34" charset="0"/>
                </a:rPr>
                <a:t>Slide No.8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A132CFB-F0C2-433A-8A2D-69A04AF3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9318" y="6700458"/>
              <a:ext cx="5887334" cy="5767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2400" b="1" dirty="0">
                  <a:solidFill>
                    <a:schemeClr val="accent1"/>
                  </a:solidFill>
                  <a:latin typeface="Bookman Old Style" panose="02050604050505020204" pitchFamily="18" charset="0"/>
                </a:rPr>
                <a:t>Mallikarjuna Rao |ECE|SREC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86126" y="1278972"/>
            <a:ext cx="3860731" cy="3695608"/>
            <a:chOff x="7723163" y="177889"/>
            <a:chExt cx="3988122" cy="369560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3ED20E-3318-4023-AC69-4604A7D352E3}"/>
                </a:ext>
              </a:extLst>
            </p:cNvPr>
            <p:cNvCxnSpPr>
              <a:cxnSpLocks/>
            </p:cNvCxnSpPr>
            <p:nvPr/>
          </p:nvCxnSpPr>
          <p:spPr>
            <a:xfrm>
              <a:off x="7723163" y="1899138"/>
              <a:ext cx="341844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6C6FEEF-4D4C-42F1-B365-462CFC3254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4535" y="500576"/>
              <a:ext cx="0" cy="2942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088AA81-F4C6-42FC-9F86-DD4595A66DC2}"/>
                </a:ext>
              </a:extLst>
            </p:cNvPr>
            <p:cNvCxnSpPr>
              <a:cxnSpLocks/>
            </p:cNvCxnSpPr>
            <p:nvPr/>
          </p:nvCxnSpPr>
          <p:spPr>
            <a:xfrm>
              <a:off x="7990449" y="868053"/>
              <a:ext cx="0" cy="256032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7C8F77-4567-4A2F-A11C-CA7271F23144}"/>
                </a:ext>
              </a:extLst>
            </p:cNvPr>
            <p:cNvCxnSpPr>
              <a:cxnSpLocks/>
            </p:cNvCxnSpPr>
            <p:nvPr/>
          </p:nvCxnSpPr>
          <p:spPr>
            <a:xfrm>
              <a:off x="8550813" y="1041010"/>
              <a:ext cx="0" cy="2518116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EC43434-4E0E-4286-A5C8-5FB76CDBE736}"/>
                </a:ext>
              </a:extLst>
            </p:cNvPr>
            <p:cNvCxnSpPr/>
            <p:nvPr/>
          </p:nvCxnSpPr>
          <p:spPr>
            <a:xfrm>
              <a:off x="8550812" y="2272006"/>
              <a:ext cx="2194560" cy="5345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7EC0320-5020-4683-B74F-F4ECA0F5530B}"/>
                </a:ext>
              </a:extLst>
            </p:cNvPr>
            <p:cNvCxnSpPr/>
            <p:nvPr/>
          </p:nvCxnSpPr>
          <p:spPr>
            <a:xfrm>
              <a:off x="8550813" y="1059766"/>
              <a:ext cx="2194560" cy="5345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3D7944-F335-42B9-9BCF-CAED1FD0904D}"/>
                </a:ext>
              </a:extLst>
            </p:cNvPr>
            <p:cNvCxnSpPr/>
            <p:nvPr/>
          </p:nvCxnSpPr>
          <p:spPr>
            <a:xfrm>
              <a:off x="8550812" y="1916748"/>
              <a:ext cx="2194560" cy="5345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C40E1E3-A9B0-4635-8574-8347DE4CC198}"/>
                </a:ext>
              </a:extLst>
            </p:cNvPr>
            <p:cNvCxnSpPr/>
            <p:nvPr/>
          </p:nvCxnSpPr>
          <p:spPr>
            <a:xfrm>
              <a:off x="8550812" y="2642721"/>
              <a:ext cx="2194560" cy="5345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BB3586-AED9-45DD-B1C8-6CEFDCB401EA}"/>
                </a:ext>
              </a:extLst>
            </p:cNvPr>
            <p:cNvCxnSpPr/>
            <p:nvPr/>
          </p:nvCxnSpPr>
          <p:spPr>
            <a:xfrm>
              <a:off x="8550812" y="1502728"/>
              <a:ext cx="2194560" cy="5345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B68EDB-E59F-4264-BA5A-E17A0843FD3C}"/>
                </a:ext>
              </a:extLst>
            </p:cNvPr>
            <p:cNvCxnSpPr/>
            <p:nvPr/>
          </p:nvCxnSpPr>
          <p:spPr>
            <a:xfrm>
              <a:off x="8536745" y="2960416"/>
              <a:ext cx="2194560" cy="5345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24237A-0D33-4359-BFE7-97E13FA046AC}"/>
                </a:ext>
              </a:extLst>
            </p:cNvPr>
            <p:cNvCxnSpPr/>
            <p:nvPr/>
          </p:nvCxnSpPr>
          <p:spPr>
            <a:xfrm>
              <a:off x="8536745" y="3338925"/>
              <a:ext cx="2194560" cy="5345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59BEFE-87B2-4483-BA31-D5787F331E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0449" y="1615609"/>
              <a:ext cx="2560320" cy="149914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C1C31F3-1CB0-46B6-810D-F55170719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0449" y="1931561"/>
              <a:ext cx="2560320" cy="1507032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DD6A81-3898-4AAB-B46E-2E71D5EB0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0449" y="1373057"/>
              <a:ext cx="2391444" cy="1363052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A059F0F-35B2-4FD9-B001-C808F79F9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0448" y="1175144"/>
              <a:ext cx="2208628" cy="1290377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CC5BC1-6429-4C6B-9BB4-B6DC941731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1070" y="835778"/>
              <a:ext cx="2208628" cy="1290377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803405E-23A4-4739-AD33-9AACC63680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3554" y="553682"/>
              <a:ext cx="1855624" cy="1095783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70607FB-E32E-484B-8E30-32895E4C4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3553" y="199287"/>
              <a:ext cx="1855624" cy="1095783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F010CD1-AAED-49AE-9FB0-C3D671673D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7172" y="181678"/>
              <a:ext cx="1455215" cy="7907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91209E0-FA3A-4910-A33D-57D51F417889}"/>
                    </a:ext>
                  </a:extLst>
                </p:cNvPr>
                <p:cNvSpPr txBox="1"/>
                <p:nvPr/>
              </p:nvSpPr>
              <p:spPr>
                <a:xfrm>
                  <a:off x="10848538" y="1881579"/>
                  <a:ext cx="6682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91209E0-FA3A-4910-A33D-57D51F4178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8538" y="1881579"/>
                  <a:ext cx="66820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A293F38-6D7E-4577-9919-4DB387EF157D}"/>
                    </a:ext>
                  </a:extLst>
                </p:cNvPr>
                <p:cNvSpPr txBox="1"/>
                <p:nvPr/>
              </p:nvSpPr>
              <p:spPr>
                <a:xfrm>
                  <a:off x="10211972" y="543604"/>
                  <a:ext cx="1499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IN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IN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plane</m:t>
                        </m:r>
                      </m:oMath>
                    </m:oMathPara>
                  </a14:m>
                  <a:endPara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A293F38-6D7E-4577-9919-4DB387EF15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1972" y="543604"/>
                  <a:ext cx="149931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681" b="-1842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1F6FF8C-30F5-4695-8E55-A83CAB29C02D}"/>
                    </a:ext>
                  </a:extLst>
                </p:cNvPr>
                <p:cNvSpPr txBox="1"/>
                <p:nvPr/>
              </p:nvSpPr>
              <p:spPr>
                <a:xfrm>
                  <a:off x="9300434" y="177889"/>
                  <a:ext cx="6682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IN" sz="2400" dirty="0">
                    <a:solidFill>
                      <a:srgbClr val="0070C0"/>
                    </a:solidFill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1F6FF8C-30F5-4695-8E55-A83CAB29C0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0434" y="177889"/>
                  <a:ext cx="668207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Multiplication Sign 64">
              <a:extLst>
                <a:ext uri="{FF2B5EF4-FFF2-40B4-BE49-F238E27FC236}">
                  <a16:creationId xmlns:a16="http://schemas.microsoft.com/office/drawing/2014/main" id="{F99F27DA-F24F-441E-99C2-9CD6C0A2B489}"/>
                </a:ext>
              </a:extLst>
            </p:cNvPr>
            <p:cNvSpPr/>
            <p:nvPr/>
          </p:nvSpPr>
          <p:spPr>
            <a:xfrm>
              <a:off x="8438268" y="1728360"/>
              <a:ext cx="253219" cy="309459"/>
            </a:xfrm>
            <a:prstGeom prst="mathMultiply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Multiplication Sign 65">
              <a:extLst>
                <a:ext uri="{FF2B5EF4-FFF2-40B4-BE49-F238E27FC236}">
                  <a16:creationId xmlns:a16="http://schemas.microsoft.com/office/drawing/2014/main" id="{6A663192-B557-4CA1-B506-6CB621A07FDB}"/>
                </a:ext>
              </a:extLst>
            </p:cNvPr>
            <p:cNvSpPr/>
            <p:nvPr/>
          </p:nvSpPr>
          <p:spPr>
            <a:xfrm>
              <a:off x="7845083" y="1726849"/>
              <a:ext cx="253219" cy="309459"/>
            </a:xfrm>
            <a:prstGeom prst="mathMultiply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2D50CE7-BD8F-4CBD-8E7B-5C253E805F36}"/>
                </a:ext>
              </a:extLst>
            </p:cNvPr>
            <p:cNvSpPr txBox="1"/>
            <p:nvPr/>
          </p:nvSpPr>
          <p:spPr>
            <a:xfrm>
              <a:off x="8098897" y="1799942"/>
              <a:ext cx="537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28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1090</Words>
  <Application>Microsoft Office PowerPoint</Application>
  <PresentationFormat>Widescreen</PresentationFormat>
  <Paragraphs>674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Bookman Old Style</vt:lpstr>
      <vt:lpstr>Calibri</vt:lpstr>
      <vt:lpstr>Calibri Light</vt:lpstr>
      <vt:lpstr>Cambria Math</vt:lpstr>
      <vt:lpstr>Century Schoolbook</vt:lpstr>
      <vt:lpstr>Copperplate Gothic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Mallikarjuna Rao</dc:creator>
  <cp:lastModifiedBy>Mallikarjuna Rao</cp:lastModifiedBy>
  <cp:revision>253</cp:revision>
  <dcterms:created xsi:type="dcterms:W3CDTF">2018-03-26T09:33:08Z</dcterms:created>
  <dcterms:modified xsi:type="dcterms:W3CDTF">2019-10-28T04:31:08Z</dcterms:modified>
</cp:coreProperties>
</file>