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3" r:id="rId6"/>
    <p:sldId id="260" r:id="rId7"/>
    <p:sldId id="261" r:id="rId8"/>
    <p:sldId id="262"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0" d="100"/>
          <a:sy n="70" d="100"/>
        </p:scale>
        <p:origin x="-1156" y="-6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1D8BD707-D9CF-40AE-B4C6-C98DA3205C09}" type="datetimeFigureOut">
              <a:rPr lang="en-US" smtClean="0"/>
              <a:pPr/>
              <a:t>28-Nov-23</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28-Nov-23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1D8BD707-D9CF-40AE-B4C6-C98DA3205C09}" type="datetimeFigureOut">
              <a:rPr lang="en-US" smtClean="0"/>
              <a:pPr/>
              <a:t>28-Nov-23</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28-Nov-23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1D8BD707-D9CF-40AE-B4C6-C98DA3205C09}" type="datetimeFigureOut">
              <a:rPr lang="en-US" smtClean="0"/>
              <a:pPr/>
              <a:t>28-Nov-23</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28-Nov-23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28-Nov-23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28-Nov-23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1D8BD707-D9CF-40AE-B4C6-C98DA3205C09}" type="datetimeFigureOut">
              <a:rPr lang="en-US" smtClean="0"/>
              <a:pPr/>
              <a:t>28-Nov-23</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28-Nov-23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28-Nov-23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1D8BD707-D9CF-40AE-B4C6-C98DA3205C09}" type="datetimeFigureOut">
              <a:rPr lang="en-US" smtClean="0"/>
              <a:pPr/>
              <a:t>28-Nov-23</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76600" y="228600"/>
            <a:ext cx="5195668" cy="3172968"/>
          </a:xfrm>
        </p:spPr>
        <p:txBody>
          <a:bodyPr/>
          <a:lstStyle/>
          <a:p>
            <a:pPr algn="ctr"/>
            <a:r>
              <a:rPr lang="en-US" sz="3600" u="sng" dirty="0" smtClean="0"/>
              <a:t>STATES, STATE GRAPHS, AND TRANSITION TESTING</a:t>
            </a:r>
            <a:r>
              <a:rPr lang="en-US" dirty="0" smtClean="0"/>
              <a:t/>
            </a:r>
            <a:br>
              <a:rPr lang="en-US" dirty="0" smtClean="0"/>
            </a:br>
            <a:endParaRPr lang="en-US" dirty="0"/>
          </a:p>
        </p:txBody>
      </p:sp>
      <p:sp>
        <p:nvSpPr>
          <p:cNvPr id="3" name="Subtitle 2"/>
          <p:cNvSpPr>
            <a:spLocks noGrp="1"/>
          </p:cNvSpPr>
          <p:nvPr>
            <p:ph type="subTitle" idx="1"/>
          </p:nvPr>
        </p:nvSpPr>
        <p:spPr/>
        <p:txBody>
          <a:bodyPr/>
          <a:lstStyle/>
          <a:p>
            <a:r>
              <a:rPr lang="en-IN" dirty="0" smtClean="0"/>
              <a:t>By: </a:t>
            </a:r>
            <a:r>
              <a:rPr lang="en-IN" dirty="0" err="1" smtClean="0"/>
              <a:t>S.Md.Farooq</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just"/>
            <a:r>
              <a:rPr lang="en-US" b="1" dirty="0" smtClean="0"/>
              <a:t>4.</a:t>
            </a:r>
            <a:r>
              <a:rPr lang="en-US" dirty="0" smtClean="0"/>
              <a:t> A Z received in the “ZC” state progresses to the “ZCZ” state, but any other character breaks the sequence and causes a return to the “NONE” state. </a:t>
            </a:r>
          </a:p>
          <a:p>
            <a:pPr algn="just"/>
            <a:r>
              <a:rPr lang="en-US" b="1" dirty="0" smtClean="0"/>
              <a:t>5.</a:t>
            </a:r>
            <a:r>
              <a:rPr lang="en-US" dirty="0" smtClean="0"/>
              <a:t> A C received in the “ZCZ” state completes the sequence and the system enters the “ZCZC” state. A Z breaks the sequence and causes a transition back to the “Z” state; any other character causes a return to the “NONE” state. </a:t>
            </a:r>
          </a:p>
          <a:p>
            <a:pPr algn="just"/>
            <a:r>
              <a:rPr lang="en-US" b="1" dirty="0" smtClean="0"/>
              <a:t>6. </a:t>
            </a:r>
            <a:r>
              <a:rPr lang="en-US" dirty="0" smtClean="0"/>
              <a:t>The system stays in the “ZCZC” state no matter what is received. </a:t>
            </a:r>
          </a:p>
          <a:p>
            <a:pPr algn="just"/>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Outputs</a:t>
            </a:r>
            <a:endParaRPr lang="en-US" dirty="0"/>
          </a:p>
        </p:txBody>
      </p:sp>
      <p:sp>
        <p:nvSpPr>
          <p:cNvPr id="3" name="Content Placeholder 2"/>
          <p:cNvSpPr>
            <a:spLocks noGrp="1"/>
          </p:cNvSpPr>
          <p:nvPr>
            <p:ph idx="1"/>
          </p:nvPr>
        </p:nvSpPr>
        <p:spPr/>
        <p:txBody>
          <a:bodyPr>
            <a:normAutofit fontScale="92500" lnSpcReduction="20000"/>
          </a:bodyPr>
          <a:lstStyle/>
          <a:p>
            <a:pPr lvl="0" algn="just"/>
            <a:r>
              <a:rPr lang="en-US" dirty="0" smtClean="0"/>
              <a:t>An output can be associated with any link.</a:t>
            </a:r>
          </a:p>
          <a:p>
            <a:pPr lvl="0" algn="just"/>
            <a:r>
              <a:rPr lang="en-US" dirty="0" smtClean="0"/>
              <a:t> Outputs are denoted by letters or words and are separated from inputs by a slash as follows: “input/ output.”</a:t>
            </a:r>
          </a:p>
          <a:p>
            <a:pPr lvl="0" algn="just"/>
            <a:r>
              <a:rPr lang="en-US" dirty="0" smtClean="0"/>
              <a:t> Output denotes anything of interest that’s observable and is not restricted to explicit outputs by devices.</a:t>
            </a:r>
          </a:p>
          <a:p>
            <a:pPr lvl="0" algn="just"/>
            <a:r>
              <a:rPr lang="en-US" dirty="0" smtClean="0"/>
              <a:t> Outputs are also link weights.</a:t>
            </a:r>
          </a:p>
          <a:p>
            <a:pPr lvl="0" algn="just"/>
            <a:r>
              <a:rPr lang="en-US" dirty="0" smtClean="0"/>
              <a:t> If every input associated with a transition causes the same output, then denote it as: “input 1, input 2, . . . input 3/ output.”</a:t>
            </a:r>
          </a:p>
          <a:p>
            <a:pPr lvl="0" algn="just"/>
            <a:r>
              <a:rPr lang="en-US" dirty="0" smtClean="0"/>
              <a:t> If there are many different combinations of inputs and outputs, it’s best to draw a separate parallel link for each output.</a:t>
            </a:r>
          </a:p>
          <a:p>
            <a:pPr algn="just"/>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Example</a:t>
            </a:r>
            <a:endParaRPr lang="en-US" dirty="0"/>
          </a:p>
        </p:txBody>
      </p:sp>
      <p:pic>
        <p:nvPicPr>
          <p:cNvPr id="4" name="Content Placeholder 3" descr="2.PNG"/>
          <p:cNvPicPr>
            <a:picLocks noGrp="1" noChangeAspect="1"/>
          </p:cNvPicPr>
          <p:nvPr>
            <p:ph idx="1"/>
          </p:nvPr>
        </p:nvPicPr>
        <p:blipFill>
          <a:blip r:embed="rId2"/>
          <a:stretch>
            <a:fillRect/>
          </a:stretch>
        </p:blipFill>
        <p:spPr>
          <a:xfrm>
            <a:off x="685800" y="1905000"/>
            <a:ext cx="7162800" cy="3733800"/>
          </a:xfr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explanation</a:t>
            </a:r>
            <a:endParaRPr lang="en-US" dirty="0"/>
          </a:p>
        </p:txBody>
      </p:sp>
      <p:sp>
        <p:nvSpPr>
          <p:cNvPr id="3" name="Content Placeholder 2"/>
          <p:cNvSpPr>
            <a:spLocks noGrp="1"/>
          </p:cNvSpPr>
          <p:nvPr>
            <p:ph idx="1"/>
          </p:nvPr>
        </p:nvSpPr>
        <p:spPr/>
        <p:txBody>
          <a:bodyPr>
            <a:normAutofit fontScale="92500"/>
          </a:bodyPr>
          <a:lstStyle/>
          <a:p>
            <a:pPr lvl="0" algn="just"/>
            <a:r>
              <a:rPr lang="en-US" dirty="0" smtClean="0"/>
              <a:t>“If no write errors are detected, (input = OK), no action is taken (output = NONE).</a:t>
            </a:r>
          </a:p>
          <a:p>
            <a:pPr lvl="0" algn="just"/>
            <a:r>
              <a:rPr lang="en-US" dirty="0" smtClean="0"/>
              <a:t> If a write error is detected (input = ERROR), backspace the tape one block and rewrite the block (output = REWRITE).</a:t>
            </a:r>
          </a:p>
          <a:p>
            <a:pPr lvl="0" algn="just"/>
            <a:r>
              <a:rPr lang="en-US" dirty="0" smtClean="0"/>
              <a:t> If the rewrite is successful (input = OK), ignore the fact that there has been a rewrite.</a:t>
            </a:r>
          </a:p>
          <a:p>
            <a:pPr lvl="0" algn="just"/>
            <a:r>
              <a:rPr lang="en-US" dirty="0" smtClean="0"/>
              <a:t> If the rewrite is not successful, try another backspace and rewrite.</a:t>
            </a:r>
          </a:p>
          <a:p>
            <a:pPr lvl="0" algn="just"/>
            <a:r>
              <a:rPr lang="en-US" dirty="0" smtClean="0"/>
              <a:t>Return to the original state if and only if there have been two successive successful writes. </a:t>
            </a:r>
          </a:p>
          <a:p>
            <a:pPr algn="just"/>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explanation</a:t>
            </a:r>
            <a:endParaRPr lang="en-US" dirty="0"/>
          </a:p>
        </p:txBody>
      </p:sp>
      <p:sp>
        <p:nvSpPr>
          <p:cNvPr id="3" name="Content Placeholder 2"/>
          <p:cNvSpPr>
            <a:spLocks noGrp="1"/>
          </p:cNvSpPr>
          <p:nvPr>
            <p:ph idx="1"/>
          </p:nvPr>
        </p:nvSpPr>
        <p:spPr/>
        <p:txBody>
          <a:bodyPr>
            <a:normAutofit fontScale="85000" lnSpcReduction="20000"/>
          </a:bodyPr>
          <a:lstStyle/>
          <a:p>
            <a:pPr lvl="0" algn="just"/>
            <a:r>
              <a:rPr lang="en-US" dirty="0" smtClean="0"/>
              <a:t>If there have been two successive rewrites and a third error occurs, backspace ten centimeters and erase forward from that point (output = ERASE).</a:t>
            </a:r>
          </a:p>
          <a:p>
            <a:pPr lvl="0" algn="just"/>
            <a:r>
              <a:rPr lang="en-US" dirty="0" smtClean="0"/>
              <a:t> If the erasure works (input = OK), return to the initial state. If it does not work, backspace another ten centimeters, erase and treat the next write attempt as for the first erasure.</a:t>
            </a:r>
          </a:p>
          <a:p>
            <a:pPr lvl="0" algn="just"/>
            <a:r>
              <a:rPr lang="en-US" dirty="0" smtClean="0"/>
              <a:t> If the second erasure does not clear the problem, put the tape transport out of service.” </a:t>
            </a:r>
          </a:p>
          <a:p>
            <a:pPr lvl="0" algn="just"/>
            <a:r>
              <a:rPr lang="en-US" dirty="0" smtClean="0"/>
              <a:t> The state graph is shown in Fig. 2. As in the previous example, the inputs and actions have been simplified.</a:t>
            </a:r>
          </a:p>
          <a:p>
            <a:pPr algn="just"/>
            <a:r>
              <a:rPr lang="en-US" dirty="0" smtClean="0"/>
              <a:t>There are only two kinds of inputs (OK, ERROR) and four kinds of outputs (REWRITE, ERASE, NONE, OUT-OF-SERVICE).</a:t>
            </a:r>
          </a:p>
          <a:p>
            <a:pPr lvl="0" algn="just">
              <a:buNone/>
            </a:pPr>
            <a:endParaRPr lang="en-US" dirty="0" smtClean="0"/>
          </a:p>
          <a:p>
            <a:pPr algn="just"/>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State Tables</a:t>
            </a:r>
            <a:endParaRPr lang="en-US" dirty="0"/>
          </a:p>
        </p:txBody>
      </p:sp>
      <p:sp>
        <p:nvSpPr>
          <p:cNvPr id="3" name="Content Placeholder 2"/>
          <p:cNvSpPr>
            <a:spLocks noGrp="1"/>
          </p:cNvSpPr>
          <p:nvPr>
            <p:ph idx="1"/>
          </p:nvPr>
        </p:nvSpPr>
        <p:spPr/>
        <p:txBody>
          <a:bodyPr>
            <a:normAutofit fontScale="92500" lnSpcReduction="10000"/>
          </a:bodyPr>
          <a:lstStyle/>
          <a:p>
            <a:pPr lvl="0" algn="just"/>
            <a:r>
              <a:rPr lang="en-US" dirty="0" smtClean="0"/>
              <a:t>Big state graphs are cluttered (confuse) and hard to follow.</a:t>
            </a:r>
          </a:p>
          <a:p>
            <a:pPr lvl="0" algn="just"/>
            <a:r>
              <a:rPr lang="en-US" dirty="0" smtClean="0"/>
              <a:t> It’s more convenient to represent the state graph as a table (the </a:t>
            </a:r>
            <a:r>
              <a:rPr lang="en-US" b="1" dirty="0" smtClean="0"/>
              <a:t>state table</a:t>
            </a:r>
            <a:r>
              <a:rPr lang="en-US" dirty="0" smtClean="0"/>
              <a:t> or </a:t>
            </a:r>
            <a:r>
              <a:rPr lang="en-US" b="1" dirty="0" smtClean="0"/>
              <a:t>state-transition table</a:t>
            </a:r>
            <a:r>
              <a:rPr lang="en-US" dirty="0" smtClean="0"/>
              <a:t>) that specifies the states, the inputs, the transitions, and the outputs.</a:t>
            </a:r>
          </a:p>
          <a:p>
            <a:pPr algn="just">
              <a:buNone/>
            </a:pPr>
            <a:r>
              <a:rPr lang="en-US" dirty="0" smtClean="0"/>
              <a:t>The following conventions are used: </a:t>
            </a:r>
          </a:p>
          <a:p>
            <a:pPr algn="just"/>
            <a:r>
              <a:rPr lang="en-US" b="1" dirty="0" smtClean="0"/>
              <a:t>1.</a:t>
            </a:r>
            <a:r>
              <a:rPr lang="en-US" dirty="0" smtClean="0"/>
              <a:t>  Each row of the table corresponds to a state. </a:t>
            </a:r>
          </a:p>
          <a:p>
            <a:pPr algn="just"/>
            <a:r>
              <a:rPr lang="en-US" b="1" dirty="0" smtClean="0"/>
              <a:t>2.</a:t>
            </a:r>
            <a:r>
              <a:rPr lang="en-US" dirty="0" smtClean="0"/>
              <a:t>  Each column corresponds to an input condition. </a:t>
            </a:r>
          </a:p>
          <a:p>
            <a:pPr algn="just"/>
            <a:r>
              <a:rPr lang="en-US" b="1" dirty="0" smtClean="0"/>
              <a:t>3.</a:t>
            </a:r>
            <a:r>
              <a:rPr lang="en-US" dirty="0" smtClean="0"/>
              <a:t>  The box at the intersection of a row and column specifies the next state (the transition) and the output, if any. </a:t>
            </a:r>
          </a:p>
          <a:p>
            <a:pPr algn="just"/>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State table</a:t>
            </a:r>
            <a:endParaRPr lang="en-US" dirty="0"/>
          </a:p>
        </p:txBody>
      </p:sp>
      <p:pic>
        <p:nvPicPr>
          <p:cNvPr id="4" name="Content Placeholder 3" descr="3.PNG"/>
          <p:cNvPicPr>
            <a:picLocks noGrp="1" noChangeAspect="1"/>
          </p:cNvPicPr>
          <p:nvPr>
            <p:ph idx="1"/>
          </p:nvPr>
        </p:nvPicPr>
        <p:blipFill>
          <a:blip r:embed="rId2"/>
          <a:stretch>
            <a:fillRect/>
          </a:stretch>
        </p:blipFill>
        <p:spPr>
          <a:xfrm>
            <a:off x="16366" y="1828800"/>
            <a:ext cx="7756033" cy="3429000"/>
          </a:xfr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Time Versus Sequence</a:t>
            </a:r>
            <a:br>
              <a:rPr lang="en-US" dirty="0" smtClean="0"/>
            </a:br>
            <a:endParaRPr lang="en-US" dirty="0"/>
          </a:p>
        </p:txBody>
      </p:sp>
      <p:sp>
        <p:nvSpPr>
          <p:cNvPr id="3" name="Content Placeholder 2"/>
          <p:cNvSpPr>
            <a:spLocks noGrp="1"/>
          </p:cNvSpPr>
          <p:nvPr>
            <p:ph idx="1"/>
          </p:nvPr>
        </p:nvSpPr>
        <p:spPr/>
        <p:txBody>
          <a:bodyPr/>
          <a:lstStyle/>
          <a:p>
            <a:pPr lvl="0" algn="just"/>
            <a:r>
              <a:rPr lang="en-US" dirty="0" smtClean="0"/>
              <a:t> State graphs don’t represent time- they represent sequence.</a:t>
            </a:r>
          </a:p>
          <a:p>
            <a:pPr lvl="0" algn="just"/>
            <a:r>
              <a:rPr lang="en-US" dirty="0" smtClean="0"/>
              <a:t> A transition might take microseconds or centuries; a system could be in one state for milliseconds and another for eons (long time), or the state graph would be the same because it has no notion of time.</a:t>
            </a:r>
          </a:p>
          <a:p>
            <a:pPr lvl="0" algn="just"/>
            <a:r>
              <a:rPr lang="en-US" dirty="0" smtClean="0"/>
              <a:t> Although the finite-state machine model can be elaborated to include notions of time in addition to sequence, such as timed Petri nets. </a:t>
            </a:r>
          </a:p>
          <a:p>
            <a:pPr algn="just"/>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Software Implementation</a:t>
            </a:r>
            <a:br>
              <a:rPr lang="en-US" dirty="0" smtClean="0"/>
            </a:br>
            <a:endParaRPr lang="en-US" dirty="0"/>
          </a:p>
        </p:txBody>
      </p:sp>
      <p:sp>
        <p:nvSpPr>
          <p:cNvPr id="3" name="Content Placeholder 2"/>
          <p:cNvSpPr>
            <a:spLocks noGrp="1"/>
          </p:cNvSpPr>
          <p:nvPr>
            <p:ph idx="1"/>
          </p:nvPr>
        </p:nvSpPr>
        <p:spPr/>
        <p:txBody>
          <a:bodyPr>
            <a:normAutofit fontScale="92500" lnSpcReduction="10000"/>
          </a:bodyPr>
          <a:lstStyle/>
          <a:p>
            <a:pPr algn="just">
              <a:buNone/>
            </a:pPr>
            <a:r>
              <a:rPr lang="en-US" b="1" dirty="0" smtClean="0"/>
              <a:t>Implementation and Operation</a:t>
            </a:r>
          </a:p>
          <a:p>
            <a:pPr lvl="0" algn="just"/>
            <a:r>
              <a:rPr lang="en-US" dirty="0" smtClean="0"/>
              <a:t>There is rarely a direct correspondence between programs and the behavior of a process described as a state graph.</a:t>
            </a:r>
          </a:p>
          <a:p>
            <a:pPr lvl="0" algn="just"/>
            <a:r>
              <a:rPr lang="en-US" dirty="0" smtClean="0"/>
              <a:t>The state graph represents the total behavior consisting of the transport, the software, the executive, the status returns, interrupts, and so on.</a:t>
            </a:r>
          </a:p>
          <a:p>
            <a:pPr lvl="0" algn="just"/>
            <a:r>
              <a:rPr lang="en-US" dirty="0" smtClean="0"/>
              <a:t> There is no simple correspondence between lines of code and states. The state table, however, forms the basis for a widely used implementation shown in the PDL program below.</a:t>
            </a:r>
          </a:p>
          <a:p>
            <a:pPr algn="just"/>
            <a:endParaRPr lang="en-US" dirty="0" smtClean="0"/>
          </a:p>
          <a:p>
            <a:pPr algn="just"/>
            <a:endParaRPr lang="en-US" dirty="0"/>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tables</a:t>
            </a:r>
            <a:endParaRPr lang="en-US" dirty="0"/>
          </a:p>
        </p:txBody>
      </p:sp>
      <p:sp>
        <p:nvSpPr>
          <p:cNvPr id="3" name="Content Placeholder 2"/>
          <p:cNvSpPr>
            <a:spLocks noGrp="1"/>
          </p:cNvSpPr>
          <p:nvPr>
            <p:ph idx="1"/>
          </p:nvPr>
        </p:nvSpPr>
        <p:spPr/>
        <p:txBody>
          <a:bodyPr>
            <a:normAutofit fontScale="92500" lnSpcReduction="10000"/>
          </a:bodyPr>
          <a:lstStyle/>
          <a:p>
            <a:pPr algn="just">
              <a:buNone/>
            </a:pPr>
            <a:r>
              <a:rPr lang="en-US" dirty="0" smtClean="0"/>
              <a:t>There are four tables involved: </a:t>
            </a:r>
          </a:p>
          <a:p>
            <a:pPr algn="just"/>
            <a:r>
              <a:rPr lang="en-US" b="1" dirty="0" smtClean="0"/>
              <a:t>1. </a:t>
            </a:r>
            <a:r>
              <a:rPr lang="en-US" dirty="0" smtClean="0"/>
              <a:t>A table or process that encodes the input values into a compact list (INPUT_CODE_TABLE). </a:t>
            </a:r>
          </a:p>
          <a:p>
            <a:pPr algn="just"/>
            <a:r>
              <a:rPr lang="en-US" b="1" dirty="0" smtClean="0"/>
              <a:t>2.</a:t>
            </a:r>
            <a:r>
              <a:rPr lang="en-US" dirty="0" smtClean="0"/>
              <a:t> A table that specifies the next state for every combination of state and input code (TRANSITION_TABLE). </a:t>
            </a:r>
          </a:p>
          <a:p>
            <a:pPr algn="just"/>
            <a:r>
              <a:rPr lang="en-US" b="1" dirty="0" smtClean="0"/>
              <a:t>3.</a:t>
            </a:r>
            <a:r>
              <a:rPr lang="en-US" dirty="0" smtClean="0"/>
              <a:t> A table or case statement that specifies the output or output code, if any, associated with every state-input combination (OUTPUT_TABLE). </a:t>
            </a:r>
          </a:p>
          <a:p>
            <a:pPr algn="just"/>
            <a:r>
              <a:rPr lang="en-US" b="1" dirty="0" smtClean="0"/>
              <a:t>4.</a:t>
            </a:r>
            <a:r>
              <a:rPr lang="en-US" dirty="0" smtClean="0"/>
              <a:t> A table that stores the present state of every device or process that uses the same state table- e.g., one entry per tape transport (DEVICE_TABLE). </a:t>
            </a:r>
          </a:p>
          <a:p>
            <a:pPr algn="just"/>
            <a:endParaRPr lang="en-US" dirty="0"/>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STATE GRAPHS</a:t>
            </a:r>
            <a:br>
              <a:rPr lang="en-US" dirty="0" smtClean="0"/>
            </a:b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b="1" dirty="0" smtClean="0"/>
              <a:t>States</a:t>
            </a:r>
            <a:endParaRPr lang="en-US" dirty="0" smtClean="0"/>
          </a:p>
          <a:p>
            <a:pPr lvl="0"/>
            <a:r>
              <a:rPr lang="en-US" dirty="0" smtClean="0"/>
              <a:t>A state is a combination of circumstances or attributes belonging for the time being to a person or thing.</a:t>
            </a:r>
          </a:p>
          <a:p>
            <a:r>
              <a:rPr lang="en-US" dirty="0" smtClean="0"/>
              <a:t>E.g., A program that detects the character sequence “ZCZC” can be in the following states:</a:t>
            </a:r>
          </a:p>
          <a:p>
            <a:r>
              <a:rPr lang="en-US" b="1" dirty="0" smtClean="0"/>
              <a:t>1.</a:t>
            </a:r>
            <a:r>
              <a:rPr lang="en-US" dirty="0" smtClean="0"/>
              <a:t>  Neither ZCZC nor any part of it has been detected. </a:t>
            </a:r>
          </a:p>
          <a:p>
            <a:r>
              <a:rPr lang="en-US" b="1" dirty="0" smtClean="0"/>
              <a:t>2.</a:t>
            </a:r>
            <a:r>
              <a:rPr lang="en-US" dirty="0" smtClean="0"/>
              <a:t>  Z has been detected. </a:t>
            </a:r>
          </a:p>
          <a:p>
            <a:r>
              <a:rPr lang="en-US" b="1" dirty="0" smtClean="0"/>
              <a:t>3.</a:t>
            </a:r>
            <a:r>
              <a:rPr lang="en-US" dirty="0" smtClean="0"/>
              <a:t>  ZC has been detected. </a:t>
            </a:r>
          </a:p>
          <a:p>
            <a:r>
              <a:rPr lang="en-US" b="1" dirty="0" smtClean="0"/>
              <a:t>4.</a:t>
            </a:r>
            <a:r>
              <a:rPr lang="en-US" dirty="0" smtClean="0"/>
              <a:t>  ZCZ has been detected. </a:t>
            </a:r>
          </a:p>
          <a:p>
            <a:r>
              <a:rPr lang="en-US" b="1" dirty="0" smtClean="0"/>
              <a:t>5.</a:t>
            </a:r>
            <a:r>
              <a:rPr lang="en-US" dirty="0" smtClean="0"/>
              <a:t>  ZCZC has been detected. </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example</a:t>
            </a:r>
            <a:endParaRPr lang="en-US" dirty="0"/>
          </a:p>
        </p:txBody>
      </p:sp>
      <p:sp>
        <p:nvSpPr>
          <p:cNvPr id="3" name="Content Placeholder 2"/>
          <p:cNvSpPr>
            <a:spLocks noGrp="1"/>
          </p:cNvSpPr>
          <p:nvPr>
            <p:ph idx="1"/>
          </p:nvPr>
        </p:nvSpPr>
        <p:spPr/>
        <p:txBody>
          <a:bodyPr>
            <a:normAutofit fontScale="92500"/>
          </a:bodyPr>
          <a:lstStyle/>
          <a:p>
            <a:r>
              <a:rPr lang="en-US" dirty="0" smtClean="0"/>
              <a:t>BEGIN</a:t>
            </a:r>
          </a:p>
          <a:p>
            <a:r>
              <a:rPr lang="en-US" dirty="0" smtClean="0"/>
              <a:t>PRESENT_STATE := DEVICE_TABLE(DEVICE_NAME)</a:t>
            </a:r>
          </a:p>
          <a:p>
            <a:r>
              <a:rPr lang="en-US" dirty="0" smtClean="0"/>
              <a:t>ACCEPT INPUT_VALUE</a:t>
            </a:r>
          </a:p>
          <a:p>
            <a:r>
              <a:rPr lang="en-US" dirty="0" smtClean="0"/>
              <a:t>INPUT_CODE := INPUT_CODE_TABLE(INPUT_VALUE)</a:t>
            </a:r>
          </a:p>
          <a:p>
            <a:r>
              <a:rPr lang="en-US" dirty="0" smtClean="0"/>
              <a:t>POINTER := INPUT_CODE#PRESENT STATE</a:t>
            </a:r>
          </a:p>
          <a:p>
            <a:r>
              <a:rPr lang="en-US" dirty="0" smtClean="0"/>
              <a:t>NEW_STATE := TRANSITION_TABLE(POINTER)</a:t>
            </a:r>
          </a:p>
          <a:p>
            <a:r>
              <a:rPr lang="en-US" dirty="0" smtClean="0"/>
              <a:t>OUTPUT_CODE := OUTPUT_TABLE(POINTER)</a:t>
            </a:r>
          </a:p>
          <a:p>
            <a:r>
              <a:rPr lang="en-US" dirty="0" smtClean="0"/>
              <a:t>CALL OUTPUT_HANDLER(OUTPUT_CODE)</a:t>
            </a:r>
          </a:p>
          <a:p>
            <a:r>
              <a:rPr lang="en-US" dirty="0" smtClean="0"/>
              <a:t>DEVICE_TABLE(DEVICE_NAME) := NEW_STATE</a:t>
            </a:r>
          </a:p>
          <a:p>
            <a:r>
              <a:rPr lang="en-US" dirty="0" smtClean="0"/>
              <a:t>END</a:t>
            </a:r>
          </a:p>
          <a:p>
            <a:endParaRPr lang="en-US" dirty="0"/>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7239000" cy="5998536"/>
          </a:xfrm>
        </p:spPr>
        <p:txBody>
          <a:bodyPr>
            <a:normAutofit fontScale="92500" lnSpcReduction="10000"/>
          </a:bodyPr>
          <a:lstStyle/>
          <a:p>
            <a:pPr algn="just"/>
            <a:r>
              <a:rPr lang="en-US" b="1" dirty="0" smtClean="0"/>
              <a:t>1. </a:t>
            </a:r>
            <a:r>
              <a:rPr lang="en-US" dirty="0" smtClean="0"/>
              <a:t>The present state is fetched from memory.</a:t>
            </a:r>
          </a:p>
          <a:p>
            <a:pPr algn="just"/>
            <a:r>
              <a:rPr lang="en-US" b="1" dirty="0" smtClean="0"/>
              <a:t>2.</a:t>
            </a:r>
            <a:r>
              <a:rPr lang="en-US" dirty="0" smtClean="0"/>
              <a:t> The present input value is fetched. If it is already numerical, it can be used directly; otherwise, it may have to be encoded into a numerical value, say by use of a case statement, a table, or some other process.</a:t>
            </a:r>
          </a:p>
          <a:p>
            <a:pPr algn="just"/>
            <a:r>
              <a:rPr lang="en-US" b="1" dirty="0" smtClean="0"/>
              <a:t>3.</a:t>
            </a:r>
            <a:r>
              <a:rPr lang="en-US" dirty="0" smtClean="0"/>
              <a:t>  The present state and the input code are combined (e.g., concatenated) to yield a pointer (row and column) of the transition table and its logical image (the output table). </a:t>
            </a:r>
          </a:p>
          <a:p>
            <a:pPr algn="just"/>
            <a:r>
              <a:rPr lang="en-US" b="1" dirty="0" smtClean="0"/>
              <a:t>4.</a:t>
            </a:r>
            <a:r>
              <a:rPr lang="en-US" dirty="0" smtClean="0"/>
              <a:t> The output table, either directly or via a case statement, contains a pointer to the routine to be executed (the output) for that state-input combination. The routine is invoked (possibly a trivial routine if no output is required). </a:t>
            </a:r>
          </a:p>
          <a:p>
            <a:pPr algn="just"/>
            <a:r>
              <a:rPr lang="en-US" b="1" dirty="0" smtClean="0"/>
              <a:t>5.</a:t>
            </a:r>
            <a:r>
              <a:rPr lang="en-US" dirty="0" smtClean="0"/>
              <a:t> The same pointer is used to fetch the new state value, which is then stored. </a:t>
            </a:r>
          </a:p>
          <a:p>
            <a:pPr algn="just"/>
            <a:endParaRPr lang="en-US" dirty="0"/>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GOOD STATE GRAPHS AND BAD</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t>The good and bad state graphs are identified or judged based on what kind of graphs are used in the test design</a:t>
            </a:r>
          </a:p>
          <a:p>
            <a:pPr algn="just">
              <a:buNone/>
            </a:pPr>
            <a:r>
              <a:rPr lang="en-US" dirty="0" smtClean="0"/>
              <a:t> Here are some principles for judging: </a:t>
            </a:r>
          </a:p>
          <a:p>
            <a:pPr algn="just">
              <a:buNone/>
            </a:pPr>
            <a:r>
              <a:rPr lang="en-US" b="1" dirty="0" smtClean="0"/>
              <a:t>1.</a:t>
            </a:r>
            <a:r>
              <a:rPr lang="en-US" dirty="0" smtClean="0"/>
              <a:t>  The total number of states is equal to the product of the possible number of factors that make up the state. </a:t>
            </a:r>
          </a:p>
          <a:p>
            <a:pPr algn="just">
              <a:buNone/>
            </a:pPr>
            <a:r>
              <a:rPr lang="en-US" b="1" dirty="0" smtClean="0"/>
              <a:t>2.</a:t>
            </a:r>
            <a:r>
              <a:rPr lang="en-US" dirty="0" smtClean="0"/>
              <a:t>  For every state and input there is exactly one transition specified to exactly one state. </a:t>
            </a:r>
          </a:p>
          <a:p>
            <a:pPr algn="just">
              <a:buNone/>
            </a:pPr>
            <a:r>
              <a:rPr lang="en-US" b="1" dirty="0" smtClean="0"/>
              <a:t>3.</a:t>
            </a:r>
            <a:r>
              <a:rPr lang="en-US" dirty="0" smtClean="0"/>
              <a:t>  For every transition there is one output action specified.</a:t>
            </a:r>
          </a:p>
          <a:p>
            <a:pPr algn="just">
              <a:buNone/>
            </a:pPr>
            <a:r>
              <a:rPr lang="en-US" b="1" dirty="0" smtClean="0"/>
              <a:t>4.</a:t>
            </a:r>
            <a:r>
              <a:rPr lang="en-US" dirty="0" smtClean="0"/>
              <a:t>  For every state there is a sequence of inputs that will move the system back to the same state.</a:t>
            </a:r>
          </a:p>
          <a:p>
            <a:pPr algn="just"/>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7239000" cy="4846320"/>
          </a:xfrm>
        </p:spPr>
        <p:txBody>
          <a:bodyPr>
            <a:normAutofit lnSpcReduction="10000"/>
          </a:bodyPr>
          <a:lstStyle/>
          <a:p>
            <a:pPr algn="just">
              <a:buNone/>
            </a:pPr>
            <a:r>
              <a:rPr lang="en-US" b="1" dirty="0" smtClean="0">
                <a:latin typeface="Times New Roman" pitchFamily="18" charset="0"/>
                <a:cs typeface="Times New Roman" pitchFamily="18" charset="0"/>
              </a:rPr>
              <a:t>Other Criteria:</a:t>
            </a:r>
          </a:p>
          <a:p>
            <a:pPr algn="just"/>
            <a:r>
              <a:rPr lang="en-IN" dirty="0" smtClean="0">
                <a:latin typeface="Times New Roman" pitchFamily="18" charset="0"/>
                <a:cs typeface="Times New Roman" pitchFamily="18" charset="0"/>
              </a:rPr>
              <a:t>The number of </a:t>
            </a:r>
            <a:r>
              <a:rPr lang="en-IN" dirty="0" smtClean="0">
                <a:solidFill>
                  <a:srgbClr val="FF0000"/>
                </a:solidFill>
                <a:latin typeface="Times New Roman" pitchFamily="18" charset="0"/>
                <a:cs typeface="Times New Roman" pitchFamily="18" charset="0"/>
              </a:rPr>
              <a:t>input codes </a:t>
            </a:r>
            <a:r>
              <a:rPr lang="en-IN" dirty="0" smtClean="0">
                <a:latin typeface="Times New Roman" pitchFamily="18" charset="0"/>
                <a:cs typeface="Times New Roman" pitchFamily="18" charset="0"/>
              </a:rPr>
              <a:t>for a state graph must be </a:t>
            </a:r>
            <a:r>
              <a:rPr lang="en-IN" dirty="0" err="1" smtClean="0">
                <a:latin typeface="Times New Roman" pitchFamily="18" charset="0"/>
                <a:cs typeface="Times New Roman" pitchFamily="18" charset="0"/>
              </a:rPr>
              <a:t>atleast</a:t>
            </a:r>
            <a:r>
              <a:rPr lang="en-IN" dirty="0" smtClean="0">
                <a:latin typeface="Times New Roman" pitchFamily="18" charset="0"/>
                <a:cs typeface="Times New Roman" pitchFamily="18" charset="0"/>
              </a:rPr>
              <a:t> two because only few kinds of state graphs can be constructed with one input code.</a:t>
            </a:r>
          </a:p>
          <a:p>
            <a:pPr algn="just"/>
            <a:r>
              <a:rPr lang="en-IN" dirty="0" smtClean="0">
                <a:latin typeface="Times New Roman" pitchFamily="18" charset="0"/>
                <a:cs typeface="Times New Roman" pitchFamily="18" charset="0"/>
              </a:rPr>
              <a:t>A good state graph has </a:t>
            </a:r>
            <a:r>
              <a:rPr lang="en-IN" dirty="0" err="1" smtClean="0">
                <a:solidFill>
                  <a:srgbClr val="FF0000"/>
                </a:solidFill>
                <a:latin typeface="Times New Roman" pitchFamily="18" charset="0"/>
                <a:cs typeface="Times New Roman" pitchFamily="18" charset="0"/>
              </a:rPr>
              <a:t>atleast</a:t>
            </a:r>
            <a:r>
              <a:rPr lang="en-IN" dirty="0" smtClean="0">
                <a:solidFill>
                  <a:srgbClr val="FF0000"/>
                </a:solidFill>
                <a:latin typeface="Times New Roman" pitchFamily="18" charset="0"/>
                <a:cs typeface="Times New Roman" pitchFamily="18" charset="0"/>
              </a:rPr>
              <a:t> two input symbols</a:t>
            </a:r>
            <a:r>
              <a:rPr lang="en-IN" dirty="0" smtClean="0">
                <a:latin typeface="Times New Roman" pitchFamily="18" charset="0"/>
                <a:cs typeface="Times New Roman" pitchFamily="18" charset="0"/>
              </a:rPr>
              <a:t>. With one symbol only a limited number of useful graphs are possible.</a:t>
            </a:r>
          </a:p>
          <a:p>
            <a:pPr algn="just"/>
            <a:r>
              <a:rPr lang="en-IN" b="1" dirty="0" smtClean="0">
                <a:solidFill>
                  <a:srgbClr val="FF0000"/>
                </a:solidFill>
                <a:latin typeface="Times New Roman" pitchFamily="18" charset="0"/>
                <a:cs typeface="Times New Roman" pitchFamily="18" charset="0"/>
              </a:rPr>
              <a:t>Bad State Graphs: </a:t>
            </a:r>
            <a:r>
              <a:rPr lang="en-IN" dirty="0" smtClean="0">
                <a:latin typeface="Times New Roman" pitchFamily="18" charset="0"/>
                <a:cs typeface="Times New Roman" pitchFamily="18" charset="0"/>
              </a:rPr>
              <a:t>the state graphs which cannot be good and which cannot follow any principles of good state graph are known as bad state graphs. The state graphs which are not reachable and which are buggy are bad state graphs</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a:srcRect/>
          <a:stretch>
            <a:fillRect/>
          </a:stretch>
        </p:blipFill>
        <p:spPr bwMode="auto">
          <a:xfrm>
            <a:off x="762000" y="914400"/>
            <a:ext cx="6705599" cy="5486400"/>
          </a:xfrm>
          <a:prstGeom prst="rect">
            <a:avLst/>
          </a:prstGeom>
          <a:noFill/>
          <a:ln w="9525">
            <a:noFill/>
            <a:miter lim="800000"/>
            <a:headEnd/>
            <a:tailEnd/>
          </a:ln>
        </p:spPr>
      </p:pic>
      <p:sp>
        <p:nvSpPr>
          <p:cNvPr id="6" name="TextBox 5"/>
          <p:cNvSpPr txBox="1"/>
          <p:nvPr/>
        </p:nvSpPr>
        <p:spPr>
          <a:xfrm>
            <a:off x="685800" y="228600"/>
            <a:ext cx="4572000" cy="369332"/>
          </a:xfrm>
          <a:prstGeom prst="rect">
            <a:avLst/>
          </a:prstGeom>
          <a:noFill/>
        </p:spPr>
        <p:txBody>
          <a:bodyPr wrap="square" rtlCol="0">
            <a:spAutoFit/>
          </a:bodyPr>
          <a:lstStyle/>
          <a:p>
            <a:r>
              <a:rPr lang="en-IN" dirty="0" smtClean="0"/>
              <a:t>IMPROPER STATE GRAPHS</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State Bugs</a:t>
            </a:r>
            <a:br>
              <a:rPr lang="en-US" dirty="0" smtClean="0"/>
            </a:br>
            <a:endParaRPr lang="en-US" dirty="0"/>
          </a:p>
        </p:txBody>
      </p:sp>
      <p:sp>
        <p:nvSpPr>
          <p:cNvPr id="3" name="Content Placeholder 2"/>
          <p:cNvSpPr>
            <a:spLocks noGrp="1"/>
          </p:cNvSpPr>
          <p:nvPr>
            <p:ph idx="1"/>
          </p:nvPr>
        </p:nvSpPr>
        <p:spPr>
          <a:xfrm>
            <a:off x="457200" y="1219200"/>
            <a:ext cx="7467600" cy="5236536"/>
          </a:xfrm>
        </p:spPr>
        <p:txBody>
          <a:bodyPr>
            <a:normAutofit/>
          </a:bodyPr>
          <a:lstStyle/>
          <a:p>
            <a:pPr algn="just">
              <a:buNone/>
            </a:pPr>
            <a:r>
              <a:rPr lang="en-US" b="1" dirty="0" smtClean="0">
                <a:latin typeface="Times New Roman" pitchFamily="18" charset="0"/>
                <a:cs typeface="Times New Roman" pitchFamily="18" charset="0"/>
              </a:rPr>
              <a:t>Number of States</a:t>
            </a:r>
          </a:p>
          <a:p>
            <a:pPr algn="just"/>
            <a:r>
              <a:rPr lang="en-US" dirty="0" smtClean="0">
                <a:latin typeface="Times New Roman" pitchFamily="18" charset="0"/>
                <a:cs typeface="Times New Roman" pitchFamily="18" charset="0"/>
              </a:rPr>
              <a:t>The number of states in a state graph is the number of states that are </a:t>
            </a:r>
            <a:r>
              <a:rPr lang="en-US" dirty="0" smtClean="0">
                <a:solidFill>
                  <a:srgbClr val="FF0000"/>
                </a:solidFill>
                <a:latin typeface="Times New Roman" pitchFamily="18" charset="0"/>
                <a:cs typeface="Times New Roman" pitchFamily="18" charset="0"/>
              </a:rPr>
              <a:t>required to identify the behavior of the system</a:t>
            </a:r>
            <a:r>
              <a:rPr lang="en-US" dirty="0" smtClean="0">
                <a:latin typeface="Times New Roman" pitchFamily="18" charset="0"/>
                <a:cs typeface="Times New Roman" pitchFamily="18" charset="0"/>
              </a:rPr>
              <a:t>. In the context of the database, the state is the set of values of variables or attributes.</a:t>
            </a:r>
          </a:p>
          <a:p>
            <a:pPr algn="just"/>
            <a:r>
              <a:rPr lang="en-US" dirty="0" smtClean="0">
                <a:latin typeface="Times New Roman" pitchFamily="18" charset="0"/>
                <a:cs typeface="Times New Roman" pitchFamily="18" charset="0"/>
              </a:rPr>
              <a:t>Every state of the state graph is very important to the state testing, so it is essential to find the number of states.</a:t>
            </a:r>
          </a:p>
          <a:p>
            <a:pPr algn="just"/>
            <a:r>
              <a:rPr lang="en-US" dirty="0" smtClean="0">
                <a:latin typeface="Times New Roman" pitchFamily="18" charset="0"/>
                <a:cs typeface="Times New Roman" pitchFamily="18" charset="0"/>
              </a:rPr>
              <a:t>States can be identified by: </a:t>
            </a:r>
          </a:p>
          <a:p>
            <a:pPr algn="just">
              <a:buNone/>
            </a:pPr>
            <a:r>
              <a:rPr lang="en-US" dirty="0" smtClean="0">
                <a:latin typeface="Times New Roman" pitchFamily="18" charset="0"/>
                <a:cs typeface="Times New Roman" pitchFamily="18" charset="0"/>
              </a:rPr>
              <a:t>	Finding all factors of the state</a:t>
            </a:r>
          </a:p>
          <a:p>
            <a:pPr algn="just">
              <a:buNone/>
            </a:pPr>
            <a:r>
              <a:rPr lang="en-US" dirty="0" smtClean="0">
                <a:latin typeface="Times New Roman" pitchFamily="18" charset="0"/>
                <a:cs typeface="Times New Roman" pitchFamily="18" charset="0"/>
              </a:rPr>
              <a:t>	finding all possible values of each factor</a:t>
            </a:r>
          </a:p>
          <a:p>
            <a:pPr algn="just"/>
            <a:endParaRPr lang="en-US" b="1" dirty="0" smtClean="0">
              <a:latin typeface="Times New Roman" pitchFamily="18" charset="0"/>
              <a:cs typeface="Times New Roman" pitchFamily="18" charset="0"/>
            </a:endParaRPr>
          </a:p>
          <a:p>
            <a:pPr algn="just"/>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FIND NUMBER OF STATES</a:t>
            </a:r>
            <a:endParaRPr lang="en-US" dirty="0"/>
          </a:p>
        </p:txBody>
      </p:sp>
      <p:sp>
        <p:nvSpPr>
          <p:cNvPr id="3" name="Content Placeholder 2"/>
          <p:cNvSpPr>
            <a:spLocks noGrp="1"/>
          </p:cNvSpPr>
          <p:nvPr>
            <p:ph idx="1"/>
          </p:nvPr>
        </p:nvSpPr>
        <p:spPr/>
        <p:txBody>
          <a:bodyPr>
            <a:normAutofit fontScale="85000" lnSpcReduction="10000"/>
          </a:bodyPr>
          <a:lstStyle/>
          <a:p>
            <a:pPr algn="just">
              <a:buNone/>
            </a:pPr>
            <a:r>
              <a:rPr lang="en-US" dirty="0" smtClean="0"/>
              <a:t>Find the number of states as follows: </a:t>
            </a:r>
          </a:p>
          <a:p>
            <a:pPr algn="just"/>
            <a:r>
              <a:rPr lang="en-US" b="1" dirty="0" smtClean="0"/>
              <a:t>1.</a:t>
            </a:r>
            <a:r>
              <a:rPr lang="en-US" dirty="0" smtClean="0"/>
              <a:t>  Identify all the component factors of the state. </a:t>
            </a:r>
          </a:p>
          <a:p>
            <a:pPr algn="just"/>
            <a:r>
              <a:rPr lang="en-US" b="1" dirty="0" smtClean="0"/>
              <a:t>2.</a:t>
            </a:r>
            <a:r>
              <a:rPr lang="en-US" dirty="0" smtClean="0"/>
              <a:t>  Identify all the allowable values for each factor. </a:t>
            </a:r>
          </a:p>
          <a:p>
            <a:pPr algn="just"/>
            <a:r>
              <a:rPr lang="en-US" b="1" dirty="0" smtClean="0"/>
              <a:t>3.</a:t>
            </a:r>
            <a:r>
              <a:rPr lang="en-US" dirty="0" smtClean="0"/>
              <a:t>  The number of states is the product of the number of allowable values of all the factors. </a:t>
            </a:r>
          </a:p>
          <a:p>
            <a:pPr algn="just"/>
            <a:r>
              <a:rPr lang="en-US" dirty="0" smtClean="0"/>
              <a:t>- Identify the factors and then the number of possible values for each factor and get an identification or recognition for each state, with one state corresponding to each combination of condition values.</a:t>
            </a:r>
          </a:p>
          <a:p>
            <a:pPr algn="just"/>
            <a:r>
              <a:rPr lang="en-US" dirty="0" smtClean="0"/>
              <a:t>- Make up a table, with a column for every factor, such that all combinations of factors are represented.</a:t>
            </a:r>
          </a:p>
          <a:p>
            <a:pPr algn="just"/>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IMPOSSIBLE STATES</a:t>
            </a:r>
            <a:endParaRPr lang="en-US" dirty="0"/>
          </a:p>
        </p:txBody>
      </p:sp>
      <p:sp>
        <p:nvSpPr>
          <p:cNvPr id="3" name="Content Placeholder 2"/>
          <p:cNvSpPr>
            <a:spLocks noGrp="1"/>
          </p:cNvSpPr>
          <p:nvPr>
            <p:ph idx="1"/>
          </p:nvPr>
        </p:nvSpPr>
        <p:spPr/>
        <p:txBody>
          <a:bodyPr/>
          <a:lstStyle/>
          <a:p>
            <a:pPr algn="just"/>
            <a:r>
              <a:rPr lang="en-US" dirty="0" smtClean="0">
                <a:latin typeface="Times New Roman" pitchFamily="18" charset="0"/>
                <a:cs typeface="Times New Roman" pitchFamily="18" charset="0"/>
              </a:rPr>
              <a:t>Some combinations of factors may appear to be impossible. The impossible states do not have any meaning in the systems as the impossible states are the one which are not possible to occur</a:t>
            </a:r>
            <a:endParaRPr lang="en-US" dirty="0">
              <a:latin typeface="Times New Roman" pitchFamily="18" charset="0"/>
              <a:cs typeface="Times New Roman" pitchFamily="18" charset="0"/>
            </a:endParaRPr>
          </a:p>
        </p:txBody>
      </p:sp>
      <p:pic>
        <p:nvPicPr>
          <p:cNvPr id="4" name="Picture 3" descr="4.PNG"/>
          <p:cNvPicPr>
            <a:picLocks noChangeAspect="1"/>
          </p:cNvPicPr>
          <p:nvPr/>
        </p:nvPicPr>
        <p:blipFill>
          <a:blip r:embed="rId2"/>
          <a:stretch>
            <a:fillRect/>
          </a:stretch>
        </p:blipFill>
        <p:spPr>
          <a:xfrm>
            <a:off x="457200" y="3581400"/>
            <a:ext cx="7620000" cy="2876585"/>
          </a:xfrm>
          <a:prstGeom prst="rect">
            <a:avLst/>
          </a:prstGeom>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EXPLANATION</a:t>
            </a:r>
            <a:endParaRPr lang="en-US" dirty="0"/>
          </a:p>
        </p:txBody>
      </p:sp>
      <p:sp>
        <p:nvSpPr>
          <p:cNvPr id="3" name="Content Placeholder 2"/>
          <p:cNvSpPr>
            <a:spLocks noGrp="1"/>
          </p:cNvSpPr>
          <p:nvPr>
            <p:ph idx="1"/>
          </p:nvPr>
        </p:nvSpPr>
        <p:spPr/>
        <p:txBody>
          <a:bodyPr>
            <a:normAutofit/>
          </a:bodyPr>
          <a:lstStyle/>
          <a:p>
            <a:pPr algn="just"/>
            <a:r>
              <a:rPr lang="en-US" dirty="0" smtClean="0">
                <a:latin typeface="Times New Roman" pitchFamily="18" charset="0"/>
                <a:cs typeface="Times New Roman" pitchFamily="18" charset="0"/>
              </a:rPr>
              <a:t>But broken engines can’t run, so the combination of factors for engine condition and engine operation yields only 3 rather than 4 states. Therefore, the total number of states is at most 108.</a:t>
            </a:r>
          </a:p>
          <a:p>
            <a:pPr algn="just"/>
            <a:r>
              <a:rPr lang="en-US" dirty="0" smtClean="0">
                <a:latin typeface="Times New Roman" pitchFamily="18" charset="0"/>
                <a:cs typeface="Times New Roman" pitchFamily="18" charset="0"/>
              </a:rPr>
              <a:t>A car with a broken transmission won’t move for long, thereby further decreasing the number of feasible states. The discrepancy between the programmer’s state count and the tester’s state count is often due to a difference of opinion concerning “impossible states.”</a:t>
            </a:r>
          </a:p>
          <a:p>
            <a:pPr algn="just"/>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Equivalent States</a:t>
            </a:r>
            <a:endParaRPr lang="en-US" dirty="0"/>
          </a:p>
        </p:txBody>
      </p:sp>
      <p:sp>
        <p:nvSpPr>
          <p:cNvPr id="3" name="Content Placeholder 2"/>
          <p:cNvSpPr>
            <a:spLocks noGrp="1"/>
          </p:cNvSpPr>
          <p:nvPr>
            <p:ph idx="1"/>
          </p:nvPr>
        </p:nvSpPr>
        <p:spPr>
          <a:xfrm>
            <a:off x="457200" y="1609416"/>
            <a:ext cx="7467600" cy="4846320"/>
          </a:xfrm>
        </p:spPr>
        <p:txBody>
          <a:bodyPr>
            <a:normAutofit/>
          </a:bodyPr>
          <a:lstStyle/>
          <a:p>
            <a:pPr algn="just"/>
            <a:r>
              <a:rPr lang="en-US" dirty="0" smtClean="0">
                <a:latin typeface="Times New Roman" pitchFamily="18" charset="0"/>
                <a:cs typeface="Times New Roman" pitchFamily="18" charset="0"/>
              </a:rPr>
              <a:t>Two states are </a:t>
            </a:r>
            <a:r>
              <a:rPr lang="en-US" b="1" dirty="0" smtClean="0">
                <a:latin typeface="Times New Roman" pitchFamily="18" charset="0"/>
                <a:cs typeface="Times New Roman" pitchFamily="18" charset="0"/>
              </a:rPr>
              <a:t>equivalent</a:t>
            </a:r>
            <a:r>
              <a:rPr lang="en-US" dirty="0" smtClean="0">
                <a:latin typeface="Times New Roman" pitchFamily="18" charset="0"/>
                <a:cs typeface="Times New Roman" pitchFamily="18" charset="0"/>
              </a:rPr>
              <a:t> if every sequence of inputs starting from one state produces exactly the same sequence of outputs when started from the other state. This notion can also be extended to sets of states. </a:t>
            </a:r>
          </a:p>
          <a:p>
            <a:pPr algn="just"/>
            <a:r>
              <a:rPr lang="en-US" dirty="0" smtClean="0">
                <a:latin typeface="Times New Roman" pitchFamily="18" charset="0"/>
                <a:cs typeface="Times New Roman" pitchFamily="18" charset="0"/>
              </a:rPr>
              <a:t>Say that the system is in state S and that an input of </a:t>
            </a:r>
            <a:r>
              <a:rPr lang="en-US" i="1" dirty="0" smtClean="0">
                <a:latin typeface="Times New Roman" pitchFamily="18" charset="0"/>
                <a:cs typeface="Times New Roman" pitchFamily="18" charset="0"/>
              </a:rPr>
              <a:t>a</a:t>
            </a:r>
            <a:r>
              <a:rPr lang="en-US" dirty="0" smtClean="0">
                <a:latin typeface="Times New Roman" pitchFamily="18" charset="0"/>
                <a:cs typeface="Times New Roman" pitchFamily="18" charset="0"/>
              </a:rPr>
              <a:t> causes a transition to state A while an input of </a:t>
            </a:r>
            <a:r>
              <a:rPr lang="en-US" i="1" dirty="0" smtClean="0">
                <a:latin typeface="Times New Roman" pitchFamily="18" charset="0"/>
                <a:cs typeface="Times New Roman" pitchFamily="18" charset="0"/>
              </a:rPr>
              <a:t>b</a:t>
            </a:r>
            <a:r>
              <a:rPr lang="en-US" dirty="0" smtClean="0">
                <a:latin typeface="Times New Roman" pitchFamily="18" charset="0"/>
                <a:cs typeface="Times New Roman" pitchFamily="18" charset="0"/>
              </a:rPr>
              <a:t> causes a transition to state B.</a:t>
            </a:r>
          </a:p>
          <a:p>
            <a:pPr algn="just">
              <a:buNone/>
            </a:pPr>
            <a:endParaRPr lang="en-US" dirty="0" smtClean="0">
              <a:latin typeface="Times New Roman" pitchFamily="18" charset="0"/>
              <a:cs typeface="Times New Roman" pitchFamily="18" charset="0"/>
            </a:endParaRPr>
          </a:p>
          <a:p>
            <a:pPr algn="just"/>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Examples</a:t>
            </a:r>
            <a:endParaRPr lang="en-US" dirty="0"/>
          </a:p>
        </p:txBody>
      </p:sp>
      <p:sp>
        <p:nvSpPr>
          <p:cNvPr id="3" name="Content Placeholder 2"/>
          <p:cNvSpPr>
            <a:spLocks noGrp="1"/>
          </p:cNvSpPr>
          <p:nvPr>
            <p:ph idx="1"/>
          </p:nvPr>
        </p:nvSpPr>
        <p:spPr/>
        <p:txBody>
          <a:bodyPr>
            <a:normAutofit fontScale="92500"/>
          </a:bodyPr>
          <a:lstStyle/>
          <a:p>
            <a:pPr>
              <a:buNone/>
            </a:pPr>
            <a:r>
              <a:rPr lang="en-US" dirty="0" smtClean="0"/>
              <a:t>E.g., A moving automobile whose engine is running can have the following states with respect to its transmission: </a:t>
            </a:r>
          </a:p>
          <a:p>
            <a:r>
              <a:rPr lang="en-US" b="1" dirty="0" smtClean="0"/>
              <a:t>1.</a:t>
            </a:r>
            <a:r>
              <a:rPr lang="en-US" dirty="0" smtClean="0"/>
              <a:t>  Reverse gear 	</a:t>
            </a:r>
            <a:r>
              <a:rPr lang="en-US" b="1" dirty="0" smtClean="0"/>
              <a:t>2.</a:t>
            </a:r>
            <a:r>
              <a:rPr lang="en-US" dirty="0" smtClean="0"/>
              <a:t>  Neutral gear</a:t>
            </a:r>
          </a:p>
          <a:p>
            <a:r>
              <a:rPr lang="en-US" b="1" dirty="0" smtClean="0"/>
              <a:t>3.</a:t>
            </a:r>
            <a:r>
              <a:rPr lang="en-US" dirty="0" smtClean="0"/>
              <a:t>  First gear 		</a:t>
            </a:r>
            <a:r>
              <a:rPr lang="en-US" b="1" dirty="0" smtClean="0"/>
              <a:t>4.</a:t>
            </a:r>
            <a:r>
              <a:rPr lang="en-US" dirty="0" smtClean="0"/>
              <a:t>  Second gear</a:t>
            </a:r>
          </a:p>
          <a:p>
            <a:r>
              <a:rPr lang="en-US" b="1" dirty="0" smtClean="0"/>
              <a:t>5.</a:t>
            </a:r>
            <a:r>
              <a:rPr lang="en-US" dirty="0" smtClean="0"/>
              <a:t>  Third gear 		</a:t>
            </a:r>
            <a:r>
              <a:rPr lang="en-US" b="1" dirty="0" smtClean="0"/>
              <a:t>6.</a:t>
            </a:r>
            <a:r>
              <a:rPr lang="en-US" dirty="0" smtClean="0"/>
              <a:t>  Fourth gear </a:t>
            </a:r>
          </a:p>
          <a:p>
            <a:pPr>
              <a:buNone/>
            </a:pPr>
            <a:r>
              <a:rPr lang="en-US" dirty="0" smtClean="0"/>
              <a:t>E.g., A person’s checkbook can have the following states with respect to the bank balance: </a:t>
            </a:r>
          </a:p>
          <a:p>
            <a:r>
              <a:rPr lang="en-US" b="1" dirty="0" smtClean="0"/>
              <a:t>1.</a:t>
            </a:r>
            <a:r>
              <a:rPr lang="en-US" dirty="0" smtClean="0"/>
              <a:t>  Equal </a:t>
            </a:r>
          </a:p>
          <a:p>
            <a:r>
              <a:rPr lang="en-US" b="1" dirty="0" smtClean="0"/>
              <a:t>2.</a:t>
            </a:r>
            <a:r>
              <a:rPr lang="en-US" dirty="0" smtClean="0"/>
              <a:t>  Less than </a:t>
            </a:r>
          </a:p>
          <a:p>
            <a:r>
              <a:rPr lang="en-US" b="1" dirty="0" smtClean="0"/>
              <a:t>3.</a:t>
            </a:r>
            <a:r>
              <a:rPr lang="en-US" dirty="0" smtClean="0"/>
              <a:t>  Greater than </a:t>
            </a:r>
          </a:p>
          <a:p>
            <a:pPr>
              <a:buNone/>
            </a:pP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0"/>
            <a:ext cx="7239000" cy="533400"/>
          </a:xfrm>
        </p:spPr>
        <p:txBody>
          <a:bodyPr>
            <a:normAutofit fontScale="90000"/>
          </a:bodyPr>
          <a:lstStyle/>
          <a:p>
            <a:r>
              <a:rPr lang="en-IN" dirty="0" smtClean="0"/>
              <a:t>EQUIVALENT STATES</a:t>
            </a:r>
            <a:endParaRPr lang="en-US" dirty="0"/>
          </a:p>
        </p:txBody>
      </p:sp>
      <p:pic>
        <p:nvPicPr>
          <p:cNvPr id="4" name="Content Placeholder 3" descr="5.PNG"/>
          <p:cNvPicPr>
            <a:picLocks noGrp="1" noChangeAspect="1"/>
          </p:cNvPicPr>
          <p:nvPr>
            <p:ph idx="1"/>
          </p:nvPr>
        </p:nvPicPr>
        <p:blipFill>
          <a:blip r:embed="rId2"/>
          <a:stretch>
            <a:fillRect/>
          </a:stretch>
        </p:blipFill>
        <p:spPr>
          <a:xfrm>
            <a:off x="0" y="1524000"/>
            <a:ext cx="8001000" cy="5029200"/>
          </a:xfrm>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PROCEDURE</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latin typeface="Times New Roman" pitchFamily="18" charset="0"/>
                <a:cs typeface="Times New Roman" pitchFamily="18" charset="0"/>
              </a:rPr>
              <a:t>The rows corresponding to the two states are identical with respect to input/output/next state but the name of the next state could differ. </a:t>
            </a:r>
          </a:p>
          <a:p>
            <a:pPr algn="just"/>
            <a:r>
              <a:rPr lang="en-US" dirty="0" smtClean="0">
                <a:latin typeface="Times New Roman" pitchFamily="18" charset="0"/>
                <a:cs typeface="Times New Roman" pitchFamily="18" charset="0"/>
              </a:rPr>
              <a:t>The two states are differentiated only by the input that distinguishes between them. This situation is shown in Fig.7. Except for the </a:t>
            </a:r>
            <a:r>
              <a:rPr lang="en-US" i="1" dirty="0" err="1" smtClean="0">
                <a:latin typeface="Times New Roman" pitchFamily="18" charset="0"/>
                <a:cs typeface="Times New Roman" pitchFamily="18" charset="0"/>
              </a:rPr>
              <a:t>a,b</a:t>
            </a:r>
            <a:r>
              <a:rPr lang="en-US" dirty="0" smtClean="0">
                <a:latin typeface="Times New Roman" pitchFamily="18" charset="0"/>
                <a:cs typeface="Times New Roman" pitchFamily="18" charset="0"/>
              </a:rPr>
              <a:t> inputs, which distinguish between states A and B, the system’s behavior in the two states is identical for every input sequence; </a:t>
            </a:r>
            <a:r>
              <a:rPr lang="en-US" b="1" dirty="0" smtClean="0">
                <a:latin typeface="Times New Roman" pitchFamily="18" charset="0"/>
                <a:cs typeface="Times New Roman" pitchFamily="18" charset="0"/>
              </a:rPr>
              <a:t>they can be merged. </a:t>
            </a:r>
          </a:p>
          <a:p>
            <a:pPr algn="just"/>
            <a:r>
              <a:rPr lang="en-US" dirty="0" smtClean="0">
                <a:latin typeface="Times New Roman" pitchFamily="18" charset="0"/>
                <a:cs typeface="Times New Roman" pitchFamily="18" charset="0"/>
              </a:rPr>
              <a:t>There are two sets of rows which, except for the state names, have identical state graphs with respect to transitions and outputs. The two sets can be merged in Fig.8.</a:t>
            </a:r>
          </a:p>
          <a:p>
            <a:pPr algn="just"/>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dirty="0" smtClean="0">
                <a:latin typeface="Times New Roman" pitchFamily="18" charset="0"/>
                <a:cs typeface="Times New Roman" pitchFamily="18" charset="0"/>
              </a:rPr>
              <a:t>The rows are not identical, but except for the state names (A1 = B2, A2 = B2, A3 = B3), the system’s action, when judged by the relation between the output sequence produced by a given input sequence, is identical for either the A or the B set of states. Consequently, this state graph can be replaced by the simpler version shown in Fig.8.c.</a:t>
            </a:r>
          </a:p>
          <a:p>
            <a:pPr algn="just"/>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EQUIVALENT STATES</a:t>
            </a:r>
            <a:endParaRPr lang="en-US" dirty="0"/>
          </a:p>
        </p:txBody>
      </p:sp>
      <p:pic>
        <p:nvPicPr>
          <p:cNvPr id="4" name="Content Placeholder 3"/>
          <p:cNvPicPr>
            <a:picLocks noGrp="1"/>
          </p:cNvPicPr>
          <p:nvPr>
            <p:ph idx="1"/>
          </p:nvPr>
        </p:nvPicPr>
        <p:blipFill>
          <a:blip r:embed="rId2"/>
          <a:srcRect/>
          <a:stretch>
            <a:fillRect/>
          </a:stretch>
        </p:blipFill>
        <p:spPr bwMode="auto">
          <a:xfrm>
            <a:off x="609600" y="1676400"/>
            <a:ext cx="6781799" cy="4724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a:srcRect/>
          <a:stretch>
            <a:fillRect/>
          </a:stretch>
        </p:blipFill>
        <p:spPr bwMode="auto">
          <a:xfrm>
            <a:off x="1143000" y="304800"/>
            <a:ext cx="5181600" cy="5943600"/>
          </a:xfrm>
          <a:prstGeom prst="rect">
            <a:avLst/>
          </a:prstGeom>
          <a:noFill/>
          <a:ln w="9525">
            <a:noFill/>
            <a:miter lim="800000"/>
            <a:headEnd/>
            <a:tailEnd/>
          </a:ln>
        </p:spPr>
      </p:pic>
      <p:sp>
        <p:nvSpPr>
          <p:cNvPr id="6" name="TextBox 5"/>
          <p:cNvSpPr txBox="1"/>
          <p:nvPr/>
        </p:nvSpPr>
        <p:spPr>
          <a:xfrm>
            <a:off x="685800" y="6172200"/>
            <a:ext cx="6934200" cy="369332"/>
          </a:xfrm>
          <a:prstGeom prst="rect">
            <a:avLst/>
          </a:prstGeom>
          <a:noFill/>
        </p:spPr>
        <p:txBody>
          <a:bodyPr wrap="square" rtlCol="0">
            <a:spAutoFit/>
          </a:bodyPr>
          <a:lstStyle/>
          <a:p>
            <a:pPr algn="ctr"/>
            <a:r>
              <a:rPr lang="en-IN" dirty="0" smtClean="0"/>
              <a:t>MERGED EQUIVALENT STATES</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UNMERGED STATES</a:t>
            </a:r>
            <a:endParaRPr lang="en-US" dirty="0"/>
          </a:p>
        </p:txBody>
      </p:sp>
      <p:pic>
        <p:nvPicPr>
          <p:cNvPr id="4" name="Content Placeholder 3"/>
          <p:cNvPicPr>
            <a:picLocks noGrp="1"/>
          </p:cNvPicPr>
          <p:nvPr>
            <p:ph idx="1"/>
          </p:nvPr>
        </p:nvPicPr>
        <p:blipFill>
          <a:blip r:embed="rId2"/>
          <a:srcRect/>
          <a:stretch>
            <a:fillRect/>
          </a:stretch>
        </p:blipFill>
        <p:spPr bwMode="auto">
          <a:xfrm>
            <a:off x="457200" y="1981200"/>
            <a:ext cx="7086599" cy="4114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lgn="just"/>
            <a:r>
              <a:rPr lang="en-US" dirty="0" smtClean="0">
                <a:latin typeface="Times New Roman" pitchFamily="18" charset="0"/>
                <a:cs typeface="Times New Roman" pitchFamily="18" charset="0"/>
              </a:rPr>
              <a:t>Bugs are often the result of the unjustifiable merger of seemingly equivalent states. Two states or two sets of states appear to be equivalent because the programmer has failed to carry through to a proof of equivalence for </a:t>
            </a:r>
            <a:r>
              <a:rPr lang="en-US" i="1" dirty="0" smtClean="0">
                <a:latin typeface="Times New Roman" pitchFamily="18" charset="0"/>
                <a:cs typeface="Times New Roman" pitchFamily="18" charset="0"/>
              </a:rPr>
              <a:t>every</a:t>
            </a:r>
            <a:r>
              <a:rPr lang="en-US" dirty="0" smtClean="0">
                <a:latin typeface="Times New Roman" pitchFamily="18" charset="0"/>
                <a:cs typeface="Times New Roman" pitchFamily="18" charset="0"/>
              </a:rPr>
              <a:t> input sequence</a:t>
            </a:r>
          </a:p>
          <a:p>
            <a:pPr algn="just"/>
            <a:r>
              <a:rPr lang="en-US" dirty="0" smtClean="0">
                <a:latin typeface="Times New Roman" pitchFamily="18" charset="0"/>
                <a:cs typeface="Times New Roman" pitchFamily="18" charset="0"/>
              </a:rPr>
              <a:t>The input sequence </a:t>
            </a:r>
            <a:r>
              <a:rPr lang="en-US" i="1" u="sng" dirty="0" err="1" smtClean="0">
                <a:latin typeface="Times New Roman" pitchFamily="18" charset="0"/>
                <a:cs typeface="Times New Roman" pitchFamily="18" charset="0"/>
              </a:rPr>
              <a:t>a</a:t>
            </a:r>
            <a:r>
              <a:rPr lang="en-US" i="1" dirty="0" err="1" smtClean="0">
                <a:latin typeface="Times New Roman" pitchFamily="18" charset="0"/>
                <a:cs typeface="Times New Roman" pitchFamily="18" charset="0"/>
              </a:rPr>
              <a:t>bbbb</a:t>
            </a:r>
            <a:r>
              <a:rPr lang="en-US" dirty="0" smtClean="0">
                <a:latin typeface="Times New Roman" pitchFamily="18" charset="0"/>
                <a:cs typeface="Times New Roman" pitchFamily="18" charset="0"/>
              </a:rPr>
              <a:t> produces the output sequence </a:t>
            </a:r>
            <a:r>
              <a:rPr lang="en-US" i="1" dirty="0" err="1" smtClean="0">
                <a:latin typeface="Times New Roman" pitchFamily="18" charset="0"/>
                <a:cs typeface="Times New Roman" pitchFamily="18" charset="0"/>
              </a:rPr>
              <a:t>uxuy</a:t>
            </a:r>
            <a:r>
              <a:rPr lang="en-US" i="1" u="sng" dirty="0" err="1" smtClean="0">
                <a:latin typeface="Times New Roman" pitchFamily="18" charset="0"/>
                <a:cs typeface="Times New Roman" pitchFamily="18" charset="0"/>
              </a:rPr>
              <a:t>y</a:t>
            </a:r>
            <a:r>
              <a:rPr lang="en-US" dirty="0" smtClean="0">
                <a:latin typeface="Times New Roman" pitchFamily="18" charset="0"/>
                <a:cs typeface="Times New Roman" pitchFamily="18" charset="0"/>
              </a:rPr>
              <a:t>, while the input sequence </a:t>
            </a:r>
            <a:r>
              <a:rPr lang="en-US" i="1" u="sng" dirty="0" err="1" smtClean="0">
                <a:latin typeface="Times New Roman" pitchFamily="18" charset="0"/>
                <a:cs typeface="Times New Roman" pitchFamily="18" charset="0"/>
              </a:rPr>
              <a:t>b</a:t>
            </a:r>
            <a:r>
              <a:rPr lang="en-US" i="1" dirty="0" err="1" smtClean="0">
                <a:latin typeface="Times New Roman" pitchFamily="18" charset="0"/>
                <a:cs typeface="Times New Roman" pitchFamily="18" charset="0"/>
              </a:rPr>
              <a:t>bbb</a:t>
            </a:r>
            <a:r>
              <a:rPr lang="en-US" dirty="0" smtClean="0">
                <a:latin typeface="Times New Roman" pitchFamily="18" charset="0"/>
                <a:cs typeface="Times New Roman" pitchFamily="18" charset="0"/>
              </a:rPr>
              <a:t> produces the output sequence </a:t>
            </a:r>
            <a:r>
              <a:rPr lang="en-US" i="1" dirty="0" err="1" smtClean="0">
                <a:latin typeface="Times New Roman" pitchFamily="18" charset="0"/>
                <a:cs typeface="Times New Roman" pitchFamily="18" charset="0"/>
              </a:rPr>
              <a:t>uxuy</a:t>
            </a:r>
            <a:r>
              <a:rPr lang="en-US" i="1" u="sng" dirty="0" err="1" smtClean="0">
                <a:latin typeface="Times New Roman" pitchFamily="18" charset="0"/>
                <a:cs typeface="Times New Roman" pitchFamily="18" charset="0"/>
              </a:rPr>
              <a:t>u</a:t>
            </a:r>
            <a:r>
              <a:rPr lang="en-US" dirty="0" smtClean="0">
                <a:latin typeface="Times New Roman" pitchFamily="18" charset="0"/>
                <a:cs typeface="Times New Roman" pitchFamily="18" charset="0"/>
              </a:rPr>
              <a:t>. The two sets of states are not equivalent, although an incomplete analysis might lead you to believe that they are.</a:t>
            </a:r>
          </a:p>
          <a:p>
            <a:pPr algn="just"/>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Transition Bugs</a:t>
            </a:r>
            <a:br>
              <a:rPr lang="en-US" dirty="0" smtClean="0"/>
            </a:br>
            <a:endParaRPr lang="en-US" dirty="0"/>
          </a:p>
        </p:txBody>
      </p:sp>
      <p:sp>
        <p:nvSpPr>
          <p:cNvPr id="3" name="Content Placeholder 2"/>
          <p:cNvSpPr>
            <a:spLocks noGrp="1"/>
          </p:cNvSpPr>
          <p:nvPr>
            <p:ph idx="1"/>
          </p:nvPr>
        </p:nvSpPr>
        <p:spPr/>
        <p:txBody>
          <a:bodyPr/>
          <a:lstStyle/>
          <a:p>
            <a:pPr>
              <a:buNone/>
            </a:pPr>
            <a:r>
              <a:rPr lang="en-US" b="1" dirty="0" smtClean="0"/>
              <a:t>Unspecified and Contradictory Transitions</a:t>
            </a:r>
          </a:p>
          <a:p>
            <a:endParaRPr lang="en-US" dirty="0"/>
          </a:p>
        </p:txBody>
      </p:sp>
      <p:sp>
        <p:nvSpPr>
          <p:cNvPr id="4" name="TextBox 3"/>
          <p:cNvSpPr txBox="1"/>
          <p:nvPr/>
        </p:nvSpPr>
        <p:spPr>
          <a:xfrm>
            <a:off x="304800" y="2286000"/>
            <a:ext cx="7543800" cy="4093428"/>
          </a:xfrm>
          <a:prstGeom prst="rect">
            <a:avLst/>
          </a:prstGeom>
          <a:noFill/>
        </p:spPr>
        <p:txBody>
          <a:bodyPr wrap="square" rtlCol="0">
            <a:spAutoFit/>
          </a:bodyPr>
          <a:lstStyle/>
          <a:p>
            <a:pPr algn="just"/>
            <a:r>
              <a:rPr lang="en-IN" sz="2000" b="1" dirty="0" smtClean="0">
                <a:latin typeface="Times New Roman" pitchFamily="18" charset="0"/>
                <a:cs typeface="Times New Roman" pitchFamily="18" charset="0"/>
              </a:rPr>
              <a:t>Unspecified Transactions: </a:t>
            </a:r>
            <a:r>
              <a:rPr lang="en-IN" sz="2000" dirty="0" smtClean="0">
                <a:latin typeface="Times New Roman" pitchFamily="18" charset="0"/>
                <a:cs typeface="Times New Roman" pitchFamily="18" charset="0"/>
              </a:rPr>
              <a:t>Transactions are nothing but the lines that are used to link the states.</a:t>
            </a:r>
          </a:p>
          <a:p>
            <a:pPr algn="just">
              <a:buFont typeface="Arial" pitchFamily="34" charset="0"/>
              <a:buChar char="•"/>
            </a:pPr>
            <a:r>
              <a:rPr lang="en-IN" sz="2000" dirty="0" smtClean="0">
                <a:latin typeface="Times New Roman" pitchFamily="18" charset="0"/>
                <a:cs typeface="Times New Roman" pitchFamily="18" charset="0"/>
              </a:rPr>
              <a:t> For every state input combination, there should be a transition specified. If the transitions are not specified then the bugs can occur due to unspecified transitions between the states.</a:t>
            </a:r>
          </a:p>
          <a:p>
            <a:pPr algn="just">
              <a:buFont typeface="Arial" pitchFamily="34" charset="0"/>
              <a:buChar char="•"/>
            </a:pPr>
            <a:r>
              <a:rPr lang="en-IN" sz="2000" dirty="0" smtClean="0">
                <a:latin typeface="Times New Roman" pitchFamily="18" charset="0"/>
                <a:cs typeface="Times New Roman" pitchFamily="18" charset="0"/>
              </a:rPr>
              <a:t>The system should adopt a mechanism such that when the transition is not possible in the state then there should be a method that prevents the occurrence of input in that state.</a:t>
            </a:r>
          </a:p>
          <a:p>
            <a:pPr algn="just">
              <a:buFont typeface="Arial" pitchFamily="34" charset="0"/>
              <a:buChar char="•"/>
            </a:pPr>
            <a:r>
              <a:rPr lang="en-IN" sz="2000" dirty="0" smtClean="0">
                <a:latin typeface="Times New Roman" pitchFamily="18" charset="0"/>
                <a:cs typeface="Times New Roman" pitchFamily="18" charset="0"/>
              </a:rPr>
              <a:t>If such a method is not there, then the input becomes useless or inefficient.</a:t>
            </a:r>
          </a:p>
          <a:p>
            <a:pPr algn="just">
              <a:buFont typeface="Arial" pitchFamily="34" charset="0"/>
              <a:buChar char="•"/>
            </a:pPr>
            <a:r>
              <a:rPr lang="en-IN" sz="2000" dirty="0" smtClean="0">
                <a:latin typeface="Times New Roman" pitchFamily="18" charset="0"/>
                <a:cs typeface="Times New Roman" pitchFamily="18" charset="0"/>
              </a:rPr>
              <a:t> there should be only one transition specified for each state and the input combinations so that the transition bugs due to unspecified transitions can be avoided</a:t>
            </a: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Contradictory transitions</a:t>
            </a:r>
            <a:endParaRPr lang="en-US" dirty="0"/>
          </a:p>
        </p:txBody>
      </p:sp>
      <p:sp>
        <p:nvSpPr>
          <p:cNvPr id="3" name="Content Placeholder 2"/>
          <p:cNvSpPr>
            <a:spLocks noGrp="1"/>
          </p:cNvSpPr>
          <p:nvPr>
            <p:ph idx="1"/>
          </p:nvPr>
        </p:nvSpPr>
        <p:spPr/>
        <p:txBody>
          <a:bodyPr/>
          <a:lstStyle/>
          <a:p>
            <a:pPr algn="just"/>
            <a:r>
              <a:rPr lang="en-IN" dirty="0" smtClean="0"/>
              <a:t>Contradictions and ambiguities cannot occur in a program.</a:t>
            </a:r>
          </a:p>
          <a:p>
            <a:pPr algn="just"/>
            <a:r>
              <a:rPr lang="en-IN" dirty="0" smtClean="0"/>
              <a:t>It is impossible for a program to be ambiguous because every input is processed to produce some or other output.</a:t>
            </a:r>
          </a:p>
          <a:p>
            <a:pPr algn="just"/>
            <a:r>
              <a:rPr lang="en-IN" dirty="0" smtClean="0"/>
              <a:t>It does not matter whether the output is correct or incorrect.</a:t>
            </a:r>
          </a:p>
          <a:p>
            <a:pPr algn="just"/>
            <a:r>
              <a:rPr lang="en-IN" dirty="0" smtClean="0"/>
              <a:t>In the same way, the program or software cannot be contradictory.</a:t>
            </a: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Conversion of specifications into state graph</a:t>
            </a:r>
            <a:endParaRPr lang="en-US" dirty="0"/>
          </a:p>
        </p:txBody>
      </p:sp>
      <p:sp>
        <p:nvSpPr>
          <p:cNvPr id="3" name="Content Placeholder 2"/>
          <p:cNvSpPr>
            <a:spLocks noGrp="1"/>
          </p:cNvSpPr>
          <p:nvPr>
            <p:ph idx="1"/>
          </p:nvPr>
        </p:nvSpPr>
        <p:spPr/>
        <p:txBody>
          <a:bodyPr/>
          <a:lstStyle/>
          <a:p>
            <a:pPr algn="just"/>
            <a:r>
              <a:rPr lang="en-US" dirty="0" smtClean="0"/>
              <a:t>Specifications are one of the most common source of ambiguities and contradictions.. The following example illustrates how to convert a specification into a state graph and how contradictions can come about. </a:t>
            </a:r>
          </a:p>
          <a:p>
            <a:pPr algn="just"/>
            <a:r>
              <a:rPr lang="en-US" dirty="0" smtClean="0"/>
              <a:t>The tape control routine will be used. Start with the first statement in the specification and add to the state graph one statement at a time. Here is the first statement of the specification: </a:t>
            </a:r>
          </a:p>
          <a:p>
            <a:pPr algn="just"/>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Example</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E.g., A word processing program menu can be in the following states with respect to file manipulation: </a:t>
            </a:r>
          </a:p>
          <a:p>
            <a:r>
              <a:rPr lang="en-US" b="1" dirty="0" smtClean="0"/>
              <a:t>1.</a:t>
            </a:r>
            <a:r>
              <a:rPr lang="en-US" dirty="0" smtClean="0"/>
              <a:t>  Copy document </a:t>
            </a:r>
          </a:p>
          <a:p>
            <a:r>
              <a:rPr lang="en-US" b="1" dirty="0" smtClean="0"/>
              <a:t>2.</a:t>
            </a:r>
            <a:r>
              <a:rPr lang="en-US" dirty="0" smtClean="0"/>
              <a:t>  Delete document </a:t>
            </a:r>
          </a:p>
          <a:p>
            <a:r>
              <a:rPr lang="en-US" b="1" dirty="0" smtClean="0"/>
              <a:t>3.</a:t>
            </a:r>
            <a:r>
              <a:rPr lang="en-US" dirty="0" smtClean="0"/>
              <a:t>  Rename document </a:t>
            </a:r>
          </a:p>
          <a:p>
            <a:r>
              <a:rPr lang="en-US" b="1" dirty="0" smtClean="0"/>
              <a:t>4.</a:t>
            </a:r>
            <a:r>
              <a:rPr lang="en-US" dirty="0" smtClean="0"/>
              <a:t>  Create document </a:t>
            </a:r>
          </a:p>
          <a:p>
            <a:r>
              <a:rPr lang="en-US" b="1" dirty="0" smtClean="0"/>
              <a:t>5.</a:t>
            </a:r>
            <a:r>
              <a:rPr lang="en-US" dirty="0" smtClean="0"/>
              <a:t>  Compress document </a:t>
            </a:r>
          </a:p>
          <a:p>
            <a:r>
              <a:rPr lang="en-US" b="1" dirty="0" smtClean="0"/>
              <a:t>6.</a:t>
            </a:r>
            <a:r>
              <a:rPr lang="en-US" dirty="0" smtClean="0"/>
              <a:t>  Copy disc </a:t>
            </a:r>
          </a:p>
          <a:p>
            <a:r>
              <a:rPr lang="en-US" b="1" dirty="0" smtClean="0"/>
              <a:t>7.</a:t>
            </a:r>
            <a:r>
              <a:rPr lang="en-US" dirty="0" smtClean="0"/>
              <a:t>  Format disc </a:t>
            </a:r>
          </a:p>
          <a:p>
            <a:r>
              <a:rPr lang="en-US" b="1" dirty="0" smtClean="0"/>
              <a:t>8.</a:t>
            </a:r>
            <a:r>
              <a:rPr lang="en-US" dirty="0" smtClean="0"/>
              <a:t>  Backup disc </a:t>
            </a:r>
          </a:p>
          <a:p>
            <a:r>
              <a:rPr lang="en-US" b="1" dirty="0" smtClean="0"/>
              <a:t>9.</a:t>
            </a:r>
            <a:r>
              <a:rPr lang="en-US" dirty="0" smtClean="0"/>
              <a:t>  Recover from backup </a:t>
            </a:r>
          </a:p>
          <a:p>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7239000" cy="6150936"/>
          </a:xfrm>
        </p:spPr>
        <p:txBody>
          <a:bodyPr>
            <a:normAutofit fontScale="92500" lnSpcReduction="20000"/>
          </a:bodyPr>
          <a:lstStyle/>
          <a:p>
            <a:pPr algn="just"/>
            <a:r>
              <a:rPr lang="en-US" dirty="0" smtClean="0"/>
              <a:t>Rule 1: The program will maintain an error counter, which will be incremented whenever there’s an error.</a:t>
            </a:r>
          </a:p>
          <a:p>
            <a:pPr algn="just"/>
            <a:r>
              <a:rPr lang="en-US" dirty="0" smtClean="0"/>
              <a:t>Rule 2: If there is an error, rewrite the block. </a:t>
            </a:r>
          </a:p>
          <a:p>
            <a:pPr algn="just"/>
            <a:r>
              <a:rPr lang="en-US" dirty="0" smtClean="0"/>
              <a:t>Rule 3: If there have been three successive errors, erase 10 centimeters of tape and then rewrite the block. </a:t>
            </a:r>
          </a:p>
          <a:p>
            <a:pPr algn="just"/>
            <a:r>
              <a:rPr lang="en-US" dirty="0" smtClean="0"/>
              <a:t>Rule 4: If there have been three successive erasures and another error occurs, put the unit out of service. </a:t>
            </a:r>
          </a:p>
          <a:p>
            <a:pPr algn="just"/>
            <a:r>
              <a:rPr lang="en-US" dirty="0" smtClean="0"/>
              <a:t>Rule 5: If the erasure was successful, return to the normal state and clear the error counter. </a:t>
            </a:r>
          </a:p>
          <a:p>
            <a:pPr algn="just"/>
            <a:r>
              <a:rPr lang="en-US" dirty="0" smtClean="0"/>
              <a:t>Rule 6: If the rewrite was unsuccessful, increment the error counter, advance the state, and try another rewrite. </a:t>
            </a:r>
          </a:p>
          <a:p>
            <a:pPr algn="just"/>
            <a:r>
              <a:rPr lang="en-US" dirty="0" smtClean="0"/>
              <a:t>Rule 7: If the rewrite was successful, decrement the error counter and return to the previous state. </a:t>
            </a:r>
          </a:p>
          <a:p>
            <a:pPr algn="just"/>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7239000" cy="5998536"/>
          </a:xfrm>
        </p:spPr>
        <p:txBody>
          <a:bodyPr/>
          <a:lstStyle/>
          <a:p>
            <a:r>
              <a:rPr lang="en-IN" dirty="0" smtClean="0"/>
              <a:t>Adding Rule 2, we get</a:t>
            </a:r>
          </a:p>
          <a:p>
            <a:pPr>
              <a:buNone/>
            </a:pPr>
            <a:endParaRPr lang="en-US" dirty="0"/>
          </a:p>
        </p:txBody>
      </p:sp>
      <p:pic>
        <p:nvPicPr>
          <p:cNvPr id="4" name="Picture 3" descr="rule2.PNG"/>
          <p:cNvPicPr>
            <a:picLocks noChangeAspect="1"/>
          </p:cNvPicPr>
          <p:nvPr/>
        </p:nvPicPr>
        <p:blipFill>
          <a:blip r:embed="rId2"/>
          <a:stretch>
            <a:fillRect/>
          </a:stretch>
        </p:blipFill>
        <p:spPr>
          <a:xfrm>
            <a:off x="609600" y="1066800"/>
            <a:ext cx="7162800" cy="2133600"/>
          </a:xfrm>
          <a:prstGeom prst="rect">
            <a:avLst/>
          </a:prstGeom>
        </p:spPr>
      </p:pic>
      <p:sp>
        <p:nvSpPr>
          <p:cNvPr id="6" name="TextBox 5"/>
          <p:cNvSpPr txBox="1"/>
          <p:nvPr/>
        </p:nvSpPr>
        <p:spPr>
          <a:xfrm>
            <a:off x="685800" y="3276600"/>
            <a:ext cx="7239000" cy="1107996"/>
          </a:xfrm>
          <a:prstGeom prst="rect">
            <a:avLst/>
          </a:prstGeom>
          <a:noFill/>
        </p:spPr>
        <p:txBody>
          <a:bodyPr wrap="square" rtlCol="0">
            <a:spAutoFit/>
          </a:bodyPr>
          <a:lstStyle/>
          <a:p>
            <a:pPr algn="just"/>
            <a:r>
              <a:rPr lang="en-US" sz="1600" dirty="0" smtClean="0"/>
              <a:t>Rule 3: </a:t>
            </a:r>
          </a:p>
          <a:p>
            <a:pPr algn="just"/>
            <a:r>
              <a:rPr lang="en-US" sz="1600" dirty="0" smtClean="0"/>
              <a:t>If there have been three successive errors, erase 10 centimeters of tape and then rewrite the block. </a:t>
            </a:r>
          </a:p>
          <a:p>
            <a:pPr algn="just"/>
            <a:endParaRPr lang="en-US" dirty="0"/>
          </a:p>
        </p:txBody>
      </p:sp>
      <p:pic>
        <p:nvPicPr>
          <p:cNvPr id="8" name="Picture 7" descr="rule3.PNG"/>
          <p:cNvPicPr>
            <a:picLocks noChangeAspect="1"/>
          </p:cNvPicPr>
          <p:nvPr/>
        </p:nvPicPr>
        <p:blipFill>
          <a:blip r:embed="rId3"/>
          <a:stretch>
            <a:fillRect/>
          </a:stretch>
        </p:blipFill>
        <p:spPr>
          <a:xfrm>
            <a:off x="685800" y="4038600"/>
            <a:ext cx="7010400" cy="2336920"/>
          </a:xfrm>
          <a:prstGeom prst="rect">
            <a:avLst/>
          </a:prstGeom>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7467600" cy="6074736"/>
          </a:xfrm>
        </p:spPr>
        <p:txBody>
          <a:bodyPr/>
          <a:lstStyle/>
          <a:p>
            <a:pPr algn="just"/>
            <a:r>
              <a:rPr lang="en-US" dirty="0" smtClean="0"/>
              <a:t>Rule 4: If there have been three successive erasures and another error occurs, put the unit out of service. </a:t>
            </a:r>
          </a:p>
          <a:p>
            <a:pPr algn="just"/>
            <a:endParaRPr lang="en-US" dirty="0"/>
          </a:p>
        </p:txBody>
      </p:sp>
      <p:pic>
        <p:nvPicPr>
          <p:cNvPr id="4" name="Picture 3" descr="rule4.PNG"/>
          <p:cNvPicPr>
            <a:picLocks noChangeAspect="1"/>
          </p:cNvPicPr>
          <p:nvPr/>
        </p:nvPicPr>
        <p:blipFill>
          <a:blip r:embed="rId2"/>
          <a:stretch>
            <a:fillRect/>
          </a:stretch>
        </p:blipFill>
        <p:spPr>
          <a:xfrm>
            <a:off x="762000" y="1752600"/>
            <a:ext cx="7010400" cy="3581400"/>
          </a:xfrm>
          <a:prstGeom prst="rect">
            <a:avLst/>
          </a:prstGeom>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7391400" cy="6150936"/>
          </a:xfrm>
        </p:spPr>
        <p:txBody>
          <a:bodyPr/>
          <a:lstStyle/>
          <a:p>
            <a:pPr algn="just"/>
            <a:r>
              <a:rPr lang="en-US" dirty="0" smtClean="0"/>
              <a:t>Rule 5: If the erasure was successful, return to the normal state and clear the counter. </a:t>
            </a:r>
          </a:p>
          <a:p>
            <a:pPr algn="just"/>
            <a:endParaRPr lang="en-US" dirty="0"/>
          </a:p>
        </p:txBody>
      </p:sp>
      <p:pic>
        <p:nvPicPr>
          <p:cNvPr id="4" name="Picture 3" descr="rule5.PNG"/>
          <p:cNvPicPr>
            <a:picLocks noChangeAspect="1"/>
          </p:cNvPicPr>
          <p:nvPr/>
        </p:nvPicPr>
        <p:blipFill>
          <a:blip r:embed="rId2"/>
          <a:stretch>
            <a:fillRect/>
          </a:stretch>
        </p:blipFill>
        <p:spPr>
          <a:xfrm>
            <a:off x="609600" y="1371600"/>
            <a:ext cx="7010399" cy="3124200"/>
          </a:xfrm>
          <a:prstGeom prst="rect">
            <a:avLst/>
          </a:prstGeom>
        </p:spPr>
      </p:pic>
      <p:sp>
        <p:nvSpPr>
          <p:cNvPr id="5" name="TextBox 4"/>
          <p:cNvSpPr txBox="1"/>
          <p:nvPr/>
        </p:nvSpPr>
        <p:spPr>
          <a:xfrm>
            <a:off x="685800" y="4572000"/>
            <a:ext cx="7391400" cy="1938992"/>
          </a:xfrm>
          <a:prstGeom prst="rect">
            <a:avLst/>
          </a:prstGeom>
          <a:noFill/>
        </p:spPr>
        <p:txBody>
          <a:bodyPr wrap="square" rtlCol="0">
            <a:spAutoFit/>
          </a:bodyPr>
          <a:lstStyle/>
          <a:p>
            <a:pPr algn="just"/>
            <a:r>
              <a:rPr lang="en-US" sz="2400" dirty="0" smtClean="0"/>
              <a:t>Rule 6: </a:t>
            </a:r>
          </a:p>
          <a:p>
            <a:pPr algn="just"/>
            <a:r>
              <a:rPr lang="en-US" sz="2400" dirty="0" smtClean="0"/>
              <a:t>If the rewrite was unsuccessful, increment the error counter, advance the state, and try another rewrite. </a:t>
            </a:r>
          </a:p>
          <a:p>
            <a:pPr algn="just"/>
            <a:endParaRPr lang="en-US" sz="2400"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7239000" cy="6074736"/>
          </a:xfrm>
        </p:spPr>
        <p:txBody>
          <a:bodyPr/>
          <a:lstStyle/>
          <a:p>
            <a:pPr algn="just"/>
            <a:r>
              <a:rPr lang="en-US" dirty="0" smtClean="0"/>
              <a:t>Rule 7: If the rewrite was successful, decrement the error counter and return to the previous state. </a:t>
            </a:r>
          </a:p>
          <a:p>
            <a:pPr algn="just">
              <a:buNone/>
            </a:pPr>
            <a:endParaRPr lang="en-US" dirty="0"/>
          </a:p>
        </p:txBody>
      </p:sp>
      <p:pic>
        <p:nvPicPr>
          <p:cNvPr id="4" name="Picture 3" descr="rule7.PNG"/>
          <p:cNvPicPr>
            <a:picLocks noChangeAspect="1"/>
          </p:cNvPicPr>
          <p:nvPr/>
        </p:nvPicPr>
        <p:blipFill>
          <a:blip r:embed="rId2"/>
          <a:stretch>
            <a:fillRect/>
          </a:stretch>
        </p:blipFill>
        <p:spPr>
          <a:xfrm>
            <a:off x="609600" y="1752600"/>
            <a:ext cx="7010400" cy="3505200"/>
          </a:xfrm>
          <a:prstGeom prst="rect">
            <a:avLst/>
          </a:prstGeom>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7239000" cy="6227136"/>
          </a:xfrm>
        </p:spPr>
        <p:txBody>
          <a:bodyPr>
            <a:normAutofit lnSpcReduction="10000"/>
          </a:bodyPr>
          <a:lstStyle/>
          <a:p>
            <a:pPr algn="just"/>
            <a:r>
              <a:rPr lang="en-IN" dirty="0" smtClean="0"/>
              <a:t>Unreachable states:</a:t>
            </a:r>
            <a:r>
              <a:rPr lang="en-US" dirty="0" smtClean="0"/>
              <a:t> If there are some state which no input sequence can reach then that state is known as </a:t>
            </a:r>
            <a:r>
              <a:rPr lang="en-IN" dirty="0" smtClean="0"/>
              <a:t>“unreachable state”.</a:t>
            </a:r>
          </a:p>
          <a:p>
            <a:pPr algn="just"/>
            <a:r>
              <a:rPr lang="en-US" dirty="0" smtClean="0"/>
              <a:t>there may be transitions from the unreachable state to other states, because the state became unreachable as a result of incorrect transitions</a:t>
            </a:r>
          </a:p>
          <a:p>
            <a:pPr algn="just"/>
            <a:r>
              <a:rPr lang="en-IN" dirty="0" smtClean="0"/>
              <a:t>The unreachable states can occur from impossible states. If groups of connected states are isolated, there can be two possibilities they are:</a:t>
            </a:r>
          </a:p>
          <a:p>
            <a:pPr marL="514350" indent="-514350" algn="just">
              <a:buFont typeface="+mj-lt"/>
              <a:buAutoNum type="arabicPeriod"/>
            </a:pPr>
            <a:r>
              <a:rPr lang="en-IN" dirty="0" smtClean="0"/>
              <a:t>The missing of transition may result in a bug</a:t>
            </a:r>
          </a:p>
          <a:p>
            <a:pPr marL="514350" indent="-514350" algn="just">
              <a:buFont typeface="+mj-lt"/>
              <a:buAutoNum type="arabicPeriod"/>
            </a:pPr>
            <a:r>
              <a:rPr lang="en-IN" dirty="0" smtClean="0"/>
              <a:t>There are some unknown transitions which the programmer does not know.</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7239000" cy="6074736"/>
          </a:xfrm>
        </p:spPr>
        <p:txBody>
          <a:bodyPr>
            <a:normAutofit lnSpcReduction="10000"/>
          </a:bodyPr>
          <a:lstStyle/>
          <a:p>
            <a:pPr algn="just"/>
            <a:r>
              <a:rPr lang="en-IN" dirty="0" smtClean="0"/>
              <a:t>Dead States: </a:t>
            </a:r>
            <a:r>
              <a:rPr lang="en-US" dirty="0" smtClean="0"/>
              <a:t>A </a:t>
            </a:r>
            <a:r>
              <a:rPr lang="en-US" b="1" dirty="0" smtClean="0"/>
              <a:t>dead state </a:t>
            </a:r>
            <a:r>
              <a:rPr lang="en-US" dirty="0" smtClean="0"/>
              <a:t>or set of dead states is a state that once entered cannot be left. This is not necessarily a bug, but it is suspicious</a:t>
            </a:r>
          </a:p>
          <a:p>
            <a:pPr algn="just"/>
            <a:r>
              <a:rPr lang="en-IN" dirty="0" smtClean="0"/>
              <a:t>Output errors: The output for the transition could be wrong if all the states, the transitions and inputs are correct and there are no dead or unreachable states.</a:t>
            </a:r>
          </a:p>
          <a:p>
            <a:pPr algn="just"/>
            <a:r>
              <a:rPr lang="en-IN" dirty="0" smtClean="0"/>
              <a:t>Outputs are not dependent on transitions and inputs. They should also be tested and verified independently. The tester needs to distinguish the state graph that is correct and whose output is incorrect.</a:t>
            </a:r>
          </a:p>
          <a:p>
            <a:pPr algn="just"/>
            <a:r>
              <a:rPr lang="en-IN" dirty="0" smtClean="0"/>
              <a:t>The reason for the wrong output would be incorrect call to the routine that should be executed for output. It is minor bug</a:t>
            </a:r>
            <a:endParaRPr lang="en-US" dirty="0" smtClean="0"/>
          </a:p>
          <a:p>
            <a:pPr algn="just"/>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Encoding bugs:</a:t>
            </a:r>
            <a:endParaRPr lang="en-US" dirty="0"/>
          </a:p>
        </p:txBody>
      </p:sp>
      <p:sp>
        <p:nvSpPr>
          <p:cNvPr id="3" name="Content Placeholder 2"/>
          <p:cNvSpPr>
            <a:spLocks noGrp="1"/>
          </p:cNvSpPr>
          <p:nvPr>
            <p:ph idx="1"/>
          </p:nvPr>
        </p:nvSpPr>
        <p:spPr/>
        <p:txBody>
          <a:bodyPr/>
          <a:lstStyle/>
          <a:p>
            <a:pPr algn="just"/>
            <a:r>
              <a:rPr lang="en-IN" dirty="0" smtClean="0"/>
              <a:t>The process of converting or coding the inputs, transitions and outputs of the states in order to obtain the secure process of finite state machine is known as encoding.</a:t>
            </a:r>
          </a:p>
          <a:p>
            <a:pPr algn="just"/>
            <a:r>
              <a:rPr lang="en-IN" dirty="0" smtClean="0"/>
              <a:t>Encoding is done both in explicit and implicit way. The probability of bugs is more in explicit finite state machine implementation. Bugs can even occur in implicit finite state machine because of different views made by programmer and tester.</a:t>
            </a:r>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7239000" cy="5998536"/>
          </a:xfrm>
        </p:spPr>
        <p:txBody>
          <a:bodyPr>
            <a:normAutofit lnSpcReduction="10000"/>
          </a:bodyPr>
          <a:lstStyle/>
          <a:p>
            <a:pPr algn="just">
              <a:buNone/>
            </a:pPr>
            <a:r>
              <a:rPr lang="en-US" b="1" dirty="0" smtClean="0"/>
              <a:t>STATE TESTING</a:t>
            </a:r>
          </a:p>
          <a:p>
            <a:pPr algn="just"/>
            <a:r>
              <a:rPr lang="en-IN" b="1" dirty="0" smtClean="0"/>
              <a:t>   State testing is defined as functional testing technique to test the functional bugs in the entire system</a:t>
            </a:r>
          </a:p>
          <a:p>
            <a:pPr algn="just"/>
            <a:r>
              <a:rPr lang="en-IN" b="1" dirty="0" smtClean="0"/>
              <a:t>The principles of state testing are very similar to the principles of path testing.</a:t>
            </a:r>
          </a:p>
          <a:p>
            <a:pPr algn="just"/>
            <a:r>
              <a:rPr lang="en-IN" b="1" dirty="0" smtClean="0"/>
              <a:t>For path testing it is not possible to test every possible path in a flow graph. Similarly, for state testing it is not possible to test every possible path is a state graph.</a:t>
            </a:r>
          </a:p>
          <a:p>
            <a:pPr algn="just"/>
            <a:r>
              <a:rPr lang="en-IN" b="1" dirty="0" smtClean="0"/>
              <a:t>In a state graph a path is a sequence of transitions caused by a sequence of inputs </a:t>
            </a:r>
          </a:p>
          <a:p>
            <a:pPr algn="just"/>
            <a:r>
              <a:rPr lang="en-IN" b="1" dirty="0" smtClean="0"/>
              <a:t>State testing examines each transition in a state graph to guarantee complete testing</a:t>
            </a:r>
            <a:endParaRPr lang="en-US" b="1" dirty="0" smtClean="0"/>
          </a:p>
          <a:p>
            <a:pPr algn="just"/>
            <a:endParaRPr lang="en-US" dirty="0" smtClean="0"/>
          </a:p>
          <a:p>
            <a:pPr algn="just">
              <a:buNone/>
            </a:pPr>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7239000" cy="6074736"/>
          </a:xfrm>
        </p:spPr>
        <p:txBody>
          <a:bodyPr/>
          <a:lstStyle/>
          <a:p>
            <a:pPr algn="just"/>
            <a:r>
              <a:rPr lang="en-IN" dirty="0" smtClean="0"/>
              <a:t>To begin state testing do the following:</a:t>
            </a:r>
          </a:p>
          <a:p>
            <a:pPr marL="514350" indent="-514350" algn="just">
              <a:buFont typeface="+mj-lt"/>
              <a:buAutoNum type="arabicPeriod"/>
            </a:pPr>
            <a:r>
              <a:rPr lang="en-IN" dirty="0" smtClean="0"/>
              <a:t>Define a set of input sequences such that when the system starts from the initial state, after going through all states It get backs to the initial state.</a:t>
            </a:r>
          </a:p>
          <a:p>
            <a:pPr marL="514350" indent="-514350" algn="just">
              <a:buFont typeface="+mj-lt"/>
              <a:buAutoNum type="arabicPeriod"/>
            </a:pPr>
            <a:r>
              <a:rPr lang="en-IN" dirty="0" smtClean="0"/>
              <a:t>Define expected next state, expected transition and also expected output code for each step  in each input sequence.</a:t>
            </a:r>
          </a:p>
          <a:p>
            <a:pPr marL="514350" indent="-514350" algn="just">
              <a:buFont typeface="+mj-lt"/>
              <a:buAutoNum type="arabicPeriod"/>
            </a:pPr>
            <a:r>
              <a:rPr lang="en-IN" dirty="0" smtClean="0"/>
              <a:t>At last, a set of tests define three sets of sequences such as input sequences, transition sequences and output sequences to complete the test.</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states</a:t>
            </a:r>
            <a:endParaRPr lang="en-US" dirty="0"/>
          </a:p>
        </p:txBody>
      </p:sp>
      <p:sp>
        <p:nvSpPr>
          <p:cNvPr id="3" name="Content Placeholder 2"/>
          <p:cNvSpPr>
            <a:spLocks noGrp="1"/>
          </p:cNvSpPr>
          <p:nvPr>
            <p:ph idx="1"/>
          </p:nvPr>
        </p:nvSpPr>
        <p:spPr/>
        <p:txBody>
          <a:bodyPr>
            <a:normAutofit lnSpcReduction="10000"/>
          </a:bodyPr>
          <a:lstStyle/>
          <a:p>
            <a:pPr lvl="0" algn="just"/>
            <a:r>
              <a:rPr lang="en-US" dirty="0" smtClean="0"/>
              <a:t>States are represented by </a:t>
            </a:r>
            <a:r>
              <a:rPr lang="en-US" b="1" dirty="0" smtClean="0"/>
              <a:t>nodes,</a:t>
            </a:r>
            <a:r>
              <a:rPr lang="en-US" dirty="0" smtClean="0"/>
              <a:t> states are numbered or may be identified by words or whatever else is convenient.</a:t>
            </a:r>
          </a:p>
          <a:p>
            <a:pPr lvl="0" algn="just"/>
            <a:r>
              <a:rPr lang="en-US" dirty="0" smtClean="0"/>
              <a:t> Fig. 1. shows a typical </a:t>
            </a:r>
            <a:r>
              <a:rPr lang="en-US" b="1" dirty="0" smtClean="0"/>
              <a:t>state graph.</a:t>
            </a:r>
            <a:r>
              <a:rPr lang="en-US" dirty="0" smtClean="0"/>
              <a:t> The automobile example is really more complicated because: (1) the engine might or might not be running, (2) the car itself might be moving forward or backward or be stopped, and (3) the clutch might or might not be depressed. These factors multiply the above six states by 2 × 3 × 2 = 12, for a total of 72 rather than 6 states.</a:t>
            </a:r>
          </a:p>
          <a:p>
            <a:pPr algn="just">
              <a:buNone/>
            </a:pPr>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7239000" cy="5922336"/>
          </a:xfrm>
        </p:spPr>
        <p:txBody>
          <a:bodyPr>
            <a:normAutofit lnSpcReduction="10000"/>
          </a:bodyPr>
          <a:lstStyle/>
          <a:p>
            <a:pPr algn="just">
              <a:buNone/>
            </a:pPr>
            <a:r>
              <a:rPr lang="en-IN" dirty="0" smtClean="0"/>
              <a:t>Advantages:</a:t>
            </a:r>
          </a:p>
          <a:p>
            <a:pPr marL="514350" indent="-514350" algn="just">
              <a:buFont typeface="+mj-lt"/>
              <a:buAutoNum type="arabicPeriod"/>
            </a:pPr>
            <a:r>
              <a:rPr lang="en-IN" dirty="0" smtClean="0"/>
              <a:t>State testing is useful when the error corrections are less expensive.</a:t>
            </a:r>
          </a:p>
          <a:p>
            <a:pPr marL="514350" indent="-514350" algn="just">
              <a:buFont typeface="+mj-lt"/>
              <a:buAutoNum type="arabicPeriod"/>
            </a:pPr>
            <a:r>
              <a:rPr lang="en-IN" dirty="0" smtClean="0"/>
              <a:t>Useful when the tester want to detect a specified input or when the order of inputs sequence is important.</a:t>
            </a:r>
          </a:p>
          <a:p>
            <a:pPr marL="514350" indent="-514350" algn="just">
              <a:buFont typeface="+mj-lt"/>
              <a:buAutoNum type="arabicPeriod"/>
            </a:pPr>
            <a:r>
              <a:rPr lang="en-IN" dirty="0" smtClean="0"/>
              <a:t>It is especially designed for catching the deep bugs.</a:t>
            </a:r>
          </a:p>
          <a:p>
            <a:pPr marL="514350" indent="-514350" algn="just">
              <a:buNone/>
            </a:pPr>
            <a:r>
              <a:rPr lang="en-IN" dirty="0" smtClean="0"/>
              <a:t>Disadvantages:</a:t>
            </a:r>
          </a:p>
          <a:p>
            <a:pPr marL="514350" indent="-514350" algn="just">
              <a:buFont typeface="+mj-lt"/>
              <a:buAutoNum type="arabicPeriod"/>
            </a:pPr>
            <a:r>
              <a:rPr lang="en-IN" dirty="0" smtClean="0"/>
              <a:t>When state testing is completed, there might be some bugs remained in the system.</a:t>
            </a:r>
          </a:p>
          <a:p>
            <a:pPr marL="514350" indent="-514350" algn="just">
              <a:buFont typeface="+mj-lt"/>
              <a:buAutoNum type="arabicPeriod"/>
            </a:pPr>
            <a:r>
              <a:rPr lang="en-IN" dirty="0" smtClean="0"/>
              <a:t>Testers requires large number of input sequences to catch transition errors, missing states, extra states and the link</a:t>
            </a:r>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7239000" cy="6074736"/>
          </a:xfrm>
        </p:spPr>
        <p:txBody>
          <a:bodyPr/>
          <a:lstStyle/>
          <a:p>
            <a:pPr algn="just"/>
            <a:r>
              <a:rPr lang="en-IN" dirty="0" smtClean="0"/>
              <a:t>Impact of bugs/implementation issues:</a:t>
            </a:r>
          </a:p>
          <a:p>
            <a:pPr marL="514350" indent="-514350" algn="just">
              <a:buFont typeface="+mj-lt"/>
              <a:buAutoNum type="arabicPeriod"/>
            </a:pPr>
            <a:r>
              <a:rPr lang="en-IN" dirty="0" smtClean="0"/>
              <a:t>The bugs in the software can occur through many different cases. Due to these bugs it is impossible to pass through or cover all the paths in the state graph. The bugs may occur due to:</a:t>
            </a:r>
          </a:p>
          <a:p>
            <a:pPr marL="514350" indent="-514350" algn="just"/>
            <a:r>
              <a:rPr lang="en-IN" dirty="0" smtClean="0"/>
              <a:t>Incorrect number of states</a:t>
            </a:r>
          </a:p>
          <a:p>
            <a:pPr marL="514350" indent="-514350" algn="just"/>
            <a:r>
              <a:rPr lang="en-IN" dirty="0" smtClean="0"/>
              <a:t>Incorrect state transitions</a:t>
            </a:r>
          </a:p>
          <a:p>
            <a:pPr marL="514350" indent="-514350" algn="just"/>
            <a:r>
              <a:rPr lang="en-IN" dirty="0" smtClean="0"/>
              <a:t>Incorrect transition output</a:t>
            </a:r>
          </a:p>
          <a:p>
            <a:pPr marL="514350" indent="-514350" algn="just"/>
            <a:r>
              <a:rPr lang="en-IN" dirty="0" smtClean="0"/>
              <a:t>Dead states</a:t>
            </a:r>
          </a:p>
          <a:p>
            <a:pPr marL="514350" indent="-514350" algn="just"/>
            <a:r>
              <a:rPr lang="en-IN" dirty="0" smtClean="0"/>
              <a:t>Unreachable states</a:t>
            </a:r>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7239000" cy="6074736"/>
          </a:xfrm>
        </p:spPr>
        <p:txBody>
          <a:bodyPr/>
          <a:lstStyle/>
          <a:p>
            <a:pPr marL="514350" indent="-514350" algn="just">
              <a:buFont typeface="+mj-lt"/>
              <a:buAutoNum type="arabicPeriod" startAt="2"/>
            </a:pPr>
            <a:r>
              <a:rPr lang="en-IN" dirty="0" smtClean="0"/>
              <a:t>The occurrence of bugs will be more in strongly connected graphs.</a:t>
            </a:r>
          </a:p>
          <a:p>
            <a:pPr marL="514350" indent="-514350" algn="just">
              <a:buFont typeface="+mj-lt"/>
              <a:buAutoNum type="arabicPeriod" startAt="2"/>
            </a:pPr>
            <a:r>
              <a:rPr lang="en-IN" dirty="0" smtClean="0"/>
              <a:t>State graphs are not time bounded- means some state graphs may consume less time and some may consume more time.</a:t>
            </a:r>
          </a:p>
          <a:p>
            <a:pPr marL="514350" indent="-514350" algn="just">
              <a:buFont typeface="+mj-lt"/>
              <a:buAutoNum type="arabicPeriod" startAt="2"/>
            </a:pPr>
            <a:r>
              <a:rPr lang="en-IN" dirty="0" smtClean="0"/>
              <a:t>When the system has no state and when there are improper responses, the state diagrams are not applied.</a:t>
            </a:r>
          </a:p>
          <a:p>
            <a:pPr marL="514350" indent="-514350" algn="just">
              <a:buFont typeface="+mj-lt"/>
              <a:buAutoNum type="arabicPeriod" startAt="2"/>
            </a:pPr>
            <a:r>
              <a:rPr lang="en-IN" dirty="0" smtClean="0"/>
              <a:t>The output errors in the state graphs can be caught easily but for transition errors long sequence covers should be used.</a:t>
            </a:r>
          </a:p>
          <a:p>
            <a:pPr marL="514350" indent="-514350" algn="just">
              <a:buFont typeface="+mj-lt"/>
              <a:buAutoNum type="arabicPeriod" startAt="2"/>
            </a:pPr>
            <a:r>
              <a:rPr lang="en-IN" dirty="0" smtClean="0"/>
              <a:t>State testing is considered as bottom line method as it supports functional model rather than the structural details.</a:t>
            </a:r>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Testability tips</a:t>
            </a:r>
            <a:endParaRPr lang="en-US" dirty="0"/>
          </a:p>
        </p:txBody>
      </p:sp>
      <p:sp>
        <p:nvSpPr>
          <p:cNvPr id="3" name="Content Placeholder 2"/>
          <p:cNvSpPr>
            <a:spLocks noGrp="1"/>
          </p:cNvSpPr>
          <p:nvPr>
            <p:ph idx="1"/>
          </p:nvPr>
        </p:nvSpPr>
        <p:spPr/>
        <p:txBody>
          <a:bodyPr/>
          <a:lstStyle/>
          <a:p>
            <a:pPr algn="just">
              <a:buNone/>
            </a:pPr>
            <a:r>
              <a:rPr lang="en-IN" dirty="0" smtClean="0"/>
              <a:t>Switches, flags and unachievable paths:</a:t>
            </a:r>
          </a:p>
          <a:p>
            <a:pPr algn="just"/>
            <a:r>
              <a:rPr lang="en-IN" dirty="0" smtClean="0"/>
              <a:t>The switches are flags are most essential tools for testing the state graph.</a:t>
            </a:r>
          </a:p>
          <a:p>
            <a:pPr algn="just"/>
            <a:r>
              <a:rPr lang="en-IN" dirty="0" smtClean="0"/>
              <a:t>They are used to test the finite state machine in every possible state.</a:t>
            </a:r>
          </a:p>
          <a:p>
            <a:pPr algn="just"/>
            <a:r>
              <a:rPr lang="en-IN" dirty="0" smtClean="0"/>
              <a:t>A flag is initialized and depending on this value a specific path is selected to find the easiest path for testing the finite state machine</a:t>
            </a:r>
          </a:p>
          <a:p>
            <a:pPr algn="just"/>
            <a:endParaRPr lang="en-IN" dirty="0" smtClean="0"/>
          </a:p>
          <a:p>
            <a:pPr algn="just">
              <a:buNone/>
            </a:pPr>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7239000" cy="6074736"/>
          </a:xfrm>
        </p:spPr>
        <p:txBody>
          <a:bodyPr/>
          <a:lstStyle/>
          <a:p>
            <a:r>
              <a:rPr lang="en-IN" dirty="0" smtClean="0"/>
              <a:t>Consider the example of a program with one flag</a:t>
            </a:r>
          </a:p>
          <a:p>
            <a:endParaRPr lang="en-US" dirty="0"/>
          </a:p>
        </p:txBody>
      </p:sp>
      <p:pic>
        <p:nvPicPr>
          <p:cNvPr id="4" name="Picture 3" descr="one switch.PNG"/>
          <p:cNvPicPr>
            <a:picLocks noChangeAspect="1"/>
          </p:cNvPicPr>
          <p:nvPr/>
        </p:nvPicPr>
        <p:blipFill>
          <a:blip r:embed="rId2"/>
          <a:stretch>
            <a:fillRect/>
          </a:stretch>
        </p:blipFill>
        <p:spPr>
          <a:xfrm>
            <a:off x="914400" y="1295400"/>
            <a:ext cx="6629400" cy="4343400"/>
          </a:xfrm>
          <a:prstGeom prst="rect">
            <a:avLst/>
          </a:prstGeom>
        </p:spPr>
      </p:pic>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7239000" cy="6074736"/>
          </a:xfrm>
        </p:spPr>
        <p:txBody>
          <a:bodyPr>
            <a:normAutofit lnSpcReduction="10000"/>
          </a:bodyPr>
          <a:lstStyle/>
          <a:p>
            <a:pPr algn="just"/>
            <a:r>
              <a:rPr lang="en-IN" dirty="0" smtClean="0"/>
              <a:t>In fig1 the flag value ‘P’ is assigned a value and it is to be evaluated. Depending on that value, the path is branched to continue the testing in both the ways.</a:t>
            </a:r>
          </a:p>
          <a:p>
            <a:pPr algn="just"/>
            <a:r>
              <a:rPr lang="en-IN" dirty="0" smtClean="0"/>
              <a:t>The testing can also be done by removing the flag and dividing ‘V’ into two paths.</a:t>
            </a:r>
          </a:p>
          <a:p>
            <a:pPr algn="just"/>
            <a:r>
              <a:rPr lang="en-IN" dirty="0" smtClean="0"/>
              <a:t>There are four paths named U,W,X,Y. Where two paths are not achievable.</a:t>
            </a:r>
          </a:p>
          <a:p>
            <a:pPr algn="just">
              <a:buNone/>
            </a:pPr>
            <a:r>
              <a:rPr lang="en-IN" dirty="0" smtClean="0"/>
              <a:t>The paths which cannot interact with each other are known as unachievable paths.</a:t>
            </a:r>
          </a:p>
          <a:p>
            <a:pPr algn="just"/>
            <a:r>
              <a:rPr lang="en-IN" dirty="0" smtClean="0"/>
              <a:t>U is unachievable to Y</a:t>
            </a:r>
          </a:p>
          <a:p>
            <a:pPr algn="just"/>
            <a:r>
              <a:rPr lang="en-IN" dirty="0" smtClean="0"/>
              <a:t>X is unachievable to w</a:t>
            </a:r>
          </a:p>
          <a:p>
            <a:pPr algn="just">
              <a:buNone/>
            </a:pPr>
            <a:r>
              <a:rPr lang="en-IN" dirty="0" smtClean="0"/>
              <a:t>Two paths are achievable. </a:t>
            </a:r>
          </a:p>
          <a:p>
            <a:pPr algn="just"/>
            <a:r>
              <a:rPr lang="en-IN" dirty="0" smtClean="0"/>
              <a:t>U is achievable to W</a:t>
            </a:r>
          </a:p>
          <a:p>
            <a:pPr algn="just"/>
            <a:r>
              <a:rPr lang="en-IN" dirty="0" smtClean="0"/>
              <a:t>X is achievable to Y</a:t>
            </a:r>
          </a:p>
          <a:p>
            <a:pPr algn="just"/>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7239000" cy="6303336"/>
          </a:xfrm>
        </p:spPr>
        <p:txBody>
          <a:bodyPr/>
          <a:lstStyle/>
          <a:p>
            <a:pPr algn="just"/>
            <a:r>
              <a:rPr lang="en-IN" dirty="0" smtClean="0"/>
              <a:t>Essential and inessential finite state </a:t>
            </a:r>
            <a:r>
              <a:rPr lang="en-IN" dirty="0" err="1" smtClean="0"/>
              <a:t>behavior</a:t>
            </a:r>
            <a:endParaRPr lang="en-IN" dirty="0" smtClean="0"/>
          </a:p>
          <a:p>
            <a:pPr marL="514350" indent="-514350" algn="just">
              <a:buFont typeface="+mj-lt"/>
              <a:buAutoNum type="arabicPeriod"/>
            </a:pPr>
            <a:r>
              <a:rPr lang="en-IN" dirty="0" smtClean="0"/>
              <a:t>Finite state machine</a:t>
            </a:r>
          </a:p>
          <a:p>
            <a:pPr marL="514350" indent="-514350" algn="just">
              <a:buFont typeface="+mj-lt"/>
              <a:buAutoNum type="arabicPeriod"/>
            </a:pPr>
            <a:r>
              <a:rPr lang="en-IN" dirty="0" smtClean="0"/>
              <a:t>Combinational machine</a:t>
            </a:r>
          </a:p>
          <a:p>
            <a:pPr marL="514350" indent="-514350" algn="just">
              <a:buNone/>
            </a:pPr>
            <a:r>
              <a:rPr lang="en-IN" dirty="0" smtClean="0"/>
              <a:t>      A combinational machine selects the path based on the values of predicates, the predicates depends only on prior processing and the predicate truth value will not change once they have been determined.</a:t>
            </a:r>
          </a:p>
          <a:p>
            <a:pPr marL="514350" indent="-514350" algn="just">
              <a:buNone/>
            </a:pPr>
            <a:endParaRPr lang="en-IN" dirty="0" smtClean="0"/>
          </a:p>
          <a:p>
            <a:pPr marL="514350" indent="-514350" algn="just">
              <a:buNone/>
            </a:pPr>
            <a:r>
              <a:rPr lang="en-IN" dirty="0" smtClean="0"/>
              <a:t>     A path is equivalent to a Boolean algebra expression over the predicates. No matter in which order decisions are made.</a:t>
            </a:r>
            <a:endParaRPr 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7239000" cy="6150936"/>
          </a:xfrm>
        </p:spPr>
        <p:txBody>
          <a:bodyPr/>
          <a:lstStyle/>
          <a:p>
            <a:pPr algn="just"/>
            <a:r>
              <a:rPr lang="en-IN" dirty="0" smtClean="0"/>
              <a:t>The following are the conditions are inessential finite state machine behaviour. If these conditions are not satisfied then the behaviour of the state machine is known as essential.</a:t>
            </a:r>
          </a:p>
          <a:p>
            <a:pPr marL="514350" indent="-514350" algn="just">
              <a:buFont typeface="+mj-lt"/>
              <a:buAutoNum type="arabicPeriod"/>
            </a:pPr>
            <a:r>
              <a:rPr lang="en-IN" dirty="0" smtClean="0"/>
              <a:t>If behaviour can be obtained by parallel program in data flow machine.</a:t>
            </a:r>
          </a:p>
          <a:p>
            <a:pPr marL="514350" indent="-514350" algn="just">
              <a:buFont typeface="+mj-lt"/>
              <a:buAutoNum type="arabicPeriod"/>
            </a:pPr>
            <a:r>
              <a:rPr lang="en-IN" dirty="0" smtClean="0"/>
              <a:t>If behaviour is obtained from decision table or decision tree.</a:t>
            </a:r>
          </a:p>
          <a:p>
            <a:pPr marL="514350" indent="-514350" algn="just">
              <a:buFont typeface="+mj-lt"/>
              <a:buAutoNum type="arabicPeriod"/>
            </a:pPr>
            <a:r>
              <a:rPr lang="en-IN" dirty="0" smtClean="0"/>
              <a:t>If expression of exit is equal to unity for a program including loops.</a:t>
            </a:r>
          </a:p>
          <a:p>
            <a:pPr marL="514350" indent="-514350" algn="just">
              <a:buFont typeface="+mj-lt"/>
              <a:buAutoNum type="arabicPeriod"/>
            </a:pPr>
            <a:r>
              <a:rPr lang="en-IN" dirty="0" smtClean="0"/>
              <a:t>If the program’s exit expression is not equal to unity but we don't want to loop under the looping conditions.</a:t>
            </a:r>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Design </a:t>
            </a:r>
            <a:r>
              <a:rPr lang="en-IN" dirty="0" err="1" smtClean="0"/>
              <a:t>guideliness</a:t>
            </a:r>
            <a:endParaRPr lang="en-US" dirty="0"/>
          </a:p>
        </p:txBody>
      </p:sp>
      <p:sp>
        <p:nvSpPr>
          <p:cNvPr id="3" name="Content Placeholder 2"/>
          <p:cNvSpPr>
            <a:spLocks noGrp="1"/>
          </p:cNvSpPr>
          <p:nvPr>
            <p:ph idx="1"/>
          </p:nvPr>
        </p:nvSpPr>
        <p:spPr/>
        <p:txBody>
          <a:bodyPr>
            <a:normAutofit fontScale="92500"/>
          </a:bodyPr>
          <a:lstStyle/>
          <a:p>
            <a:pPr algn="just"/>
            <a:r>
              <a:rPr lang="en-IN" dirty="0" smtClean="0"/>
              <a:t>Following are some of the design </a:t>
            </a:r>
            <a:r>
              <a:rPr lang="en-IN" dirty="0" err="1" smtClean="0"/>
              <a:t>guideliness</a:t>
            </a:r>
            <a:r>
              <a:rPr lang="en-IN" dirty="0" smtClean="0"/>
              <a:t> for building finite state machine into user code.</a:t>
            </a:r>
          </a:p>
          <a:p>
            <a:pPr marL="514350" indent="-514350" algn="just">
              <a:buFont typeface="+mj-lt"/>
              <a:buAutoNum type="arabicPeriod"/>
            </a:pPr>
            <a:r>
              <a:rPr lang="en-IN" dirty="0" smtClean="0"/>
              <a:t>Learn the procedure of finite state machine that are used in both hardware and software.</a:t>
            </a:r>
          </a:p>
          <a:p>
            <a:pPr marL="514350" indent="-514350" algn="just">
              <a:buFont typeface="+mj-lt"/>
              <a:buAutoNum type="arabicPeriod"/>
            </a:pPr>
            <a:r>
              <a:rPr lang="en-IN" dirty="0" smtClean="0"/>
              <a:t>Design an abstract machine model that works properly and satisfy user requirements then use </a:t>
            </a:r>
            <a:r>
              <a:rPr lang="en-IN" dirty="0" err="1" smtClean="0"/>
              <a:t>stateg</a:t>
            </a:r>
            <a:r>
              <a:rPr lang="en-IN" dirty="0" smtClean="0"/>
              <a:t> </a:t>
            </a:r>
            <a:r>
              <a:rPr lang="en-IN" dirty="0" err="1" smtClean="0"/>
              <a:t>raph</a:t>
            </a:r>
            <a:r>
              <a:rPr lang="en-IN" dirty="0" smtClean="0"/>
              <a:t> or state table to analyse.</a:t>
            </a:r>
          </a:p>
          <a:p>
            <a:pPr marL="514350" indent="-514350" algn="just">
              <a:buFont typeface="+mj-lt"/>
              <a:buAutoNum type="arabicPeriod"/>
            </a:pPr>
            <a:r>
              <a:rPr lang="en-IN" dirty="0" smtClean="0"/>
              <a:t>Design an explicit finite state machine which comprises of </a:t>
            </a:r>
            <a:r>
              <a:rPr lang="en-IN" dirty="0" err="1" smtClean="0"/>
              <a:t>i</a:t>
            </a:r>
            <a:r>
              <a:rPr lang="en-IN" dirty="0" smtClean="0"/>
              <a:t>/p encoding, o/p encoding, state code, </a:t>
            </a:r>
            <a:r>
              <a:rPr lang="en-IN" dirty="0" err="1" smtClean="0"/>
              <a:t>tansition</a:t>
            </a:r>
            <a:r>
              <a:rPr lang="en-IN" dirty="0" smtClean="0"/>
              <a:t> table, o/p table and state storage.</a:t>
            </a:r>
            <a:endParaRPr 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7239000" cy="6074736"/>
          </a:xfrm>
        </p:spPr>
        <p:txBody>
          <a:bodyPr/>
          <a:lstStyle/>
          <a:p>
            <a:pPr marL="514350" indent="-514350" algn="just">
              <a:buFont typeface="+mj-lt"/>
              <a:buAutoNum type="arabicPeriod" startAt="4"/>
            </a:pPr>
            <a:r>
              <a:rPr lang="en-IN" dirty="0" smtClean="0"/>
              <a:t>Prototype test must be conducted thoroughly to determine the processing time and space of finite state machine.</a:t>
            </a:r>
          </a:p>
          <a:p>
            <a:pPr marL="514350" indent="-514350" algn="just">
              <a:buFont typeface="+mj-lt"/>
              <a:buAutoNum type="arabicPeriod" startAt="4"/>
            </a:pPr>
            <a:r>
              <a:rPr lang="en-IN" dirty="0" smtClean="0"/>
              <a:t>If time space is effecting the overall system, then use shortcuts to complete the design process.</a:t>
            </a:r>
          </a:p>
          <a:p>
            <a:pPr marL="514350" indent="-514350" algn="just">
              <a:buFont typeface="+mj-lt"/>
              <a:buAutoNum type="arabicPeriod" startAt="4"/>
            </a:pPr>
            <a:r>
              <a:rPr lang="en-IN" dirty="0" smtClean="0"/>
              <a:t>If there are more than a few numbers of states then use hierarchical design</a:t>
            </a:r>
          </a:p>
          <a:p>
            <a:pPr marL="514350" indent="-514350" algn="just">
              <a:buFont typeface="+mj-lt"/>
              <a:buAutoNum type="arabicPeriod" startAt="4"/>
            </a:pPr>
            <a:r>
              <a:rPr lang="en-IN" dirty="0" smtClean="0"/>
              <a:t>If large number of states then implement tools and programming languages that are used to implement the finite state machine as software.</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Inputs and Transitions</a:t>
            </a:r>
            <a:endParaRPr lang="en-US" dirty="0"/>
          </a:p>
        </p:txBody>
      </p:sp>
      <p:sp>
        <p:nvSpPr>
          <p:cNvPr id="3" name="Content Placeholder 2"/>
          <p:cNvSpPr>
            <a:spLocks noGrp="1"/>
          </p:cNvSpPr>
          <p:nvPr>
            <p:ph idx="1"/>
          </p:nvPr>
        </p:nvSpPr>
        <p:spPr/>
        <p:txBody>
          <a:bodyPr>
            <a:normAutofit fontScale="92500" lnSpcReduction="20000"/>
          </a:bodyPr>
          <a:lstStyle/>
          <a:p>
            <a:pPr lvl="0" algn="just"/>
            <a:r>
              <a:rPr lang="en-US" dirty="0" smtClean="0"/>
              <a:t>Whatever is being modeled is subjected to inputs.</a:t>
            </a:r>
          </a:p>
          <a:p>
            <a:pPr lvl="0" algn="just"/>
            <a:r>
              <a:rPr lang="en-US" dirty="0" smtClean="0"/>
              <a:t> As a result of those inputs, the state changes, or is said to have made a </a:t>
            </a:r>
            <a:r>
              <a:rPr lang="en-US" b="1" dirty="0" smtClean="0"/>
              <a:t>transition.</a:t>
            </a:r>
            <a:endParaRPr lang="en-US" dirty="0" smtClean="0"/>
          </a:p>
          <a:p>
            <a:pPr lvl="0" algn="just"/>
            <a:r>
              <a:rPr lang="en-US" dirty="0" smtClean="0"/>
              <a:t>Transitions are denoted by links that join the states. The input that causes the transition are marked on the link; that is, the inputs are link weights.</a:t>
            </a:r>
          </a:p>
          <a:p>
            <a:pPr lvl="0" algn="just"/>
            <a:r>
              <a:rPr lang="en-US" dirty="0" smtClean="0"/>
              <a:t> There is one </a:t>
            </a:r>
            <a:r>
              <a:rPr lang="en-US" dirty="0" err="1" smtClean="0"/>
              <a:t>outlink</a:t>
            </a:r>
            <a:r>
              <a:rPr lang="en-US" dirty="0" smtClean="0"/>
              <a:t> from every state for every input.</a:t>
            </a:r>
          </a:p>
          <a:p>
            <a:pPr lvl="0" algn="just"/>
            <a:r>
              <a:rPr lang="en-US" dirty="0" smtClean="0"/>
              <a:t> If several inputs in a state cause a transition to the same subsequent state, instead of drawing a bunch of parallel links we can abbreviate the notation by listing the several inputs as in: “input1, input2, input3. . .”.</a:t>
            </a:r>
          </a:p>
          <a:p>
            <a:pPr algn="just"/>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buNone/>
            </a:pPr>
            <a:r>
              <a:rPr lang="en-US" dirty="0" smtClean="0"/>
              <a:t>A </a:t>
            </a:r>
            <a:r>
              <a:rPr lang="en-US" b="1" dirty="0" smtClean="0"/>
              <a:t>finite-state machine</a:t>
            </a:r>
            <a:r>
              <a:rPr lang="en-US" dirty="0" smtClean="0"/>
              <a:t> is an abstract device that can be represented by a state graph having a finite number of states and a finite number of transitions between states.</a:t>
            </a:r>
          </a:p>
          <a:p>
            <a:pPr lvl="0"/>
            <a:r>
              <a:rPr lang="en-US" dirty="0" smtClean="0"/>
              <a:t> The ZCZC detection example can have the following kinds of inputs:</a:t>
            </a:r>
          </a:p>
          <a:p>
            <a:r>
              <a:rPr lang="en-US" b="1" dirty="0" smtClean="0"/>
              <a:t>1.</a:t>
            </a:r>
            <a:r>
              <a:rPr lang="en-US" dirty="0" smtClean="0"/>
              <a:t>  Z </a:t>
            </a:r>
          </a:p>
          <a:p>
            <a:r>
              <a:rPr lang="en-US" b="1" dirty="0" smtClean="0"/>
              <a:t>2.</a:t>
            </a:r>
            <a:r>
              <a:rPr lang="en-US" dirty="0" smtClean="0"/>
              <a:t>  C </a:t>
            </a:r>
          </a:p>
          <a:p>
            <a:r>
              <a:rPr lang="en-US" b="1" dirty="0" smtClean="0"/>
              <a:t>3.</a:t>
            </a:r>
            <a:r>
              <a:rPr lang="en-US" dirty="0" smtClean="0"/>
              <a:t>  Any character other than Z or C, which we’ll denote by A </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IN" dirty="0" smtClean="0"/>
              <a:t>One time </a:t>
            </a:r>
            <a:r>
              <a:rPr lang="en-IN" dirty="0" err="1" smtClean="0"/>
              <a:t>zczc</a:t>
            </a:r>
            <a:r>
              <a:rPr lang="en-IN" dirty="0" smtClean="0"/>
              <a:t> sequence detector state graph</a:t>
            </a:r>
            <a:endParaRPr lang="en-US" dirty="0"/>
          </a:p>
        </p:txBody>
      </p:sp>
      <p:pic>
        <p:nvPicPr>
          <p:cNvPr id="4" name="Content Placeholder 3" descr="1.PNG"/>
          <p:cNvPicPr>
            <a:picLocks noGrp="1" noChangeAspect="1"/>
          </p:cNvPicPr>
          <p:nvPr>
            <p:ph idx="1"/>
          </p:nvPr>
        </p:nvPicPr>
        <p:blipFill>
          <a:blip r:embed="rId2"/>
          <a:stretch>
            <a:fillRect/>
          </a:stretch>
        </p:blipFill>
        <p:spPr>
          <a:xfrm>
            <a:off x="679010" y="2133600"/>
            <a:ext cx="7093390" cy="2819400"/>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Fig.1 </a:t>
            </a:r>
            <a:r>
              <a:rPr lang="en-US" dirty="0" err="1" smtClean="0"/>
              <a:t>intepreted</a:t>
            </a:r>
            <a:r>
              <a:rPr lang="en-US" dirty="0" smtClean="0"/>
              <a:t> as follows</a:t>
            </a:r>
            <a:endParaRPr lang="en-US" dirty="0"/>
          </a:p>
        </p:txBody>
      </p:sp>
      <p:sp>
        <p:nvSpPr>
          <p:cNvPr id="3" name="Content Placeholder 2"/>
          <p:cNvSpPr>
            <a:spLocks noGrp="1"/>
          </p:cNvSpPr>
          <p:nvPr>
            <p:ph idx="1"/>
          </p:nvPr>
        </p:nvSpPr>
        <p:spPr/>
        <p:txBody>
          <a:bodyPr>
            <a:normAutofit/>
          </a:bodyPr>
          <a:lstStyle/>
          <a:p>
            <a:pPr algn="just"/>
            <a:r>
              <a:rPr lang="en-US" b="1" dirty="0" smtClean="0"/>
              <a:t>1. </a:t>
            </a:r>
            <a:r>
              <a:rPr lang="en-US" dirty="0" smtClean="0"/>
              <a:t>If the system is in the “NONE” state, any input other than a Z will keep it in that state. </a:t>
            </a:r>
          </a:p>
          <a:p>
            <a:pPr algn="just"/>
            <a:r>
              <a:rPr lang="en-US" b="1" dirty="0" smtClean="0"/>
              <a:t>2.</a:t>
            </a:r>
            <a:r>
              <a:rPr lang="en-US" dirty="0" smtClean="0"/>
              <a:t> If a Z is received, the system transitions to the “Z” state. </a:t>
            </a:r>
          </a:p>
          <a:p>
            <a:pPr algn="just"/>
            <a:r>
              <a:rPr lang="en-US" b="1" dirty="0" smtClean="0"/>
              <a:t>3.</a:t>
            </a:r>
            <a:r>
              <a:rPr lang="en-US" dirty="0" smtClean="0"/>
              <a:t> If the system is in the “Z” state and a Z is received, it will remain in the “Z” state. If a C is received, it will go to the “ZC” state; if any other character is received, it will go back to the “NONE” state because the sequence has been broken. </a:t>
            </a:r>
          </a:p>
          <a:p>
            <a:pPr algn="just"/>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1270</TotalTime>
  <Words>3495</Words>
  <Application>Microsoft Office PowerPoint</Application>
  <PresentationFormat>On-screen Show (4:3)</PresentationFormat>
  <Paragraphs>263</Paragraphs>
  <Slides>59</Slides>
  <Notes>0</Notes>
  <HiddenSlides>4</HiddenSlides>
  <MMClips>0</MMClips>
  <ScaleCrop>false</ScaleCrop>
  <HeadingPairs>
    <vt:vector size="4" baseType="variant">
      <vt:variant>
        <vt:lpstr>Theme</vt:lpstr>
      </vt:variant>
      <vt:variant>
        <vt:i4>1</vt:i4>
      </vt:variant>
      <vt:variant>
        <vt:lpstr>Slide Titles</vt:lpstr>
      </vt:variant>
      <vt:variant>
        <vt:i4>59</vt:i4>
      </vt:variant>
    </vt:vector>
  </HeadingPairs>
  <TitlesOfParts>
    <vt:vector size="60" baseType="lpstr">
      <vt:lpstr>Opulent</vt:lpstr>
      <vt:lpstr>STATES, STATE GRAPHS, AND TRANSITION TESTING </vt:lpstr>
      <vt:lpstr>STATE GRAPHS </vt:lpstr>
      <vt:lpstr>Examples</vt:lpstr>
      <vt:lpstr>Example</vt:lpstr>
      <vt:lpstr>states</vt:lpstr>
      <vt:lpstr>Inputs and Transitions</vt:lpstr>
      <vt:lpstr>Slide 7</vt:lpstr>
      <vt:lpstr>One time zczc sequence detector state graph</vt:lpstr>
      <vt:lpstr>Fig.1 intepreted as follows</vt:lpstr>
      <vt:lpstr>Slide 10</vt:lpstr>
      <vt:lpstr>Outputs</vt:lpstr>
      <vt:lpstr>Example</vt:lpstr>
      <vt:lpstr>explanation</vt:lpstr>
      <vt:lpstr>explanation</vt:lpstr>
      <vt:lpstr>State Tables</vt:lpstr>
      <vt:lpstr>State table</vt:lpstr>
      <vt:lpstr>Time Versus Sequence </vt:lpstr>
      <vt:lpstr>Software Implementation </vt:lpstr>
      <vt:lpstr>tables</vt:lpstr>
      <vt:lpstr>example</vt:lpstr>
      <vt:lpstr>Slide 21</vt:lpstr>
      <vt:lpstr>GOOD STATE GRAPHS AND BAD</vt:lpstr>
      <vt:lpstr>Slide 23</vt:lpstr>
      <vt:lpstr>Slide 24</vt:lpstr>
      <vt:lpstr>State Bugs </vt:lpstr>
      <vt:lpstr>FIND NUMBER OF STATES</vt:lpstr>
      <vt:lpstr>IMPOSSIBLE STATES</vt:lpstr>
      <vt:lpstr>EXPLANATION</vt:lpstr>
      <vt:lpstr>Equivalent States</vt:lpstr>
      <vt:lpstr>EQUIVALENT STATES</vt:lpstr>
      <vt:lpstr>PROCEDURE</vt:lpstr>
      <vt:lpstr>Slide 32</vt:lpstr>
      <vt:lpstr>EQUIVALENT STATES</vt:lpstr>
      <vt:lpstr>Slide 34</vt:lpstr>
      <vt:lpstr>UNMERGED STATES</vt:lpstr>
      <vt:lpstr>Slide 36</vt:lpstr>
      <vt:lpstr>Transition Bugs </vt:lpstr>
      <vt:lpstr>Contradictory transitions</vt:lpstr>
      <vt:lpstr>Conversion of specifications into state graph</vt:lpstr>
      <vt:lpstr>Slide 40</vt:lpstr>
      <vt:lpstr>Slide 41</vt:lpstr>
      <vt:lpstr>Slide 42</vt:lpstr>
      <vt:lpstr>Slide 43</vt:lpstr>
      <vt:lpstr>Slide 44</vt:lpstr>
      <vt:lpstr>Slide 45</vt:lpstr>
      <vt:lpstr>Slide 46</vt:lpstr>
      <vt:lpstr>Encoding bugs:</vt:lpstr>
      <vt:lpstr>Slide 48</vt:lpstr>
      <vt:lpstr>Slide 49</vt:lpstr>
      <vt:lpstr>Slide 50</vt:lpstr>
      <vt:lpstr>Slide 51</vt:lpstr>
      <vt:lpstr>Slide 52</vt:lpstr>
      <vt:lpstr>Testability tips</vt:lpstr>
      <vt:lpstr>Slide 54</vt:lpstr>
      <vt:lpstr>Slide 55</vt:lpstr>
      <vt:lpstr>Slide 56</vt:lpstr>
      <vt:lpstr>Slide 57</vt:lpstr>
      <vt:lpstr>Design guideliness</vt:lpstr>
      <vt:lpstr>Slide 59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STATES, STATE GRAPHS, AND TRANSITION TESTING </dc:title>
  <dc:creator>S MD FAROOQ</dc:creator>
  <cp:lastModifiedBy>farook 1201</cp:lastModifiedBy>
  <cp:revision>156</cp:revision>
  <dcterms:created xsi:type="dcterms:W3CDTF">2006-08-16T00:00:00Z</dcterms:created>
  <dcterms:modified xsi:type="dcterms:W3CDTF">2023-11-28T06:24:59Z</dcterms:modified>
</cp:coreProperties>
</file>