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02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256" r:id="rId10"/>
    <p:sldId id="257" r:id="rId11"/>
    <p:sldId id="284" r:id="rId12"/>
    <p:sldId id="296" r:id="rId13"/>
    <p:sldId id="285" r:id="rId14"/>
    <p:sldId id="295" r:id="rId15"/>
    <p:sldId id="297" r:id="rId16"/>
    <p:sldId id="298" r:id="rId17"/>
    <p:sldId id="299" r:id="rId18"/>
    <p:sldId id="300" r:id="rId19"/>
    <p:sldId id="301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4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56" autoAdjust="0"/>
    <p:restoredTop sz="94660"/>
  </p:normalViewPr>
  <p:slideViewPr>
    <p:cSldViewPr snapToGrid="0">
      <p:cViewPr varScale="1">
        <p:scale>
          <a:sx n="83" d="100"/>
          <a:sy n="83" d="100"/>
        </p:scale>
        <p:origin x="-648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F7C15-FB1B-4545-9879-EFF74F6CF517}" type="datetimeFigureOut">
              <a:rPr lang="en-IN" smtClean="0"/>
              <a:pPr/>
              <a:t>27-11-2023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62C31-5E29-45C0-91BE-8585A7095F6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9139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ChangeArrowheads="1"/>
          </p:cNvSpPr>
          <p:nvPr>
            <p:ph type="body" idx="1"/>
          </p:nvPr>
        </p:nvSpPr>
        <p:spPr>
          <a:xfrm>
            <a:off x="916109" y="4344607"/>
            <a:ext cx="5025783" cy="4115019"/>
          </a:xfrm>
          <a:noFill/>
        </p:spPr>
        <p:txBody>
          <a:bodyPr lIns="90541" tIns="44476" rIns="90541" bIns="44476"/>
          <a:lstStyle/>
          <a:p>
            <a:endParaRPr lang="en-US" smtClean="0"/>
          </a:p>
        </p:txBody>
      </p:sp>
      <p:sp>
        <p:nvSpPr>
          <p:cNvPr id="26627" name="Rectangle 1027"/>
          <p:cNvSpPr>
            <a:spLocks noChangeArrowheads="1" noTextEdit="1"/>
          </p:cNvSpPr>
          <p:nvPr>
            <p:ph type="sldImg"/>
          </p:nvPr>
        </p:nvSpPr>
        <p:spPr>
          <a:xfrm>
            <a:off x="900093" y="690224"/>
            <a:ext cx="5061018" cy="3462816"/>
          </a:xfrm>
          <a:noFill/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2C31-5E29-45C0-91BE-8585A7095F69}" type="slidenum">
              <a:rPr lang="en-IN" smtClean="0"/>
              <a:pPr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904039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2C31-5E29-45C0-91BE-8585A7095F69}" type="slidenum">
              <a:rPr lang="en-IN" smtClean="0"/>
              <a:pPr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904039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2C31-5E29-45C0-91BE-8585A7095F69}" type="slidenum">
              <a:rPr lang="en-IN" smtClean="0"/>
              <a:pPr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904039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2C31-5E29-45C0-91BE-8585A7095F69}" type="slidenum">
              <a:rPr lang="en-IN" smtClean="0"/>
              <a:pPr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904039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2C31-5E29-45C0-91BE-8585A7095F69}" type="slidenum">
              <a:rPr lang="en-IN" smtClean="0"/>
              <a:pPr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904039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2C31-5E29-45C0-91BE-8585A7095F69}" type="slidenum">
              <a:rPr lang="en-IN" smtClean="0"/>
              <a:pPr/>
              <a:t>22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904039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2C31-5E29-45C0-91BE-8585A7095F69}" type="slidenum">
              <a:rPr lang="en-IN" smtClean="0"/>
              <a:pPr/>
              <a:t>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904039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2C31-5E29-45C0-91BE-8585A7095F69}" type="slidenum">
              <a:rPr lang="en-IN" smtClean="0"/>
              <a:pPr/>
              <a:t>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904039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2C31-5E29-45C0-91BE-8585A7095F69}" type="slidenum">
              <a:rPr lang="en-IN" smtClean="0"/>
              <a:pPr/>
              <a:t>25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904039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2C31-5E29-45C0-91BE-8585A7095F69}" type="slidenum">
              <a:rPr lang="en-IN" smtClean="0"/>
              <a:pPr/>
              <a:t>26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90403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7651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2C31-5E29-45C0-91BE-8585A7095F69}" type="slidenum">
              <a:rPr lang="en-IN" smtClean="0"/>
              <a:pPr/>
              <a:t>27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9040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2C31-5E29-45C0-91BE-8585A7095F69}" type="slidenum">
              <a:rPr lang="en-IN" smtClean="0"/>
              <a:pPr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90403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2C31-5E29-45C0-91BE-8585A7095F69}" type="slidenum">
              <a:rPr lang="en-IN" smtClean="0"/>
              <a:pPr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90403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2C31-5E29-45C0-91BE-8585A7095F69}" type="slidenum">
              <a:rPr lang="en-IN" smtClean="0"/>
              <a:pPr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90403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2C31-5E29-45C0-91BE-8585A7095F69}" type="slidenum">
              <a:rPr lang="en-IN" smtClean="0"/>
              <a:pPr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90403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2C31-5E29-45C0-91BE-8585A7095F69}" type="slidenum">
              <a:rPr lang="en-IN" smtClean="0"/>
              <a:pPr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90403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2C31-5E29-45C0-91BE-8585A7095F69}" type="slidenum">
              <a:rPr lang="en-IN" smtClean="0"/>
              <a:pPr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90403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2C31-5E29-45C0-91BE-8585A7095F69}" type="slidenum">
              <a:rPr lang="en-IN" smtClean="0"/>
              <a:pPr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90403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CEB0B1-B492-403B-8CDD-F0ABB38AAB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EBE3E02-8A82-4014-A258-FDF259BF44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BA12A8-B3C2-45D2-8AB2-65F74D370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E33C3-68F7-4119-A08E-5B8F2109069B}" type="datetimeFigureOut">
              <a:rPr lang="en-IN" smtClean="0"/>
              <a:pPr/>
              <a:t>27-11-2023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5184FB4-4D6C-4F21-813A-8DA06AD55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5602CD-F35D-4B03-A8E4-AAD4CBD61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2C51-9AFF-4850-99C7-235FAB4372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77093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899712-0EE7-496A-948F-0BCF0E2EE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21F9F91-BF00-46CB-9CF4-C6DD1C1B2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AA03ED-4B9C-4264-8BF3-0611334BA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E33C3-68F7-4119-A08E-5B8F2109069B}" type="datetimeFigureOut">
              <a:rPr lang="en-IN" smtClean="0"/>
              <a:pPr/>
              <a:t>27-11-2023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0CD2CA-93A2-4686-BF6D-2A3457836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4DB4402-5FFE-474E-86DE-348DFE3C7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2C51-9AFF-4850-99C7-235FAB4372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47395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C1E5967-7438-4EBB-87EE-6BC0592A71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5BA4AAE-4A4F-4637-8598-FC98B1CE25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99C3126-5A28-4C96-9F33-2CEBDEF96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E33C3-68F7-4119-A08E-5B8F2109069B}" type="datetimeFigureOut">
              <a:rPr lang="en-IN" smtClean="0"/>
              <a:pPr/>
              <a:t>27-11-2023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7C134E-2517-4BCE-A4D6-76868B8B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31B81A-6F9B-439A-AC73-70461127E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2C51-9AFF-4850-99C7-235FAB4372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01348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283D7F-C2CB-43A4-A4F8-153F3CD17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F8B984-4312-44AB-B6AD-1AD31334A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73399E-BB28-48AD-8C58-3D077F2EB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E33C3-68F7-4119-A08E-5B8F2109069B}" type="datetimeFigureOut">
              <a:rPr lang="en-IN" smtClean="0"/>
              <a:pPr/>
              <a:t>27-11-2023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E48D74D-47C8-4910-BD07-854787A35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E84907-E557-407C-8E20-6E1E0FE0E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2C51-9AFF-4850-99C7-235FAB4372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56560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8B0E56-E4EE-48C3-853F-1E83FA372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3A95CCB-7B79-4DEC-914D-C93F06D91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88A71F2-D4F2-4ADF-82FA-1303B3844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E33C3-68F7-4119-A08E-5B8F2109069B}" type="datetimeFigureOut">
              <a:rPr lang="en-IN" smtClean="0"/>
              <a:pPr/>
              <a:t>27-11-2023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C05D275-39B5-46D5-BEC2-EBFF4CCA9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480C2E4-29FB-4D92-AEEF-1E3A8BBE9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2C51-9AFF-4850-99C7-235FAB4372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445486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C727A4-2738-4295-8C5A-736AC374D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0AE6C9-06F1-45F0-84F3-E2CC4BF721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6A1CF4E-635A-4129-BC21-B4EB6FB669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D82A0B7-FD97-49F0-95E0-18335EE39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E33C3-68F7-4119-A08E-5B8F2109069B}" type="datetimeFigureOut">
              <a:rPr lang="en-IN" smtClean="0"/>
              <a:pPr/>
              <a:t>27-11-2023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967F223-7D40-4B52-8416-FA91B7727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3DADC20-D661-4E4A-A4EB-060A0D7B6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2C51-9AFF-4850-99C7-235FAB4372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0769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869686-45E9-4EDC-A77B-54063C908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2A90903-B864-4617-A4AD-9468F7840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7139AF1-3943-4062-80BC-C953C8485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068E86A-A248-4A3E-A8D0-E994ED9143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07D9520-9F06-468D-A756-EB10DE4BAF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9CBE0CF-2543-4A76-A553-D0CCF864B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E33C3-68F7-4119-A08E-5B8F2109069B}" type="datetimeFigureOut">
              <a:rPr lang="en-IN" smtClean="0"/>
              <a:pPr/>
              <a:t>27-11-2023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7A77727-951F-4B24-A98E-CC2DFED69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5259FE2-461A-4166-9936-06D709A4F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2C51-9AFF-4850-99C7-235FAB4372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830709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8551C2-2378-46AF-B11A-1E76EEC53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E5524AE-D7A1-4593-AEAB-F2CD1DBDA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E33C3-68F7-4119-A08E-5B8F2109069B}" type="datetimeFigureOut">
              <a:rPr lang="en-IN" smtClean="0"/>
              <a:pPr/>
              <a:t>27-11-2023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F05E0FD-C3E4-4999-8119-00D1F7A76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94B5DB4-30B4-4E14-9A58-1ADFEBB33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2C51-9AFF-4850-99C7-235FAB4372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35830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4F6F46C-BA96-4ED8-9E6E-A55A8EFD3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E33C3-68F7-4119-A08E-5B8F2109069B}" type="datetimeFigureOut">
              <a:rPr lang="en-IN" smtClean="0"/>
              <a:pPr/>
              <a:t>27-11-2023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FEFD070-A843-4A6B-A532-46E21656F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6E771B9-5024-4B08-8C84-E15F3C6ED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2C51-9AFF-4850-99C7-235FAB4372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01531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5F55EF-2250-42B6-8D5D-5746978A0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1B1157-692C-454D-ACD4-9FFB708E7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AF5330B-BC6E-4DE6-B741-93723CBD1D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EDFB6AE-F8E0-4727-821D-AE87DD69F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E33C3-68F7-4119-A08E-5B8F2109069B}" type="datetimeFigureOut">
              <a:rPr lang="en-IN" smtClean="0"/>
              <a:pPr/>
              <a:t>27-11-2023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F86AC73-969B-4066-8564-EAD211682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1C03673-6F91-4325-8EF9-E161210E1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2C51-9AFF-4850-99C7-235FAB4372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297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1F3155-7D36-463D-92FE-7274E7FC6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49A6685-4A5E-4910-9D29-F3A2705381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F3B0DF6-0A7C-4CDC-94D2-414D088CA3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59EF008-2C92-4AA8-823A-9DDC275A4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E33C3-68F7-4119-A08E-5B8F2109069B}" type="datetimeFigureOut">
              <a:rPr lang="en-IN" smtClean="0"/>
              <a:pPr/>
              <a:t>27-11-2023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4F09B4F-A63D-4C6E-900D-539A3932E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67E97BF-74FD-413F-8B45-C495AC06F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2C51-9AFF-4850-99C7-235FAB4372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81441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8B53CBA-7B6E-44E8-A697-5C4450549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C03D2B8-F437-40E8-995E-7D0D318AB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D2BFEEC-6D30-4921-B36B-06C9346B8A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E33C3-68F7-4119-A08E-5B8F2109069B}" type="datetimeFigureOut">
              <a:rPr lang="en-IN" smtClean="0"/>
              <a:pPr/>
              <a:t>27-11-2023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AEC135-51B7-4D72-872A-78B8DF94F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46310C-2351-4564-B1C7-E8774498E2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12C51-9AFF-4850-99C7-235FAB4372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262735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sz="1400">
                <a:solidFill>
                  <a:schemeClr val="tx1"/>
                </a:solidFill>
                <a:latin typeface="Arial" charset="0"/>
              </a:rPr>
              <a:t>Dr.M.V.SUBRAMANYAM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F14253A-042C-489F-9F08-08362321AECB}" type="slidenum">
              <a:rPr lang="en-US" altLang="en-US">
                <a:solidFill>
                  <a:schemeClr val="tx1"/>
                </a:solidFill>
                <a:latin typeface="Arial" charset="0"/>
              </a:rPr>
              <a:pPr/>
              <a:t>1</a:t>
            </a:fld>
            <a:endParaRPr lang="en-US" alt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7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609600" y="1448079"/>
            <a:ext cx="10972800" cy="3894454"/>
          </a:xfrm>
          <a:solidFill>
            <a:srgbClr val="F5FBAB">
              <a:alpha val="89803"/>
            </a:srgbClr>
          </a:solidFill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400" b="1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400" b="1" smtClean="0"/>
              <a:t>By 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400" b="1" smtClean="0">
                <a:solidFill>
                  <a:srgbClr val="FF0000"/>
                </a:solidFill>
              </a:rPr>
              <a:t>Dr.M.V.SUBRAMANYAM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400" b="1" smtClean="0">
                <a:solidFill>
                  <a:srgbClr val="006600"/>
                </a:solidFill>
              </a:rPr>
              <a:t>PRINCIPAL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400" b="1" smtClean="0">
                <a:solidFill>
                  <a:srgbClr val="3333CC"/>
                </a:solidFill>
              </a:rPr>
              <a:t> SANTHIRAM ENGINEERING COLLGE, NANDYAL</a:t>
            </a:r>
          </a:p>
        </p:txBody>
      </p:sp>
      <p:sp>
        <p:nvSpPr>
          <p:cNvPr id="3077" name="Date Placeholder 6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17A81A5-6AF7-4128-BA79-0B5CCFEE3D1E}" type="datetime3">
              <a:rPr lang="en-US" altLang="en-US">
                <a:solidFill>
                  <a:schemeClr val="tx1"/>
                </a:solidFill>
                <a:latin typeface="Arial" charset="0"/>
              </a:rPr>
              <a:pPr/>
              <a:t>27 November 2023</a:t>
            </a:fld>
            <a:endParaRPr lang="en-US" alt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78" name="Rectangle 2"/>
          <p:cNvSpPr>
            <a:spLocks noChangeArrowheads="1"/>
          </p:cNvSpPr>
          <p:nvPr/>
        </p:nvSpPr>
        <p:spPr bwMode="auto">
          <a:xfrm>
            <a:off x="1396653" y="391796"/>
            <a:ext cx="99143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Sequential Logic Circuits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C1AC72-D74F-44B2-B421-5F6A20E0F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1" y="1183030"/>
            <a:ext cx="12102620" cy="5092504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accent6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rPr>
              <a:t>Sequential circuits 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rPr>
              <a:t>Latch and Flip-Flops </a:t>
            </a:r>
            <a:endParaRPr lang="en-US" sz="26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ＭＳ Ｐゴシック" charset="0"/>
              <a:cs typeface="Times New Roman" pitchFamily="18" charset="0"/>
            </a:endParaRPr>
          </a:p>
          <a:p>
            <a:pPr marL="1600200" lvl="6">
              <a:spcBef>
                <a:spcPts val="1000"/>
              </a:spcBef>
              <a:buFont typeface="Wingdings" pitchFamily="2" charset="2"/>
              <a:buChar char="v"/>
            </a:pPr>
            <a:r>
              <a:rPr lang="en-US" sz="2600" dirty="0" smtClean="0">
                <a:solidFill>
                  <a:srgbClr val="0070C0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rPr>
              <a:t>SR latch</a:t>
            </a:r>
          </a:p>
          <a:p>
            <a:pPr marL="1600200" lvl="6">
              <a:spcBef>
                <a:spcPts val="1000"/>
              </a:spcBef>
              <a:buFont typeface="Wingdings" pitchFamily="2" charset="2"/>
              <a:buChar char="v"/>
            </a:pPr>
            <a:r>
              <a:rPr lang="en-US" sz="2600" dirty="0" smtClean="0">
                <a:solidFill>
                  <a:srgbClr val="0070C0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rPr>
              <a:t>SR flip-flop</a:t>
            </a:r>
          </a:p>
          <a:p>
            <a:pPr marL="1600200" lvl="6">
              <a:spcBef>
                <a:spcPts val="1000"/>
              </a:spcBef>
              <a:buFont typeface="Wingdings" pitchFamily="2" charset="2"/>
              <a:buChar char="v"/>
            </a:pPr>
            <a:r>
              <a:rPr lang="en-US" sz="2600" dirty="0" smtClean="0">
                <a:solidFill>
                  <a:srgbClr val="0070C0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rPr>
              <a:t>D flip-flop</a:t>
            </a:r>
          </a:p>
          <a:p>
            <a:pPr marL="1600200" lvl="6">
              <a:spcBef>
                <a:spcPts val="1000"/>
              </a:spcBef>
              <a:buFont typeface="Wingdings" pitchFamily="2" charset="2"/>
              <a:buChar char="v"/>
            </a:pPr>
            <a:r>
              <a:rPr lang="en-US" sz="2600" dirty="0" smtClean="0">
                <a:solidFill>
                  <a:srgbClr val="0070C0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rPr>
              <a:t>JK flip-flop</a:t>
            </a:r>
          </a:p>
          <a:p>
            <a:pPr marL="1600200" lvl="6">
              <a:spcBef>
                <a:spcPts val="1000"/>
              </a:spcBef>
              <a:buFont typeface="Wingdings" pitchFamily="2" charset="2"/>
              <a:buChar char="v"/>
            </a:pPr>
            <a:r>
              <a:rPr lang="en-US" sz="2600" dirty="0" smtClean="0">
                <a:solidFill>
                  <a:srgbClr val="0070C0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rPr>
              <a:t>T flip-flop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rPr>
              <a:t>Design Procedure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rPr>
              <a:t>Advantages</a:t>
            </a:r>
            <a:endParaRPr lang="en-US" sz="26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ＭＳ Ｐゴシック" charset="0"/>
              <a:cs typeface="Times New Roman" pitchFamily="18" charset="0"/>
            </a:endParaRPr>
          </a:p>
          <a:p>
            <a:pPr marL="1600200" lvl="6">
              <a:spcBef>
                <a:spcPts val="1000"/>
              </a:spcBef>
              <a:buFont typeface="Wingdings" pitchFamily="2" charset="2"/>
              <a:buChar char="v"/>
            </a:pPr>
            <a:endParaRPr lang="en-US" sz="26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ＭＳ Ｐゴシック" charset="0"/>
              <a:cs typeface="Times New Roman" pitchFamily="18" charset="0"/>
            </a:endParaRPr>
          </a:p>
          <a:p>
            <a:pPr marL="1600200" lvl="6">
              <a:spcBef>
                <a:spcPts val="1000"/>
              </a:spcBef>
              <a:buFont typeface="Wingdings" pitchFamily="2" charset="2"/>
              <a:buChar char="v"/>
            </a:pPr>
            <a:endParaRPr lang="en-US" sz="26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ＭＳ Ｐゴシック" charset="0"/>
              <a:cs typeface="Times New Roman" pitchFamily="18" charset="0"/>
            </a:endParaRPr>
          </a:p>
          <a:p>
            <a:pPr marL="1600200" lvl="6">
              <a:spcBef>
                <a:spcPts val="1000"/>
              </a:spcBef>
              <a:buFont typeface="Wingdings" pitchFamily="2" charset="2"/>
              <a:buChar char="v"/>
            </a:pPr>
            <a:endParaRPr lang="en-US" sz="26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ＭＳ Ｐゴシック" charset="0"/>
              <a:cs typeface="Times New Roman" pitchFamily="18" charset="0"/>
            </a:endParaRPr>
          </a:p>
          <a:p>
            <a:pPr>
              <a:buNone/>
            </a:pPr>
            <a:endParaRPr lang="en-US" sz="3600" dirty="0" smtClean="0">
              <a:solidFill>
                <a:srgbClr val="0070C0"/>
              </a:solidFill>
              <a:latin typeface="Times New Roman" pitchFamily="18" charset="0"/>
              <a:ea typeface="ＭＳ Ｐゴシック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3600" dirty="0" smtClean="0">
              <a:solidFill>
                <a:srgbClr val="0070C0"/>
              </a:solidFill>
              <a:latin typeface="Times New Roman" pitchFamily="18" charset="0"/>
              <a:ea typeface="ＭＳ Ｐゴシック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3600" dirty="0" smtClean="0">
              <a:solidFill>
                <a:schemeClr val="accent6"/>
              </a:solidFill>
              <a:latin typeface="Times New Roman" pitchFamily="18" charset="0"/>
              <a:ea typeface="ＭＳ Ｐゴシック" charset="0"/>
              <a:cs typeface="Times New Roman" pitchFamily="18" charset="0"/>
            </a:endParaRPr>
          </a:p>
          <a:p>
            <a:pPr>
              <a:buClr>
                <a:schemeClr val="accent1"/>
              </a:buClr>
              <a:buNone/>
            </a:pPr>
            <a:endParaRPr lang="en-IN" sz="5400" dirty="0">
              <a:latin typeface="Century Schoolbook" panose="02040604050505020304" pitchFamily="18" charset="0"/>
            </a:endParaRPr>
          </a:p>
          <a:p>
            <a:pPr>
              <a:buClr>
                <a:schemeClr val="accent1"/>
              </a:buClr>
            </a:pPr>
            <a:endParaRPr lang="en-IN" sz="5400" dirty="0"/>
          </a:p>
          <a:p>
            <a:pPr>
              <a:buClr>
                <a:schemeClr val="accent1"/>
              </a:buClr>
            </a:pPr>
            <a:endParaRPr lang="en-IN" sz="5400" dirty="0"/>
          </a:p>
          <a:p>
            <a:pPr>
              <a:buClr>
                <a:schemeClr val="accent1"/>
              </a:buClr>
            </a:pPr>
            <a:endParaRPr lang="en-IN" sz="5400" dirty="0"/>
          </a:p>
          <a:p>
            <a:pPr marL="0" indent="0">
              <a:buClr>
                <a:schemeClr val="accent1"/>
              </a:buClr>
              <a:buNone/>
            </a:pPr>
            <a:endParaRPr lang="en-IN" sz="5400" dirty="0"/>
          </a:p>
          <a:p>
            <a:pPr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en-IN" sz="540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181C7408-88AD-4176-814B-8E1B40EEB66C}"/>
              </a:ext>
            </a:extLst>
          </p:cNvPr>
          <p:cNvGrpSpPr/>
          <p:nvPr/>
        </p:nvGrpSpPr>
        <p:grpSpPr>
          <a:xfrm>
            <a:off x="0" y="30708"/>
            <a:ext cx="12192000" cy="6798710"/>
            <a:chOff x="-332041" y="478524"/>
            <a:chExt cx="12192000" cy="6798710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56704111-E53B-41D6-A9AC-1E808BA8B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32041" y="478524"/>
              <a:ext cx="12192000" cy="986973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en-US" sz="4800" b="1" dirty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Overview</a:t>
              </a:r>
              <a:endParaRPr kumimoji="0" lang="en-US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9FCF0B4D-6290-4CC1-8FA6-8F7B07C422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8016" y="6714526"/>
              <a:ext cx="6274191" cy="54864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en-US" sz="24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Digital electronics</a:t>
              </a:r>
              <a:endPara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xmlns="" id="{8A132CFB-F0C2-433A-8A2D-69A04AF35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19318" y="6700458"/>
              <a:ext cx="5887334" cy="57677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2400" b="1" dirty="0" smtClean="0">
                  <a:solidFill>
                    <a:srgbClr val="0070C0"/>
                  </a:solidFill>
                  <a:latin typeface="Century Schoolbook" panose="02040604050505020304" pitchFamily="18" charset="0"/>
                </a:rPr>
                <a:t>Dr. M.V. Subramanyam</a:t>
              </a:r>
              <a:r>
                <a:rPr lang="en-IN" sz="2400" b="1" dirty="0" smtClean="0">
                  <a:solidFill>
                    <a:schemeClr val="accent1"/>
                  </a:solidFill>
                  <a:latin typeface="Bookman Old Style" panose="02050604050505020204" pitchFamily="18" charset="0"/>
                </a:rPr>
                <a:t>|ECE|SREC </a:t>
              </a:r>
              <a:endParaRPr lang="en-IN" sz="2400" b="1" dirty="0">
                <a:solidFill>
                  <a:schemeClr val="accent1"/>
                </a:solidFill>
                <a:latin typeface="Bookman Old Style" panose="02050604050505020204" pitchFamily="18" charset="0"/>
              </a:endParaRPr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4002C85-4D00-4E6A-B3B9-01D760D376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19535" y="63878"/>
            <a:ext cx="939356" cy="89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93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C1AC72-D74F-44B2-B421-5F6A20E0F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1" y="1183030"/>
            <a:ext cx="12102620" cy="5092504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1"/>
              </a:buClr>
            </a:pP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sequential circuit is a special type of circuit and the outputs of the sequential circuits depend on both the combination of present inputs and previous outputs. </a:t>
            </a:r>
          </a:p>
          <a:p>
            <a:pPr>
              <a:buClr>
                <a:schemeClr val="accent1"/>
              </a:buClr>
            </a:pP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previous output is treated as the present state. So, the sequential circuit contains the combinational circuit and memory storage elements. </a:t>
            </a:r>
          </a:p>
          <a:p>
            <a:pPr>
              <a:buClr>
                <a:schemeClr val="accent1"/>
              </a:buClr>
            </a:pP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Examples: counters, sequence generators etc</a:t>
            </a:r>
          </a:p>
          <a:p>
            <a:pPr marL="0" indent="0">
              <a:buClr>
                <a:schemeClr val="accent1"/>
              </a:buClr>
              <a:buNone/>
            </a:pPr>
            <a:endParaRPr lang="en-IN" sz="5400" dirty="0"/>
          </a:p>
          <a:p>
            <a:pPr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en-IN" sz="5400" dirty="0"/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xmlns="" id="{181C7408-88AD-4176-814B-8E1B40EEB66C}"/>
              </a:ext>
            </a:extLst>
          </p:cNvPr>
          <p:cNvGrpSpPr/>
          <p:nvPr/>
        </p:nvGrpSpPr>
        <p:grpSpPr>
          <a:xfrm>
            <a:off x="0" y="30708"/>
            <a:ext cx="12192000" cy="6798710"/>
            <a:chOff x="-332041" y="478524"/>
            <a:chExt cx="12192000" cy="6798710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56704111-E53B-41D6-A9AC-1E808BA8B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32041" y="478524"/>
              <a:ext cx="12192000" cy="986973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48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Sequential circuits</a:t>
              </a:r>
              <a:endParaRPr lang="en-US" altLang="en-US" sz="4400" b="1" dirty="0">
                <a:latin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9FCF0B4D-6290-4CC1-8FA6-8F7B07C422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8016" y="6714526"/>
              <a:ext cx="6274191" cy="54864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en-US" sz="24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Digital electronics</a:t>
              </a:r>
              <a:endPara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xmlns="" id="{8A132CFB-F0C2-433A-8A2D-69A04AF35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19318" y="6700458"/>
              <a:ext cx="5887334" cy="57677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2400" b="1" dirty="0" smtClean="0">
                  <a:solidFill>
                    <a:srgbClr val="0070C0"/>
                  </a:solidFill>
                  <a:latin typeface="Century Schoolbook" panose="02040604050505020304" pitchFamily="18" charset="0"/>
                </a:rPr>
                <a:t>Dr. M.V. Subramanyam</a:t>
              </a:r>
              <a:r>
                <a:rPr lang="en-IN" sz="2400" b="1" dirty="0" smtClean="0">
                  <a:solidFill>
                    <a:schemeClr val="accent1"/>
                  </a:solidFill>
                  <a:latin typeface="Bookman Old Style" panose="02050604050505020204" pitchFamily="18" charset="0"/>
                </a:rPr>
                <a:t>|ECE|SREC </a:t>
              </a:r>
              <a:endParaRPr lang="en-IN" sz="2400" b="1" dirty="0">
                <a:solidFill>
                  <a:schemeClr val="accent1"/>
                </a:solidFill>
                <a:latin typeface="Bookman Old Style" panose="02050604050505020204" pitchFamily="18" charset="0"/>
              </a:endParaRPr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4002C85-4D00-4E6A-B3B9-01D760D376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19535" y="63878"/>
            <a:ext cx="939356" cy="89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93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>
            <a:extLst>
              <a:ext uri="{FF2B5EF4-FFF2-40B4-BE49-F238E27FC236}">
                <a16:creationId xmlns:a16="http://schemas.microsoft.com/office/drawing/2014/main" xmlns="" id="{181C7408-88AD-4176-814B-8E1B40EEB66C}"/>
              </a:ext>
            </a:extLst>
          </p:cNvPr>
          <p:cNvGrpSpPr/>
          <p:nvPr/>
        </p:nvGrpSpPr>
        <p:grpSpPr>
          <a:xfrm>
            <a:off x="0" y="30708"/>
            <a:ext cx="12192000" cy="6798710"/>
            <a:chOff x="-332041" y="478524"/>
            <a:chExt cx="12192000" cy="6798710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56704111-E53B-41D6-A9AC-1E808BA8B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32041" y="478524"/>
              <a:ext cx="12192000" cy="986973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48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Sequential circuit block diagram</a:t>
              </a:r>
              <a:endParaRPr lang="en-US" altLang="en-US" sz="4400" b="1" dirty="0">
                <a:latin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9FCF0B4D-6290-4CC1-8FA6-8F7B07C422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8016" y="6714526"/>
              <a:ext cx="6274191" cy="54864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en-US" sz="24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Digital electronics</a:t>
              </a:r>
              <a:endPara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xmlns="" id="{8A132CFB-F0C2-433A-8A2D-69A04AF35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19318" y="6700458"/>
              <a:ext cx="5887334" cy="57677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2400" b="1" dirty="0" smtClean="0">
                  <a:solidFill>
                    <a:srgbClr val="0070C0"/>
                  </a:solidFill>
                  <a:latin typeface="Century Schoolbook" panose="02040604050505020304" pitchFamily="18" charset="0"/>
                </a:rPr>
                <a:t>Dr. M.V. Subramanyam</a:t>
              </a:r>
              <a:r>
                <a:rPr lang="en-IN" sz="2400" b="1" dirty="0" smtClean="0">
                  <a:solidFill>
                    <a:schemeClr val="accent1"/>
                  </a:solidFill>
                  <a:latin typeface="Bookman Old Style" panose="02050604050505020204" pitchFamily="18" charset="0"/>
                </a:rPr>
                <a:t>|ECE|SREC </a:t>
              </a:r>
              <a:endParaRPr lang="en-IN" sz="2400" b="1" dirty="0">
                <a:solidFill>
                  <a:schemeClr val="accent1"/>
                </a:solidFill>
                <a:latin typeface="Bookman Old Style" panose="02050604050505020204" pitchFamily="18" charset="0"/>
              </a:endParaRPr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4002C85-4D00-4E6A-B3B9-01D760D376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19535" y="63878"/>
            <a:ext cx="939356" cy="896639"/>
          </a:xfrm>
          <a:prstGeom prst="rect">
            <a:avLst/>
          </a:prstGeom>
        </p:spPr>
      </p:pic>
      <p:pic>
        <p:nvPicPr>
          <p:cNvPr id="1026" name="Picture 2" descr="C:\Users\DELL\Desktop\New folder\sequential_circuit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99138" y="1442705"/>
            <a:ext cx="8063779" cy="43813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1793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>
            <a:extLst>
              <a:ext uri="{FF2B5EF4-FFF2-40B4-BE49-F238E27FC236}">
                <a16:creationId xmlns:a16="http://schemas.microsoft.com/office/drawing/2014/main" xmlns="" id="{181C7408-88AD-4176-814B-8E1B40EEB66C}"/>
              </a:ext>
            </a:extLst>
          </p:cNvPr>
          <p:cNvGrpSpPr/>
          <p:nvPr/>
        </p:nvGrpSpPr>
        <p:grpSpPr>
          <a:xfrm>
            <a:off x="0" y="30708"/>
            <a:ext cx="12192000" cy="6798710"/>
            <a:chOff x="-332041" y="478524"/>
            <a:chExt cx="12192000" cy="6798710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56704111-E53B-41D6-A9AC-1E808BA8B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32041" y="478524"/>
              <a:ext cx="12192000" cy="986973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48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Sequential circuit -types</a:t>
              </a:r>
              <a:endParaRPr lang="en-US" altLang="en-US" sz="4400" b="1" dirty="0">
                <a:latin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9FCF0B4D-6290-4CC1-8FA6-8F7B07C422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8016" y="6714526"/>
              <a:ext cx="6274191" cy="54864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en-US" sz="24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Digital electronics</a:t>
              </a:r>
              <a:endPara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xmlns="" id="{8A132CFB-F0C2-433A-8A2D-69A04AF35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19318" y="6700458"/>
              <a:ext cx="5887334" cy="57677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2400" b="1" dirty="0" smtClean="0">
                  <a:solidFill>
                    <a:srgbClr val="0070C0"/>
                  </a:solidFill>
                  <a:latin typeface="Century Schoolbook" panose="02040604050505020304" pitchFamily="18" charset="0"/>
                </a:rPr>
                <a:t>Dr. M.V. Subramanyam</a:t>
              </a:r>
              <a:r>
                <a:rPr lang="en-IN" sz="2400" b="1" dirty="0" smtClean="0">
                  <a:solidFill>
                    <a:schemeClr val="accent1"/>
                  </a:solidFill>
                  <a:latin typeface="Bookman Old Style" panose="02050604050505020204" pitchFamily="18" charset="0"/>
                </a:rPr>
                <a:t>|ECE|SREC </a:t>
              </a:r>
              <a:endParaRPr lang="en-IN" sz="2400" b="1" dirty="0">
                <a:solidFill>
                  <a:schemeClr val="accent1"/>
                </a:solidFill>
                <a:latin typeface="Bookman Old Style" panose="02050604050505020204" pitchFamily="18" charset="0"/>
              </a:endParaRPr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4002C85-4D00-4E6A-B3B9-01D760D376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19535" y="63878"/>
            <a:ext cx="939356" cy="896639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15925" y="1589648"/>
            <a:ext cx="10452297" cy="4248443"/>
          </a:xfrm>
        </p:spPr>
        <p:txBody>
          <a:bodyPr>
            <a:noAutofit/>
          </a:bodyPr>
          <a:lstStyle/>
          <a:p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There are two main types of sequential circuits,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3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(1) A </a:t>
            </a:r>
            <a:r>
              <a:rPr lang="en-IN" sz="3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synchronous </a:t>
            </a:r>
            <a:r>
              <a:rPr lang="en-IN" sz="3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sequential circuit is a system whose behaviour can be defined from the knowledge of its input signals at discrete instants of time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(2) </a:t>
            </a:r>
            <a:r>
              <a:rPr lang="en-IN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IN" sz="36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asynchronous </a:t>
            </a:r>
            <a:r>
              <a:rPr lang="en-IN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sequential circuit is a system whose behaviour can be defined from the knowledge of its input signals at any instant of time </a:t>
            </a:r>
            <a:r>
              <a:rPr lang="en-IN" sz="36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order in which the inputs change. </a:t>
            </a:r>
            <a:endParaRPr lang="en-US" sz="3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793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>
            <a:extLst>
              <a:ext uri="{FF2B5EF4-FFF2-40B4-BE49-F238E27FC236}">
                <a16:creationId xmlns:a16="http://schemas.microsoft.com/office/drawing/2014/main" xmlns="" id="{181C7408-88AD-4176-814B-8E1B40EEB66C}"/>
              </a:ext>
            </a:extLst>
          </p:cNvPr>
          <p:cNvGrpSpPr/>
          <p:nvPr/>
        </p:nvGrpSpPr>
        <p:grpSpPr>
          <a:xfrm>
            <a:off x="0" y="30708"/>
            <a:ext cx="12192000" cy="6798710"/>
            <a:chOff x="-332041" y="478524"/>
            <a:chExt cx="12192000" cy="6798710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56704111-E53B-41D6-A9AC-1E808BA8B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32041" y="478524"/>
              <a:ext cx="12192000" cy="986973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48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SR latch</a:t>
              </a:r>
              <a:endParaRPr lang="en-US" altLang="en-US" sz="4400" b="1" dirty="0">
                <a:latin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9FCF0B4D-6290-4CC1-8FA6-8F7B07C422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8016" y="6714526"/>
              <a:ext cx="6274191" cy="54864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en-US" sz="24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Digital electronics</a:t>
              </a:r>
              <a:endPara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xmlns="" id="{8A132CFB-F0C2-433A-8A2D-69A04AF35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19318" y="6700458"/>
              <a:ext cx="5887334" cy="57677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2400" b="1" dirty="0" smtClean="0">
                  <a:solidFill>
                    <a:srgbClr val="0070C0"/>
                  </a:solidFill>
                  <a:latin typeface="Century Schoolbook" panose="02040604050505020304" pitchFamily="18" charset="0"/>
                </a:rPr>
                <a:t>Dr. M.V. Subramanyam</a:t>
              </a:r>
              <a:r>
                <a:rPr lang="en-IN" sz="2400" b="1" dirty="0" smtClean="0">
                  <a:solidFill>
                    <a:schemeClr val="accent1"/>
                  </a:solidFill>
                  <a:latin typeface="Bookman Old Style" panose="02050604050505020204" pitchFamily="18" charset="0"/>
                </a:rPr>
                <a:t>|ECE|SREC </a:t>
              </a:r>
              <a:endParaRPr lang="en-IN" sz="2400" b="1" dirty="0">
                <a:solidFill>
                  <a:schemeClr val="accent1"/>
                </a:solidFill>
                <a:latin typeface="Bookman Old Style" panose="02050604050505020204" pitchFamily="18" charset="0"/>
              </a:endParaRPr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4002C85-4D00-4E6A-B3B9-01D760D376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19535" y="63878"/>
            <a:ext cx="939356" cy="896639"/>
          </a:xfrm>
          <a:prstGeom prst="rect">
            <a:avLst/>
          </a:prstGeom>
        </p:spPr>
      </p:pic>
      <p:pic>
        <p:nvPicPr>
          <p:cNvPr id="11" name="Content Placeholder 3"/>
          <p:cNvPicPr>
            <a:picLocks noGrp="1"/>
          </p:cNvPicPr>
          <p:nvPr>
            <p:ph idx="1"/>
          </p:nvPr>
        </p:nvPicPr>
        <p:blipFill>
          <a:blip r:embed="rId4" cstate="print"/>
          <a:srcRect l="20036" t="56238" r="15548" b="16962"/>
          <a:stretch>
            <a:fillRect/>
          </a:stretch>
        </p:blipFill>
        <p:spPr bwMode="auto">
          <a:xfrm>
            <a:off x="1688123" y="1505242"/>
            <a:ext cx="8736037" cy="4248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11793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>
            <a:extLst>
              <a:ext uri="{FF2B5EF4-FFF2-40B4-BE49-F238E27FC236}">
                <a16:creationId xmlns:a16="http://schemas.microsoft.com/office/drawing/2014/main" xmlns="" id="{181C7408-88AD-4176-814B-8E1B40EEB66C}"/>
              </a:ext>
            </a:extLst>
          </p:cNvPr>
          <p:cNvGrpSpPr/>
          <p:nvPr/>
        </p:nvGrpSpPr>
        <p:grpSpPr>
          <a:xfrm>
            <a:off x="0" y="30708"/>
            <a:ext cx="12192000" cy="6798710"/>
            <a:chOff x="-332041" y="478524"/>
            <a:chExt cx="12192000" cy="6798710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56704111-E53B-41D6-A9AC-1E808BA8B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32041" y="478524"/>
              <a:ext cx="12192000" cy="986973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48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SR latch with Enable line</a:t>
              </a:r>
              <a:endParaRPr lang="en-US" altLang="en-US" sz="4400" b="1" dirty="0">
                <a:latin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9FCF0B4D-6290-4CC1-8FA6-8F7B07C422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8016" y="6714526"/>
              <a:ext cx="6274191" cy="54864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en-US" sz="24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Digital electronics</a:t>
              </a:r>
              <a:endPara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xmlns="" id="{8A132CFB-F0C2-433A-8A2D-69A04AF35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19318" y="6700458"/>
              <a:ext cx="5887334" cy="57677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2400" b="1" dirty="0" smtClean="0">
                  <a:solidFill>
                    <a:srgbClr val="0070C0"/>
                  </a:solidFill>
                  <a:latin typeface="Century Schoolbook" panose="02040604050505020304" pitchFamily="18" charset="0"/>
                </a:rPr>
                <a:t>Dr. M.V. Subramanyam</a:t>
              </a:r>
              <a:r>
                <a:rPr lang="en-IN" sz="2400" b="1" dirty="0" smtClean="0">
                  <a:solidFill>
                    <a:schemeClr val="accent1"/>
                  </a:solidFill>
                  <a:latin typeface="Bookman Old Style" panose="02050604050505020204" pitchFamily="18" charset="0"/>
                </a:rPr>
                <a:t>|ECE|SREC </a:t>
              </a:r>
              <a:endParaRPr lang="en-IN" sz="2400" b="1" dirty="0">
                <a:solidFill>
                  <a:schemeClr val="accent1"/>
                </a:solidFill>
                <a:latin typeface="Bookman Old Style" panose="02050604050505020204" pitchFamily="18" charset="0"/>
              </a:endParaRPr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4002C85-4D00-4E6A-B3B9-01D760D376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19535" y="63878"/>
            <a:ext cx="939356" cy="896639"/>
          </a:xfrm>
          <a:prstGeom prst="rect">
            <a:avLst/>
          </a:prstGeom>
        </p:spPr>
      </p:pic>
      <p:pic>
        <p:nvPicPr>
          <p:cNvPr id="12" name="Content Placeholder 3"/>
          <p:cNvPicPr>
            <a:picLocks noGrp="1"/>
          </p:cNvPicPr>
          <p:nvPr>
            <p:ph idx="1"/>
          </p:nvPr>
        </p:nvPicPr>
        <p:blipFill>
          <a:blip r:embed="rId4" cstate="print"/>
          <a:srcRect l="11873" t="12079" r="13921" b="58055"/>
          <a:stretch>
            <a:fillRect/>
          </a:stretch>
        </p:blipFill>
        <p:spPr bwMode="auto">
          <a:xfrm>
            <a:off x="1604925" y="1842869"/>
            <a:ext cx="8425340" cy="3685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11793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>
            <a:extLst>
              <a:ext uri="{FF2B5EF4-FFF2-40B4-BE49-F238E27FC236}">
                <a16:creationId xmlns:a16="http://schemas.microsoft.com/office/drawing/2014/main" xmlns="" id="{181C7408-88AD-4176-814B-8E1B40EEB66C}"/>
              </a:ext>
            </a:extLst>
          </p:cNvPr>
          <p:cNvGrpSpPr/>
          <p:nvPr/>
        </p:nvGrpSpPr>
        <p:grpSpPr>
          <a:xfrm>
            <a:off x="0" y="30708"/>
            <a:ext cx="12192000" cy="6798710"/>
            <a:chOff x="-332041" y="478524"/>
            <a:chExt cx="12192000" cy="6798710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56704111-E53B-41D6-A9AC-1E808BA8B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32041" y="478524"/>
              <a:ext cx="12192000" cy="986973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48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SR flip flop with clock</a:t>
              </a:r>
              <a:endParaRPr lang="en-US" altLang="en-US" sz="4400" b="1" dirty="0">
                <a:latin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9FCF0B4D-6290-4CC1-8FA6-8F7B07C422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8016" y="6714526"/>
              <a:ext cx="6274191" cy="54864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en-US" sz="24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Digital electronics</a:t>
              </a:r>
              <a:endPara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xmlns="" id="{8A132CFB-F0C2-433A-8A2D-69A04AF35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19318" y="6700458"/>
              <a:ext cx="5887334" cy="57677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2400" b="1" dirty="0" smtClean="0">
                  <a:solidFill>
                    <a:srgbClr val="0070C0"/>
                  </a:solidFill>
                  <a:latin typeface="Century Schoolbook" panose="02040604050505020304" pitchFamily="18" charset="0"/>
                </a:rPr>
                <a:t>Dr. M.V. Subramanyam</a:t>
              </a:r>
              <a:r>
                <a:rPr lang="en-IN" sz="2400" b="1" dirty="0" smtClean="0">
                  <a:solidFill>
                    <a:schemeClr val="accent1"/>
                  </a:solidFill>
                  <a:latin typeface="Bookman Old Style" panose="02050604050505020204" pitchFamily="18" charset="0"/>
                </a:rPr>
                <a:t>|ECE|SREC </a:t>
              </a:r>
              <a:endParaRPr lang="en-IN" sz="2400" b="1" dirty="0">
                <a:solidFill>
                  <a:schemeClr val="accent1"/>
                </a:solidFill>
                <a:latin typeface="Bookman Old Style" panose="02050604050505020204" pitchFamily="18" charset="0"/>
              </a:endParaRPr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4002C85-4D00-4E6A-B3B9-01D760D376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19535" y="63878"/>
            <a:ext cx="939356" cy="896639"/>
          </a:xfrm>
          <a:prstGeom prst="rect">
            <a:avLst/>
          </a:prstGeom>
        </p:spPr>
      </p:pic>
      <p:pic>
        <p:nvPicPr>
          <p:cNvPr id="1026" name="Picture 2" descr="C:\Users\DELL\Desktop\2-Table1-1.pn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 b="3815"/>
          <a:stretch>
            <a:fillRect/>
          </a:stretch>
        </p:blipFill>
        <p:spPr bwMode="auto">
          <a:xfrm>
            <a:off x="2872770" y="1266092"/>
            <a:ext cx="6998097" cy="47267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1793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>
            <a:extLst>
              <a:ext uri="{FF2B5EF4-FFF2-40B4-BE49-F238E27FC236}">
                <a16:creationId xmlns:a16="http://schemas.microsoft.com/office/drawing/2014/main" xmlns="" id="{181C7408-88AD-4176-814B-8E1B40EEB66C}"/>
              </a:ext>
            </a:extLst>
          </p:cNvPr>
          <p:cNvGrpSpPr/>
          <p:nvPr/>
        </p:nvGrpSpPr>
        <p:grpSpPr>
          <a:xfrm>
            <a:off x="0" y="30708"/>
            <a:ext cx="12192000" cy="6798710"/>
            <a:chOff x="-332041" y="478524"/>
            <a:chExt cx="12192000" cy="6798710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56704111-E53B-41D6-A9AC-1E808BA8B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32041" y="478524"/>
              <a:ext cx="12192000" cy="986973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48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D flip flop with clock</a:t>
              </a:r>
              <a:endParaRPr lang="en-US" altLang="en-US" sz="4400" b="1" dirty="0">
                <a:latin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9FCF0B4D-6290-4CC1-8FA6-8F7B07C422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8016" y="6714526"/>
              <a:ext cx="6274191" cy="54864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en-US" sz="24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Digital electronics</a:t>
              </a:r>
              <a:endPara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xmlns="" id="{8A132CFB-F0C2-433A-8A2D-69A04AF35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19318" y="6700458"/>
              <a:ext cx="5887334" cy="57677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2400" b="1" dirty="0" smtClean="0">
                  <a:solidFill>
                    <a:srgbClr val="0070C0"/>
                  </a:solidFill>
                  <a:latin typeface="Century Schoolbook" panose="02040604050505020304" pitchFamily="18" charset="0"/>
                </a:rPr>
                <a:t>Dr. M.V. Subramanyam</a:t>
              </a:r>
              <a:r>
                <a:rPr lang="en-IN" sz="2400" b="1" dirty="0" smtClean="0">
                  <a:solidFill>
                    <a:schemeClr val="accent1"/>
                  </a:solidFill>
                  <a:latin typeface="Bookman Old Style" panose="02050604050505020204" pitchFamily="18" charset="0"/>
                </a:rPr>
                <a:t>|ECE|SREC </a:t>
              </a:r>
              <a:endParaRPr lang="en-IN" sz="2400" b="1" dirty="0">
                <a:solidFill>
                  <a:schemeClr val="accent1"/>
                </a:solidFill>
                <a:latin typeface="Bookman Old Style" panose="02050604050505020204" pitchFamily="18" charset="0"/>
              </a:endParaRPr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4002C85-4D00-4E6A-B3B9-01D760D376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19535" y="63878"/>
            <a:ext cx="939356" cy="896639"/>
          </a:xfrm>
          <a:prstGeom prst="rect">
            <a:avLst/>
          </a:prstGeom>
        </p:spPr>
      </p:pic>
      <p:pic>
        <p:nvPicPr>
          <p:cNvPr id="2050" name="Picture 2" descr="C:\Users\DELL\Desktop\D-Flip-Flop-Circuit-Truth-Table.pn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 t="32305" b="8974"/>
          <a:stretch>
            <a:fillRect/>
          </a:stretch>
        </p:blipFill>
        <p:spPr bwMode="auto">
          <a:xfrm>
            <a:off x="537706" y="1899139"/>
            <a:ext cx="10885285" cy="30245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1793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>
            <a:extLst>
              <a:ext uri="{FF2B5EF4-FFF2-40B4-BE49-F238E27FC236}">
                <a16:creationId xmlns:a16="http://schemas.microsoft.com/office/drawing/2014/main" xmlns="" id="{181C7408-88AD-4176-814B-8E1B40EEB66C}"/>
              </a:ext>
            </a:extLst>
          </p:cNvPr>
          <p:cNvGrpSpPr/>
          <p:nvPr/>
        </p:nvGrpSpPr>
        <p:grpSpPr>
          <a:xfrm>
            <a:off x="0" y="30708"/>
            <a:ext cx="12192000" cy="6798710"/>
            <a:chOff x="-332041" y="478524"/>
            <a:chExt cx="12192000" cy="6798710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56704111-E53B-41D6-A9AC-1E808BA8B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32041" y="478524"/>
              <a:ext cx="12192000" cy="986973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48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JK flip flop with clock</a:t>
              </a:r>
              <a:endParaRPr lang="en-US" altLang="en-US" sz="4400" b="1" dirty="0">
                <a:latin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9FCF0B4D-6290-4CC1-8FA6-8F7B07C422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8016" y="6714526"/>
              <a:ext cx="6274191" cy="54864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en-US" sz="24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Digital electronics</a:t>
              </a:r>
              <a:endPara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xmlns="" id="{8A132CFB-F0C2-433A-8A2D-69A04AF35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19318" y="6700458"/>
              <a:ext cx="5887334" cy="57677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2400" b="1" dirty="0" smtClean="0">
                  <a:solidFill>
                    <a:srgbClr val="0070C0"/>
                  </a:solidFill>
                  <a:latin typeface="Century Schoolbook" panose="02040604050505020304" pitchFamily="18" charset="0"/>
                </a:rPr>
                <a:t>Dr. M.V. Subramanyam</a:t>
              </a:r>
              <a:r>
                <a:rPr lang="en-IN" sz="2400" b="1" dirty="0" smtClean="0">
                  <a:solidFill>
                    <a:schemeClr val="accent1"/>
                  </a:solidFill>
                  <a:latin typeface="Bookman Old Style" panose="02050604050505020204" pitchFamily="18" charset="0"/>
                </a:rPr>
                <a:t>|ECE|SREC </a:t>
              </a:r>
              <a:endParaRPr lang="en-IN" sz="2400" b="1" dirty="0">
                <a:solidFill>
                  <a:schemeClr val="accent1"/>
                </a:solidFill>
                <a:latin typeface="Bookman Old Style" panose="02050604050505020204" pitchFamily="18" charset="0"/>
              </a:endParaRPr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4002C85-4D00-4E6A-B3B9-01D760D376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19535" y="63878"/>
            <a:ext cx="939356" cy="896639"/>
          </a:xfrm>
          <a:prstGeom prst="rect">
            <a:avLst/>
          </a:prstGeom>
        </p:spPr>
      </p:pic>
      <p:pic>
        <p:nvPicPr>
          <p:cNvPr id="3074" name="Picture 2" descr="C:\Users\DELL\Desktop\jk-flip-flop-truth-table.pn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 l="14918" t="1689" r="15128" b="6495"/>
          <a:stretch>
            <a:fillRect/>
          </a:stretch>
        </p:blipFill>
        <p:spPr bwMode="auto">
          <a:xfrm>
            <a:off x="3446585" y="1364566"/>
            <a:ext cx="4970887" cy="47997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1793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>
            <a:extLst>
              <a:ext uri="{FF2B5EF4-FFF2-40B4-BE49-F238E27FC236}">
                <a16:creationId xmlns:a16="http://schemas.microsoft.com/office/drawing/2014/main" xmlns="" id="{181C7408-88AD-4176-814B-8E1B40EEB66C}"/>
              </a:ext>
            </a:extLst>
          </p:cNvPr>
          <p:cNvGrpSpPr/>
          <p:nvPr/>
        </p:nvGrpSpPr>
        <p:grpSpPr>
          <a:xfrm>
            <a:off x="0" y="30708"/>
            <a:ext cx="12192000" cy="6798710"/>
            <a:chOff x="-332041" y="478524"/>
            <a:chExt cx="12192000" cy="6798710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56704111-E53B-41D6-A9AC-1E808BA8B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32041" y="478524"/>
              <a:ext cx="12192000" cy="986973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48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T flip flop with clock</a:t>
              </a:r>
              <a:endParaRPr lang="en-US" altLang="en-US" sz="4400" b="1" dirty="0">
                <a:latin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9FCF0B4D-6290-4CC1-8FA6-8F7B07C422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8016" y="6714526"/>
              <a:ext cx="6274191" cy="54864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en-US" sz="24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Digital electronics</a:t>
              </a:r>
              <a:endPara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xmlns="" id="{8A132CFB-F0C2-433A-8A2D-69A04AF35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19318" y="6700458"/>
              <a:ext cx="5887334" cy="57677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2400" b="1" dirty="0" smtClean="0">
                  <a:solidFill>
                    <a:srgbClr val="0070C0"/>
                  </a:solidFill>
                  <a:latin typeface="Century Schoolbook" panose="02040604050505020304" pitchFamily="18" charset="0"/>
                </a:rPr>
                <a:t>Dr. M.V. Subramanyam</a:t>
              </a:r>
              <a:r>
                <a:rPr lang="en-IN" sz="2400" b="1" dirty="0" smtClean="0">
                  <a:solidFill>
                    <a:schemeClr val="accent1"/>
                  </a:solidFill>
                  <a:latin typeface="Bookman Old Style" panose="02050604050505020204" pitchFamily="18" charset="0"/>
                </a:rPr>
                <a:t>|ECE|SREC </a:t>
              </a:r>
              <a:endParaRPr lang="en-IN" sz="2400" b="1" dirty="0">
                <a:solidFill>
                  <a:schemeClr val="accent1"/>
                </a:solidFill>
                <a:latin typeface="Bookman Old Style" panose="02050604050505020204" pitchFamily="18" charset="0"/>
              </a:endParaRPr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4002C85-4D00-4E6A-B3B9-01D760D376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19535" y="63878"/>
            <a:ext cx="939356" cy="896639"/>
          </a:xfrm>
          <a:prstGeom prst="rect">
            <a:avLst/>
          </a:prstGeom>
        </p:spPr>
      </p:pic>
      <p:pic>
        <p:nvPicPr>
          <p:cNvPr id="4098" name="Picture 2" descr="C:\Users\DELL\Desktop\t-flip-flop.pn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 l="19170" t="10418" r="19567" b="4231"/>
          <a:stretch>
            <a:fillRect/>
          </a:stretch>
        </p:blipFill>
        <p:spPr bwMode="auto">
          <a:xfrm>
            <a:off x="4276578" y="1426366"/>
            <a:ext cx="4445391" cy="45664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1793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5706154-0447-4D69-8CF5-1928F0E4E6A5}" type="datetime1">
              <a:rPr lang="en-US">
                <a:latin typeface="Arial" charset="0"/>
              </a:rPr>
              <a:pPr/>
              <a:t>11/27/2023</a:t>
            </a:fld>
            <a:endParaRPr lang="en-US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do we study sequential logic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Why not only combinational logic?</a:t>
            </a:r>
          </a:p>
          <a:p>
            <a:pPr lvl="1"/>
            <a:r>
              <a:rPr lang="en-US" smtClean="0"/>
              <a:t>We can build complex circuits: adder, multiplier etc.</a:t>
            </a:r>
          </a:p>
          <a:p>
            <a:r>
              <a:rPr lang="en-US" smtClean="0"/>
              <a:t>But… real-world problems are sequential in time</a:t>
            </a:r>
          </a:p>
          <a:p>
            <a:pPr lvl="1"/>
            <a:r>
              <a:rPr lang="en-US" smtClean="0"/>
              <a:t>We want to build systems that step through computations</a:t>
            </a:r>
          </a:p>
          <a:p>
            <a:pPr lvl="1"/>
            <a:r>
              <a:rPr lang="en-US" smtClean="0"/>
              <a:t>These systems have memory and feedback</a:t>
            </a:r>
          </a:p>
          <a:p>
            <a:pPr lvl="1"/>
            <a:r>
              <a:rPr lang="en-US" smtClean="0"/>
              <a:t>They use sequence of inputs to transition from state to state</a:t>
            </a: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sz="1400">
                <a:solidFill>
                  <a:schemeClr val="tx1"/>
                </a:solidFill>
                <a:latin typeface="Arial" charset="0"/>
              </a:rPr>
              <a:t>Dr.M.V.SUBRAMANYAM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>
            <a:extLst>
              <a:ext uri="{FF2B5EF4-FFF2-40B4-BE49-F238E27FC236}">
                <a16:creationId xmlns:a16="http://schemas.microsoft.com/office/drawing/2014/main" xmlns="" id="{181C7408-88AD-4176-814B-8E1B40EEB66C}"/>
              </a:ext>
            </a:extLst>
          </p:cNvPr>
          <p:cNvGrpSpPr/>
          <p:nvPr/>
        </p:nvGrpSpPr>
        <p:grpSpPr>
          <a:xfrm>
            <a:off x="0" y="30708"/>
            <a:ext cx="12192000" cy="6798710"/>
            <a:chOff x="-332041" y="478524"/>
            <a:chExt cx="12192000" cy="6798710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56704111-E53B-41D6-A9AC-1E808BA8B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32041" y="478524"/>
              <a:ext cx="12192000" cy="986973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48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Sequential circuit - design</a:t>
              </a:r>
              <a:endParaRPr lang="en-US" altLang="en-US" sz="4400" b="1" dirty="0">
                <a:latin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9FCF0B4D-6290-4CC1-8FA6-8F7B07C422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8016" y="6714526"/>
              <a:ext cx="6274191" cy="54864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en-US" sz="24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Digital electronics</a:t>
              </a:r>
              <a:endPara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xmlns="" id="{8A132CFB-F0C2-433A-8A2D-69A04AF35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19318" y="6700458"/>
              <a:ext cx="5887334" cy="57677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2400" b="1" dirty="0" smtClean="0">
                  <a:solidFill>
                    <a:srgbClr val="0070C0"/>
                  </a:solidFill>
                  <a:latin typeface="Century Schoolbook" panose="02040604050505020304" pitchFamily="18" charset="0"/>
                </a:rPr>
                <a:t>Dr. M.V. Subramanyam</a:t>
              </a:r>
              <a:r>
                <a:rPr lang="en-IN" sz="2400" b="1" dirty="0" smtClean="0">
                  <a:solidFill>
                    <a:schemeClr val="accent1"/>
                  </a:solidFill>
                  <a:latin typeface="Bookman Old Style" panose="02050604050505020204" pitchFamily="18" charset="0"/>
                </a:rPr>
                <a:t>|ECE|SREC </a:t>
              </a:r>
              <a:endParaRPr lang="en-IN" sz="2400" b="1" dirty="0">
                <a:solidFill>
                  <a:schemeClr val="accent1"/>
                </a:solidFill>
                <a:latin typeface="Bookman Old Style" panose="02050604050505020204" pitchFamily="18" charset="0"/>
              </a:endParaRPr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4002C85-4D00-4E6A-B3B9-01D760D376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19535" y="63878"/>
            <a:ext cx="939356" cy="896639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78302" y="1209822"/>
            <a:ext cx="10875498" cy="49671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To design of Sequential circuits, the procedure involves the following steps: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Derive the state table and state equations.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Derive the state diagram using the state table.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Reduce states using state reduction technique.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Verify the number of Flip-Flops and type of Flip-Flop to be used.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Derive the excitation equations using the excitation table.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Derive the output function and the Flip-Flop input functions.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Derive the logic functions or equation for each output variable.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Draw the required logic diagram.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793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>
            <a:extLst>
              <a:ext uri="{FF2B5EF4-FFF2-40B4-BE49-F238E27FC236}">
                <a16:creationId xmlns:a16="http://schemas.microsoft.com/office/drawing/2014/main" xmlns="" id="{181C7408-88AD-4176-814B-8E1B40EEB66C}"/>
              </a:ext>
            </a:extLst>
          </p:cNvPr>
          <p:cNvGrpSpPr/>
          <p:nvPr/>
        </p:nvGrpSpPr>
        <p:grpSpPr>
          <a:xfrm>
            <a:off x="0" y="30708"/>
            <a:ext cx="12192000" cy="6798710"/>
            <a:chOff x="-332041" y="478524"/>
            <a:chExt cx="12192000" cy="6798710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56704111-E53B-41D6-A9AC-1E808BA8B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32041" y="478524"/>
              <a:ext cx="12192000" cy="986973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48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Example for design</a:t>
              </a:r>
              <a:endParaRPr lang="en-US" altLang="en-US" sz="4400" b="1" dirty="0">
                <a:latin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9FCF0B4D-6290-4CC1-8FA6-8F7B07C422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8016" y="6714526"/>
              <a:ext cx="6274191" cy="54864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en-US" sz="24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Digital electronics</a:t>
              </a:r>
              <a:endPara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xmlns="" id="{8A132CFB-F0C2-433A-8A2D-69A04AF35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19318" y="6700458"/>
              <a:ext cx="5887334" cy="57677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2400" b="1" dirty="0" smtClean="0">
                  <a:solidFill>
                    <a:srgbClr val="0070C0"/>
                  </a:solidFill>
                  <a:latin typeface="Century Schoolbook" panose="02040604050505020304" pitchFamily="18" charset="0"/>
                </a:rPr>
                <a:t>Dr. M.V. Subramanyam</a:t>
              </a:r>
              <a:r>
                <a:rPr lang="en-IN" sz="2400" b="1" dirty="0" smtClean="0">
                  <a:solidFill>
                    <a:schemeClr val="accent1"/>
                  </a:solidFill>
                  <a:latin typeface="Bookman Old Style" panose="02050604050505020204" pitchFamily="18" charset="0"/>
                </a:rPr>
                <a:t>|ECE|SREC </a:t>
              </a:r>
              <a:endParaRPr lang="en-IN" sz="2400" b="1" dirty="0">
                <a:solidFill>
                  <a:schemeClr val="accent1"/>
                </a:solidFill>
                <a:latin typeface="Bookman Old Style" panose="02050604050505020204" pitchFamily="18" charset="0"/>
              </a:endParaRPr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4002C85-4D00-4E6A-B3B9-01D760D376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19535" y="63878"/>
            <a:ext cx="939356" cy="896639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78302" y="1209822"/>
            <a:ext cx="10875498" cy="49671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Design a counter that has an input enable input. When enable = 1, it increments through the sequence 0,1,2,3,0,…. with each clock tick. Enable = 0 causes the counter to remain in its current state.</a:t>
            </a:r>
          </a:p>
          <a:p>
            <a:r>
              <a:rPr lang="en-US" dirty="0" smtClean="0"/>
              <a:t>First we create a state table and state diagram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07112" y="2947208"/>
            <a:ext cx="7969934" cy="2902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11793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>
            <a:extLst>
              <a:ext uri="{FF2B5EF4-FFF2-40B4-BE49-F238E27FC236}">
                <a16:creationId xmlns:a16="http://schemas.microsoft.com/office/drawing/2014/main" xmlns="" id="{181C7408-88AD-4176-814B-8E1B40EEB66C}"/>
              </a:ext>
            </a:extLst>
          </p:cNvPr>
          <p:cNvGrpSpPr/>
          <p:nvPr/>
        </p:nvGrpSpPr>
        <p:grpSpPr>
          <a:xfrm>
            <a:off x="0" y="30708"/>
            <a:ext cx="12192000" cy="6798710"/>
            <a:chOff x="-332041" y="478524"/>
            <a:chExt cx="12192000" cy="6798710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56704111-E53B-41D6-A9AC-1E808BA8B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32041" y="478524"/>
              <a:ext cx="12192000" cy="986973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48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Example for design</a:t>
              </a:r>
              <a:endParaRPr lang="en-US" altLang="en-US" sz="4400" b="1" dirty="0">
                <a:latin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9FCF0B4D-6290-4CC1-8FA6-8F7B07C422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8016" y="6714526"/>
              <a:ext cx="6274191" cy="54864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en-US" sz="24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Digital electronics</a:t>
              </a:r>
              <a:endPara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xmlns="" id="{8A132CFB-F0C2-433A-8A2D-69A04AF35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19318" y="6700458"/>
              <a:ext cx="5887334" cy="57677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2400" b="1" dirty="0" smtClean="0">
                  <a:solidFill>
                    <a:srgbClr val="0070C0"/>
                  </a:solidFill>
                  <a:latin typeface="Century Schoolbook" panose="02040604050505020304" pitchFamily="18" charset="0"/>
                </a:rPr>
                <a:t>Dr. M.V. Subramanyam</a:t>
              </a:r>
              <a:r>
                <a:rPr lang="en-IN" sz="2400" b="1" dirty="0" smtClean="0">
                  <a:solidFill>
                    <a:schemeClr val="accent1"/>
                  </a:solidFill>
                  <a:latin typeface="Bookman Old Style" panose="02050604050505020204" pitchFamily="18" charset="0"/>
                </a:rPr>
                <a:t>|ECE|SREC </a:t>
              </a:r>
              <a:endParaRPr lang="en-IN" sz="2400" b="1" dirty="0">
                <a:solidFill>
                  <a:schemeClr val="accent1"/>
                </a:solidFill>
                <a:latin typeface="Bookman Old Style" panose="02050604050505020204" pitchFamily="18" charset="0"/>
              </a:endParaRPr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4002C85-4D00-4E6A-B3B9-01D760D376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19535" y="63878"/>
            <a:ext cx="939356" cy="896639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78302" y="1209822"/>
            <a:ext cx="10875498" cy="49671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 reasonable choice is to use the binary numbering system for each state. With four states we need two bits.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1198" y="2083263"/>
            <a:ext cx="5619112" cy="3375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11793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>
            <a:extLst>
              <a:ext uri="{FF2B5EF4-FFF2-40B4-BE49-F238E27FC236}">
                <a16:creationId xmlns:a16="http://schemas.microsoft.com/office/drawing/2014/main" xmlns="" id="{181C7408-88AD-4176-814B-8E1B40EEB66C}"/>
              </a:ext>
            </a:extLst>
          </p:cNvPr>
          <p:cNvGrpSpPr/>
          <p:nvPr/>
        </p:nvGrpSpPr>
        <p:grpSpPr>
          <a:xfrm>
            <a:off x="0" y="30708"/>
            <a:ext cx="12192000" cy="6798710"/>
            <a:chOff x="-332041" y="478524"/>
            <a:chExt cx="12192000" cy="6798710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56704111-E53B-41D6-A9AC-1E808BA8B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32041" y="478524"/>
              <a:ext cx="12192000" cy="986973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48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Example for design</a:t>
              </a:r>
              <a:endParaRPr lang="en-US" altLang="en-US" sz="4400" b="1" dirty="0">
                <a:latin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9FCF0B4D-6290-4CC1-8FA6-8F7B07C422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8016" y="6714526"/>
              <a:ext cx="6274191" cy="54864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en-US" sz="24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Digital electronics</a:t>
              </a:r>
              <a:endPara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xmlns="" id="{8A132CFB-F0C2-433A-8A2D-69A04AF35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19318" y="6700458"/>
              <a:ext cx="5887334" cy="57677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2400" b="1" dirty="0" smtClean="0">
                  <a:solidFill>
                    <a:srgbClr val="0070C0"/>
                  </a:solidFill>
                  <a:latin typeface="Century Schoolbook" panose="02040604050505020304" pitchFamily="18" charset="0"/>
                </a:rPr>
                <a:t>Dr. M.V. Subramanyam</a:t>
              </a:r>
              <a:r>
                <a:rPr lang="en-IN" sz="2400" b="1" dirty="0" smtClean="0">
                  <a:solidFill>
                    <a:schemeClr val="accent1"/>
                  </a:solidFill>
                  <a:latin typeface="Bookman Old Style" panose="02050604050505020204" pitchFamily="18" charset="0"/>
                </a:rPr>
                <a:t>|ECE|SREC </a:t>
              </a:r>
              <a:endParaRPr lang="en-IN" sz="2400" b="1" dirty="0">
                <a:solidFill>
                  <a:schemeClr val="accent1"/>
                </a:solidFill>
                <a:latin typeface="Bookman Old Style" panose="02050604050505020204" pitchFamily="18" charset="0"/>
              </a:endParaRPr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4002C85-4D00-4E6A-B3B9-01D760D376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19535" y="63878"/>
            <a:ext cx="939356" cy="896639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78302" y="1209822"/>
            <a:ext cx="10875498" cy="49671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We need two flip-flops, one for each bit.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08045" y="1963547"/>
            <a:ext cx="8805539" cy="3733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11793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>
            <a:extLst>
              <a:ext uri="{FF2B5EF4-FFF2-40B4-BE49-F238E27FC236}">
                <a16:creationId xmlns:a16="http://schemas.microsoft.com/office/drawing/2014/main" xmlns="" id="{181C7408-88AD-4176-814B-8E1B40EEB66C}"/>
              </a:ext>
            </a:extLst>
          </p:cNvPr>
          <p:cNvGrpSpPr/>
          <p:nvPr/>
        </p:nvGrpSpPr>
        <p:grpSpPr>
          <a:xfrm>
            <a:off x="0" y="30708"/>
            <a:ext cx="12192000" cy="6798710"/>
            <a:chOff x="-332041" y="478524"/>
            <a:chExt cx="12192000" cy="6798710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56704111-E53B-41D6-A9AC-1E808BA8B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32041" y="478524"/>
              <a:ext cx="12192000" cy="986973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48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Example for design</a:t>
              </a:r>
              <a:endParaRPr lang="en-US" altLang="en-US" sz="4400" b="1" dirty="0">
                <a:latin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9FCF0B4D-6290-4CC1-8FA6-8F7B07C422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8016" y="6714526"/>
              <a:ext cx="6274191" cy="54864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en-US" sz="24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Digital electronics</a:t>
              </a:r>
              <a:endPara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xmlns="" id="{8A132CFB-F0C2-433A-8A2D-69A04AF35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19318" y="6700458"/>
              <a:ext cx="5887334" cy="57677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2400" b="1" dirty="0" smtClean="0">
                  <a:solidFill>
                    <a:srgbClr val="0070C0"/>
                  </a:solidFill>
                  <a:latin typeface="Century Schoolbook" panose="02040604050505020304" pitchFamily="18" charset="0"/>
                </a:rPr>
                <a:t>Dr. M.V. Subramanyam</a:t>
              </a:r>
              <a:r>
                <a:rPr lang="en-IN" sz="2400" b="1" dirty="0" smtClean="0">
                  <a:solidFill>
                    <a:schemeClr val="accent1"/>
                  </a:solidFill>
                  <a:latin typeface="Bookman Old Style" panose="02050604050505020204" pitchFamily="18" charset="0"/>
                </a:rPr>
                <a:t>|ECE|SREC </a:t>
              </a:r>
              <a:endParaRPr lang="en-IN" sz="2400" b="1" dirty="0">
                <a:solidFill>
                  <a:schemeClr val="accent1"/>
                </a:solidFill>
                <a:latin typeface="Bookman Old Style" panose="02050604050505020204" pitchFamily="18" charset="0"/>
              </a:endParaRPr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4002C85-4D00-4E6A-B3B9-01D760D376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19535" y="63878"/>
            <a:ext cx="939356" cy="896639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78302" y="1209822"/>
            <a:ext cx="10875498" cy="49671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We use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Karnaugh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maps, using E for enable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8311" y="2097479"/>
            <a:ext cx="7496710" cy="3374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34231" y="2931061"/>
            <a:ext cx="4757769" cy="1612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11793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>
            <a:extLst>
              <a:ext uri="{FF2B5EF4-FFF2-40B4-BE49-F238E27FC236}">
                <a16:creationId xmlns:a16="http://schemas.microsoft.com/office/drawing/2014/main" xmlns="" id="{181C7408-88AD-4176-814B-8E1B40EEB66C}"/>
              </a:ext>
            </a:extLst>
          </p:cNvPr>
          <p:cNvGrpSpPr/>
          <p:nvPr/>
        </p:nvGrpSpPr>
        <p:grpSpPr>
          <a:xfrm>
            <a:off x="0" y="30708"/>
            <a:ext cx="12192000" cy="6798710"/>
            <a:chOff x="-332041" y="478524"/>
            <a:chExt cx="12192000" cy="6798710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56704111-E53B-41D6-A9AC-1E808BA8B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32041" y="478524"/>
              <a:ext cx="12192000" cy="986973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48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Example for design</a:t>
              </a:r>
              <a:endParaRPr lang="en-US" altLang="en-US" sz="4400" b="1" dirty="0">
                <a:latin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9FCF0B4D-6290-4CC1-8FA6-8F7B07C422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8016" y="6714526"/>
              <a:ext cx="6274191" cy="54864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en-US" sz="24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Digital electronics</a:t>
              </a:r>
              <a:endPara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xmlns="" id="{8A132CFB-F0C2-433A-8A2D-69A04AF35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19318" y="6700458"/>
              <a:ext cx="5887334" cy="57677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2400" b="1" dirty="0" smtClean="0">
                  <a:solidFill>
                    <a:srgbClr val="0070C0"/>
                  </a:solidFill>
                  <a:latin typeface="Century Schoolbook" panose="02040604050505020304" pitchFamily="18" charset="0"/>
                </a:rPr>
                <a:t>Dr. M.V. Subramanyam</a:t>
              </a:r>
              <a:r>
                <a:rPr lang="en-IN" sz="2400" b="1" dirty="0" smtClean="0">
                  <a:solidFill>
                    <a:schemeClr val="accent1"/>
                  </a:solidFill>
                  <a:latin typeface="Bookman Old Style" panose="02050604050505020204" pitchFamily="18" charset="0"/>
                </a:rPr>
                <a:t>|ECE|SREC </a:t>
              </a:r>
              <a:endParaRPr lang="en-IN" sz="2400" b="1" dirty="0">
                <a:solidFill>
                  <a:schemeClr val="accent1"/>
                </a:solidFill>
                <a:latin typeface="Bookman Old Style" panose="02050604050505020204" pitchFamily="18" charset="0"/>
              </a:endParaRPr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4002C85-4D00-4E6A-B3B9-01D760D376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19535" y="63878"/>
            <a:ext cx="939356" cy="896639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78302" y="1209822"/>
            <a:ext cx="10875498" cy="49671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The circuit to implement this counter is: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74131" y="1727981"/>
            <a:ext cx="5093724" cy="40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11793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>
            <a:extLst>
              <a:ext uri="{FF2B5EF4-FFF2-40B4-BE49-F238E27FC236}">
                <a16:creationId xmlns:a16="http://schemas.microsoft.com/office/drawing/2014/main" xmlns="" id="{181C7408-88AD-4176-814B-8E1B40EEB66C}"/>
              </a:ext>
            </a:extLst>
          </p:cNvPr>
          <p:cNvGrpSpPr/>
          <p:nvPr/>
        </p:nvGrpSpPr>
        <p:grpSpPr>
          <a:xfrm>
            <a:off x="0" y="30708"/>
            <a:ext cx="12192000" cy="6798710"/>
            <a:chOff x="-332041" y="478524"/>
            <a:chExt cx="12192000" cy="6798710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56704111-E53B-41D6-A9AC-1E808BA8B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32041" y="478524"/>
              <a:ext cx="12192000" cy="986973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48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advantages</a:t>
              </a:r>
              <a:endParaRPr lang="en-US" altLang="en-US" sz="4400" b="1" dirty="0">
                <a:latin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9FCF0B4D-6290-4CC1-8FA6-8F7B07C422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8016" y="6714526"/>
              <a:ext cx="6274191" cy="54864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en-US" sz="24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Digital electronics</a:t>
              </a:r>
              <a:endPara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xmlns="" id="{8A132CFB-F0C2-433A-8A2D-69A04AF35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19318" y="6700458"/>
              <a:ext cx="5887334" cy="57677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2400" b="1" dirty="0" smtClean="0">
                  <a:solidFill>
                    <a:srgbClr val="0070C0"/>
                  </a:solidFill>
                  <a:latin typeface="Century Schoolbook" panose="02040604050505020304" pitchFamily="18" charset="0"/>
                </a:rPr>
                <a:t>Dr. M.V. Subramanyam</a:t>
              </a:r>
              <a:r>
                <a:rPr lang="en-IN" sz="2400" b="1" dirty="0" smtClean="0">
                  <a:solidFill>
                    <a:schemeClr val="accent1"/>
                  </a:solidFill>
                  <a:latin typeface="Bookman Old Style" panose="02050604050505020204" pitchFamily="18" charset="0"/>
                </a:rPr>
                <a:t>|ECE|SREC </a:t>
              </a:r>
              <a:endParaRPr lang="en-IN" sz="2400" b="1" dirty="0">
                <a:solidFill>
                  <a:schemeClr val="accent1"/>
                </a:solidFill>
                <a:latin typeface="Bookman Old Style" panose="02050604050505020204" pitchFamily="18" charset="0"/>
              </a:endParaRPr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4002C85-4D00-4E6A-B3B9-01D760D376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19535" y="63878"/>
            <a:ext cx="939356" cy="896639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78302" y="1209822"/>
            <a:ext cx="10875498" cy="496714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Memory: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Sequential circuits have the ability to store binary values, which makes them ideal for applications that require memory elements, such as timers and counters.</a:t>
            </a:r>
          </a:p>
          <a:p>
            <a:pPr algn="just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Timing: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Sequential circuits are commonly used to implement timing and synchronization in digital systems, making them essential for real-time control applications.</a:t>
            </a:r>
          </a:p>
          <a:p>
            <a:pPr algn="just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State machine implementation: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Sequential circuits can be used to implement state machines, which are useful for controlling complex digital systems.</a:t>
            </a:r>
          </a:p>
          <a:p>
            <a:pPr algn="just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Error detection: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Sequential circuits can be designed to detect errors in digital systems and respond accordingly, improving the reliability of digital systems.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793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>
            <a:extLst>
              <a:ext uri="{FF2B5EF4-FFF2-40B4-BE49-F238E27FC236}">
                <a16:creationId xmlns:a16="http://schemas.microsoft.com/office/drawing/2014/main" xmlns="" id="{181C7408-88AD-4176-814B-8E1B40EEB66C}"/>
              </a:ext>
            </a:extLst>
          </p:cNvPr>
          <p:cNvGrpSpPr/>
          <p:nvPr/>
        </p:nvGrpSpPr>
        <p:grpSpPr>
          <a:xfrm>
            <a:off x="0" y="30708"/>
            <a:ext cx="12192000" cy="6798710"/>
            <a:chOff x="-332041" y="478524"/>
            <a:chExt cx="12192000" cy="6798710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56704111-E53B-41D6-A9AC-1E808BA8B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32041" y="478524"/>
              <a:ext cx="12192000" cy="986973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4400" b="1" dirty="0">
                <a:latin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9FCF0B4D-6290-4CC1-8FA6-8F7B07C422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8016" y="6714526"/>
              <a:ext cx="6274191" cy="54864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en-US" sz="2400" b="1" dirty="0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Digital electronics</a:t>
              </a:r>
              <a:endPara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xmlns="" id="{8A132CFB-F0C2-433A-8A2D-69A04AF35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19318" y="6700458"/>
              <a:ext cx="5887334" cy="57677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IN" altLang="en-US" sz="2400" b="1" dirty="0" smtClean="0">
                  <a:solidFill>
                    <a:srgbClr val="0070C0"/>
                  </a:solidFill>
                  <a:latin typeface="Century Schoolbook" panose="02040604050505020304" pitchFamily="18" charset="0"/>
                </a:rPr>
                <a:t>Dr. M.V. Subramanyam</a:t>
              </a:r>
              <a:r>
                <a:rPr lang="en-IN" sz="2400" b="1" dirty="0" smtClean="0">
                  <a:solidFill>
                    <a:schemeClr val="accent1"/>
                  </a:solidFill>
                  <a:latin typeface="Bookman Old Style" panose="02050604050505020204" pitchFamily="18" charset="0"/>
                </a:rPr>
                <a:t>|ECE|SREC </a:t>
              </a:r>
              <a:endParaRPr lang="en-IN" sz="2400" b="1" dirty="0">
                <a:solidFill>
                  <a:schemeClr val="accent1"/>
                </a:solidFill>
                <a:latin typeface="Bookman Old Style" panose="02050604050505020204" pitchFamily="18" charset="0"/>
              </a:endParaRPr>
            </a:p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4002C85-4D00-4E6A-B3B9-01D760D376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19535" y="63878"/>
            <a:ext cx="939356" cy="896639"/>
          </a:xfrm>
          <a:prstGeom prst="rect">
            <a:avLst/>
          </a:prstGeom>
        </p:spPr>
      </p:pic>
      <p:pic>
        <p:nvPicPr>
          <p:cNvPr id="1026" name="Picture 2" descr="C:\Users\DELL\Desktop\New folder\generic-thank-you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32496" y="1069145"/>
            <a:ext cx="7661727" cy="51078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1793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09CA376-E695-4B73-9CF5-F27EB28F53E4}" type="datetime1">
              <a:rPr lang="en-US">
                <a:latin typeface="Arial" charset="0"/>
              </a:rPr>
              <a:pPr/>
              <a:t>11/27/2023</a:t>
            </a:fld>
            <a:endParaRPr lang="en-US">
              <a:latin typeface="Arial" charset="0"/>
            </a:endParaRPr>
          </a:p>
        </p:txBody>
      </p:sp>
      <p:sp>
        <p:nvSpPr>
          <p:cNvPr id="5123" name="Rectangle 2050"/>
          <p:cNvSpPr>
            <a:spLocks noChangeArrowheads="1"/>
          </p:cNvSpPr>
          <p:nvPr/>
        </p:nvSpPr>
        <p:spPr bwMode="auto">
          <a:xfrm>
            <a:off x="4868450" y="2170552"/>
            <a:ext cx="1734855" cy="95441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Line 2051"/>
          <p:cNvSpPr>
            <a:spLocks noChangeShapeType="1"/>
          </p:cNvSpPr>
          <p:nvPr/>
        </p:nvSpPr>
        <p:spPr bwMode="auto">
          <a:xfrm flipH="1">
            <a:off x="3832964" y="2289657"/>
            <a:ext cx="103548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Line 2052"/>
          <p:cNvSpPr>
            <a:spLocks noChangeShapeType="1"/>
          </p:cNvSpPr>
          <p:nvPr/>
        </p:nvSpPr>
        <p:spPr bwMode="auto">
          <a:xfrm flipH="1">
            <a:off x="3832964" y="2615632"/>
            <a:ext cx="101878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Line 2053"/>
          <p:cNvSpPr>
            <a:spLocks noChangeShapeType="1"/>
          </p:cNvSpPr>
          <p:nvPr/>
        </p:nvSpPr>
        <p:spPr bwMode="auto">
          <a:xfrm flipH="1">
            <a:off x="3849666" y="3030935"/>
            <a:ext cx="100208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Oval 2054"/>
          <p:cNvSpPr>
            <a:spLocks noChangeArrowheads="1"/>
          </p:cNvSpPr>
          <p:nvPr/>
        </p:nvSpPr>
        <p:spPr bwMode="auto">
          <a:xfrm>
            <a:off x="4233798" y="2684588"/>
            <a:ext cx="66805" cy="501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Oval 2055"/>
          <p:cNvSpPr>
            <a:spLocks noChangeArrowheads="1"/>
          </p:cNvSpPr>
          <p:nvPr/>
        </p:nvSpPr>
        <p:spPr bwMode="auto">
          <a:xfrm>
            <a:off x="4233798" y="2922800"/>
            <a:ext cx="66805" cy="501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Oval 2056"/>
          <p:cNvSpPr>
            <a:spLocks noChangeArrowheads="1"/>
          </p:cNvSpPr>
          <p:nvPr/>
        </p:nvSpPr>
        <p:spPr bwMode="auto">
          <a:xfrm>
            <a:off x="4233798" y="2809963"/>
            <a:ext cx="66805" cy="4858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2057"/>
          <p:cNvSpPr>
            <a:spLocks noChangeShapeType="1"/>
          </p:cNvSpPr>
          <p:nvPr/>
        </p:nvSpPr>
        <p:spPr bwMode="auto">
          <a:xfrm flipH="1">
            <a:off x="6588691" y="2289657"/>
            <a:ext cx="103339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2058"/>
          <p:cNvSpPr>
            <a:spLocks noChangeShapeType="1"/>
          </p:cNvSpPr>
          <p:nvPr/>
        </p:nvSpPr>
        <p:spPr bwMode="auto">
          <a:xfrm flipH="1">
            <a:off x="6588690" y="2615632"/>
            <a:ext cx="102087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2059"/>
          <p:cNvSpPr>
            <a:spLocks noChangeShapeType="1"/>
          </p:cNvSpPr>
          <p:nvPr/>
        </p:nvSpPr>
        <p:spPr bwMode="auto">
          <a:xfrm flipH="1">
            <a:off x="6603305" y="3030935"/>
            <a:ext cx="100625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Oval 2060"/>
          <p:cNvSpPr>
            <a:spLocks noChangeArrowheads="1"/>
          </p:cNvSpPr>
          <p:nvPr/>
        </p:nvSpPr>
        <p:spPr bwMode="auto">
          <a:xfrm>
            <a:off x="6991612" y="2684588"/>
            <a:ext cx="62630" cy="501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Oval 2061"/>
          <p:cNvSpPr>
            <a:spLocks noChangeArrowheads="1"/>
          </p:cNvSpPr>
          <p:nvPr/>
        </p:nvSpPr>
        <p:spPr bwMode="auto">
          <a:xfrm>
            <a:off x="6991612" y="2922800"/>
            <a:ext cx="62630" cy="50150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Oval 2062"/>
          <p:cNvSpPr>
            <a:spLocks noChangeArrowheads="1"/>
          </p:cNvSpPr>
          <p:nvPr/>
        </p:nvSpPr>
        <p:spPr bwMode="auto">
          <a:xfrm>
            <a:off x="6991612" y="2809963"/>
            <a:ext cx="62630" cy="48582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Rectangle 2063"/>
          <p:cNvSpPr>
            <a:spLocks noChangeArrowheads="1"/>
          </p:cNvSpPr>
          <p:nvPr/>
        </p:nvSpPr>
        <p:spPr bwMode="auto">
          <a:xfrm>
            <a:off x="2555310" y="2465182"/>
            <a:ext cx="1085589" cy="3886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defTabSz="927100">
              <a:lnSpc>
                <a:spcPts val="21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  <a:latin typeface="Tahoma" pitchFamily="34" charset="0"/>
              </a:rPr>
              <a:t>inputs</a:t>
            </a:r>
          </a:p>
        </p:txBody>
      </p:sp>
      <p:sp>
        <p:nvSpPr>
          <p:cNvPr id="5137" name="Rectangle 2064"/>
          <p:cNvSpPr>
            <a:spLocks noChangeArrowheads="1"/>
          </p:cNvSpPr>
          <p:nvPr/>
        </p:nvSpPr>
        <p:spPr bwMode="auto">
          <a:xfrm>
            <a:off x="7916449" y="2465182"/>
            <a:ext cx="1352811" cy="3886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defTabSz="927100">
              <a:lnSpc>
                <a:spcPts val="21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  <a:latin typeface="Tahoma" pitchFamily="34" charset="0"/>
              </a:rPr>
              <a:t>outputs</a:t>
            </a:r>
          </a:p>
        </p:txBody>
      </p:sp>
      <p:sp>
        <p:nvSpPr>
          <p:cNvPr id="5138" name="Rectangle 2065"/>
          <p:cNvSpPr>
            <a:spLocks noChangeArrowheads="1"/>
          </p:cNvSpPr>
          <p:nvPr/>
        </p:nvSpPr>
        <p:spPr bwMode="auto">
          <a:xfrm>
            <a:off x="5192040" y="2477719"/>
            <a:ext cx="1354898" cy="3886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defTabSz="927100">
              <a:lnSpc>
                <a:spcPts val="21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  <a:latin typeface="Tahoma" pitchFamily="34" charset="0"/>
              </a:rPr>
              <a:t>system</a:t>
            </a:r>
          </a:p>
        </p:txBody>
      </p:sp>
      <p:sp>
        <p:nvSpPr>
          <p:cNvPr id="5139" name="Rectangle 206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Recall: Combinational vs. sequential systems</a:t>
            </a:r>
          </a:p>
        </p:txBody>
      </p:sp>
      <p:sp>
        <p:nvSpPr>
          <p:cNvPr id="5140" name="Rectangle 2067"/>
          <p:cNvSpPr>
            <a:spLocks noGrp="1" noChangeArrowheads="1"/>
          </p:cNvSpPr>
          <p:nvPr>
            <p:ph type="body" idx="1"/>
          </p:nvPr>
        </p:nvSpPr>
        <p:spPr>
          <a:xfrm>
            <a:off x="609601" y="1600096"/>
            <a:ext cx="10870505" cy="4457073"/>
          </a:xfrm>
        </p:spPr>
        <p:txBody>
          <a:bodyPr/>
          <a:lstStyle/>
          <a:p>
            <a:pPr marL="342900" indent="-342900" defTabSz="914400"/>
            <a:r>
              <a:rPr lang="en-US" smtClean="0"/>
              <a:t>A simple model of a digital system is a unit with inputs and outputs: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endParaRPr lang="en-US" smtClean="0"/>
          </a:p>
          <a:p>
            <a:pPr marL="342900" indent="-342900" defTabSz="914400"/>
            <a:r>
              <a:rPr lang="en-US" smtClean="0"/>
              <a:t>Combinational systems are  "memory-less"</a:t>
            </a:r>
          </a:p>
          <a:p>
            <a:pPr marL="742950" lvl="1" indent="-285750" defTabSz="914400"/>
            <a:r>
              <a:rPr lang="en-US" smtClean="0">
                <a:solidFill>
                  <a:srgbClr val="FF0000"/>
                </a:solidFill>
              </a:rPr>
              <a:t>The outputs depend only on the present inputs</a:t>
            </a:r>
          </a:p>
          <a:p>
            <a:pPr marL="342900" indent="-342900" defTabSz="914400"/>
            <a:r>
              <a:rPr lang="en-US" smtClean="0">
                <a:solidFill>
                  <a:srgbClr val="FF0000"/>
                </a:solidFill>
              </a:rPr>
              <a:t>Sequential systems have memory</a:t>
            </a:r>
          </a:p>
          <a:p>
            <a:pPr marL="742950" lvl="1" indent="-285750" defTabSz="914400"/>
            <a:r>
              <a:rPr lang="en-US" smtClean="0"/>
              <a:t>The output values depend on the input values </a:t>
            </a:r>
            <a:r>
              <a:rPr lang="en-US" smtClean="0">
                <a:solidFill>
                  <a:srgbClr val="FF0000"/>
                </a:solidFill>
              </a:rPr>
              <a:t>and previous input values</a:t>
            </a:r>
          </a:p>
          <a:p>
            <a:pPr marL="342900" indent="-342900" defTabSz="914400">
              <a:buFont typeface="Monotype Sorts" pitchFamily="2" charset="2"/>
              <a:buNone/>
            </a:pPr>
            <a:endParaRPr lang="en-US" smtClean="0">
              <a:solidFill>
                <a:srgbClr val="FF0000"/>
              </a:solidFill>
            </a:endParaRPr>
          </a:p>
        </p:txBody>
      </p:sp>
      <p:sp>
        <p:nvSpPr>
          <p:cNvPr id="5141" name="Rectangle 2069"/>
          <p:cNvSpPr>
            <a:spLocks noChangeArrowheads="1"/>
          </p:cNvSpPr>
          <p:nvPr/>
        </p:nvSpPr>
        <p:spPr bwMode="auto">
          <a:xfrm>
            <a:off x="5158636" y="4798719"/>
            <a:ext cx="1835062" cy="87919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2" name="Line 2072"/>
          <p:cNvSpPr>
            <a:spLocks noChangeShapeType="1"/>
          </p:cNvSpPr>
          <p:nvPr/>
        </p:nvSpPr>
        <p:spPr bwMode="auto">
          <a:xfrm>
            <a:off x="4192045" y="5000887"/>
            <a:ext cx="9665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3" name="Line 2073"/>
          <p:cNvSpPr>
            <a:spLocks noChangeShapeType="1"/>
          </p:cNvSpPr>
          <p:nvPr/>
        </p:nvSpPr>
        <p:spPr bwMode="auto">
          <a:xfrm>
            <a:off x="4185782" y="5102753"/>
            <a:ext cx="96659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4" name="Line 2074"/>
          <p:cNvSpPr>
            <a:spLocks noChangeShapeType="1"/>
          </p:cNvSpPr>
          <p:nvPr/>
        </p:nvSpPr>
        <p:spPr bwMode="auto">
          <a:xfrm>
            <a:off x="4164905" y="5585446"/>
            <a:ext cx="96659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5" name="Oval 2075"/>
          <p:cNvSpPr>
            <a:spLocks noChangeArrowheads="1"/>
          </p:cNvSpPr>
          <p:nvPr/>
        </p:nvSpPr>
        <p:spPr bwMode="auto">
          <a:xfrm>
            <a:off x="4622104" y="5177978"/>
            <a:ext cx="116910" cy="87762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6" name="Oval 2076"/>
          <p:cNvSpPr>
            <a:spLocks noChangeArrowheads="1"/>
          </p:cNvSpPr>
          <p:nvPr/>
        </p:nvSpPr>
        <p:spPr bwMode="auto">
          <a:xfrm>
            <a:off x="4630455" y="5400518"/>
            <a:ext cx="116910" cy="87762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7" name="Text Box 2077"/>
          <p:cNvSpPr txBox="1">
            <a:spLocks noChangeArrowheads="1"/>
          </p:cNvSpPr>
          <p:nvPr/>
        </p:nvSpPr>
        <p:spPr bwMode="auto">
          <a:xfrm>
            <a:off x="2926916" y="5129396"/>
            <a:ext cx="107515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inputs</a:t>
            </a:r>
          </a:p>
        </p:txBody>
      </p:sp>
      <p:sp>
        <p:nvSpPr>
          <p:cNvPr id="5148" name="Line 2078"/>
          <p:cNvSpPr>
            <a:spLocks noChangeShapeType="1"/>
          </p:cNvSpPr>
          <p:nvPr/>
        </p:nvSpPr>
        <p:spPr bwMode="auto">
          <a:xfrm>
            <a:off x="7033365" y="4925662"/>
            <a:ext cx="96659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9" name="Line 2079"/>
          <p:cNvSpPr>
            <a:spLocks noChangeShapeType="1"/>
          </p:cNvSpPr>
          <p:nvPr/>
        </p:nvSpPr>
        <p:spPr bwMode="auto">
          <a:xfrm>
            <a:off x="7027102" y="5027528"/>
            <a:ext cx="9665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50" name="Line 2080"/>
          <p:cNvSpPr>
            <a:spLocks noChangeShapeType="1"/>
          </p:cNvSpPr>
          <p:nvPr/>
        </p:nvSpPr>
        <p:spPr bwMode="auto">
          <a:xfrm>
            <a:off x="7006226" y="5510221"/>
            <a:ext cx="9665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51" name="Oval 2081"/>
          <p:cNvSpPr>
            <a:spLocks noChangeArrowheads="1"/>
          </p:cNvSpPr>
          <p:nvPr/>
        </p:nvSpPr>
        <p:spPr bwMode="auto">
          <a:xfrm>
            <a:off x="7463425" y="5102753"/>
            <a:ext cx="116910" cy="87762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2" name="Oval 2082"/>
          <p:cNvSpPr>
            <a:spLocks noChangeArrowheads="1"/>
          </p:cNvSpPr>
          <p:nvPr/>
        </p:nvSpPr>
        <p:spPr bwMode="auto">
          <a:xfrm>
            <a:off x="7471776" y="5325294"/>
            <a:ext cx="116910" cy="87762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3" name="Text Box 2083"/>
          <p:cNvSpPr txBox="1">
            <a:spLocks noChangeArrowheads="1"/>
          </p:cNvSpPr>
          <p:nvPr/>
        </p:nvSpPr>
        <p:spPr bwMode="auto">
          <a:xfrm>
            <a:off x="8323546" y="5018126"/>
            <a:ext cx="115239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outputs</a:t>
            </a:r>
          </a:p>
        </p:txBody>
      </p:sp>
      <p:sp>
        <p:nvSpPr>
          <p:cNvPr id="5154" name="Line 2087"/>
          <p:cNvSpPr>
            <a:spLocks noChangeShapeType="1"/>
          </p:cNvSpPr>
          <p:nvPr/>
        </p:nvSpPr>
        <p:spPr bwMode="auto">
          <a:xfrm flipH="1">
            <a:off x="4920642" y="5855002"/>
            <a:ext cx="237368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55" name="Line 2090"/>
          <p:cNvSpPr>
            <a:spLocks noChangeShapeType="1"/>
          </p:cNvSpPr>
          <p:nvPr/>
        </p:nvSpPr>
        <p:spPr bwMode="auto">
          <a:xfrm flipV="1">
            <a:off x="7263009" y="5582312"/>
            <a:ext cx="0" cy="27269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56" name="Line 2091"/>
          <p:cNvSpPr>
            <a:spLocks noChangeShapeType="1"/>
          </p:cNvSpPr>
          <p:nvPr/>
        </p:nvSpPr>
        <p:spPr bwMode="auto">
          <a:xfrm flipH="1">
            <a:off x="6993699" y="5582312"/>
            <a:ext cx="26931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57" name="Line 2092"/>
          <p:cNvSpPr>
            <a:spLocks noChangeShapeType="1"/>
          </p:cNvSpPr>
          <p:nvPr/>
        </p:nvSpPr>
        <p:spPr bwMode="auto">
          <a:xfrm>
            <a:off x="4937343" y="5654402"/>
            <a:ext cx="189977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58" name="Line 2093"/>
          <p:cNvSpPr>
            <a:spLocks noChangeShapeType="1"/>
          </p:cNvSpPr>
          <p:nvPr/>
        </p:nvSpPr>
        <p:spPr bwMode="auto">
          <a:xfrm>
            <a:off x="4920642" y="5654402"/>
            <a:ext cx="0" cy="200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sz="1400">
                <a:solidFill>
                  <a:schemeClr val="tx1"/>
                </a:solidFill>
                <a:latin typeface="Arial" charset="0"/>
              </a:rPr>
              <a:t>Dr.M.V.SUBRAMANYAM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E9DBEC7-F061-4CFF-87C7-9530B0894B00}" type="datetime1">
              <a:rPr lang="en-US">
                <a:latin typeface="Arial" charset="0"/>
              </a:rPr>
              <a:pPr/>
              <a:t>11/27/2023</a:t>
            </a:fld>
            <a:endParaRPr lang="en-US">
              <a:latin typeface="Arial" charset="0"/>
            </a:endParaRPr>
          </a:p>
        </p:txBody>
      </p:sp>
      <p:sp>
        <p:nvSpPr>
          <p:cNvPr id="614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Recall: The steady-state abstraction</a:t>
            </a:r>
          </a:p>
        </p:txBody>
      </p:sp>
      <p:sp>
        <p:nvSpPr>
          <p:cNvPr id="6148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Combinational logic: Output depends on current inputs</a:t>
            </a:r>
          </a:p>
          <a:p>
            <a:pPr lvl="1"/>
            <a:r>
              <a:rPr lang="en-US" smtClean="0">
                <a:solidFill>
                  <a:srgbClr val="0000FF"/>
                </a:solidFill>
              </a:rPr>
              <a:t>After sufficient time has elapsed</a:t>
            </a:r>
          </a:p>
          <a:p>
            <a:r>
              <a:rPr lang="en-US" smtClean="0">
                <a:solidFill>
                  <a:srgbClr val="0000FF"/>
                </a:solidFill>
              </a:rPr>
              <a:t>Sequential logic: outputs retain their settled values</a:t>
            </a:r>
          </a:p>
          <a:p>
            <a:pPr lvl="1"/>
            <a:r>
              <a:rPr lang="en-US" smtClean="0"/>
              <a:t>even after waiting for the transient activity to finish</a:t>
            </a:r>
          </a:p>
          <a:p>
            <a:r>
              <a:rPr lang="en-US" smtClean="0"/>
              <a:t>Sequential logic relies on the </a:t>
            </a:r>
            <a:r>
              <a:rPr lang="en-US" smtClean="0">
                <a:solidFill>
                  <a:srgbClr val="FF0000"/>
                </a:solidFill>
              </a:rPr>
              <a:t>steady-state abstraction</a:t>
            </a:r>
            <a:r>
              <a:rPr lang="en-US" smtClean="0"/>
              <a:t>:</a:t>
            </a:r>
          </a:p>
          <a:p>
            <a:pPr lvl="1"/>
            <a:r>
              <a:rPr lang="en-US" smtClean="0"/>
              <a:t>the memory of a system is its </a:t>
            </a:r>
            <a:r>
              <a:rPr lang="en-US" smtClean="0">
                <a:solidFill>
                  <a:srgbClr val="0000FF"/>
                </a:solidFill>
              </a:rPr>
              <a:t>state</a:t>
            </a:r>
          </a:p>
          <a:p>
            <a:pPr lvl="1"/>
            <a:r>
              <a:rPr lang="en-US" smtClean="0"/>
              <a:t>changes in system state are only allowed to occur at specific times most often controlled by an </a:t>
            </a:r>
            <a:r>
              <a:rPr lang="en-US" smtClean="0">
                <a:solidFill>
                  <a:srgbClr val="0000FF"/>
                </a:solidFill>
              </a:rPr>
              <a:t>external periodic clock</a:t>
            </a:r>
          </a:p>
          <a:p>
            <a:pPr lvl="1"/>
            <a:r>
              <a:rPr lang="en-US" smtClean="0"/>
              <a:t>the clock period is the time that elapses between state changes. It must be sufficiently long so that the system reaches a steady-state before the next state change at the end of the period</a:t>
            </a:r>
          </a:p>
          <a:p>
            <a:endParaRPr lang="en-US" smtClean="0"/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sz="1400">
                <a:solidFill>
                  <a:schemeClr val="tx1"/>
                </a:solidFill>
                <a:latin typeface="Arial" charset="0"/>
              </a:rPr>
              <a:t>Dr.M.V.SUBRAMANYAM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F609B1B-D17F-40EB-8A3B-7BEC5E9BBAC4}" type="datetime1">
              <a:rPr lang="en-US">
                <a:latin typeface="Arial" charset="0"/>
              </a:rPr>
              <a:pPr/>
              <a:t>11/27/2023</a:t>
            </a:fld>
            <a:endParaRPr lang="en-US">
              <a:latin typeface="Arial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Overview: Sequential logic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Assumes </a:t>
            </a:r>
            <a:r>
              <a:rPr lang="en-US" smtClean="0">
                <a:solidFill>
                  <a:schemeClr val="tx2"/>
                </a:solidFill>
              </a:rPr>
              <a:t>steady-state</a:t>
            </a:r>
            <a:r>
              <a:rPr lang="en-US" smtClean="0">
                <a:solidFill>
                  <a:srgbClr val="0000FF"/>
                </a:solidFill>
              </a:rPr>
              <a:t> </a:t>
            </a:r>
            <a:r>
              <a:rPr lang="en-US" smtClean="0">
                <a:solidFill>
                  <a:schemeClr val="tx2"/>
                </a:solidFill>
              </a:rPr>
              <a:t>signals</a:t>
            </a:r>
            <a:r>
              <a:rPr lang="en-US" smtClean="0"/>
              <a:t> </a:t>
            </a:r>
          </a:p>
          <a:p>
            <a:r>
              <a:rPr lang="en-US" smtClean="0"/>
              <a:t>Has </a:t>
            </a:r>
            <a:r>
              <a:rPr lang="en-US" smtClean="0">
                <a:solidFill>
                  <a:srgbClr val="0000FF"/>
                </a:solidFill>
              </a:rPr>
              <a:t>memory</a:t>
            </a:r>
          </a:p>
          <a:p>
            <a:r>
              <a:rPr lang="en-US" smtClean="0"/>
              <a:t>Usually employs </a:t>
            </a:r>
            <a:r>
              <a:rPr lang="en-US" smtClean="0">
                <a:solidFill>
                  <a:srgbClr val="0000FF"/>
                </a:solidFill>
              </a:rPr>
              <a:t>feedback</a:t>
            </a:r>
          </a:p>
          <a:p>
            <a:r>
              <a:rPr lang="en-US" smtClean="0">
                <a:solidFill>
                  <a:schemeClr val="tx2"/>
                </a:solidFill>
              </a:rPr>
              <a:t>Is </a:t>
            </a:r>
            <a:r>
              <a:rPr lang="en-US" smtClean="0">
                <a:solidFill>
                  <a:srgbClr val="0000FF"/>
                </a:solidFill>
              </a:rPr>
              <a:t>clocked</a:t>
            </a:r>
            <a:r>
              <a:rPr lang="en-US" smtClean="0">
                <a:solidFill>
                  <a:schemeClr val="tx2"/>
                </a:solidFill>
              </a:rPr>
              <a:t> (or self-timed) </a:t>
            </a:r>
          </a:p>
          <a:p>
            <a:r>
              <a:rPr lang="en-US" smtClean="0"/>
              <a:t>The basic devices and concepts</a:t>
            </a:r>
          </a:p>
          <a:p>
            <a:pPr lvl="1"/>
            <a:r>
              <a:rPr lang="en-US" smtClean="0"/>
              <a:t>Latches, flip-flops, shift registers, state machines</a:t>
            </a:r>
          </a:p>
          <a:p>
            <a:pPr lvl="1"/>
            <a:r>
              <a:rPr lang="en-US" smtClean="0"/>
              <a:t>Timing is critical</a:t>
            </a:r>
          </a:p>
          <a:p>
            <a:pPr lvl="1"/>
            <a:r>
              <a:rPr lang="en-US" smtClean="0"/>
              <a:t>Asynchronous inputs must be synchronized</a:t>
            </a:r>
          </a:p>
          <a:p>
            <a:pPr lvl="2"/>
            <a:r>
              <a:rPr lang="en-US" smtClean="0"/>
              <a:t>Metastability</a:t>
            </a: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sz="1400">
                <a:solidFill>
                  <a:schemeClr val="tx1"/>
                </a:solidFill>
                <a:latin typeface="Arial" charset="0"/>
              </a:rPr>
              <a:t>Dr.M.V.SUBRAMANYAM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CE152E3-92B6-4D16-8DA5-36FC5A63ED06}" type="datetime1">
              <a:rPr lang="en-US">
                <a:latin typeface="Arial" charset="0"/>
              </a:rPr>
              <a:pPr/>
              <a:t>11/27/2023</a:t>
            </a:fld>
            <a:endParaRPr lang="en-US">
              <a:latin typeface="Arial" charset="0"/>
            </a:endParaRPr>
          </a:p>
        </p:txBody>
      </p:sp>
      <p:sp>
        <p:nvSpPr>
          <p:cNvPr id="8195" name="Rectangle 9"/>
          <p:cNvSpPr>
            <a:spLocks noChangeArrowheads="1"/>
          </p:cNvSpPr>
          <p:nvPr/>
        </p:nvSpPr>
        <p:spPr bwMode="auto">
          <a:xfrm>
            <a:off x="2947792" y="4544835"/>
            <a:ext cx="601249" cy="2256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10"/>
          <p:cNvSpPr>
            <a:spLocks noChangeArrowheads="1"/>
          </p:cNvSpPr>
          <p:nvPr/>
        </p:nvSpPr>
        <p:spPr bwMode="auto">
          <a:xfrm>
            <a:off x="3849666" y="4544835"/>
            <a:ext cx="601249" cy="2256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11"/>
          <p:cNvSpPr>
            <a:spLocks noChangeArrowheads="1"/>
          </p:cNvSpPr>
          <p:nvPr/>
        </p:nvSpPr>
        <p:spPr bwMode="auto">
          <a:xfrm>
            <a:off x="4751540" y="4544835"/>
            <a:ext cx="601249" cy="2256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12"/>
          <p:cNvSpPr>
            <a:spLocks noChangeArrowheads="1"/>
          </p:cNvSpPr>
          <p:nvPr/>
        </p:nvSpPr>
        <p:spPr bwMode="auto">
          <a:xfrm>
            <a:off x="1745293" y="5334696"/>
            <a:ext cx="1803748" cy="2256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13"/>
          <p:cNvSpPr>
            <a:spLocks noChangeArrowheads="1"/>
          </p:cNvSpPr>
          <p:nvPr/>
        </p:nvSpPr>
        <p:spPr bwMode="auto">
          <a:xfrm>
            <a:off x="2947792" y="4883347"/>
            <a:ext cx="2404997" cy="2256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14"/>
          <p:cNvSpPr>
            <a:spLocks noChangeShapeType="1"/>
          </p:cNvSpPr>
          <p:nvPr/>
        </p:nvSpPr>
        <p:spPr bwMode="auto">
          <a:xfrm>
            <a:off x="2338192" y="4544835"/>
            <a:ext cx="0" cy="77732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Rectangle 15"/>
          <p:cNvSpPr>
            <a:spLocks noChangeArrowheads="1"/>
          </p:cNvSpPr>
          <p:nvPr/>
        </p:nvSpPr>
        <p:spPr bwMode="auto">
          <a:xfrm>
            <a:off x="2989545" y="4488417"/>
            <a:ext cx="551145" cy="4011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2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1600">
                <a:solidFill>
                  <a:srgbClr val="0000FF"/>
                </a:solidFill>
                <a:latin typeface="Tahoma" pitchFamily="34" charset="0"/>
              </a:rPr>
              <a:t>C1</a:t>
            </a:r>
          </a:p>
        </p:txBody>
      </p:sp>
      <p:sp>
        <p:nvSpPr>
          <p:cNvPr id="8202" name="Rectangle 16"/>
          <p:cNvSpPr>
            <a:spLocks noChangeArrowheads="1"/>
          </p:cNvSpPr>
          <p:nvPr/>
        </p:nvSpPr>
        <p:spPr bwMode="auto">
          <a:xfrm>
            <a:off x="3657600" y="4488417"/>
            <a:ext cx="968679" cy="4011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2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1600">
                <a:solidFill>
                  <a:srgbClr val="0000FF"/>
                </a:solidFill>
                <a:latin typeface="Tahoma" pitchFamily="34" charset="0"/>
              </a:rPr>
              <a:t>C2</a:t>
            </a:r>
          </a:p>
        </p:txBody>
      </p:sp>
      <p:sp>
        <p:nvSpPr>
          <p:cNvPr id="8203" name="Rectangle 17"/>
          <p:cNvSpPr>
            <a:spLocks noChangeArrowheads="1"/>
          </p:cNvSpPr>
          <p:nvPr/>
        </p:nvSpPr>
        <p:spPr bwMode="auto">
          <a:xfrm>
            <a:off x="4559474" y="4488417"/>
            <a:ext cx="968679" cy="4011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2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1600">
                <a:solidFill>
                  <a:srgbClr val="0000FF"/>
                </a:solidFill>
                <a:latin typeface="Tahoma" pitchFamily="34" charset="0"/>
              </a:rPr>
              <a:t>C3</a:t>
            </a:r>
          </a:p>
        </p:txBody>
      </p:sp>
      <p:sp>
        <p:nvSpPr>
          <p:cNvPr id="8204" name="Line 18"/>
          <p:cNvSpPr>
            <a:spLocks noChangeShapeType="1"/>
          </p:cNvSpPr>
          <p:nvPr/>
        </p:nvSpPr>
        <p:spPr bwMode="auto">
          <a:xfrm>
            <a:off x="3240066" y="4770510"/>
            <a:ext cx="0" cy="100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9"/>
          <p:cNvSpPr>
            <a:spLocks noChangeShapeType="1"/>
          </p:cNvSpPr>
          <p:nvPr/>
        </p:nvSpPr>
        <p:spPr bwMode="auto">
          <a:xfrm>
            <a:off x="4141940" y="4770510"/>
            <a:ext cx="0" cy="100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20"/>
          <p:cNvSpPr>
            <a:spLocks noChangeShapeType="1"/>
          </p:cNvSpPr>
          <p:nvPr/>
        </p:nvSpPr>
        <p:spPr bwMode="auto">
          <a:xfrm>
            <a:off x="5043814" y="4770510"/>
            <a:ext cx="0" cy="100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21"/>
          <p:cNvSpPr>
            <a:spLocks noChangeShapeType="1"/>
          </p:cNvSpPr>
          <p:nvPr/>
        </p:nvSpPr>
        <p:spPr bwMode="auto">
          <a:xfrm>
            <a:off x="4141940" y="5109022"/>
            <a:ext cx="0" cy="100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22"/>
          <p:cNvSpPr>
            <a:spLocks noChangeShapeType="1"/>
          </p:cNvSpPr>
          <p:nvPr/>
        </p:nvSpPr>
        <p:spPr bwMode="auto">
          <a:xfrm flipH="1">
            <a:off x="2931090" y="5215590"/>
            <a:ext cx="1219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23"/>
          <p:cNvSpPr>
            <a:spLocks noChangeShapeType="1"/>
          </p:cNvSpPr>
          <p:nvPr/>
        </p:nvSpPr>
        <p:spPr bwMode="auto">
          <a:xfrm>
            <a:off x="2939441" y="5221859"/>
            <a:ext cx="0" cy="100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Rectangle 24"/>
          <p:cNvSpPr>
            <a:spLocks noChangeArrowheads="1"/>
          </p:cNvSpPr>
          <p:nvPr/>
        </p:nvSpPr>
        <p:spPr bwMode="auto">
          <a:xfrm>
            <a:off x="2004164" y="5315890"/>
            <a:ext cx="1352811" cy="338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17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1600">
                <a:solidFill>
                  <a:srgbClr val="000000"/>
                </a:solidFill>
                <a:latin typeface="Tahoma" pitchFamily="34" charset="0"/>
              </a:rPr>
              <a:t>comparator</a:t>
            </a:r>
          </a:p>
        </p:txBody>
      </p:sp>
      <p:sp>
        <p:nvSpPr>
          <p:cNvPr id="8211" name="Line 25"/>
          <p:cNvSpPr>
            <a:spLocks noChangeShapeType="1"/>
          </p:cNvSpPr>
          <p:nvPr/>
        </p:nvSpPr>
        <p:spPr bwMode="auto">
          <a:xfrm>
            <a:off x="2638816" y="5560371"/>
            <a:ext cx="0" cy="43881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Rectangle 26"/>
          <p:cNvSpPr>
            <a:spLocks noChangeArrowheads="1"/>
          </p:cNvSpPr>
          <p:nvPr/>
        </p:nvSpPr>
        <p:spPr bwMode="auto">
          <a:xfrm>
            <a:off x="1703540" y="4237667"/>
            <a:ext cx="1286005" cy="4011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2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1600">
                <a:solidFill>
                  <a:srgbClr val="000000"/>
                </a:solidFill>
                <a:latin typeface="Tahoma" pitchFamily="34" charset="0"/>
              </a:rPr>
              <a:t>value</a:t>
            </a:r>
          </a:p>
        </p:txBody>
      </p:sp>
      <p:sp>
        <p:nvSpPr>
          <p:cNvPr id="8213" name="Rectangle 27"/>
          <p:cNvSpPr>
            <a:spLocks noChangeArrowheads="1"/>
          </p:cNvSpPr>
          <p:nvPr/>
        </p:nvSpPr>
        <p:spPr bwMode="auto">
          <a:xfrm>
            <a:off x="2004165" y="5930227"/>
            <a:ext cx="1286005" cy="4011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2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1600">
                <a:solidFill>
                  <a:srgbClr val="FF0000"/>
                </a:solidFill>
                <a:latin typeface="Tahoma" pitchFamily="34" charset="0"/>
              </a:rPr>
              <a:t>equal</a:t>
            </a:r>
          </a:p>
        </p:txBody>
      </p:sp>
      <p:sp>
        <p:nvSpPr>
          <p:cNvPr id="8214" name="Rectangle 28"/>
          <p:cNvSpPr>
            <a:spLocks noChangeArrowheads="1"/>
          </p:cNvSpPr>
          <p:nvPr/>
        </p:nvSpPr>
        <p:spPr bwMode="auto">
          <a:xfrm>
            <a:off x="3523989" y="4864541"/>
            <a:ext cx="1302707" cy="338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17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1600">
                <a:solidFill>
                  <a:srgbClr val="000000"/>
                </a:solidFill>
                <a:latin typeface="Tahoma" pitchFamily="34" charset="0"/>
              </a:rPr>
              <a:t>multiplexer</a:t>
            </a:r>
          </a:p>
        </p:txBody>
      </p:sp>
      <p:sp>
        <p:nvSpPr>
          <p:cNvPr id="8215" name="Rectangle 29"/>
          <p:cNvSpPr>
            <a:spLocks noChangeArrowheads="1"/>
          </p:cNvSpPr>
          <p:nvPr/>
        </p:nvSpPr>
        <p:spPr bwMode="auto">
          <a:xfrm>
            <a:off x="7006225" y="4732898"/>
            <a:ext cx="2404997" cy="90269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Line 30"/>
          <p:cNvSpPr>
            <a:spLocks noChangeShapeType="1"/>
          </p:cNvSpPr>
          <p:nvPr/>
        </p:nvSpPr>
        <p:spPr bwMode="auto">
          <a:xfrm>
            <a:off x="9102247" y="4281548"/>
            <a:ext cx="0" cy="57672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Rectangle 31"/>
          <p:cNvSpPr>
            <a:spLocks noChangeArrowheads="1"/>
          </p:cNvSpPr>
          <p:nvPr/>
        </p:nvSpPr>
        <p:spPr bwMode="auto">
          <a:xfrm>
            <a:off x="8985337" y="3986918"/>
            <a:ext cx="1135693" cy="4011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2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1600">
                <a:solidFill>
                  <a:srgbClr val="000000"/>
                </a:solidFill>
                <a:latin typeface="Tahoma" pitchFamily="34" charset="0"/>
              </a:rPr>
              <a:t>reset</a:t>
            </a:r>
          </a:p>
        </p:txBody>
      </p:sp>
      <p:sp>
        <p:nvSpPr>
          <p:cNvPr id="8218" name="Rectangle 32"/>
          <p:cNvSpPr>
            <a:spLocks noChangeArrowheads="1"/>
          </p:cNvSpPr>
          <p:nvPr/>
        </p:nvSpPr>
        <p:spPr bwMode="auto">
          <a:xfrm>
            <a:off x="6463430" y="6005452"/>
            <a:ext cx="2037567" cy="4011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2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1600">
                <a:solidFill>
                  <a:srgbClr val="000000"/>
                </a:solidFill>
                <a:latin typeface="Tahoma" pitchFamily="34" charset="0"/>
              </a:rPr>
              <a:t>open/closed</a:t>
            </a:r>
          </a:p>
        </p:txBody>
      </p:sp>
      <p:sp>
        <p:nvSpPr>
          <p:cNvPr id="8219" name="Line 33"/>
          <p:cNvSpPr>
            <a:spLocks noChangeShapeType="1"/>
          </p:cNvSpPr>
          <p:nvPr/>
        </p:nvSpPr>
        <p:spPr bwMode="auto">
          <a:xfrm>
            <a:off x="7515616" y="5121559"/>
            <a:ext cx="0" cy="94031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Line 34"/>
          <p:cNvSpPr>
            <a:spLocks noChangeShapeType="1"/>
          </p:cNvSpPr>
          <p:nvPr/>
        </p:nvSpPr>
        <p:spPr bwMode="auto">
          <a:xfrm>
            <a:off x="7298499" y="4281549"/>
            <a:ext cx="0" cy="58926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1" name="Rectangle 35"/>
          <p:cNvSpPr>
            <a:spLocks noChangeArrowheads="1"/>
          </p:cNvSpPr>
          <p:nvPr/>
        </p:nvSpPr>
        <p:spPr bwMode="auto">
          <a:xfrm>
            <a:off x="6313118" y="3986918"/>
            <a:ext cx="1118992" cy="4011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r">
              <a:lnSpc>
                <a:spcPts val="22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1600">
                <a:solidFill>
                  <a:srgbClr val="000000"/>
                </a:solidFill>
                <a:latin typeface="Tahoma" pitchFamily="34" charset="0"/>
              </a:rPr>
              <a:t>new</a:t>
            </a:r>
          </a:p>
        </p:txBody>
      </p:sp>
      <p:sp>
        <p:nvSpPr>
          <p:cNvPr id="8222" name="Line 36"/>
          <p:cNvSpPr>
            <a:spLocks noChangeShapeType="1"/>
          </p:cNvSpPr>
          <p:nvPr/>
        </p:nvSpPr>
        <p:spPr bwMode="auto">
          <a:xfrm>
            <a:off x="8200373" y="4281549"/>
            <a:ext cx="0" cy="589261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3" name="Rectangle 37"/>
          <p:cNvSpPr>
            <a:spLocks noChangeArrowheads="1"/>
          </p:cNvSpPr>
          <p:nvPr/>
        </p:nvSpPr>
        <p:spPr bwMode="auto">
          <a:xfrm>
            <a:off x="7615825" y="3986918"/>
            <a:ext cx="1135693" cy="4011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 algn="ctr">
              <a:lnSpc>
                <a:spcPts val="22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1600">
                <a:solidFill>
                  <a:srgbClr val="FF0000"/>
                </a:solidFill>
                <a:latin typeface="Tahoma" pitchFamily="34" charset="0"/>
              </a:rPr>
              <a:t>equal</a:t>
            </a:r>
          </a:p>
        </p:txBody>
      </p:sp>
      <p:sp>
        <p:nvSpPr>
          <p:cNvPr id="8224" name="Rectangle 38"/>
          <p:cNvSpPr>
            <a:spLocks noChangeArrowheads="1"/>
          </p:cNvSpPr>
          <p:nvPr/>
        </p:nvSpPr>
        <p:spPr bwMode="auto">
          <a:xfrm>
            <a:off x="5645063" y="4714091"/>
            <a:ext cx="1135693" cy="6770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2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1600">
                <a:solidFill>
                  <a:srgbClr val="000000"/>
                </a:solidFill>
                <a:latin typeface="Tahoma" pitchFamily="34" charset="0"/>
              </a:rPr>
              <a:t>mux </a:t>
            </a:r>
            <a:br>
              <a:rPr lang="en-US" sz="1600">
                <a:solidFill>
                  <a:srgbClr val="000000"/>
                </a:solidFill>
                <a:latin typeface="Tahoma" pitchFamily="34" charset="0"/>
              </a:rPr>
            </a:br>
            <a:r>
              <a:rPr lang="en-US" sz="1600">
                <a:solidFill>
                  <a:srgbClr val="000000"/>
                </a:solidFill>
                <a:latin typeface="Tahoma" pitchFamily="34" charset="0"/>
              </a:rPr>
              <a:t>control</a:t>
            </a:r>
          </a:p>
        </p:txBody>
      </p:sp>
      <p:sp>
        <p:nvSpPr>
          <p:cNvPr id="8225" name="Line 39"/>
          <p:cNvSpPr>
            <a:spLocks noChangeShapeType="1"/>
          </p:cNvSpPr>
          <p:nvPr/>
        </p:nvSpPr>
        <p:spPr bwMode="auto">
          <a:xfrm flipH="1">
            <a:off x="5336088" y="5002453"/>
            <a:ext cx="185385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6" name="Line 40"/>
          <p:cNvSpPr>
            <a:spLocks noChangeShapeType="1"/>
          </p:cNvSpPr>
          <p:nvPr/>
        </p:nvSpPr>
        <p:spPr bwMode="auto">
          <a:xfrm flipH="1" flipV="1">
            <a:off x="9093896" y="5422459"/>
            <a:ext cx="167014" cy="1253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7" name="Line 41"/>
          <p:cNvSpPr>
            <a:spLocks noChangeShapeType="1"/>
          </p:cNvSpPr>
          <p:nvPr/>
        </p:nvSpPr>
        <p:spPr bwMode="auto">
          <a:xfrm flipV="1">
            <a:off x="9110597" y="5309621"/>
            <a:ext cx="133611" cy="1253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8" name="Line 42"/>
          <p:cNvSpPr>
            <a:spLocks noChangeShapeType="1"/>
          </p:cNvSpPr>
          <p:nvPr/>
        </p:nvSpPr>
        <p:spPr bwMode="auto">
          <a:xfrm>
            <a:off x="9260910" y="5441265"/>
            <a:ext cx="71815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9" name="Rectangle 43"/>
          <p:cNvSpPr>
            <a:spLocks noChangeArrowheads="1"/>
          </p:cNvSpPr>
          <p:nvPr/>
        </p:nvSpPr>
        <p:spPr bwMode="auto">
          <a:xfrm>
            <a:off x="9987419" y="5265741"/>
            <a:ext cx="1118992" cy="4011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22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1600">
                <a:solidFill>
                  <a:srgbClr val="000000"/>
                </a:solidFill>
                <a:latin typeface="Tahoma" pitchFamily="34" charset="0"/>
              </a:rPr>
              <a:t>clock</a:t>
            </a:r>
          </a:p>
        </p:txBody>
      </p:sp>
      <p:sp>
        <p:nvSpPr>
          <p:cNvPr id="8230" name="Rectangle 44"/>
          <p:cNvSpPr>
            <a:spLocks noChangeArrowheads="1"/>
          </p:cNvSpPr>
          <p:nvPr/>
        </p:nvSpPr>
        <p:spPr bwMode="auto">
          <a:xfrm>
            <a:off x="8359036" y="5322159"/>
            <a:ext cx="901874" cy="23821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31" name="Rectangle 45"/>
          <p:cNvSpPr>
            <a:spLocks noChangeArrowheads="1"/>
          </p:cNvSpPr>
          <p:nvPr/>
        </p:nvSpPr>
        <p:spPr bwMode="auto">
          <a:xfrm>
            <a:off x="7189940" y="4870810"/>
            <a:ext cx="2087671" cy="2632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32" name="Line 46"/>
          <p:cNvSpPr>
            <a:spLocks noChangeShapeType="1"/>
          </p:cNvSpPr>
          <p:nvPr/>
        </p:nvSpPr>
        <p:spPr bwMode="auto">
          <a:xfrm flipV="1">
            <a:off x="7983255" y="5121559"/>
            <a:ext cx="0" cy="31343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33" name="Line 47"/>
          <p:cNvSpPr>
            <a:spLocks noChangeShapeType="1"/>
          </p:cNvSpPr>
          <p:nvPr/>
        </p:nvSpPr>
        <p:spPr bwMode="auto">
          <a:xfrm flipH="1">
            <a:off x="7974904" y="5441265"/>
            <a:ext cx="38413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34" name="Line 48"/>
          <p:cNvSpPr>
            <a:spLocks noChangeShapeType="1"/>
          </p:cNvSpPr>
          <p:nvPr/>
        </p:nvSpPr>
        <p:spPr bwMode="auto">
          <a:xfrm>
            <a:off x="8784921" y="5134097"/>
            <a:ext cx="0" cy="1755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35" name="Rectangle 49"/>
          <p:cNvSpPr>
            <a:spLocks noChangeArrowheads="1"/>
          </p:cNvSpPr>
          <p:nvPr/>
        </p:nvSpPr>
        <p:spPr bwMode="auto">
          <a:xfrm>
            <a:off x="7498915" y="4852004"/>
            <a:ext cx="2087671" cy="338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17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1600">
                <a:solidFill>
                  <a:srgbClr val="000000"/>
                </a:solidFill>
                <a:latin typeface="Tahoma" pitchFamily="34" charset="0"/>
              </a:rPr>
              <a:t>comb. logic</a:t>
            </a:r>
          </a:p>
        </p:txBody>
      </p:sp>
      <p:sp>
        <p:nvSpPr>
          <p:cNvPr id="8236" name="Rectangle 50"/>
          <p:cNvSpPr>
            <a:spLocks noChangeArrowheads="1"/>
          </p:cNvSpPr>
          <p:nvPr/>
        </p:nvSpPr>
        <p:spPr bwMode="auto">
          <a:xfrm>
            <a:off x="8273442" y="5265740"/>
            <a:ext cx="1219200" cy="3385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9050" tIns="26988" rIns="19050" bIns="26988"/>
          <a:lstStyle/>
          <a:p>
            <a:pPr>
              <a:lnSpc>
                <a:spcPts val="1700"/>
              </a:lnSpc>
              <a:tabLst>
                <a:tab pos="457200" algn="l"/>
                <a:tab pos="914400" algn="l"/>
                <a:tab pos="1371600" algn="l"/>
              </a:tabLst>
            </a:pPr>
            <a:r>
              <a:rPr lang="en-US" sz="1600">
                <a:solidFill>
                  <a:srgbClr val="FF0000"/>
                </a:solidFill>
                <a:latin typeface="Tahoma" pitchFamily="34" charset="0"/>
              </a:rPr>
              <a:t>state</a:t>
            </a:r>
          </a:p>
        </p:txBody>
      </p:sp>
      <p:sp>
        <p:nvSpPr>
          <p:cNvPr id="8237" name="Rectangle 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Sequential circuits</a:t>
            </a:r>
          </a:p>
        </p:txBody>
      </p:sp>
      <p:sp>
        <p:nvSpPr>
          <p:cNvPr id="8238" name="Rectangle 5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Circuits with feedback</a:t>
            </a:r>
          </a:p>
          <a:p>
            <a:pPr lvl="1"/>
            <a:r>
              <a:rPr lang="en-US" smtClean="0"/>
              <a:t>outputs = f(inputs, past inputs, past outputs)</a:t>
            </a:r>
          </a:p>
          <a:p>
            <a:pPr lvl="1"/>
            <a:r>
              <a:rPr lang="en-US" smtClean="0"/>
              <a:t>basis for building "memory" into logic circuits</a:t>
            </a:r>
          </a:p>
          <a:p>
            <a:pPr lvl="1"/>
            <a:r>
              <a:rPr lang="en-US" smtClean="0"/>
              <a:t>door combination lock is an example of a sequential circuit</a:t>
            </a:r>
          </a:p>
          <a:p>
            <a:pPr lvl="2"/>
            <a:r>
              <a:rPr lang="en-US" smtClean="0"/>
              <a:t>If there is an error the lock doesn't open</a:t>
            </a:r>
          </a:p>
          <a:p>
            <a:pPr lvl="2"/>
            <a:r>
              <a:rPr lang="en-US" smtClean="0"/>
              <a:t>Punch in 3 values in sequence and the door opens</a:t>
            </a:r>
          </a:p>
          <a:p>
            <a:pPr lvl="3"/>
            <a:endParaRPr lang="en-US" smtClean="0"/>
          </a:p>
        </p:txBody>
      </p:sp>
      <p:sp>
        <p:nvSpPr>
          <p:cNvPr id="82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sz="1400">
                <a:solidFill>
                  <a:schemeClr val="tx1"/>
                </a:solidFill>
                <a:latin typeface="Arial" charset="0"/>
              </a:rPr>
              <a:t>Dr.M.V.SUBRAMANYAM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44CD09D-1199-4AD3-A505-C9D6F8B0C46B}" type="datetime1">
              <a:rPr lang="en-US">
                <a:latin typeface="Arial" charset="0"/>
              </a:rPr>
              <a:pPr/>
              <a:t>11/27/2023</a:t>
            </a:fld>
            <a:endParaRPr lang="en-US">
              <a:latin typeface="Arial" charset="0"/>
            </a:endParaRP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charset="0"/>
              </a:rPr>
              <a:t>CSE 370 – Winter 2002 - Sequential Logic - </a:t>
            </a:r>
            <a:fld id="{442BAA9F-ED76-419C-BF8D-9C4D4C9568E9}" type="slidenum">
              <a:rPr lang="en-US">
                <a:latin typeface="Arial" charset="0"/>
              </a:rPr>
              <a:pPr/>
              <a:t>7</a:t>
            </a:fld>
            <a:endParaRPr lang="en-US">
              <a:latin typeface="Arial" charset="0"/>
            </a:endParaRPr>
          </a:p>
        </p:txBody>
      </p:sp>
      <p:sp>
        <p:nvSpPr>
          <p:cNvPr id="922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Memory</a:t>
            </a:r>
            <a:r>
              <a:rPr lang="en-US" smtClean="0"/>
              <a:t> in sequential circuits</a:t>
            </a:r>
          </a:p>
        </p:txBody>
      </p:sp>
      <p:sp>
        <p:nvSpPr>
          <p:cNvPr id="922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1600096"/>
            <a:ext cx="10905995" cy="1847710"/>
          </a:xfrm>
        </p:spPr>
        <p:txBody>
          <a:bodyPr/>
          <a:lstStyle/>
          <a:p>
            <a:pPr lvl="1"/>
            <a:r>
              <a:rPr lang="en-US" smtClean="0">
                <a:solidFill>
                  <a:srgbClr val="0000FF"/>
                </a:solidFill>
              </a:rPr>
              <a:t>Memory</a:t>
            </a:r>
            <a:r>
              <a:rPr lang="en-US" smtClean="0"/>
              <a:t>: Stored combination, present digit, errors or successes in past inputs</a:t>
            </a:r>
          </a:p>
        </p:txBody>
      </p:sp>
      <p:sp>
        <p:nvSpPr>
          <p:cNvPr id="9222" name="Rectangle 1028"/>
          <p:cNvSpPr>
            <a:spLocks noChangeArrowheads="1"/>
          </p:cNvSpPr>
          <p:nvPr/>
        </p:nvSpPr>
        <p:spPr bwMode="auto">
          <a:xfrm>
            <a:off x="7150275" y="4232966"/>
            <a:ext cx="2404997" cy="901131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Line 1029"/>
          <p:cNvSpPr>
            <a:spLocks noChangeShapeType="1"/>
          </p:cNvSpPr>
          <p:nvPr/>
        </p:nvSpPr>
        <p:spPr bwMode="auto">
          <a:xfrm>
            <a:off x="9248384" y="3781617"/>
            <a:ext cx="0" cy="4372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1030"/>
          <p:cNvSpPr>
            <a:spLocks noChangeArrowheads="1"/>
          </p:cNvSpPr>
          <p:nvPr/>
        </p:nvSpPr>
        <p:spPr bwMode="auto">
          <a:xfrm>
            <a:off x="8956110" y="3432135"/>
            <a:ext cx="1133606" cy="3996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defTabSz="927100">
              <a:lnSpc>
                <a:spcPts val="22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</a:rPr>
              <a:t>reset</a:t>
            </a:r>
          </a:p>
        </p:txBody>
      </p:sp>
      <p:sp>
        <p:nvSpPr>
          <p:cNvPr id="9225" name="Rectangle 1031"/>
          <p:cNvSpPr>
            <a:spLocks noChangeArrowheads="1"/>
          </p:cNvSpPr>
          <p:nvPr/>
        </p:nvSpPr>
        <p:spPr bwMode="auto">
          <a:xfrm>
            <a:off x="7363218" y="5569774"/>
            <a:ext cx="2039654" cy="402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algn="ctr" defTabSz="927100">
              <a:lnSpc>
                <a:spcPts val="22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</a:rPr>
              <a:t>open/closed</a:t>
            </a:r>
          </a:p>
        </p:txBody>
      </p:sp>
      <p:sp>
        <p:nvSpPr>
          <p:cNvPr id="9226" name="Line 1032"/>
          <p:cNvSpPr>
            <a:spLocks noChangeShapeType="1"/>
          </p:cNvSpPr>
          <p:nvPr/>
        </p:nvSpPr>
        <p:spPr bwMode="auto">
          <a:xfrm>
            <a:off x="8344423" y="5134097"/>
            <a:ext cx="0" cy="43724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033"/>
          <p:cNvSpPr>
            <a:spLocks noChangeShapeType="1"/>
          </p:cNvSpPr>
          <p:nvPr/>
        </p:nvSpPr>
        <p:spPr bwMode="auto">
          <a:xfrm>
            <a:off x="7444636" y="3781617"/>
            <a:ext cx="0" cy="4372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034"/>
          <p:cNvSpPr>
            <a:spLocks noChangeArrowheads="1"/>
          </p:cNvSpPr>
          <p:nvPr/>
        </p:nvSpPr>
        <p:spPr bwMode="auto">
          <a:xfrm>
            <a:off x="7196203" y="3432135"/>
            <a:ext cx="1118992" cy="3996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defTabSz="927100">
              <a:lnSpc>
                <a:spcPts val="22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</a:rPr>
              <a:t>new</a:t>
            </a:r>
          </a:p>
        </p:txBody>
      </p:sp>
      <p:sp>
        <p:nvSpPr>
          <p:cNvPr id="9229" name="Rectangle 1035"/>
          <p:cNvSpPr>
            <a:spLocks noChangeArrowheads="1"/>
          </p:cNvSpPr>
          <p:nvPr/>
        </p:nvSpPr>
        <p:spPr bwMode="auto">
          <a:xfrm>
            <a:off x="3022948" y="4120130"/>
            <a:ext cx="601249" cy="22254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036"/>
          <p:cNvSpPr>
            <a:spLocks noChangeArrowheads="1"/>
          </p:cNvSpPr>
          <p:nvPr/>
        </p:nvSpPr>
        <p:spPr bwMode="auto">
          <a:xfrm>
            <a:off x="3926910" y="4120130"/>
            <a:ext cx="601249" cy="22254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Rectangle 1037"/>
          <p:cNvSpPr>
            <a:spLocks noChangeArrowheads="1"/>
          </p:cNvSpPr>
          <p:nvPr/>
        </p:nvSpPr>
        <p:spPr bwMode="auto">
          <a:xfrm>
            <a:off x="4826696" y="4120130"/>
            <a:ext cx="601249" cy="22254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Rectangle 1038"/>
          <p:cNvSpPr>
            <a:spLocks noChangeArrowheads="1"/>
          </p:cNvSpPr>
          <p:nvPr/>
        </p:nvSpPr>
        <p:spPr bwMode="auto">
          <a:xfrm>
            <a:off x="1820449" y="4908422"/>
            <a:ext cx="1803748" cy="2256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1039"/>
          <p:cNvSpPr>
            <a:spLocks noChangeArrowheads="1"/>
          </p:cNvSpPr>
          <p:nvPr/>
        </p:nvSpPr>
        <p:spPr bwMode="auto">
          <a:xfrm>
            <a:off x="3022948" y="4457073"/>
            <a:ext cx="2404997" cy="2256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040"/>
          <p:cNvSpPr>
            <a:spLocks noChangeShapeType="1"/>
          </p:cNvSpPr>
          <p:nvPr/>
        </p:nvSpPr>
        <p:spPr bwMode="auto">
          <a:xfrm>
            <a:off x="2413348" y="4120129"/>
            <a:ext cx="0" cy="77575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041"/>
          <p:cNvSpPr>
            <a:spLocks noChangeArrowheads="1"/>
          </p:cNvSpPr>
          <p:nvPr/>
        </p:nvSpPr>
        <p:spPr bwMode="auto">
          <a:xfrm>
            <a:off x="3064701" y="4062143"/>
            <a:ext cx="551145" cy="4011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algn="ctr" defTabSz="927100">
              <a:lnSpc>
                <a:spcPts val="22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FF"/>
                </a:solidFill>
              </a:rPr>
              <a:t>C1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236" name="Rectangle 1042"/>
          <p:cNvSpPr>
            <a:spLocks noChangeArrowheads="1"/>
          </p:cNvSpPr>
          <p:nvPr/>
        </p:nvSpPr>
        <p:spPr bwMode="auto">
          <a:xfrm>
            <a:off x="3732756" y="4062143"/>
            <a:ext cx="968679" cy="4011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algn="ctr" defTabSz="927100">
              <a:lnSpc>
                <a:spcPts val="22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FF"/>
                </a:solidFill>
              </a:rPr>
              <a:t>C2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237" name="Rectangle 1043"/>
          <p:cNvSpPr>
            <a:spLocks noChangeArrowheads="1"/>
          </p:cNvSpPr>
          <p:nvPr/>
        </p:nvSpPr>
        <p:spPr bwMode="auto">
          <a:xfrm>
            <a:off x="4632544" y="4062143"/>
            <a:ext cx="972855" cy="4011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algn="ctr" defTabSz="927100">
              <a:lnSpc>
                <a:spcPts val="22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FF"/>
                </a:solidFill>
              </a:rPr>
              <a:t>C3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238" name="Line 1044"/>
          <p:cNvSpPr>
            <a:spLocks noChangeShapeType="1"/>
          </p:cNvSpPr>
          <p:nvPr/>
        </p:nvSpPr>
        <p:spPr bwMode="auto">
          <a:xfrm>
            <a:off x="3317310" y="4342669"/>
            <a:ext cx="0" cy="10186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Line 1045"/>
          <p:cNvSpPr>
            <a:spLocks noChangeShapeType="1"/>
          </p:cNvSpPr>
          <p:nvPr/>
        </p:nvSpPr>
        <p:spPr bwMode="auto">
          <a:xfrm>
            <a:off x="4217096" y="4342669"/>
            <a:ext cx="0" cy="10186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Line 1046"/>
          <p:cNvSpPr>
            <a:spLocks noChangeShapeType="1"/>
          </p:cNvSpPr>
          <p:nvPr/>
        </p:nvSpPr>
        <p:spPr bwMode="auto">
          <a:xfrm>
            <a:off x="5121058" y="4342669"/>
            <a:ext cx="0" cy="10186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1" name="Line 1047"/>
          <p:cNvSpPr>
            <a:spLocks noChangeShapeType="1"/>
          </p:cNvSpPr>
          <p:nvPr/>
        </p:nvSpPr>
        <p:spPr bwMode="auto">
          <a:xfrm>
            <a:off x="4217096" y="4682748"/>
            <a:ext cx="0" cy="100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Line 1048"/>
          <p:cNvSpPr>
            <a:spLocks noChangeShapeType="1"/>
          </p:cNvSpPr>
          <p:nvPr/>
        </p:nvSpPr>
        <p:spPr bwMode="auto">
          <a:xfrm flipH="1">
            <a:off x="3006247" y="4789316"/>
            <a:ext cx="1219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Line 1049"/>
          <p:cNvSpPr>
            <a:spLocks noChangeShapeType="1"/>
          </p:cNvSpPr>
          <p:nvPr/>
        </p:nvSpPr>
        <p:spPr bwMode="auto">
          <a:xfrm>
            <a:off x="3014597" y="4795585"/>
            <a:ext cx="0" cy="100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Rectangle 1050"/>
          <p:cNvSpPr>
            <a:spLocks noChangeArrowheads="1"/>
          </p:cNvSpPr>
          <p:nvPr/>
        </p:nvSpPr>
        <p:spPr bwMode="auto">
          <a:xfrm>
            <a:off x="2081409" y="4891184"/>
            <a:ext cx="1350723" cy="338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algn="ctr" defTabSz="927100">
              <a:lnSpc>
                <a:spcPts val="17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</a:rPr>
              <a:t>comparator</a:t>
            </a:r>
          </a:p>
        </p:txBody>
      </p:sp>
      <p:sp>
        <p:nvSpPr>
          <p:cNvPr id="9245" name="Line 1051"/>
          <p:cNvSpPr>
            <a:spLocks noChangeShapeType="1"/>
          </p:cNvSpPr>
          <p:nvPr/>
        </p:nvSpPr>
        <p:spPr bwMode="auto">
          <a:xfrm>
            <a:off x="2716061" y="5134097"/>
            <a:ext cx="0" cy="43724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Rectangle 1052"/>
          <p:cNvSpPr>
            <a:spLocks noChangeArrowheads="1"/>
          </p:cNvSpPr>
          <p:nvPr/>
        </p:nvSpPr>
        <p:spPr bwMode="auto">
          <a:xfrm>
            <a:off x="1778696" y="3811393"/>
            <a:ext cx="1286005" cy="4011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algn="ctr" defTabSz="927100">
              <a:lnSpc>
                <a:spcPts val="22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</a:rPr>
              <a:t>value</a:t>
            </a:r>
          </a:p>
        </p:txBody>
      </p:sp>
      <p:sp>
        <p:nvSpPr>
          <p:cNvPr id="9247" name="Rectangle 1053"/>
          <p:cNvSpPr>
            <a:spLocks noChangeArrowheads="1"/>
          </p:cNvSpPr>
          <p:nvPr/>
        </p:nvSpPr>
        <p:spPr bwMode="auto">
          <a:xfrm>
            <a:off x="2150301" y="5505520"/>
            <a:ext cx="1288094" cy="3996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algn="ctr" defTabSz="927100">
              <a:lnSpc>
                <a:spcPts val="22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</a:rPr>
              <a:t>equal</a:t>
            </a:r>
          </a:p>
        </p:txBody>
      </p:sp>
      <p:sp>
        <p:nvSpPr>
          <p:cNvPr id="9248" name="Rectangle 1054"/>
          <p:cNvSpPr>
            <a:spLocks noChangeArrowheads="1"/>
          </p:cNvSpPr>
          <p:nvPr/>
        </p:nvSpPr>
        <p:spPr bwMode="auto">
          <a:xfrm>
            <a:off x="3599145" y="4438267"/>
            <a:ext cx="1302707" cy="338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algn="ctr" defTabSz="927100">
              <a:lnSpc>
                <a:spcPts val="17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</a:rPr>
              <a:t>multiplexer</a:t>
            </a:r>
          </a:p>
        </p:txBody>
      </p:sp>
      <p:sp>
        <p:nvSpPr>
          <p:cNvPr id="9249" name="Line 1055"/>
          <p:cNvSpPr>
            <a:spLocks noChangeShapeType="1"/>
          </p:cNvSpPr>
          <p:nvPr/>
        </p:nvSpPr>
        <p:spPr bwMode="auto">
          <a:xfrm>
            <a:off x="8344423" y="3781617"/>
            <a:ext cx="0" cy="4372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Rectangle 1056"/>
          <p:cNvSpPr>
            <a:spLocks noChangeArrowheads="1"/>
          </p:cNvSpPr>
          <p:nvPr/>
        </p:nvSpPr>
        <p:spPr bwMode="auto">
          <a:xfrm>
            <a:off x="7989519" y="3432135"/>
            <a:ext cx="1135693" cy="3996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defTabSz="927100">
              <a:lnSpc>
                <a:spcPts val="22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</a:rPr>
              <a:t>equal</a:t>
            </a:r>
          </a:p>
        </p:txBody>
      </p:sp>
      <p:sp>
        <p:nvSpPr>
          <p:cNvPr id="9251" name="Rectangle 1057"/>
          <p:cNvSpPr>
            <a:spLocks noChangeArrowheads="1"/>
          </p:cNvSpPr>
          <p:nvPr/>
        </p:nvSpPr>
        <p:spPr bwMode="auto">
          <a:xfrm>
            <a:off x="7776577" y="4515059"/>
            <a:ext cx="1139868" cy="338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algn="ctr" defTabSz="927100">
              <a:lnSpc>
                <a:spcPts val="17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FF"/>
                </a:solidFill>
              </a:rPr>
              <a:t>controller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252" name="Rectangle 1058"/>
          <p:cNvSpPr>
            <a:spLocks noChangeArrowheads="1"/>
          </p:cNvSpPr>
          <p:nvPr/>
        </p:nvSpPr>
        <p:spPr bwMode="auto">
          <a:xfrm>
            <a:off x="5837129" y="4259608"/>
            <a:ext cx="1135693" cy="6754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defTabSz="927100">
              <a:lnSpc>
                <a:spcPts val="22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</a:rPr>
              <a:t>mux 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control</a:t>
            </a:r>
          </a:p>
        </p:txBody>
      </p:sp>
      <p:sp>
        <p:nvSpPr>
          <p:cNvPr id="9253" name="Line 1059"/>
          <p:cNvSpPr>
            <a:spLocks noChangeShapeType="1"/>
          </p:cNvSpPr>
          <p:nvPr/>
        </p:nvSpPr>
        <p:spPr bwMode="auto">
          <a:xfrm flipH="1">
            <a:off x="5480138" y="4563642"/>
            <a:ext cx="16701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4" name="Line 1060"/>
          <p:cNvSpPr>
            <a:spLocks noChangeShapeType="1"/>
          </p:cNvSpPr>
          <p:nvPr/>
        </p:nvSpPr>
        <p:spPr bwMode="auto">
          <a:xfrm flipH="1" flipV="1">
            <a:off x="9390346" y="4895885"/>
            <a:ext cx="164927" cy="1253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5" name="Line 1061"/>
          <p:cNvSpPr>
            <a:spLocks noChangeShapeType="1"/>
          </p:cNvSpPr>
          <p:nvPr/>
        </p:nvSpPr>
        <p:spPr bwMode="auto">
          <a:xfrm flipV="1">
            <a:off x="9407047" y="4783047"/>
            <a:ext cx="131524" cy="1253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6" name="Line 1062"/>
          <p:cNvSpPr>
            <a:spLocks noChangeShapeType="1"/>
          </p:cNvSpPr>
          <p:nvPr/>
        </p:nvSpPr>
        <p:spPr bwMode="auto">
          <a:xfrm>
            <a:off x="9555273" y="4902154"/>
            <a:ext cx="58872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7" name="Rectangle 1063"/>
          <p:cNvSpPr>
            <a:spLocks noChangeArrowheads="1"/>
          </p:cNvSpPr>
          <p:nvPr/>
        </p:nvSpPr>
        <p:spPr bwMode="auto">
          <a:xfrm>
            <a:off x="10148171" y="4728197"/>
            <a:ext cx="1121079" cy="4011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defTabSz="927100">
              <a:lnSpc>
                <a:spcPts val="22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</a:rPr>
              <a:t>clock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5316230-0B56-40D7-B244-87892748B59E}" type="datetime1">
              <a:rPr lang="en-US">
                <a:latin typeface="Arial" charset="0"/>
              </a:rPr>
              <a:pPr/>
              <a:t>11/27/2023</a:t>
            </a:fld>
            <a:endParaRPr lang="en-US">
              <a:latin typeface="Arial" charset="0"/>
            </a:endParaRP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charset="0"/>
              </a:rPr>
              <a:t>CSE 370 – Winter 2002 - Sequential Logic - </a:t>
            </a:r>
            <a:fld id="{F9DDAE0E-7EC1-4823-B567-047BD381C9DA}" type="slidenum">
              <a:rPr lang="en-US">
                <a:latin typeface="Arial" charset="0"/>
              </a:rPr>
              <a:pPr/>
              <a:t>8</a:t>
            </a:fld>
            <a:endParaRPr lang="en-US">
              <a:latin typeface="Arial" charset="0"/>
            </a:endParaRPr>
          </a:p>
        </p:txBody>
      </p:sp>
      <p:sp>
        <p:nvSpPr>
          <p:cNvPr id="1024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Feedback</a:t>
            </a:r>
            <a:r>
              <a:rPr lang="en-US" smtClean="0"/>
              <a:t> in sequential circuits</a:t>
            </a:r>
          </a:p>
        </p:txBody>
      </p:sp>
      <p:sp>
        <p:nvSpPr>
          <p:cNvPr id="1024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1600096"/>
            <a:ext cx="10905995" cy="1690992"/>
          </a:xfrm>
        </p:spPr>
        <p:txBody>
          <a:bodyPr/>
          <a:lstStyle/>
          <a:p>
            <a:pPr lvl="1"/>
            <a:r>
              <a:rPr lang="en-US" smtClean="0"/>
              <a:t>Inputs: Sequence of number values, reset</a:t>
            </a:r>
          </a:p>
          <a:p>
            <a:pPr lvl="1"/>
            <a:r>
              <a:rPr lang="en-US" smtClean="0"/>
              <a:t>Outputs: Door open/close</a:t>
            </a:r>
          </a:p>
          <a:p>
            <a:pPr lvl="1"/>
            <a:r>
              <a:rPr lang="en-US" smtClean="0">
                <a:solidFill>
                  <a:srgbClr val="0000FF"/>
                </a:solidFill>
              </a:rPr>
              <a:t>Feedback</a:t>
            </a:r>
            <a:r>
              <a:rPr lang="en-US" smtClean="0"/>
              <a:t>: Comparator output ("</a:t>
            </a:r>
            <a:r>
              <a:rPr lang="en-US" smtClean="0">
                <a:solidFill>
                  <a:srgbClr val="0000FF"/>
                </a:solidFill>
              </a:rPr>
              <a:t>equal</a:t>
            </a:r>
            <a:r>
              <a:rPr lang="en-US" smtClean="0"/>
              <a:t>" signal)</a:t>
            </a:r>
          </a:p>
        </p:txBody>
      </p:sp>
      <p:sp>
        <p:nvSpPr>
          <p:cNvPr id="10246" name="Rectangle 1028"/>
          <p:cNvSpPr>
            <a:spLocks noChangeArrowheads="1"/>
          </p:cNvSpPr>
          <p:nvPr/>
        </p:nvSpPr>
        <p:spPr bwMode="auto">
          <a:xfrm>
            <a:off x="7150275" y="4232966"/>
            <a:ext cx="2404997" cy="901131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1029"/>
          <p:cNvSpPr>
            <a:spLocks noChangeShapeType="1"/>
          </p:cNvSpPr>
          <p:nvPr/>
        </p:nvSpPr>
        <p:spPr bwMode="auto">
          <a:xfrm>
            <a:off x="9248384" y="3781617"/>
            <a:ext cx="0" cy="4372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1030"/>
          <p:cNvSpPr>
            <a:spLocks noChangeArrowheads="1"/>
          </p:cNvSpPr>
          <p:nvPr/>
        </p:nvSpPr>
        <p:spPr bwMode="auto">
          <a:xfrm>
            <a:off x="8956110" y="3432135"/>
            <a:ext cx="1133606" cy="3996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defTabSz="927100">
              <a:lnSpc>
                <a:spcPts val="22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</a:rPr>
              <a:t>reset</a:t>
            </a:r>
          </a:p>
        </p:txBody>
      </p:sp>
      <p:sp>
        <p:nvSpPr>
          <p:cNvPr id="10249" name="Rectangle 1031"/>
          <p:cNvSpPr>
            <a:spLocks noChangeArrowheads="1"/>
          </p:cNvSpPr>
          <p:nvPr/>
        </p:nvSpPr>
        <p:spPr bwMode="auto">
          <a:xfrm>
            <a:off x="7363218" y="5569774"/>
            <a:ext cx="2039654" cy="402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algn="ctr" defTabSz="927100">
              <a:lnSpc>
                <a:spcPts val="22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</a:rPr>
              <a:t>open/closed</a:t>
            </a:r>
          </a:p>
        </p:txBody>
      </p:sp>
      <p:sp>
        <p:nvSpPr>
          <p:cNvPr id="10250" name="Line 1032"/>
          <p:cNvSpPr>
            <a:spLocks noChangeShapeType="1"/>
          </p:cNvSpPr>
          <p:nvPr/>
        </p:nvSpPr>
        <p:spPr bwMode="auto">
          <a:xfrm>
            <a:off x="8344423" y="5134097"/>
            <a:ext cx="0" cy="43724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033"/>
          <p:cNvSpPr>
            <a:spLocks noChangeShapeType="1"/>
          </p:cNvSpPr>
          <p:nvPr/>
        </p:nvSpPr>
        <p:spPr bwMode="auto">
          <a:xfrm>
            <a:off x="7444636" y="3781617"/>
            <a:ext cx="0" cy="4372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034"/>
          <p:cNvSpPr>
            <a:spLocks noChangeArrowheads="1"/>
          </p:cNvSpPr>
          <p:nvPr/>
        </p:nvSpPr>
        <p:spPr bwMode="auto">
          <a:xfrm>
            <a:off x="7196203" y="3432135"/>
            <a:ext cx="1118992" cy="3996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defTabSz="927100">
              <a:lnSpc>
                <a:spcPts val="22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</a:rPr>
              <a:t>new</a:t>
            </a:r>
          </a:p>
        </p:txBody>
      </p:sp>
      <p:sp>
        <p:nvSpPr>
          <p:cNvPr id="10253" name="Rectangle 1035"/>
          <p:cNvSpPr>
            <a:spLocks noChangeArrowheads="1"/>
          </p:cNvSpPr>
          <p:nvPr/>
        </p:nvSpPr>
        <p:spPr bwMode="auto">
          <a:xfrm>
            <a:off x="3022948" y="4120130"/>
            <a:ext cx="601249" cy="22254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036"/>
          <p:cNvSpPr>
            <a:spLocks noChangeArrowheads="1"/>
          </p:cNvSpPr>
          <p:nvPr/>
        </p:nvSpPr>
        <p:spPr bwMode="auto">
          <a:xfrm>
            <a:off x="3926910" y="4120130"/>
            <a:ext cx="601249" cy="22254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037"/>
          <p:cNvSpPr>
            <a:spLocks noChangeArrowheads="1"/>
          </p:cNvSpPr>
          <p:nvPr/>
        </p:nvSpPr>
        <p:spPr bwMode="auto">
          <a:xfrm>
            <a:off x="4826696" y="4120130"/>
            <a:ext cx="601249" cy="22254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1038"/>
          <p:cNvSpPr>
            <a:spLocks noChangeArrowheads="1"/>
          </p:cNvSpPr>
          <p:nvPr/>
        </p:nvSpPr>
        <p:spPr bwMode="auto">
          <a:xfrm>
            <a:off x="1820449" y="4908422"/>
            <a:ext cx="1803748" cy="2256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039"/>
          <p:cNvSpPr>
            <a:spLocks noChangeArrowheads="1"/>
          </p:cNvSpPr>
          <p:nvPr/>
        </p:nvSpPr>
        <p:spPr bwMode="auto">
          <a:xfrm>
            <a:off x="3022948" y="4457073"/>
            <a:ext cx="2404997" cy="2256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Line 1040"/>
          <p:cNvSpPr>
            <a:spLocks noChangeShapeType="1"/>
          </p:cNvSpPr>
          <p:nvPr/>
        </p:nvSpPr>
        <p:spPr bwMode="auto">
          <a:xfrm>
            <a:off x="2413348" y="4120129"/>
            <a:ext cx="0" cy="77575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041"/>
          <p:cNvSpPr>
            <a:spLocks noChangeArrowheads="1"/>
          </p:cNvSpPr>
          <p:nvPr/>
        </p:nvSpPr>
        <p:spPr bwMode="auto">
          <a:xfrm>
            <a:off x="3064701" y="4062143"/>
            <a:ext cx="551145" cy="4011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algn="ctr" defTabSz="927100">
              <a:lnSpc>
                <a:spcPts val="22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</a:rPr>
              <a:t>C1</a:t>
            </a:r>
          </a:p>
        </p:txBody>
      </p:sp>
      <p:sp>
        <p:nvSpPr>
          <p:cNvPr id="10260" name="Rectangle 1042"/>
          <p:cNvSpPr>
            <a:spLocks noChangeArrowheads="1"/>
          </p:cNvSpPr>
          <p:nvPr/>
        </p:nvSpPr>
        <p:spPr bwMode="auto">
          <a:xfrm>
            <a:off x="3732756" y="4062143"/>
            <a:ext cx="968679" cy="4011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algn="ctr" defTabSz="927100">
              <a:lnSpc>
                <a:spcPts val="22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</a:rPr>
              <a:t>C2</a:t>
            </a:r>
          </a:p>
        </p:txBody>
      </p:sp>
      <p:sp>
        <p:nvSpPr>
          <p:cNvPr id="10261" name="Rectangle 1043"/>
          <p:cNvSpPr>
            <a:spLocks noChangeArrowheads="1"/>
          </p:cNvSpPr>
          <p:nvPr/>
        </p:nvSpPr>
        <p:spPr bwMode="auto">
          <a:xfrm>
            <a:off x="4632544" y="4062143"/>
            <a:ext cx="972855" cy="4011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algn="ctr" defTabSz="927100">
              <a:lnSpc>
                <a:spcPts val="22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</a:rPr>
              <a:t>C3</a:t>
            </a:r>
          </a:p>
        </p:txBody>
      </p:sp>
      <p:sp>
        <p:nvSpPr>
          <p:cNvPr id="10262" name="Line 1044"/>
          <p:cNvSpPr>
            <a:spLocks noChangeShapeType="1"/>
          </p:cNvSpPr>
          <p:nvPr/>
        </p:nvSpPr>
        <p:spPr bwMode="auto">
          <a:xfrm>
            <a:off x="3317310" y="4342669"/>
            <a:ext cx="0" cy="10186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Line 1045"/>
          <p:cNvSpPr>
            <a:spLocks noChangeShapeType="1"/>
          </p:cNvSpPr>
          <p:nvPr/>
        </p:nvSpPr>
        <p:spPr bwMode="auto">
          <a:xfrm>
            <a:off x="4217096" y="4342669"/>
            <a:ext cx="0" cy="10186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Line 1046"/>
          <p:cNvSpPr>
            <a:spLocks noChangeShapeType="1"/>
          </p:cNvSpPr>
          <p:nvPr/>
        </p:nvSpPr>
        <p:spPr bwMode="auto">
          <a:xfrm>
            <a:off x="5121058" y="4342669"/>
            <a:ext cx="0" cy="10186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Line 1047"/>
          <p:cNvSpPr>
            <a:spLocks noChangeShapeType="1"/>
          </p:cNvSpPr>
          <p:nvPr/>
        </p:nvSpPr>
        <p:spPr bwMode="auto">
          <a:xfrm>
            <a:off x="4217096" y="4682748"/>
            <a:ext cx="0" cy="100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Line 1048"/>
          <p:cNvSpPr>
            <a:spLocks noChangeShapeType="1"/>
          </p:cNvSpPr>
          <p:nvPr/>
        </p:nvSpPr>
        <p:spPr bwMode="auto">
          <a:xfrm flipH="1">
            <a:off x="3006247" y="4789316"/>
            <a:ext cx="1219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7" name="Line 1049"/>
          <p:cNvSpPr>
            <a:spLocks noChangeShapeType="1"/>
          </p:cNvSpPr>
          <p:nvPr/>
        </p:nvSpPr>
        <p:spPr bwMode="auto">
          <a:xfrm>
            <a:off x="3014597" y="4795585"/>
            <a:ext cx="0" cy="100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Rectangle 1050"/>
          <p:cNvSpPr>
            <a:spLocks noChangeArrowheads="1"/>
          </p:cNvSpPr>
          <p:nvPr/>
        </p:nvSpPr>
        <p:spPr bwMode="auto">
          <a:xfrm>
            <a:off x="2081409" y="4891184"/>
            <a:ext cx="1350723" cy="338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algn="ctr" defTabSz="927100">
              <a:lnSpc>
                <a:spcPts val="17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</a:rPr>
              <a:t>comparator</a:t>
            </a:r>
          </a:p>
        </p:txBody>
      </p:sp>
      <p:sp>
        <p:nvSpPr>
          <p:cNvPr id="10269" name="Line 1051"/>
          <p:cNvSpPr>
            <a:spLocks noChangeShapeType="1"/>
          </p:cNvSpPr>
          <p:nvPr/>
        </p:nvSpPr>
        <p:spPr bwMode="auto">
          <a:xfrm>
            <a:off x="2716061" y="5134097"/>
            <a:ext cx="0" cy="43724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0" name="Rectangle 1052"/>
          <p:cNvSpPr>
            <a:spLocks noChangeArrowheads="1"/>
          </p:cNvSpPr>
          <p:nvPr/>
        </p:nvSpPr>
        <p:spPr bwMode="auto">
          <a:xfrm>
            <a:off x="1778696" y="3811393"/>
            <a:ext cx="1286005" cy="4011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algn="ctr" defTabSz="927100">
              <a:lnSpc>
                <a:spcPts val="22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</a:rPr>
              <a:t>value</a:t>
            </a:r>
          </a:p>
        </p:txBody>
      </p:sp>
      <p:sp>
        <p:nvSpPr>
          <p:cNvPr id="10271" name="Rectangle 1053"/>
          <p:cNvSpPr>
            <a:spLocks noChangeArrowheads="1"/>
          </p:cNvSpPr>
          <p:nvPr/>
        </p:nvSpPr>
        <p:spPr bwMode="auto">
          <a:xfrm>
            <a:off x="2150301" y="5505520"/>
            <a:ext cx="1288094" cy="3996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algn="ctr" defTabSz="927100">
              <a:lnSpc>
                <a:spcPts val="22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FF"/>
                </a:solidFill>
              </a:rPr>
              <a:t>equal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272" name="Rectangle 1054"/>
          <p:cNvSpPr>
            <a:spLocks noChangeArrowheads="1"/>
          </p:cNvSpPr>
          <p:nvPr/>
        </p:nvSpPr>
        <p:spPr bwMode="auto">
          <a:xfrm>
            <a:off x="3599145" y="4438267"/>
            <a:ext cx="1302707" cy="338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algn="ctr" defTabSz="927100">
              <a:lnSpc>
                <a:spcPts val="17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</a:rPr>
              <a:t>multiplexer</a:t>
            </a:r>
          </a:p>
        </p:txBody>
      </p:sp>
      <p:sp>
        <p:nvSpPr>
          <p:cNvPr id="10273" name="Line 1055"/>
          <p:cNvSpPr>
            <a:spLocks noChangeShapeType="1"/>
          </p:cNvSpPr>
          <p:nvPr/>
        </p:nvSpPr>
        <p:spPr bwMode="auto">
          <a:xfrm>
            <a:off x="8344423" y="3781617"/>
            <a:ext cx="0" cy="4372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4" name="Rectangle 1056"/>
          <p:cNvSpPr>
            <a:spLocks noChangeArrowheads="1"/>
          </p:cNvSpPr>
          <p:nvPr/>
        </p:nvSpPr>
        <p:spPr bwMode="auto">
          <a:xfrm>
            <a:off x="7989519" y="3432135"/>
            <a:ext cx="1135693" cy="3996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defTabSz="927100">
              <a:lnSpc>
                <a:spcPts val="22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FF"/>
                </a:solidFill>
              </a:rPr>
              <a:t>equal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275" name="Rectangle 1057"/>
          <p:cNvSpPr>
            <a:spLocks noChangeArrowheads="1"/>
          </p:cNvSpPr>
          <p:nvPr/>
        </p:nvSpPr>
        <p:spPr bwMode="auto">
          <a:xfrm>
            <a:off x="7776577" y="4515059"/>
            <a:ext cx="1139868" cy="338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algn="ctr" defTabSz="927100">
              <a:lnSpc>
                <a:spcPts val="17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</a:rPr>
              <a:t>controller</a:t>
            </a:r>
          </a:p>
        </p:txBody>
      </p:sp>
      <p:sp>
        <p:nvSpPr>
          <p:cNvPr id="10276" name="Rectangle 1058"/>
          <p:cNvSpPr>
            <a:spLocks noChangeArrowheads="1"/>
          </p:cNvSpPr>
          <p:nvPr/>
        </p:nvSpPr>
        <p:spPr bwMode="auto">
          <a:xfrm>
            <a:off x="5837129" y="4259608"/>
            <a:ext cx="1135693" cy="6754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defTabSz="927100">
              <a:lnSpc>
                <a:spcPts val="22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</a:rPr>
              <a:t>mux 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control</a:t>
            </a:r>
          </a:p>
        </p:txBody>
      </p:sp>
      <p:sp>
        <p:nvSpPr>
          <p:cNvPr id="10277" name="Line 1059"/>
          <p:cNvSpPr>
            <a:spLocks noChangeShapeType="1"/>
          </p:cNvSpPr>
          <p:nvPr/>
        </p:nvSpPr>
        <p:spPr bwMode="auto">
          <a:xfrm flipH="1">
            <a:off x="5480138" y="4563642"/>
            <a:ext cx="16701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8" name="Line 1060"/>
          <p:cNvSpPr>
            <a:spLocks noChangeShapeType="1"/>
          </p:cNvSpPr>
          <p:nvPr/>
        </p:nvSpPr>
        <p:spPr bwMode="auto">
          <a:xfrm flipH="1" flipV="1">
            <a:off x="9390346" y="4895885"/>
            <a:ext cx="164927" cy="1253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9" name="Line 1061"/>
          <p:cNvSpPr>
            <a:spLocks noChangeShapeType="1"/>
          </p:cNvSpPr>
          <p:nvPr/>
        </p:nvSpPr>
        <p:spPr bwMode="auto">
          <a:xfrm flipV="1">
            <a:off x="9407047" y="4783047"/>
            <a:ext cx="131524" cy="1253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1062"/>
          <p:cNvSpPr>
            <a:spLocks noChangeShapeType="1"/>
          </p:cNvSpPr>
          <p:nvPr/>
        </p:nvSpPr>
        <p:spPr bwMode="auto">
          <a:xfrm>
            <a:off x="9555273" y="4902154"/>
            <a:ext cx="58872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1" name="Rectangle 1063"/>
          <p:cNvSpPr>
            <a:spLocks noChangeArrowheads="1"/>
          </p:cNvSpPr>
          <p:nvPr/>
        </p:nvSpPr>
        <p:spPr bwMode="auto">
          <a:xfrm>
            <a:off x="10148171" y="4728197"/>
            <a:ext cx="1121079" cy="4011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9305" tIns="27350" rIns="19305" bIns="27350"/>
          <a:lstStyle/>
          <a:p>
            <a:pPr defTabSz="927100">
              <a:lnSpc>
                <a:spcPts val="2225"/>
              </a:lnSpc>
              <a:tabLst>
                <a:tab pos="463550" algn="l"/>
                <a:tab pos="927100" algn="l"/>
                <a:tab pos="1390650" algn="l"/>
              </a:tabLst>
            </a:pPr>
            <a:r>
              <a:rPr lang="en-US">
                <a:solidFill>
                  <a:srgbClr val="000000"/>
                </a:solidFill>
              </a:rPr>
              <a:t>clock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7BDE34C5-06E3-4490-A9FD-59C12DE085B6}"/>
              </a:ext>
            </a:extLst>
          </p:cNvPr>
          <p:cNvGrpSpPr/>
          <p:nvPr/>
        </p:nvGrpSpPr>
        <p:grpSpPr>
          <a:xfrm>
            <a:off x="0" y="0"/>
            <a:ext cx="12203720" cy="6858000"/>
            <a:chOff x="0" y="0"/>
            <a:chExt cx="12203720" cy="6858000"/>
          </a:xfrm>
        </p:grpSpPr>
        <p:sp>
          <p:nvSpPr>
            <p:cNvPr id="7" name="Text Box 2">
              <a:extLst>
                <a:ext uri="{FF2B5EF4-FFF2-40B4-BE49-F238E27FC236}">
                  <a16:creationId xmlns:a16="http://schemas.microsoft.com/office/drawing/2014/main" xmlns="" id="{36078536-6648-4559-9006-0C050872E5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0"/>
              <a:ext cx="12192000" cy="1463040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en-US" sz="4800" b="1" smtClean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Sequential circuits</a:t>
              </a:r>
              <a:endParaRPr kumimoji="0" lang="en-US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xmlns="" id="{6C5D5E6C-560A-4D2D-8D5F-E49FE2191C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20" y="4455886"/>
              <a:ext cx="12192000" cy="2402114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rgbClr val="0070C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406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en-US" sz="4400" b="1" dirty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                					</a:t>
              </a:r>
              <a:r>
                <a:rPr lang="en-IN" altLang="en-US" sz="4800" b="1" dirty="0">
                  <a:solidFill>
                    <a:srgbClr val="FFFFFF"/>
                  </a:solidFill>
                  <a:latin typeface="Copperplate Gothic Light" panose="020E0507020206020404" pitchFamily="34" charset="0"/>
                </a:rPr>
                <a:t>Presented By</a:t>
              </a:r>
              <a:r>
                <a:rPr kumimoji="0" lang="en-IN" altLang="en-US" sz="48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entury Schoolbook" panose="02040604050505020304" pitchFamily="18" charset="0"/>
                </a:rPr>
                <a:t>                                          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en-US" sz="4800" b="1" dirty="0">
                  <a:solidFill>
                    <a:srgbClr val="FFFFFF"/>
                  </a:solidFill>
                  <a:latin typeface="Century Schoolbook" panose="02040604050505020304" pitchFamily="18" charset="0"/>
                </a:rPr>
                <a:t>                                       </a:t>
              </a:r>
              <a:r>
                <a:rPr lang="en-IN" altLang="en-US" sz="2400" b="1" dirty="0" smtClean="0">
                  <a:solidFill>
                    <a:schemeClr val="bg1"/>
                  </a:solidFill>
                  <a:latin typeface="Century Schoolbook" panose="02040604050505020304" pitchFamily="18" charset="0"/>
                </a:rPr>
                <a:t>Dr. M. V. Subramanyam</a:t>
              </a:r>
              <a:endParaRPr kumimoji="0" lang="en-IN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Schoolbook" panose="020406040505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en-US" sz="2400" b="1" dirty="0">
                  <a:solidFill>
                    <a:srgbClr val="FFFFFF"/>
                  </a:solidFill>
                  <a:latin typeface="Century Schoolbook" panose="02040604050505020304" pitchFamily="18" charset="0"/>
                </a:rPr>
                <a:t>							</a:t>
              </a:r>
              <a:r>
                <a:rPr lang="en-IN" altLang="en-US" sz="2400" b="1" dirty="0" smtClean="0">
                  <a:solidFill>
                    <a:srgbClr val="FFFFFF"/>
                  </a:solidFill>
                  <a:latin typeface="Century Schoolbook" panose="02040604050505020304" pitchFamily="18" charset="0"/>
                </a:rPr>
                <a:t>               Professor &amp; Principal   </a:t>
              </a:r>
              <a:r>
                <a:rPr lang="en-IN" altLang="en-US" sz="2400" b="1" dirty="0">
                  <a:solidFill>
                    <a:srgbClr val="FFFFFF"/>
                  </a:solidFill>
                  <a:latin typeface="Century Schoolbook" panose="02040604050505020304" pitchFamily="18" charset="0"/>
                </a:rPr>
                <a:t>	</a:t>
              </a:r>
            </a:p>
            <a:p>
              <a:pPr marL="0" marR="0" lvl="0" indent="0" algn="just" defTabSz="914400" rtl="0" eaLnBrk="0" fontAlgn="base" latinLnBrk="0" hangingPunct="0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N" altLang="en-US" sz="24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entury Schoolbook" panose="02040604050505020304" pitchFamily="18" charset="0"/>
                </a:rPr>
                <a:t>					</a:t>
              </a:r>
              <a:endParaRPr kumimoji="0" lang="en-IN" altLang="en-US" sz="4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Schoolbook" panose="02040604050505020304" pitchFamily="18" charset="0"/>
              </a:endParaRPr>
            </a:p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IN" altLang="en-US" sz="44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entury Schoolbook" panose="02040604050505020304" pitchFamily="18" charset="0"/>
                </a:rPr>
                <a:t>					</a:t>
              </a:r>
              <a:endParaRPr kumimoji="0" lang="en-US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xmlns="" id="{150AFC24-61F7-40B9-9349-6EEE86471CFB}"/>
                </a:ext>
              </a:extLst>
            </p:cNvPr>
            <p:cNvSpPr/>
            <p:nvPr/>
          </p:nvSpPr>
          <p:spPr>
            <a:xfrm>
              <a:off x="11721" y="3645208"/>
              <a:ext cx="12035136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IN" altLang="en-US" sz="4400" b="1" dirty="0">
                  <a:solidFill>
                    <a:schemeClr val="accent1"/>
                  </a:solidFill>
                  <a:latin typeface="Copperplate Gothic Light" panose="020E0507020206020404" pitchFamily="34" charset="0"/>
                </a:rPr>
                <a:t>SANTHIRAM ENGINEERING COLLEGE </a:t>
              </a:r>
              <a:endParaRPr lang="en-IN" sz="4400" dirty="0">
                <a:solidFill>
                  <a:schemeClr val="accent1"/>
                </a:solidFill>
              </a:endParaRPr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77E3ECD-AD5C-4B4A-BAA2-DEB6899446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47020" y="1684139"/>
            <a:ext cx="2402440" cy="19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7745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1063</Words>
  <Application>Microsoft Office PowerPoint</Application>
  <PresentationFormat>Custom</PresentationFormat>
  <Paragraphs>238</Paragraphs>
  <Slides>27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Slide 1</vt:lpstr>
      <vt:lpstr>Why do we study sequential logic</vt:lpstr>
      <vt:lpstr>Recall: Combinational vs. sequential systems</vt:lpstr>
      <vt:lpstr>Recall: The steady-state abstraction</vt:lpstr>
      <vt:lpstr>Overview: Sequential logic</vt:lpstr>
      <vt:lpstr>Sequential circuits</vt:lpstr>
      <vt:lpstr>Memory in sequential circuits</vt:lpstr>
      <vt:lpstr>Feedback in sequential circuits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Mallikarjuna Rao</dc:creator>
  <cp:lastModifiedBy>admin</cp:lastModifiedBy>
  <cp:revision>202</cp:revision>
  <dcterms:created xsi:type="dcterms:W3CDTF">2018-03-26T09:33:08Z</dcterms:created>
  <dcterms:modified xsi:type="dcterms:W3CDTF">2023-11-27T14:31:57Z</dcterms:modified>
</cp:coreProperties>
</file>