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458" r:id="rId63"/>
    <p:sldId id="317" r:id="rId64"/>
    <p:sldId id="318" r:id="rId65"/>
    <p:sldId id="459"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3" r:id="rId100"/>
    <p:sldId id="354" r:id="rId101"/>
    <p:sldId id="352" r:id="rId102"/>
    <p:sldId id="355" r:id="rId103"/>
    <p:sldId id="356" r:id="rId104"/>
    <p:sldId id="357" r:id="rId105"/>
    <p:sldId id="358" r:id="rId106"/>
    <p:sldId id="359" r:id="rId107"/>
    <p:sldId id="460" r:id="rId108"/>
    <p:sldId id="360" r:id="rId109"/>
    <p:sldId id="361" r:id="rId110"/>
    <p:sldId id="362" r:id="rId111"/>
    <p:sldId id="363" r:id="rId112"/>
    <p:sldId id="364" r:id="rId113"/>
    <p:sldId id="365" r:id="rId114"/>
    <p:sldId id="366" r:id="rId115"/>
    <p:sldId id="367" r:id="rId116"/>
    <p:sldId id="368" r:id="rId117"/>
    <p:sldId id="369" r:id="rId118"/>
    <p:sldId id="371" r:id="rId119"/>
    <p:sldId id="370"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5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A687D-DCA8-4493-8843-273032786BCA}" type="datetimeFigureOut">
              <a:rPr lang="en-US" smtClean="0"/>
              <a:t>28-Nov-23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95596-BDFF-4E46-92D8-DE5A947FD22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102B8C-396F-49D7-B931-DA4EDF471232}"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 S.MD. 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5FE68-C310-4FEC-899A-5AD1841C4926}"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 S.MD. 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15F8-33E6-41DE-91C2-A16759EB2238}"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 S.MD. 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A9CE4-3A7D-4789-9B4F-BE3777B47BCB}"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 S.MD. 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28659-106D-4136-ADE8-456C2D2DFC7C}" type="datetime1">
              <a:rPr lang="en-US" smtClean="0"/>
              <a:t>28-Nov-23</a:t>
            </a:fld>
            <a:endParaRPr lang="en-US" dirty="0"/>
          </a:p>
        </p:txBody>
      </p:sp>
      <p:sp>
        <p:nvSpPr>
          <p:cNvPr id="5" name="Footer Placeholder 4"/>
          <p:cNvSpPr>
            <a:spLocks noGrp="1"/>
          </p:cNvSpPr>
          <p:nvPr>
            <p:ph type="ftr" sz="quarter" idx="11"/>
          </p:nvPr>
        </p:nvSpPr>
        <p:spPr/>
        <p:txBody>
          <a:bodyPr/>
          <a:lstStyle/>
          <a:p>
            <a:r>
              <a:rPr lang="en-US" smtClean="0"/>
              <a:t>Dr. S.MD. FAROOQ</a:t>
            </a:r>
            <a:endParaRPr lang="en-US" dirty="0"/>
          </a:p>
        </p:txBody>
      </p:sp>
      <p:sp>
        <p:nvSpPr>
          <p:cNvPr id="6" name="Slide Number Placeholder 5"/>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81807-65FF-4E42-9DBA-1404FA1CFE92}" type="datetime1">
              <a:rPr lang="en-US" smtClean="0"/>
              <a:t>28-Nov-23</a:t>
            </a:fld>
            <a:endParaRPr lang="en-US" dirty="0"/>
          </a:p>
        </p:txBody>
      </p:sp>
      <p:sp>
        <p:nvSpPr>
          <p:cNvPr id="6" name="Footer Placeholder 5"/>
          <p:cNvSpPr>
            <a:spLocks noGrp="1"/>
          </p:cNvSpPr>
          <p:nvPr>
            <p:ph type="ftr" sz="quarter" idx="11"/>
          </p:nvPr>
        </p:nvSpPr>
        <p:spPr/>
        <p:txBody>
          <a:bodyPr/>
          <a:lstStyle/>
          <a:p>
            <a:r>
              <a:rPr lang="en-US" smtClean="0"/>
              <a:t>Dr. S.MD. FAROOQ</a:t>
            </a:r>
            <a:endParaRPr lang="en-US" dirty="0"/>
          </a:p>
        </p:txBody>
      </p:sp>
      <p:sp>
        <p:nvSpPr>
          <p:cNvPr id="7" name="Slide Number Placeholder 6"/>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5E5DD-B54F-4161-B3EE-6B24709FC18A}" type="datetime1">
              <a:rPr lang="en-US" smtClean="0"/>
              <a:t>28-Nov-23</a:t>
            </a:fld>
            <a:endParaRPr lang="en-US" dirty="0"/>
          </a:p>
        </p:txBody>
      </p:sp>
      <p:sp>
        <p:nvSpPr>
          <p:cNvPr id="8" name="Footer Placeholder 7"/>
          <p:cNvSpPr>
            <a:spLocks noGrp="1"/>
          </p:cNvSpPr>
          <p:nvPr>
            <p:ph type="ftr" sz="quarter" idx="11"/>
          </p:nvPr>
        </p:nvSpPr>
        <p:spPr/>
        <p:txBody>
          <a:bodyPr/>
          <a:lstStyle/>
          <a:p>
            <a:r>
              <a:rPr lang="en-US" smtClean="0"/>
              <a:t>Dr. S.MD. FAROOQ</a:t>
            </a:r>
            <a:endParaRPr lang="en-US" dirty="0"/>
          </a:p>
        </p:txBody>
      </p:sp>
      <p:sp>
        <p:nvSpPr>
          <p:cNvPr id="9" name="Slide Number Placeholder 8"/>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E1431-ECD1-4A1A-9789-FDD051F43143}" type="datetime1">
              <a:rPr lang="en-US" smtClean="0"/>
              <a:t>28-Nov-23</a:t>
            </a:fld>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
        <p:nvSpPr>
          <p:cNvPr id="5" name="Slide Number Placeholder 4"/>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ACD81-8E57-4ADB-8792-9EED194B079B}" type="datetime1">
              <a:rPr lang="en-US" smtClean="0"/>
              <a:t>28-Nov-23</a:t>
            </a:fld>
            <a:endParaRPr lang="en-US" dirty="0"/>
          </a:p>
        </p:txBody>
      </p:sp>
      <p:sp>
        <p:nvSpPr>
          <p:cNvPr id="3" name="Footer Placeholder 2"/>
          <p:cNvSpPr>
            <a:spLocks noGrp="1"/>
          </p:cNvSpPr>
          <p:nvPr>
            <p:ph type="ftr" sz="quarter" idx="11"/>
          </p:nvPr>
        </p:nvSpPr>
        <p:spPr/>
        <p:txBody>
          <a:bodyPr/>
          <a:lstStyle/>
          <a:p>
            <a:r>
              <a:rPr lang="en-US" smtClean="0"/>
              <a:t>Dr. S.MD. FAROOQ</a:t>
            </a:r>
            <a:endParaRPr lang="en-US" dirty="0"/>
          </a:p>
        </p:txBody>
      </p:sp>
      <p:sp>
        <p:nvSpPr>
          <p:cNvPr id="4" name="Slide Number Placeholder 3"/>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469FF-7D2E-479C-B717-FFEBE88E0717}" type="datetime1">
              <a:rPr lang="en-US" smtClean="0"/>
              <a:t>28-Nov-23</a:t>
            </a:fld>
            <a:endParaRPr lang="en-US" dirty="0"/>
          </a:p>
        </p:txBody>
      </p:sp>
      <p:sp>
        <p:nvSpPr>
          <p:cNvPr id="6" name="Footer Placeholder 5"/>
          <p:cNvSpPr>
            <a:spLocks noGrp="1"/>
          </p:cNvSpPr>
          <p:nvPr>
            <p:ph type="ftr" sz="quarter" idx="11"/>
          </p:nvPr>
        </p:nvSpPr>
        <p:spPr/>
        <p:txBody>
          <a:bodyPr/>
          <a:lstStyle/>
          <a:p>
            <a:r>
              <a:rPr lang="en-US" smtClean="0"/>
              <a:t>Dr. S.MD. FAROOQ</a:t>
            </a:r>
            <a:endParaRPr lang="en-US" dirty="0"/>
          </a:p>
        </p:txBody>
      </p:sp>
      <p:sp>
        <p:nvSpPr>
          <p:cNvPr id="7" name="Slide Number Placeholder 6"/>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9A636-3881-4965-8FC9-A9F2C63573D7}" type="datetime1">
              <a:rPr lang="en-US" smtClean="0"/>
              <a:t>28-Nov-23</a:t>
            </a:fld>
            <a:endParaRPr lang="en-US" dirty="0"/>
          </a:p>
        </p:txBody>
      </p:sp>
      <p:sp>
        <p:nvSpPr>
          <p:cNvPr id="6" name="Footer Placeholder 5"/>
          <p:cNvSpPr>
            <a:spLocks noGrp="1"/>
          </p:cNvSpPr>
          <p:nvPr>
            <p:ph type="ftr" sz="quarter" idx="11"/>
          </p:nvPr>
        </p:nvSpPr>
        <p:spPr/>
        <p:txBody>
          <a:bodyPr/>
          <a:lstStyle/>
          <a:p>
            <a:r>
              <a:rPr lang="en-US" smtClean="0"/>
              <a:t>Dr. S.MD. FAROOQ</a:t>
            </a:r>
            <a:endParaRPr lang="en-US" dirty="0"/>
          </a:p>
        </p:txBody>
      </p:sp>
      <p:sp>
        <p:nvSpPr>
          <p:cNvPr id="7" name="Slide Number Placeholder 6"/>
          <p:cNvSpPr>
            <a:spLocks noGrp="1"/>
          </p:cNvSpPr>
          <p:nvPr>
            <p:ph type="sldNum" sz="quarter" idx="12"/>
          </p:nvPr>
        </p:nvSpPr>
        <p:spPr/>
        <p:txBody>
          <a:bodyPr/>
          <a:lstStyle/>
          <a:p>
            <a:fld id="{6D47856D-16EC-46B4-9AAE-61E9A43AD8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5AAAF-1669-4F96-BC2D-F5FA1E11AC56}" type="datetime1">
              <a:rPr lang="en-US" smtClean="0"/>
              <a:t>28-Nov-23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S.MD. FAROOQ</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7856D-16EC-46B4-9AAE-61E9A43AD8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Memory Management</a:t>
            </a:r>
            <a:endParaRPr lang="en-US" dirty="0"/>
          </a:p>
        </p:txBody>
      </p:sp>
      <p:sp>
        <p:nvSpPr>
          <p:cNvPr id="3" name="Subtitle 2"/>
          <p:cNvSpPr>
            <a:spLocks noGrp="1"/>
          </p:cNvSpPr>
          <p:nvPr>
            <p:ph type="subTitle" idx="1"/>
          </p:nvPr>
        </p:nvSpPr>
        <p:spPr/>
        <p:txBody>
          <a:bodyPr/>
          <a:lstStyle/>
          <a:p>
            <a:r>
              <a:rPr lang="en-US" dirty="0" smtClean="0"/>
              <a:t>Unit - III</a:t>
            </a:r>
            <a:endParaRPr lang="en-US" dirty="0"/>
          </a:p>
        </p:txBody>
      </p:sp>
      <p:sp>
        <p:nvSpPr>
          <p:cNvPr id="4" name="Footer Placeholder 3"/>
          <p:cNvSpPr>
            <a:spLocks noGrp="1"/>
          </p:cNvSpPr>
          <p:nvPr>
            <p:ph type="ftr" sz="quarter" idx="11"/>
          </p:nvPr>
        </p:nvSpPr>
        <p:spPr/>
        <p:txBody>
          <a:bodyPr/>
          <a:lstStyle/>
          <a:p>
            <a:r>
              <a:rPr lang="en-US" b="1" dirty="0" smtClean="0">
                <a:solidFill>
                  <a:srgbClr val="FF0000"/>
                </a:solidFill>
              </a:rPr>
              <a:t>Dr. S.MD. FAROOQ</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lgn="just"/>
            <a:r>
              <a:rPr lang="en-US" dirty="0" smtClean="0"/>
              <a:t>The normal procedure is to select one of the processes in the input queue and to load that process into memory, executed and terminates then the memory space is declared as available</a:t>
            </a:r>
          </a:p>
          <a:p>
            <a:pPr algn="just"/>
            <a:r>
              <a:rPr lang="en-US" dirty="0" smtClean="0"/>
              <a:t>In most cases, a user program will go through several steps-some of which may be optional-before being executed. Addresses may be represented in different ways during these steps.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92500" lnSpcReduction="20000"/>
          </a:bodyPr>
          <a:lstStyle/>
          <a:p>
            <a:pPr algn="just"/>
            <a:r>
              <a:rPr lang="en-US" dirty="0" smtClean="0"/>
              <a:t>A demand-paging system is similar to a paging system with swapping .</a:t>
            </a:r>
          </a:p>
          <a:p>
            <a:pPr algn="just"/>
            <a:r>
              <a:rPr lang="en-US" dirty="0" smtClean="0"/>
              <a:t>where processes reside in secondary memory (usually a disk). When we want to execute a process, we swap it into memory. Rather than swapping the entire process into memory.</a:t>
            </a:r>
          </a:p>
          <a:p>
            <a:pPr algn="just"/>
            <a:r>
              <a:rPr lang="en-US" dirty="0" smtClean="0"/>
              <a:t>A lazy swapper never swaps a page into memory unless that page will be needed. </a:t>
            </a:r>
          </a:p>
          <a:p>
            <a:pPr algn="just"/>
            <a:r>
              <a:rPr lang="en-US" dirty="0" smtClean="0"/>
              <a:t>n the context of a demand-paging system, use of the </a:t>
            </a:r>
            <a:r>
              <a:rPr lang="en-US" dirty="0" smtClean="0">
                <a:solidFill>
                  <a:srgbClr val="FF0000"/>
                </a:solidFill>
              </a:rPr>
              <a:t>term “swapper” is technically incorrect</a:t>
            </a:r>
            <a:r>
              <a:rPr lang="en-US" dirty="0" smtClean="0"/>
              <a:t>. A swapper manipulates entire processes, whereas a pager is concerned with the individual pages of a process. We thus use </a:t>
            </a:r>
            <a:r>
              <a:rPr lang="en-US" dirty="0" smtClean="0">
                <a:solidFill>
                  <a:srgbClr val="FF0000"/>
                </a:solidFill>
              </a:rPr>
              <a:t>“pager,” </a:t>
            </a:r>
            <a:r>
              <a:rPr lang="en-US" dirty="0" smtClean="0"/>
              <a:t>rather than “swapper,” in connection with demand paging</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a:t>
            </a:r>
            <a:endParaRPr lang="en-US" dirty="0"/>
          </a:p>
        </p:txBody>
      </p:sp>
      <p:sp>
        <p:nvSpPr>
          <p:cNvPr id="3" name="Content Placeholder 2"/>
          <p:cNvSpPr>
            <a:spLocks noGrp="1"/>
          </p:cNvSpPr>
          <p:nvPr>
            <p:ph idx="1"/>
          </p:nvPr>
        </p:nvSpPr>
        <p:spPr/>
        <p:txBody>
          <a:bodyPr/>
          <a:lstStyle/>
          <a:p>
            <a:pPr algn="just"/>
            <a:r>
              <a:rPr lang="en-US" dirty="0" smtClean="0"/>
              <a:t> hardware support to distinguish between the pages that are in memory and the pages that are on the disk. </a:t>
            </a:r>
            <a:r>
              <a:rPr lang="en-US" b="1" dirty="0" smtClean="0"/>
              <a:t>The valid -invalid </a:t>
            </a:r>
            <a:r>
              <a:rPr lang="en-US" dirty="0" smtClean="0"/>
              <a:t>bit scheme is used.</a:t>
            </a:r>
          </a:p>
          <a:p>
            <a:pPr algn="just"/>
            <a:r>
              <a:rPr lang="en-US" dirty="0" smtClean="0"/>
              <a:t> when this bit is set to "valid' the associated page is both legal and in memory. If the bit is set to "invalid' the page either is not valid  or is valid but is currently on the disk.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The page-table entry for a page that is brought into memory is set as usual, but the page-table entry for a page that is not currently in memory is either simply marked invalid or contains the address of the page on disk.</a:t>
            </a:r>
          </a:p>
          <a:p>
            <a:pPr algn="just"/>
            <a:r>
              <a:rPr lang="en-US" dirty="0" smtClean="0"/>
              <a:t>Notice that marking a page invalid will have no effect if the process never attempts to access that page</a:t>
            </a:r>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valid.jpg"/>
          <p:cNvPicPr>
            <a:picLocks noGrp="1" noChangeAspect="1"/>
          </p:cNvPicPr>
          <p:nvPr>
            <p:ph idx="1"/>
          </p:nvPr>
        </p:nvPicPr>
        <p:blipFill>
          <a:blip r:embed="rId2"/>
          <a:stretch>
            <a:fillRect/>
          </a:stretch>
        </p:blipFill>
        <p:spPr>
          <a:xfrm>
            <a:off x="228600" y="678656"/>
            <a:ext cx="8610600" cy="5798344"/>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Fault</a:t>
            </a:r>
            <a:endParaRPr lang="en-US" dirty="0"/>
          </a:p>
        </p:txBody>
      </p:sp>
      <p:sp>
        <p:nvSpPr>
          <p:cNvPr id="3" name="Content Placeholder 2"/>
          <p:cNvSpPr>
            <a:spLocks noGrp="1"/>
          </p:cNvSpPr>
          <p:nvPr>
            <p:ph idx="1"/>
          </p:nvPr>
        </p:nvSpPr>
        <p:spPr/>
        <p:txBody>
          <a:bodyPr/>
          <a:lstStyle/>
          <a:p>
            <a:pPr algn="just"/>
            <a:r>
              <a:rPr lang="en-US" dirty="0" smtClean="0"/>
              <a:t>When the process requires any of the page that is not loaded into the memory, a </a:t>
            </a:r>
            <a:r>
              <a:rPr lang="en-US" b="1" dirty="0" smtClean="0"/>
              <a:t>page fault trap</a:t>
            </a:r>
            <a:r>
              <a:rPr lang="en-US" dirty="0" smtClean="0"/>
              <a:t> is triggered </a:t>
            </a:r>
          </a:p>
          <a:p>
            <a:pPr algn="just"/>
            <a:r>
              <a:rPr lang="en-US" dirty="0" smtClean="0"/>
              <a:t>This trap is the result of the operating system's failure to bring the desired page into memory</a:t>
            </a:r>
          </a:p>
          <a:p>
            <a:pPr algn="just"/>
            <a:r>
              <a:rPr lang="en-US" dirty="0" smtClean="0"/>
              <a:t>The procedure for handling this page fault is given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algn="just"/>
            <a:r>
              <a:rPr lang="en-US" dirty="0" smtClean="0"/>
              <a:t>The memory address which is requested by the process is first checked, to verify the request made by the process</a:t>
            </a:r>
          </a:p>
          <a:p>
            <a:pPr algn="just"/>
            <a:r>
              <a:rPr lang="en-US" dirty="0" smtClean="0"/>
              <a:t>If its found to be invalid, the process is terminated.</a:t>
            </a:r>
          </a:p>
          <a:p>
            <a:pPr algn="just"/>
            <a:r>
              <a:rPr lang="en-US" dirty="0" smtClean="0"/>
              <a:t>In case the request by the process is valid, but we have not yet brought in that page, we now page it in.</a:t>
            </a:r>
          </a:p>
          <a:p>
            <a:pPr algn="just"/>
            <a:r>
              <a:rPr lang="en-US" dirty="0" smtClean="0"/>
              <a:t>We find a new frame</a:t>
            </a:r>
          </a:p>
          <a:p>
            <a:pPr algn="just"/>
            <a:r>
              <a:rPr lang="en-US" dirty="0" smtClean="0"/>
              <a:t>A new operation is scheduled to move the necessary page from disk to the newly allocated frame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When the I/O operation is complete, the process's page table is updated with the new frame number, and the invalid bit is changed to valid.</a:t>
            </a:r>
          </a:p>
          <a:p>
            <a:pPr algn="just"/>
            <a:r>
              <a:rPr lang="en-US" dirty="0" smtClean="0"/>
              <a:t>The instruction that caused the page fault must now be restarted from the beginning</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28600" y="304800"/>
            <a:ext cx="8763000" cy="6019800"/>
          </a:xfrm>
          <a:prstGeom prst="rect">
            <a:avLst/>
          </a:prstGeom>
          <a:noFill/>
          <a:ln w="9525">
            <a:noFill/>
            <a:miter lim="800000"/>
            <a:headEnd/>
            <a:tailEnd/>
          </a:ln>
          <a:effectLst/>
        </p:spPr>
      </p:pic>
      <p:sp>
        <p:nvSpPr>
          <p:cNvPr id="5" name="TextBox 4"/>
          <p:cNvSpPr txBox="1"/>
          <p:nvPr/>
        </p:nvSpPr>
        <p:spPr>
          <a:xfrm>
            <a:off x="2971800" y="6248400"/>
            <a:ext cx="3362715" cy="369332"/>
          </a:xfrm>
          <a:prstGeom prst="rect">
            <a:avLst/>
          </a:prstGeom>
          <a:noFill/>
        </p:spPr>
        <p:txBody>
          <a:bodyPr wrap="none" rtlCol="0">
            <a:spAutoFit/>
          </a:bodyPr>
          <a:lstStyle/>
          <a:p>
            <a:r>
              <a:rPr lang="en-US" dirty="0" smtClean="0"/>
              <a:t>Fig. Steps in Handling a Page Fault</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Demand Paging</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There are cases when no pages are loaded into the memory initially, pages are only loaded when demanded by the process by generating page faults. This is called </a:t>
            </a:r>
            <a:r>
              <a:rPr lang="en-US" b="1" dirty="0" smtClean="0"/>
              <a:t>Pure Demand Paging</a:t>
            </a:r>
            <a:r>
              <a:rPr lang="en-US" dirty="0" smtClean="0"/>
              <a:t>.</a:t>
            </a:r>
          </a:p>
          <a:p>
            <a:pPr algn="just"/>
            <a:r>
              <a:rPr lang="en-US" dirty="0" smtClean="0"/>
              <a:t>The only major issue with Demand Paging is, after a new page is loaded, the process starts execution from the beginning</a:t>
            </a:r>
          </a:p>
          <a:p>
            <a:pPr algn="just"/>
            <a:r>
              <a:rPr lang="en-US" dirty="0" smtClean="0"/>
              <a:t>It effects the performance in case of large programs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Replacement</a:t>
            </a:r>
            <a:endParaRPr lang="en-US" dirty="0"/>
          </a:p>
        </p:txBody>
      </p:sp>
      <p:sp>
        <p:nvSpPr>
          <p:cNvPr id="3" name="Content Placeholder 2"/>
          <p:cNvSpPr>
            <a:spLocks noGrp="1"/>
          </p:cNvSpPr>
          <p:nvPr>
            <p:ph idx="1"/>
          </p:nvPr>
        </p:nvSpPr>
        <p:spPr/>
        <p:txBody>
          <a:bodyPr/>
          <a:lstStyle/>
          <a:p>
            <a:pPr algn="just"/>
            <a:r>
              <a:rPr lang="en-US" dirty="0" smtClean="0"/>
              <a:t>In Demand Paging, only certain pages of a process are loaded initially into the memory. This allows us to get more number of processes into the memory at the same time.</a:t>
            </a:r>
          </a:p>
          <a:p>
            <a:pPr algn="just"/>
            <a:r>
              <a:rPr lang="en-US" dirty="0" smtClean="0"/>
              <a:t>but what happens when a process requests for more pages and </a:t>
            </a:r>
            <a:r>
              <a:rPr lang="en-US" b="1" dirty="0" smtClean="0"/>
              <a:t>no free memory </a:t>
            </a:r>
            <a:r>
              <a:rPr lang="en-US" dirty="0" smtClean="0"/>
              <a:t>is available to bring them in. Following steps can be taken to deal with this problem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lgn="just"/>
            <a:r>
              <a:rPr lang="en-US" dirty="0" smtClean="0"/>
              <a:t> A compiler will typically bind these symbolic addresses to </a:t>
            </a:r>
            <a:r>
              <a:rPr lang="en-US" dirty="0" err="1" smtClean="0"/>
              <a:t>relocatable</a:t>
            </a:r>
            <a:r>
              <a:rPr lang="en-US" dirty="0" smtClean="0"/>
              <a:t> addresses</a:t>
            </a:r>
          </a:p>
          <a:p>
            <a:pPr algn="just"/>
            <a:r>
              <a:rPr lang="en-US" dirty="0" smtClean="0"/>
              <a:t>The linkage editor or loader will in turn bind the </a:t>
            </a:r>
            <a:r>
              <a:rPr lang="en-US" dirty="0" err="1" smtClean="0"/>
              <a:t>relocatable</a:t>
            </a:r>
            <a:r>
              <a:rPr lang="en-US" dirty="0" smtClean="0"/>
              <a:t> addresses to absolute addresses </a:t>
            </a:r>
          </a:p>
          <a:p>
            <a:pPr algn="just"/>
            <a:r>
              <a:rPr lang="en-US" dirty="0" smtClean="0"/>
              <a:t>Each binding is a mapping from one address space to another</a:t>
            </a:r>
          </a:p>
          <a:p>
            <a:pPr algn="just"/>
            <a:r>
              <a:rPr lang="en-US" dirty="0" smtClean="0"/>
              <a:t> the binding of instructions and data to memory addresses can be done at any step along the way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514350" algn="just">
              <a:buFont typeface="+mj-lt"/>
              <a:buAutoNum type="arabicPeriod"/>
            </a:pPr>
            <a:r>
              <a:rPr lang="en-US" dirty="0" smtClean="0"/>
              <a:t>Put the process in the wait queue, until any other process finishes its execution thereby freeing frames.</a:t>
            </a:r>
          </a:p>
          <a:p>
            <a:pPr marL="514350" indent="-514350" algn="just">
              <a:buFont typeface="+mj-lt"/>
              <a:buAutoNum type="arabicPeriod"/>
            </a:pPr>
            <a:r>
              <a:rPr lang="en-US" dirty="0" smtClean="0"/>
              <a:t>Or, remove some other process completely from the memory to free frames.</a:t>
            </a:r>
          </a:p>
          <a:p>
            <a:pPr marL="514350" indent="-514350" algn="just">
              <a:buFont typeface="+mj-lt"/>
              <a:buAutoNum type="arabicPeriod"/>
            </a:pPr>
            <a:r>
              <a:rPr lang="en-US" dirty="0" smtClean="0"/>
              <a:t>Or, find some pages that are not being used right now, move them to the disk to get free frames. This technique is called </a:t>
            </a:r>
            <a:r>
              <a:rPr lang="en-US" b="1" dirty="0" smtClean="0"/>
              <a:t>Page replacement</a:t>
            </a:r>
            <a:r>
              <a:rPr lang="en-US" dirty="0" smtClean="0"/>
              <a:t> and is most commonly used.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replacement.jpg"/>
          <p:cNvPicPr>
            <a:picLocks noGrp="1" noChangeAspect="1"/>
          </p:cNvPicPr>
          <p:nvPr>
            <p:ph idx="1"/>
          </p:nvPr>
        </p:nvPicPr>
        <p:blipFill>
          <a:blip r:embed="rId2"/>
          <a:stretch>
            <a:fillRect/>
          </a:stretch>
        </p:blipFill>
        <p:spPr>
          <a:xfrm>
            <a:off x="609600" y="533400"/>
            <a:ext cx="7962662" cy="60198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Page replacement</a:t>
            </a:r>
            <a:endParaRPr lang="en-US" dirty="0"/>
          </a:p>
        </p:txBody>
      </p:sp>
      <p:sp>
        <p:nvSpPr>
          <p:cNvPr id="3" name="Content Placeholder 2"/>
          <p:cNvSpPr>
            <a:spLocks noGrp="1"/>
          </p:cNvSpPr>
          <p:nvPr>
            <p:ph idx="1"/>
          </p:nvPr>
        </p:nvSpPr>
        <p:spPr/>
        <p:txBody>
          <a:bodyPr>
            <a:normAutofit fontScale="92500"/>
          </a:bodyPr>
          <a:lstStyle/>
          <a:p>
            <a:pPr marL="514350" indent="-514350" algn="just">
              <a:buFont typeface="+mj-lt"/>
              <a:buAutoNum type="arabicPeriod"/>
            </a:pPr>
            <a:r>
              <a:rPr lang="en-US" dirty="0" smtClean="0"/>
              <a:t>Find the location of the desired page on the disk</a:t>
            </a:r>
          </a:p>
          <a:p>
            <a:pPr marL="514350" indent="-514350" algn="just">
              <a:buFont typeface="+mj-lt"/>
              <a:buAutoNum type="arabicPeriod"/>
            </a:pPr>
            <a:r>
              <a:rPr lang="en-US" dirty="0" smtClean="0"/>
              <a:t>Find a free frame: If there is a free frame, use it. If there is no free frame, use a page-replacement algorithm to select a </a:t>
            </a:r>
            <a:r>
              <a:rPr lang="en-US" b="1" dirty="0" smtClean="0"/>
              <a:t>Victim Frame. </a:t>
            </a:r>
            <a:r>
              <a:rPr lang="en-US" dirty="0" smtClean="0"/>
              <a:t>Write the victim frame to the disk; change the page and frame tables accordingly</a:t>
            </a:r>
            <a:r>
              <a:rPr lang="en-US" b="1" dirty="0" smtClean="0"/>
              <a:t>. </a:t>
            </a:r>
          </a:p>
          <a:p>
            <a:pPr marL="514350" indent="-514350" algn="just">
              <a:buFont typeface="+mj-lt"/>
              <a:buAutoNum type="arabicPeriod"/>
            </a:pPr>
            <a:r>
              <a:rPr lang="en-US" dirty="0" smtClean="0"/>
              <a:t>Read the desired page into the newly freed frame; change the page and frame tables. </a:t>
            </a:r>
          </a:p>
          <a:p>
            <a:pPr marL="514350" indent="-514350" algn="just">
              <a:buFont typeface="+mj-lt"/>
              <a:buAutoNum type="arabicPeriod"/>
            </a:pPr>
            <a:r>
              <a:rPr lang="en-US" dirty="0" smtClean="0"/>
              <a:t>Restart the user process</a:t>
            </a:r>
          </a:p>
          <a:p>
            <a:pPr marL="514350" indent="-514350" algn="just">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repl1.jpg"/>
          <p:cNvPicPr>
            <a:picLocks noGrp="1" noChangeAspect="1"/>
          </p:cNvPicPr>
          <p:nvPr>
            <p:ph idx="1"/>
          </p:nvPr>
        </p:nvPicPr>
        <p:blipFill>
          <a:blip r:embed="rId2"/>
          <a:stretch>
            <a:fillRect/>
          </a:stretch>
        </p:blipFill>
        <p:spPr>
          <a:xfrm>
            <a:off x="243079" y="304800"/>
            <a:ext cx="8672321" cy="62484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FIFO Page replacement </a:t>
            </a:r>
            <a:r>
              <a:rPr lang="en-US" dirty="0" err="1" smtClean="0"/>
              <a:t>Algo</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simplest page-replacement algorithm is a first-in, first-out (FIFO) algorithm. </a:t>
            </a:r>
          </a:p>
          <a:p>
            <a:pPr algn="just"/>
            <a:r>
              <a:rPr lang="en-US" dirty="0" smtClean="0"/>
              <a:t>A FIFO replacement algorithm associates with each page the time when that page was brought into memory. </a:t>
            </a:r>
          </a:p>
          <a:p>
            <a:pPr algn="just"/>
            <a:r>
              <a:rPr lang="en-US" dirty="0" smtClean="0"/>
              <a:t>When a page must be replaced, </a:t>
            </a:r>
            <a:r>
              <a:rPr lang="en-US" b="1" dirty="0" smtClean="0"/>
              <a:t>the oldest page is chosen</a:t>
            </a:r>
            <a:r>
              <a:rPr lang="en-US" dirty="0" smtClean="0"/>
              <a:t>.</a:t>
            </a:r>
          </a:p>
          <a:p>
            <a:pPr algn="just"/>
            <a:r>
              <a:rPr lang="en-US" dirty="0" smtClean="0"/>
              <a:t>We can create a FIFO queue to hold all pages in memory. We </a:t>
            </a:r>
            <a:r>
              <a:rPr lang="en-US" b="1" dirty="0" smtClean="0"/>
              <a:t>replace</a:t>
            </a:r>
            <a:r>
              <a:rPr lang="en-US" dirty="0" smtClean="0"/>
              <a:t> the page at the </a:t>
            </a:r>
            <a:r>
              <a:rPr lang="en-US" b="1" dirty="0" smtClean="0"/>
              <a:t>head</a:t>
            </a:r>
            <a:r>
              <a:rPr lang="en-US" dirty="0" smtClean="0"/>
              <a:t> of the queue. When a page is brought into memory, we </a:t>
            </a:r>
            <a:r>
              <a:rPr lang="en-US" b="1" dirty="0" smtClean="0"/>
              <a:t>insert</a:t>
            </a:r>
            <a:r>
              <a:rPr lang="en-US" dirty="0" smtClean="0"/>
              <a:t> it at the </a:t>
            </a:r>
            <a:r>
              <a:rPr lang="en-US" b="1" dirty="0" smtClean="0"/>
              <a:t>tail </a:t>
            </a:r>
            <a:r>
              <a:rPr lang="en-US" dirty="0" smtClean="0"/>
              <a:t>of the queue.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FIFO Example</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 our three frames are initially empty. The first three references (7, 0, 1) cause page faults and are brought into these empty frames. </a:t>
            </a:r>
          </a:p>
          <a:p>
            <a:pPr algn="just"/>
            <a:r>
              <a:rPr lang="en-US" dirty="0" smtClean="0"/>
              <a:t>The next reference (2) replaces page 7, because page 7 was brought in first. Since 0 is the next reference and 0 is already in memory, we have no fault for this reference</a:t>
            </a:r>
          </a:p>
          <a:p>
            <a:pPr algn="just"/>
            <a:r>
              <a:rPr lang="en-US" dirty="0" smtClean="0"/>
              <a:t>The first reference to 3 results in replacement of page 0, since it is now first in line. Because of this replacement, the next reference, to 0, will fault. Page 1 is then replaced by page 0. This process continues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FO.jpg"/>
          <p:cNvPicPr>
            <a:picLocks noGrp="1" noChangeAspect="1"/>
          </p:cNvPicPr>
          <p:nvPr>
            <p:ph idx="1"/>
          </p:nvPr>
        </p:nvPicPr>
        <p:blipFill>
          <a:blip r:embed="rId2"/>
          <a:stretch>
            <a:fillRect/>
          </a:stretch>
        </p:blipFill>
        <p:spPr>
          <a:xfrm>
            <a:off x="457200" y="1676400"/>
            <a:ext cx="8229600" cy="32004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 our three frames are initially empty. The first three references (7, 0, 1) cause page faults and are brought into these empty frames. The next reference (2) replaces page 7, because page 7 was brought in first.</a:t>
            </a:r>
          </a:p>
          <a:p>
            <a:pPr algn="just"/>
            <a:r>
              <a:rPr lang="en-US" dirty="0" smtClean="0"/>
              <a:t>Since 0 is the next reference and 0 is already in memory, we have no fault for this reference. </a:t>
            </a:r>
          </a:p>
          <a:p>
            <a:pPr algn="just"/>
            <a:r>
              <a:rPr lang="en-US" dirty="0" smtClean="0"/>
              <a:t>And the process will continue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for some page-replacement algorithms, the page-fault rate may increase as the number of allocated frames increases known as “</a:t>
            </a:r>
            <a:r>
              <a:rPr lang="en-US" b="1" dirty="0" err="1" smtClean="0"/>
              <a:t>Belady’s</a:t>
            </a:r>
            <a:r>
              <a:rPr lang="en-US" b="1" dirty="0" smtClean="0"/>
              <a:t> Anomaly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Page Replacement</a:t>
            </a:r>
            <a:endParaRPr lang="en-US" dirty="0"/>
          </a:p>
        </p:txBody>
      </p:sp>
      <p:sp>
        <p:nvSpPr>
          <p:cNvPr id="3" name="Content Placeholder 2"/>
          <p:cNvSpPr>
            <a:spLocks noGrp="1"/>
          </p:cNvSpPr>
          <p:nvPr>
            <p:ph idx="1"/>
          </p:nvPr>
        </p:nvSpPr>
        <p:spPr/>
        <p:txBody>
          <a:bodyPr/>
          <a:lstStyle/>
          <a:p>
            <a:pPr algn="just"/>
            <a:r>
              <a:rPr lang="en-US" dirty="0" smtClean="0"/>
              <a:t>Replace the page that will not be used for the longest period of time. </a:t>
            </a:r>
          </a:p>
          <a:p>
            <a:pPr algn="just"/>
            <a:r>
              <a:rPr lang="en-US" dirty="0" smtClean="0"/>
              <a:t>This algorithm has lowest page-fault rate of all algorithms and will never suffer from </a:t>
            </a:r>
            <a:r>
              <a:rPr lang="en-US" dirty="0" err="1" smtClean="0"/>
              <a:t>Belady's</a:t>
            </a:r>
            <a:r>
              <a:rPr lang="en-US" dirty="0" smtClean="0"/>
              <a:t> anomaly.</a:t>
            </a:r>
          </a:p>
          <a:p>
            <a:pPr algn="just"/>
            <a:r>
              <a:rPr lang="en-US" dirty="0" smtClean="0"/>
              <a:t>Use of this page-replacement algorithm guarantees the lowest possible page fault rate for a fixed number of frames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Compile time. If you know at compile time where the process will reside in memory, then </a:t>
            </a:r>
            <a:r>
              <a:rPr lang="en-US" b="1" dirty="0" smtClean="0"/>
              <a:t>absolute code </a:t>
            </a:r>
            <a:r>
              <a:rPr lang="en-US" dirty="0" smtClean="0"/>
              <a:t>can be generated</a:t>
            </a:r>
          </a:p>
          <a:p>
            <a:pPr algn="just"/>
            <a:r>
              <a:rPr lang="en-US" dirty="0" smtClean="0"/>
              <a:t>Load time. If it is not known at compile time where the process will reside in memory, then the compiler must generate </a:t>
            </a:r>
            <a:r>
              <a:rPr lang="en-US" b="1" dirty="0" err="1" smtClean="0"/>
              <a:t>relocatable</a:t>
            </a:r>
            <a:r>
              <a:rPr lang="en-US" b="1" dirty="0" smtClean="0"/>
              <a:t> code</a:t>
            </a:r>
          </a:p>
          <a:p>
            <a:pPr algn="just"/>
            <a:r>
              <a:rPr lang="en-US" dirty="0" smtClean="0"/>
              <a:t>Execution time. If the process can be moved during its execution from one memory segment to another, then binding must be delayed until run time.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ptimal.jpg"/>
          <p:cNvPicPr>
            <a:picLocks noGrp="1" noChangeAspect="1"/>
          </p:cNvPicPr>
          <p:nvPr>
            <p:ph idx="1"/>
          </p:nvPr>
        </p:nvPicPr>
        <p:blipFill>
          <a:blip r:embed="rId2"/>
          <a:stretch>
            <a:fillRect/>
          </a:stretch>
        </p:blipFill>
        <p:spPr>
          <a:xfrm>
            <a:off x="533400" y="1371600"/>
            <a:ext cx="8229600" cy="35814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The first three references cause faults that fill the three empty frames. The reference to page 2 replaces page 7, because page 7 will not be used until reference 18, whereas page 0 will be used at 5, and page 1 at 14.</a:t>
            </a:r>
          </a:p>
          <a:p>
            <a:pPr algn="just"/>
            <a:r>
              <a:rPr lang="en-US" dirty="0" smtClean="0"/>
              <a:t> The reference to page 3 replaces page 1, as page 1 will be the last of the three pages in memory to be referenced again. </a:t>
            </a:r>
          </a:p>
          <a:p>
            <a:pPr algn="just"/>
            <a:r>
              <a:rPr lang="en-US" dirty="0" smtClean="0"/>
              <a:t>With only nine page faults, optimal replacement is much better than a FIFO algorithm, which results in fifteen faults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LRU Page Replacement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key distinction between the FIFO and OPT algorithms is that the </a:t>
            </a:r>
          </a:p>
          <a:p>
            <a:pPr algn="just"/>
            <a:r>
              <a:rPr lang="en-US" dirty="0" smtClean="0"/>
              <a:t>FIFO algorithm uses the time when a page was brought into memory </a:t>
            </a:r>
          </a:p>
          <a:p>
            <a:pPr algn="just"/>
            <a:r>
              <a:rPr lang="en-US" dirty="0" smtClean="0"/>
              <a:t>whereas the OPT algorithm uses the time when a page is to be used.</a:t>
            </a:r>
          </a:p>
          <a:p>
            <a:pPr algn="just"/>
            <a:r>
              <a:rPr lang="en-US" b="1" dirty="0" smtClean="0"/>
              <a:t>If we use the recent past as an approximation of the near future, then we can replace the page that has not been used for the longest period of time. This approach is the LRU</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LRU replacement associates with each page the time of that page's last use. When a page must be replaced, LRU chooses the page that has not been used for the longest period of time.</a:t>
            </a:r>
          </a:p>
          <a:p>
            <a:pPr algn="just"/>
            <a:r>
              <a:rPr lang="en-US" dirty="0" smtClean="0"/>
              <a:t>We can think of this strategy as the optimal page-replacement algorithm looking backward in time, rather than forward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ru.jpg"/>
          <p:cNvPicPr>
            <a:picLocks noGrp="1" noChangeAspect="1"/>
          </p:cNvPicPr>
          <p:nvPr>
            <p:ph idx="1"/>
          </p:nvPr>
        </p:nvPicPr>
        <p:blipFill>
          <a:blip r:embed="rId2"/>
          <a:stretch>
            <a:fillRect/>
          </a:stretch>
        </p:blipFill>
        <p:spPr>
          <a:xfrm>
            <a:off x="228600" y="1371600"/>
            <a:ext cx="8610600" cy="3056731"/>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The LRU policy is often used as a page-replacement algorithm and is considered to be good. </a:t>
            </a:r>
          </a:p>
          <a:p>
            <a:pPr algn="just"/>
            <a:r>
              <a:rPr lang="en-US" dirty="0" smtClean="0"/>
              <a:t>An LRU page-replacement algorithm may require substantial hardware assistance. The problem is to determine an order for the frames defined by the time of last use. Two implementations are feasible: Counters and stacks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LRU Approximation Page replacement ( Second Chance Algorithm )</a:t>
            </a:r>
            <a:endParaRPr lang="en-US" dirty="0"/>
          </a:p>
        </p:txBody>
      </p:sp>
      <p:sp>
        <p:nvSpPr>
          <p:cNvPr id="3" name="Content Placeholder 2"/>
          <p:cNvSpPr>
            <a:spLocks noGrp="1"/>
          </p:cNvSpPr>
          <p:nvPr>
            <p:ph idx="1"/>
          </p:nvPr>
        </p:nvSpPr>
        <p:spPr/>
        <p:txBody>
          <a:bodyPr/>
          <a:lstStyle/>
          <a:p>
            <a:pPr algn="just"/>
            <a:r>
              <a:rPr lang="en-US" dirty="0" smtClean="0"/>
              <a:t>The basic algorithm of second-chance replacement is a FIFO replacement algorithm. When a page has been selected, however, we inspect its </a:t>
            </a:r>
            <a:r>
              <a:rPr lang="en-US" b="1" dirty="0" smtClean="0"/>
              <a:t>reference bit</a:t>
            </a:r>
          </a:p>
          <a:p>
            <a:pPr algn="just"/>
            <a:r>
              <a:rPr lang="en-US" dirty="0" smtClean="0"/>
              <a:t> If the value is 0, we proceed to replace this page; but if the reference bit is set to 1, we give the page a second chance and move on to select the next FIFO page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When a page gets a second chance, its reference bit is cleared, and its arrival time is reset to the current time.</a:t>
            </a:r>
          </a:p>
          <a:p>
            <a:pPr algn="just"/>
            <a:r>
              <a:rPr lang="en-US" dirty="0" smtClean="0"/>
              <a:t>Thus, a page that is given a second chance will not be replaced until all other pages have been replaced .</a:t>
            </a:r>
          </a:p>
          <a:p>
            <a:pPr algn="just"/>
            <a:r>
              <a:rPr lang="en-US" dirty="0" smtClean="0"/>
              <a:t>One way to implement the second-chance algorithm is a circular queue.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A pointer indicates which page is to be replaced next. </a:t>
            </a:r>
          </a:p>
          <a:p>
            <a:pPr algn="just"/>
            <a:r>
              <a:rPr lang="en-US" dirty="0" smtClean="0"/>
              <a:t> When a frame is needed, the pointer advances until it finds a page with a 0 reference bit. As it advances, it clears the reference bits</a:t>
            </a:r>
          </a:p>
          <a:p>
            <a:pPr algn="just"/>
            <a:r>
              <a:rPr lang="en-US" dirty="0" smtClean="0"/>
              <a:t> Once a victim page is found, the page is replaced, and the new page is inserted in the circular queue in that position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ru app.jpg"/>
          <p:cNvPicPr>
            <a:picLocks noGrp="1" noChangeAspect="1"/>
          </p:cNvPicPr>
          <p:nvPr>
            <p:ph idx="1"/>
          </p:nvPr>
        </p:nvPicPr>
        <p:blipFill>
          <a:blip r:embed="rId2"/>
          <a:stretch>
            <a:fillRect/>
          </a:stretch>
        </p:blipFill>
        <p:spPr>
          <a:xfrm>
            <a:off x="990600" y="375744"/>
            <a:ext cx="7467600" cy="5948856"/>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t>Multistep processing of a user program</a:t>
            </a:r>
            <a:endParaRPr lang="en-US" sz="3600" dirty="0"/>
          </a:p>
        </p:txBody>
      </p:sp>
      <p:pic>
        <p:nvPicPr>
          <p:cNvPr id="4" name="Content Placeholder 3" descr="multistep processing.png"/>
          <p:cNvPicPr>
            <a:picLocks noGrp="1" noChangeAspect="1"/>
          </p:cNvPicPr>
          <p:nvPr>
            <p:ph idx="1"/>
          </p:nvPr>
        </p:nvPicPr>
        <p:blipFill>
          <a:blip r:embed="rId2"/>
          <a:stretch>
            <a:fillRect/>
          </a:stretch>
        </p:blipFill>
        <p:spPr>
          <a:xfrm>
            <a:off x="1219200" y="815462"/>
            <a:ext cx="6934200" cy="5813938"/>
          </a:xfrm>
        </p:spPr>
      </p:pic>
      <p:sp>
        <p:nvSpPr>
          <p:cNvPr id="5" name="Footer Placeholder 4"/>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second chance algorithm</a:t>
            </a:r>
            <a:endParaRPr lang="en-US" dirty="0"/>
          </a:p>
        </p:txBody>
      </p:sp>
      <p:sp>
        <p:nvSpPr>
          <p:cNvPr id="3" name="Content Placeholder 2"/>
          <p:cNvSpPr>
            <a:spLocks noGrp="1"/>
          </p:cNvSpPr>
          <p:nvPr>
            <p:ph idx="1"/>
          </p:nvPr>
        </p:nvSpPr>
        <p:spPr/>
        <p:txBody>
          <a:bodyPr/>
          <a:lstStyle/>
          <a:p>
            <a:pPr algn="just"/>
            <a:r>
              <a:rPr lang="en-US" dirty="0" smtClean="0"/>
              <a:t>We can enhance the second-chance algorithm by considering the </a:t>
            </a:r>
            <a:r>
              <a:rPr lang="en-US" b="1" dirty="0" smtClean="0"/>
              <a:t>reference bit </a:t>
            </a:r>
            <a:r>
              <a:rPr lang="en-US" dirty="0" smtClean="0"/>
              <a:t>and the </a:t>
            </a:r>
            <a:r>
              <a:rPr lang="en-US" b="1" dirty="0" smtClean="0"/>
              <a:t>modify bit </a:t>
            </a:r>
            <a:r>
              <a:rPr lang="en-US" dirty="0" smtClean="0"/>
              <a:t>as an order pair.</a:t>
            </a:r>
          </a:p>
          <a:p>
            <a:pPr algn="just"/>
            <a:r>
              <a:rPr lang="en-US" b="1" dirty="0" smtClean="0"/>
              <a:t>With these two bits, we have the following four possible classes: </a:t>
            </a:r>
          </a:p>
          <a:p>
            <a:pPr algn="just"/>
            <a:r>
              <a:rPr lang="en-US" dirty="0" smtClean="0"/>
              <a:t>(0, 0) neither recently used nor modified -best page to replace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(0, 1) not recently used hut modified-not quite as good</a:t>
            </a:r>
          </a:p>
          <a:p>
            <a:pPr algn="just"/>
            <a:r>
              <a:rPr lang="en-US" dirty="0" smtClean="0"/>
              <a:t>(1, 0) recently used but clean-probably will be used again soon </a:t>
            </a:r>
          </a:p>
          <a:p>
            <a:pPr algn="just"/>
            <a:r>
              <a:rPr lang="en-US" dirty="0" smtClean="0"/>
              <a:t>(1, 1) recently used and modified -probably will be used again soon, and the page will be need to be written out to disk before it can be replaced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of Frames</a:t>
            </a:r>
            <a:endParaRPr lang="en-US" dirty="0"/>
          </a:p>
        </p:txBody>
      </p:sp>
      <p:sp>
        <p:nvSpPr>
          <p:cNvPr id="3" name="Content Placeholder 2"/>
          <p:cNvSpPr>
            <a:spLocks noGrp="1"/>
          </p:cNvSpPr>
          <p:nvPr>
            <p:ph idx="1"/>
          </p:nvPr>
        </p:nvSpPr>
        <p:spPr/>
        <p:txBody>
          <a:bodyPr/>
          <a:lstStyle/>
          <a:p>
            <a:pPr algn="just"/>
            <a:r>
              <a:rPr lang="en-US" dirty="0" smtClean="0"/>
              <a:t>Frame allocation algorithms are used if you have multiple processes; it helps decide how many frames to allocate to each process.</a:t>
            </a:r>
          </a:p>
          <a:p>
            <a:pPr algn="just"/>
            <a:r>
              <a:rPr lang="en-US" dirty="0" smtClean="0"/>
              <a:t>Various constraints like: You cannot allocate more than the total number of available frames.</a:t>
            </a:r>
          </a:p>
          <a:p>
            <a:pPr algn="just"/>
            <a:r>
              <a:rPr lang="en-US" dirty="0" smtClean="0"/>
              <a:t>At least a minimum number of frames should be allocated to each process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Allocation Algorithms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two algorithms commonly used to allocate frames to a process are: Equal Allocation, Proportional Allocation.</a:t>
            </a:r>
          </a:p>
          <a:p>
            <a:pPr algn="just"/>
            <a:r>
              <a:rPr lang="en-US" b="1" dirty="0" smtClean="0"/>
              <a:t>Equal Allocation</a:t>
            </a:r>
            <a:r>
              <a:rPr lang="en-US" dirty="0" smtClean="0"/>
              <a:t>: In a system with x frames and y processes, each process gets equal number of frames, i.e. x/y. For instance, if the system has 48 frames and 9 processes, each process will get 5 frames. The three frames which are not allocated to any process can be used as a free-frame buffer pool.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Disadvantage: Allocation of a large number of frames to a small process will eventually lead to the wastage of a large number of allocated unused frames. </a:t>
            </a:r>
          </a:p>
          <a:p>
            <a:r>
              <a:rPr lang="en-US" b="1" dirty="0" smtClean="0"/>
              <a:t>Proportional </a:t>
            </a:r>
            <a:r>
              <a:rPr lang="en-US" b="1" dirty="0" err="1" smtClean="0"/>
              <a:t>allocation:</a:t>
            </a:r>
            <a:r>
              <a:rPr lang="en-US" dirty="0" err="1" smtClean="0"/>
              <a:t>Frames</a:t>
            </a:r>
            <a:r>
              <a:rPr lang="en-US" dirty="0" smtClean="0"/>
              <a:t> are allocated to each process according to the process size.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dirty="0" smtClean="0"/>
              <a:t>For a process p</a:t>
            </a:r>
            <a:r>
              <a:rPr lang="en-US" baseline="-25000" dirty="0" smtClean="0"/>
              <a:t>i</a:t>
            </a:r>
            <a:r>
              <a:rPr lang="en-US" dirty="0" smtClean="0"/>
              <a:t> of size </a:t>
            </a:r>
            <a:r>
              <a:rPr lang="en-US" dirty="0" err="1" smtClean="0"/>
              <a:t>s</a:t>
            </a:r>
            <a:r>
              <a:rPr lang="en-US" baseline="-25000" dirty="0" err="1" smtClean="0"/>
              <a:t>i</a:t>
            </a:r>
            <a:r>
              <a:rPr lang="en-US" dirty="0" smtClean="0"/>
              <a:t>, the number of allocated frames is </a:t>
            </a:r>
            <a:r>
              <a:rPr lang="en-US" b="1" dirty="0" err="1" smtClean="0"/>
              <a:t>a</a:t>
            </a:r>
            <a:r>
              <a:rPr lang="en-US" b="1" baseline="-25000" dirty="0" err="1" smtClean="0"/>
              <a:t>i</a:t>
            </a:r>
            <a:r>
              <a:rPr lang="en-US" b="1" dirty="0" smtClean="0"/>
              <a:t> = (</a:t>
            </a:r>
            <a:r>
              <a:rPr lang="en-US" b="1" dirty="0" err="1" smtClean="0"/>
              <a:t>s</a:t>
            </a:r>
            <a:r>
              <a:rPr lang="en-US" b="1" baseline="-25000" dirty="0" err="1" smtClean="0"/>
              <a:t>i</a:t>
            </a:r>
            <a:r>
              <a:rPr lang="en-US" b="1" dirty="0" smtClean="0"/>
              <a:t>/S)*m.</a:t>
            </a:r>
          </a:p>
          <a:p>
            <a:pPr algn="just"/>
            <a:r>
              <a:rPr lang="en-US" b="1" dirty="0" smtClean="0"/>
              <a:t>Where S = </a:t>
            </a:r>
            <a:r>
              <a:rPr lang="en-US" dirty="0" smtClean="0"/>
              <a:t>sum of the sizes of all the processes</a:t>
            </a:r>
          </a:p>
          <a:p>
            <a:pPr algn="just"/>
            <a:r>
              <a:rPr lang="en-US" dirty="0" smtClean="0"/>
              <a:t>M=number of frames in the system.</a:t>
            </a:r>
          </a:p>
          <a:p>
            <a:pPr algn="just"/>
            <a:r>
              <a:rPr lang="en-US" dirty="0" smtClean="0"/>
              <a:t>Example: In a system with 62 frames, if there is a process of 10KB and another process of 127KB, then the first process will be allocated (10/137)*62 = 4 frames and the other process will get (127/137)*62 = 57 frames.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Vs Local Allocation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number of frames allocated to a process can also dynamically change depending on whether you have used </a:t>
            </a:r>
            <a:r>
              <a:rPr lang="en-US" b="1" dirty="0" smtClean="0"/>
              <a:t>global replacement</a:t>
            </a:r>
            <a:r>
              <a:rPr lang="en-US" dirty="0" smtClean="0"/>
              <a:t> or </a:t>
            </a:r>
            <a:r>
              <a:rPr lang="en-US" b="1" dirty="0" smtClean="0"/>
              <a:t>local replacement</a:t>
            </a:r>
            <a:r>
              <a:rPr lang="en-US" dirty="0" smtClean="0"/>
              <a:t> for replacing pages in case of a page fault.</a:t>
            </a:r>
          </a:p>
          <a:p>
            <a:pPr algn="just"/>
            <a:r>
              <a:rPr lang="en-US" b="1" dirty="0" smtClean="0"/>
              <a:t>Local Replacement: </a:t>
            </a:r>
            <a:r>
              <a:rPr lang="en-US" dirty="0" smtClean="0"/>
              <a:t>When a process needs a page which is not in the memory, it can bring in the new page and allocate it a frame from its own set of allocated frames only.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b="1" dirty="0" smtClean="0"/>
              <a:t>Global Replacement: </a:t>
            </a:r>
            <a:r>
              <a:rPr lang="en-US" dirty="0" smtClean="0"/>
              <a:t>When a process needs a page which is not in the memory, it can bring in the new page and allocate it a frame from the set of all frames, even if that frame is currently allocated to some other process;</a:t>
            </a:r>
          </a:p>
          <a:p>
            <a:pPr algn="just"/>
            <a:r>
              <a:rPr lang="en-US" dirty="0" smtClean="0"/>
              <a:t> That is, one process can take a frame from another. </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Thrashing</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A process that is spending more time paging than executing is said to be thrashing.</a:t>
            </a:r>
          </a:p>
          <a:p>
            <a:pPr algn="just"/>
            <a:r>
              <a:rPr lang="en-US" dirty="0" smtClean="0"/>
              <a:t>In other words it means, that the process doesn't have enough frames to hold all the pages for its execution, so it is swapping pages in and out very frequently to keep executing.</a:t>
            </a:r>
          </a:p>
          <a:p>
            <a:pPr algn="just"/>
            <a:r>
              <a:rPr lang="en-US" dirty="0" smtClean="0"/>
              <a:t>Sometimes, the pages which will be required in the near future have to be swapped out.</a:t>
            </a:r>
          </a:p>
          <a:p>
            <a:pPr algn="just"/>
            <a:r>
              <a:rPr lang="en-US" dirty="0" smtClean="0"/>
              <a:t>To prevent thrashing we must provide processes with as many frames as they really need "right now".</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rashing.jpg"/>
          <p:cNvPicPr>
            <a:picLocks noGrp="1" noChangeAspect="1"/>
          </p:cNvPicPr>
          <p:nvPr>
            <p:ph idx="1"/>
          </p:nvPr>
        </p:nvPicPr>
        <p:blipFill>
          <a:blip r:embed="rId2"/>
          <a:stretch>
            <a:fillRect/>
          </a:stretch>
        </p:blipFill>
        <p:spPr>
          <a:xfrm>
            <a:off x="444018" y="990600"/>
            <a:ext cx="8090382" cy="50292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and Physical address space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An address generated by the CPU is commonly referred to as a </a:t>
            </a:r>
            <a:r>
              <a:rPr lang="en-US" b="1" dirty="0" smtClean="0"/>
              <a:t>Logical Address</a:t>
            </a:r>
          </a:p>
          <a:p>
            <a:pPr algn="just"/>
            <a:r>
              <a:rPr lang="en-US" dirty="0"/>
              <a:t>A</a:t>
            </a:r>
            <a:r>
              <a:rPr lang="en-US" dirty="0" smtClean="0"/>
              <a:t>n address seen by the memory unit-that is, the one loaded into the </a:t>
            </a:r>
            <a:r>
              <a:rPr lang="en-US" b="1" dirty="0" smtClean="0"/>
              <a:t>Memory address register</a:t>
            </a:r>
            <a:r>
              <a:rPr lang="en-US" dirty="0" smtClean="0"/>
              <a:t> of the memory-is commonly referred to as a </a:t>
            </a:r>
            <a:r>
              <a:rPr lang="en-US" b="1" dirty="0" smtClean="0"/>
              <a:t>Physical address</a:t>
            </a:r>
          </a:p>
          <a:p>
            <a:pPr algn="just"/>
            <a:r>
              <a:rPr lang="en-US" dirty="0" smtClean="0"/>
              <a:t>The compile-time and load-time address-binding methods generate identical logical and physical addresses. However, the execution-time address binding scheme results in differing logical and addresses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Mapped Files</a:t>
            </a:r>
            <a:endParaRPr lang="en-US" dirty="0"/>
          </a:p>
        </p:txBody>
      </p:sp>
      <p:sp>
        <p:nvSpPr>
          <p:cNvPr id="3" name="Content Placeholder 2"/>
          <p:cNvSpPr>
            <a:spLocks noGrp="1"/>
          </p:cNvSpPr>
          <p:nvPr>
            <p:ph idx="1"/>
          </p:nvPr>
        </p:nvSpPr>
        <p:spPr/>
        <p:txBody>
          <a:bodyPr/>
          <a:lstStyle/>
          <a:p>
            <a:pPr algn="just"/>
            <a:r>
              <a:rPr lang="en-US" dirty="0" smtClean="0"/>
              <a:t>Consider a sequential read of a file on disk using the standard system calls open (),read (), and write (). </a:t>
            </a:r>
          </a:p>
          <a:p>
            <a:pPr algn="just"/>
            <a:r>
              <a:rPr lang="en-US" dirty="0" smtClean="0"/>
              <a:t>Each file access requires a system call and disk access. Alternatively, we can use the virtual memory techniques to treat file I/O as routine memory access, This approach is known as Memory Mapping a File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Memory mapping a file is accomplished by </a:t>
            </a:r>
            <a:r>
              <a:rPr lang="en-US" b="1" dirty="0" smtClean="0"/>
              <a:t>mapping a disk block to a page </a:t>
            </a:r>
            <a:r>
              <a:rPr lang="en-US" dirty="0" smtClean="0"/>
              <a:t>in memory.</a:t>
            </a:r>
          </a:p>
          <a:p>
            <a:pPr algn="just"/>
            <a:r>
              <a:rPr lang="en-US" dirty="0" smtClean="0"/>
              <a:t>Initial access to the file proceeds through ordinary demand paging, resulting in a page fault. However, a page-sized portion of the file is read from the file system into a physical page.</a:t>
            </a:r>
          </a:p>
          <a:p>
            <a:pPr algn="just"/>
            <a:r>
              <a:rPr lang="en-US" dirty="0" smtClean="0"/>
              <a:t>writes to the file mapped in memory are not necessarily immediate writes to the file on the disk.</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Multiple processes may be allowed to map the same file concurrently, to allow sharing of data. Writes by any of the processes modify the data in virtual memory and can be seen by all others that map the same section of the file. </a:t>
            </a:r>
          </a:p>
          <a:p>
            <a:pPr algn="just"/>
            <a:r>
              <a:rPr lang="en-US" dirty="0" smtClean="0"/>
              <a:t>The virtual memory map of each sharing process points to the same page of physical memory-the page that holds a copy of the disk block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mory mapped files.jpg"/>
          <p:cNvPicPr>
            <a:picLocks noGrp="1" noChangeAspect="1"/>
          </p:cNvPicPr>
          <p:nvPr>
            <p:ph idx="1"/>
          </p:nvPr>
        </p:nvPicPr>
        <p:blipFill>
          <a:blip r:embed="rId2"/>
          <a:stretch>
            <a:fillRect/>
          </a:stretch>
        </p:blipFill>
        <p:spPr>
          <a:xfrm>
            <a:off x="609600" y="533400"/>
            <a:ext cx="8077200" cy="57150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Kernel Memory</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Two strategies for managing free memory that is assigned to kernel processes are </a:t>
            </a:r>
            <a:r>
              <a:rPr lang="en-US" b="1" dirty="0" smtClean="0"/>
              <a:t>Buddy System</a:t>
            </a:r>
            <a:r>
              <a:rPr lang="en-US" dirty="0" smtClean="0"/>
              <a:t> and </a:t>
            </a:r>
            <a:r>
              <a:rPr lang="en-US" b="1" dirty="0" smtClean="0"/>
              <a:t>Slab System.</a:t>
            </a:r>
          </a:p>
          <a:p>
            <a:pPr algn="just"/>
            <a:r>
              <a:rPr lang="en-US" b="1" dirty="0" smtClean="0"/>
              <a:t>Buddy allocation </a:t>
            </a:r>
            <a:r>
              <a:rPr lang="en-US" dirty="0" smtClean="0"/>
              <a:t>system is an algorithm in which a larger memory block is divided into small parts to satisfy the request. This algorithm is used to give best fit.</a:t>
            </a:r>
          </a:p>
          <a:p>
            <a:pPr algn="just"/>
            <a:r>
              <a:rPr lang="en-US" dirty="0" smtClean="0"/>
              <a:t>The two smaller parts of block are of equal size and called as </a:t>
            </a:r>
            <a:r>
              <a:rPr lang="en-US" b="1" dirty="0" smtClean="0"/>
              <a:t>buddies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In the same manner one of the two buddies will further divide into smaller parts until the request is fulfilled.</a:t>
            </a:r>
          </a:p>
          <a:p>
            <a:pPr algn="just"/>
            <a:r>
              <a:rPr lang="en-US" dirty="0" smtClean="0"/>
              <a:t>Benefit of this technique is that the two buddies can combine to form the block of larger size according to the memory request known as </a:t>
            </a:r>
            <a:r>
              <a:rPr lang="en-US" b="1" dirty="0" smtClean="0"/>
              <a:t>coalescing</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ddy system.jpg"/>
          <p:cNvPicPr>
            <a:picLocks noGrp="1" noChangeAspect="1"/>
          </p:cNvPicPr>
          <p:nvPr>
            <p:ph idx="1"/>
          </p:nvPr>
        </p:nvPicPr>
        <p:blipFill>
          <a:blip r:embed="rId2"/>
          <a:stretch>
            <a:fillRect/>
          </a:stretch>
        </p:blipFill>
        <p:spPr>
          <a:xfrm>
            <a:off x="811418" y="381000"/>
            <a:ext cx="7580644" cy="58674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 of Buddy System</a:t>
            </a:r>
            <a:endParaRPr lang="en-US" dirty="0"/>
          </a:p>
        </p:txBody>
      </p:sp>
      <p:sp>
        <p:nvSpPr>
          <p:cNvPr id="3" name="Content Placeholder 2"/>
          <p:cNvSpPr>
            <a:spLocks noGrp="1"/>
          </p:cNvSpPr>
          <p:nvPr>
            <p:ph idx="1"/>
          </p:nvPr>
        </p:nvSpPr>
        <p:spPr/>
        <p:txBody>
          <a:bodyPr/>
          <a:lstStyle/>
          <a:p>
            <a:pPr algn="just"/>
            <a:r>
              <a:rPr lang="en-US" dirty="0" smtClean="0"/>
              <a:t>The main drawback in buddy system is internal fragmentation as larger block of memory is acquired then required. For example if a 36 kb request is made then it can only be satisfied by 64 kb segment and remaining memory is wasted.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 System Allocation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 second strategy for allocating kernel memory is known as slab allocation. It eliminates fragmentation caused by allocations and de allocations.</a:t>
            </a:r>
          </a:p>
          <a:p>
            <a:pPr algn="just"/>
            <a:r>
              <a:rPr lang="en-US" dirty="0" smtClean="0"/>
              <a:t>A </a:t>
            </a:r>
            <a:r>
              <a:rPr lang="en-US" b="1" dirty="0" smtClean="0"/>
              <a:t>Slab</a:t>
            </a:r>
            <a:r>
              <a:rPr lang="en-US" dirty="0" smtClean="0"/>
              <a:t>  is made up of one or more physically contiguous pages.</a:t>
            </a:r>
          </a:p>
          <a:p>
            <a:pPr algn="just"/>
            <a:r>
              <a:rPr lang="en-US" dirty="0" smtClean="0"/>
              <a:t>A </a:t>
            </a:r>
            <a:r>
              <a:rPr lang="en-US" b="1" dirty="0" smtClean="0"/>
              <a:t>Cache</a:t>
            </a:r>
            <a:r>
              <a:rPr lang="en-US" dirty="0" smtClean="0"/>
              <a:t> consists of one or more slabs.</a:t>
            </a:r>
          </a:p>
          <a:p>
            <a:pPr algn="just"/>
            <a:r>
              <a:rPr lang="en-US" dirty="0" smtClean="0"/>
              <a:t>There is a single cache for each unique kernel data structure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This method is used to retain allocated memory that contains a data object of a certain type for reuse upon subsequent allocations of objects of the same type.</a:t>
            </a:r>
          </a:p>
          <a:p>
            <a:pPr algn="just"/>
            <a:r>
              <a:rPr lang="en-US" dirty="0" smtClean="0"/>
              <a:t>In slab allocation memory </a:t>
            </a:r>
            <a:r>
              <a:rPr lang="en-US" b="1" dirty="0" smtClean="0"/>
              <a:t>chunks</a:t>
            </a:r>
            <a:r>
              <a:rPr lang="en-US" dirty="0" smtClean="0"/>
              <a:t> suitable to fit data objects of certain type or size are </a:t>
            </a:r>
            <a:r>
              <a:rPr lang="en-US" dirty="0" err="1" smtClean="0"/>
              <a:t>preallocated</a:t>
            </a:r>
            <a:r>
              <a:rPr lang="en-US" dirty="0" smtClean="0"/>
              <a:t>.</a:t>
            </a:r>
          </a:p>
          <a:p>
            <a:pPr algn="just"/>
            <a:r>
              <a:rPr lang="en-US" dirty="0" smtClean="0"/>
              <a:t>Cache does not free the space immediately after use although it keeps track of data which are required frequently so that whenever request is made the data will reach very fast.</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 In this case, we usually refer to the logical address as a </a:t>
            </a:r>
            <a:r>
              <a:rPr lang="en-US" b="1" dirty="0" smtClean="0"/>
              <a:t>virtual address</a:t>
            </a:r>
          </a:p>
          <a:p>
            <a:pPr algn="just"/>
            <a:r>
              <a:rPr lang="en-US" dirty="0" smtClean="0"/>
              <a:t>We use logical address and virtual address interchangeably in this text</a:t>
            </a:r>
          </a:p>
          <a:p>
            <a:pPr algn="just"/>
            <a:r>
              <a:rPr lang="en-US" dirty="0" smtClean="0"/>
              <a:t>The set of all logical addresses generated by a program is a </a:t>
            </a:r>
            <a:r>
              <a:rPr lang="en-US" b="1" dirty="0" smtClean="0"/>
              <a:t>logical address space</a:t>
            </a:r>
          </a:p>
          <a:p>
            <a:pPr algn="just"/>
            <a:r>
              <a:rPr lang="en-US" dirty="0" smtClean="0"/>
              <a:t>the set of all physical addresses corresponding to these logical addresses is a </a:t>
            </a:r>
            <a:r>
              <a:rPr lang="en-US" b="1" dirty="0" smtClean="0"/>
              <a:t>Physical address space</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ab allocation.jpg"/>
          <p:cNvPicPr>
            <a:picLocks noGrp="1" noChangeAspect="1"/>
          </p:cNvPicPr>
          <p:nvPr>
            <p:ph idx="1"/>
          </p:nvPr>
        </p:nvPicPr>
        <p:blipFill>
          <a:blip r:embed="rId2"/>
          <a:stretch>
            <a:fillRect/>
          </a:stretch>
        </p:blipFill>
        <p:spPr>
          <a:xfrm>
            <a:off x="533400" y="457200"/>
            <a:ext cx="8229600" cy="60198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In Linux, a slab may be in one of three possible states: </a:t>
            </a:r>
          </a:p>
          <a:p>
            <a:pPr algn="just"/>
            <a:r>
              <a:rPr lang="en-US" b="1" dirty="0" smtClean="0"/>
              <a:t>Full</a:t>
            </a:r>
            <a:r>
              <a:rPr lang="en-US" dirty="0" smtClean="0"/>
              <a:t>. All objects in the slab are marked as used. </a:t>
            </a:r>
          </a:p>
          <a:p>
            <a:pPr algn="just"/>
            <a:r>
              <a:rPr lang="en-US" b="1" dirty="0" smtClean="0"/>
              <a:t>Empty. </a:t>
            </a:r>
            <a:r>
              <a:rPr lang="en-US" dirty="0" smtClean="0"/>
              <a:t>All objects in the slab are marked as free. </a:t>
            </a:r>
          </a:p>
          <a:p>
            <a:pPr algn="just"/>
            <a:r>
              <a:rPr lang="en-US" b="1" dirty="0" smtClean="0"/>
              <a:t>Partial. </a:t>
            </a:r>
            <a:r>
              <a:rPr lang="en-US" dirty="0" smtClean="0"/>
              <a:t>The slab consists of both used and free objects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run-time mapping from virtual to physical addresses is done by a hardware device called the </a:t>
            </a:r>
            <a:r>
              <a:rPr lang="en-US" b="1" dirty="0" smtClean="0"/>
              <a:t>Memory Management Unit (MMU)</a:t>
            </a:r>
          </a:p>
          <a:p>
            <a:pPr algn="just"/>
            <a:r>
              <a:rPr lang="en-US" dirty="0" smtClean="0"/>
              <a:t>The base register is now called a </a:t>
            </a:r>
            <a:r>
              <a:rPr lang="en-US" b="1" dirty="0" smtClean="0"/>
              <a:t>relocation register</a:t>
            </a:r>
          </a:p>
          <a:p>
            <a:pPr algn="just"/>
            <a:r>
              <a:rPr lang="en-US" dirty="0" smtClean="0"/>
              <a:t>The value in the relocation register is added to every address generated by a user process at the time the address is sent to memory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relocation using relocation register</a:t>
            </a:r>
            <a:endParaRPr lang="en-US" dirty="0"/>
          </a:p>
        </p:txBody>
      </p:sp>
      <p:pic>
        <p:nvPicPr>
          <p:cNvPr id="4" name="Content Placeholder 3" descr="reloaction.png"/>
          <p:cNvPicPr>
            <a:picLocks noGrp="1" noChangeAspect="1"/>
          </p:cNvPicPr>
          <p:nvPr>
            <p:ph idx="1"/>
          </p:nvPr>
        </p:nvPicPr>
        <p:blipFill>
          <a:blip r:embed="rId2"/>
          <a:stretch>
            <a:fillRect/>
          </a:stretch>
        </p:blipFill>
        <p:spPr>
          <a:xfrm>
            <a:off x="762000" y="1398588"/>
            <a:ext cx="7924799" cy="5078411"/>
          </a:xfrm>
        </p:spPr>
      </p:pic>
      <p:sp>
        <p:nvSpPr>
          <p:cNvPr id="5" name="Footer Placeholder 4"/>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 For example, if the base is at 14000, then an attempt by the user to address location 0 is dynamically relocated to location 14000; an access to location 346 is mapped to location 14346.</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Loading	</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pPr algn="just"/>
            <a:r>
              <a:rPr lang="en-US" sz="2800" dirty="0" smtClean="0"/>
              <a:t>To obtain better memory-space utilization, we can use Dynamic Loading</a:t>
            </a:r>
          </a:p>
          <a:p>
            <a:pPr algn="just"/>
            <a:r>
              <a:rPr lang="en-US" sz="2800" dirty="0" smtClean="0"/>
              <a:t>With dynamic loading a routine is not loaded until it  is called. The main program is loaded into memory and is executed</a:t>
            </a:r>
          </a:p>
          <a:p>
            <a:pPr algn="just"/>
            <a:r>
              <a:rPr lang="en-US" sz="2800" dirty="0" smtClean="0"/>
              <a:t>When a routine needs to call another routine, the calling routine first checks to see whether the other routine has been loaded. If it has not, the </a:t>
            </a:r>
            <a:r>
              <a:rPr lang="en-US" sz="2800" dirty="0" err="1" smtClean="0"/>
              <a:t>relocatable</a:t>
            </a:r>
            <a:r>
              <a:rPr lang="en-US" sz="2800" dirty="0" smtClean="0"/>
              <a:t> linking loader is called to load the desired routine into memory</a:t>
            </a:r>
          </a:p>
          <a:p>
            <a:pPr algn="just"/>
            <a:r>
              <a:rPr lang="en-US" sz="2800" dirty="0" smtClean="0"/>
              <a:t>The advantage of dynamic loading is that an unused routine is never loaded. </a:t>
            </a:r>
            <a:endParaRPr lang="en-US" sz="2800"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Main memory and the registers built into the processor itself are the only storage that the CPU can access directly</a:t>
            </a:r>
          </a:p>
          <a:p>
            <a:pPr algn="just"/>
            <a:r>
              <a:rPr lang="en-US" dirty="0" smtClean="0"/>
              <a:t>any instructions in execution, and any data being used by the instructions, must be in one of these direct-access storage devices</a:t>
            </a:r>
          </a:p>
          <a:p>
            <a:pPr algn="just"/>
            <a:r>
              <a:rPr lang="en-US" dirty="0" smtClean="0"/>
              <a:t>If the data are not in memory, they must be moved there before the CPU can operate on them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Swapping</a:t>
            </a:r>
            <a:endParaRPr lang="en-US" dirty="0"/>
          </a:p>
        </p:txBody>
      </p:sp>
      <p:sp>
        <p:nvSpPr>
          <p:cNvPr id="3" name="Content Placeholder 2"/>
          <p:cNvSpPr>
            <a:spLocks noGrp="1"/>
          </p:cNvSpPr>
          <p:nvPr>
            <p:ph idx="1"/>
          </p:nvPr>
        </p:nvSpPr>
        <p:spPr/>
        <p:txBody>
          <a:bodyPr/>
          <a:lstStyle/>
          <a:p>
            <a:pPr algn="just"/>
            <a:r>
              <a:rPr lang="en-US" dirty="0" smtClean="0"/>
              <a:t>A process must be in memory to be executed. A process, however, can be swapped temporarily out of memory to  a backing store and then brought back into memory for continued execution.</a:t>
            </a:r>
          </a:p>
          <a:p>
            <a:pPr algn="just"/>
            <a:r>
              <a:rPr lang="en-US" dirty="0" smtClean="0"/>
              <a:t>Swap-out and Swap-in, Roll-out and Roll-in</a:t>
            </a:r>
          </a:p>
          <a:p>
            <a:pPr algn="just"/>
            <a:r>
              <a:rPr lang="en-US" dirty="0" smtClean="0"/>
              <a:t>Examples: Round Robin Scheduling </a:t>
            </a:r>
            <a:r>
              <a:rPr lang="en-US" dirty="0" err="1" smtClean="0"/>
              <a:t>Algoriths</a:t>
            </a:r>
            <a:endParaRPr lang="en-US" dirty="0" smtClean="0"/>
          </a:p>
          <a:p>
            <a:pPr algn="just"/>
            <a:r>
              <a:rPr lang="en-US" dirty="0" smtClean="0"/>
              <a:t>Priority Scheduling Algorithms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Swapping of two processes</a:t>
            </a:r>
            <a:endParaRPr lang="en-US" dirty="0"/>
          </a:p>
        </p:txBody>
      </p:sp>
      <p:pic>
        <p:nvPicPr>
          <p:cNvPr id="4" name="Content Placeholder 3" descr="swapping.png"/>
          <p:cNvPicPr>
            <a:picLocks noGrp="1" noChangeAspect="1"/>
          </p:cNvPicPr>
          <p:nvPr>
            <p:ph idx="1"/>
          </p:nvPr>
        </p:nvPicPr>
        <p:blipFill>
          <a:blip r:embed="rId2"/>
          <a:stretch>
            <a:fillRect/>
          </a:stretch>
        </p:blipFill>
        <p:spPr>
          <a:xfrm>
            <a:off x="762000" y="1840602"/>
            <a:ext cx="7848600" cy="4598980"/>
          </a:xfrm>
        </p:spPr>
      </p:pic>
      <p:sp>
        <p:nvSpPr>
          <p:cNvPr id="5" name="Footer Placeholder 4"/>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lgn="just"/>
            <a:r>
              <a:rPr lang="en-US" dirty="0" smtClean="0"/>
              <a:t>Normally, a process that is swapped out will be swapped back into the same memory space it occupied previously. </a:t>
            </a:r>
          </a:p>
          <a:p>
            <a:pPr algn="just"/>
            <a:r>
              <a:rPr lang="en-US" dirty="0" smtClean="0"/>
              <a:t> This restriction is dictated by the method of address binding.( compile time or load time)</a:t>
            </a:r>
          </a:p>
          <a:p>
            <a:pPr algn="just"/>
            <a:r>
              <a:rPr lang="en-US" dirty="0" smtClean="0"/>
              <a:t>If execution-time binding is being used, however, then a process can be swapped into a different memory space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pPr algn="just"/>
            <a:r>
              <a:rPr lang="en-US" dirty="0" smtClean="0"/>
              <a:t>The total time taken by swapping process includes the time it takes to move the entire process to a secondary disk and then to copy the process back to memory, as well as the time the process takes to regain main memory.</a:t>
            </a:r>
          </a:p>
          <a:p>
            <a:pPr algn="just"/>
            <a:r>
              <a:rPr lang="en-US" dirty="0" smtClean="0"/>
              <a:t>let us assume that the user process is 100 MB in size and the backing store is a standard hard disk with a transfer rate of 50MB per second. The actual transfer of the 100-MB process to or from main memory takes</a:t>
            </a:r>
          </a:p>
          <a:p>
            <a:pPr algn="just">
              <a:buNone/>
            </a:pPr>
            <a:r>
              <a:rPr lang="en-US" dirty="0" smtClean="0"/>
              <a:t>		100MB/50MB per second= 2 seconds.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Contiguous Memory Allocation</a:t>
            </a:r>
            <a:endParaRPr lang="en-US" dirty="0"/>
          </a:p>
        </p:txBody>
      </p:sp>
      <p:sp>
        <p:nvSpPr>
          <p:cNvPr id="3" name="Content Placeholder 2"/>
          <p:cNvSpPr>
            <a:spLocks noGrp="1"/>
          </p:cNvSpPr>
          <p:nvPr>
            <p:ph idx="1"/>
          </p:nvPr>
        </p:nvSpPr>
        <p:spPr/>
        <p:txBody>
          <a:bodyPr/>
          <a:lstStyle/>
          <a:p>
            <a:pPr algn="just"/>
            <a:r>
              <a:rPr lang="en-US" dirty="0" smtClean="0"/>
              <a:t>The memory is usually divided into </a:t>
            </a:r>
            <a:r>
              <a:rPr lang="en-US" b="1" dirty="0" smtClean="0"/>
              <a:t>two</a:t>
            </a:r>
            <a:r>
              <a:rPr lang="en-US" dirty="0" smtClean="0"/>
              <a:t> partitions: one for the resident </a:t>
            </a:r>
            <a:r>
              <a:rPr lang="en-US" b="1" dirty="0" smtClean="0"/>
              <a:t>operating system</a:t>
            </a:r>
            <a:r>
              <a:rPr lang="en-US" dirty="0" smtClean="0"/>
              <a:t> and one for the </a:t>
            </a:r>
            <a:r>
              <a:rPr lang="en-US" b="1" dirty="0" smtClean="0"/>
              <a:t>user processes</a:t>
            </a:r>
          </a:p>
          <a:p>
            <a:pPr algn="just"/>
            <a:r>
              <a:rPr lang="en-US" dirty="0" smtClean="0"/>
              <a:t>In contiguous memory allocation, each process is contained in a single contiguous section of memory.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Allocation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One of the simplest methods for allocating memory is to divide memory into several fixed-sized partitions.</a:t>
            </a:r>
          </a:p>
          <a:p>
            <a:pPr algn="just"/>
            <a:r>
              <a:rPr lang="en-US" dirty="0" smtClean="0"/>
              <a:t>Each partition may contain exactly one process.</a:t>
            </a:r>
          </a:p>
          <a:p>
            <a:pPr algn="just"/>
            <a:r>
              <a:rPr lang="en-US" dirty="0" smtClean="0"/>
              <a:t>The degree of multi programming is bound by number of partitions.</a:t>
            </a:r>
          </a:p>
          <a:p>
            <a:pPr algn="just"/>
            <a:r>
              <a:rPr lang="en-US" dirty="0" smtClean="0"/>
              <a:t>when a partition is free, a process is selected from the input queue and is loaded into the free partition.</a:t>
            </a:r>
          </a:p>
          <a:p>
            <a:pPr algn="just"/>
            <a:r>
              <a:rPr lang="en-US" dirty="0" smtClean="0"/>
              <a:t> When the process terminates, the partition becomes available for another process.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Variable Partition: the operating system keeps a table indicating which parts of memory are available and which are occupied.</a:t>
            </a:r>
          </a:p>
          <a:p>
            <a:pPr algn="just"/>
            <a:r>
              <a:rPr lang="en-US" dirty="0" smtClean="0"/>
              <a:t>Initially, all memory is available for user processes and is considered one large block of available memory,  a </a:t>
            </a:r>
            <a:r>
              <a:rPr lang="en-US" b="1" dirty="0" smtClean="0"/>
              <a:t>Hole.</a:t>
            </a:r>
          </a:p>
          <a:p>
            <a:pPr algn="just"/>
            <a:r>
              <a:rPr lang="en-US" dirty="0" smtClean="0"/>
              <a:t>The memory blocks available comprise a set of holes of various sizes scattered throughout memory.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When a process arrives, The system searches for hole large enough for process, If the hole is too large, it is split into two parts. One part is allocated to the arriving process; the other is returned to the set of holes</a:t>
            </a:r>
          </a:p>
          <a:p>
            <a:pPr algn="just"/>
            <a:r>
              <a:rPr lang="en-US" dirty="0" smtClean="0"/>
              <a:t>When a process terminates, it releases its block of memory, which is then placed back in the set of holes.</a:t>
            </a:r>
          </a:p>
          <a:p>
            <a:pPr algn="just"/>
            <a:r>
              <a:rPr lang="en-US" dirty="0" smtClean="0"/>
              <a:t> If the new hole is adjacent to other holes, these adjacent holes are merged to form one larger hole.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storage allocation problem</a:t>
            </a:r>
            <a:endParaRPr lang="en-US" dirty="0"/>
          </a:p>
        </p:txBody>
      </p:sp>
      <p:sp>
        <p:nvSpPr>
          <p:cNvPr id="3" name="Content Placeholder 2"/>
          <p:cNvSpPr>
            <a:spLocks noGrp="1"/>
          </p:cNvSpPr>
          <p:nvPr>
            <p:ph idx="1"/>
          </p:nvPr>
        </p:nvSpPr>
        <p:spPr/>
        <p:txBody>
          <a:bodyPr/>
          <a:lstStyle/>
          <a:p>
            <a:pPr algn="just"/>
            <a:r>
              <a:rPr lang="en-US" dirty="0" smtClean="0"/>
              <a:t>concerns how to satisfy a request of size n from a list of free holes</a:t>
            </a:r>
          </a:p>
          <a:p>
            <a:pPr algn="just"/>
            <a:r>
              <a:rPr lang="en-US" dirty="0" smtClean="0"/>
              <a:t>There are many solutions to this problem. The </a:t>
            </a:r>
            <a:r>
              <a:rPr lang="en-US" b="1" dirty="0" smtClean="0"/>
              <a:t>First-fit, best-fit and worst-fit </a:t>
            </a:r>
            <a:r>
              <a:rPr lang="en-US" dirty="0" err="1" smtClean="0"/>
              <a:t>stratergies</a:t>
            </a:r>
            <a:r>
              <a:rPr lang="en-US" dirty="0" smtClean="0"/>
              <a:t>  are the ones most commonly used to select a free hole from the set of available holes.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smtClean="0"/>
              <a:t>First-fit: </a:t>
            </a:r>
            <a:r>
              <a:rPr lang="en-US" dirty="0" smtClean="0"/>
              <a:t>The first hole that is big enough is allocated to program.</a:t>
            </a:r>
          </a:p>
          <a:p>
            <a:pPr algn="just"/>
            <a:r>
              <a:rPr lang="en-US" b="1" dirty="0" smtClean="0"/>
              <a:t>Best Fit: </a:t>
            </a:r>
            <a:r>
              <a:rPr lang="en-US" dirty="0" smtClean="0"/>
              <a:t>The smallest hole that is big enough is allocated to program.</a:t>
            </a:r>
          </a:p>
          <a:p>
            <a:pPr algn="just"/>
            <a:r>
              <a:rPr lang="en-US" b="1" dirty="0" smtClean="0"/>
              <a:t>Worst Fit: </a:t>
            </a:r>
            <a:r>
              <a:rPr lang="en-US" dirty="0" smtClean="0"/>
              <a:t>The largest hole that is big enough is allocated to program.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lgn="just"/>
            <a:r>
              <a:rPr lang="en-US" dirty="0" smtClean="0"/>
              <a:t>Registers that are built into the CPU are generally accessible within one cycle of the </a:t>
            </a:r>
            <a:r>
              <a:rPr lang="en-US" b="1" dirty="0" smtClean="0"/>
              <a:t>CPU clock</a:t>
            </a:r>
          </a:p>
          <a:p>
            <a:pPr algn="just"/>
            <a:r>
              <a:rPr lang="en-US" dirty="0" smtClean="0"/>
              <a:t>Most CPUs can decode instructions and perform simple operations on register contents at the rate of one or more operations per </a:t>
            </a:r>
            <a:r>
              <a:rPr lang="en-US" b="1" dirty="0" smtClean="0"/>
              <a:t>clock tick </a:t>
            </a:r>
          </a:p>
          <a:p>
            <a:pPr algn="just"/>
            <a:r>
              <a:rPr lang="en-US" dirty="0" smtClean="0"/>
              <a:t>The same cannot be said of main memory, which is accessed via </a:t>
            </a:r>
            <a:r>
              <a:rPr lang="en-US" b="1" dirty="0" smtClean="0"/>
              <a:t>a transaction on the memory bus</a:t>
            </a:r>
          </a:p>
          <a:p>
            <a:pPr algn="just"/>
            <a:r>
              <a:rPr lang="en-US" dirty="0" smtClean="0"/>
              <a:t>Completing a memory access may take many cycles of the CPU clock.</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a:t>
            </a:r>
            <a:endParaRPr lang="en-US" dirty="0"/>
          </a:p>
        </p:txBody>
      </p:sp>
      <p:sp>
        <p:nvSpPr>
          <p:cNvPr id="3" name="Content Placeholder 2"/>
          <p:cNvSpPr>
            <a:spLocks noGrp="1"/>
          </p:cNvSpPr>
          <p:nvPr>
            <p:ph idx="1"/>
          </p:nvPr>
        </p:nvSpPr>
        <p:spPr/>
        <p:txBody>
          <a:bodyPr/>
          <a:lstStyle/>
          <a:p>
            <a:pPr algn="just"/>
            <a:r>
              <a:rPr lang="en-US" dirty="0" smtClean="0"/>
              <a:t>As processes are loaded and removed from memory, the free </a:t>
            </a:r>
            <a:r>
              <a:rPr lang="en-US" b="1" dirty="0" smtClean="0"/>
              <a:t>memory space is broken into little pieces.</a:t>
            </a:r>
            <a:r>
              <a:rPr lang="en-US" dirty="0" smtClean="0"/>
              <a:t> It happens after sometimes that processes cannot be allocated to memory blocks considering their small size and memory blocks remains unused. This problem is known as Fragmentation.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Fragmentation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External Fragmentation:  </a:t>
            </a:r>
            <a:r>
              <a:rPr lang="en-US" dirty="0" smtClean="0"/>
              <a:t>External fragmentation exists when there is enough total memory space to satisfy a request but the available spaces are not contiguous. </a:t>
            </a:r>
          </a:p>
          <a:p>
            <a:pPr algn="just"/>
            <a:r>
              <a:rPr lang="en-US" dirty="0" smtClean="0"/>
              <a:t>Both the first-fit and best-fit strategies for memory allocation suffer from External Fragmentation.</a:t>
            </a:r>
          </a:p>
          <a:p>
            <a:pPr algn="just"/>
            <a:r>
              <a:rPr lang="en-US" dirty="0" smtClean="0"/>
              <a:t> the memory allocated to a process may be slightly larger than the requested memory. The difference between these two numbers is </a:t>
            </a:r>
            <a:r>
              <a:rPr lang="en-US" b="1" dirty="0" smtClean="0"/>
              <a:t>Internal Fragmentation.</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One solution to the problem of external fragmentation is </a:t>
            </a:r>
            <a:r>
              <a:rPr lang="en-US" b="1" dirty="0" smtClean="0"/>
              <a:t>“Compaction”. </a:t>
            </a:r>
            <a:r>
              <a:rPr lang="en-US" dirty="0" smtClean="0"/>
              <a:t>The goal is to shuffle the memory contents so as to place all free memory together in one large block.</a:t>
            </a:r>
          </a:p>
          <a:p>
            <a:pPr algn="just"/>
            <a:r>
              <a:rPr lang="en-US" dirty="0" smtClean="0"/>
              <a:t>compaction is possible only if </a:t>
            </a:r>
            <a:r>
              <a:rPr lang="en-US" b="1" dirty="0" smtClean="0"/>
              <a:t>relocation is dynamic and is done at execution time.</a:t>
            </a:r>
          </a:p>
          <a:p>
            <a:pPr algn="just"/>
            <a:r>
              <a:rPr lang="en-US" dirty="0" smtClean="0"/>
              <a:t>The internal fragmentation can be reduced by effectively assigning the </a:t>
            </a:r>
            <a:r>
              <a:rPr lang="en-US" b="1" dirty="0" smtClean="0"/>
              <a:t>smallest partition </a:t>
            </a:r>
            <a:r>
              <a:rPr lang="en-US" dirty="0" smtClean="0"/>
              <a:t>but large enough for the process.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Another possible solution to the external-fragmentation problem is to </a:t>
            </a:r>
            <a:r>
              <a:rPr lang="en-US" b="1" dirty="0" smtClean="0"/>
              <a:t>permit the logical address space of the processes to be noncontiguous</a:t>
            </a:r>
            <a:r>
              <a:rPr lang="en-US" dirty="0" smtClean="0"/>
              <a:t>, thus allowing a process to be allocated physical memory wherever such memory is available.</a:t>
            </a:r>
          </a:p>
          <a:p>
            <a:pPr algn="just"/>
            <a:r>
              <a:rPr lang="en-US" dirty="0" smtClean="0"/>
              <a:t>Two complementary techniques achieve this solution: </a:t>
            </a:r>
            <a:r>
              <a:rPr lang="en-US" b="1" dirty="0" smtClean="0"/>
              <a:t>paging</a:t>
            </a:r>
            <a:r>
              <a:rPr lang="en-US" dirty="0" smtClean="0"/>
              <a:t>  and </a:t>
            </a:r>
            <a:r>
              <a:rPr lang="en-US" b="1" dirty="0" smtClean="0"/>
              <a:t>Segmentation</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Paging</a:t>
            </a:r>
            <a:endParaRPr lang="en-US" dirty="0"/>
          </a:p>
        </p:txBody>
      </p:sp>
      <p:sp>
        <p:nvSpPr>
          <p:cNvPr id="3" name="Content Placeholder 2"/>
          <p:cNvSpPr>
            <a:spLocks noGrp="1"/>
          </p:cNvSpPr>
          <p:nvPr>
            <p:ph idx="1"/>
          </p:nvPr>
        </p:nvSpPr>
        <p:spPr/>
        <p:txBody>
          <a:bodyPr/>
          <a:lstStyle/>
          <a:p>
            <a:pPr algn="just"/>
            <a:r>
              <a:rPr lang="en-US" dirty="0" smtClean="0"/>
              <a:t>Paging is a memory-management scheme that permits the physical address space a process to be noncontiguous.</a:t>
            </a:r>
          </a:p>
          <a:p>
            <a:pPr algn="just"/>
            <a:r>
              <a:rPr lang="en-US" dirty="0" smtClean="0"/>
              <a:t>Paging avoids external fragmentation and the need for compaction.</a:t>
            </a:r>
          </a:p>
          <a:p>
            <a:pPr algn="just"/>
            <a:r>
              <a:rPr lang="en-US" dirty="0" smtClean="0"/>
              <a:t>It also solves the problem of fitting memory chunks of varying sizes onto the backing store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Method</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basic method for implementing paging involves breaking </a:t>
            </a:r>
            <a:r>
              <a:rPr lang="en-US" b="1" dirty="0" smtClean="0"/>
              <a:t>physical memory </a:t>
            </a:r>
            <a:r>
              <a:rPr lang="en-US" dirty="0" smtClean="0"/>
              <a:t>into fixed-sized blocks called</a:t>
            </a:r>
            <a:r>
              <a:rPr lang="en-US" b="1" dirty="0" smtClean="0"/>
              <a:t> Frames  </a:t>
            </a:r>
            <a:r>
              <a:rPr lang="en-US" dirty="0" smtClean="0"/>
              <a:t>and breaking </a:t>
            </a:r>
            <a:r>
              <a:rPr lang="en-US" b="1" dirty="0" smtClean="0"/>
              <a:t>logical memory</a:t>
            </a:r>
            <a:r>
              <a:rPr lang="en-US" dirty="0" smtClean="0"/>
              <a:t> into blocks of the same size called </a:t>
            </a:r>
            <a:r>
              <a:rPr lang="en-US" b="1" dirty="0" smtClean="0"/>
              <a:t>Pages</a:t>
            </a:r>
            <a:r>
              <a:rPr lang="en-US" dirty="0" smtClean="0"/>
              <a:t>.</a:t>
            </a:r>
          </a:p>
          <a:p>
            <a:pPr algn="just"/>
            <a:r>
              <a:rPr lang="en-US" dirty="0" smtClean="0"/>
              <a:t>When a process is to be executed, its pages are loaded into any available memory frames from their source.</a:t>
            </a:r>
          </a:p>
          <a:p>
            <a:pPr algn="just"/>
            <a:r>
              <a:rPr lang="en-US" dirty="0" smtClean="0"/>
              <a:t>The backing store is divided into fixed-sized blocks that are of the same size as the memory frames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ing hardware.png"/>
          <p:cNvPicPr>
            <a:picLocks noGrp="1" noChangeAspect="1"/>
          </p:cNvPicPr>
          <p:nvPr>
            <p:ph idx="1"/>
          </p:nvPr>
        </p:nvPicPr>
        <p:blipFill>
          <a:blip r:embed="rId2"/>
          <a:stretch>
            <a:fillRect/>
          </a:stretch>
        </p:blipFill>
        <p:spPr>
          <a:xfrm>
            <a:off x="304800" y="457200"/>
            <a:ext cx="8534400" cy="5668963"/>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Every address generated the CPU is divided into two parts: a page number (p) and a page offset (d).</a:t>
            </a:r>
          </a:p>
          <a:p>
            <a:pPr algn="just"/>
            <a:r>
              <a:rPr lang="en-US" dirty="0" smtClean="0"/>
              <a:t> The page number is used as an index into a “page table”.</a:t>
            </a:r>
          </a:p>
          <a:p>
            <a:pPr algn="just"/>
            <a:r>
              <a:rPr lang="en-US" dirty="0" smtClean="0"/>
              <a:t>The page table contains the base address of each page in physical memory. This base address is combined with the page offset to define the physical memory address that is sent to the memory unit</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ing model.png"/>
          <p:cNvPicPr>
            <a:picLocks noGrp="1" noChangeAspect="1"/>
          </p:cNvPicPr>
          <p:nvPr>
            <p:ph idx="1"/>
          </p:nvPr>
        </p:nvPicPr>
        <p:blipFill>
          <a:blip r:embed="rId2"/>
          <a:stretch>
            <a:fillRect/>
          </a:stretch>
        </p:blipFill>
        <p:spPr>
          <a:xfrm>
            <a:off x="304800" y="381000"/>
            <a:ext cx="8458200" cy="5745163"/>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Every process has independent page table</a:t>
            </a:r>
          </a:p>
          <a:p>
            <a:pPr algn="just"/>
            <a:r>
              <a:rPr lang="en-US" dirty="0" smtClean="0"/>
              <a:t>The number of entries in the page table is equal to size of pages of a process</a:t>
            </a:r>
          </a:p>
          <a:p>
            <a:pPr algn="just"/>
            <a:r>
              <a:rPr lang="en-US" dirty="0" smtClean="0"/>
              <a:t>If the size of the logical address space is 2</a:t>
            </a:r>
            <a:r>
              <a:rPr lang="en-US" baseline="30000" dirty="0" smtClean="0"/>
              <a:t>n   </a:t>
            </a:r>
            <a:r>
              <a:rPr lang="en-US" dirty="0" smtClean="0"/>
              <a:t>and a page size is 2</a:t>
            </a:r>
            <a:r>
              <a:rPr lang="en-US" baseline="30000" dirty="0" smtClean="0"/>
              <a:t>n </a:t>
            </a:r>
            <a:r>
              <a:rPr lang="en-US" dirty="0" smtClean="0"/>
              <a:t>addressing units (bytes or words)</a:t>
            </a:r>
          </a:p>
          <a:p>
            <a:pPr algn="just"/>
            <a:r>
              <a:rPr lang="en-US" dirty="0" smtClean="0"/>
              <a:t> then the high-order m- n bits of a logical address designate the page number, and the n low-order bits designate the page offset. Thus, the logical address is as follows: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In such cases, the processor normally needs to </a:t>
            </a:r>
            <a:r>
              <a:rPr lang="en-US" b="1" dirty="0" smtClean="0"/>
              <a:t>stall</a:t>
            </a:r>
            <a:r>
              <a:rPr lang="en-US" dirty="0" smtClean="0"/>
              <a:t>, since it does not have the data required to complete the instruction that it is executing</a:t>
            </a:r>
          </a:p>
          <a:p>
            <a:pPr algn="just"/>
            <a:r>
              <a:rPr lang="en-US" dirty="0" smtClean="0"/>
              <a:t>This situation is intolerable because of the frequency of memory accesses.</a:t>
            </a:r>
          </a:p>
          <a:p>
            <a:pPr algn="just"/>
            <a:r>
              <a:rPr lang="en-US" dirty="0" smtClean="0"/>
              <a:t>The remedy is to add fast memory between the CPU and main memory. A memory buffer used to accommodate a speed differential, called a </a:t>
            </a:r>
            <a:r>
              <a:rPr lang="en-US" b="1" dirty="0" smtClean="0"/>
              <a:t>cache</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png"/>
          <p:cNvPicPr>
            <a:picLocks noGrp="1" noChangeAspect="1"/>
          </p:cNvPicPr>
          <p:nvPr>
            <p:ph idx="1"/>
          </p:nvPr>
        </p:nvPicPr>
        <p:blipFill>
          <a:blip r:embed="rId2"/>
          <a:stretch>
            <a:fillRect/>
          </a:stretch>
        </p:blipFill>
        <p:spPr>
          <a:xfrm>
            <a:off x="1219200" y="2209800"/>
            <a:ext cx="7489357" cy="1986781"/>
          </a:xfrm>
        </p:spPr>
      </p:pic>
      <p:sp>
        <p:nvSpPr>
          <p:cNvPr id="5" name="TextBox 4"/>
          <p:cNvSpPr txBox="1"/>
          <p:nvPr/>
        </p:nvSpPr>
        <p:spPr>
          <a:xfrm>
            <a:off x="914400" y="4267200"/>
            <a:ext cx="7620000" cy="1077218"/>
          </a:xfrm>
          <a:prstGeom prst="rect">
            <a:avLst/>
          </a:prstGeom>
          <a:noFill/>
        </p:spPr>
        <p:txBody>
          <a:bodyPr wrap="square" rtlCol="0">
            <a:spAutoFit/>
          </a:bodyPr>
          <a:lstStyle/>
          <a:p>
            <a:pPr algn="just"/>
            <a:r>
              <a:rPr lang="en-US" sz="3200" dirty="0" smtClean="0"/>
              <a:t>where p is an index into the page table and d is the displacement within the page. </a:t>
            </a:r>
            <a:endParaRPr lang="en-US" sz="3200" dirty="0"/>
          </a:p>
        </p:txBody>
      </p:sp>
      <p:sp>
        <p:nvSpPr>
          <p:cNvPr id="6" name="Footer Placeholder 5"/>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dirty="0" smtClean="0"/>
              <a:t> The logical address, n= 2 and m = 4. Using a page size of 4 bytes and a physical memory of 32 bytes (8 pages)</a:t>
            </a:r>
          </a:p>
          <a:p>
            <a:pPr algn="just"/>
            <a:r>
              <a:rPr lang="en-US" dirty="0" smtClean="0"/>
              <a:t> Logical address 0 is page 0, offset 0. Indexing into the page table, we find that page 0 is in frame 5. Thus, logical address 0 maps to physical address </a:t>
            </a:r>
          </a:p>
          <a:p>
            <a:pPr algn="just">
              <a:buNone/>
            </a:pPr>
            <a:r>
              <a:rPr lang="en-US" dirty="0" smtClean="0"/>
              <a:t>				20 [= (5 x 4) + 0]</a:t>
            </a:r>
          </a:p>
          <a:p>
            <a:pPr algn="just"/>
            <a:r>
              <a:rPr lang="en-US" dirty="0" smtClean="0"/>
              <a:t> Logical address 3 (page 0, offset 3) maps to physical address 23 [ = (5 x 4) + 3]. Logical address 4 is page 1, offset 0; according to the page table, page 1 is mapped to frame 6. Thus, logical address 4 maps to physical address 24 [ = ( 6 x 4) + O]. Logical address 13 maps to physical address 9.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png"/>
          <p:cNvPicPr>
            <a:picLocks noGrp="1" noChangeAspect="1"/>
          </p:cNvPicPr>
          <p:nvPr>
            <p:ph idx="1"/>
          </p:nvPr>
        </p:nvPicPr>
        <p:blipFill>
          <a:blip r:embed="rId2"/>
          <a:stretch>
            <a:fillRect/>
          </a:stretch>
        </p:blipFill>
        <p:spPr>
          <a:xfrm>
            <a:off x="1219200" y="522258"/>
            <a:ext cx="7391400" cy="6030942"/>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Each operating system has its own methods for storing page tables. Most allocate a page table for each process. A pointer to the page table is stored with the other register values in the process control block.</a:t>
            </a:r>
          </a:p>
          <a:p>
            <a:pPr algn="just"/>
            <a:r>
              <a:rPr lang="en-US" dirty="0" smtClean="0"/>
              <a:t> the page table is implemented as a set of dedicated </a:t>
            </a:r>
            <a:r>
              <a:rPr lang="en-US" b="1" dirty="0" smtClean="0"/>
              <a:t>registers</a:t>
            </a:r>
            <a:r>
              <a:rPr lang="en-US" dirty="0" smtClean="0"/>
              <a:t>.</a:t>
            </a:r>
          </a:p>
          <a:p>
            <a:pPr algn="just"/>
            <a:r>
              <a:rPr lang="en-US" dirty="0" smtClean="0"/>
              <a:t>These registers should be built with very high-speed logic to make the paging-address translation efficient</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The use of registers for the page table is satisfactory if the page table is reasonably small (256 Entries)</a:t>
            </a:r>
          </a:p>
          <a:p>
            <a:pPr algn="just"/>
            <a:r>
              <a:rPr lang="en-US" dirty="0" smtClean="0"/>
              <a:t>For computers allow page table very large ( 1 million entries ) the use of fast registers to implement the page table is not feasible.</a:t>
            </a:r>
          </a:p>
          <a:p>
            <a:pPr algn="just"/>
            <a:r>
              <a:rPr lang="en-US" dirty="0" smtClean="0"/>
              <a:t> Rather, the page table is kept in main memory, and a </a:t>
            </a:r>
            <a:r>
              <a:rPr lang="en-US" b="1" dirty="0" smtClean="0"/>
              <a:t>“Page Table Base Register </a:t>
            </a:r>
            <a:r>
              <a:rPr lang="en-US" dirty="0" smtClean="0"/>
              <a:t>“ points to the page table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The problem with this approach is the time required to access a user memory location. </a:t>
            </a:r>
          </a:p>
          <a:p>
            <a:pPr algn="just"/>
            <a:r>
              <a:rPr lang="en-US" dirty="0" smtClean="0"/>
              <a:t>If we want to access location </a:t>
            </a:r>
            <a:r>
              <a:rPr lang="en-US" dirty="0" err="1" smtClean="0"/>
              <a:t>i</a:t>
            </a:r>
            <a:r>
              <a:rPr lang="en-US" dirty="0" smtClean="0"/>
              <a:t>, we must first index into the page table, using the value in the PTBR offset by the page number for </a:t>
            </a:r>
            <a:r>
              <a:rPr lang="en-US" dirty="0" err="1" smtClean="0"/>
              <a:t>i</a:t>
            </a:r>
            <a:r>
              <a:rPr lang="en-US" dirty="0" smtClean="0"/>
              <a:t>. </a:t>
            </a:r>
          </a:p>
          <a:p>
            <a:pPr algn="just"/>
            <a:r>
              <a:rPr lang="en-US" dirty="0" smtClean="0"/>
              <a:t>This task requires a memory access. It provides us with the frame number, which is combined with the page offset to produce the actual address. We can then access the desired place in memory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The standard solution to this problem is to use a special, small, fast lookup hardware cache “ </a:t>
            </a:r>
            <a:r>
              <a:rPr lang="en-US" b="1" dirty="0" smtClean="0"/>
              <a:t>Translation Look -aside Buffer (TLB)</a:t>
            </a:r>
          </a:p>
          <a:p>
            <a:pPr algn="just"/>
            <a:r>
              <a:rPr lang="en-US" dirty="0" smtClean="0"/>
              <a:t> Each entry in the TLB consists of two parts: a </a:t>
            </a:r>
            <a:r>
              <a:rPr lang="en-US" b="1" dirty="0" smtClean="0"/>
              <a:t>key (or tag) </a:t>
            </a:r>
            <a:r>
              <a:rPr lang="en-US" dirty="0" smtClean="0"/>
              <a:t>and a </a:t>
            </a:r>
            <a:r>
              <a:rPr lang="en-US" b="1" dirty="0" smtClean="0"/>
              <a:t>value.</a:t>
            </a:r>
          </a:p>
          <a:p>
            <a:pPr algn="just"/>
            <a:r>
              <a:rPr lang="en-US" dirty="0" smtClean="0"/>
              <a:t> The TLB contains only a few of the page-table entries. When a logical address is generated by the CPU, its page number is presented to the TLB. If the page number is found, its frame number is immediately available and is used to access memory.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If the page number is not in the TLB (TLB Miss). A  memory reference to the page table must be made. When the frame number is obtained, we can use it to access memory.</a:t>
            </a:r>
          </a:p>
          <a:p>
            <a:pPr algn="just"/>
            <a:r>
              <a:rPr lang="en-US" dirty="0" smtClean="0"/>
              <a:t>In addition, we add the </a:t>
            </a:r>
            <a:r>
              <a:rPr lang="en-US" b="1" dirty="0" smtClean="0"/>
              <a:t>page number and frame number </a:t>
            </a:r>
            <a:r>
              <a:rPr lang="en-US" dirty="0" smtClean="0"/>
              <a:t>to the TLB, so that they will be found quickly on the next reference.</a:t>
            </a:r>
          </a:p>
          <a:p>
            <a:pPr algn="just"/>
            <a:r>
              <a:rPr lang="en-US" dirty="0" smtClean="0"/>
              <a:t>If the TLB is already full of entries, the operating system must select one for replacement. Replacement policies range from least recently used (LRU) to random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Some TLBs store “ Address Space Identifiers (ASID’s) in each TLB Entry.</a:t>
            </a:r>
          </a:p>
          <a:p>
            <a:pPr algn="just"/>
            <a:r>
              <a:rPr lang="en-US" dirty="0" smtClean="0"/>
              <a:t>An ASID uniquely identifies each process and is used to provide address-space protection for that process.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TLB.png"/>
          <p:cNvPicPr>
            <a:picLocks noGrp="1" noChangeAspect="1"/>
          </p:cNvPicPr>
          <p:nvPr>
            <p:ph idx="1"/>
          </p:nvPr>
        </p:nvPicPr>
        <p:blipFill>
          <a:blip r:embed="rId2"/>
          <a:stretch>
            <a:fillRect/>
          </a:stretch>
        </p:blipFill>
        <p:spPr>
          <a:xfrm>
            <a:off x="471764" y="533400"/>
            <a:ext cx="8519835" cy="51054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must ensure correct operation to protect the operating system from access by user processes and, in addition, to protect user processes from one another. </a:t>
            </a:r>
          </a:p>
          <a:p>
            <a:pPr algn="just"/>
            <a:r>
              <a:rPr lang="en-US" dirty="0" smtClean="0"/>
              <a:t> each process has a separate memory space. To do this, we need the ability to determine the range of legal addresses that the process may access and to ensure that the process can access only these legal addresses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The percentage of times that a particular page number is found in the TLB is called the “ Hit Ratio”</a:t>
            </a:r>
          </a:p>
          <a:p>
            <a:pPr algn="just"/>
            <a:r>
              <a:rPr lang="en-US" dirty="0" smtClean="0"/>
              <a:t>Example: An 80-percent hit ratio, for example, means that we find the desired page number in the TLB 80 percent of the time. </a:t>
            </a:r>
          </a:p>
          <a:p>
            <a:pPr algn="just"/>
            <a:r>
              <a:rPr lang="en-US" dirty="0" smtClean="0"/>
              <a:t>If it takes 20 nanoseconds to search the TLB and 100 nanoseconds to access memory, then a mapped-memory access takes 120 nanoseconds when the page number is in the TLB.</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 If we fail to find the page number in the TLB (20 nanoseconds), then we must first access memory for the page table and frame number (100 nanoseconds) and then access the desired byte in memory (100 nanoseconds), for a total of 220 nanoseconds</a:t>
            </a:r>
          </a:p>
          <a:p>
            <a:pPr algn="just"/>
            <a:r>
              <a:rPr lang="en-US" dirty="0" smtClean="0"/>
              <a:t>To find the “ Effective – memory Access Time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effective access time = 0.80 x 120 + 0.20 x 220 = 140 nanoseconds. </a:t>
            </a:r>
          </a:p>
          <a:p>
            <a:pPr algn="just"/>
            <a:r>
              <a:rPr lang="en-US" dirty="0" smtClean="0"/>
              <a:t>we suffer a 40-percent slowdown in memory-access time (from 100 to 140 nanoseconds). </a:t>
            </a:r>
          </a:p>
          <a:p>
            <a:pPr algn="just"/>
            <a:r>
              <a:rPr lang="en-US" dirty="0" smtClean="0"/>
              <a:t>For, 99 Percent Hit Ratio, effective access time = 0.98 x 120 + 0.02 x 220 = 122 nanoseconds.</a:t>
            </a:r>
          </a:p>
          <a:p>
            <a:pPr algn="just"/>
            <a:r>
              <a:rPr lang="en-US" dirty="0" smtClean="0"/>
              <a:t>This increased hit rate produces only a 22 percent slowdown in access time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Memory protection in a paged environment is accomplished by </a:t>
            </a:r>
            <a:r>
              <a:rPr lang="en-US" b="1" dirty="0" smtClean="0"/>
              <a:t>protection bits </a:t>
            </a:r>
            <a:r>
              <a:rPr lang="en-US" dirty="0" smtClean="0"/>
              <a:t>associated with each frame. Normally, these bits are kept in the page table</a:t>
            </a:r>
          </a:p>
          <a:p>
            <a:pPr algn="just"/>
            <a:r>
              <a:rPr lang="en-US" dirty="0" smtClean="0"/>
              <a:t>One bit can define a page to be read-write or read-only.</a:t>
            </a:r>
          </a:p>
          <a:p>
            <a:pPr algn="just"/>
            <a:r>
              <a:rPr lang="en-US" dirty="0" smtClean="0"/>
              <a:t> the protection bits can be checked to verify that no writes are being made to a read-only page. An attempt to write to a read-only page causes a hardware trap to the operating system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We can create hardware to provide </a:t>
            </a:r>
            <a:r>
              <a:rPr lang="en-US" b="1" dirty="0" smtClean="0"/>
              <a:t>read-only,</a:t>
            </a:r>
            <a:r>
              <a:rPr lang="en-US" dirty="0" smtClean="0"/>
              <a:t> </a:t>
            </a:r>
            <a:r>
              <a:rPr lang="en-US" b="1" dirty="0" smtClean="0"/>
              <a:t>read-write,</a:t>
            </a:r>
            <a:r>
              <a:rPr lang="en-US" dirty="0" smtClean="0"/>
              <a:t> or </a:t>
            </a:r>
            <a:r>
              <a:rPr lang="en-US" b="1" dirty="0" smtClean="0"/>
              <a:t>execute-only</a:t>
            </a:r>
            <a:r>
              <a:rPr lang="en-US" dirty="0" smtClean="0"/>
              <a:t> protection; or, by providing separate </a:t>
            </a:r>
            <a:r>
              <a:rPr lang="en-US" b="1" dirty="0" smtClean="0"/>
              <a:t>protection bits</a:t>
            </a:r>
            <a:r>
              <a:rPr lang="en-US" dirty="0" smtClean="0"/>
              <a:t> for each kind of access, we can allow any combination of these accesses. Illegal attempts will be trapped to the operating system. </a:t>
            </a:r>
          </a:p>
          <a:p>
            <a:pPr algn="just"/>
            <a:r>
              <a:rPr lang="en-US" dirty="0" smtClean="0"/>
              <a:t>One additional bit is generally attached to each entry in the page table: </a:t>
            </a:r>
            <a:r>
              <a:rPr lang="en-US" b="1" dirty="0" smtClean="0"/>
              <a:t>a Valid – Invalid Bit</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 When this bit is set to "valid," the associated page is in the process's logical address space and is thus a legal (or valid) page.</a:t>
            </a:r>
          </a:p>
          <a:p>
            <a:pPr algn="just"/>
            <a:r>
              <a:rPr lang="en-US" dirty="0" smtClean="0"/>
              <a:t> When the bit is set </a:t>
            </a:r>
            <a:r>
              <a:rPr lang="en-US" dirty="0" err="1" smtClean="0"/>
              <a:t>to"invalid</a:t>
            </a:r>
            <a:r>
              <a:rPr lang="en-US" dirty="0" smtClean="0"/>
              <a:t>," the page is not in the process's logical address space.</a:t>
            </a:r>
          </a:p>
          <a:p>
            <a:pPr algn="just"/>
            <a:r>
              <a:rPr lang="en-US" dirty="0" smtClean="0"/>
              <a:t> for example, that in a system with a 14-bit address space (0 to 16383), we have a program that should use only addresses 0 to 10468. Given a page size of 2 KB, we have the situation shown</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Addresses in pages 0, 1, 2, 3, 4, and 5 are mapped normally through the page table. Any attempt to generate an address in pages 6 or 7, however, will find that the valid -invalid bit is set to invalid, and the computer will trap to flee operating system</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png"/>
          <p:cNvPicPr>
            <a:picLocks noGrp="1" noChangeAspect="1"/>
          </p:cNvPicPr>
          <p:nvPr>
            <p:ph idx="1"/>
          </p:nvPr>
        </p:nvPicPr>
        <p:blipFill>
          <a:blip r:embed="rId2"/>
          <a:stretch>
            <a:fillRect/>
          </a:stretch>
        </p:blipFill>
        <p:spPr>
          <a:xfrm>
            <a:off x="228600" y="381000"/>
            <a:ext cx="8534400" cy="62484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Pages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An advantage of paging is the possibility of sharing common code. This consideration is particularly important in a time-sharing environment.</a:t>
            </a:r>
          </a:p>
          <a:p>
            <a:pPr algn="just"/>
            <a:r>
              <a:rPr lang="en-US" dirty="0" smtClean="0"/>
              <a:t> Consider a system that supports 40 users, each of whom executes a text editor. If the text editor consists of 150 KB of code and 50 KB of data space, we need 8,000 KB to support the 40 users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r>
              <a:rPr lang="en-US" dirty="0" smtClean="0"/>
              <a:t>If the code is </a:t>
            </a:r>
            <a:r>
              <a:rPr lang="en-US" b="1" dirty="0" smtClean="0"/>
              <a:t>reentrant Code </a:t>
            </a:r>
            <a:r>
              <a:rPr lang="en-US" dirty="0" smtClean="0"/>
              <a:t>or </a:t>
            </a:r>
            <a:r>
              <a:rPr lang="en-US" b="1" dirty="0" smtClean="0"/>
              <a:t>Pure code </a:t>
            </a:r>
            <a:r>
              <a:rPr lang="en-US" dirty="0" smtClean="0"/>
              <a:t>however, it can be shared</a:t>
            </a:r>
          </a:p>
          <a:p>
            <a:pPr algn="just"/>
            <a:r>
              <a:rPr lang="en-US" dirty="0" smtClean="0"/>
              <a:t>Here we see a three-page editor-each page 50 KB in size being shared among three processes. Each process has its own data page.</a:t>
            </a:r>
          </a:p>
          <a:p>
            <a:pPr algn="just"/>
            <a:r>
              <a:rPr lang="en-US" b="1" dirty="0" smtClean="0"/>
              <a:t>Reentrant code is non-self-modifying code</a:t>
            </a:r>
            <a:r>
              <a:rPr lang="en-US" dirty="0" smtClean="0"/>
              <a:t>: it never changes during execution. Thus, two or more processes can execute the same code at the same time</a:t>
            </a:r>
          </a:p>
          <a:p>
            <a:pPr algn="just"/>
            <a:r>
              <a:rPr lang="en-US" dirty="0" smtClean="0"/>
              <a:t>Each process has its own copy of registers and data storage to hold the data for the process's execution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lgn="just"/>
            <a:r>
              <a:rPr lang="en-US" dirty="0" smtClean="0"/>
              <a:t> We can provide this protection by using two registers, usually a base and a limit</a:t>
            </a:r>
          </a:p>
          <a:p>
            <a:pPr algn="just"/>
            <a:r>
              <a:rPr lang="en-US" dirty="0" smtClean="0"/>
              <a:t> The</a:t>
            </a:r>
            <a:r>
              <a:rPr lang="en-US" b="1" dirty="0" smtClean="0"/>
              <a:t> base register </a:t>
            </a:r>
            <a:r>
              <a:rPr lang="en-US" dirty="0" smtClean="0"/>
              <a:t>holds the smallest legal physical memory address</a:t>
            </a:r>
          </a:p>
          <a:p>
            <a:pPr algn="just"/>
            <a:r>
              <a:rPr lang="en-US" dirty="0" smtClean="0"/>
              <a:t> the </a:t>
            </a:r>
            <a:r>
              <a:rPr lang="en-US" b="1" dirty="0" smtClean="0"/>
              <a:t>Limit register </a:t>
            </a:r>
            <a:r>
              <a:rPr lang="en-US" dirty="0" smtClean="0"/>
              <a:t>specifies the size of the range</a:t>
            </a:r>
          </a:p>
          <a:p>
            <a:pPr algn="just"/>
            <a:r>
              <a:rPr lang="en-US" dirty="0" smtClean="0"/>
              <a:t> if the base register holds 300040 and the limit register is 120900, then the program can legally access all addresses from 300040 through 420939</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Only one copy of the editor need be kept in physical memory. </a:t>
            </a:r>
          </a:p>
          <a:p>
            <a:pPr algn="just"/>
            <a:r>
              <a:rPr lang="en-US" dirty="0" smtClean="0"/>
              <a:t>Each user's page table maps onto the same physical copy of the editor, but data pages are mapped onto different frames. </a:t>
            </a:r>
          </a:p>
          <a:p>
            <a:pPr algn="just"/>
            <a:r>
              <a:rPr lang="en-US" dirty="0" smtClean="0"/>
              <a:t>Thus, to support 40 users, we need only one copy of the editor (150 KB), plus 40 copies of the 50 KB of data space per user. The total space required is </a:t>
            </a:r>
            <a:r>
              <a:rPr lang="en-US" smtClean="0"/>
              <a:t>now 2150 </a:t>
            </a:r>
            <a:r>
              <a:rPr lang="en-US" dirty="0" smtClean="0"/>
              <a:t>KB instead of 8,000 KB-a significant savings.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ed pages.png"/>
          <p:cNvPicPr>
            <a:picLocks noGrp="1" noChangeAspect="1"/>
          </p:cNvPicPr>
          <p:nvPr>
            <p:ph idx="1"/>
          </p:nvPr>
        </p:nvPicPr>
        <p:blipFill>
          <a:blip r:embed="rId2"/>
          <a:stretch>
            <a:fillRect/>
          </a:stretch>
        </p:blipFill>
        <p:spPr>
          <a:xfrm>
            <a:off x="914400" y="444120"/>
            <a:ext cx="7467600" cy="588048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Page Table</a:t>
            </a:r>
            <a:endParaRPr lang="en-US" dirty="0"/>
          </a:p>
        </p:txBody>
      </p:sp>
      <p:sp>
        <p:nvSpPr>
          <p:cNvPr id="3" name="Content Placeholder 2"/>
          <p:cNvSpPr>
            <a:spLocks noGrp="1"/>
          </p:cNvSpPr>
          <p:nvPr>
            <p:ph idx="1"/>
          </p:nvPr>
        </p:nvSpPr>
        <p:spPr/>
        <p:txBody>
          <a:bodyPr>
            <a:normAutofit fontScale="92500"/>
          </a:bodyPr>
          <a:lstStyle/>
          <a:p>
            <a:r>
              <a:rPr lang="en-US" dirty="0" smtClean="0"/>
              <a:t>Memory Structures for paging can get huge using straight forward methods.</a:t>
            </a:r>
          </a:p>
          <a:p>
            <a:r>
              <a:rPr lang="en-US" dirty="0" smtClean="0"/>
              <a:t>Consider a 32-bit logical address space on modern computers</a:t>
            </a:r>
          </a:p>
          <a:p>
            <a:r>
              <a:rPr lang="en-US" dirty="0" smtClean="0"/>
              <a:t>Total Size of logical address space = 2</a:t>
            </a:r>
            <a:r>
              <a:rPr lang="en-US" baseline="30000" dirty="0" smtClean="0"/>
              <a:t>32</a:t>
            </a:r>
          </a:p>
          <a:p>
            <a:r>
              <a:rPr lang="en-US" dirty="0" smtClean="0"/>
              <a:t>Page size of 4 KB (2</a:t>
            </a:r>
            <a:r>
              <a:rPr lang="en-US" baseline="30000" dirty="0" smtClean="0"/>
              <a:t>12 </a:t>
            </a:r>
            <a:r>
              <a:rPr lang="en-US" dirty="0" smtClean="0"/>
              <a:t>)</a:t>
            </a:r>
          </a:p>
          <a:p>
            <a:pPr lvl="1"/>
            <a:r>
              <a:rPr lang="en-US" dirty="0" smtClean="0"/>
              <a:t>Page table would have 1 million entries </a:t>
            </a:r>
          </a:p>
          <a:p>
            <a:pPr lvl="1"/>
            <a:r>
              <a:rPr lang="en-US" dirty="0" smtClean="0"/>
              <a:t>If each entry is 4 bytes, then each process may need </a:t>
            </a:r>
            <a:r>
              <a:rPr lang="en-US" dirty="0" err="1" smtClean="0"/>
              <a:t>upto</a:t>
            </a:r>
            <a:r>
              <a:rPr lang="en-US" dirty="0" smtClean="0"/>
              <a:t> 4MB(1 MB=2</a:t>
            </a:r>
            <a:r>
              <a:rPr lang="en-US" baseline="30000" dirty="0" smtClean="0"/>
              <a:t>20</a:t>
            </a:r>
            <a:r>
              <a:rPr lang="en-US" dirty="0" smtClean="0"/>
              <a:t> Bytes) of physical address space</a:t>
            </a:r>
            <a:endParaRPr lang="en-US" baseline="30000"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Page Table</a:t>
            </a:r>
            <a:endParaRPr lang="en-US" dirty="0"/>
          </a:p>
        </p:txBody>
      </p:sp>
      <p:sp>
        <p:nvSpPr>
          <p:cNvPr id="3" name="Content Placeholder 2"/>
          <p:cNvSpPr>
            <a:spLocks noGrp="1"/>
          </p:cNvSpPr>
          <p:nvPr>
            <p:ph idx="1"/>
          </p:nvPr>
        </p:nvSpPr>
        <p:spPr/>
        <p:txBody>
          <a:bodyPr/>
          <a:lstStyle/>
          <a:p>
            <a:pPr algn="just">
              <a:buNone/>
            </a:pPr>
            <a:r>
              <a:rPr lang="en-US" dirty="0" smtClean="0"/>
              <a:t>Hierarchical Paging :</a:t>
            </a:r>
          </a:p>
          <a:p>
            <a:pPr algn="just"/>
            <a:r>
              <a:rPr lang="en-US" dirty="0" smtClean="0"/>
              <a:t>Most modern computer systems support a large logical address space (2</a:t>
            </a:r>
            <a:r>
              <a:rPr lang="en-US" baseline="30000" dirty="0" smtClean="0"/>
              <a:t>32</a:t>
            </a:r>
            <a:r>
              <a:rPr lang="en-US" dirty="0" smtClean="0"/>
              <a:t> to 2</a:t>
            </a:r>
            <a:r>
              <a:rPr lang="en-US" baseline="30000" dirty="0" smtClean="0"/>
              <a:t>64</a:t>
            </a:r>
            <a:r>
              <a:rPr lang="en-US" dirty="0" smtClean="0"/>
              <a:t>). In such an environment, the page table itself becomes excessively large.</a:t>
            </a:r>
          </a:p>
          <a:p>
            <a:pPr algn="just"/>
            <a:r>
              <a:rPr lang="en-US" dirty="0" smtClean="0"/>
              <a:t>One simple solution to this problem is to divide the page table into smaller pieces. We can accomplish this division in several ways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a:r>
              <a:rPr lang="en-US" dirty="0" smtClean="0"/>
              <a:t>One way is to use a </a:t>
            </a:r>
            <a:r>
              <a:rPr lang="en-US" b="1" dirty="0" smtClean="0"/>
              <a:t>two-level paging algorithm</a:t>
            </a:r>
            <a:r>
              <a:rPr lang="en-US" dirty="0" smtClean="0"/>
              <a:t>, in which the page table itself is also paged .</a:t>
            </a:r>
          </a:p>
          <a:p>
            <a:pPr algn="just"/>
            <a:r>
              <a:rPr lang="en-US" dirty="0" smtClean="0"/>
              <a:t> For example, consider  a system with a 32-bit logical address space and a page size of 4 KB. A logical address is divided into a page number consisting of 20 bits and a page offset consisting of 12 bits. Because we page the page table, the page number is further divided into a 10-bit page number and a 10-bit page offset. Thus, a logical address is as follows: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04800" y="685800"/>
            <a:ext cx="8648192" cy="579120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t.png"/>
          <p:cNvPicPr>
            <a:picLocks noGrp="1" noChangeAspect="1"/>
          </p:cNvPicPr>
          <p:nvPr>
            <p:ph idx="1"/>
          </p:nvPr>
        </p:nvPicPr>
        <p:blipFill>
          <a:blip r:embed="rId2"/>
          <a:stretch>
            <a:fillRect/>
          </a:stretch>
        </p:blipFill>
        <p:spPr>
          <a:xfrm>
            <a:off x="1371600" y="381000"/>
            <a:ext cx="6278365" cy="2215381"/>
          </a:xfrm>
        </p:spPr>
      </p:pic>
      <p:sp>
        <p:nvSpPr>
          <p:cNvPr id="5" name="TextBox 4"/>
          <p:cNvSpPr txBox="1"/>
          <p:nvPr/>
        </p:nvSpPr>
        <p:spPr>
          <a:xfrm>
            <a:off x="762000" y="2514600"/>
            <a:ext cx="7696200" cy="4031873"/>
          </a:xfrm>
          <a:prstGeom prst="rect">
            <a:avLst/>
          </a:prstGeom>
          <a:noFill/>
        </p:spPr>
        <p:txBody>
          <a:bodyPr wrap="square" rtlCol="0">
            <a:spAutoFit/>
          </a:bodyPr>
          <a:lstStyle/>
          <a:p>
            <a:pPr algn="just"/>
            <a:r>
              <a:rPr lang="en-US" sz="3200" dirty="0" smtClean="0"/>
              <a:t>where p1 is an index into the outer page table and P2 is the displacement within the page of the outer page table. The address-translation method for this architecture is shown in Figure . Because address translation works from the outer page table inward, this scheme is also known as a </a:t>
            </a:r>
            <a:r>
              <a:rPr lang="en-US" sz="3200" b="1" dirty="0" smtClean="0"/>
              <a:t>Forward Mapped Page Table</a:t>
            </a:r>
            <a:endParaRPr lang="en-US" sz="3200" b="1" dirty="0"/>
          </a:p>
        </p:txBody>
      </p:sp>
      <p:sp>
        <p:nvSpPr>
          <p:cNvPr id="6" name="Footer Placeholder 5"/>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dress tranlation.png"/>
          <p:cNvPicPr>
            <a:picLocks noGrp="1" noChangeAspect="1"/>
          </p:cNvPicPr>
          <p:nvPr>
            <p:ph idx="1"/>
          </p:nvPr>
        </p:nvPicPr>
        <p:blipFill>
          <a:blip r:embed="rId2"/>
          <a:stretch>
            <a:fillRect/>
          </a:stretch>
        </p:blipFill>
        <p:spPr>
          <a:xfrm>
            <a:off x="381000" y="1219200"/>
            <a:ext cx="8458199" cy="3875945"/>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VAX architecture supports a variation of two-level paging. The VAX is a 32-bit machine with a page size of 512 bytes. </a:t>
            </a:r>
          </a:p>
          <a:p>
            <a:pPr algn="just"/>
            <a:r>
              <a:rPr lang="en-US" dirty="0" smtClean="0"/>
              <a:t>The logical address space of a process is </a:t>
            </a:r>
            <a:r>
              <a:rPr lang="en-US" b="1" dirty="0" smtClean="0"/>
              <a:t>divided into four equal sections</a:t>
            </a:r>
            <a:r>
              <a:rPr lang="en-US" dirty="0" smtClean="0"/>
              <a:t>, each of which consists of 230 bytes. </a:t>
            </a:r>
          </a:p>
          <a:p>
            <a:pPr algn="just"/>
            <a:r>
              <a:rPr lang="en-US" dirty="0" smtClean="0"/>
              <a:t>Each section represents a different part of the logical address space of a process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The first </a:t>
            </a:r>
            <a:r>
              <a:rPr lang="en-US" b="1" dirty="0" smtClean="0"/>
              <a:t>2 high-order bits </a:t>
            </a:r>
            <a:r>
              <a:rPr lang="en-US" dirty="0" smtClean="0"/>
              <a:t>of the logical address designate the appropriate section. The </a:t>
            </a:r>
            <a:r>
              <a:rPr lang="en-US" b="1" dirty="0" smtClean="0"/>
              <a:t>next 21 bits </a:t>
            </a:r>
            <a:r>
              <a:rPr lang="en-US" dirty="0" smtClean="0"/>
              <a:t>represent the logical page number of that section, and the </a:t>
            </a:r>
            <a:r>
              <a:rPr lang="en-US" b="1" dirty="0" smtClean="0"/>
              <a:t>final 9 bits </a:t>
            </a:r>
            <a:r>
              <a:rPr lang="en-US" dirty="0" smtClean="0"/>
              <a:t>represent an offset in the desired page.</a:t>
            </a:r>
          </a:p>
          <a:p>
            <a:pPr algn="just"/>
            <a:r>
              <a:rPr lang="en-US" dirty="0" smtClean="0"/>
              <a:t> By partitioning the page table in this manner, the operating system can leave partitions unused until a process needs them. An address on the VAX architecture is as follows: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 and limit register define a legal address space</a:t>
            </a:r>
            <a:endParaRPr lang="en-US" dirty="0"/>
          </a:p>
        </p:txBody>
      </p:sp>
      <p:pic>
        <p:nvPicPr>
          <p:cNvPr id="4" name="Content Placeholder 3" descr="base and limit.png"/>
          <p:cNvPicPr>
            <a:picLocks noGrp="1" noChangeAspect="1"/>
          </p:cNvPicPr>
          <p:nvPr>
            <p:ph idx="1"/>
          </p:nvPr>
        </p:nvPicPr>
        <p:blipFill>
          <a:blip r:embed="rId2"/>
          <a:stretch>
            <a:fillRect/>
          </a:stretch>
        </p:blipFill>
        <p:spPr>
          <a:xfrm>
            <a:off x="1295400" y="1600200"/>
            <a:ext cx="7467599" cy="4977499"/>
          </a:xfrm>
        </p:spPr>
      </p:pic>
      <p:sp>
        <p:nvSpPr>
          <p:cNvPr id="5" name="Footer Placeholder 4"/>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ax.png"/>
          <p:cNvPicPr>
            <a:picLocks noGrp="1" noChangeAspect="1"/>
          </p:cNvPicPr>
          <p:nvPr>
            <p:ph idx="1"/>
          </p:nvPr>
        </p:nvPicPr>
        <p:blipFill>
          <a:blip r:embed="rId2"/>
          <a:stretch>
            <a:fillRect/>
          </a:stretch>
        </p:blipFill>
        <p:spPr>
          <a:xfrm>
            <a:off x="1371600" y="2133600"/>
            <a:ext cx="6324600" cy="2148703"/>
          </a:xfrm>
        </p:spPr>
      </p:pic>
      <p:sp>
        <p:nvSpPr>
          <p:cNvPr id="5" name="TextBox 4"/>
          <p:cNvSpPr txBox="1"/>
          <p:nvPr/>
        </p:nvSpPr>
        <p:spPr>
          <a:xfrm>
            <a:off x="609600" y="4343400"/>
            <a:ext cx="7543800" cy="1569660"/>
          </a:xfrm>
          <a:prstGeom prst="rect">
            <a:avLst/>
          </a:prstGeom>
          <a:noFill/>
        </p:spPr>
        <p:txBody>
          <a:bodyPr wrap="square" rtlCol="0">
            <a:spAutoFit/>
          </a:bodyPr>
          <a:lstStyle/>
          <a:p>
            <a:pPr algn="just"/>
            <a:r>
              <a:rPr lang="en-US" sz="3200" dirty="0" smtClean="0"/>
              <a:t>where s designates the section number, p is an index into the page table, and d is the displacement within the page</a:t>
            </a:r>
            <a:endParaRPr lang="en-US" sz="3200" dirty="0"/>
          </a:p>
        </p:txBody>
      </p:sp>
      <p:sp>
        <p:nvSpPr>
          <p:cNvPr id="6" name="Footer Placeholder 5"/>
          <p:cNvSpPr>
            <a:spLocks noGrp="1"/>
          </p:cNvSpPr>
          <p:nvPr>
            <p:ph type="ftr" sz="quarter" idx="11"/>
          </p:nvPr>
        </p:nvSpPr>
        <p:spPr/>
        <p:txBody>
          <a:bodyPr/>
          <a:lstStyle/>
          <a:p>
            <a:r>
              <a:rPr lang="en-US" smtClean="0"/>
              <a:t>Dr. S.MD. FAROOQ</a:t>
            </a: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For a system with a 64-bit logical address space, a two-level paging scheme is no longer appropriate.</a:t>
            </a:r>
          </a:p>
          <a:p>
            <a:pPr algn="just"/>
            <a:r>
              <a:rPr lang="en-US" dirty="0" smtClean="0"/>
              <a:t>let us suppose that the page size in such a system is 4 KB (212). In this case, the page table consists of up to 252 entries. If we use a two-level paging scheme, then the </a:t>
            </a:r>
            <a:r>
              <a:rPr lang="en-US" dirty="0" err="1" smtClean="0"/>
              <a:t>similer</a:t>
            </a:r>
            <a:r>
              <a:rPr lang="en-US" dirty="0" smtClean="0"/>
              <a:t> page tables can conveniently be one page long, or contain 210 4-byte entries. The addresses look like this: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vax1.png"/>
          <p:cNvPicPr>
            <a:picLocks noGrp="1" noChangeAspect="1"/>
          </p:cNvPicPr>
          <p:nvPr>
            <p:ph idx="1"/>
          </p:nvPr>
        </p:nvPicPr>
        <p:blipFill>
          <a:blip r:embed="rId2"/>
          <a:stretch>
            <a:fillRect/>
          </a:stretch>
        </p:blipFill>
        <p:spPr>
          <a:xfrm>
            <a:off x="1676400" y="685800"/>
            <a:ext cx="6248400" cy="1905000"/>
          </a:xfrm>
        </p:spPr>
      </p:pic>
      <p:sp>
        <p:nvSpPr>
          <p:cNvPr id="5" name="TextBox 4"/>
          <p:cNvSpPr txBox="1"/>
          <p:nvPr/>
        </p:nvSpPr>
        <p:spPr>
          <a:xfrm>
            <a:off x="381000" y="2667000"/>
            <a:ext cx="7924800" cy="3539430"/>
          </a:xfrm>
          <a:prstGeom prst="rect">
            <a:avLst/>
          </a:prstGeom>
          <a:noFill/>
        </p:spPr>
        <p:txBody>
          <a:bodyPr wrap="square" rtlCol="0">
            <a:spAutoFit/>
          </a:bodyPr>
          <a:lstStyle/>
          <a:p>
            <a:pPr algn="just"/>
            <a:r>
              <a:rPr lang="en-US" sz="2800" dirty="0" smtClean="0"/>
              <a:t>The outer page table consists of 242 entries, or 244 bytes. The obvious way to avoid such a large table is to divide the outer page table into smaller pieces.</a:t>
            </a:r>
          </a:p>
          <a:p>
            <a:pPr algn="just"/>
            <a:endParaRPr lang="en-US" sz="2800" dirty="0" smtClean="0"/>
          </a:p>
          <a:p>
            <a:pPr algn="just"/>
            <a:r>
              <a:rPr lang="en-US" sz="2800" dirty="0" smtClean="0"/>
              <a:t>We can divide the outer page table in various ways. We can page the outer page table, giving us a </a:t>
            </a:r>
            <a:r>
              <a:rPr lang="en-US" sz="2800" b="1" dirty="0" smtClean="0"/>
              <a:t>three-level paging scheme</a:t>
            </a:r>
            <a:r>
              <a:rPr lang="en-US" sz="2800" dirty="0" smtClean="0"/>
              <a:t>. Suppose that the outer page table is made up of standard-size pages</a:t>
            </a:r>
            <a:endParaRPr lang="en-US" sz="2800" dirty="0"/>
          </a:p>
        </p:txBody>
      </p:sp>
      <p:sp>
        <p:nvSpPr>
          <p:cNvPr id="6" name="Footer Placeholder 5"/>
          <p:cNvSpPr>
            <a:spLocks noGrp="1"/>
          </p:cNvSpPr>
          <p:nvPr>
            <p:ph type="ftr" sz="quarter" idx="11"/>
          </p:nvPr>
        </p:nvSpPr>
        <p:spPr/>
        <p:txBody>
          <a:bodyPr/>
          <a:lstStyle/>
          <a:p>
            <a:r>
              <a:rPr lang="en-US" smtClean="0"/>
              <a:t>Dr. S.MD. FAROOQ</a:t>
            </a:r>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ree level paging.png"/>
          <p:cNvPicPr>
            <a:picLocks noGrp="1" noChangeAspect="1"/>
          </p:cNvPicPr>
          <p:nvPr>
            <p:ph idx="1"/>
          </p:nvPr>
        </p:nvPicPr>
        <p:blipFill>
          <a:blip r:embed="rId2"/>
          <a:stretch>
            <a:fillRect/>
          </a:stretch>
        </p:blipFill>
        <p:spPr>
          <a:xfrm>
            <a:off x="685800" y="2286000"/>
            <a:ext cx="7543800" cy="2028054"/>
          </a:xfrm>
        </p:spPr>
      </p:pic>
      <p:sp>
        <p:nvSpPr>
          <p:cNvPr id="5" name="Footer Placeholder 4"/>
          <p:cNvSpPr>
            <a:spLocks noGrp="1"/>
          </p:cNvSpPr>
          <p:nvPr>
            <p:ph type="ftr" sz="quarter" idx="11"/>
          </p:nvPr>
        </p:nvSpPr>
        <p:spPr/>
        <p:txBody>
          <a:bodyPr/>
          <a:lstStyle/>
          <a:p>
            <a:r>
              <a:rPr lang="en-US" smtClean="0"/>
              <a:t>Dr. S.MD. FAROOQ</a:t>
            </a:r>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Hashed Page tables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A common approach for handling address spaces larger than 32 bits is to use a hashed page tables. with the hash value being the virtual page number.</a:t>
            </a:r>
          </a:p>
          <a:p>
            <a:pPr algn="just"/>
            <a:r>
              <a:rPr lang="en-US" dirty="0" smtClean="0"/>
              <a:t> Each entry in the hash table contains a linked list of elements that hash to the same location (to handle collisions).</a:t>
            </a:r>
          </a:p>
          <a:p>
            <a:pPr algn="just"/>
            <a:r>
              <a:rPr lang="en-US" dirty="0" smtClean="0"/>
              <a:t>Each element consists of three fields: (1) the virtual page number, (2) the value of the mapped page frame, and (3) a pointer to the next element in the linked list. </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 The virtual page number in the virtual address is hashed into the hash table.</a:t>
            </a:r>
          </a:p>
          <a:p>
            <a:pPr algn="just"/>
            <a:r>
              <a:rPr lang="en-US" dirty="0" smtClean="0"/>
              <a:t> The virtual page number is compared with field 1 in the first element in the linked list. If there is a match, the corresponding page frame (field 2) is used to form the desired physical address.</a:t>
            </a:r>
          </a:p>
          <a:p>
            <a:pPr algn="just"/>
            <a:r>
              <a:rPr lang="en-US" dirty="0" smtClean="0"/>
              <a:t>If there is no match, subsequent entries in the linked list are searched for a matching virtual page number.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sh.jpg"/>
          <p:cNvPicPr>
            <a:picLocks noGrp="1" noChangeAspect="1"/>
          </p:cNvPicPr>
          <p:nvPr>
            <p:ph idx="1"/>
          </p:nvPr>
        </p:nvPicPr>
        <p:blipFill>
          <a:blip r:embed="rId2"/>
          <a:stretch>
            <a:fillRect/>
          </a:stretch>
        </p:blipFill>
        <p:spPr>
          <a:xfrm>
            <a:off x="152400" y="533400"/>
            <a:ext cx="8697366" cy="56388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Page tables</a:t>
            </a:r>
            <a:endParaRPr lang="en-US" dirty="0"/>
          </a:p>
        </p:txBody>
      </p:sp>
      <p:sp>
        <p:nvSpPr>
          <p:cNvPr id="3" name="Content Placeholder 2"/>
          <p:cNvSpPr>
            <a:spLocks noGrp="1"/>
          </p:cNvSpPr>
          <p:nvPr>
            <p:ph idx="1"/>
          </p:nvPr>
        </p:nvSpPr>
        <p:spPr/>
        <p:txBody>
          <a:bodyPr/>
          <a:lstStyle/>
          <a:p>
            <a:pPr algn="just"/>
            <a:r>
              <a:rPr lang="en-US" dirty="0" smtClean="0"/>
              <a:t>Each process has an associated page table. The page table has one entry for each page that the process is using.</a:t>
            </a:r>
          </a:p>
          <a:p>
            <a:pPr algn="just"/>
            <a:r>
              <a:rPr lang="en-US" dirty="0" smtClean="0"/>
              <a:t>processes reference pages through the pages' virtual addresses. The operating system must then translate this reference into a physical memory address</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 Since the table is sorted by virtual address, the operating system is able to calculate where in the table the associated physical address entry is located and to use that value directly.</a:t>
            </a:r>
          </a:p>
          <a:p>
            <a:pPr algn="just"/>
            <a:r>
              <a:rPr lang="en-US" dirty="0" smtClean="0"/>
              <a:t>One of the drawbacks of this method is that each page table may consist of millions of entries. These tables may consume large amounts of physical memory just to keep track of how other physical memory is being used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An inverted page table has one entry for each real page (or frame) of memory. Each entry consists of the </a:t>
            </a:r>
            <a:r>
              <a:rPr lang="en-US" b="1" dirty="0" smtClean="0"/>
              <a:t>virtual address </a:t>
            </a:r>
            <a:r>
              <a:rPr lang="en-US" dirty="0" smtClean="0"/>
              <a:t>of the page stored in that real memory location, with information about the process that owns the page. </a:t>
            </a:r>
          </a:p>
          <a:p>
            <a:pPr algn="just"/>
            <a:r>
              <a:rPr lang="en-US" dirty="0" smtClean="0"/>
              <a:t>Thus, only one page table is in the system, and it has only one entry for each page of physical memory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address protection</a:t>
            </a:r>
            <a:endParaRPr lang="en-US" dirty="0"/>
          </a:p>
        </p:txBody>
      </p:sp>
      <p:pic>
        <p:nvPicPr>
          <p:cNvPr id="4" name="Content Placeholder 3" descr="address protection.png"/>
          <p:cNvPicPr>
            <a:picLocks noGrp="1" noChangeAspect="1"/>
          </p:cNvPicPr>
          <p:nvPr>
            <p:ph idx="1"/>
          </p:nvPr>
        </p:nvPicPr>
        <p:blipFill>
          <a:blip r:embed="rId2"/>
          <a:stretch>
            <a:fillRect/>
          </a:stretch>
        </p:blipFill>
        <p:spPr>
          <a:xfrm>
            <a:off x="609600" y="1524000"/>
            <a:ext cx="7924800" cy="4572000"/>
          </a:xfrm>
        </p:spPr>
      </p:pic>
      <p:sp>
        <p:nvSpPr>
          <p:cNvPr id="5" name="Footer Placeholder 4"/>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 Inverted page tables often require that an address-space identifier stored in each entry of the page table, since the table usually contains several different address spaces mapping physical memory.</a:t>
            </a:r>
          </a:p>
          <a:p>
            <a:pPr algn="just"/>
            <a:r>
              <a:rPr lang="en-US" dirty="0" smtClean="0"/>
              <a:t>Storing the address-space identifier ensures that a logical page for a particular process is mapped to the corresponding physical page frame.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verted.jpg"/>
          <p:cNvPicPr>
            <a:picLocks noGrp="1" noChangeAspect="1"/>
          </p:cNvPicPr>
          <p:nvPr>
            <p:ph idx="1"/>
          </p:nvPr>
        </p:nvPicPr>
        <p:blipFill>
          <a:blip r:embed="rId2"/>
          <a:stretch>
            <a:fillRect/>
          </a:stretch>
        </p:blipFill>
        <p:spPr>
          <a:xfrm>
            <a:off x="108672" y="533400"/>
            <a:ext cx="9247759" cy="57150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To illustrate this method, we describe a simplified version of the i11verted page table used in the IBM RT. Each virtual address in the system consists of a triple: </a:t>
            </a:r>
          </a:p>
          <a:p>
            <a:pPr algn="just"/>
            <a:r>
              <a:rPr lang="en-US" dirty="0" smtClean="0"/>
              <a:t>&lt;process-id, page-number, offset&gt;. </a:t>
            </a:r>
          </a:p>
          <a:p>
            <a:pPr algn="just"/>
            <a:r>
              <a:rPr lang="en-US" dirty="0" smtClean="0"/>
              <a:t> The inverted page table is then searched for a match. If a match is found-say, at entry </a:t>
            </a:r>
            <a:r>
              <a:rPr lang="en-US" dirty="0" err="1" smtClean="0"/>
              <a:t>i</a:t>
            </a:r>
            <a:r>
              <a:rPr lang="en-US" dirty="0" smtClean="0"/>
              <a:t>-then the physical address &lt;</a:t>
            </a:r>
            <a:r>
              <a:rPr lang="en-US" dirty="0" err="1" smtClean="0"/>
              <a:t>i</a:t>
            </a:r>
            <a:r>
              <a:rPr lang="en-US" dirty="0" smtClean="0"/>
              <a:t>, offset&gt; is generated. If no match is found, then an illegal address access has been attempted.</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Segmentation</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Segmentation is a memory-management scheme that supports this user view of memory. </a:t>
            </a:r>
          </a:p>
          <a:p>
            <a:pPr algn="just"/>
            <a:r>
              <a:rPr lang="en-US" dirty="0" smtClean="0"/>
              <a:t>A logical address space is a collection of segments. </a:t>
            </a:r>
          </a:p>
          <a:p>
            <a:pPr algn="just"/>
            <a:r>
              <a:rPr lang="en-US" dirty="0" smtClean="0"/>
              <a:t>Each segment has a </a:t>
            </a:r>
            <a:r>
              <a:rPr lang="en-US" b="1" dirty="0" smtClean="0"/>
              <a:t>name and a length</a:t>
            </a:r>
            <a:r>
              <a:rPr lang="en-US" dirty="0" smtClean="0"/>
              <a:t>. The addresses specify both the segment name and the offset within the segment. The user therefore specifies each address by two quantities: a </a:t>
            </a:r>
            <a:r>
              <a:rPr lang="en-US" b="1" dirty="0" smtClean="0"/>
              <a:t>segment name </a:t>
            </a:r>
            <a:r>
              <a:rPr lang="en-US" dirty="0" smtClean="0"/>
              <a:t>and an </a:t>
            </a:r>
            <a:r>
              <a:rPr lang="en-US" b="1" dirty="0" smtClean="0"/>
              <a:t>offset</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For simplicity of implementation, segments are numbered and are referred to by a segment number, rather than by a segment name. Thus, a logical address consists of a two </a:t>
            </a:r>
            <a:r>
              <a:rPr lang="en-US" dirty="0" err="1" smtClean="0"/>
              <a:t>tuple</a:t>
            </a:r>
            <a:r>
              <a:rPr lang="en-US" dirty="0" smtClean="0"/>
              <a:t>.</a:t>
            </a:r>
          </a:p>
          <a:p>
            <a:pPr algn="just">
              <a:buNone/>
            </a:pPr>
            <a:r>
              <a:rPr lang="en-US" dirty="0" smtClean="0"/>
              <a:t>			&lt;segment-number, offset&gt;. </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gmentation.jpg"/>
          <p:cNvPicPr>
            <a:picLocks noGrp="1" noChangeAspect="1"/>
          </p:cNvPicPr>
          <p:nvPr>
            <p:ph idx="1"/>
          </p:nvPr>
        </p:nvPicPr>
        <p:blipFill>
          <a:blip r:embed="rId2"/>
          <a:stretch>
            <a:fillRect/>
          </a:stretch>
        </p:blipFill>
        <p:spPr>
          <a:xfrm>
            <a:off x="1523999" y="601047"/>
            <a:ext cx="6305181" cy="5723553"/>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Although the user can now refer to objects in the program by a two-dimensional address, the actual physical memory is still, of course, a one-dimensional sequence of bytes.</a:t>
            </a:r>
          </a:p>
          <a:p>
            <a:pPr algn="just"/>
            <a:r>
              <a:rPr lang="en-US" dirty="0" smtClean="0"/>
              <a:t>Thus, we must define an implementation to map two dimensional user-defined addresses into one-dimensional physical addresses. This mapping is effected by a segment table.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Each entry in the segment table has a </a:t>
            </a:r>
            <a:r>
              <a:rPr lang="en-US" b="1" dirty="0" smtClean="0"/>
              <a:t>segment base </a:t>
            </a:r>
            <a:r>
              <a:rPr lang="en-US" dirty="0" smtClean="0"/>
              <a:t>and a </a:t>
            </a:r>
            <a:r>
              <a:rPr lang="en-US" b="1" dirty="0" smtClean="0"/>
              <a:t>segment limit.</a:t>
            </a:r>
          </a:p>
          <a:p>
            <a:pPr algn="just"/>
            <a:r>
              <a:rPr lang="en-US" dirty="0" smtClean="0"/>
              <a:t>The segment base contains the starting physical address where the segment resides in memory, and the segment limit specifies the length of the segment.</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gmentation hw.jpg"/>
          <p:cNvPicPr>
            <a:picLocks noGrp="1" noChangeAspect="1"/>
          </p:cNvPicPr>
          <p:nvPr>
            <p:ph idx="1"/>
          </p:nvPr>
        </p:nvPicPr>
        <p:blipFill>
          <a:blip r:embed="rId2"/>
          <a:stretch>
            <a:fillRect/>
          </a:stretch>
        </p:blipFill>
        <p:spPr>
          <a:xfrm>
            <a:off x="350072" y="685800"/>
            <a:ext cx="7930328" cy="54864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A logical address consists of two parts: </a:t>
            </a:r>
            <a:r>
              <a:rPr lang="en-US" b="1" dirty="0" smtClean="0"/>
              <a:t>a segment number, s,</a:t>
            </a:r>
            <a:r>
              <a:rPr lang="en-US" dirty="0" smtClean="0"/>
              <a:t> and an </a:t>
            </a:r>
            <a:r>
              <a:rPr lang="en-US" b="1" dirty="0" smtClean="0"/>
              <a:t>offset</a:t>
            </a:r>
            <a:r>
              <a:rPr lang="en-US" dirty="0" smtClean="0"/>
              <a:t> into that segment, d. The segment number is used as an index to the segment table. The offset d of the logical address must be between 0 and the segment limit. If it is not, we trap to the operating system .</a:t>
            </a:r>
          </a:p>
          <a:p>
            <a:pPr algn="just"/>
            <a:r>
              <a:rPr lang="en-US" dirty="0" smtClean="0"/>
              <a:t>When an offset is legal, it is added to the segment base to produce the address in physical memory of the desired byte</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Binding</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 program resides on a disk as a binary executable file. To be executed, the program must be brought into memory and placed within a process</a:t>
            </a:r>
          </a:p>
          <a:p>
            <a:pPr algn="just"/>
            <a:r>
              <a:rPr lang="en-US" dirty="0" smtClean="0"/>
              <a:t>the process may be moved between disk and memory during its execution. 	</a:t>
            </a:r>
          </a:p>
          <a:p>
            <a:pPr algn="just"/>
            <a:r>
              <a:rPr lang="en-US" dirty="0" smtClean="0"/>
              <a:t> The processes on the disk that are waiting to be brought into memory for execution form the </a:t>
            </a:r>
            <a:r>
              <a:rPr lang="en-US" b="1" dirty="0" smtClean="0"/>
              <a:t>input queue</a:t>
            </a:r>
            <a:endParaRPr lang="en-US" b="1"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gmentation example.jpg"/>
          <p:cNvPicPr>
            <a:picLocks noGrp="1" noChangeAspect="1"/>
          </p:cNvPicPr>
          <p:nvPr>
            <p:ph idx="1"/>
          </p:nvPr>
        </p:nvPicPr>
        <p:blipFill>
          <a:blip r:embed="rId2"/>
          <a:stretch>
            <a:fillRect/>
          </a:stretch>
        </p:blipFill>
        <p:spPr>
          <a:xfrm>
            <a:off x="304800" y="457200"/>
            <a:ext cx="8534400" cy="5668963"/>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Part-II Virtual Memory Management</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dirty="0" smtClean="0"/>
              <a:t>Virtual Memory:</a:t>
            </a:r>
          </a:p>
          <a:p>
            <a:pPr algn="just"/>
            <a:r>
              <a:rPr lang="en-US" dirty="0" smtClean="0"/>
              <a:t>Virtual Memory is a space where large programs can store themselves in form of pages while their execution and only the required pages or portions of processes are loaded into the main memory. This technique is useful as large virtual memory is provided for user programs when a very small physical memory is there.</a:t>
            </a:r>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Most processes never need all their pages at once, for following reasons :</a:t>
            </a:r>
          </a:p>
          <a:p>
            <a:pPr algn="just"/>
            <a:r>
              <a:rPr lang="en-US" dirty="0" smtClean="0"/>
              <a:t>Error handling code is not needed unless that specific error occurs, some of which are quite rare.</a:t>
            </a:r>
          </a:p>
          <a:p>
            <a:pPr algn="just"/>
            <a:r>
              <a:rPr lang="en-US" dirty="0" smtClean="0"/>
              <a:t>Arrays are often over-sized for worst-case scenarios, and only a small fraction of the arrays are actually used in practice.</a:t>
            </a:r>
          </a:p>
          <a:p>
            <a:pPr algn="just"/>
            <a:r>
              <a:rPr lang="en-US" dirty="0" smtClean="0"/>
              <a:t>Certain features of certain programs are rarely used.</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Virtual Memory</a:t>
            </a:r>
            <a:endParaRPr lang="en-US" dirty="0"/>
          </a:p>
        </p:txBody>
      </p:sp>
      <p:sp>
        <p:nvSpPr>
          <p:cNvPr id="3" name="Content Placeholder 2"/>
          <p:cNvSpPr>
            <a:spLocks noGrp="1"/>
          </p:cNvSpPr>
          <p:nvPr>
            <p:ph idx="1"/>
          </p:nvPr>
        </p:nvSpPr>
        <p:spPr/>
        <p:txBody>
          <a:bodyPr/>
          <a:lstStyle/>
          <a:p>
            <a:pPr algn="just"/>
            <a:r>
              <a:rPr lang="en-US" dirty="0" smtClean="0"/>
              <a:t>Large programs can be written, as virtual space available is huge compared to physical memory.</a:t>
            </a:r>
          </a:p>
          <a:p>
            <a:pPr algn="just"/>
            <a:r>
              <a:rPr lang="en-US" dirty="0" smtClean="0"/>
              <a:t>Less I/O required, leads to faster and easy swapping of processes.</a:t>
            </a:r>
          </a:p>
          <a:p>
            <a:pPr algn="just"/>
            <a:r>
              <a:rPr lang="en-US" dirty="0" smtClean="0"/>
              <a:t>More physical memory available, as programs are stored on virtual memory, so they occupy very less space on actual physical memory.</a:t>
            </a:r>
          </a:p>
          <a:p>
            <a:pPr algn="just"/>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a:t>
            </a:r>
            <a:r>
              <a:rPr lang="en-US" b="1" dirty="0" smtClean="0"/>
              <a:t>Virtual address space </a:t>
            </a:r>
            <a:r>
              <a:rPr lang="en-US" dirty="0" smtClean="0"/>
              <a:t>of a process refers to the logical (or virtual) view of how a process is stored in memory.</a:t>
            </a:r>
          </a:p>
          <a:p>
            <a:pPr algn="just"/>
            <a:r>
              <a:rPr lang="en-US" dirty="0" smtClean="0"/>
              <a:t> Typically, this view is that a process begins at a certain logical address-say, address 0-and exists in contiguous memory.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rtual address space.jpg"/>
          <p:cNvPicPr>
            <a:picLocks noGrp="1" noChangeAspect="1"/>
          </p:cNvPicPr>
          <p:nvPr>
            <p:ph idx="1"/>
          </p:nvPr>
        </p:nvPicPr>
        <p:blipFill>
          <a:blip r:embed="rId2"/>
          <a:stretch>
            <a:fillRect/>
          </a:stretch>
        </p:blipFill>
        <p:spPr>
          <a:xfrm>
            <a:off x="2466484" y="457200"/>
            <a:ext cx="4162916" cy="5791200"/>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a:t>
            </a:r>
            <a:r>
              <a:rPr lang="en-US" b="1" dirty="0" smtClean="0"/>
              <a:t>heap</a:t>
            </a:r>
            <a:r>
              <a:rPr lang="en-US" dirty="0" smtClean="0"/>
              <a:t> to </a:t>
            </a:r>
            <a:r>
              <a:rPr lang="en-US" b="1" dirty="0" smtClean="0"/>
              <a:t>grow upward </a:t>
            </a:r>
            <a:r>
              <a:rPr lang="en-US" dirty="0" smtClean="0"/>
              <a:t>in memory as it is used for dynamic memory allocation. Similarly, we allow for the </a:t>
            </a:r>
            <a:r>
              <a:rPr lang="en-US" b="1" dirty="0" smtClean="0"/>
              <a:t>stack</a:t>
            </a:r>
            <a:r>
              <a:rPr lang="en-US" dirty="0" smtClean="0"/>
              <a:t> to </a:t>
            </a:r>
            <a:r>
              <a:rPr lang="en-US" b="1" dirty="0" smtClean="0"/>
              <a:t>grow downward</a:t>
            </a:r>
            <a:r>
              <a:rPr lang="en-US" dirty="0" smtClean="0"/>
              <a:t> in memory through successive function calls. The large blank space (or hole) between the heap and the stack is part of the virtual address space</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400" dirty="0" smtClean="0"/>
              <a:t>Virtual address spaces that include holes are known as </a:t>
            </a:r>
            <a:r>
              <a:rPr lang="en-US" sz="2400" b="1" dirty="0" smtClean="0"/>
              <a:t>Sparse address space</a:t>
            </a:r>
          </a:p>
          <a:p>
            <a:pPr algn="just"/>
            <a:r>
              <a:rPr lang="en-US" sz="2400" dirty="0" smtClean="0"/>
              <a:t>In addition to separating logical memory from physical memory, virtual memory allows files and memory to be shared by two or more processes through page sharing</a:t>
            </a:r>
            <a:endParaRPr lang="en-US" sz="2400" b="1" dirty="0"/>
          </a:p>
        </p:txBody>
      </p:sp>
      <p:pic>
        <p:nvPicPr>
          <p:cNvPr id="4" name="Picture 3" descr="shared library.jpg"/>
          <p:cNvPicPr>
            <a:picLocks noChangeAspect="1"/>
          </p:cNvPicPr>
          <p:nvPr/>
        </p:nvPicPr>
        <p:blipFill>
          <a:blip r:embed="rId2"/>
          <a:stretch>
            <a:fillRect/>
          </a:stretch>
        </p:blipFill>
        <p:spPr>
          <a:xfrm>
            <a:off x="838200" y="2514600"/>
            <a:ext cx="7593037" cy="4062876"/>
          </a:xfrm>
          <a:prstGeom prst="rect">
            <a:avLst/>
          </a:prstGeom>
        </p:spPr>
      </p:pic>
      <p:sp>
        <p:nvSpPr>
          <p:cNvPr id="5" name="Footer Placeholder 4"/>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Paging</a:t>
            </a:r>
            <a:endParaRPr lang="en-US" dirty="0"/>
          </a:p>
        </p:txBody>
      </p:sp>
      <p:sp>
        <p:nvSpPr>
          <p:cNvPr id="3" name="Content Placeholder 2"/>
          <p:cNvSpPr>
            <a:spLocks noGrp="1"/>
          </p:cNvSpPr>
          <p:nvPr>
            <p:ph idx="1"/>
          </p:nvPr>
        </p:nvSpPr>
        <p:spPr/>
        <p:txBody>
          <a:bodyPr/>
          <a:lstStyle/>
          <a:p>
            <a:pPr algn="just"/>
            <a:r>
              <a:rPr lang="en-US" dirty="0" smtClean="0"/>
              <a:t>The basic idea behind demand paging is that when a process is swapped in, its pages are not swapped in all at once. Rather they are swapped in only when the process needs them(On demand). This is termed as </a:t>
            </a:r>
            <a:r>
              <a:rPr lang="en-US" b="1" dirty="0" smtClean="0"/>
              <a:t>lazy swapper or pager.</a:t>
            </a:r>
          </a:p>
          <a:p>
            <a:pPr algn="just"/>
            <a:r>
              <a:rPr lang="en-US" dirty="0" smtClean="0"/>
              <a:t>Initially only those pages are loaded which will be required the process immediately.</a:t>
            </a:r>
            <a:endParaRPr lang="en-US" dirty="0"/>
          </a:p>
        </p:txBody>
      </p:sp>
      <p:sp>
        <p:nvSpPr>
          <p:cNvPr id="4" name="Footer Placeholder 3"/>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mand paging.jpg"/>
          <p:cNvPicPr>
            <a:picLocks noGrp="1" noChangeAspect="1"/>
          </p:cNvPicPr>
          <p:nvPr>
            <p:ph idx="1"/>
          </p:nvPr>
        </p:nvPicPr>
        <p:blipFill>
          <a:blip r:embed="rId2"/>
          <a:stretch>
            <a:fillRect/>
          </a:stretch>
        </p:blipFill>
        <p:spPr>
          <a:xfrm>
            <a:off x="249970" y="381000"/>
            <a:ext cx="8436830" cy="5733256"/>
          </a:xfrm>
        </p:spPr>
      </p:pic>
      <p:sp>
        <p:nvSpPr>
          <p:cNvPr id="3" name="Footer Placeholder 2"/>
          <p:cNvSpPr>
            <a:spLocks noGrp="1"/>
          </p:cNvSpPr>
          <p:nvPr>
            <p:ph type="ftr" sz="quarter" idx="11"/>
          </p:nvPr>
        </p:nvSpPr>
        <p:spPr/>
        <p:txBody>
          <a:bodyPr/>
          <a:lstStyle/>
          <a:p>
            <a:r>
              <a:rPr lang="en-US" smtClean="0"/>
              <a:t>Dr. S.MD. FAROOQ</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2599</TotalTime>
  <Words>8518</Words>
  <Application>Microsoft Office PowerPoint</Application>
  <PresentationFormat>On-screen Show (4:3)</PresentationFormat>
  <Paragraphs>522</Paragraphs>
  <Slides>151</Slides>
  <Notes>0</Notes>
  <HiddenSlides>7</HiddenSlides>
  <MMClips>0</MMClips>
  <ScaleCrop>false</ScaleCrop>
  <HeadingPairs>
    <vt:vector size="4" baseType="variant">
      <vt:variant>
        <vt:lpstr>Theme</vt:lpstr>
      </vt:variant>
      <vt:variant>
        <vt:i4>1</vt:i4>
      </vt:variant>
      <vt:variant>
        <vt:lpstr>Slide Titles</vt:lpstr>
      </vt:variant>
      <vt:variant>
        <vt:i4>151</vt:i4>
      </vt:variant>
    </vt:vector>
  </HeadingPairs>
  <TitlesOfParts>
    <vt:vector size="152" baseType="lpstr">
      <vt:lpstr>Office Theme</vt:lpstr>
      <vt:lpstr>Memory Management</vt:lpstr>
      <vt:lpstr>Introduction</vt:lpstr>
      <vt:lpstr>Slide 3</vt:lpstr>
      <vt:lpstr>Slide 4</vt:lpstr>
      <vt:lpstr>Slide 5</vt:lpstr>
      <vt:lpstr>Slide 6</vt:lpstr>
      <vt:lpstr>Base and limit register define a legal address space</vt:lpstr>
      <vt:lpstr>Hardware address protection</vt:lpstr>
      <vt:lpstr>Address Binding</vt:lpstr>
      <vt:lpstr>Slide 10</vt:lpstr>
      <vt:lpstr>Slide 11</vt:lpstr>
      <vt:lpstr>Slide 12</vt:lpstr>
      <vt:lpstr>Multistep processing of a user program</vt:lpstr>
      <vt:lpstr>Logical and Physical address space</vt:lpstr>
      <vt:lpstr>Slide 15</vt:lpstr>
      <vt:lpstr>Slide 16</vt:lpstr>
      <vt:lpstr>Dynamic relocation using relocation register</vt:lpstr>
      <vt:lpstr>Slide 18</vt:lpstr>
      <vt:lpstr>Dynamic Loading </vt:lpstr>
      <vt:lpstr>Swapping</vt:lpstr>
      <vt:lpstr>Swapping of two processes</vt:lpstr>
      <vt:lpstr>Slide 22</vt:lpstr>
      <vt:lpstr>Slide 23</vt:lpstr>
      <vt:lpstr>Contiguous Memory Allocation</vt:lpstr>
      <vt:lpstr>Memory Allocation</vt:lpstr>
      <vt:lpstr>Slide 26</vt:lpstr>
      <vt:lpstr>Slide 27</vt:lpstr>
      <vt:lpstr>Dynamic storage allocation problem</vt:lpstr>
      <vt:lpstr>Slide 29</vt:lpstr>
      <vt:lpstr>Fragmentation</vt:lpstr>
      <vt:lpstr>Types of Fragmentation</vt:lpstr>
      <vt:lpstr>Slide 32</vt:lpstr>
      <vt:lpstr>Slide 33</vt:lpstr>
      <vt:lpstr>Paging</vt:lpstr>
      <vt:lpstr>Basic Method</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Protection</vt:lpstr>
      <vt:lpstr>Slide 54</vt:lpstr>
      <vt:lpstr>Slide 55</vt:lpstr>
      <vt:lpstr>Slide 56</vt:lpstr>
      <vt:lpstr>Slide 57</vt:lpstr>
      <vt:lpstr>Shared Pages</vt:lpstr>
      <vt:lpstr>Slide 59</vt:lpstr>
      <vt:lpstr>Slide 60</vt:lpstr>
      <vt:lpstr>Slide 61</vt:lpstr>
      <vt:lpstr>Structure of Page Table</vt:lpstr>
      <vt:lpstr>Structure of the Page Table</vt:lpstr>
      <vt:lpstr>Slide 64</vt:lpstr>
      <vt:lpstr>Slide 65</vt:lpstr>
      <vt:lpstr>Slide 66</vt:lpstr>
      <vt:lpstr>Slide 67</vt:lpstr>
      <vt:lpstr>Slide 68</vt:lpstr>
      <vt:lpstr>Slide 69</vt:lpstr>
      <vt:lpstr>Slide 70</vt:lpstr>
      <vt:lpstr>Slide 71</vt:lpstr>
      <vt:lpstr>Slide 72</vt:lpstr>
      <vt:lpstr>Slide 73</vt:lpstr>
      <vt:lpstr>Hashed Page tables</vt:lpstr>
      <vt:lpstr>Working</vt:lpstr>
      <vt:lpstr>Slide 76</vt:lpstr>
      <vt:lpstr>Inverted Page tables</vt:lpstr>
      <vt:lpstr>Slide 78</vt:lpstr>
      <vt:lpstr>Slide 79</vt:lpstr>
      <vt:lpstr>Slide 80</vt:lpstr>
      <vt:lpstr>Slide 81</vt:lpstr>
      <vt:lpstr>Slide 82</vt:lpstr>
      <vt:lpstr>Segmentation</vt:lpstr>
      <vt:lpstr>Slide 84</vt:lpstr>
      <vt:lpstr>Slide 85</vt:lpstr>
      <vt:lpstr>Slide 86</vt:lpstr>
      <vt:lpstr>Slide 87</vt:lpstr>
      <vt:lpstr>Slide 88</vt:lpstr>
      <vt:lpstr>Slide 89</vt:lpstr>
      <vt:lpstr>Slide 90</vt:lpstr>
      <vt:lpstr>Part-II Virtual Memory Management</vt:lpstr>
      <vt:lpstr>Slide 92</vt:lpstr>
      <vt:lpstr>Benefits of Virtual Memory</vt:lpstr>
      <vt:lpstr>Slide 94</vt:lpstr>
      <vt:lpstr>Slide 95</vt:lpstr>
      <vt:lpstr>Slide 96</vt:lpstr>
      <vt:lpstr>Slide 97</vt:lpstr>
      <vt:lpstr>Demand Paging</vt:lpstr>
      <vt:lpstr>Slide 99</vt:lpstr>
      <vt:lpstr>Slide 100</vt:lpstr>
      <vt:lpstr>Basic Concept</vt:lpstr>
      <vt:lpstr>Slide 102</vt:lpstr>
      <vt:lpstr>Slide 103</vt:lpstr>
      <vt:lpstr>Page Fault</vt:lpstr>
      <vt:lpstr>Slide 105</vt:lpstr>
      <vt:lpstr>Slide 106</vt:lpstr>
      <vt:lpstr>Slide 107</vt:lpstr>
      <vt:lpstr>Pure Demand Paging</vt:lpstr>
      <vt:lpstr>Page Replacement</vt:lpstr>
      <vt:lpstr>Slide 110</vt:lpstr>
      <vt:lpstr>Slide 111</vt:lpstr>
      <vt:lpstr>Basic Page replacement</vt:lpstr>
      <vt:lpstr>Slide 113</vt:lpstr>
      <vt:lpstr>FIFO Page replacement Algo</vt:lpstr>
      <vt:lpstr>FIFO Example</vt:lpstr>
      <vt:lpstr>Slide 116</vt:lpstr>
      <vt:lpstr>Slide 117</vt:lpstr>
      <vt:lpstr>Slide 118</vt:lpstr>
      <vt:lpstr>Optimal Page Replacement</vt:lpstr>
      <vt:lpstr>Slide 120</vt:lpstr>
      <vt:lpstr>Slide 121</vt:lpstr>
      <vt:lpstr>LRU Page Replacement</vt:lpstr>
      <vt:lpstr>Slide 123</vt:lpstr>
      <vt:lpstr>Slide 124</vt:lpstr>
      <vt:lpstr>Slide 125</vt:lpstr>
      <vt:lpstr>LRU Approximation Page replacement ( Second Chance Algorithm )</vt:lpstr>
      <vt:lpstr>Slide 127</vt:lpstr>
      <vt:lpstr>Slide 128</vt:lpstr>
      <vt:lpstr>Slide 129</vt:lpstr>
      <vt:lpstr>Enhanced second chance algorithm</vt:lpstr>
      <vt:lpstr>Slide 131</vt:lpstr>
      <vt:lpstr>Allocation of Frames</vt:lpstr>
      <vt:lpstr>Frame Allocation Algorithms</vt:lpstr>
      <vt:lpstr>Slide 134</vt:lpstr>
      <vt:lpstr>Slide 135</vt:lpstr>
      <vt:lpstr>Global Vs Local Allocation</vt:lpstr>
      <vt:lpstr>Slide 137</vt:lpstr>
      <vt:lpstr>Thrashing</vt:lpstr>
      <vt:lpstr>Slide 139</vt:lpstr>
      <vt:lpstr>Memory Mapped Files</vt:lpstr>
      <vt:lpstr>Slide 141</vt:lpstr>
      <vt:lpstr>Slide 142</vt:lpstr>
      <vt:lpstr>Slide 143</vt:lpstr>
      <vt:lpstr>Allocating Kernel Memory</vt:lpstr>
      <vt:lpstr>Slide 145</vt:lpstr>
      <vt:lpstr>Slide 146</vt:lpstr>
      <vt:lpstr>Drawback of Buddy System</vt:lpstr>
      <vt:lpstr>Slab System Allocation</vt:lpstr>
      <vt:lpstr>Slide 149</vt:lpstr>
      <vt:lpstr>Slide 150</vt:lpstr>
      <vt:lpstr>Slide 151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Management</dc:title>
  <dc:creator>farook 1201</dc:creator>
  <cp:lastModifiedBy>farook 1201</cp:lastModifiedBy>
  <cp:revision>182</cp:revision>
  <dcterms:created xsi:type="dcterms:W3CDTF">2019-09-12T04:58:41Z</dcterms:created>
  <dcterms:modified xsi:type="dcterms:W3CDTF">2023-11-28T06:05:25Z</dcterms:modified>
</cp:coreProperties>
</file>