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56" r:id="rId10"/>
    <p:sldId id="257" r:id="rId11"/>
    <p:sldId id="275" r:id="rId12"/>
    <p:sldId id="276" r:id="rId13"/>
    <p:sldId id="283" r:id="rId14"/>
    <p:sldId id="277" r:id="rId15"/>
    <p:sldId id="278" r:id="rId16"/>
    <p:sldId id="279" r:id="rId17"/>
    <p:sldId id="280" r:id="rId18"/>
    <p:sldId id="281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82" r:id="rId27"/>
    <p:sldId id="29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4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7C15-FB1B-4545-9879-EFF74F6CF517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2C31-5E29-45C0-91BE-8585A7095F6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13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40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EB0B1-B492-403B-8CDD-F0ABB38A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E3E02-8A82-4014-A258-FDF259BF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BA12A8-B3C2-45D2-8AB2-65F74D37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184FB4-4D6C-4F21-813A-8DA06AD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602CD-F35D-4B03-A8E4-AAD4CBD6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709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99712-0EE7-496A-948F-0BCF0E2E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1F9F91-BF00-46CB-9CF4-C6DD1C1B2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AA03ED-4B9C-4264-8BF3-0611334B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0CD2CA-93A2-4686-BF6D-2A345783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B4402-5FFE-474E-86DE-348DFE3C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73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1E5967-7438-4EBB-87EE-6BC0592A7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BA4AAE-4A4F-4637-8598-FC98B1CE2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9C3126-5A28-4C96-9F33-2CEBDEF9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C134E-2517-4BCE-A4D6-76868B8B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31B81A-6F9B-439A-AC73-70461127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13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018" y="188913"/>
            <a:ext cx="10390716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434" y="1341439"/>
            <a:ext cx="11605684" cy="2319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434" y="3813175"/>
            <a:ext cx="11605684" cy="2319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CCF9-A3F3-4B42-97AD-8F09DE933D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83D7F-C2CB-43A4-A4F8-153F3CD1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8B984-4312-44AB-B6AD-1AD31334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73399E-BB28-48AD-8C58-3D077F2E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8D74D-47C8-4910-BD07-854787A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84907-E557-407C-8E20-6E1E0FE0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5656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B0E56-E4EE-48C3-853F-1E83FA37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95CCB-7B79-4DEC-914D-C93F06D9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A71F2-D4F2-4ADF-82FA-1303B384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05D275-39B5-46D5-BEC2-EBFF4CCA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0C2E4-29FB-4D92-AEEF-1E3A8BBE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54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727A4-2738-4295-8C5A-736AC374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AE6C9-06F1-45F0-84F3-E2CC4BF72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A1CF4E-635A-4129-BC21-B4EB6FB66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82A0B7-FD97-49F0-95E0-18335EE3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7F223-7D40-4B52-8416-FA91B772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ADC20-D661-4E4A-A4EB-060A0D7B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7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69686-45E9-4EDC-A77B-54063C90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A90903-B864-4617-A4AD-9468F784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139AF1-3943-4062-80BC-C953C8485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68E86A-A248-4A3E-A8D0-E994ED914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7D9520-9F06-468D-A756-EB10DE4B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CBE0CF-2543-4A76-A553-D0CCF864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A77727-951F-4B24-A98E-CC2DFED6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259FE2-461A-4166-9936-06D709A4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070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551C2-2378-46AF-B11A-1E76EEC5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5524AE-D7A1-4593-AEAB-F2CD1DBD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05E0FD-C3E4-4999-8119-00D1F7A7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4B5DB4-30B4-4E14-9A58-1ADFEBB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58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F6F46C-BA96-4ED8-9E6E-A55A8EFD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EFD070-A843-4A6B-A532-46E21656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E771B9-5024-4B08-8C84-E15F3C6E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153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F55EF-2250-42B6-8D5D-5746978A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B1157-692C-454D-ACD4-9FFB708E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F5330B-BC6E-4DE6-B741-93723CBD1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DFB6AE-F8E0-4727-821D-AE87DD69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86AC73-969B-4066-8564-EAD21168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C03673-6F91-4325-8EF9-E161210E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F3155-7D36-463D-92FE-7274E7F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9A6685-4A5E-4910-9D29-F3A270538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3B0DF6-0A7C-4CDC-94D2-414D088CA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EF008-2C92-4AA8-823A-9DDC275A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09B4F-A63D-4C6E-900D-539A3932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7E97BF-74FD-413F-8B45-C495AC06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14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B53CBA-7B6E-44E8-A697-5C44505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03D2B8-F437-40E8-995E-7D0D318A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BFEEC-6D30-4921-B36B-06C9346B8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33C3-68F7-4119-A08E-5B8F2109069B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EC135-51B7-4D72-872A-78B8DF94F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46310C-2351-4564-B1C7-E8774498E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2C51-9AFF-4850-99C7-235FAB437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6273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ABB3A-FEE1-4AD9-8DD0-82C75C93AF93}" type="slidenum">
              <a:rPr lang="en-US" altLang="en-US" sz="1400" smtClean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alt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title"/>
          </p:nvPr>
        </p:nvSpPr>
        <p:spPr>
          <a:solidFill>
            <a:srgbClr val="F8BAA6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8000"/>
                </a:solidFill>
                <a:ea typeface="新細明體" pitchFamily="18" charset="-120"/>
              </a:rPr>
              <a:t>GOOD MORNING</a:t>
            </a:r>
            <a:r>
              <a:rPr lang="en-US" altLang="en-US" smtClean="0">
                <a:ea typeface="新細明體" pitchFamily="18" charset="-120"/>
              </a:rPr>
              <a:t> </a:t>
            </a:r>
          </a:p>
        </p:txBody>
      </p:sp>
      <p:sp>
        <p:nvSpPr>
          <p:cNvPr id="717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solidFill>
            <a:srgbClr val="F5FBAB">
              <a:alpha val="89803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4800" b="1" smtClean="0">
                <a:solidFill>
                  <a:srgbClr val="FF0000"/>
                </a:solidFill>
              </a:rPr>
              <a:t>Combinational Circuits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smtClean="0">
              <a:ea typeface="新細明體" pitchFamily="18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ea typeface="新細明體" pitchFamily="18" charset="-120"/>
              </a:rPr>
              <a:t>By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ea typeface="新細明體" pitchFamily="18" charset="-120"/>
              </a:rPr>
              <a:t>Dr.M.V.SUBRAMANYAM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006600"/>
                </a:solidFill>
                <a:ea typeface="新細明體" pitchFamily="18" charset="-120"/>
              </a:rPr>
              <a:t>PRINCIPAL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3333CC"/>
                </a:solidFill>
                <a:ea typeface="新細明體" pitchFamily="18" charset="-120"/>
              </a:rPr>
              <a:t> SANTHIRAM ENGINEERING COLLGE, NANDYAL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" y="1183030"/>
            <a:ext cx="12102620" cy="50925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Classification of circuits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Combinational circuits</a:t>
            </a:r>
          </a:p>
          <a:p>
            <a:pPr lvl="3"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Design procedure for full adder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Adders</a:t>
            </a:r>
          </a:p>
          <a:p>
            <a:pPr lvl="3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Parallel Adder</a:t>
            </a:r>
          </a:p>
          <a:p>
            <a:pPr lvl="3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Carry look ahead adder</a:t>
            </a:r>
          </a:p>
          <a:p>
            <a:pPr lvl="3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BCD Adder</a:t>
            </a:r>
            <a:endParaRPr lang="en-US" sz="3600" dirty="0" smtClean="0">
              <a:solidFill>
                <a:schemeClr val="accent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Advantages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Comparison of combinational and sequential circuits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rgbClr val="0070C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chemeClr val="accent6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None/>
            </a:pPr>
            <a:endParaRPr lang="en-IN" sz="5400" dirty="0">
              <a:latin typeface="Century Schoolbook" panose="02040604050505020304" pitchFamily="18" charset="0"/>
            </a:endParaRPr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 marL="0" indent="0">
              <a:buClr>
                <a:schemeClr val="accent1"/>
              </a:buClr>
              <a:buNone/>
            </a:pPr>
            <a:endParaRPr lang="en-IN" sz="5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IN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8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Overview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" y="1183030"/>
            <a:ext cx="12102620" cy="50925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Logic circuits for digital system is categorized into two</a:t>
            </a:r>
          </a:p>
          <a:p>
            <a:pPr lvl="6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Combinational circuits</a:t>
            </a:r>
          </a:p>
          <a:p>
            <a:pPr lvl="6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Sequential circuits</a:t>
            </a:r>
            <a:endParaRPr lang="en-US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None/>
            </a:pPr>
            <a:endParaRPr lang="en-IN" sz="5400" dirty="0">
              <a:latin typeface="Century Schoolbook" panose="02040604050505020304" pitchFamily="18" charset="0"/>
            </a:endParaRPr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 marL="0" indent="0">
              <a:buClr>
                <a:schemeClr val="accent1"/>
              </a:buClr>
              <a:buNone/>
            </a:pPr>
            <a:endParaRPr lang="en-IN" sz="5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IN" sz="5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classification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" y="1183030"/>
            <a:ext cx="12102620" cy="509250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combinational circuit is a circuit in which the output depends on the present combination of inputs.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Combinational circuits are made up of logic gates.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output of each logic gate is determined by its logic function.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Example: Half adder, Full adder, Decoder, Encoder, multiplexer, Comparator  etc.</a:t>
            </a:r>
          </a:p>
          <a:p>
            <a:pPr>
              <a:buClr>
                <a:schemeClr val="accent1"/>
              </a:buClr>
              <a:buNone/>
            </a:pPr>
            <a:endParaRPr lang="en-IN" sz="5400" dirty="0">
              <a:latin typeface="Century Schoolbook" panose="02040604050505020304" pitchFamily="18" charset="0"/>
            </a:endParaRPr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 marL="0" indent="0">
              <a:buClr>
                <a:schemeClr val="accent1"/>
              </a:buClr>
              <a:buNone/>
            </a:pPr>
            <a:endParaRPr lang="en-IN" sz="5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IN" sz="5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Combinational circuits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Block diagram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pic>
        <p:nvPicPr>
          <p:cNvPr id="4098" name="Picture 2" descr="C:\Users\DELL\Desktop\New folder\Combinational-Logic-Circuit-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20659"/>
          <a:stretch>
            <a:fillRect/>
          </a:stretch>
        </p:blipFill>
        <p:spPr bwMode="auto">
          <a:xfrm>
            <a:off x="1350870" y="3151164"/>
            <a:ext cx="9024689" cy="22789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5587" y="1294228"/>
            <a:ext cx="1039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contains ‘n’ number of inputs and ‘m’ number of outputs as shown below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" y="1183030"/>
            <a:ext cx="12102620" cy="50925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Steps to be Followed: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Understand the problem statement (realize how the outputs of the circuit depend on the inputs to the circuit)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Draw the Truth Table (Truth Table establishes the relationship between the outputs and inputs for all the possible input combinations)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Derive the minimized Boolean Expressions for the outputs w.r.t. the inputs (You can use the K-Map method)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the Boolean expressions draw the logic circ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uit</a:t>
            </a:r>
          </a:p>
          <a:p>
            <a:pPr>
              <a:buClr>
                <a:schemeClr val="accent1"/>
              </a:buClr>
              <a:buNone/>
            </a:pPr>
            <a:endParaRPr lang="en-IN" sz="5400" dirty="0">
              <a:latin typeface="Century Schoolbook" panose="02040604050505020304" pitchFamily="18" charset="0"/>
            </a:endParaRPr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 marL="0" indent="0">
              <a:buClr>
                <a:schemeClr val="accent1"/>
              </a:buClr>
              <a:buNone/>
            </a:pPr>
            <a:endParaRPr lang="en-IN" sz="5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IN" sz="5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Design procedure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" y="1183030"/>
            <a:ext cx="12102620" cy="5092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Design full adder </a:t>
            </a: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Understand the problem statement (realize how the outputs of the circuit depend on the inputs to the circuit)</a:t>
            </a:r>
          </a:p>
          <a:p>
            <a:pPr>
              <a:buClr>
                <a:schemeClr val="accent1"/>
              </a:buCl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full adder adds three inputs (A, B, Cin) and it has two outputs, sum and carry(</a:t>
            </a:r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 marL="0" indent="0">
              <a:buClr>
                <a:schemeClr val="accent1"/>
              </a:buClr>
              <a:buNone/>
            </a:pPr>
            <a:endParaRPr lang="en-IN" sz="5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IN" sz="5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Design procedure - example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Design procedure - example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C:\Users\DELL\Desktop\New folder\full-adder2 table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5142" y="2518117"/>
            <a:ext cx="5272977" cy="34465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4911" y="1575582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Draw the Truth Table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Design procedure - example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43" y="1392702"/>
            <a:ext cx="10902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Derive the minimized Boolean Expressions for the outputs w.r.t. the inputs (You can use the K-Map method)</a:t>
            </a:r>
          </a:p>
        </p:txBody>
      </p:sp>
      <p:pic>
        <p:nvPicPr>
          <p:cNvPr id="2051" name="Picture 3" descr="C:\Users\DELL\Desktop\New folder\K-map-minimization-of-full-ad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507" y="2986014"/>
            <a:ext cx="6480702" cy="2598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Design procedure - example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43" y="1392702"/>
            <a:ext cx="109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From the Boolean expressions draw the logic circ</a:t>
            </a:r>
            <a:r>
              <a:rPr lang="en-US" sz="3600" dirty="0" smtClean="0">
                <a:solidFill>
                  <a:srgbClr val="002060"/>
                </a:solidFill>
              </a:rPr>
              <a:t>uit</a:t>
            </a:r>
          </a:p>
        </p:txBody>
      </p:sp>
      <p:pic>
        <p:nvPicPr>
          <p:cNvPr id="3075" name="Picture 3" descr="C:\Users\DELL\Desktop\New folder\Half-Adder-and-Full-Adder-Circuit-008.jpg"/>
          <p:cNvPicPr>
            <a:picLocks noChangeAspect="1" noChangeArrowheads="1"/>
          </p:cNvPicPr>
          <p:nvPr/>
        </p:nvPicPr>
        <p:blipFill>
          <a:blip r:embed="rId4" cstate="print"/>
          <a:srcRect b="19862"/>
          <a:stretch>
            <a:fillRect/>
          </a:stretch>
        </p:blipFill>
        <p:spPr bwMode="auto">
          <a:xfrm>
            <a:off x="2702536" y="2375609"/>
            <a:ext cx="4823679" cy="3012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Parallel Adder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17661" t="15049" r="12581" b="52774"/>
          <a:stretch>
            <a:fillRect/>
          </a:stretch>
        </p:blipFill>
        <p:spPr bwMode="auto">
          <a:xfrm>
            <a:off x="1170042" y="2067952"/>
            <a:ext cx="9422930" cy="30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Combinational Logic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1341439"/>
            <a:ext cx="11605684" cy="244792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altLang="zh-TW" sz="2800" smtClean="0">
                <a:solidFill>
                  <a:srgbClr val="00FF00"/>
                </a:solidFill>
              </a:rPr>
              <a:t>Logic circuits</a:t>
            </a:r>
            <a:r>
              <a:rPr lang="en-US" altLang="zh-TW" sz="2800" smtClean="0"/>
              <a:t> for digital systems may be </a:t>
            </a:r>
            <a:r>
              <a:rPr lang="en-US" altLang="zh-TW" sz="2800" smtClean="0">
                <a:solidFill>
                  <a:schemeClr val="hlink"/>
                </a:solidFill>
              </a:rPr>
              <a:t>combinational</a:t>
            </a:r>
            <a:r>
              <a:rPr lang="en-US" altLang="zh-TW" sz="2800" smtClean="0"/>
              <a:t> or </a:t>
            </a:r>
            <a:r>
              <a:rPr lang="en-US" altLang="zh-TW" sz="2800" smtClean="0">
                <a:solidFill>
                  <a:schemeClr val="hlink"/>
                </a:solidFill>
              </a:rPr>
              <a:t>sequential</a:t>
            </a:r>
            <a:r>
              <a:rPr lang="en-US" altLang="zh-TW" sz="2800" smtClean="0"/>
              <a:t>.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zh-TW" sz="2800" smtClean="0"/>
              <a:t>A combinational circuit consists of input variables, logic gates, and output variables.</a:t>
            </a:r>
          </a:p>
        </p:txBody>
      </p:sp>
      <p:pic>
        <p:nvPicPr>
          <p:cNvPr id="8196" name="Picture 6" descr="AACFLOK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56367" y="3933825"/>
            <a:ext cx="7488767" cy="2103438"/>
          </a:xfr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E7C96-36EB-4D01-8822-7BA9019241BA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819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1"/>
            <a:ext cx="3860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CARRY LOOK AHEAD ADDER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17661" t="21386" r="12581" b="45037"/>
          <a:stretch>
            <a:fillRect/>
          </a:stretch>
        </p:blipFill>
        <p:spPr bwMode="auto">
          <a:xfrm>
            <a:off x="2103199" y="1856936"/>
            <a:ext cx="7462832" cy="36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Continue…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1223890"/>
            <a:ext cx="8714935" cy="490227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IN" dirty="0" smtClean="0"/>
              <a:t>Consider the circuit of the full adder shown in Fig. 4.10. We define two new binary variables 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       P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= </a:t>
            </a:r>
            <a:r>
              <a:rPr lang="en-IN" i="1" dirty="0" smtClean="0"/>
              <a:t>A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⊕ </a:t>
            </a:r>
            <a:r>
              <a:rPr lang="en-IN" i="1" dirty="0" smtClean="0"/>
              <a:t>B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      </a:t>
            </a:r>
            <a:r>
              <a:rPr lang="en-IN" i="1" dirty="0" err="1" smtClean="0"/>
              <a:t>G</a:t>
            </a:r>
            <a:r>
              <a:rPr lang="en-IN" i="1" baseline="-25000" dirty="0" err="1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= </a:t>
            </a:r>
            <a:r>
              <a:rPr lang="en-IN" i="1" dirty="0" err="1" smtClean="0"/>
              <a:t>A</a:t>
            </a:r>
            <a:r>
              <a:rPr lang="en-IN" i="1" baseline="-25000" dirty="0" err="1" smtClean="0"/>
              <a:t>i</a:t>
            </a:r>
            <a:r>
              <a:rPr lang="en-IN" i="1" dirty="0" err="1" smtClean="0"/>
              <a:t>B</a:t>
            </a:r>
            <a:r>
              <a:rPr lang="en-IN" i="1" baseline="-25000" dirty="0" err="1" smtClean="0"/>
              <a:t>i</a:t>
            </a:r>
            <a:r>
              <a:rPr lang="en-IN" i="1" dirty="0" smtClean="0"/>
              <a:t> 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The output sum and carry can respectively be expressed as 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       S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= </a:t>
            </a:r>
            <a:r>
              <a:rPr lang="en-IN" i="1" dirty="0" smtClean="0"/>
              <a:t>P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⊕ </a:t>
            </a:r>
            <a:r>
              <a:rPr lang="en-IN" i="1" dirty="0" err="1" smtClean="0"/>
              <a:t>C</a:t>
            </a:r>
            <a:r>
              <a:rPr lang="en-IN" i="1" baseline="-25000" dirty="0" err="1" smtClean="0"/>
              <a:t>i</a:t>
            </a:r>
            <a:r>
              <a:rPr lang="en-IN" i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      C</a:t>
            </a:r>
            <a:r>
              <a:rPr lang="en-IN" i="1" baseline="-25000" dirty="0" smtClean="0"/>
              <a:t>i</a:t>
            </a:r>
            <a:r>
              <a:rPr lang="en-IN" baseline="-25000" dirty="0" smtClean="0"/>
              <a:t>+1</a:t>
            </a:r>
            <a:r>
              <a:rPr lang="en-IN" dirty="0" smtClean="0"/>
              <a:t> = </a:t>
            </a:r>
            <a:r>
              <a:rPr lang="en-IN" i="1" dirty="0" err="1" smtClean="0"/>
              <a:t>G</a:t>
            </a:r>
            <a:r>
              <a:rPr lang="en-IN" i="1" baseline="-25000" dirty="0" err="1" smtClean="0"/>
              <a:t>i</a:t>
            </a:r>
            <a:r>
              <a:rPr lang="en-IN" i="1" baseline="-25000" dirty="0" smtClean="0"/>
              <a:t> </a:t>
            </a:r>
            <a:r>
              <a:rPr lang="en-IN" dirty="0" smtClean="0"/>
              <a:t>+ </a:t>
            </a:r>
            <a:r>
              <a:rPr lang="en-IN" i="1" dirty="0" err="1" smtClean="0"/>
              <a:t>P</a:t>
            </a:r>
            <a:r>
              <a:rPr lang="en-IN" i="1" baseline="-25000" dirty="0" err="1" smtClean="0"/>
              <a:t>i</a:t>
            </a:r>
            <a:r>
              <a:rPr lang="en-IN" i="1" dirty="0" err="1" smtClean="0"/>
              <a:t>C</a:t>
            </a:r>
            <a:r>
              <a:rPr lang="en-IN" i="1" baseline="-25000" dirty="0" err="1" smtClean="0"/>
              <a:t>i</a:t>
            </a:r>
            <a:r>
              <a:rPr lang="en-IN" i="1" dirty="0" smtClean="0"/>
              <a:t> </a:t>
            </a:r>
            <a:endParaRPr lang="en-US" dirty="0" smtClean="0"/>
          </a:p>
          <a:p>
            <a:pPr lvl="0">
              <a:buNone/>
            </a:pPr>
            <a:r>
              <a:rPr lang="en-IN" i="1" dirty="0" err="1" smtClean="0"/>
              <a:t>G</a:t>
            </a:r>
            <a:r>
              <a:rPr lang="en-IN" i="1" baseline="-25000" dirty="0" err="1" smtClean="0"/>
              <a:t>i</a:t>
            </a:r>
            <a:r>
              <a:rPr lang="en-IN" i="1" baseline="-25000" dirty="0" smtClean="0"/>
              <a:t> </a:t>
            </a:r>
            <a:r>
              <a:rPr lang="en-IN" dirty="0" smtClean="0"/>
              <a:t>is called a </a:t>
            </a:r>
            <a:r>
              <a:rPr lang="en-IN" i="1" dirty="0" smtClean="0"/>
              <a:t>carry generate </a:t>
            </a:r>
            <a:r>
              <a:rPr lang="en-IN" dirty="0" smtClean="0"/>
              <a:t>, and it produces a carry of 1 when both </a:t>
            </a:r>
            <a:r>
              <a:rPr lang="en-IN" i="1" dirty="0" smtClean="0"/>
              <a:t>A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and </a:t>
            </a:r>
            <a:r>
              <a:rPr lang="en-IN" i="1" dirty="0" smtClean="0"/>
              <a:t>B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are 1. </a:t>
            </a:r>
            <a:endParaRPr lang="en-US" dirty="0" smtClean="0"/>
          </a:p>
          <a:p>
            <a:pPr lvl="0">
              <a:buNone/>
            </a:pPr>
            <a:r>
              <a:rPr lang="en-IN" i="1" dirty="0" smtClean="0"/>
              <a:t>P</a:t>
            </a:r>
            <a:r>
              <a:rPr lang="en-IN" i="1" baseline="-25000" dirty="0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is called a </a:t>
            </a:r>
            <a:r>
              <a:rPr lang="en-IN" i="1" dirty="0" smtClean="0"/>
              <a:t>carry propagate </a:t>
            </a:r>
            <a:r>
              <a:rPr lang="en-IN" dirty="0" smtClean="0"/>
              <a:t>, because it determines whether a carry into stage </a:t>
            </a:r>
            <a:r>
              <a:rPr lang="en-IN" i="1" dirty="0" err="1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will propagate into stage </a:t>
            </a:r>
            <a:r>
              <a:rPr lang="en-IN" i="1" dirty="0" err="1" smtClean="0"/>
              <a:t>i</a:t>
            </a:r>
            <a:r>
              <a:rPr lang="en-IN" i="1" dirty="0" smtClean="0"/>
              <a:t> </a:t>
            </a:r>
            <a:r>
              <a:rPr lang="en-IN" dirty="0" smtClean="0"/>
              <a:t>+ 1 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We now write the Boolean functions for the carry outputs of each stage: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C</a:t>
            </a:r>
            <a:r>
              <a:rPr lang="en-IN" baseline="-25000" dirty="0" smtClean="0"/>
              <a:t>0</a:t>
            </a:r>
            <a:r>
              <a:rPr lang="en-IN" dirty="0" smtClean="0"/>
              <a:t> = input carry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C</a:t>
            </a:r>
            <a:r>
              <a:rPr lang="en-IN" baseline="-25000" dirty="0" smtClean="0"/>
              <a:t>1</a:t>
            </a:r>
            <a:r>
              <a:rPr lang="en-IN" dirty="0" smtClean="0"/>
              <a:t> = </a:t>
            </a:r>
            <a:r>
              <a:rPr lang="en-IN" i="1" dirty="0" smtClean="0"/>
              <a:t>G</a:t>
            </a:r>
            <a:r>
              <a:rPr lang="en-IN" baseline="-25000" dirty="0" smtClean="0"/>
              <a:t>0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0</a:t>
            </a:r>
            <a:r>
              <a:rPr lang="en-IN" i="1" dirty="0" smtClean="0"/>
              <a:t>C</a:t>
            </a:r>
            <a:r>
              <a:rPr lang="en-IN" baseline="-25000" dirty="0" smtClean="0"/>
              <a:t>0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  C</a:t>
            </a:r>
            <a:r>
              <a:rPr lang="en-IN" baseline="-25000" dirty="0" smtClean="0"/>
              <a:t>2</a:t>
            </a:r>
            <a:r>
              <a:rPr lang="en-IN" dirty="0" smtClean="0"/>
              <a:t> = </a:t>
            </a:r>
            <a:r>
              <a:rPr lang="en-IN" i="1" dirty="0" smtClean="0"/>
              <a:t>G</a:t>
            </a:r>
            <a:r>
              <a:rPr lang="en-IN" baseline="-25000" dirty="0" smtClean="0"/>
              <a:t>1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1</a:t>
            </a:r>
            <a:r>
              <a:rPr lang="en-IN" i="1" dirty="0" smtClean="0"/>
              <a:t>C</a:t>
            </a:r>
            <a:r>
              <a:rPr lang="en-IN" baseline="-25000" dirty="0" smtClean="0"/>
              <a:t>1</a:t>
            </a:r>
            <a:r>
              <a:rPr lang="en-IN" dirty="0" smtClean="0"/>
              <a:t> = </a:t>
            </a:r>
            <a:r>
              <a:rPr lang="en-IN" i="1" dirty="0" smtClean="0"/>
              <a:t>G</a:t>
            </a:r>
            <a:r>
              <a:rPr lang="en-IN" baseline="-25000" dirty="0" smtClean="0"/>
              <a:t>1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1 </a:t>
            </a:r>
            <a:r>
              <a:rPr lang="en-IN" dirty="0" smtClean="0"/>
              <a:t>(</a:t>
            </a:r>
            <a:r>
              <a:rPr lang="en-IN" i="1" dirty="0" smtClean="0"/>
              <a:t>G</a:t>
            </a:r>
            <a:r>
              <a:rPr lang="en-IN" baseline="-25000" dirty="0" smtClean="0"/>
              <a:t>0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0</a:t>
            </a:r>
            <a:r>
              <a:rPr lang="en-IN" i="1" dirty="0" smtClean="0"/>
              <a:t>C</a:t>
            </a:r>
            <a:r>
              <a:rPr lang="en-IN" baseline="-25000" dirty="0" smtClean="0"/>
              <a:t>0</a:t>
            </a:r>
            <a:r>
              <a:rPr lang="en-IN" dirty="0" smtClean="0"/>
              <a:t>) = </a:t>
            </a:r>
            <a:r>
              <a:rPr lang="en-IN" i="1" dirty="0" smtClean="0"/>
              <a:t>G</a:t>
            </a:r>
            <a:r>
              <a:rPr lang="en-IN" baseline="-25000" dirty="0" smtClean="0"/>
              <a:t>1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1</a:t>
            </a:r>
            <a:r>
              <a:rPr lang="en-IN" i="1" dirty="0" smtClean="0"/>
              <a:t>G</a:t>
            </a:r>
            <a:r>
              <a:rPr lang="en-IN" baseline="-25000" dirty="0" smtClean="0"/>
              <a:t>0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1</a:t>
            </a:r>
            <a:r>
              <a:rPr lang="en-IN" i="1" dirty="0" smtClean="0"/>
              <a:t>P</a:t>
            </a:r>
            <a:r>
              <a:rPr lang="en-IN" baseline="-25000" dirty="0" smtClean="0"/>
              <a:t>0</a:t>
            </a:r>
            <a:r>
              <a:rPr lang="en-IN" i="1" dirty="0" smtClean="0"/>
              <a:t>C</a:t>
            </a:r>
            <a:r>
              <a:rPr lang="en-IN" baseline="-25000" dirty="0" smtClean="0"/>
              <a:t>0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C</a:t>
            </a:r>
            <a:r>
              <a:rPr lang="en-IN" baseline="-25000" dirty="0" smtClean="0"/>
              <a:t>3</a:t>
            </a:r>
            <a:r>
              <a:rPr lang="en-IN" dirty="0" smtClean="0"/>
              <a:t> = </a:t>
            </a:r>
            <a:r>
              <a:rPr lang="en-IN" i="1" dirty="0" smtClean="0"/>
              <a:t>G</a:t>
            </a:r>
            <a:r>
              <a:rPr lang="en-IN" baseline="-25000" dirty="0" smtClean="0"/>
              <a:t>2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2</a:t>
            </a:r>
            <a:r>
              <a:rPr lang="en-IN" i="1" dirty="0" smtClean="0"/>
              <a:t>C</a:t>
            </a:r>
            <a:r>
              <a:rPr lang="en-IN" baseline="-25000" dirty="0" smtClean="0"/>
              <a:t>2</a:t>
            </a:r>
            <a:r>
              <a:rPr lang="en-IN" dirty="0" smtClean="0"/>
              <a:t> = </a:t>
            </a:r>
            <a:r>
              <a:rPr lang="en-IN" i="1" dirty="0" smtClean="0"/>
              <a:t>G</a:t>
            </a:r>
            <a:r>
              <a:rPr lang="en-IN" baseline="-25000" dirty="0" smtClean="0"/>
              <a:t>2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2</a:t>
            </a:r>
            <a:r>
              <a:rPr lang="en-IN" i="1" dirty="0" smtClean="0"/>
              <a:t>G</a:t>
            </a:r>
            <a:r>
              <a:rPr lang="en-IN" baseline="-25000" dirty="0" smtClean="0"/>
              <a:t>1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2</a:t>
            </a:r>
            <a:r>
              <a:rPr lang="en-IN" i="1" dirty="0" smtClean="0"/>
              <a:t>P</a:t>
            </a:r>
            <a:r>
              <a:rPr lang="en-IN" baseline="-25000" dirty="0" smtClean="0"/>
              <a:t>1</a:t>
            </a:r>
            <a:r>
              <a:rPr lang="en-IN" i="1" dirty="0" smtClean="0"/>
              <a:t>G</a:t>
            </a:r>
            <a:r>
              <a:rPr lang="en-IN" baseline="-25000" dirty="0" smtClean="0"/>
              <a:t>0</a:t>
            </a:r>
            <a:r>
              <a:rPr lang="en-IN" dirty="0" smtClean="0"/>
              <a:t> + </a:t>
            </a:r>
            <a:r>
              <a:rPr lang="en-IN" i="1" dirty="0" smtClean="0"/>
              <a:t>P</a:t>
            </a:r>
            <a:r>
              <a:rPr lang="en-IN" baseline="-25000" dirty="0" smtClean="0"/>
              <a:t>2</a:t>
            </a:r>
            <a:r>
              <a:rPr lang="en-IN" i="1" dirty="0" smtClean="0"/>
              <a:t>P</a:t>
            </a:r>
            <a:r>
              <a:rPr lang="en-IN" baseline="-25000" dirty="0" smtClean="0"/>
              <a:t>1</a:t>
            </a:r>
            <a:r>
              <a:rPr lang="en-IN" i="1" dirty="0" smtClean="0"/>
              <a:t>P</a:t>
            </a:r>
            <a:r>
              <a:rPr lang="en-IN" baseline="-25000" dirty="0" smtClean="0"/>
              <a:t>0</a:t>
            </a:r>
            <a:r>
              <a:rPr lang="en-IN" i="1" dirty="0" smtClean="0"/>
              <a:t>C</a:t>
            </a:r>
            <a:r>
              <a:rPr lang="en-IN" baseline="-25000" dirty="0" smtClean="0"/>
              <a:t>0</a:t>
            </a:r>
            <a:endParaRPr lang="en-US" dirty="0" smtClean="0"/>
          </a:p>
          <a:p>
            <a:pPr>
              <a:buNone/>
            </a:pPr>
            <a:r>
              <a:rPr lang="en-IN" i="1" dirty="0" smtClean="0"/>
              <a:t>   C</a:t>
            </a:r>
            <a:r>
              <a:rPr lang="en-IN" i="1" baseline="-25000" dirty="0" smtClean="0"/>
              <a:t>4</a:t>
            </a:r>
            <a:r>
              <a:rPr lang="en-IN" i="1" dirty="0" smtClean="0"/>
              <a:t>=G</a:t>
            </a:r>
            <a:r>
              <a:rPr lang="en-IN" i="1" baseline="-25000" dirty="0" smtClean="0"/>
              <a:t>3</a:t>
            </a:r>
            <a:r>
              <a:rPr lang="en-IN" i="1" dirty="0" smtClean="0"/>
              <a:t>+P</a:t>
            </a:r>
            <a:r>
              <a:rPr lang="en-IN" i="1" baseline="-25000" dirty="0" smtClean="0"/>
              <a:t>3</a:t>
            </a:r>
            <a:r>
              <a:rPr lang="en-IN" i="1" dirty="0" smtClean="0"/>
              <a:t>C</a:t>
            </a:r>
            <a:r>
              <a:rPr lang="en-IN" i="1" baseline="-25000" dirty="0" smtClean="0"/>
              <a:t>3</a:t>
            </a:r>
            <a:r>
              <a:rPr lang="en-IN" i="1" dirty="0" smtClean="0"/>
              <a:t>=G</a:t>
            </a:r>
            <a:r>
              <a:rPr lang="en-IN" i="1" baseline="-25000" dirty="0" smtClean="0"/>
              <a:t>3</a:t>
            </a:r>
            <a:r>
              <a:rPr lang="en-IN" i="1" dirty="0" smtClean="0"/>
              <a:t>+P</a:t>
            </a:r>
            <a:r>
              <a:rPr lang="en-IN" i="1" baseline="-25000" dirty="0" smtClean="0"/>
              <a:t>3</a:t>
            </a:r>
            <a:r>
              <a:rPr lang="en-IN" i="1" dirty="0" smtClean="0"/>
              <a:t>G</a:t>
            </a:r>
            <a:r>
              <a:rPr lang="en-IN" i="1" baseline="-25000" dirty="0" smtClean="0"/>
              <a:t>2</a:t>
            </a:r>
            <a:r>
              <a:rPr lang="en-IN" i="1" dirty="0" smtClean="0"/>
              <a:t>+P</a:t>
            </a:r>
            <a:r>
              <a:rPr lang="en-IN" i="1" baseline="-25000" dirty="0" smtClean="0"/>
              <a:t>3</a:t>
            </a:r>
            <a:r>
              <a:rPr lang="en-IN" i="1" dirty="0" smtClean="0"/>
              <a:t>P</a:t>
            </a:r>
            <a:r>
              <a:rPr lang="en-IN" i="1" baseline="-25000" dirty="0" smtClean="0"/>
              <a:t>2</a:t>
            </a:r>
            <a:r>
              <a:rPr lang="en-IN" i="1" dirty="0" smtClean="0"/>
              <a:t>G</a:t>
            </a:r>
            <a:r>
              <a:rPr lang="en-IN" i="1" baseline="-25000" dirty="0" smtClean="0"/>
              <a:t>1</a:t>
            </a:r>
            <a:r>
              <a:rPr lang="en-IN" i="1" dirty="0" smtClean="0"/>
              <a:t>+P</a:t>
            </a:r>
            <a:r>
              <a:rPr lang="en-IN" i="1" baseline="-25000" dirty="0" smtClean="0"/>
              <a:t>3</a:t>
            </a:r>
            <a:r>
              <a:rPr lang="en-IN" i="1" dirty="0" smtClean="0"/>
              <a:t>P</a:t>
            </a:r>
            <a:r>
              <a:rPr lang="en-IN" i="1" baseline="-25000" dirty="0" smtClean="0"/>
              <a:t>2</a:t>
            </a:r>
            <a:r>
              <a:rPr lang="en-IN" i="1" dirty="0" smtClean="0"/>
              <a:t>P</a:t>
            </a:r>
            <a:r>
              <a:rPr lang="en-IN" i="1" baseline="-25000" dirty="0" smtClean="0"/>
              <a:t>1</a:t>
            </a:r>
            <a:r>
              <a:rPr lang="en-IN" i="1" dirty="0" smtClean="0"/>
              <a:t>G</a:t>
            </a:r>
            <a:r>
              <a:rPr lang="en-IN" i="1" baseline="-25000" dirty="0" smtClean="0"/>
              <a:t>0</a:t>
            </a:r>
            <a:r>
              <a:rPr lang="en-IN" i="1" dirty="0" smtClean="0"/>
              <a:t>+P</a:t>
            </a:r>
            <a:r>
              <a:rPr lang="en-IN" i="1" baseline="-25000" dirty="0" smtClean="0"/>
              <a:t>3</a:t>
            </a:r>
            <a:r>
              <a:rPr lang="en-IN" i="1" dirty="0" smtClean="0"/>
              <a:t>P</a:t>
            </a:r>
            <a:r>
              <a:rPr lang="en-IN" i="1" baseline="-25000" dirty="0" smtClean="0"/>
              <a:t>2</a:t>
            </a:r>
            <a:r>
              <a:rPr lang="en-IN" i="1" dirty="0" smtClean="0"/>
              <a:t>P</a:t>
            </a:r>
            <a:r>
              <a:rPr lang="en-IN" i="1" baseline="-25000" dirty="0" smtClean="0"/>
              <a:t>1</a:t>
            </a:r>
            <a:r>
              <a:rPr lang="en-IN" i="1" dirty="0" smtClean="0"/>
              <a:t>P</a:t>
            </a:r>
            <a:r>
              <a:rPr lang="en-IN" i="1" baseline="-25000" dirty="0" smtClean="0"/>
              <a:t>0</a:t>
            </a:r>
            <a:r>
              <a:rPr lang="en-IN" i="1" dirty="0" smtClean="0"/>
              <a:t>G</a:t>
            </a:r>
            <a:r>
              <a:rPr lang="en-IN" i="1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Continue…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 txBox="1">
            <a:spLocks/>
          </p:cNvSpPr>
          <p:nvPr/>
        </p:nvSpPr>
        <p:spPr>
          <a:xfrm>
            <a:off x="321211" y="3459652"/>
            <a:ext cx="12135729" cy="13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17809" t="6535" r="16147" b="13686"/>
          <a:stretch>
            <a:fillRect/>
          </a:stretch>
        </p:blipFill>
        <p:spPr bwMode="auto">
          <a:xfrm>
            <a:off x="3897091" y="1252025"/>
            <a:ext cx="5021826" cy="455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Continue…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25675" t="17030" r="24152" b="12945"/>
          <a:stretch>
            <a:fillRect/>
          </a:stretch>
        </p:blipFill>
        <p:spPr bwMode="auto">
          <a:xfrm>
            <a:off x="4161750" y="1294227"/>
            <a:ext cx="4503948" cy="47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smtClean="0">
                  <a:solidFill>
                    <a:schemeClr val="bg1"/>
                  </a:solidFill>
                </a:rPr>
                <a:t>BCD Adder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15880" t="11089" r="9762" b="11089"/>
          <a:stretch>
            <a:fillRect/>
          </a:stretch>
        </p:blipFill>
        <p:spPr bwMode="auto">
          <a:xfrm>
            <a:off x="3165231" y="1181686"/>
            <a:ext cx="6217919" cy="49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smtClean="0">
                  <a:solidFill>
                    <a:schemeClr val="bg1"/>
                  </a:solidFill>
                </a:rPr>
                <a:t>BCD Adder</a:t>
              </a:r>
              <a:endPara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19887" t="8713" r="17335" b="12400"/>
          <a:stretch>
            <a:fillRect/>
          </a:stretch>
        </p:blipFill>
        <p:spPr bwMode="auto">
          <a:xfrm>
            <a:off x="3390314" y="1280160"/>
            <a:ext cx="5781821" cy="48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AC72-D74F-44B2-B421-5F6A20E0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" y="1183030"/>
            <a:ext cx="12102620" cy="5092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Easy to design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 combinational circuits are faster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No feedback is required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No clock is required</a:t>
            </a:r>
            <a:endParaRPr lang="en-IN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>
              <a:buClr>
                <a:schemeClr val="accent1"/>
              </a:buClr>
            </a:pPr>
            <a:endParaRPr lang="en-IN" sz="5400" dirty="0"/>
          </a:p>
          <a:p>
            <a:pPr marL="0" indent="0">
              <a:buClr>
                <a:schemeClr val="accent1"/>
              </a:buClr>
              <a:buNone/>
            </a:pPr>
            <a:endParaRPr lang="en-IN" sz="5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IN" sz="5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advantages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comparison</a:t>
              </a: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4" cstate="print"/>
          <a:srcRect l="18230" t="32288" r="26518" b="9654"/>
          <a:stretch>
            <a:fillRect/>
          </a:stretch>
        </p:blipFill>
        <p:spPr bwMode="auto">
          <a:xfrm>
            <a:off x="534572" y="1069144"/>
            <a:ext cx="8862647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Digital electronics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2400" b="1" dirty="0" smtClean="0">
                  <a:solidFill>
                    <a:srgbClr val="0070C0"/>
                  </a:solidFill>
                  <a:latin typeface="Century Schoolbook" panose="02040604050505020304" pitchFamily="18" charset="0"/>
                </a:rPr>
                <a:t>Dr. M.V. Subramanyam</a:t>
              </a:r>
              <a:r>
                <a:rPr lang="en-IN" sz="2400" b="1" dirty="0" smtClean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|ECE|SREC </a:t>
              </a:r>
              <a:endParaRPr lang="en-IN" sz="2400" b="1" dirty="0">
                <a:solidFill>
                  <a:schemeClr val="accent1"/>
                </a:solidFill>
                <a:latin typeface="Bookman Old Style" panose="020506040505050202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pic>
        <p:nvPicPr>
          <p:cNvPr id="1026" name="Picture 2" descr="C:\Users\DELL\Desktop\New folder\generic-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496" y="1069145"/>
            <a:ext cx="7661727" cy="5107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7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4-2. Analysis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1412876"/>
            <a:ext cx="11605684" cy="5184775"/>
          </a:xfrm>
        </p:spPr>
        <p:txBody>
          <a:bodyPr/>
          <a:lstStyle/>
          <a:p>
            <a:pPr marL="609600" indent="-609600" eaLnBrk="1" hangingPunct="1">
              <a:spcAft>
                <a:spcPct val="50000"/>
              </a:spcAft>
            </a:pPr>
            <a:r>
              <a:rPr lang="en-US" altLang="zh-TW" sz="2800" smtClean="0"/>
              <a:t>To obtain the output Boolean functions from a logic diagram, proceed as follows:</a:t>
            </a:r>
          </a:p>
          <a:p>
            <a:pPr marL="609600" indent="-609600" eaLnBrk="1" hangingPunct="1">
              <a:spcAft>
                <a:spcPct val="50000"/>
              </a:spcAft>
              <a:buFont typeface="Wingdings" pitchFamily="2" charset="2"/>
              <a:buAutoNum type="arabicPeriod"/>
            </a:pPr>
            <a:r>
              <a:rPr lang="en-US" altLang="zh-TW" sz="2400" smtClean="0"/>
              <a:t>Label all gate outputs that are a function of input variables with arbitrary symbols. Determine the Boolean functions for each gate output.</a:t>
            </a:r>
          </a:p>
          <a:p>
            <a:pPr marL="609600" indent="-609600" eaLnBrk="1" hangingPunct="1">
              <a:spcAft>
                <a:spcPct val="50000"/>
              </a:spcAft>
              <a:buFont typeface="Wingdings" pitchFamily="2" charset="2"/>
              <a:buAutoNum type="arabicPeriod"/>
            </a:pPr>
            <a:r>
              <a:rPr lang="en-US" altLang="zh-TW" sz="2400" smtClean="0"/>
              <a:t>Label the gates that are a function of input variables and previously labeled gates with other arbitrary symbols. Find the Boolean functions for these gates.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72217-BDD7-4441-8078-E67BE55BE27D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4-2. Analysis procedure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1700213"/>
            <a:ext cx="11605684" cy="3384550"/>
          </a:xfrm>
        </p:spPr>
        <p:txBody>
          <a:bodyPr/>
          <a:lstStyle/>
          <a:p>
            <a:pPr marL="609600" indent="-609600" eaLnBrk="1" hangingPunct="1">
              <a:spcAft>
                <a:spcPct val="50000"/>
              </a:spcAft>
              <a:buFont typeface="Wingdings" pitchFamily="2" charset="2"/>
              <a:buAutoNum type="arabicPeriod" startAt="3"/>
            </a:pPr>
            <a:r>
              <a:rPr lang="en-US" altLang="zh-TW" sz="2400" smtClean="0"/>
              <a:t>Repeat the process outlined in step 2 until the outputs of the circuit are obtained.</a:t>
            </a:r>
          </a:p>
          <a:p>
            <a:pPr marL="609600" indent="-609600" eaLnBrk="1" hangingPunct="1">
              <a:spcAft>
                <a:spcPct val="50000"/>
              </a:spcAft>
              <a:buFont typeface="Wingdings" pitchFamily="2" charset="2"/>
              <a:buAutoNum type="arabicPeriod" startAt="3"/>
            </a:pPr>
            <a:r>
              <a:rPr lang="en-US" altLang="zh-TW" sz="2400" smtClean="0"/>
              <a:t>By repeated substitution of previously defined functions, obtain the output Boolean functions in terms of input variables.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4E1AC-C2AD-4608-88C6-2936D39B65D1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Example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1341438"/>
            <a:ext cx="11605684" cy="1439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F</a:t>
            </a:r>
            <a:r>
              <a:rPr lang="en-US" altLang="zh-TW" sz="2000" baseline="-20000" smtClean="0"/>
              <a:t>2 </a:t>
            </a:r>
            <a:r>
              <a:rPr lang="en-US" altLang="zh-TW" sz="2000" smtClean="0"/>
              <a:t>= AB + AC + BC;  T</a:t>
            </a:r>
            <a:r>
              <a:rPr lang="en-US" altLang="zh-TW" sz="2000" baseline="-20000" smtClean="0"/>
              <a:t>1 </a:t>
            </a:r>
            <a:r>
              <a:rPr lang="en-US" altLang="zh-TW" sz="2000" smtClean="0"/>
              <a:t>= A + B + C;	  T</a:t>
            </a:r>
            <a:r>
              <a:rPr lang="en-US" altLang="zh-TW" sz="2000" baseline="-20000" smtClean="0"/>
              <a:t>2 </a:t>
            </a:r>
            <a:r>
              <a:rPr lang="en-US" altLang="zh-TW" sz="2000" smtClean="0"/>
              <a:t>= ABC;   T</a:t>
            </a:r>
            <a:r>
              <a:rPr lang="en-US" altLang="zh-TW" sz="2000" baseline="-20000" smtClean="0"/>
              <a:t>3 </a:t>
            </a:r>
            <a:r>
              <a:rPr lang="en-US" altLang="zh-TW" sz="2000" smtClean="0"/>
              <a:t>= F</a:t>
            </a:r>
            <a:r>
              <a:rPr lang="en-US" altLang="zh-TW" sz="2000" baseline="-20000" smtClean="0"/>
              <a:t>2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T</a:t>
            </a:r>
            <a:r>
              <a:rPr lang="en-US" altLang="zh-TW" sz="2000" baseline="-20000" smtClean="0"/>
              <a:t>1</a:t>
            </a:r>
            <a:r>
              <a:rPr lang="en-US" altLang="zh-TW" sz="2000" smtClean="0"/>
              <a:t>;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F</a:t>
            </a:r>
            <a:r>
              <a:rPr lang="en-US" altLang="zh-TW" sz="2000" baseline="-20000" smtClean="0"/>
              <a:t>1 </a:t>
            </a:r>
            <a:r>
              <a:rPr lang="en-US" altLang="zh-TW" sz="2000" smtClean="0"/>
              <a:t>= T</a:t>
            </a:r>
            <a:r>
              <a:rPr lang="en-US" altLang="zh-TW" sz="2000" baseline="-20000" smtClean="0"/>
              <a:t>3 </a:t>
            </a:r>
            <a:r>
              <a:rPr lang="en-US" altLang="zh-TW" sz="2000" smtClean="0"/>
              <a:t>+ T</a:t>
            </a:r>
            <a:r>
              <a:rPr lang="en-US" altLang="zh-TW" sz="2000" baseline="-2000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F</a:t>
            </a:r>
            <a:r>
              <a:rPr lang="en-US" altLang="zh-TW" sz="2000" baseline="-20000" smtClean="0"/>
              <a:t>1 </a:t>
            </a:r>
            <a:r>
              <a:rPr lang="en-US" altLang="zh-TW" sz="2000" smtClean="0"/>
              <a:t>= T</a:t>
            </a:r>
            <a:r>
              <a:rPr lang="en-US" altLang="zh-TW" sz="2000" baseline="-20000" smtClean="0"/>
              <a:t>3 </a:t>
            </a:r>
            <a:r>
              <a:rPr lang="en-US" altLang="zh-TW" sz="2000" smtClean="0"/>
              <a:t>+ T</a:t>
            </a:r>
            <a:r>
              <a:rPr lang="en-US" altLang="zh-TW" sz="2000" baseline="-20000" smtClean="0"/>
              <a:t>2 </a:t>
            </a:r>
            <a:r>
              <a:rPr lang="en-US" altLang="zh-TW" sz="2000" smtClean="0"/>
              <a:t>= F</a:t>
            </a:r>
            <a:r>
              <a:rPr lang="en-US" altLang="zh-TW" sz="2000" baseline="-20000" smtClean="0"/>
              <a:t>2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T</a:t>
            </a:r>
            <a:r>
              <a:rPr lang="en-US" altLang="zh-TW" sz="2000" baseline="-20000" smtClean="0"/>
              <a:t>1 </a:t>
            </a:r>
            <a:r>
              <a:rPr lang="en-US" altLang="zh-TW" sz="2000" smtClean="0"/>
              <a:t>+ ABC = A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BC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 + A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B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C + AB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C</a:t>
            </a:r>
            <a:r>
              <a:rPr lang="en-US" altLang="zh-TW" sz="2000" smtClean="0">
                <a:latin typeface="Arial" charset="0"/>
              </a:rPr>
              <a:t>’</a:t>
            </a:r>
            <a:r>
              <a:rPr lang="en-US" altLang="zh-TW" sz="2000" smtClean="0"/>
              <a:t> + ABC</a:t>
            </a:r>
          </a:p>
        </p:txBody>
      </p:sp>
      <p:pic>
        <p:nvPicPr>
          <p:cNvPr id="11268" name="Picture 7" descr="AACFLOL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2924175"/>
            <a:ext cx="7586133" cy="3671888"/>
          </a:xfr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41D2-0B0A-4552-93B2-D0520BA029B4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632700" y="6381751"/>
            <a:ext cx="3860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smtClean="0"/>
              <a:t>Derive truth table from logic diagram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1341439"/>
            <a:ext cx="11605684" cy="1150937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We can derive the truth table in Table 4-1 by using the circuit of Fig.4-2.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>
          <a:xfrm>
            <a:off x="334434" y="2565400"/>
            <a:ext cx="11605684" cy="4032250"/>
          </a:xfr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FF731-E902-4CCF-BF66-FF7FDCD58155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0991851" y="4076701"/>
            <a:ext cx="673100" cy="720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1089218" y="5084763"/>
            <a:ext cx="575733" cy="3603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11089218" y="6092826"/>
            <a:ext cx="575733" cy="3603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78817" y="6453189"/>
            <a:ext cx="3860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4-3. Design procedure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1341438"/>
            <a:ext cx="11605684" cy="143986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zh-TW" sz="2800" smtClean="0"/>
              <a:t>Table4-2 is a Code-Conversion example, first, we can list the relation of the BCD and Excess-3 codes in the truth table.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 contrast="6000"/>
          </a:blip>
          <a:srcRect/>
          <a:stretch>
            <a:fillRect/>
          </a:stretch>
        </p:blipFill>
        <p:spPr>
          <a:xfrm>
            <a:off x="1678518" y="2781301"/>
            <a:ext cx="8834967" cy="3863975"/>
          </a:xfr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825DA-2C58-407A-B00F-8B2B0370B7C8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3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76184" y="6492876"/>
            <a:ext cx="3860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Karnaugh map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1341438"/>
            <a:ext cx="11605684" cy="122396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n-US" altLang="zh-TW" sz="2800" smtClean="0"/>
              <a:t>For each symbol of the Excess-3 code, we use 1</a:t>
            </a:r>
            <a:r>
              <a:rPr lang="en-US" altLang="zh-TW" sz="2800" smtClean="0">
                <a:latin typeface="Arial" charset="0"/>
              </a:rPr>
              <a:t>’</a:t>
            </a:r>
            <a:r>
              <a:rPr lang="en-US" altLang="zh-TW" sz="2800" smtClean="0"/>
              <a:t>s to draw the map for simplifying Boolean function.</a:t>
            </a:r>
          </a:p>
        </p:txBody>
      </p:sp>
      <p:pic>
        <p:nvPicPr>
          <p:cNvPr id="14340" name="Picture 7" descr="AACFLOM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75885" y="2565400"/>
            <a:ext cx="8544983" cy="4052888"/>
          </a:xfr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667E9-EBAF-43B5-AF92-A24F0F3F13A9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823200" y="6453189"/>
            <a:ext cx="3860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Dr.M.V.SUBRAMANYAM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DE34C5-06E3-4490-A9FD-59C12DE085B6}"/>
              </a:ext>
            </a:extLst>
          </p:cNvPr>
          <p:cNvGrpSpPr/>
          <p:nvPr/>
        </p:nvGrpSpPr>
        <p:grpSpPr>
          <a:xfrm>
            <a:off x="0" y="0"/>
            <a:ext cx="12203720" cy="6858000"/>
            <a:chOff x="0" y="0"/>
            <a:chExt cx="12203720" cy="6858000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xmlns="" id="{36078536-6648-4559-9006-0C050872E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463040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8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Combinational circuits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6C5D5E6C-560A-4D2D-8D5F-E49FE2191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" y="4455886"/>
              <a:ext cx="12192000" cy="2402114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4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                					</a:t>
              </a:r>
              <a:r>
                <a:rPr lang="en-IN" altLang="en-US" sz="48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Presented By</a:t>
              </a:r>
              <a:r>
                <a:rPr kumimoji="0" lang="en-IN" altLang="en-US" sz="4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                                     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800" b="1" dirty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                                       </a:t>
              </a:r>
              <a:r>
                <a:rPr lang="en-IN" altLang="en-US" sz="2400" b="1" dirty="0" smtClean="0">
                  <a:solidFill>
                    <a:schemeClr val="bg1"/>
                  </a:solidFill>
                  <a:latin typeface="Century Schoolbook" panose="02040604050505020304" pitchFamily="18" charset="0"/>
                </a:rPr>
                <a:t>Dr. M. V. Subramanyam</a:t>
              </a:r>
              <a:endParaRPr kumimoji="0" lang="en-I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							</a:t>
              </a:r>
              <a:r>
                <a:rPr lang="en-IN" altLang="en-US" sz="2400" b="1" dirty="0" smtClean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               Professor &amp; Principal   </a:t>
              </a:r>
              <a:r>
                <a:rPr lang="en-IN" altLang="en-US" sz="2400" b="1" dirty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	</a:t>
              </a:r>
            </a:p>
            <a:p>
              <a:pPr marL="0" marR="0" lvl="0" indent="0" algn="just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altLang="en-US" sz="2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					</a:t>
              </a:r>
              <a:endParaRPr kumimoji="0" lang="en-IN" altLang="en-US" sz="4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Schoolbook" panose="02040604050505020304" pitchFamily="18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IN" altLang="en-US" sz="4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					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50AFC24-61F7-40B9-9349-6EEE86471CFB}"/>
                </a:ext>
              </a:extLst>
            </p:cNvPr>
            <p:cNvSpPr/>
            <p:nvPr/>
          </p:nvSpPr>
          <p:spPr>
            <a:xfrm>
              <a:off x="11721" y="3645208"/>
              <a:ext cx="120351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4400" b="1" dirty="0">
                  <a:solidFill>
                    <a:schemeClr val="accent1"/>
                  </a:solidFill>
                  <a:latin typeface="Copperplate Gothic Light" panose="020E0507020206020404" pitchFamily="34" charset="0"/>
                </a:rPr>
                <a:t>SANTHIRAM ENGINEERING COLLEGE </a:t>
              </a:r>
              <a:endParaRPr lang="en-IN" sz="4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7E3ECD-AD5C-4B4A-BAA2-DEB689944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020" y="1684139"/>
            <a:ext cx="240244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4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907</Words>
  <Application>Microsoft Office PowerPoint</Application>
  <PresentationFormat>Custom</PresentationFormat>
  <Paragraphs>210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GOOD MORNING </vt:lpstr>
      <vt:lpstr>Combinational Logic</vt:lpstr>
      <vt:lpstr>4-2. Analysis procedure</vt:lpstr>
      <vt:lpstr>4-2. Analysis procedure</vt:lpstr>
      <vt:lpstr>Example</vt:lpstr>
      <vt:lpstr>Derive truth table from logic diagram</vt:lpstr>
      <vt:lpstr>4-3. Design procedure</vt:lpstr>
      <vt:lpstr>Karnaugh map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Mallikarjuna Rao</dc:creator>
  <cp:lastModifiedBy>admin</cp:lastModifiedBy>
  <cp:revision>201</cp:revision>
  <dcterms:created xsi:type="dcterms:W3CDTF">2018-03-26T09:33:08Z</dcterms:created>
  <dcterms:modified xsi:type="dcterms:W3CDTF">2023-11-27T14:29:37Z</dcterms:modified>
</cp:coreProperties>
</file>