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258" r:id="rId3"/>
    <p:sldId id="259" r:id="rId4"/>
    <p:sldId id="265" r:id="rId5"/>
    <p:sldId id="266" r:id="rId6"/>
    <p:sldId id="264" r:id="rId7"/>
    <p:sldId id="267" r:id="rId8"/>
    <p:sldId id="268" r:id="rId9"/>
    <p:sldId id="269" r:id="rId10"/>
    <p:sldId id="270" r:id="rId11"/>
    <p:sldId id="292" r:id="rId12"/>
    <p:sldId id="289" r:id="rId13"/>
    <p:sldId id="290" r:id="rId14"/>
    <p:sldId id="293" r:id="rId15"/>
    <p:sldId id="294" r:id="rId16"/>
    <p:sldId id="295" r:id="rId17"/>
    <p:sldId id="296" r:id="rId18"/>
    <p:sldId id="297" r:id="rId19"/>
    <p:sldId id="291" r:id="rId20"/>
    <p:sldId id="298" r:id="rId21"/>
    <p:sldId id="299" r:id="rId22"/>
    <p:sldId id="300" r:id="rId23"/>
    <p:sldId id="301" r:id="rId24"/>
    <p:sldId id="302" r:id="rId25"/>
    <p:sldId id="261" r:id="rId26"/>
    <p:sldId id="304" r:id="rId27"/>
    <p:sldId id="303" r:id="rId28"/>
    <p:sldId id="260" r:id="rId29"/>
    <p:sldId id="281" r:id="rId30"/>
    <p:sldId id="271" r:id="rId31"/>
    <p:sldId id="284" r:id="rId32"/>
    <p:sldId id="262" r:id="rId33"/>
    <p:sldId id="285" r:id="rId34"/>
    <p:sldId id="273" r:id="rId35"/>
    <p:sldId id="279" r:id="rId36"/>
    <p:sldId id="274" r:id="rId37"/>
    <p:sldId id="275" r:id="rId38"/>
    <p:sldId id="276" r:id="rId39"/>
    <p:sldId id="280" r:id="rId40"/>
    <p:sldId id="277" r:id="rId41"/>
    <p:sldId id="286" r:id="rId42"/>
    <p:sldId id="278" r:id="rId43"/>
    <p:sldId id="282" r:id="rId44"/>
    <p:sldId id="263" r:id="rId45"/>
    <p:sldId id="272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AAF05-EADE-4743-A853-7918D5E9334D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B5E6F-C924-41C2-BCE9-11441C144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1A574F48-15B8-448F-8E5C-9A4B8F383E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C6DB83F-5185-4F0A-9D2F-C318667B1978}" type="slidenum">
              <a:rPr lang="ar-SA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4E04A18-593B-4FC1-AB05-80BB87FE0D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0B6A707B-CEE1-4B2B-8884-CF0A3176F4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896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8369-6F11-4A72-97CD-34B7613E1A5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E419-CCBB-4977-87EA-C2EFE1269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8369-6F11-4A72-97CD-34B7613E1A5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E419-CCBB-4977-87EA-C2EFE1269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8369-6F11-4A72-97CD-34B7613E1A5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E419-CCBB-4977-87EA-C2EFE1269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8369-6F11-4A72-97CD-34B7613E1A5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E419-CCBB-4977-87EA-C2EFE1269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8369-6F11-4A72-97CD-34B7613E1A5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E419-CCBB-4977-87EA-C2EFE1269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8369-6F11-4A72-97CD-34B7613E1A5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E419-CCBB-4977-87EA-C2EFE1269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8369-6F11-4A72-97CD-34B7613E1A5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E419-CCBB-4977-87EA-C2EFE1269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8369-6F11-4A72-97CD-34B7613E1A5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E419-CCBB-4977-87EA-C2EFE1269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8369-6F11-4A72-97CD-34B7613E1A5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E419-CCBB-4977-87EA-C2EFE1269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8369-6F11-4A72-97CD-34B7613E1A5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E419-CCBB-4977-87EA-C2EFE1269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8369-6F11-4A72-97CD-34B7613E1A5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E419-CCBB-4977-87EA-C2EFE1269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B8369-6F11-4A72-97CD-34B7613E1A5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EE419-CCBB-4977-87EA-C2EFE1269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16.bin"/><Relationship Id="rId18" Type="http://schemas.openxmlformats.org/officeDocument/2006/relationships/oleObject" Target="../embeddings/oleObject21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8.bin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34.wmf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7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6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8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60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31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C2DB144-292E-4831-9158-31D322930DE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7750" y="2799471"/>
            <a:ext cx="8208499" cy="116787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400" dirty="0">
                <a:solidFill>
                  <a:srgbClr val="FF0000"/>
                </a:solidFill>
                <a:latin typeface="Amasis MT Pro Medium" panose="02040604050005020304" pitchFamily="18" charset="0"/>
              </a:rPr>
              <a:t>DIGITAL COMMUNICATION</a:t>
            </a:r>
            <a:br>
              <a:rPr lang="en-US" altLang="en-US" sz="4400" dirty="0">
                <a:solidFill>
                  <a:srgbClr val="FF0000"/>
                </a:solidFill>
                <a:latin typeface="Amasis MT Pro Medium" panose="02040604050005020304" pitchFamily="18" charset="0"/>
              </a:rPr>
            </a:br>
            <a:r>
              <a:rPr lang="en-US" altLang="en-US" sz="3200" dirty="0">
                <a:solidFill>
                  <a:srgbClr val="FF0000"/>
                </a:solidFill>
                <a:latin typeface="Amasis MT Pro Medium" panose="02040604050005020304" pitchFamily="18" charset="0"/>
              </a:rPr>
              <a:t>Unit-II: Base band pulse transmission</a:t>
            </a:r>
            <a:endParaRPr lang="en-US" altLang="en-US" sz="4400" dirty="0">
              <a:solidFill>
                <a:srgbClr val="FF0000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6148" name="TextBox 4">
            <a:extLst>
              <a:ext uri="{FF2B5EF4-FFF2-40B4-BE49-F238E27FC236}">
                <a16:creationId xmlns:a16="http://schemas.microsoft.com/office/drawing/2014/main" id="{07A50F19-81D3-42E1-95E6-899746BA2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647" y="4807634"/>
            <a:ext cx="6400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</a:rPr>
              <a:t>Dr.Y</a:t>
            </a:r>
            <a:r>
              <a:rPr lang="en-US" altLang="en-US" sz="2400" dirty="0">
                <a:solidFill>
                  <a:srgbClr val="FF0000"/>
                </a:solidFill>
              </a:rPr>
              <a:t>. Mallikarjuna Rao </a:t>
            </a:r>
            <a:r>
              <a:rPr lang="en-US" altLang="en-US" sz="2400" baseline="-25000" dirty="0">
                <a:solidFill>
                  <a:srgbClr val="FF0000"/>
                </a:solidFill>
              </a:rPr>
              <a:t>M.Tech, </a:t>
            </a:r>
            <a:r>
              <a:rPr lang="en-US" altLang="en-US" sz="2400" baseline="-25000" dirty="0" err="1">
                <a:solidFill>
                  <a:srgbClr val="FF0000"/>
                </a:solidFill>
              </a:rPr>
              <a:t>Ph.D</a:t>
            </a:r>
            <a:endParaRPr lang="en-US" altLang="en-US" sz="2400" baseline="-250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Assistant Professor &amp; HOD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    Electronics &amp; Communication Engineering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    Santhiram Engineering College, Nandyal, A.P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Email: hod.ece@srecnandyal.edu.in</a:t>
            </a:r>
            <a:endParaRPr lang="en-IN" altLang="en-US" sz="4400" dirty="0"/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79E66AD-1EF8-4E30-8E19-D82B83AA7C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683" y="623108"/>
            <a:ext cx="1202786" cy="160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49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Property 4</a:t>
            </a:r>
            <a:endParaRPr lang="en-IN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752600" y="2590800"/>
          <a:ext cx="51816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Equation" r:id="rId3" imgW="2628720" imgH="2019240" progId="Equation.3">
                  <p:embed/>
                </p:oleObj>
              </mc:Choice>
              <mc:Fallback>
                <p:oleObj name="Equation" r:id="rId3" imgW="2628720" imgH="2019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90800"/>
                        <a:ext cx="5181600" cy="426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33400" y="12192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matched filter operation ca be </a:t>
            </a:r>
            <a:r>
              <a:rPr lang="en-US" dirty="0" err="1"/>
              <a:t>seperated</a:t>
            </a:r>
            <a:r>
              <a:rPr lang="en-US" dirty="0"/>
              <a:t> into two matching </a:t>
            </a:r>
            <a:r>
              <a:rPr lang="en-US" dirty="0" err="1"/>
              <a:t>comditions</a:t>
            </a:r>
            <a:r>
              <a:rPr lang="en-US" dirty="0"/>
              <a:t>.</a:t>
            </a:r>
          </a:p>
          <a:p>
            <a:pPr marL="342900" indent="-342900">
              <a:buAutoNum type="alphaLcParenR"/>
            </a:pPr>
            <a:r>
              <a:rPr lang="en-US" dirty="0"/>
              <a:t>Spectral matching that produces the desired output peak at time T</a:t>
            </a:r>
          </a:p>
          <a:p>
            <a:pPr marL="342900" indent="-342900">
              <a:buAutoNum type="alphaLcParenR"/>
            </a:pPr>
            <a:r>
              <a:rPr lang="en-US" dirty="0"/>
              <a:t>Spectral amplitude matching that gives this peak value </a:t>
            </a:r>
            <a:r>
              <a:rPr lang="en-US" dirty="0" err="1"/>
              <a:t>iyts</a:t>
            </a:r>
            <a:r>
              <a:rPr lang="en-US" dirty="0"/>
              <a:t> optimum signal to density ratio </a:t>
            </a: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Matched filter for rectangular pulses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365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50" y="990600"/>
            <a:ext cx="50482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" y="6019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a) RF pulse Input   b) Matched filter output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6019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Figure: a) parallel tuned LC circuit   b) Integrate and dump circuit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81000" y="-7938"/>
          <a:ext cx="8763000" cy="686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3" name="Equation" r:id="rId3" imgW="5029200" imgH="4089240" progId="Equation.3">
                  <p:embed/>
                </p:oleObj>
              </mc:Choice>
              <mc:Fallback>
                <p:oleObj name="Equation" r:id="rId3" imgW="5029200" imgH="4089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-7938"/>
                        <a:ext cx="8763000" cy="686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Error rate due to channel noise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19200"/>
            <a:ext cx="662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47800" y="32766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Figure: receiver for baseband transmission for binary encoded </a:t>
            </a:r>
            <a:r>
              <a:rPr lang="en-US" dirty="0" err="1"/>
              <a:t>datastream</a:t>
            </a:r>
            <a:r>
              <a:rPr lang="en-US" dirty="0"/>
              <a:t> using polar NRZ </a:t>
            </a:r>
            <a:r>
              <a:rPr lang="en-US" dirty="0" err="1"/>
              <a:t>signalling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/>
              <p:cNvSpPr txBox="1"/>
              <p:nvPr/>
            </p:nvSpPr>
            <p:spPr bwMode="auto">
              <a:xfrm>
                <a:off x="1600200" y="4113238"/>
                <a:ext cx="5715000" cy="914400"/>
              </a:xfrm>
              <a:prstGeom prst="rect">
                <a:avLst/>
              </a:prstGeom>
              <a:noFill/>
            </p:spPr>
            <p:txBody>
              <a:bodyPr>
                <a:normAutofit fontScale="92500" lnSpcReduction="10000"/>
              </a:bodyPr>
              <a:lstStyle/>
              <a:p>
                <a:r>
                  <a:rPr lang="en-IN" dirty="0">
                    <a:solidFill>
                      <a:srgbClr val="000000"/>
                    </a:solidFill>
                  </a:rPr>
                  <a:t>#     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"/>
                        <m:ctrlPr>
                          <a:rPr lang="en-IN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N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𝑠𝑦𝑚𝑏𝑜𝑙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𝑤𝑎𝑠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𝑠𝑒𝑛𝑡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𝑠𝑦𝑚𝑏𝑜𝑙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𝑤𝑎𝑠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𝑠𝑒𝑛𝑡</m:t>
                            </m:r>
                          </m:e>
                        </m:eqArr>
                      </m:e>
                    </m:d>
                  </m:oMath>
                </a14:m>
                <a:br>
                  <a:rPr lang="en-IN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IN" dirty="0"/>
              </a:p>
            </p:txBody>
          </p:sp>
        </mc:Choice>
        <mc:Fallback xmlns=""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00" y="4113238"/>
                <a:ext cx="5715000" cy="914400"/>
              </a:xfrm>
              <a:prstGeom prst="rect">
                <a:avLst/>
              </a:prstGeom>
              <a:blipFill>
                <a:blip r:embed="rId3"/>
                <a:stretch>
                  <a:fillRect l="-7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7D886D-AE50-42FA-A5E9-312F0BCB1E40}"/>
                  </a:ext>
                </a:extLst>
              </p:cNvPr>
              <p:cNvSpPr txBox="1"/>
              <p:nvPr/>
            </p:nvSpPr>
            <p:spPr>
              <a:xfrm>
                <a:off x="1600200" y="4992469"/>
                <a:ext cx="6934200" cy="484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#   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dirty="0"/>
                  <a:t> is Additive White Gaussian Noise with zero mean &amp; PSD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7D886D-AE50-42FA-A5E9-312F0BCB1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992469"/>
                <a:ext cx="6934200" cy="484172"/>
              </a:xfrm>
              <a:prstGeom prst="rect">
                <a:avLst/>
              </a:prstGeom>
              <a:blipFill>
                <a:blip r:embed="rId4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AC12D4-690D-403E-998B-532CFE89DB7D}"/>
                  </a:ext>
                </a:extLst>
              </p:cNvPr>
              <p:cNvSpPr txBox="1"/>
              <p:nvPr/>
            </p:nvSpPr>
            <p:spPr>
              <a:xfrm>
                <a:off x="1600200" y="5664783"/>
                <a:ext cx="5943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#         </m:t>
                    </m:r>
                  </m:oMath>
                </a14:m>
                <a:r>
                  <a:rPr lang="en-IN" dirty="0"/>
                  <a:t>The output of the matched filter is also Gaussian with </a:t>
                </a:r>
              </a:p>
              <a:p>
                <a:r>
                  <a:rPr lang="en-IN" dirty="0"/>
                  <a:t>            mean either –A or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AC12D4-690D-403E-998B-532CFE89D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664783"/>
                <a:ext cx="5943600" cy="646331"/>
              </a:xfrm>
              <a:prstGeom prst="rect">
                <a:avLst/>
              </a:prstGeom>
              <a:blipFill>
                <a:blip r:embed="rId5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Error rate due to channel noise</a:t>
            </a:r>
            <a:endParaRPr lang="en-IN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3EEB26-17A8-482C-97E3-A8C0843DC947}"/>
                  </a:ext>
                </a:extLst>
              </p:cNvPr>
              <p:cNvSpPr txBox="1"/>
              <p:nvPr/>
            </p:nvSpPr>
            <p:spPr>
              <a:xfrm>
                <a:off x="647700" y="1600200"/>
                <a:ext cx="7848600" cy="4893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There are two types of errors</a:t>
                </a:r>
              </a:p>
              <a:p>
                <a:endParaRPr lang="en-US" dirty="0"/>
              </a:p>
              <a:p>
                <a:pPr marL="342900" indent="-342900">
                  <a:buFontTx/>
                  <a:buAutoNum type="arabicPeriod"/>
                </a:pPr>
                <a:r>
                  <a:rPr lang="en-US" dirty="0"/>
                  <a:t>Symbol 0 is chosen when a 1 was actually transmitted</a:t>
                </a:r>
              </a:p>
              <a:p>
                <a:pPr marL="342900" indent="-342900">
                  <a:buAutoNum type="arabicPeriod"/>
                </a:pPr>
                <a:r>
                  <a:rPr lang="en-US" dirty="0"/>
                  <a:t>Symbol 1 is chosen when a 0 was actually transmitted</a:t>
                </a:r>
              </a:p>
              <a:p>
                <a:pPr marL="342900" indent="-342900">
                  <a:buAutoNum type="arabicPeriod"/>
                </a:pPr>
                <a:endParaRPr lang="en-IN" dirty="0"/>
              </a:p>
              <a:p>
                <a:r>
                  <a:rPr lang="en-IN" b="1" dirty="0">
                    <a:solidFill>
                      <a:srgbClr val="FF0000"/>
                    </a:solidFill>
                  </a:rPr>
                  <a:t>Case-1: </a:t>
                </a:r>
                <a:r>
                  <a:rPr lang="en-US" b="1" dirty="0">
                    <a:solidFill>
                      <a:srgbClr val="FF0000"/>
                    </a:solidFill>
                  </a:rPr>
                  <a:t>Symbol 1 is chosen when a 0 was actually transmitted</a:t>
                </a:r>
              </a:p>
              <a:p>
                <a:endParaRPr lang="en-US" b="1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#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#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random variable with mean 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V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ariance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#      </a:t>
                </a:r>
                <a:r>
                  <a:rPr lang="en-US" i="0" dirty="0">
                    <a:latin typeface="+mj-lt"/>
                  </a:rPr>
                  <a:t>     T</a:t>
                </a:r>
                <a:r>
                  <a:rPr lang="en-US" b="0" i="0" dirty="0">
                    <a:latin typeface="+mj-lt"/>
                  </a:rPr>
                  <a:t>he Probability Density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𝑤𝑎𝑠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𝑠𝑒𝑛𝑡</m:t>
                        </m:r>
                      </m:e>
                    </m:d>
                  </m:oMath>
                </a14:m>
                <a:endParaRPr lang="en-US" b="0" i="0" dirty="0">
                  <a:latin typeface="+mj-lt"/>
                </a:endParaRPr>
              </a:p>
              <a:p>
                <a:r>
                  <a:rPr lang="en-US" dirty="0"/>
                  <a:t>               </a:t>
                </a:r>
              </a:p>
              <a:p>
                <a:r>
                  <a:rPr lang="en-US" dirty="0"/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𝑤𝑎𝑠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𝑠𝑒𝑛𝑡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sSubSup>
                              <m:sSub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Sup>
                              <m:sSub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3EEB26-17A8-482C-97E3-A8C0843DC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1600200"/>
                <a:ext cx="7848600" cy="4893134"/>
              </a:xfrm>
              <a:prstGeom prst="rect">
                <a:avLst/>
              </a:prstGeom>
              <a:blipFill>
                <a:blip r:embed="rId2"/>
                <a:stretch>
                  <a:fillRect l="-621" t="-7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366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Error rate due to channel noise</a:t>
            </a:r>
            <a:endParaRPr lang="en-IN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3EEB26-17A8-482C-97E3-A8C0843DC947}"/>
                  </a:ext>
                </a:extLst>
              </p:cNvPr>
              <p:cNvSpPr txBox="1"/>
              <p:nvPr/>
            </p:nvSpPr>
            <p:spPr>
              <a:xfrm>
                <a:off x="647700" y="1600200"/>
                <a:ext cx="7848600" cy="4163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              </a:t>
                </a:r>
              </a:p>
              <a:p>
                <a:r>
                  <a:rPr lang="en-US" dirty="0"/>
                  <a:t>    #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𝑤𝑎𝑠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𝑠𝑒𝑛𝑡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sSubSup>
                              <m:sSub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Sup>
                              <m:sSub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IN" dirty="0"/>
                  <a:t>    #                When 0 was sent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IN" dirty="0"/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endParaRPr lang="en-IN" dirty="0"/>
              </a:p>
              <a:p>
                <a:endParaRPr lang="en-IN" dirty="0"/>
              </a:p>
              <a:p>
                <a:endParaRPr lang="en-IN" dirty="0"/>
              </a:p>
              <a:p>
                <a:r>
                  <a:rPr lang="en-IN" dirty="0"/>
                  <a:t>    #                  Upon Substitution of these values in the above equation, we get</a:t>
                </a:r>
              </a:p>
              <a:p>
                <a:endParaRPr lang="en-IN" dirty="0"/>
              </a:p>
              <a:p>
                <a:endParaRPr lang="en-IN" dirty="0"/>
              </a:p>
              <a:p>
                <a:r>
                  <a:rPr lang="en-IN" dirty="0"/>
                  <a:t>   #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            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f>
                              <m:f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</m:sup>
                    </m:sSup>
                  </m:oMath>
                </a14:m>
                <a:r>
                  <a:rPr lang="en-IN" dirty="0"/>
                  <a:t> 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3EEB26-17A8-482C-97E3-A8C0843DC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1600200"/>
                <a:ext cx="7848600" cy="41631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398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Error rate due to channel noise</a:t>
            </a:r>
            <a:endParaRPr lang="en-IN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3EEB26-17A8-482C-97E3-A8C0843DC947}"/>
                  </a:ext>
                </a:extLst>
              </p:cNvPr>
              <p:cNvSpPr txBox="1"/>
              <p:nvPr/>
            </p:nvSpPr>
            <p:spPr>
              <a:xfrm>
                <a:off x="647700" y="1600200"/>
                <a:ext cx="7848600" cy="1271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              </a:t>
                </a:r>
              </a:p>
              <a:p>
                <a:r>
                  <a:rPr lang="en-US" dirty="0"/>
                  <a:t>    </a:t>
                </a:r>
                <a:r>
                  <a:rPr lang="en-IN" dirty="0"/>
                  <a:t>   #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            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f>
                              <m:f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</m:sup>
                    </m:sSup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r>
                  <a:rPr lang="en-IN" dirty="0"/>
                  <a:t> 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3EEB26-17A8-482C-97E3-A8C0843DC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1600200"/>
                <a:ext cx="7848600" cy="12710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31ECF49-A02B-4DFA-B84C-5E152D396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871254"/>
            <a:ext cx="5105400" cy="27048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2C1272-2FF8-462C-936A-E07C10106AC2}"/>
                  </a:ext>
                </a:extLst>
              </p:cNvPr>
              <p:cNvSpPr txBox="1"/>
              <p:nvPr/>
            </p:nvSpPr>
            <p:spPr>
              <a:xfrm>
                <a:off x="838200" y="5281246"/>
                <a:ext cx="78486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              </a:t>
                </a:r>
              </a:p>
              <a:p>
                <a:r>
                  <a:rPr lang="en-US" dirty="0"/>
                  <a:t>    </a:t>
                </a:r>
                <a:r>
                  <a:rPr lang="en-IN" dirty="0"/>
                  <a:t>   #  the Threshold for the decision making is represented by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IN" dirty="0"/>
                  <a:t>       #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Here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=0; </m:t>
                    </m:r>
                  </m:oMath>
                </a14:m>
                <a:r>
                  <a:rPr lang="en-IN" dirty="0"/>
                  <a:t>U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sually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dirty="0"/>
                  <a:t>The average value of two symbols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)/2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2C1272-2FF8-462C-936A-E07C10106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281246"/>
                <a:ext cx="7848600" cy="923330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456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Error rate due to channel noise</a:t>
            </a:r>
            <a:endParaRPr lang="en-IN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3EEB26-17A8-482C-97E3-A8C0843DC947}"/>
                  </a:ext>
                </a:extLst>
              </p:cNvPr>
              <p:cNvSpPr txBox="1"/>
              <p:nvPr/>
            </p:nvSpPr>
            <p:spPr>
              <a:xfrm>
                <a:off x="647700" y="1600200"/>
                <a:ext cx="7848600" cy="530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              </a:t>
                </a:r>
              </a:p>
              <a:p>
                <a:r>
                  <a:rPr lang="en-US" dirty="0"/>
                  <a:t>    </a:t>
                </a:r>
                <a:r>
                  <a:rPr lang="en-IN" dirty="0"/>
                  <a:t>   #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rad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den>
                                </m:f>
                              </m:den>
                            </m:f>
                          </m:sup>
                        </m:sSup>
                      </m:e>
                    </m:nary>
                    <m:r>
                      <a:rPr lang="en-IN" i="1" dirty="0" smtClean="0"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endParaRPr lang="en-IN" dirty="0"/>
              </a:p>
              <a:p>
                <a:endParaRPr lang="en-IN" dirty="0"/>
              </a:p>
              <a:p>
                <a:r>
                  <a:rPr lang="en-IN" dirty="0"/>
                  <a:t>       #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den>
                        </m:f>
                      </m:e>
                    </m:rad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f>
                                  <m:fPr>
                                    <m:type m:val="li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den>
                                </m:f>
                              </m:den>
                            </m:f>
                          </m:sup>
                        </m:sSup>
                      </m:e>
                    </m:nary>
                    <m:r>
                      <a:rPr lang="en-IN" i="1" dirty="0"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dirty="0"/>
              </a:p>
              <a:p>
                <a:endParaRPr lang="en-IN" dirty="0"/>
              </a:p>
              <a:p>
                <a:r>
                  <a:rPr lang="en-IN" dirty="0"/>
                  <a:t>       </a:t>
                </a:r>
              </a:p>
              <a:p>
                <a:r>
                  <a:rPr lang="en-IN" dirty="0"/>
                  <a:t>      #                      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n-IN" dirty="0"/>
                  <a:t>    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;  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n-IN" dirty="0"/>
                  <a:t> </a:t>
                </a:r>
              </a:p>
              <a:p>
                <a:endParaRPr lang="en-IN" dirty="0"/>
              </a:p>
              <a:p>
                <a:endParaRPr lang="en-IN" dirty="0"/>
              </a:p>
              <a:p>
                <a:r>
                  <a:rPr lang="en-IN" dirty="0"/>
                  <a:t>     #                          when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=0;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den>
                    </m:f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rad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IN" dirty="0"/>
              </a:p>
              <a:p>
                <a:endParaRPr lang="en-IN" dirty="0"/>
              </a:p>
              <a:p>
                <a:r>
                  <a:rPr lang="en-IN" dirty="0"/>
                  <a:t>     #                          when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=∞;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endParaRPr lang="en-IN" dirty="0"/>
              </a:p>
              <a:p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3EEB26-17A8-482C-97E3-A8C0843DC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1600200"/>
                <a:ext cx="7848600" cy="53083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2286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Error rate due to channel noise</a:t>
            </a:r>
            <a:endParaRPr lang="en-IN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3EEB26-17A8-482C-97E3-A8C0843DC947}"/>
                  </a:ext>
                </a:extLst>
              </p:cNvPr>
              <p:cNvSpPr txBox="1"/>
              <p:nvPr/>
            </p:nvSpPr>
            <p:spPr>
              <a:xfrm>
                <a:off x="478302" y="1600200"/>
                <a:ext cx="7848600" cy="296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              </a:t>
                </a:r>
              </a:p>
              <a:p>
                <a:r>
                  <a:rPr lang="en-US" dirty="0"/>
                  <a:t>    </a:t>
                </a:r>
                <a:r>
                  <a:rPr lang="en-IN" dirty="0"/>
                  <a:t>  #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=1/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rad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en-IN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dirty="0"/>
              </a:p>
              <a:p>
                <a:endParaRPr lang="en-IN" dirty="0"/>
              </a:p>
              <a:p>
                <a:r>
                  <a:rPr lang="en-IN" dirty="0"/>
                  <a:t>       </a:t>
                </a:r>
              </a:p>
              <a:p>
                <a:r>
                  <a:rPr lang="en-IN" dirty="0"/>
                  <a:t>      Consider the complementary error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erfc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rad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en-IN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IN" dirty="0"/>
              </a:p>
              <a:p>
                <a:endParaRPr lang="en-IN" dirty="0"/>
              </a:p>
              <a:p>
                <a:endParaRPr lang="en-IN" dirty="0"/>
              </a:p>
              <a:p>
                <a:r>
                  <a:rPr lang="en-IN" dirty="0"/>
                  <a:t>#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i="1" dirty="0" smtClean="0">
                        <a:latin typeface="Cambria Math" panose="02040503050406030204" pitchFamily="18" charset="0"/>
                      </a:rPr>
                      <m:t>erfc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⁡(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I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3EEB26-17A8-482C-97E3-A8C0843DC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02" y="1600200"/>
                <a:ext cx="7848600" cy="2965812"/>
              </a:xfrm>
              <a:prstGeom prst="rect">
                <a:avLst/>
              </a:prstGeom>
              <a:blipFill>
                <a:blip r:embed="rId2"/>
                <a:stretch>
                  <a:fillRect l="-621" t="-781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3275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85800"/>
            <a:ext cx="4800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905000" y="48768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Figure: probability of error in the </a:t>
            </a:r>
            <a:r>
              <a:rPr lang="en-US" dirty="0" err="1"/>
              <a:t>signalling</a:t>
            </a:r>
            <a:r>
              <a:rPr lang="en-US" dirty="0"/>
              <a:t> scheme</a:t>
            </a: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D0A96-9A07-4289-A614-194B03E71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206" y="559457"/>
            <a:ext cx="2926959" cy="548799"/>
          </a:xfrm>
        </p:spPr>
        <p:txBody>
          <a:bodyPr>
            <a:normAutofit fontScale="90000"/>
          </a:bodyPr>
          <a:lstStyle/>
          <a:p>
            <a:r>
              <a:rPr lang="en-IN" altLang="en-US" sz="3200" dirty="0">
                <a:solidFill>
                  <a:srgbClr val="FF0000"/>
                </a:solidFill>
                <a:latin typeface="Amasis MT Pro Medium" panose="02040604050005020304" pitchFamily="18" charset="0"/>
              </a:rPr>
              <a:t>UNIT-II: SYLLABUS</a:t>
            </a:r>
            <a:endParaRPr lang="en-IN" sz="3200" dirty="0">
              <a:latin typeface="Amasis MT Pro Medium" panose="020406040500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BB93E-7B7B-4CAB-B020-D471957A8A27}"/>
              </a:ext>
            </a:extLst>
          </p:cNvPr>
          <p:cNvSpPr txBox="1"/>
          <p:nvPr/>
        </p:nvSpPr>
        <p:spPr>
          <a:xfrm>
            <a:off x="762000" y="1447800"/>
            <a:ext cx="74593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Matched filter</a:t>
            </a:r>
          </a:p>
          <a:p>
            <a:pPr marL="342900" indent="-342900">
              <a:buAutoNum type="arabicPeriod"/>
            </a:pPr>
            <a:r>
              <a:rPr lang="en-US" sz="3200" dirty="0"/>
              <a:t>Inter  Symbol Interference</a:t>
            </a:r>
          </a:p>
          <a:p>
            <a:pPr marL="342900" indent="-342900">
              <a:buAutoNum type="arabicPeriod"/>
            </a:pPr>
            <a:r>
              <a:rPr lang="en-US" sz="3200" dirty="0" err="1"/>
              <a:t>Nyquist’s</a:t>
            </a:r>
            <a:r>
              <a:rPr lang="en-US" sz="3200" dirty="0"/>
              <a:t> criterion</a:t>
            </a:r>
          </a:p>
          <a:p>
            <a:pPr marL="342900" indent="-342900">
              <a:buAutoNum type="arabicPeriod"/>
            </a:pPr>
            <a:r>
              <a:rPr lang="en-US" sz="3200" dirty="0"/>
              <a:t>Raised cosine filter </a:t>
            </a:r>
          </a:p>
          <a:p>
            <a:pPr marL="342900" indent="-342900">
              <a:buAutoNum type="arabicPeriod"/>
            </a:pPr>
            <a:r>
              <a:rPr lang="en-US" sz="3200" dirty="0"/>
              <a:t>Correlative coding </a:t>
            </a:r>
          </a:p>
          <a:p>
            <a:pPr marL="342900" indent="-342900">
              <a:buAutoNum type="arabicPeriod"/>
            </a:pPr>
            <a:r>
              <a:rPr lang="en-US" sz="3200" dirty="0"/>
              <a:t>Partial response </a:t>
            </a:r>
            <a:r>
              <a:rPr lang="en-US" sz="3200" dirty="0" err="1"/>
              <a:t>signalling</a:t>
            </a:r>
            <a:r>
              <a:rPr lang="en-US" sz="3200" dirty="0"/>
              <a:t> </a:t>
            </a:r>
          </a:p>
          <a:p>
            <a:pPr marL="342900" indent="-342900">
              <a:buAutoNum type="arabicPeriod"/>
            </a:pPr>
            <a:r>
              <a:rPr lang="en-US" sz="3200" dirty="0"/>
              <a:t>Baseband M-</a:t>
            </a:r>
            <a:r>
              <a:rPr lang="en-US" sz="3200" dirty="0" err="1"/>
              <a:t>ary</a:t>
            </a:r>
            <a:r>
              <a:rPr lang="en-US" sz="3200" dirty="0"/>
              <a:t> PAM transmission </a:t>
            </a:r>
          </a:p>
          <a:p>
            <a:pPr marL="342900" indent="-342900">
              <a:buAutoNum type="arabicPeriod"/>
            </a:pPr>
            <a:r>
              <a:rPr lang="en-US" sz="3200" dirty="0"/>
              <a:t>Eye diagrams</a:t>
            </a:r>
          </a:p>
        </p:txBody>
      </p:sp>
    </p:spTree>
    <p:extLst>
      <p:ext uri="{BB962C8B-B14F-4D97-AF65-F5344CB8AC3E}">
        <p14:creationId xmlns:p14="http://schemas.microsoft.com/office/powerpoint/2010/main" val="3656808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Error rate due to channel noise</a:t>
            </a:r>
            <a:endParaRPr lang="en-IN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3EEB26-17A8-482C-97E3-A8C0843DC947}"/>
                  </a:ext>
                </a:extLst>
              </p:cNvPr>
              <p:cNvSpPr txBox="1"/>
              <p:nvPr/>
            </p:nvSpPr>
            <p:spPr>
              <a:xfrm>
                <a:off x="647700" y="1417638"/>
                <a:ext cx="7848600" cy="3815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endParaRPr lang="en-IN" dirty="0"/>
              </a:p>
              <a:p>
                <a:r>
                  <a:rPr lang="en-IN" b="1" dirty="0">
                    <a:solidFill>
                      <a:srgbClr val="FF0000"/>
                    </a:solidFill>
                  </a:rPr>
                  <a:t>Case-2: </a:t>
                </a:r>
                <a:r>
                  <a:rPr lang="en-US" b="1" dirty="0">
                    <a:solidFill>
                      <a:srgbClr val="FF0000"/>
                    </a:solidFill>
                  </a:rPr>
                  <a:t>Symbol 0 is chosen when a 1 was actually transmitted</a:t>
                </a:r>
              </a:p>
              <a:p>
                <a:endParaRPr lang="en-US" b="1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#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#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random variable with mean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V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ariance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#      </a:t>
                </a:r>
                <a:r>
                  <a:rPr lang="en-US" i="0" dirty="0">
                    <a:latin typeface="+mj-lt"/>
                  </a:rPr>
                  <a:t>     T</a:t>
                </a:r>
                <a:r>
                  <a:rPr lang="en-US" b="0" i="0" dirty="0">
                    <a:latin typeface="+mj-lt"/>
                  </a:rPr>
                  <a:t>he Probability Density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𝑤𝑎𝑠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𝑠𝑒𝑛𝑡</m:t>
                        </m:r>
                      </m:e>
                    </m:d>
                  </m:oMath>
                </a14:m>
                <a:endParaRPr lang="en-US" b="0" i="0" dirty="0">
                  <a:latin typeface="+mj-lt"/>
                </a:endParaRPr>
              </a:p>
              <a:p>
                <a:r>
                  <a:rPr lang="en-US" dirty="0"/>
                  <a:t>               </a:t>
                </a:r>
              </a:p>
              <a:p>
                <a:r>
                  <a:rPr lang="en-US" dirty="0"/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𝑤𝑎𝑠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𝑠𝑒𝑛𝑡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sSubSup>
                              <m:sSub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Sup>
                              <m:sSub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3EEB26-17A8-482C-97E3-A8C0843DC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1417638"/>
                <a:ext cx="7848600" cy="3815468"/>
              </a:xfrm>
              <a:prstGeom prst="rect">
                <a:avLst/>
              </a:prstGeom>
              <a:blipFill>
                <a:blip r:embed="rId2"/>
                <a:stretch>
                  <a:fillRect l="-62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7049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Error rate due to channel noise</a:t>
            </a:r>
            <a:endParaRPr lang="en-IN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3EEB26-17A8-482C-97E3-A8C0843DC947}"/>
                  </a:ext>
                </a:extLst>
              </p:cNvPr>
              <p:cNvSpPr txBox="1"/>
              <p:nvPr/>
            </p:nvSpPr>
            <p:spPr>
              <a:xfrm>
                <a:off x="647700" y="1600200"/>
                <a:ext cx="7848600" cy="4163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              </a:t>
                </a:r>
              </a:p>
              <a:p>
                <a:r>
                  <a:rPr lang="en-US" dirty="0"/>
                  <a:t>    #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𝑤𝑎𝑠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𝑠𝑒𝑛𝑡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sSubSup>
                              <m:sSub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Sup>
                              <m:sSub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IN" dirty="0"/>
                  <a:t>    #                When 1 was sent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IN" dirty="0"/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endParaRPr lang="en-IN" dirty="0"/>
              </a:p>
              <a:p>
                <a:endParaRPr lang="en-IN" dirty="0"/>
              </a:p>
              <a:p>
                <a:endParaRPr lang="en-IN" dirty="0"/>
              </a:p>
              <a:p>
                <a:r>
                  <a:rPr lang="en-IN" dirty="0"/>
                  <a:t>    #                  Upon Substitution of these values in the above equation, we get</a:t>
                </a:r>
              </a:p>
              <a:p>
                <a:endParaRPr lang="en-IN" dirty="0"/>
              </a:p>
              <a:p>
                <a:endParaRPr lang="en-IN" dirty="0"/>
              </a:p>
              <a:p>
                <a:r>
                  <a:rPr lang="en-IN" dirty="0"/>
                  <a:t>   #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            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f>
                              <m:f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</m:sup>
                    </m:sSup>
                  </m:oMath>
                </a14:m>
                <a:r>
                  <a:rPr lang="en-IN" dirty="0"/>
                  <a:t> 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3EEB26-17A8-482C-97E3-A8C0843DC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1600200"/>
                <a:ext cx="7848600" cy="41631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03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Error rate due to channel noise</a:t>
            </a:r>
            <a:endParaRPr lang="en-IN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3EEB26-17A8-482C-97E3-A8C0843DC947}"/>
                  </a:ext>
                </a:extLst>
              </p:cNvPr>
              <p:cNvSpPr txBox="1"/>
              <p:nvPr/>
            </p:nvSpPr>
            <p:spPr>
              <a:xfrm>
                <a:off x="647700" y="1600200"/>
                <a:ext cx="7848600" cy="1271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              </a:t>
                </a:r>
              </a:p>
              <a:p>
                <a:r>
                  <a:rPr lang="en-US" dirty="0"/>
                  <a:t>    </a:t>
                </a:r>
                <a:r>
                  <a:rPr lang="en-IN" dirty="0"/>
                  <a:t>   #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            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f>
                              <m:f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</m:sup>
                    </m:sSup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r>
                  <a:rPr lang="en-IN" dirty="0"/>
                  <a:t> 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3EEB26-17A8-482C-97E3-A8C0843DC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1600200"/>
                <a:ext cx="7848600" cy="12710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2C1272-2FF8-462C-936A-E07C10106AC2}"/>
                  </a:ext>
                </a:extLst>
              </p:cNvPr>
              <p:cNvSpPr txBox="1"/>
              <p:nvPr/>
            </p:nvSpPr>
            <p:spPr>
              <a:xfrm>
                <a:off x="838200" y="5281246"/>
                <a:ext cx="78486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              </a:t>
                </a:r>
              </a:p>
              <a:p>
                <a:r>
                  <a:rPr lang="en-US" dirty="0"/>
                  <a:t>    </a:t>
                </a:r>
                <a:r>
                  <a:rPr lang="en-IN" dirty="0"/>
                  <a:t>   #  the Threshold for the decision making is represented by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IN" dirty="0"/>
                  <a:t>       #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Here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=0; </m:t>
                    </m:r>
                  </m:oMath>
                </a14:m>
                <a:r>
                  <a:rPr lang="en-IN" dirty="0"/>
                  <a:t>U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sually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dirty="0"/>
                  <a:t>The average value of two symbols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)/2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2C1272-2FF8-462C-936A-E07C10106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281246"/>
                <a:ext cx="7848600" cy="923330"/>
              </a:xfrm>
              <a:prstGeom prst="rect">
                <a:avLst/>
              </a:prstGeom>
              <a:blipFill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7708568-1341-49AF-8FFA-A454C1D24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3090158"/>
            <a:ext cx="4114800" cy="249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27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Error rate due to channel noise</a:t>
            </a:r>
            <a:endParaRPr lang="en-IN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3EEB26-17A8-482C-97E3-A8C0843DC947}"/>
                  </a:ext>
                </a:extLst>
              </p:cNvPr>
              <p:cNvSpPr txBox="1"/>
              <p:nvPr/>
            </p:nvSpPr>
            <p:spPr>
              <a:xfrm>
                <a:off x="647700" y="1600200"/>
                <a:ext cx="7848600" cy="3881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              </a:t>
                </a:r>
              </a:p>
              <a:p>
                <a:r>
                  <a:rPr lang="en-US" dirty="0"/>
                  <a:t>    </a:t>
                </a:r>
                <a:r>
                  <a:rPr lang="en-IN" dirty="0"/>
                  <a:t>   #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rad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den>
                                </m:f>
                              </m:den>
                            </m:f>
                          </m:sup>
                        </m:sSup>
                      </m:e>
                    </m:nary>
                    <m:r>
                      <a:rPr lang="en-IN" i="1" dirty="0" smtClean="0"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endParaRPr lang="en-IN" dirty="0"/>
              </a:p>
              <a:p>
                <a:endParaRPr lang="en-IN" dirty="0"/>
              </a:p>
              <a:p>
                <a:r>
                  <a:rPr lang="en-IN" dirty="0"/>
                  <a:t>       #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den>
                        </m:f>
                      </m:e>
                    </m:rad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f>
                                  <m:fPr>
                                    <m:type m:val="li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den>
                                </m:f>
                              </m:den>
                            </m:f>
                          </m:sup>
                        </m:sSup>
                      </m:e>
                    </m:nary>
                    <m:r>
                      <a:rPr lang="en-IN" i="1" dirty="0"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dirty="0"/>
              </a:p>
              <a:p>
                <a:endParaRPr lang="en-IN" dirty="0"/>
              </a:p>
              <a:p>
                <a:r>
                  <a:rPr lang="en-IN" dirty="0"/>
                  <a:t>       </a:t>
                </a:r>
              </a:p>
              <a:p>
                <a:r>
                  <a:rPr lang="en-IN" dirty="0"/>
                  <a:t>      </a:t>
                </a:r>
                <a:r>
                  <a:rPr lang="en-US" dirty="0"/>
                  <a:t>    </a:t>
                </a:r>
                <a:r>
                  <a:rPr lang="en-IN" dirty="0"/>
                  <a:t>  #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i="1" dirty="0" smtClean="0">
                        <a:latin typeface="Cambria Math" panose="02040503050406030204" pitchFamily="18" charset="0"/>
                      </a:rPr>
                      <m:t>erfc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⁡(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  <a:p>
                <a:endParaRPr lang="en-IN" dirty="0"/>
              </a:p>
              <a:p>
                <a:r>
                  <a:rPr lang="en-IN" dirty="0"/>
                  <a:t>Consider the Priori probabilities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3EEB26-17A8-482C-97E3-A8C0843DC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1600200"/>
                <a:ext cx="7848600" cy="3881191"/>
              </a:xfrm>
              <a:prstGeom prst="rect">
                <a:avLst/>
              </a:prstGeom>
              <a:blipFill>
                <a:blip r:embed="rId2"/>
                <a:stretch>
                  <a:fillRect l="-621" b="-3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649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Error rate due to channel noise</a:t>
            </a:r>
            <a:endParaRPr lang="en-IN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C61834-319D-472E-9A9E-95DC0D9AE828}"/>
                  </a:ext>
                </a:extLst>
              </p:cNvPr>
              <p:cNvSpPr txBox="1"/>
              <p:nvPr/>
            </p:nvSpPr>
            <p:spPr>
              <a:xfrm>
                <a:off x="1371600" y="2438400"/>
                <a:ext cx="6934200" cy="32760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i="0" dirty="0">
                    <a:latin typeface="+mj-lt"/>
                  </a:rPr>
                  <a:t>#                   Average Probability of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IN" dirty="0"/>
              </a:p>
              <a:p>
                <a:endParaRPr lang="en-IN" dirty="0"/>
              </a:p>
              <a:p>
                <a:endParaRPr lang="en-IN" dirty="0"/>
              </a:p>
              <a:p>
                <a:r>
                  <a:rPr lang="en-IN" dirty="0"/>
                  <a:t>#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               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IN" dirty="0"/>
                          <m:t> </m:t>
                        </m:r>
                        <m:r>
                          <m:rPr>
                            <m:sty m:val="p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erfc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⁡(</m:t>
                        </m:r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IN" dirty="0"/>
                          <m:t> </m:t>
                        </m:r>
                        <m:r>
                          <m:rPr>
                            <m:sty m:val="p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erfc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⁡(</m:t>
                        </m:r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e>
                    </m:d>
                  </m:oMath>
                </a14:m>
                <a:endParaRPr lang="en-IN" dirty="0"/>
              </a:p>
              <a:p>
                <a:endParaRPr lang="en-IN" dirty="0"/>
              </a:p>
              <a:p>
                <a:endParaRPr lang="en-IN" dirty="0"/>
              </a:p>
              <a:p>
                <a:r>
                  <a:rPr lang="en-IN" dirty="0"/>
                  <a:t>#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                            </m:t>
                        </m:r>
                        <m:r>
                          <a:rPr lang="en-US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IN" dirty="0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rPr>
                      <m:t> </m:t>
                    </m:r>
                    <m:r>
                      <m:rPr>
                        <m:sty m:val="p"/>
                      </m:rPr>
                      <a:rPr lang="en-IN" i="1" dirty="0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erfc</m:t>
                    </m:r>
                    <m:r>
                      <a:rPr lang="en-IN" i="1" dirty="0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en-IN" i="1" dirty="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 dirty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i="1" dirty="0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25400" dir="5400000" algn="ctr" rotWithShape="0">
                                        <a:srgbClr val="6E747A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 dirty="0">
                                        <a:ln w="0"/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25400" dir="5400000" algn="ctr" rotWithShape="0">
                                            <a:srgbClr val="6E747A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n w="0"/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25400" dir="5400000" algn="ctr" rotWithShape="0">
                                            <a:srgbClr val="6E747A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n w="0"/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25400" dir="5400000" algn="ctr" rotWithShape="0">
                                            <a:srgbClr val="6E747A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 dirty="0">
                                        <a:ln w="0"/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25400" dir="5400000" algn="ctr" rotWithShape="0">
                                            <a:srgbClr val="6E747A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n w="0"/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25400" dir="5400000" algn="ctr" rotWithShape="0">
                                            <a:srgbClr val="6E747A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n w="0"/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25400" dir="5400000" algn="ctr" rotWithShape="0">
                                            <a:srgbClr val="6E747A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e>
                    </m:d>
                  </m:oMath>
                </a14:m>
                <a:endParaRPr lang="en-IN" dirty="0"/>
              </a:p>
              <a:p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C61834-319D-472E-9A9E-95DC0D9AE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438400"/>
                <a:ext cx="6934200" cy="3276025"/>
              </a:xfrm>
              <a:prstGeom prst="rect">
                <a:avLst/>
              </a:prstGeom>
              <a:blipFill>
                <a:blip r:embed="rId2"/>
                <a:stretch>
                  <a:fillRect l="-703" t="-93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558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>
                <a:solidFill>
                  <a:srgbClr val="FF0000"/>
                </a:solidFill>
              </a:rPr>
              <a:t>Intersymbol</a:t>
            </a:r>
            <a:r>
              <a:rPr lang="en-US" dirty="0">
                <a:solidFill>
                  <a:srgbClr val="FF0000"/>
                </a:solidFill>
              </a:rPr>
              <a:t> Interference(ISI)</a:t>
            </a:r>
            <a:endParaRPr lang="en-US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DED17C86-AEE6-43E7-A796-91D3BE318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685800"/>
          </a:xfrm>
        </p:spPr>
        <p:txBody>
          <a:bodyPr/>
          <a:lstStyle/>
          <a:p>
            <a:r>
              <a:rPr lang="en-US" altLang="en-US" sz="3600" dirty="0" err="1">
                <a:solidFill>
                  <a:srgbClr val="CC3300"/>
                </a:solidFill>
              </a:rPr>
              <a:t>Intersymbol</a:t>
            </a:r>
            <a:r>
              <a:rPr lang="en-US" altLang="en-US" sz="3600" dirty="0">
                <a:solidFill>
                  <a:srgbClr val="CC3300"/>
                </a:solidFill>
              </a:rPr>
              <a:t> Interference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790E364-B04D-405C-B9AF-B4C03DB1702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14400"/>
            <a:ext cx="9144000" cy="1981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0000FF"/>
              </a:buClr>
            </a:pPr>
            <a:r>
              <a:rPr lang="en-US" altLang="en-US" sz="2000" b="1">
                <a:solidFill>
                  <a:srgbClr val="0000FF"/>
                </a:solidFill>
              </a:rPr>
              <a:t>Intersymbol interference (ISI)</a:t>
            </a:r>
            <a:r>
              <a:rPr lang="en-US" altLang="en-US" sz="2000"/>
              <a:t> occurs when a pulse spreads out in such a way that it interferes with adjacent pulses </a:t>
            </a:r>
            <a:r>
              <a:rPr lang="en-US" altLang="en-US" sz="2000" i="1"/>
              <a:t>at the </a:t>
            </a:r>
            <a:r>
              <a:rPr lang="en-US" altLang="en-US" sz="2000" i="1">
                <a:solidFill>
                  <a:srgbClr val="0000FF"/>
                </a:solidFill>
              </a:rPr>
              <a:t>sample instant</a:t>
            </a:r>
            <a:r>
              <a:rPr lang="en-US" altLang="en-US" sz="2000">
                <a:solidFill>
                  <a:srgbClr val="0000FF"/>
                </a:solidFill>
              </a:rPr>
              <a:t>.</a:t>
            </a:r>
          </a:p>
          <a:p>
            <a:pPr>
              <a:lnSpc>
                <a:spcPct val="80000"/>
              </a:lnSpc>
              <a:buClr>
                <a:srgbClr val="0000FF"/>
              </a:buClr>
            </a:pPr>
            <a:endParaRPr lang="en-US" altLang="en-US" sz="200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Clr>
                <a:srgbClr val="0000FF"/>
              </a:buClr>
            </a:pPr>
            <a:r>
              <a:rPr lang="en-US" altLang="en-US" sz="2000"/>
              <a:t>Example: assume polar NRZ line code. The channel outputs are shown as spreaded (width </a:t>
            </a:r>
            <a:r>
              <a:rPr lang="en-US" altLang="en-US" sz="2000" i="1"/>
              <a:t>T</a:t>
            </a:r>
            <a:r>
              <a:rPr lang="en-US" altLang="en-US" sz="2000" baseline="-25000"/>
              <a:t>b </a:t>
            </a:r>
            <a:r>
              <a:rPr lang="en-US" altLang="en-US" sz="2000"/>
              <a:t>becomes 2</a:t>
            </a:r>
            <a:r>
              <a:rPr lang="en-US" altLang="en-US" sz="2000" i="1"/>
              <a:t>T</a:t>
            </a:r>
            <a:r>
              <a:rPr lang="en-US" altLang="en-US" sz="2000" baseline="-25000"/>
              <a:t>b</a:t>
            </a:r>
            <a:r>
              <a:rPr lang="en-US" altLang="en-US" sz="2000"/>
              <a:t>) pulses shown (Spreading due to bandlimited channel characteristics).</a:t>
            </a:r>
            <a:endParaRPr lang="en-US" altLang="en-US" sz="20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EEC5BB4-B5B8-43A9-B29A-D5664503E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460750"/>
            <a:ext cx="914400" cy="6096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BCEFED93-4763-4A48-8076-D6B7E3A6B2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0" y="3994150"/>
            <a:ext cx="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C70711CF-86CE-4787-A7AB-1F43BEDC047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994150"/>
            <a:ext cx="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12" name="Line 7">
            <a:extLst>
              <a:ext uri="{FF2B5EF4-FFF2-40B4-BE49-F238E27FC236}">
                <a16:creationId xmlns:a16="http://schemas.microsoft.com/office/drawing/2014/main" id="{3B9C81DD-BA18-463B-B0F1-5E8D845B44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0863" y="4070350"/>
            <a:ext cx="237013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arrow" w="sm" len="med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900444CA-D06D-4E74-ABA3-70001AD68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505200"/>
            <a:ext cx="782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55000"/>
              <a:buFont typeface="Monotype Sorts" pitchFamily="2" charset="2"/>
              <a:buNone/>
            </a:pPr>
            <a:r>
              <a:rPr kumimoji="1" lang="en-US" altLang="en-US" sz="1600">
                <a:solidFill>
                  <a:srgbClr val="0000FF"/>
                </a:solidFill>
                <a:latin typeface="Arial" panose="020B0604020202020204" pitchFamily="34" charset="0"/>
              </a:rPr>
              <a:t>Data 1</a:t>
            </a:r>
          </a:p>
        </p:txBody>
      </p:sp>
      <p:graphicFrame>
        <p:nvGraphicFramePr>
          <p:cNvPr id="14" name="Object 9">
            <a:extLst>
              <a:ext uri="{FF2B5EF4-FFF2-40B4-BE49-F238E27FC236}">
                <a16:creationId xmlns:a16="http://schemas.microsoft.com/office/drawing/2014/main" id="{59FF5C1E-D87B-4696-B324-EBC2605131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3263" y="4114800"/>
          <a:ext cx="4413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4" name="Equation" r:id="rId3" imgW="266400" imgH="228600" progId="Equation.3">
                  <p:embed/>
                </p:oleObj>
              </mc:Choice>
              <mc:Fallback>
                <p:oleObj name="Equation" r:id="rId3" imgW="266400" imgH="228600" progId="Equation.3">
                  <p:embed/>
                  <p:pic>
                    <p:nvPicPr>
                      <p:cNvPr id="85001" name="Object 9">
                        <a:extLst>
                          <a:ext uri="{FF2B5EF4-FFF2-40B4-BE49-F238E27FC236}">
                            <a16:creationId xmlns:a16="http://schemas.microsoft.com/office/drawing/2014/main" id="{2E6AD2EF-90CD-4374-83D5-AA1597A8C6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4114800"/>
                        <a:ext cx="4413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>
            <a:extLst>
              <a:ext uri="{FF2B5EF4-FFF2-40B4-BE49-F238E27FC236}">
                <a16:creationId xmlns:a16="http://schemas.microsoft.com/office/drawing/2014/main" id="{DF825B79-8CB9-4A28-AC5C-B73F408700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82900" y="4157663"/>
          <a:ext cx="20955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5" name="Equation" r:id="rId5" imgW="126720" imgH="177480" progId="Equation.3">
                  <p:embed/>
                </p:oleObj>
              </mc:Choice>
              <mc:Fallback>
                <p:oleObj name="Equation" r:id="rId5" imgW="126720" imgH="177480" progId="Equation.3">
                  <p:embed/>
                  <p:pic>
                    <p:nvPicPr>
                      <p:cNvPr id="85002" name="Object 10">
                        <a:extLst>
                          <a:ext uri="{FF2B5EF4-FFF2-40B4-BE49-F238E27FC236}">
                            <a16:creationId xmlns:a16="http://schemas.microsoft.com/office/drawing/2014/main" id="{6DECB9F0-EFB5-4E2C-860F-77485B2D67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4157663"/>
                        <a:ext cx="209550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ine 11">
            <a:extLst>
              <a:ext uri="{FF2B5EF4-FFF2-40B4-BE49-F238E27FC236}">
                <a16:creationId xmlns:a16="http://schemas.microsoft.com/office/drawing/2014/main" id="{27BB9B57-39D5-4A80-A74E-6CD6A504D7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3962400"/>
            <a:ext cx="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17" name="Line 12">
            <a:extLst>
              <a:ext uri="{FF2B5EF4-FFF2-40B4-BE49-F238E27FC236}">
                <a16:creationId xmlns:a16="http://schemas.microsoft.com/office/drawing/2014/main" id="{B72A0991-CA17-439B-8613-F9E31154A2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3962400"/>
            <a:ext cx="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18" name="Line 13">
            <a:extLst>
              <a:ext uri="{FF2B5EF4-FFF2-40B4-BE49-F238E27FC236}">
                <a16:creationId xmlns:a16="http://schemas.microsoft.com/office/drawing/2014/main" id="{06478F8C-6D11-4A64-96AF-5B2F8E7484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40386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sm" len="med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IN"/>
          </a:p>
        </p:txBody>
      </p:sp>
      <p:graphicFrame>
        <p:nvGraphicFramePr>
          <p:cNvPr id="19" name="Object 14">
            <a:extLst>
              <a:ext uri="{FF2B5EF4-FFF2-40B4-BE49-F238E27FC236}">
                <a16:creationId xmlns:a16="http://schemas.microsoft.com/office/drawing/2014/main" id="{01343984-8FEB-4300-BD0B-1B30B519B1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89800" y="4114800"/>
          <a:ext cx="2730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6" name="Equation" r:id="rId7" imgW="164880" imgH="228600" progId="Equation.3">
                  <p:embed/>
                </p:oleObj>
              </mc:Choice>
              <mc:Fallback>
                <p:oleObj name="Equation" r:id="rId7" imgW="164880" imgH="228600" progId="Equation.3">
                  <p:embed/>
                  <p:pic>
                    <p:nvPicPr>
                      <p:cNvPr id="85006" name="Object 14">
                        <a:extLst>
                          <a:ext uri="{FF2B5EF4-FFF2-40B4-BE49-F238E27FC236}">
                            <a16:creationId xmlns:a16="http://schemas.microsoft.com/office/drawing/2014/main" id="{8A90F559-50EF-493E-9A66-69F1E3E684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4114800"/>
                        <a:ext cx="2730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5">
            <a:extLst>
              <a:ext uri="{FF2B5EF4-FFF2-40B4-BE49-F238E27FC236}">
                <a16:creationId xmlns:a16="http://schemas.microsoft.com/office/drawing/2014/main" id="{7BC31C05-EB97-44B8-8278-FBC6990A2D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88100" y="4157663"/>
          <a:ext cx="20955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7" name="Equation" r:id="rId9" imgW="126720" imgH="177480" progId="Equation.3">
                  <p:embed/>
                </p:oleObj>
              </mc:Choice>
              <mc:Fallback>
                <p:oleObj name="Equation" r:id="rId9" imgW="126720" imgH="177480" progId="Equation.3">
                  <p:embed/>
                  <p:pic>
                    <p:nvPicPr>
                      <p:cNvPr id="85007" name="Object 15">
                        <a:extLst>
                          <a:ext uri="{FF2B5EF4-FFF2-40B4-BE49-F238E27FC236}">
                            <a16:creationId xmlns:a16="http://schemas.microsoft.com/office/drawing/2014/main" id="{912F3CF5-7E00-436A-9F2A-D996E5026E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8100" y="4157663"/>
                        <a:ext cx="209550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reeform 16">
            <a:extLst>
              <a:ext uri="{FF2B5EF4-FFF2-40B4-BE49-F238E27FC236}">
                <a16:creationId xmlns:a16="http://schemas.microsoft.com/office/drawing/2014/main" id="{0297CC4E-2A47-4EE4-84B1-367C284AB7EC}"/>
              </a:ext>
            </a:extLst>
          </p:cNvPr>
          <p:cNvSpPr>
            <a:spLocks/>
          </p:cNvSpPr>
          <p:nvPr/>
        </p:nvSpPr>
        <p:spPr bwMode="auto">
          <a:xfrm>
            <a:off x="5410200" y="3352800"/>
            <a:ext cx="1066800" cy="685800"/>
          </a:xfrm>
          <a:custGeom>
            <a:avLst/>
            <a:gdLst>
              <a:gd name="T0" fmla="*/ 0 w 672"/>
              <a:gd name="T1" fmla="*/ 432 h 432"/>
              <a:gd name="T2" fmla="*/ 192 w 672"/>
              <a:gd name="T3" fmla="*/ 336 h 432"/>
              <a:gd name="T4" fmla="*/ 384 w 672"/>
              <a:gd name="T5" fmla="*/ 144 h 432"/>
              <a:gd name="T6" fmla="*/ 528 w 672"/>
              <a:gd name="T7" fmla="*/ 48 h 432"/>
              <a:gd name="T8" fmla="*/ 672 w 672"/>
              <a:gd name="T9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2" h="432">
                <a:moveTo>
                  <a:pt x="0" y="432"/>
                </a:moveTo>
                <a:cubicBezTo>
                  <a:pt x="64" y="408"/>
                  <a:pt x="128" y="384"/>
                  <a:pt x="192" y="336"/>
                </a:cubicBezTo>
                <a:cubicBezTo>
                  <a:pt x="256" y="288"/>
                  <a:pt x="328" y="192"/>
                  <a:pt x="384" y="144"/>
                </a:cubicBezTo>
                <a:cubicBezTo>
                  <a:pt x="440" y="96"/>
                  <a:pt x="480" y="72"/>
                  <a:pt x="528" y="48"/>
                </a:cubicBezTo>
                <a:cubicBezTo>
                  <a:pt x="576" y="24"/>
                  <a:pt x="624" y="12"/>
                  <a:pt x="672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2" name="Freeform 17">
            <a:extLst>
              <a:ext uri="{FF2B5EF4-FFF2-40B4-BE49-F238E27FC236}">
                <a16:creationId xmlns:a16="http://schemas.microsoft.com/office/drawing/2014/main" id="{607D696F-7879-4052-959B-5DA4BA955B04}"/>
              </a:ext>
            </a:extLst>
          </p:cNvPr>
          <p:cNvSpPr>
            <a:spLocks/>
          </p:cNvSpPr>
          <p:nvPr/>
        </p:nvSpPr>
        <p:spPr bwMode="auto">
          <a:xfrm flipH="1">
            <a:off x="6477000" y="3352800"/>
            <a:ext cx="1066800" cy="685800"/>
          </a:xfrm>
          <a:custGeom>
            <a:avLst/>
            <a:gdLst>
              <a:gd name="T0" fmla="*/ 0 w 672"/>
              <a:gd name="T1" fmla="*/ 432 h 432"/>
              <a:gd name="T2" fmla="*/ 192 w 672"/>
              <a:gd name="T3" fmla="*/ 336 h 432"/>
              <a:gd name="T4" fmla="*/ 384 w 672"/>
              <a:gd name="T5" fmla="*/ 144 h 432"/>
              <a:gd name="T6" fmla="*/ 528 w 672"/>
              <a:gd name="T7" fmla="*/ 48 h 432"/>
              <a:gd name="T8" fmla="*/ 672 w 672"/>
              <a:gd name="T9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2" h="432">
                <a:moveTo>
                  <a:pt x="0" y="432"/>
                </a:moveTo>
                <a:cubicBezTo>
                  <a:pt x="64" y="408"/>
                  <a:pt x="128" y="384"/>
                  <a:pt x="192" y="336"/>
                </a:cubicBezTo>
                <a:cubicBezTo>
                  <a:pt x="256" y="288"/>
                  <a:pt x="328" y="192"/>
                  <a:pt x="384" y="144"/>
                </a:cubicBezTo>
                <a:cubicBezTo>
                  <a:pt x="440" y="96"/>
                  <a:pt x="480" y="72"/>
                  <a:pt x="528" y="48"/>
                </a:cubicBezTo>
                <a:cubicBezTo>
                  <a:pt x="576" y="24"/>
                  <a:pt x="624" y="12"/>
                  <a:pt x="672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3" name="Line 18">
            <a:extLst>
              <a:ext uri="{FF2B5EF4-FFF2-40B4-BE49-F238E27FC236}">
                <a16:creationId xmlns:a16="http://schemas.microsoft.com/office/drawing/2014/main" id="{5E557B85-B7DD-43ED-8464-9EFA597CA12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3962400"/>
            <a:ext cx="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IN"/>
          </a:p>
        </p:txBody>
      </p:sp>
      <p:graphicFrame>
        <p:nvGraphicFramePr>
          <p:cNvPr id="24" name="Object 19">
            <a:extLst>
              <a:ext uri="{FF2B5EF4-FFF2-40B4-BE49-F238E27FC236}">
                <a16:creationId xmlns:a16="http://schemas.microsoft.com/office/drawing/2014/main" id="{696FE02F-94FA-4753-BD40-7E69248DE1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65550" y="4114800"/>
          <a:ext cx="2730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8" name="Equation" r:id="rId10" imgW="164880" imgH="228600" progId="Equation.3">
                  <p:embed/>
                </p:oleObj>
              </mc:Choice>
              <mc:Fallback>
                <p:oleObj name="Equation" r:id="rId10" imgW="164880" imgH="228600" progId="Equation.3">
                  <p:embed/>
                  <p:pic>
                    <p:nvPicPr>
                      <p:cNvPr id="85011" name="Object 19">
                        <a:extLst>
                          <a:ext uri="{FF2B5EF4-FFF2-40B4-BE49-F238E27FC236}">
                            <a16:creationId xmlns:a16="http://schemas.microsoft.com/office/drawing/2014/main" id="{F120A6B4-E282-4C7D-B253-34AD65AB2B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550" y="4114800"/>
                        <a:ext cx="2730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ine 20">
            <a:extLst>
              <a:ext uri="{FF2B5EF4-FFF2-40B4-BE49-F238E27FC236}">
                <a16:creationId xmlns:a16="http://schemas.microsoft.com/office/drawing/2014/main" id="{23D010C6-CBEB-4A95-9B6A-606225EAE0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6675" y="4005263"/>
            <a:ext cx="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IN"/>
          </a:p>
        </p:txBody>
      </p:sp>
      <p:graphicFrame>
        <p:nvGraphicFramePr>
          <p:cNvPr id="26" name="Object 21">
            <a:extLst>
              <a:ext uri="{FF2B5EF4-FFF2-40B4-BE49-F238E27FC236}">
                <a16:creationId xmlns:a16="http://schemas.microsoft.com/office/drawing/2014/main" id="{2DC8B243-6941-4437-90BF-18675D1EBC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48288" y="4114800"/>
          <a:ext cx="4429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9" name="Equation" r:id="rId11" imgW="266400" imgH="228600" progId="Equation.3">
                  <p:embed/>
                </p:oleObj>
              </mc:Choice>
              <mc:Fallback>
                <p:oleObj name="Equation" r:id="rId11" imgW="266400" imgH="228600" progId="Equation.3">
                  <p:embed/>
                  <p:pic>
                    <p:nvPicPr>
                      <p:cNvPr id="85013" name="Object 21">
                        <a:extLst>
                          <a:ext uri="{FF2B5EF4-FFF2-40B4-BE49-F238E27FC236}">
                            <a16:creationId xmlns:a16="http://schemas.microsoft.com/office/drawing/2014/main" id="{DC848DF1-AFE8-4114-A498-34D43807DE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288" y="4114800"/>
                        <a:ext cx="44291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2">
            <a:extLst>
              <a:ext uri="{FF2B5EF4-FFF2-40B4-BE49-F238E27FC236}">
                <a16:creationId xmlns:a16="http://schemas.microsoft.com/office/drawing/2014/main" id="{A751EE3C-4739-4A3F-97CE-A935CCAA3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029200"/>
            <a:ext cx="914400" cy="6096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28" name="Line 23">
            <a:extLst>
              <a:ext uri="{FF2B5EF4-FFF2-40B4-BE49-F238E27FC236}">
                <a16:creationId xmlns:a16="http://schemas.microsoft.com/office/drawing/2014/main" id="{74D2D9A1-3868-4BF5-B35A-3ADBBC0B5E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0" y="4953000"/>
            <a:ext cx="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29" name="Line 24">
            <a:extLst>
              <a:ext uri="{FF2B5EF4-FFF2-40B4-BE49-F238E27FC236}">
                <a16:creationId xmlns:a16="http://schemas.microsoft.com/office/drawing/2014/main" id="{E9314FDC-C5E2-43CA-8C0E-5EF83D893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4953000"/>
            <a:ext cx="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30" name="Line 25">
            <a:extLst>
              <a:ext uri="{FF2B5EF4-FFF2-40B4-BE49-F238E27FC236}">
                <a16:creationId xmlns:a16="http://schemas.microsoft.com/office/drawing/2014/main" id="{35C0CD65-65D3-4D3B-8B2C-787BFEEECA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0863" y="5029200"/>
            <a:ext cx="237013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arrow" w="sm" len="med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31" name="Text Box 26">
            <a:extLst>
              <a:ext uri="{FF2B5EF4-FFF2-40B4-BE49-F238E27FC236}">
                <a16:creationId xmlns:a16="http://schemas.microsoft.com/office/drawing/2014/main" id="{03F91BAA-CF7C-4E1F-BAAF-BE14A7CB7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800600"/>
            <a:ext cx="782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55000"/>
              <a:buFont typeface="Monotype Sorts" pitchFamily="2" charset="2"/>
              <a:buNone/>
            </a:pPr>
            <a:r>
              <a:rPr kumimoji="1" lang="en-US" altLang="en-US" sz="1600">
                <a:solidFill>
                  <a:srgbClr val="0000FF"/>
                </a:solidFill>
                <a:latin typeface="Arial" panose="020B0604020202020204" pitchFamily="34" charset="0"/>
              </a:rPr>
              <a:t>Data 0</a:t>
            </a:r>
          </a:p>
        </p:txBody>
      </p:sp>
      <p:graphicFrame>
        <p:nvGraphicFramePr>
          <p:cNvPr id="32" name="Object 27">
            <a:extLst>
              <a:ext uri="{FF2B5EF4-FFF2-40B4-BE49-F238E27FC236}">
                <a16:creationId xmlns:a16="http://schemas.microsoft.com/office/drawing/2014/main" id="{E05FC8F1-4F86-439C-91F6-AD4EF3AC77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3263" y="5073650"/>
          <a:ext cx="4413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40" name="Equation" r:id="rId13" imgW="266400" imgH="228600" progId="Equation.3">
                  <p:embed/>
                </p:oleObj>
              </mc:Choice>
              <mc:Fallback>
                <p:oleObj name="Equation" r:id="rId13" imgW="266400" imgH="228600" progId="Equation.3">
                  <p:embed/>
                  <p:pic>
                    <p:nvPicPr>
                      <p:cNvPr id="85019" name="Object 27">
                        <a:extLst>
                          <a:ext uri="{FF2B5EF4-FFF2-40B4-BE49-F238E27FC236}">
                            <a16:creationId xmlns:a16="http://schemas.microsoft.com/office/drawing/2014/main" id="{D3EA2DF9-0E35-478F-9384-572E436E72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5073650"/>
                        <a:ext cx="4413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8">
            <a:extLst>
              <a:ext uri="{FF2B5EF4-FFF2-40B4-BE49-F238E27FC236}">
                <a16:creationId xmlns:a16="http://schemas.microsoft.com/office/drawing/2014/main" id="{1932BA2F-9250-477D-B026-D5980F799A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82900" y="5116513"/>
          <a:ext cx="20955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41" name="Equation" r:id="rId14" imgW="126720" imgH="177480" progId="Equation.3">
                  <p:embed/>
                </p:oleObj>
              </mc:Choice>
              <mc:Fallback>
                <p:oleObj name="Equation" r:id="rId14" imgW="126720" imgH="177480" progId="Equation.3">
                  <p:embed/>
                  <p:pic>
                    <p:nvPicPr>
                      <p:cNvPr id="85020" name="Object 28">
                        <a:extLst>
                          <a:ext uri="{FF2B5EF4-FFF2-40B4-BE49-F238E27FC236}">
                            <a16:creationId xmlns:a16="http://schemas.microsoft.com/office/drawing/2014/main" id="{8F7DB49A-74FF-4F7A-A965-466E9870EF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5116513"/>
                        <a:ext cx="209550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Line 29">
            <a:extLst>
              <a:ext uri="{FF2B5EF4-FFF2-40B4-BE49-F238E27FC236}">
                <a16:creationId xmlns:a16="http://schemas.microsoft.com/office/drawing/2014/main" id="{A454B7B4-564B-4E76-9E04-3520934C040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4953000"/>
            <a:ext cx="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35" name="Line 30">
            <a:extLst>
              <a:ext uri="{FF2B5EF4-FFF2-40B4-BE49-F238E27FC236}">
                <a16:creationId xmlns:a16="http://schemas.microsoft.com/office/drawing/2014/main" id="{7C577FDB-09C4-44CA-9C12-D1B3DDB97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4953000"/>
            <a:ext cx="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36" name="Line 31">
            <a:extLst>
              <a:ext uri="{FF2B5EF4-FFF2-40B4-BE49-F238E27FC236}">
                <a16:creationId xmlns:a16="http://schemas.microsoft.com/office/drawing/2014/main" id="{F3E71F15-4A4F-43E2-A835-94AA043389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5029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sm" len="med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IN"/>
          </a:p>
        </p:txBody>
      </p:sp>
      <p:graphicFrame>
        <p:nvGraphicFramePr>
          <p:cNvPr id="37" name="Object 32">
            <a:extLst>
              <a:ext uri="{FF2B5EF4-FFF2-40B4-BE49-F238E27FC236}">
                <a16:creationId xmlns:a16="http://schemas.microsoft.com/office/drawing/2014/main" id="{D6A5184D-B739-45E0-AE3D-E4C9BB8525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89800" y="5105400"/>
          <a:ext cx="2730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42" name="Equation" r:id="rId15" imgW="164880" imgH="228600" progId="Equation.3">
                  <p:embed/>
                </p:oleObj>
              </mc:Choice>
              <mc:Fallback>
                <p:oleObj name="Equation" r:id="rId15" imgW="164880" imgH="228600" progId="Equation.3">
                  <p:embed/>
                  <p:pic>
                    <p:nvPicPr>
                      <p:cNvPr id="85024" name="Object 32">
                        <a:extLst>
                          <a:ext uri="{FF2B5EF4-FFF2-40B4-BE49-F238E27FC236}">
                            <a16:creationId xmlns:a16="http://schemas.microsoft.com/office/drawing/2014/main" id="{9EA9669E-C5D5-4A7C-AB22-3D230DF0F7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5105400"/>
                        <a:ext cx="2730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3">
            <a:extLst>
              <a:ext uri="{FF2B5EF4-FFF2-40B4-BE49-F238E27FC236}">
                <a16:creationId xmlns:a16="http://schemas.microsoft.com/office/drawing/2014/main" id="{F5B6148E-E135-4404-869C-C932FCF0E0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88100" y="5148263"/>
          <a:ext cx="20955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43" name="Equation" r:id="rId16" imgW="126720" imgH="177480" progId="Equation.3">
                  <p:embed/>
                </p:oleObj>
              </mc:Choice>
              <mc:Fallback>
                <p:oleObj name="Equation" r:id="rId16" imgW="126720" imgH="177480" progId="Equation.3">
                  <p:embed/>
                  <p:pic>
                    <p:nvPicPr>
                      <p:cNvPr id="85025" name="Object 33">
                        <a:extLst>
                          <a:ext uri="{FF2B5EF4-FFF2-40B4-BE49-F238E27FC236}">
                            <a16:creationId xmlns:a16="http://schemas.microsoft.com/office/drawing/2014/main" id="{D99603A0-8EA8-4F33-BA65-C219529857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8100" y="5148263"/>
                        <a:ext cx="209550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4">
            <a:extLst>
              <a:ext uri="{FF2B5EF4-FFF2-40B4-BE49-F238E27FC236}">
                <a16:creationId xmlns:a16="http://schemas.microsoft.com/office/drawing/2014/main" id="{D59C3258-BC8F-434C-A701-CE57D5B9A161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410200" y="5029200"/>
            <a:ext cx="2133600" cy="685800"/>
            <a:chOff x="3456" y="3360"/>
            <a:chExt cx="1344" cy="432"/>
          </a:xfrm>
        </p:grpSpPr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9736D73B-AF79-4B25-AAF8-95BE54297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360"/>
              <a:ext cx="672" cy="432"/>
            </a:xfrm>
            <a:custGeom>
              <a:avLst/>
              <a:gdLst>
                <a:gd name="T0" fmla="*/ 0 w 672"/>
                <a:gd name="T1" fmla="*/ 432 h 432"/>
                <a:gd name="T2" fmla="*/ 192 w 672"/>
                <a:gd name="T3" fmla="*/ 336 h 432"/>
                <a:gd name="T4" fmla="*/ 384 w 672"/>
                <a:gd name="T5" fmla="*/ 144 h 432"/>
                <a:gd name="T6" fmla="*/ 528 w 672"/>
                <a:gd name="T7" fmla="*/ 48 h 432"/>
                <a:gd name="T8" fmla="*/ 672 w 672"/>
                <a:gd name="T9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432">
                  <a:moveTo>
                    <a:pt x="0" y="432"/>
                  </a:moveTo>
                  <a:cubicBezTo>
                    <a:pt x="64" y="408"/>
                    <a:pt x="128" y="384"/>
                    <a:pt x="192" y="336"/>
                  </a:cubicBezTo>
                  <a:cubicBezTo>
                    <a:pt x="256" y="288"/>
                    <a:pt x="328" y="192"/>
                    <a:pt x="384" y="144"/>
                  </a:cubicBezTo>
                  <a:cubicBezTo>
                    <a:pt x="440" y="96"/>
                    <a:pt x="480" y="72"/>
                    <a:pt x="528" y="48"/>
                  </a:cubicBezTo>
                  <a:cubicBezTo>
                    <a:pt x="576" y="24"/>
                    <a:pt x="624" y="12"/>
                    <a:pt x="672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F1F80C90-645B-45CD-9717-869C0886FCE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28" y="3360"/>
              <a:ext cx="672" cy="432"/>
            </a:xfrm>
            <a:custGeom>
              <a:avLst/>
              <a:gdLst>
                <a:gd name="T0" fmla="*/ 0 w 672"/>
                <a:gd name="T1" fmla="*/ 432 h 432"/>
                <a:gd name="T2" fmla="*/ 192 w 672"/>
                <a:gd name="T3" fmla="*/ 336 h 432"/>
                <a:gd name="T4" fmla="*/ 384 w 672"/>
                <a:gd name="T5" fmla="*/ 144 h 432"/>
                <a:gd name="T6" fmla="*/ 528 w 672"/>
                <a:gd name="T7" fmla="*/ 48 h 432"/>
                <a:gd name="T8" fmla="*/ 672 w 672"/>
                <a:gd name="T9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432">
                  <a:moveTo>
                    <a:pt x="0" y="432"/>
                  </a:moveTo>
                  <a:cubicBezTo>
                    <a:pt x="64" y="408"/>
                    <a:pt x="128" y="384"/>
                    <a:pt x="192" y="336"/>
                  </a:cubicBezTo>
                  <a:cubicBezTo>
                    <a:pt x="256" y="288"/>
                    <a:pt x="328" y="192"/>
                    <a:pt x="384" y="144"/>
                  </a:cubicBezTo>
                  <a:cubicBezTo>
                    <a:pt x="440" y="96"/>
                    <a:pt x="480" y="72"/>
                    <a:pt x="528" y="48"/>
                  </a:cubicBezTo>
                  <a:cubicBezTo>
                    <a:pt x="576" y="24"/>
                    <a:pt x="624" y="12"/>
                    <a:pt x="672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42" name="Line 37">
            <a:extLst>
              <a:ext uri="{FF2B5EF4-FFF2-40B4-BE49-F238E27FC236}">
                <a16:creationId xmlns:a16="http://schemas.microsoft.com/office/drawing/2014/main" id="{374389A1-FECD-4E13-A4F0-8323DC8C52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953000"/>
            <a:ext cx="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IN"/>
          </a:p>
        </p:txBody>
      </p:sp>
      <p:graphicFrame>
        <p:nvGraphicFramePr>
          <p:cNvPr id="43" name="Object 38">
            <a:extLst>
              <a:ext uri="{FF2B5EF4-FFF2-40B4-BE49-F238E27FC236}">
                <a16:creationId xmlns:a16="http://schemas.microsoft.com/office/drawing/2014/main" id="{7A932792-D3A5-472F-A774-B4892BF4D9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65550" y="5073650"/>
          <a:ext cx="2730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44" name="Equation" r:id="rId17" imgW="164880" imgH="228600" progId="Equation.3">
                  <p:embed/>
                </p:oleObj>
              </mc:Choice>
              <mc:Fallback>
                <p:oleObj name="Equation" r:id="rId17" imgW="164880" imgH="228600" progId="Equation.3">
                  <p:embed/>
                  <p:pic>
                    <p:nvPicPr>
                      <p:cNvPr id="85030" name="Object 38">
                        <a:extLst>
                          <a:ext uri="{FF2B5EF4-FFF2-40B4-BE49-F238E27FC236}">
                            <a16:creationId xmlns:a16="http://schemas.microsoft.com/office/drawing/2014/main" id="{7226787F-5850-4849-8749-B92A7C0953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550" y="5073650"/>
                        <a:ext cx="2730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Line 39">
            <a:extLst>
              <a:ext uri="{FF2B5EF4-FFF2-40B4-BE49-F238E27FC236}">
                <a16:creationId xmlns:a16="http://schemas.microsoft.com/office/drawing/2014/main" id="{A0784A6B-7212-4312-B1D7-33E2BBF064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6675" y="4964113"/>
            <a:ext cx="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IN"/>
          </a:p>
        </p:txBody>
      </p:sp>
      <p:graphicFrame>
        <p:nvGraphicFramePr>
          <p:cNvPr id="45" name="Object 40">
            <a:extLst>
              <a:ext uri="{FF2B5EF4-FFF2-40B4-BE49-F238E27FC236}">
                <a16:creationId xmlns:a16="http://schemas.microsoft.com/office/drawing/2014/main" id="{C6D08713-98D0-40E5-8834-912C33D83A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48288" y="5105400"/>
          <a:ext cx="4429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45" name="Equation" r:id="rId18" imgW="266400" imgH="228600" progId="Equation.3">
                  <p:embed/>
                </p:oleObj>
              </mc:Choice>
              <mc:Fallback>
                <p:oleObj name="Equation" r:id="rId18" imgW="266400" imgH="228600" progId="Equation.3">
                  <p:embed/>
                  <p:pic>
                    <p:nvPicPr>
                      <p:cNvPr id="85032" name="Object 40">
                        <a:extLst>
                          <a:ext uri="{FF2B5EF4-FFF2-40B4-BE49-F238E27FC236}">
                            <a16:creationId xmlns:a16="http://schemas.microsoft.com/office/drawing/2014/main" id="{E1127BB3-4115-4B86-B0C1-38C8441F2F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288" y="5105400"/>
                        <a:ext cx="44291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41">
            <a:extLst>
              <a:ext uri="{FF2B5EF4-FFF2-40B4-BE49-F238E27FC236}">
                <a16:creationId xmlns:a16="http://schemas.microsoft.com/office/drawing/2014/main" id="{5E822C91-45C4-4DB3-98FF-26A6F49C2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743200"/>
            <a:ext cx="160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55000"/>
              <a:buFont typeface="Monotype Sorts" pitchFamily="2" charset="2"/>
              <a:buNone/>
            </a:pPr>
            <a:r>
              <a:rPr kumimoji="1" lang="en-US" altLang="en-US" sz="1600">
                <a:solidFill>
                  <a:srgbClr val="0000FF"/>
                </a:solidFill>
                <a:latin typeface="Arial" panose="020B0604020202020204" pitchFamily="34" charset="0"/>
              </a:rPr>
              <a:t>Channel Input</a:t>
            </a:r>
          </a:p>
          <a:p>
            <a:pPr algn="l">
              <a:spcBef>
                <a:spcPct val="20000"/>
              </a:spcBef>
              <a:buClr>
                <a:schemeClr val="hlink"/>
              </a:buClr>
              <a:buSzPct val="55000"/>
              <a:buFont typeface="Monotype Sorts" pitchFamily="2" charset="2"/>
              <a:buNone/>
            </a:pPr>
            <a:r>
              <a:rPr kumimoji="1" lang="en-US" altLang="en-US" sz="1600">
                <a:solidFill>
                  <a:srgbClr val="0000FF"/>
                </a:solidFill>
                <a:latin typeface="Arial" panose="020B0604020202020204" pitchFamily="34" charset="0"/>
              </a:rPr>
              <a:t>Pulse width </a:t>
            </a:r>
            <a:r>
              <a:rPr lang="en-US" altLang="en-US" sz="2000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en-US" sz="2000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altLang="en-US" sz="200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47" name="Text Box 42">
            <a:extLst>
              <a:ext uri="{FF2B5EF4-FFF2-40B4-BE49-F238E27FC236}">
                <a16:creationId xmlns:a16="http://schemas.microsoft.com/office/drawing/2014/main" id="{29DB9177-A08C-481A-8EB6-537190B4B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743200"/>
            <a:ext cx="1606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55000"/>
              <a:buFont typeface="Monotype Sorts" pitchFamily="2" charset="2"/>
              <a:buNone/>
            </a:pPr>
            <a:r>
              <a:rPr kumimoji="1" lang="en-US" altLang="en-US" sz="1600">
                <a:solidFill>
                  <a:srgbClr val="0000FF"/>
                </a:solidFill>
                <a:latin typeface="Arial" panose="020B0604020202020204" pitchFamily="34" charset="0"/>
              </a:rPr>
              <a:t>Channel Output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55000"/>
              <a:buFont typeface="Monotype Sorts" pitchFamily="2" charset="2"/>
              <a:buNone/>
            </a:pPr>
            <a:r>
              <a:rPr kumimoji="1" lang="en-US" altLang="en-US" sz="1600">
                <a:solidFill>
                  <a:srgbClr val="0000FF"/>
                </a:solidFill>
                <a:latin typeface="Arial" panose="020B0604020202020204" pitchFamily="34" charset="0"/>
              </a:rPr>
              <a:t>Pulse width </a:t>
            </a:r>
            <a:r>
              <a:rPr lang="en-US" altLang="en-US" sz="2000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en-US" sz="2000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altLang="en-US" sz="200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kumimoji="1" lang="en-US" altLang="en-US" sz="16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8" name="Line 43">
            <a:extLst>
              <a:ext uri="{FF2B5EF4-FFF2-40B4-BE49-F238E27FC236}">
                <a16:creationId xmlns:a16="http://schemas.microsoft.com/office/drawing/2014/main" id="{60A6BD1D-5E89-4882-B710-8777E93DBF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410200"/>
            <a:ext cx="914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9" name="Line 44">
            <a:extLst>
              <a:ext uri="{FF2B5EF4-FFF2-40B4-BE49-F238E27FC236}">
                <a16:creationId xmlns:a16="http://schemas.microsoft.com/office/drawing/2014/main" id="{BB1D1064-B94E-4260-B6F8-F51ABFC45F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733800"/>
            <a:ext cx="914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7381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C4E2793A-19A0-46B2-AB10-BEC07A6EC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693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 err="1">
                <a:solidFill>
                  <a:srgbClr val="CC3300"/>
                </a:solidFill>
                <a:latin typeface="Comic Sans MS" panose="030F0702030302020204" pitchFamily="66" charset="0"/>
              </a:rPr>
              <a:t>Intersymbol</a:t>
            </a:r>
            <a:r>
              <a:rPr lang="en-US" altLang="en-US" sz="3600" dirty="0">
                <a:solidFill>
                  <a:srgbClr val="CC3300"/>
                </a:solidFill>
                <a:latin typeface="Comic Sans MS" panose="030F0702030302020204" pitchFamily="66" charset="0"/>
              </a:rPr>
              <a:t> Interference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3180CA80-3105-4B45-B908-41E8726B5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305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1800" dirty="0"/>
              <a:t> If the rectangular multilevel pulses are filtered improperly as they pass through a communications system, they will spread in time, and the pulse for each symbol may be smeared into adjacent time slots and cause </a:t>
            </a:r>
            <a:r>
              <a:rPr lang="en-US" altLang="en-US" sz="1800" b="1" i="1" dirty="0" err="1">
                <a:solidFill>
                  <a:srgbClr val="0000FF"/>
                </a:solidFill>
              </a:rPr>
              <a:t>Intersymbol</a:t>
            </a:r>
            <a:r>
              <a:rPr lang="en-US" altLang="en-US" sz="1800" b="1" i="1" dirty="0">
                <a:solidFill>
                  <a:srgbClr val="0000FF"/>
                </a:solidFill>
              </a:rPr>
              <a:t> Interference.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3FBA25A9-60AF-4033-B916-760999D17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00100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97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Inter Symbol Interference(ISI)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143000" y="1176337"/>
          <a:ext cx="3581400" cy="568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3" imgW="2006280" imgH="3327120" progId="Equation.3">
                  <p:embed/>
                </p:oleObj>
              </mc:Choice>
              <mc:Fallback>
                <p:oleObj name="Equation" r:id="rId3" imgW="2006280" imgH="33271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176337"/>
                        <a:ext cx="3581400" cy="568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Ideal </a:t>
            </a:r>
            <a:r>
              <a:rPr lang="en-US" dirty="0" err="1">
                <a:solidFill>
                  <a:srgbClr val="FF0000"/>
                </a:solidFill>
              </a:rPr>
              <a:t>Nyquist</a:t>
            </a:r>
            <a:r>
              <a:rPr lang="en-US" dirty="0">
                <a:solidFill>
                  <a:srgbClr val="FF0000"/>
                </a:solidFill>
              </a:rPr>
              <a:t> channel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41624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990600"/>
            <a:ext cx="4876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95400" y="55626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Figure: a) Ideal impulse response         b) Ideal basic pulse shape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Matched filter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71600"/>
            <a:ext cx="6324599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90800" y="5257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Figure: detector part of matched filter</a:t>
            </a:r>
            <a:endParaRPr lang="en-I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>
                <a:solidFill>
                  <a:srgbClr val="FF0000"/>
                </a:solidFill>
              </a:rPr>
              <a:t>Nyquist</a:t>
            </a:r>
            <a:r>
              <a:rPr lang="en-US" dirty="0">
                <a:solidFill>
                  <a:srgbClr val="FF0000"/>
                </a:solidFill>
              </a:rPr>
              <a:t> criterion for </a:t>
            </a:r>
            <a:r>
              <a:rPr lang="en-US" dirty="0" err="1">
                <a:solidFill>
                  <a:srgbClr val="FF0000"/>
                </a:solidFill>
              </a:rPr>
              <a:t>ditortionless</a:t>
            </a:r>
            <a:r>
              <a:rPr lang="en-US" dirty="0">
                <a:solidFill>
                  <a:srgbClr val="FF0000"/>
                </a:solidFill>
              </a:rPr>
              <a:t> baseband binary transmission</a:t>
            </a:r>
            <a:endParaRPr lang="en-IN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990600" y="1406525"/>
          <a:ext cx="6019800" cy="488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7" name="Equation" r:id="rId3" imgW="3035160" imgH="2641320" progId="Equation.3">
                  <p:embed/>
                </p:oleObj>
              </mc:Choice>
              <mc:Fallback>
                <p:oleObj name="Equation" r:id="rId3" imgW="3035160" imgH="26413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06525"/>
                        <a:ext cx="6019800" cy="4884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52474" y="685800"/>
          <a:ext cx="7934325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5" name="Equation" r:id="rId3" imgW="5054400" imgH="4546440" progId="Equation.3">
                  <p:embed/>
                </p:oleObj>
              </mc:Choice>
              <mc:Fallback>
                <p:oleObj name="Equation" r:id="rId3" imgW="5054400" imgH="4546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4" y="685800"/>
                        <a:ext cx="7934325" cy="601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Raised Cosine Spectrum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6324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41148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990600"/>
            <a:ext cx="4953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914400" y="4495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Figure: Response for different </a:t>
            </a:r>
            <a:r>
              <a:rPr lang="en-US" dirty="0" err="1"/>
              <a:t>rolloff</a:t>
            </a:r>
            <a:r>
              <a:rPr lang="en-US" dirty="0"/>
              <a:t> factors  a) frequency response    b) time </a:t>
            </a:r>
            <a:r>
              <a:rPr lang="en-US" dirty="0" err="1"/>
              <a:t>respose</a:t>
            </a:r>
            <a:endParaRPr lang="en-IN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09600" y="533400"/>
          <a:ext cx="77724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9" name="Equation" r:id="rId3" imgW="4279680" imgH="3124080" progId="Equation.3">
                  <p:embed/>
                </p:oleObj>
              </mc:Choice>
              <mc:Fallback>
                <p:oleObj name="Equation" r:id="rId3" imgW="4279680" imgH="31240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3400"/>
                        <a:ext cx="7772400" cy="586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Correlative coding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Duo binary </a:t>
            </a:r>
            <a:r>
              <a:rPr lang="en-US" dirty="0" err="1">
                <a:solidFill>
                  <a:srgbClr val="FF0000"/>
                </a:solidFill>
              </a:rPr>
              <a:t>signalling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51816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figure: Duo binary </a:t>
            </a:r>
            <a:r>
              <a:rPr lang="en-US" dirty="0" err="1"/>
              <a:t>signalling</a:t>
            </a:r>
            <a:r>
              <a:rPr lang="en-US" dirty="0"/>
              <a:t> scheme</a:t>
            </a:r>
            <a:endParaRPr lang="en-IN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8800"/>
            <a:ext cx="7467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57200" y="1066800"/>
          <a:ext cx="78486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3" name="Equation" r:id="rId3" imgW="3352680" imgH="1752480" progId="Equation.3">
                  <p:embed/>
                </p:oleObj>
              </mc:Choice>
              <mc:Fallback>
                <p:oleObj name="Equation" r:id="rId3" imgW="3352680" imgH="1752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66800"/>
                        <a:ext cx="7848600" cy="426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914400"/>
            <a:ext cx="54387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505200"/>
            <a:ext cx="853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05000" y="29718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Figure: a) amplitude response       b) frequency response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64886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Figure: impulse response</a:t>
            </a:r>
            <a:endParaRPr lang="en-IN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95400" y="5562600"/>
          <a:ext cx="1676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5" name="Equation" r:id="rId5" imgW="838080" imgH="990360" progId="Equation.3">
                  <p:embed/>
                </p:oleObj>
              </mc:Choice>
              <mc:Fallback>
                <p:oleObj name="Equation" r:id="rId5" imgW="838080" imgH="9903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562600"/>
                        <a:ext cx="16764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57200"/>
            <a:ext cx="6858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09800" y="35814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Figure: A </a:t>
            </a:r>
            <a:r>
              <a:rPr lang="en-US" dirty="0" err="1"/>
              <a:t>precoded</a:t>
            </a:r>
            <a:r>
              <a:rPr lang="en-US" dirty="0"/>
              <a:t> </a:t>
            </a:r>
            <a:r>
              <a:rPr lang="en-US" dirty="0" err="1"/>
              <a:t>duobinary</a:t>
            </a:r>
            <a:r>
              <a:rPr lang="en-US" dirty="0"/>
              <a:t> scheme</a:t>
            </a:r>
            <a:endParaRPr lang="en-IN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5181600"/>
            <a:ext cx="4381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95400" y="6211669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Figure: detector for recovering original signal binary sequence from the  </a:t>
            </a:r>
            <a:r>
              <a:rPr lang="en-US" dirty="0" err="1"/>
              <a:t>precoder</a:t>
            </a:r>
            <a:r>
              <a:rPr lang="en-US" dirty="0"/>
              <a:t> </a:t>
            </a:r>
            <a:r>
              <a:rPr lang="en-US" dirty="0" err="1"/>
              <a:t>duobinary</a:t>
            </a:r>
            <a:r>
              <a:rPr lang="en-US" dirty="0"/>
              <a:t> coder output</a:t>
            </a:r>
            <a:endParaRPr lang="en-IN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846263" y="4038600"/>
          <a:ext cx="42322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7" name="Equation" r:id="rId5" imgW="1282680" imgH="558720" progId="Equation.3">
                  <p:embed/>
                </p:oleObj>
              </mc:Choice>
              <mc:Fallback>
                <p:oleObj name="Equation" r:id="rId5" imgW="1282680" imgH="5587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4038600"/>
                        <a:ext cx="4232275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Modified Duo binary </a:t>
            </a:r>
            <a:r>
              <a:rPr lang="en-US" dirty="0" err="1">
                <a:solidFill>
                  <a:srgbClr val="FF0000"/>
                </a:solidFill>
              </a:rPr>
              <a:t>signalling</a:t>
            </a:r>
            <a:endParaRPr lang="en-IN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8" y="1447800"/>
            <a:ext cx="81629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057400" y="56388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Figure: Modified Duo binary </a:t>
            </a:r>
            <a:r>
              <a:rPr lang="en-US" dirty="0" err="1"/>
              <a:t>signalling</a:t>
            </a:r>
            <a:r>
              <a:rPr lang="en-US" dirty="0"/>
              <a:t> scheme </a:t>
            </a:r>
            <a:endParaRPr lang="en-IN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914400" y="381000"/>
          <a:ext cx="67818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7" name="Equation" r:id="rId3" imgW="2565360" imgH="2666880" progId="Equation.3">
                  <p:embed/>
                </p:oleObj>
              </mc:Choice>
              <mc:Fallback>
                <p:oleObj name="Equation" r:id="rId3" imgW="2565360" imgH="2666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1000"/>
                        <a:ext cx="6781800" cy="647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295400" y="457200"/>
          <a:ext cx="57150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Equation" r:id="rId3" imgW="1841400" imgH="2336760" progId="Equation.3">
                  <p:embed/>
                </p:oleObj>
              </mc:Choice>
              <mc:Fallback>
                <p:oleObj name="Equation" r:id="rId3" imgW="1841400" imgH="23367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57200"/>
                        <a:ext cx="5715000" cy="556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4191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8600" y="4876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Figure: a) amplitude response   b) phase response</a:t>
            </a:r>
            <a:endParaRPr lang="en-IN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524000"/>
            <a:ext cx="34194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486400" y="4800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Figure: impulse response</a:t>
            </a:r>
            <a:endParaRPr lang="en-IN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Partial response </a:t>
            </a:r>
            <a:r>
              <a:rPr lang="en-US" dirty="0" err="1">
                <a:solidFill>
                  <a:srgbClr val="FF0000"/>
                </a:solidFill>
              </a:rPr>
              <a:t>signalling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05000"/>
            <a:ext cx="6629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76400" y="6019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Figure: Generalized correlative coding scheme</a:t>
            </a:r>
            <a:endParaRPr lang="en-IN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276600" y="1447800"/>
          <a:ext cx="24384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0" name="Equation" r:id="rId3" imgW="901440" imgH="1600200" progId="Equation.3">
                  <p:embed/>
                </p:oleObj>
              </mc:Choice>
              <mc:Fallback>
                <p:oleObj name="Equation" r:id="rId3" imgW="901440" imgH="1600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447800"/>
                        <a:ext cx="2438400" cy="243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8382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Correlative sample c</a:t>
            </a:r>
            <a:r>
              <a:rPr lang="en-US" baseline="-25000" dirty="0"/>
              <a:t>k</a:t>
            </a:r>
            <a:r>
              <a:rPr lang="en-US" dirty="0"/>
              <a:t> is obtained from N successive input sample values </a:t>
            </a:r>
            <a:r>
              <a:rPr lang="en-US" dirty="0" err="1"/>
              <a:t>bk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981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</a:t>
            </a:r>
            <a:r>
              <a:rPr lang="en-US" dirty="0" err="1"/>
              <a:t>duobinary</a:t>
            </a:r>
            <a:r>
              <a:rPr lang="en-US" dirty="0"/>
              <a:t> case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667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modified </a:t>
            </a:r>
            <a:r>
              <a:rPr lang="en-US" dirty="0" err="1"/>
              <a:t>duobinary</a:t>
            </a:r>
            <a:r>
              <a:rPr lang="en-US" dirty="0"/>
              <a:t> case</a:t>
            </a:r>
            <a:endParaRPr lang="en-IN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Baseband M-</a:t>
            </a:r>
            <a:r>
              <a:rPr lang="en-US" dirty="0" err="1">
                <a:solidFill>
                  <a:srgbClr val="FF0000"/>
                </a:solidFill>
              </a:rPr>
              <a:t>ary</a:t>
            </a:r>
            <a:r>
              <a:rPr lang="en-US" dirty="0">
                <a:solidFill>
                  <a:srgbClr val="FF0000"/>
                </a:solidFill>
              </a:rPr>
              <a:t> PAM transmission </a:t>
            </a:r>
            <a:br>
              <a:rPr lang="en-US" dirty="0">
                <a:solidFill>
                  <a:srgbClr val="FF0000"/>
                </a:solidFill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86200"/>
            <a:ext cx="83629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3352800"/>
            <a:ext cx="487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Figure: Baseband </a:t>
            </a:r>
            <a:endParaRPr lang="en-IN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00200" y="2133600"/>
          <a:ext cx="521811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3" name="Equation" r:id="rId4" imgW="1765080" imgH="457200" progId="Equation.3">
                  <p:embed/>
                </p:oleObj>
              </mc:Choice>
              <mc:Fallback>
                <p:oleObj name="Equation" r:id="rId4" imgW="176508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133600"/>
                        <a:ext cx="5218112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914400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In baseband binary PAM systems,   the output of pulse generation consists of binary pulses </a:t>
            </a:r>
            <a:r>
              <a:rPr lang="en-US" dirty="0" err="1"/>
              <a:t>i.e</a:t>
            </a:r>
            <a:r>
              <a:rPr lang="en-US" dirty="0"/>
              <a:t> pulses with one of the two possible amplitude levels.</a:t>
            </a:r>
          </a:p>
          <a:p>
            <a:pPr algn="just"/>
            <a:r>
              <a:rPr lang="en-US" dirty="0"/>
              <a:t>In baseband M-</a:t>
            </a:r>
            <a:r>
              <a:rPr lang="en-US" dirty="0" err="1"/>
              <a:t>ary</a:t>
            </a:r>
            <a:r>
              <a:rPr lang="en-US" dirty="0"/>
              <a:t> PAM systems,   the output of pulse generation takes on one of the M possible </a:t>
            </a:r>
            <a:r>
              <a:rPr lang="en-US"/>
              <a:t>amplitude levels.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Eye Diagram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524000"/>
            <a:ext cx="84296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09800" y="6096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Figure: </a:t>
            </a:r>
            <a:r>
              <a:rPr lang="en-US" dirty="0" err="1"/>
              <a:t>Inerpretation</a:t>
            </a:r>
            <a:r>
              <a:rPr lang="en-US" dirty="0"/>
              <a:t> of eye pattern</a:t>
            </a:r>
            <a:endParaRPr lang="en-IN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7086600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438400" y="5791200"/>
            <a:ext cx="425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Figure: a) distorted wave        b) eye pattern</a:t>
            </a: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Maximization of output SNR</a:t>
            </a:r>
            <a:endParaRPr lang="en-IN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025900" y="3092450"/>
          <a:ext cx="10922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Equation" r:id="rId3" imgW="1091880" imgH="672840" progId="Equation.3">
                  <p:embed/>
                </p:oleObj>
              </mc:Choice>
              <mc:Fallback>
                <p:oleObj name="Equation" r:id="rId3" imgW="1091880" imgH="6728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900" y="3092450"/>
                        <a:ext cx="10922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2209800"/>
            <a:ext cx="4519613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76400" y="42672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Figure: Illustrating the condition for derivative of the matched filter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09600" y="304800"/>
          <a:ext cx="6537325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3" imgW="3657600" imgH="4965480" progId="Equation.3">
                  <p:embed/>
                </p:oleObj>
              </mc:Choice>
              <mc:Fallback>
                <p:oleObj name="Equation" r:id="rId3" imgW="3657600" imgH="49654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"/>
                        <a:ext cx="6537325" cy="632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952500" y="1143000"/>
          <a:ext cx="6478588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Equation" r:id="rId3" imgW="2501640" imgH="2463480" progId="Equation.3">
                  <p:embed/>
                </p:oleObj>
              </mc:Choice>
              <mc:Fallback>
                <p:oleObj name="Equation" r:id="rId3" imgW="2501640" imgH="246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1143000"/>
                        <a:ext cx="6478588" cy="502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47800" y="6096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Rayleigh energy theorem</a:t>
            </a: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>
            <a:normAutofit fontScale="90000"/>
          </a:bodyPr>
          <a:lstStyle/>
          <a:p>
            <a:pPr algn="l"/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Properities</a:t>
            </a:r>
            <a:r>
              <a:rPr lang="en-US" dirty="0">
                <a:solidFill>
                  <a:srgbClr val="FF0000"/>
                </a:solidFill>
              </a:rPr>
              <a:t> of matched filter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property1: </a:t>
            </a:r>
            <a:br>
              <a:rPr lang="en-US" dirty="0"/>
            </a:br>
            <a:r>
              <a:rPr lang="en-US" sz="2400" dirty="0"/>
              <a:t>The spectrum of the output signal of a matched filter with the matched signal as input is except for time delay factor proportional to the energy </a:t>
            </a:r>
            <a:r>
              <a:rPr lang="en-US" sz="2400" dirty="0" err="1"/>
              <a:t>spectal</a:t>
            </a:r>
            <a:r>
              <a:rPr lang="en-US" sz="2400" dirty="0"/>
              <a:t> density of the input signal.</a:t>
            </a:r>
            <a:br>
              <a:rPr lang="en-US" dirty="0"/>
            </a:br>
            <a:endParaRPr lang="en-IN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066800" y="2819400"/>
          <a:ext cx="464820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0" name="Equation" r:id="rId3" imgW="2133360" imgH="1015920" progId="Equation.3">
                  <p:embed/>
                </p:oleObj>
              </mc:Choice>
              <mc:Fallback>
                <p:oleObj name="Equation" r:id="rId3" imgW="2133360" imgH="101592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819400"/>
                        <a:ext cx="4648200" cy="195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Property 2:</a:t>
            </a:r>
            <a:endParaRPr lang="en-IN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667000" y="1752600"/>
          <a:ext cx="3505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" name="Equation" r:id="rId3" imgW="1079280" imgH="482400" progId="Equation.3">
                  <p:embed/>
                </p:oleObj>
              </mc:Choice>
              <mc:Fallback>
                <p:oleObj name="Equation" r:id="rId3" imgW="107928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752600"/>
                        <a:ext cx="35052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85800" y="2895600"/>
            <a:ext cx="297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Property 3</a:t>
            </a:r>
            <a:endParaRPr lang="en-IN" sz="4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90800" y="4495800"/>
          <a:ext cx="39560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" name="Equation" r:id="rId5" imgW="2145960" imgH="863280" progId="Equation.3">
                  <p:embed/>
                </p:oleObj>
              </mc:Choice>
              <mc:Fallback>
                <p:oleObj name="Equation" r:id="rId5" imgW="2145960" imgH="8632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495800"/>
                        <a:ext cx="3956050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762000" y="1066800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output signal of a matched filter is proportional to a shifted version of the autocorrelation of the input signal to which the filter is matched 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685800" y="35814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output signal to noise ratio  of a matched </a:t>
            </a:r>
            <a:r>
              <a:rPr lang="en-US" dirty="0" err="1"/>
              <a:t>filterdepends</a:t>
            </a:r>
            <a:r>
              <a:rPr lang="en-US" dirty="0"/>
              <a:t> only on the ratio of the signal energy to the PSD of the white noise at the filter input</a:t>
            </a: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1212</Words>
  <Application>Microsoft Office PowerPoint</Application>
  <PresentationFormat>On-screen Show (4:3)</PresentationFormat>
  <Paragraphs>179</Paragraphs>
  <Slides>45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Amasis MT Pro Medium</vt:lpstr>
      <vt:lpstr>Arial</vt:lpstr>
      <vt:lpstr>Calibri</vt:lpstr>
      <vt:lpstr>Cambria Math</vt:lpstr>
      <vt:lpstr>Comic Sans MS</vt:lpstr>
      <vt:lpstr>Monotype Sorts</vt:lpstr>
      <vt:lpstr>Times New Roman</vt:lpstr>
      <vt:lpstr>Wingdings</vt:lpstr>
      <vt:lpstr>Office Theme</vt:lpstr>
      <vt:lpstr>Equation</vt:lpstr>
      <vt:lpstr>DIGITAL COMMUNICATION Unit-II: Base band pulse transmission</vt:lpstr>
      <vt:lpstr>UNIT-II: SYLLABUS</vt:lpstr>
      <vt:lpstr>Matched filter</vt:lpstr>
      <vt:lpstr>PowerPoint Presentation</vt:lpstr>
      <vt:lpstr>Maximization of output SNR</vt:lpstr>
      <vt:lpstr>PowerPoint Presentation</vt:lpstr>
      <vt:lpstr>PowerPoint Presentation</vt:lpstr>
      <vt:lpstr>  Properities of matched filter property1:  The spectrum of the output signal of a matched filter with the matched signal as input is except for time delay factor proportional to the energy spectal density of the input signal. </vt:lpstr>
      <vt:lpstr>Property 2:</vt:lpstr>
      <vt:lpstr>Property 4</vt:lpstr>
      <vt:lpstr>Matched filter for rectangular pulses </vt:lpstr>
      <vt:lpstr>PowerPoint Presentation</vt:lpstr>
      <vt:lpstr>Error rate due to channel noise</vt:lpstr>
      <vt:lpstr>Error rate due to channel noise</vt:lpstr>
      <vt:lpstr>Error rate due to channel noise</vt:lpstr>
      <vt:lpstr>Error rate due to channel noise</vt:lpstr>
      <vt:lpstr>Error rate due to channel noise</vt:lpstr>
      <vt:lpstr>Error rate due to channel noise</vt:lpstr>
      <vt:lpstr>PowerPoint Presentation</vt:lpstr>
      <vt:lpstr>Error rate due to channel noise</vt:lpstr>
      <vt:lpstr>Error rate due to channel noise</vt:lpstr>
      <vt:lpstr>Error rate due to channel noise</vt:lpstr>
      <vt:lpstr>Error rate due to channel noise</vt:lpstr>
      <vt:lpstr>Error rate due to channel noise</vt:lpstr>
      <vt:lpstr>Intersymbol Interference(ISI)</vt:lpstr>
      <vt:lpstr>Intersymbol Interference</vt:lpstr>
      <vt:lpstr>PowerPoint Presentation</vt:lpstr>
      <vt:lpstr>Inter Symbol Interference(ISI)</vt:lpstr>
      <vt:lpstr>Ideal Nyquist channel</vt:lpstr>
      <vt:lpstr>Nyquist criterion for ditortionless baseband binary transmission</vt:lpstr>
      <vt:lpstr>PowerPoint Presentation</vt:lpstr>
      <vt:lpstr>Raised Cosine Spectrum</vt:lpstr>
      <vt:lpstr>PowerPoint Presentation</vt:lpstr>
      <vt:lpstr>Correlative coding Duo binary signalling</vt:lpstr>
      <vt:lpstr>PowerPoint Presentation</vt:lpstr>
      <vt:lpstr>PowerPoint Presentation</vt:lpstr>
      <vt:lpstr>PowerPoint Presentation</vt:lpstr>
      <vt:lpstr>Modified Duo binary signalling</vt:lpstr>
      <vt:lpstr>PowerPoint Presentation</vt:lpstr>
      <vt:lpstr>PowerPoint Presentation</vt:lpstr>
      <vt:lpstr>Partial response signalling</vt:lpstr>
      <vt:lpstr>PowerPoint Presentation</vt:lpstr>
      <vt:lpstr>Baseband M-ary PAM transmission  </vt:lpstr>
      <vt:lpstr>Eye Diagram</vt:lpstr>
      <vt:lpstr>PowerPoint Presentation</vt:lpstr>
    </vt:vector>
  </TitlesOfParts>
  <Company>by 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COMMUNICATION Unit-I: Base band pulse transmission</dc:title>
  <dc:creator>Lenovo</dc:creator>
  <cp:lastModifiedBy>Mallikarjuna</cp:lastModifiedBy>
  <cp:revision>160</cp:revision>
  <dcterms:created xsi:type="dcterms:W3CDTF">2021-10-27T04:35:30Z</dcterms:created>
  <dcterms:modified xsi:type="dcterms:W3CDTF">2021-12-06T10:00:11Z</dcterms:modified>
</cp:coreProperties>
</file>