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258" r:id="rId3"/>
    <p:sldId id="259" r:id="rId4"/>
    <p:sldId id="288" r:id="rId5"/>
    <p:sldId id="289" r:id="rId6"/>
    <p:sldId id="260" r:id="rId7"/>
    <p:sldId id="290" r:id="rId8"/>
    <p:sldId id="291" r:id="rId9"/>
    <p:sldId id="292" r:id="rId10"/>
    <p:sldId id="293" r:id="rId11"/>
    <p:sldId id="261" r:id="rId12"/>
    <p:sldId id="294" r:id="rId13"/>
    <p:sldId id="295" r:id="rId14"/>
    <p:sldId id="262" r:id="rId15"/>
    <p:sldId id="296" r:id="rId16"/>
    <p:sldId id="263" r:id="rId17"/>
    <p:sldId id="297" r:id="rId18"/>
    <p:sldId id="298" r:id="rId19"/>
    <p:sldId id="299" r:id="rId20"/>
    <p:sldId id="264" r:id="rId21"/>
    <p:sldId id="265" r:id="rId22"/>
    <p:sldId id="266" r:id="rId23"/>
    <p:sldId id="267" r:id="rId24"/>
    <p:sldId id="300" r:id="rId25"/>
    <p:sldId id="301" r:id="rId26"/>
    <p:sldId id="302" r:id="rId27"/>
    <p:sldId id="303" r:id="rId28"/>
    <p:sldId id="268" r:id="rId29"/>
    <p:sldId id="304" r:id="rId30"/>
    <p:sldId id="305" r:id="rId31"/>
    <p:sldId id="306" r:id="rId32"/>
    <p:sldId id="269" r:id="rId33"/>
    <p:sldId id="307" r:id="rId34"/>
    <p:sldId id="270" r:id="rId35"/>
    <p:sldId id="285" r:id="rId36"/>
    <p:sldId id="308" r:id="rId37"/>
    <p:sldId id="309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1" autoAdjust="0"/>
    <p:restoredTop sz="94660"/>
  </p:normalViewPr>
  <p:slideViewPr>
    <p:cSldViewPr>
      <p:cViewPr varScale="1">
        <p:scale>
          <a:sx n="68" d="100"/>
          <a:sy n="6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0AA8B-421E-4260-974D-5C45109F712D}" type="datetimeFigureOut">
              <a:rPr lang="en-US" smtClean="0"/>
              <a:pPr/>
              <a:t>11/1/2021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F97BA-E86A-42DF-83A3-EC5ADBDAE65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xmlns="" id="{1A574F48-15B8-448F-8E5C-9A4B8F383E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6DB83F-5185-4F0A-9D2F-C318667B1978}" type="slidenum">
              <a:rPr lang="ar-SA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24E04A18-593B-4FC1-AB05-80BB87FE0D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xmlns="" id="{0B6A707B-CEE1-4B2B-8884-CF0A3176F4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48896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51B3-D077-40D2-9725-BC399B33CF16}" type="datetimeFigureOut">
              <a:rPr lang="en-US" smtClean="0"/>
              <a:pPr/>
              <a:t>11/1/2021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EB9-1BAD-4B2F-87A5-6505B04544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51B3-D077-40D2-9725-BC399B33CF16}" type="datetimeFigureOut">
              <a:rPr lang="en-US" smtClean="0"/>
              <a:pPr/>
              <a:t>11/1/2021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EB9-1BAD-4B2F-87A5-6505B04544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51B3-D077-40D2-9725-BC399B33CF16}" type="datetimeFigureOut">
              <a:rPr lang="en-US" smtClean="0"/>
              <a:pPr/>
              <a:t>11/1/2021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EB9-1BAD-4B2F-87A5-6505B04544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51B3-D077-40D2-9725-BC399B33CF16}" type="datetimeFigureOut">
              <a:rPr lang="en-US" smtClean="0"/>
              <a:pPr/>
              <a:t>11/1/2021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EB9-1BAD-4B2F-87A5-6505B04544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51B3-D077-40D2-9725-BC399B33CF16}" type="datetimeFigureOut">
              <a:rPr lang="en-US" smtClean="0"/>
              <a:pPr/>
              <a:t>11/1/2021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EB9-1BAD-4B2F-87A5-6505B04544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51B3-D077-40D2-9725-BC399B33CF16}" type="datetimeFigureOut">
              <a:rPr lang="en-US" smtClean="0"/>
              <a:pPr/>
              <a:t>11/1/2021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EB9-1BAD-4B2F-87A5-6505B04544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51B3-D077-40D2-9725-BC399B33CF16}" type="datetimeFigureOut">
              <a:rPr lang="en-US" smtClean="0"/>
              <a:pPr/>
              <a:t>11/1/2021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EB9-1BAD-4B2F-87A5-6505B04544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51B3-D077-40D2-9725-BC399B33CF16}" type="datetimeFigureOut">
              <a:rPr lang="en-US" smtClean="0"/>
              <a:pPr/>
              <a:t>11/1/2021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EB9-1BAD-4B2F-87A5-6505B04544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51B3-D077-40D2-9725-BC399B33CF16}" type="datetimeFigureOut">
              <a:rPr lang="en-US" smtClean="0"/>
              <a:pPr/>
              <a:t>11/1/2021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EB9-1BAD-4B2F-87A5-6505B04544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51B3-D077-40D2-9725-BC399B33CF16}" type="datetimeFigureOut">
              <a:rPr lang="en-US" smtClean="0"/>
              <a:pPr/>
              <a:t>11/1/2021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EB9-1BAD-4B2F-87A5-6505B04544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51B3-D077-40D2-9725-BC399B33CF16}" type="datetimeFigureOut">
              <a:rPr lang="en-US" smtClean="0"/>
              <a:pPr/>
              <a:t>11/1/2021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EB9-1BAD-4B2F-87A5-6505B04544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751B3-D077-40D2-9725-BC399B33CF16}" type="datetimeFigureOut">
              <a:rPr lang="en-US" smtClean="0"/>
              <a:pPr/>
              <a:t>11/1/2021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C4EB9-1BAD-4B2F-87A5-6505B04544E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9.bin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6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CC2DB144-292E-4831-9158-31D322930D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7750" y="2799471"/>
            <a:ext cx="8208499" cy="116787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400" dirty="0">
                <a:solidFill>
                  <a:srgbClr val="FF0000"/>
                </a:solidFill>
                <a:latin typeface="Amasis MT Pro Medium" panose="02040604050005020304" pitchFamily="18" charset="0"/>
              </a:rPr>
              <a:t>DIGITAL COMMUNICATION</a:t>
            </a:r>
            <a:br>
              <a:rPr lang="en-US" altLang="en-US" sz="4400" dirty="0">
                <a:solidFill>
                  <a:srgbClr val="FF0000"/>
                </a:solidFill>
                <a:latin typeface="Amasis MT Pro Medium" panose="02040604050005020304" pitchFamily="18" charset="0"/>
              </a:rPr>
            </a:br>
            <a:r>
              <a:rPr lang="en-US" altLang="en-US" sz="3200" dirty="0" smtClean="0">
                <a:solidFill>
                  <a:srgbClr val="FF0000"/>
                </a:solidFill>
                <a:latin typeface="Amasis MT Pro Medium" panose="02040604050005020304" pitchFamily="18" charset="0"/>
              </a:rPr>
              <a:t>Unit-V: Channel coding</a:t>
            </a:r>
            <a:endParaRPr lang="en-US" altLang="en-US" sz="4400" dirty="0">
              <a:solidFill>
                <a:srgbClr val="FF0000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6148" name="TextBox 4">
            <a:extLst>
              <a:ext uri="{FF2B5EF4-FFF2-40B4-BE49-F238E27FC236}">
                <a16:creationId xmlns:a16="http://schemas.microsoft.com/office/drawing/2014/main" xmlns="" id="{07A50F19-81D3-42E1-95E6-899746BA2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647" y="4807634"/>
            <a:ext cx="6400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rgbClr val="FF0000"/>
                </a:solidFill>
              </a:rPr>
              <a:t>Dr.Y</a:t>
            </a:r>
            <a:r>
              <a:rPr lang="en-US" altLang="en-US" sz="2400" dirty="0">
                <a:solidFill>
                  <a:srgbClr val="FF0000"/>
                </a:solidFill>
              </a:rPr>
              <a:t>. Mallikarjuna Rao </a:t>
            </a:r>
            <a:r>
              <a:rPr lang="en-US" altLang="en-US" sz="2400" baseline="-25000" dirty="0">
                <a:solidFill>
                  <a:srgbClr val="FF0000"/>
                </a:solidFill>
              </a:rPr>
              <a:t>M.Tech, </a:t>
            </a:r>
            <a:r>
              <a:rPr lang="en-US" altLang="en-US" sz="2400" baseline="-25000" dirty="0" err="1">
                <a:solidFill>
                  <a:srgbClr val="FF0000"/>
                </a:solidFill>
              </a:rPr>
              <a:t>Ph.D</a:t>
            </a:r>
            <a:endParaRPr lang="en-US" altLang="en-US" sz="2400" baseline="-250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Assistant Professor &amp; HOD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   Electronics &amp; Communication Engineering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   Santhiram Engineering College, Nandyal, A.P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Email: hod.ece@srecnandyal.edu.in</a:t>
            </a:r>
            <a:endParaRPr lang="en-IN" altLang="en-US" sz="4400" dirty="0"/>
          </a:p>
        </p:txBody>
      </p:sp>
      <p:pic>
        <p:nvPicPr>
          <p:cNvPr id="3" name="Picture 2" descr="Diagram&#10;&#10;Description automatically generated with medium confidence">
            <a:extLst>
              <a:ext uri="{FF2B5EF4-FFF2-40B4-BE49-F238E27FC236}">
                <a16:creationId xmlns:a16="http://schemas.microsoft.com/office/drawing/2014/main" xmlns="" id="{479E66AD-1EF8-4E30-8E19-D82B83AA7C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2683" y="623108"/>
            <a:ext cx="1202786" cy="160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4849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en-US" sz="2400" dirty="0"/>
              <a:t>Define the </a:t>
            </a:r>
            <a:r>
              <a:rPr lang="en-US" sz="2400" i="1" dirty="0"/>
              <a:t>k</a:t>
            </a:r>
            <a:r>
              <a:rPr lang="en-US" sz="2400" dirty="0"/>
              <a:t>-by-</a:t>
            </a:r>
            <a:r>
              <a:rPr lang="en-US" sz="2400" i="1" dirty="0"/>
              <a:t>n generator </a:t>
            </a:r>
            <a:r>
              <a:rPr lang="en-US" sz="2400" i="1" dirty="0" smtClean="0"/>
              <a:t>matrix G</a:t>
            </a:r>
            <a:endParaRPr lang="en-IN" sz="2400" dirty="0"/>
          </a:p>
          <a:p>
            <a:endParaRPr lang="en-IN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85918" y="1285860"/>
          <a:ext cx="5715040" cy="4929222"/>
        </p:xfrm>
        <a:graphic>
          <a:graphicData uri="http://schemas.openxmlformats.org/presentationml/2006/ole">
            <p:oleObj spid="_x0000_s52226" name="Equation" r:id="rId3" imgW="3416040" imgH="2895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Syndrome decoding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en-US" sz="2400" dirty="0" smtClean="0"/>
              <a:t>The 1 by n  received  vector is the sum of code </a:t>
            </a:r>
            <a:r>
              <a:rPr lang="en-US" sz="2400" dirty="0" err="1" smtClean="0"/>
              <a:t>vetor</a:t>
            </a:r>
            <a:r>
              <a:rPr lang="en-US" sz="2400" dirty="0" smtClean="0"/>
              <a:t> x and error vector e  is</a:t>
            </a:r>
          </a:p>
          <a:p>
            <a:pPr lvl="1">
              <a:buNone/>
            </a:pPr>
            <a:r>
              <a:rPr lang="en-US" sz="2000" dirty="0" smtClean="0"/>
              <a:t>				</a:t>
            </a:r>
            <a:r>
              <a:rPr lang="en-US" sz="2400" dirty="0" smtClean="0"/>
              <a:t>y=</a:t>
            </a:r>
            <a:r>
              <a:rPr lang="en-US" sz="2400" dirty="0" err="1" smtClean="0"/>
              <a:t>x+e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				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i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= 1       if an error has occurred in the </a:t>
            </a:r>
            <a:r>
              <a:rPr lang="en-US" sz="2400" dirty="0" err="1" smtClean="0"/>
              <a:t>ith</a:t>
            </a:r>
            <a:r>
              <a:rPr lang="en-US" sz="2400" dirty="0" smtClean="0"/>
              <a:t> location</a:t>
            </a:r>
          </a:p>
          <a:p>
            <a:pPr lvl="1">
              <a:buNone/>
            </a:pPr>
            <a:r>
              <a:rPr lang="en-US" sz="2400" dirty="0" smtClean="0"/>
              <a:t>				 0      otherwise</a:t>
            </a:r>
          </a:p>
          <a:p>
            <a:pPr lvl="1">
              <a:buNone/>
            </a:pPr>
            <a:r>
              <a:rPr lang="en-US" sz="2400" dirty="0" smtClean="0"/>
              <a:t>The syndrome is</a:t>
            </a:r>
          </a:p>
          <a:p>
            <a:pPr lvl="1">
              <a:buNone/>
            </a:pPr>
            <a:r>
              <a:rPr lang="en-US" sz="2400" dirty="0"/>
              <a:t>	</a:t>
            </a:r>
            <a:r>
              <a:rPr lang="en-US" sz="2400" dirty="0" smtClean="0"/>
              <a:t>			</a:t>
            </a:r>
            <a:endParaRPr lang="en-US" sz="2400" baseline="300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00430" y="4143380"/>
          <a:ext cx="1714512" cy="714380"/>
        </p:xfrm>
        <a:graphic>
          <a:graphicData uri="http://schemas.openxmlformats.org/presentationml/2006/ole">
            <p:oleObj spid="_x0000_s31745" name="Equation" r:id="rId3" imgW="5457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just"/>
            <a:r>
              <a:rPr lang="en-US" sz="2600" dirty="0"/>
              <a:t>PROPERTY 1 </a:t>
            </a:r>
            <a:r>
              <a:rPr lang="en-US" sz="2600" dirty="0" smtClean="0"/>
              <a:t>:</a:t>
            </a:r>
            <a:r>
              <a:rPr lang="en-US" sz="2600" i="1" dirty="0" smtClean="0"/>
              <a:t>The </a:t>
            </a:r>
            <a:r>
              <a:rPr lang="en-US" sz="2600" i="1" dirty="0"/>
              <a:t>syndrome depends only on the error pattern and not on the transmitted codeword</a:t>
            </a:r>
            <a:r>
              <a:rPr lang="en-US" sz="2600" i="1" dirty="0" smtClean="0"/>
              <a:t>.</a:t>
            </a:r>
          </a:p>
          <a:p>
            <a:pPr algn="just"/>
            <a:endParaRPr lang="en-US" sz="2600" i="1" dirty="0" smtClean="0"/>
          </a:p>
          <a:p>
            <a:pPr algn="just"/>
            <a:endParaRPr lang="en-US" sz="2600" i="1" dirty="0" smtClean="0"/>
          </a:p>
          <a:p>
            <a:pPr algn="just"/>
            <a:endParaRPr lang="en-US" sz="2600" dirty="0" smtClean="0"/>
          </a:p>
          <a:p>
            <a:pPr algn="just"/>
            <a:endParaRPr lang="en-US" sz="2600" dirty="0" smtClean="0"/>
          </a:p>
          <a:p>
            <a:pPr algn="just"/>
            <a:endParaRPr lang="en-US" sz="2600" dirty="0"/>
          </a:p>
          <a:p>
            <a:pPr algn="just"/>
            <a:r>
              <a:rPr lang="en-US" sz="2600" dirty="0" smtClean="0"/>
              <a:t>PROPERTY </a:t>
            </a:r>
            <a:r>
              <a:rPr lang="en-US" sz="2600" dirty="0"/>
              <a:t>2 </a:t>
            </a:r>
            <a:r>
              <a:rPr lang="en-US" sz="2600" dirty="0" smtClean="0"/>
              <a:t>:</a:t>
            </a:r>
            <a:r>
              <a:rPr lang="en-US" sz="2600" i="1" dirty="0" smtClean="0"/>
              <a:t>All </a:t>
            </a:r>
            <a:r>
              <a:rPr lang="en-US" sz="2600" i="1" dirty="0"/>
              <a:t>error patterns that differ by a codeword have the same syndrome</a:t>
            </a:r>
            <a:r>
              <a:rPr lang="en-US" sz="2600" i="1" dirty="0" smtClean="0"/>
              <a:t>.</a:t>
            </a:r>
          </a:p>
          <a:p>
            <a:pPr algn="just"/>
            <a:endParaRPr lang="en-US" sz="2600" i="1" dirty="0" smtClean="0"/>
          </a:p>
          <a:p>
            <a:pPr algn="just"/>
            <a:endParaRPr lang="en-US" sz="2600" dirty="0" smtClean="0"/>
          </a:p>
          <a:p>
            <a:pPr algn="just"/>
            <a:endParaRPr lang="en-US" sz="2600" dirty="0" smtClean="0"/>
          </a:p>
          <a:p>
            <a:pPr algn="just"/>
            <a:endParaRPr lang="en-US" sz="2600" i="1" dirty="0" smtClean="0"/>
          </a:p>
          <a:p>
            <a:pPr algn="just"/>
            <a:endParaRPr lang="en-US" sz="2600" i="1" dirty="0" smtClean="0"/>
          </a:p>
          <a:p>
            <a:pPr algn="just"/>
            <a:endParaRPr lang="en-US" sz="2600" i="1" dirty="0" smtClean="0"/>
          </a:p>
          <a:p>
            <a:endParaRPr lang="en-IN" dirty="0" smtClean="0"/>
          </a:p>
          <a:p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43313" y="1857365"/>
          <a:ext cx="2143133" cy="1571636"/>
        </p:xfrm>
        <a:graphic>
          <a:graphicData uri="http://schemas.openxmlformats.org/presentationml/2006/ole">
            <p:oleObj spid="_x0000_s53250" name="Equation" r:id="rId3" imgW="1028520" imgH="876240" progId="Equation.3">
              <p:embed/>
            </p:oleObj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3214678" y="5072074"/>
          <a:ext cx="2714644" cy="1785926"/>
        </p:xfrm>
        <a:graphic>
          <a:graphicData uri="http://schemas.openxmlformats.org/presentationml/2006/ole">
            <p:oleObj spid="_x0000_s53251" name="Equation" r:id="rId4" imgW="1460160" imgH="85068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en-US" sz="2400" dirty="0" smtClean="0"/>
              <a:t>PROPERTY 3 :</a:t>
            </a:r>
            <a:r>
              <a:rPr lang="en-US" sz="2400" i="1" dirty="0" smtClean="0"/>
              <a:t>The syndrome is the sum of those columns of the matrix H corresponding to the error locations.</a:t>
            </a:r>
          </a:p>
          <a:p>
            <a:endParaRPr lang="en-IN" dirty="0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2643174" y="1285860"/>
          <a:ext cx="3006725" cy="3024188"/>
        </p:xfrm>
        <a:graphic>
          <a:graphicData uri="http://schemas.openxmlformats.org/presentationml/2006/ole">
            <p:oleObj spid="_x0000_s54274" name="Equation" r:id="rId3" imgW="1473120" imgH="27176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714348" y="4429132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PROPERTY 4:</a:t>
            </a:r>
            <a:r>
              <a:rPr lang="en-US" sz="2400" i="1" dirty="0" smtClean="0"/>
              <a:t>With  syndrome decoding ,an (</a:t>
            </a:r>
            <a:r>
              <a:rPr lang="en-US" sz="2400" i="1" dirty="0" err="1" smtClean="0"/>
              <a:t>n,k</a:t>
            </a:r>
            <a:r>
              <a:rPr lang="en-US" sz="2400" i="1" dirty="0" smtClean="0"/>
              <a:t>) linear block code can correct </a:t>
            </a:r>
            <a:r>
              <a:rPr lang="en-US" sz="2400" i="1" dirty="0" err="1" smtClean="0"/>
              <a:t>upto</a:t>
            </a:r>
            <a:r>
              <a:rPr lang="en-US" sz="2400" i="1" dirty="0" smtClean="0"/>
              <a:t> t error per </a:t>
            </a:r>
            <a:r>
              <a:rPr lang="en-US" sz="2400" i="1" dirty="0" err="1" smtClean="0"/>
              <a:t>codeword,provided</a:t>
            </a:r>
            <a:r>
              <a:rPr lang="en-US" sz="2400" i="1" dirty="0" smtClean="0"/>
              <a:t> that n and k satisfy the hamming code</a:t>
            </a:r>
            <a:endParaRPr lang="en-IN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57488" y="5572125"/>
          <a:ext cx="3500462" cy="1355725"/>
        </p:xfrm>
        <a:graphic>
          <a:graphicData uri="http://schemas.openxmlformats.org/presentationml/2006/ole">
            <p:oleObj spid="_x0000_s54275" name="Equation" r:id="rId4" imgW="1968480" imgH="96516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minimum distance considerations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229600" cy="528641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9600" dirty="0"/>
              <a:t>The </a:t>
            </a:r>
            <a:r>
              <a:rPr lang="en-US" sz="9600" i="1" dirty="0"/>
              <a:t>Hamming weight w</a:t>
            </a:r>
            <a:r>
              <a:rPr lang="en-US" sz="9600" dirty="0"/>
              <a:t>(</a:t>
            </a:r>
            <a:r>
              <a:rPr lang="en-US" sz="9600" b="1" dirty="0"/>
              <a:t>c</a:t>
            </a:r>
            <a:r>
              <a:rPr lang="en-US" sz="9600" dirty="0"/>
              <a:t>) of a code vector </a:t>
            </a:r>
            <a:r>
              <a:rPr lang="en-US" sz="9600" b="1" dirty="0"/>
              <a:t>c </a:t>
            </a:r>
            <a:r>
              <a:rPr lang="en-US" sz="9600" dirty="0"/>
              <a:t>is defined as the number of nonzero elements in the code </a:t>
            </a:r>
            <a:r>
              <a:rPr lang="en-US" sz="9600" dirty="0" smtClean="0"/>
              <a:t>vector</a:t>
            </a:r>
          </a:p>
          <a:p>
            <a:pPr algn="just"/>
            <a:endParaRPr lang="en-US" sz="9600" dirty="0" smtClean="0"/>
          </a:p>
          <a:p>
            <a:pPr algn="just"/>
            <a:r>
              <a:rPr lang="en-US" sz="9600" dirty="0"/>
              <a:t>The minimum distance </a:t>
            </a:r>
            <a:r>
              <a:rPr lang="en-US" sz="9600" dirty="0" err="1" smtClean="0"/>
              <a:t>d</a:t>
            </a:r>
            <a:r>
              <a:rPr lang="en-US" sz="9600" baseline="-25000" dirty="0" err="1" smtClean="0"/>
              <a:t>min</a:t>
            </a:r>
            <a:r>
              <a:rPr lang="en-US" sz="9600" dirty="0" smtClean="0"/>
              <a:t>  of a </a:t>
            </a:r>
            <a:r>
              <a:rPr lang="en-US" sz="9600" dirty="0"/>
              <a:t>linear block code is the smallest Hamming distance between any pair of </a:t>
            </a:r>
            <a:r>
              <a:rPr lang="en-US" sz="9600" dirty="0" err="1"/>
              <a:t>codewords</a:t>
            </a:r>
            <a:r>
              <a:rPr lang="en-US" sz="9600" dirty="0" smtClean="0"/>
              <a:t>.</a:t>
            </a:r>
          </a:p>
          <a:p>
            <a:pPr algn="just"/>
            <a:endParaRPr lang="en-IN" sz="9600" dirty="0"/>
          </a:p>
          <a:p>
            <a:pPr algn="just"/>
            <a:r>
              <a:rPr lang="en-US" sz="9600" dirty="0"/>
              <a:t>The minimum distance of a linear block code is the smallest Hamming weight of the nonzero code vectors in the code</a:t>
            </a:r>
            <a:r>
              <a:rPr lang="en-US" sz="9600" dirty="0" smtClean="0"/>
              <a:t>.</a:t>
            </a:r>
          </a:p>
          <a:p>
            <a:pPr algn="just"/>
            <a:endParaRPr lang="en-IN" sz="9600" dirty="0"/>
          </a:p>
          <a:p>
            <a:pPr algn="just"/>
            <a:r>
              <a:rPr lang="en-US" sz="9600" dirty="0"/>
              <a:t>a linear block code is defined by the set of all code vectors for which </a:t>
            </a:r>
            <a:r>
              <a:rPr lang="en-US" sz="9600" b="1" dirty="0" err="1" smtClean="0"/>
              <a:t>xH</a:t>
            </a:r>
            <a:r>
              <a:rPr lang="en-US" sz="9600" b="1" baseline="30000" dirty="0" err="1"/>
              <a:t>T</a:t>
            </a:r>
            <a:r>
              <a:rPr lang="en-US" sz="9600" dirty="0" smtClean="0"/>
              <a:t>= </a:t>
            </a:r>
            <a:r>
              <a:rPr lang="en-US" sz="9600" b="1" dirty="0" smtClean="0"/>
              <a:t>0</a:t>
            </a:r>
          </a:p>
          <a:p>
            <a:pPr algn="just"/>
            <a:endParaRPr lang="en-US" sz="9600" b="1" dirty="0" smtClean="0"/>
          </a:p>
          <a:p>
            <a:pPr algn="just"/>
            <a:r>
              <a:rPr lang="en-US" sz="9600" dirty="0"/>
              <a:t>the smallest Hamming weight of the nonzero code vectors in a linear block code equals the minimum distance of the code. </a:t>
            </a:r>
            <a:endParaRPr lang="en-US" sz="9600" dirty="0" smtClean="0"/>
          </a:p>
          <a:p>
            <a:pPr algn="just"/>
            <a:endParaRPr lang="en-US" sz="9600" dirty="0" smtClean="0"/>
          </a:p>
          <a:p>
            <a:pPr algn="just"/>
            <a:r>
              <a:rPr lang="en-US" sz="9600" dirty="0"/>
              <a:t>The minimum distance of a linear block code is defined by the minimum number of rows of the matrix </a:t>
            </a:r>
            <a:r>
              <a:rPr lang="en-US" sz="9600" b="1" dirty="0" smtClean="0"/>
              <a:t>H</a:t>
            </a:r>
            <a:r>
              <a:rPr lang="en-US" sz="9600" b="1" baseline="30000" dirty="0"/>
              <a:t>T</a:t>
            </a:r>
            <a:r>
              <a:rPr lang="en-US" sz="9600" dirty="0" smtClean="0"/>
              <a:t> </a:t>
            </a:r>
            <a:r>
              <a:rPr lang="en-US" sz="9600" dirty="0"/>
              <a:t>whose sum is equal to the zero vector</a:t>
            </a:r>
            <a:r>
              <a:rPr lang="en-US" sz="9600" dirty="0" smtClean="0"/>
              <a:t>.</a:t>
            </a:r>
          </a:p>
          <a:p>
            <a:pPr algn="just"/>
            <a:endParaRPr lang="en-IN" sz="9600" dirty="0"/>
          </a:p>
          <a:p>
            <a:pPr algn="just"/>
            <a:r>
              <a:rPr lang="en-US" sz="9600" dirty="0"/>
              <a:t/>
            </a:r>
            <a:br>
              <a:rPr lang="en-US" sz="9600" dirty="0"/>
            </a:br>
            <a:endParaRPr lang="en-IN" sz="9600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642918"/>
            <a:ext cx="4581525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2285992"/>
            <a:ext cx="428628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500034" y="3000372"/>
            <a:ext cx="764386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An (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) linear block code has the power to correct all error patterns of weight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t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or less if, and only if,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		d(</a:t>
            </a:r>
            <a:r>
              <a:rPr lang="en-US" sz="2400" i="1" dirty="0" smtClean="0">
                <a:ea typeface="Times New Roman" pitchFamily="18" charset="0"/>
                <a:cs typeface="Arial" pitchFamily="34" charset="0"/>
              </a:rPr>
              <a:t>x</a:t>
            </a:r>
            <a:r>
              <a:rPr lang="en-US" sz="2400" i="1" baseline="-25000" dirty="0" smtClean="0">
                <a:ea typeface="Times New Roman" pitchFamily="18" charset="0"/>
                <a:cs typeface="Arial" pitchFamily="34" charset="0"/>
              </a:rPr>
              <a:t>i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i="1" dirty="0" err="1" smtClean="0">
                <a:ea typeface="Times New Roman" pitchFamily="18" charset="0"/>
                <a:cs typeface="Arial" pitchFamily="34" charset="0"/>
              </a:rPr>
              <a:t>x</a:t>
            </a:r>
            <a:r>
              <a:rPr lang="en-US" sz="2400" i="1" baseline="-25000" dirty="0" err="1" smtClean="0">
                <a:ea typeface="Times New Roman" pitchFamily="18" charset="0"/>
                <a:cs typeface="Arial" pitchFamily="34" charset="0"/>
              </a:rPr>
              <a:t>j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)</a:t>
            </a:r>
            <a:r>
              <a:rPr kumimoji="0" lang="en-US" sz="2400" b="1" i="0" u="none" strike="noStrike" cap="none" normalizeH="0" baseline="-25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&gt;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2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t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+ 1,	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for all </a:t>
            </a:r>
            <a:r>
              <a:rPr lang="en-US" sz="2400" i="1" dirty="0" smtClean="0">
                <a:ea typeface="Times New Roman" pitchFamily="18" charset="0"/>
                <a:cs typeface="Arial" pitchFamily="34" charset="0"/>
              </a:rPr>
              <a:t>x</a:t>
            </a:r>
            <a:r>
              <a:rPr lang="en-US" sz="2400" i="1" baseline="-25000" dirty="0" smtClean="0"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and </a:t>
            </a:r>
            <a:r>
              <a:rPr lang="en-US" sz="2400" i="1" dirty="0" err="1" smtClean="0">
                <a:ea typeface="Times New Roman" pitchFamily="18" charset="0"/>
                <a:cs typeface="Arial" pitchFamily="34" charset="0"/>
              </a:rPr>
              <a:t>x</a:t>
            </a:r>
            <a:r>
              <a:rPr lang="en-US" sz="2400" i="1" baseline="-25000" dirty="0" err="1" smtClean="0">
                <a:ea typeface="Times New Roman" pitchFamily="18" charset="0"/>
                <a:cs typeface="Arial" pitchFamily="34" charset="0"/>
              </a:rPr>
              <a:t>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214282" y="4357694"/>
            <a:ext cx="8572561" cy="2538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9752" tIns="507840" rIns="469752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An (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) linear block code of minimum distance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min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can correct up to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t errors if, and only if,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</a:b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428992" y="5857892"/>
          <a:ext cx="2000264" cy="1000108"/>
        </p:xfrm>
        <a:graphic>
          <a:graphicData uri="http://schemas.openxmlformats.org/presentationml/2006/ole">
            <p:oleObj spid="_x0000_s76806" name="Equation" r:id="rId5" imgW="10285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Cyclic codes- generator polynomial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054617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/>
              <a:t>Cyclic codes form a subclass of linear block codes.</a:t>
            </a:r>
          </a:p>
          <a:p>
            <a:pPr algn="just"/>
            <a:r>
              <a:rPr lang="en-US" sz="2600" dirty="0" smtClean="0"/>
              <a:t>A binary code is said to be a </a:t>
            </a:r>
            <a:r>
              <a:rPr lang="en-US" sz="2600" i="1" dirty="0" smtClean="0"/>
              <a:t>cyclic code </a:t>
            </a:r>
            <a:r>
              <a:rPr lang="en-US" sz="2600" dirty="0" smtClean="0"/>
              <a:t>if it exhibits two fundamental properties:</a:t>
            </a:r>
          </a:p>
          <a:p>
            <a:pPr algn="just"/>
            <a:endParaRPr lang="en-IN" sz="2600" dirty="0" smtClean="0"/>
          </a:p>
          <a:p>
            <a:pPr algn="just"/>
            <a:r>
              <a:rPr lang="en-US" sz="2600" dirty="0" smtClean="0"/>
              <a:t>PROPERTY 1 :</a:t>
            </a:r>
            <a:r>
              <a:rPr lang="en-US" sz="2600" b="1" dirty="0" smtClean="0"/>
              <a:t>Linearity Property</a:t>
            </a:r>
          </a:p>
          <a:p>
            <a:pPr algn="just">
              <a:buNone/>
            </a:pPr>
            <a:r>
              <a:rPr lang="en-US" sz="2600" i="1" dirty="0" smtClean="0"/>
              <a:t>		The sum of any two </a:t>
            </a:r>
            <a:r>
              <a:rPr lang="en-US" sz="2600" i="1" dirty="0" err="1" smtClean="0"/>
              <a:t>codewords</a:t>
            </a:r>
            <a:r>
              <a:rPr lang="en-US" sz="2600" i="1" dirty="0" smtClean="0"/>
              <a:t> in the code is also a codeword.</a:t>
            </a:r>
            <a:endParaRPr lang="en-IN" sz="2600" dirty="0" smtClean="0"/>
          </a:p>
          <a:p>
            <a:pPr algn="just"/>
            <a:r>
              <a:rPr lang="en-US" sz="2600" dirty="0" smtClean="0"/>
              <a:t>PROPERTY 2: </a:t>
            </a:r>
            <a:r>
              <a:rPr lang="en-US" sz="2600" b="1" dirty="0" smtClean="0"/>
              <a:t>Cyclic Property</a:t>
            </a:r>
          </a:p>
          <a:p>
            <a:pPr algn="just">
              <a:buNone/>
            </a:pPr>
            <a:r>
              <a:rPr lang="en-US" sz="2600" i="1" dirty="0" smtClean="0"/>
              <a:t>		Any cyclic shift of a codeword in the code is also a codeword.</a:t>
            </a:r>
            <a:endParaRPr lang="en-IN" sz="2600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642910" y="928670"/>
          <a:ext cx="8286808" cy="5357850"/>
        </p:xfrm>
        <a:graphic>
          <a:graphicData uri="http://schemas.openxmlformats.org/presentationml/2006/ole">
            <p:oleObj spid="_x0000_s104450" name="Equation" r:id="rId3" imgW="3301920" imgH="212076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Generator polynomial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algn="just"/>
            <a:r>
              <a:rPr lang="en-US" sz="2400" dirty="0" smtClean="0"/>
              <a:t>The generator polynomial g(D) has the following </a:t>
            </a:r>
            <a:r>
              <a:rPr lang="en-US" sz="2400" dirty="0" err="1" smtClean="0"/>
              <a:t>properities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Property 1: The generator polynomial of an (</a:t>
            </a:r>
            <a:r>
              <a:rPr lang="en-US" sz="2400" dirty="0" err="1" smtClean="0"/>
              <a:t>n,k</a:t>
            </a:r>
            <a:r>
              <a:rPr lang="en-US" sz="2400" dirty="0" smtClean="0"/>
              <a:t>) cyclic codes is unique in that it is the only codeword polynomial if minimum degree (n-k).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Property 1: Any multiple of the generator polynomial g(d) is a codeword polynomial as</a:t>
            </a:r>
          </a:p>
          <a:p>
            <a:pPr algn="just"/>
            <a:endParaRPr lang="en-US" sz="2400" dirty="0" smtClean="0"/>
          </a:p>
          <a:p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14678" y="2928934"/>
          <a:ext cx="3143272" cy="785818"/>
        </p:xfrm>
        <a:graphic>
          <a:graphicData uri="http://schemas.openxmlformats.org/presentationml/2006/ole">
            <p:oleObj spid="_x0000_s105474" name="Equation" r:id="rId3" imgW="1638000" imgH="431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43108" y="4857760"/>
          <a:ext cx="6286544" cy="2000240"/>
        </p:xfrm>
        <a:graphic>
          <a:graphicData uri="http://schemas.openxmlformats.org/presentationml/2006/ole">
            <p:oleObj spid="_x0000_s105475" name="Equation" r:id="rId4" imgW="3213000" imgH="96516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Suppose we are given the generator polynomial </a:t>
            </a:r>
            <a:r>
              <a:rPr lang="en-US" sz="2400" b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D</a:t>
            </a:r>
            <a:r>
              <a:rPr lang="en-US" sz="2400" dirty="0" smtClean="0"/>
              <a:t>) and the requirement is to encode the message sequence (</a:t>
            </a:r>
            <a:r>
              <a:rPr lang="en-US" sz="2400" i="1" dirty="0" smtClean="0"/>
              <a:t>m</a:t>
            </a:r>
            <a:r>
              <a:rPr lang="en-US" sz="2400" dirty="0" smtClean="0"/>
              <a:t>0, </a:t>
            </a:r>
            <a:r>
              <a:rPr lang="en-US" sz="2400" i="1" dirty="0" smtClean="0"/>
              <a:t>m</a:t>
            </a:r>
            <a:r>
              <a:rPr lang="en-US" sz="2400" dirty="0" smtClean="0"/>
              <a:t>1, …, </a:t>
            </a:r>
            <a:r>
              <a:rPr lang="en-US" sz="2400" i="1" dirty="0" err="1" smtClean="0"/>
              <a:t>mk</a:t>
            </a:r>
            <a:r>
              <a:rPr lang="en-US" sz="2400" i="1" dirty="0" smtClean="0"/>
              <a:t> </a:t>
            </a:r>
            <a:r>
              <a:rPr lang="en-US" sz="2400" dirty="0" smtClean="0"/>
              <a:t>– 1) into an (</a:t>
            </a:r>
            <a:r>
              <a:rPr lang="en-US" sz="2400" i="1" dirty="0" smtClean="0"/>
              <a:t>n</a:t>
            </a:r>
            <a:r>
              <a:rPr lang="en-US" sz="2400" dirty="0" smtClean="0"/>
              <a:t>, </a:t>
            </a:r>
            <a:r>
              <a:rPr lang="en-US" sz="2400" i="1" dirty="0" smtClean="0"/>
              <a:t>k</a:t>
            </a:r>
            <a:r>
              <a:rPr lang="en-US" sz="2400" dirty="0" smtClean="0"/>
              <a:t>) </a:t>
            </a:r>
            <a:r>
              <a:rPr lang="en-US" sz="2400" i="1" dirty="0" smtClean="0"/>
              <a:t>systematic </a:t>
            </a:r>
            <a:r>
              <a:rPr lang="en-US" sz="2400" dirty="0" smtClean="0"/>
              <a:t>cyclic code. That is, the message bits are transmitted in unaltered form, as shown by the following structure for a codeword </a:t>
            </a:r>
            <a:endParaRPr lang="en-IN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43042" y="2500306"/>
          <a:ext cx="5500726" cy="4000528"/>
        </p:xfrm>
        <a:graphic>
          <a:graphicData uri="http://schemas.openxmlformats.org/presentationml/2006/ole">
            <p:oleObj spid="_x0000_s106498" name="Equation" r:id="rId3" imgW="2984400" imgH="26668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Syllabus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Discrete memory less </a:t>
            </a:r>
            <a:r>
              <a:rPr lang="en-US" dirty="0" smtClean="0"/>
              <a:t>channels</a:t>
            </a:r>
          </a:p>
          <a:p>
            <a:r>
              <a:rPr lang="en-US" dirty="0"/>
              <a:t>Linear Block Codes-Repetition </a:t>
            </a:r>
            <a:r>
              <a:rPr lang="en-US" dirty="0" smtClean="0"/>
              <a:t>codes</a:t>
            </a:r>
          </a:p>
          <a:p>
            <a:r>
              <a:rPr lang="en-US" dirty="0"/>
              <a:t>Syndrome </a:t>
            </a:r>
            <a:r>
              <a:rPr lang="en-US" dirty="0" smtClean="0"/>
              <a:t>decoding</a:t>
            </a:r>
          </a:p>
          <a:p>
            <a:r>
              <a:rPr lang="en-US" dirty="0" smtClean="0"/>
              <a:t> </a:t>
            </a:r>
            <a:r>
              <a:rPr lang="en-US" dirty="0"/>
              <a:t>minimum distance considerations</a:t>
            </a:r>
            <a:endParaRPr lang="en-US" dirty="0" smtClean="0"/>
          </a:p>
          <a:p>
            <a:r>
              <a:rPr lang="en-US" dirty="0"/>
              <a:t>Cyclic codes- generator </a:t>
            </a:r>
            <a:r>
              <a:rPr lang="en-US" dirty="0" smtClean="0"/>
              <a:t>polynomial</a:t>
            </a:r>
          </a:p>
          <a:p>
            <a:r>
              <a:rPr lang="en-US" dirty="0" smtClean="0"/>
              <a:t> </a:t>
            </a:r>
            <a:r>
              <a:rPr lang="en-US" dirty="0"/>
              <a:t>parity check </a:t>
            </a:r>
            <a:r>
              <a:rPr lang="en-US" dirty="0" smtClean="0"/>
              <a:t>polynomial </a:t>
            </a:r>
          </a:p>
          <a:p>
            <a:r>
              <a:rPr lang="en-US" dirty="0" smtClean="0"/>
              <a:t>encoder </a:t>
            </a:r>
            <a:r>
              <a:rPr lang="en-US" dirty="0"/>
              <a:t>for cyclic </a:t>
            </a:r>
            <a:r>
              <a:rPr lang="en-US" dirty="0" smtClean="0"/>
              <a:t>code</a:t>
            </a:r>
          </a:p>
          <a:p>
            <a:r>
              <a:rPr lang="en-US" dirty="0" smtClean="0"/>
              <a:t> </a:t>
            </a:r>
            <a:r>
              <a:rPr lang="en-US" dirty="0"/>
              <a:t>calculation of </a:t>
            </a:r>
            <a:r>
              <a:rPr lang="en-US" dirty="0" smtClean="0"/>
              <a:t>syndrome</a:t>
            </a:r>
          </a:p>
          <a:p>
            <a:r>
              <a:rPr lang="en-US" dirty="0" smtClean="0"/>
              <a:t> </a:t>
            </a:r>
            <a:r>
              <a:rPr lang="en-US" dirty="0" err="1"/>
              <a:t>Convolutional</a:t>
            </a:r>
            <a:r>
              <a:rPr lang="en-US" dirty="0"/>
              <a:t> Codes</a:t>
            </a:r>
            <a:endParaRPr lang="en-IN" dirty="0"/>
          </a:p>
          <a:p>
            <a:r>
              <a:rPr lang="en-US" dirty="0" smtClean="0"/>
              <a:t>generator polynomials </a:t>
            </a:r>
          </a:p>
          <a:p>
            <a:r>
              <a:rPr lang="en-US" dirty="0" smtClean="0"/>
              <a:t>state diagrams</a:t>
            </a:r>
          </a:p>
          <a:p>
            <a:r>
              <a:rPr lang="en-US" dirty="0" err="1" smtClean="0"/>
              <a:t>Viterbi</a:t>
            </a:r>
            <a:r>
              <a:rPr lang="en-US" dirty="0" smtClean="0"/>
              <a:t> </a:t>
            </a:r>
            <a:r>
              <a:rPr lang="en-US" dirty="0"/>
              <a:t>algorithm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parity check polynomial</a:t>
            </a:r>
            <a:endParaRPr lang="en-IN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000232" y="2571750"/>
          <a:ext cx="4214841" cy="3071828"/>
        </p:xfrm>
        <a:graphic>
          <a:graphicData uri="http://schemas.openxmlformats.org/presentationml/2006/ole">
            <p:oleObj spid="_x0000_s101377" name="Equation" r:id="rId3" imgW="1663560" imgH="142236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785786" y="1214422"/>
            <a:ext cx="77867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An (</a:t>
            </a:r>
            <a:r>
              <a:rPr lang="en-US" sz="2000" i="1" dirty="0" err="1" smtClean="0"/>
              <a:t>n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k</a:t>
            </a:r>
            <a:r>
              <a:rPr lang="en-US" sz="2000" dirty="0" smtClean="0"/>
              <a:t>) cyclic code is uniquely specified by its generator polynomial </a:t>
            </a:r>
            <a:r>
              <a:rPr lang="en-US" sz="2000" b="1" dirty="0" smtClean="0"/>
              <a:t>g</a:t>
            </a:r>
            <a:r>
              <a:rPr lang="en-US" sz="2000" dirty="0" smtClean="0"/>
              <a:t>(</a:t>
            </a:r>
            <a:r>
              <a:rPr lang="en-US" sz="2000" i="1" dirty="0" smtClean="0"/>
              <a:t>D</a:t>
            </a:r>
            <a:r>
              <a:rPr lang="en-US" sz="2000" dirty="0" smtClean="0"/>
              <a:t>) of order (</a:t>
            </a:r>
            <a:r>
              <a:rPr lang="en-US" sz="2000" i="1" dirty="0" smtClean="0"/>
              <a:t>n – k</a:t>
            </a:r>
            <a:r>
              <a:rPr lang="en-US" sz="2000" dirty="0" smtClean="0"/>
              <a:t>). Such a code is also uniquely specified by another polynomial of degree </a:t>
            </a:r>
            <a:r>
              <a:rPr lang="en-US" sz="2000" i="1" dirty="0" smtClean="0"/>
              <a:t>k</a:t>
            </a:r>
            <a:r>
              <a:rPr lang="en-US" sz="2000" dirty="0" smtClean="0"/>
              <a:t>, which is called the </a:t>
            </a:r>
            <a:r>
              <a:rPr lang="en-US" sz="2000" i="1" dirty="0" smtClean="0"/>
              <a:t>parity-check </a:t>
            </a:r>
            <a:r>
              <a:rPr lang="en-US" sz="2000" i="1" dirty="0" err="1" smtClean="0"/>
              <a:t>polynomial</a:t>
            </a:r>
            <a:r>
              <a:rPr lang="en-US" sz="2000" dirty="0" err="1" smtClean="0"/>
              <a:t>,we</a:t>
            </a:r>
            <a:r>
              <a:rPr lang="en-US" sz="2000" dirty="0" smtClean="0"/>
              <a:t> know</a:t>
            </a:r>
            <a:endParaRPr lang="en-IN" sz="2000" dirty="0" smtClean="0"/>
          </a:p>
          <a:p>
            <a:pPr algn="just"/>
            <a:r>
              <a:rPr lang="en-US" sz="2000" baseline="30000" dirty="0" smtClean="0"/>
              <a:t>  </a:t>
            </a:r>
            <a:endParaRPr lang="en-IN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1378" name="Equation" r:id="rId4" imgW="1141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encoder for cyclic code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10035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85860"/>
            <a:ext cx="714380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642910" y="4786322"/>
            <a:ext cx="792961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494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The operation of the encoder shown in Figure proceeds as follows: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494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The gate is switched on. Hence, the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message bits are shifted into the channel. As soon as the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message bits have entered the shift register, the resulting 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 bits in the register form the parity-check bits.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49400" algn="l"/>
              </a:tabLst>
            </a:pPr>
            <a:r>
              <a:rPr lang="en-US" sz="2000" dirty="0" smtClean="0"/>
              <a:t>The gate is switched off, thereby breaking the feedback connections.</a:t>
            </a:r>
            <a:endParaRPr lang="en-IN" sz="2000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49400" algn="l"/>
              </a:tabLst>
            </a:pPr>
            <a:r>
              <a:rPr lang="en-US" sz="2000" smtClean="0"/>
              <a:t>The </a:t>
            </a:r>
            <a:r>
              <a:rPr lang="en-US" sz="2000" dirty="0" smtClean="0"/>
              <a:t>contents of the shift register are read out into the channel.</a:t>
            </a:r>
            <a:endParaRPr lang="en-IN" sz="2000" dirty="0" smtClean="0"/>
          </a:p>
          <a:p>
            <a:r>
              <a:rPr lang="en-US" sz="2000" dirty="0" smtClean="0"/>
              <a:t> </a:t>
            </a:r>
            <a:endParaRPr lang="en-IN" sz="2000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494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calculation of syndrome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9932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285860"/>
            <a:ext cx="6124575" cy="342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286116" y="4786322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syndrome calculator</a:t>
            </a:r>
            <a:endParaRPr lang="en-IN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20888" y="5341938"/>
          <a:ext cx="5532437" cy="989012"/>
        </p:xfrm>
        <a:graphic>
          <a:graphicData uri="http://schemas.openxmlformats.org/presentationml/2006/ole">
            <p:oleObj spid="_x0000_s108546" name="Equation" r:id="rId4" imgW="2628720" imgH="67284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rgbClr val="FF0000"/>
                </a:solidFill>
              </a:rPr>
              <a:t>Convolutional</a:t>
            </a:r>
            <a:r>
              <a:rPr lang="en-US" dirty="0" smtClean="0">
                <a:solidFill>
                  <a:srgbClr val="FF0000"/>
                </a:solidFill>
              </a:rPr>
              <a:t> Codes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In block coding, the encoder accepts a </a:t>
            </a:r>
            <a:r>
              <a:rPr lang="en-US" sz="2400" i="1" dirty="0" smtClean="0"/>
              <a:t>k</a:t>
            </a:r>
            <a:r>
              <a:rPr lang="en-US" sz="2400" dirty="0" smtClean="0"/>
              <a:t>-bit message block and generates an </a:t>
            </a:r>
            <a:r>
              <a:rPr lang="en-US" sz="2400" i="1" dirty="0" smtClean="0"/>
              <a:t>n</a:t>
            </a:r>
            <a:r>
              <a:rPr lang="en-US" sz="2400" dirty="0" smtClean="0"/>
              <a:t>-bit codeword, which contains </a:t>
            </a:r>
            <a:r>
              <a:rPr lang="en-US" sz="2400" i="1" dirty="0" smtClean="0"/>
              <a:t>n – k </a:t>
            </a:r>
            <a:r>
              <a:rPr lang="en-US" sz="2400" dirty="0" smtClean="0"/>
              <a:t>parity-check </a:t>
            </a:r>
            <a:r>
              <a:rPr lang="en-US" sz="2400" dirty="0" smtClean="0"/>
              <a:t>bits</a:t>
            </a:r>
          </a:p>
          <a:p>
            <a:pPr algn="just"/>
            <a:r>
              <a:rPr lang="en-US" sz="2400" dirty="0" smtClean="0"/>
              <a:t>A </a:t>
            </a:r>
            <a:r>
              <a:rPr lang="en-US" sz="2400" dirty="0" err="1" smtClean="0"/>
              <a:t>convolutional</a:t>
            </a:r>
            <a:r>
              <a:rPr lang="en-US" sz="2400" dirty="0" smtClean="0"/>
              <a:t> coder generates redundant bits by using </a:t>
            </a:r>
            <a:r>
              <a:rPr lang="en-US" sz="2400" i="1" dirty="0" smtClean="0"/>
              <a:t>modulo-2 convolutions</a:t>
            </a:r>
            <a:r>
              <a:rPr lang="en-US" sz="2400" dirty="0" smtClean="0"/>
              <a:t>; hence the name </a:t>
            </a:r>
            <a:r>
              <a:rPr lang="en-US" sz="2400" i="1" dirty="0" err="1" smtClean="0"/>
              <a:t>convolutional</a:t>
            </a:r>
            <a:r>
              <a:rPr lang="en-US" sz="2400" i="1" dirty="0" smtClean="0"/>
              <a:t> </a:t>
            </a:r>
            <a:r>
              <a:rPr lang="en-US" sz="2400" i="1" dirty="0" smtClean="0"/>
              <a:t>codes</a:t>
            </a:r>
          </a:p>
          <a:p>
            <a:pPr algn="just"/>
            <a:endParaRPr lang="en-US" sz="2400" i="1" dirty="0" smtClean="0"/>
          </a:p>
          <a:p>
            <a:pPr algn="just"/>
            <a:r>
              <a:rPr lang="en-US" sz="2400" dirty="0" smtClean="0"/>
              <a:t>The encoder of a binary </a:t>
            </a:r>
            <a:r>
              <a:rPr lang="en-US" sz="2400" dirty="0" err="1" smtClean="0"/>
              <a:t>convolutional</a:t>
            </a:r>
            <a:r>
              <a:rPr lang="en-US" sz="2400" dirty="0" smtClean="0"/>
              <a:t> code with rate 1/</a:t>
            </a:r>
            <a:r>
              <a:rPr lang="en-US" sz="2400" i="1" dirty="0" smtClean="0"/>
              <a:t>n</a:t>
            </a:r>
            <a:r>
              <a:rPr lang="en-US" sz="2400" dirty="0" smtClean="0"/>
              <a:t>, measured in bits per symbol, may be viewed as a </a:t>
            </a:r>
            <a:r>
              <a:rPr lang="en-US" sz="2400" i="1" dirty="0" smtClean="0"/>
              <a:t>finite-state machine </a:t>
            </a:r>
            <a:r>
              <a:rPr lang="en-US" sz="2400" dirty="0" smtClean="0"/>
              <a:t>that consists of an </a:t>
            </a:r>
            <a:r>
              <a:rPr lang="en-US" sz="2400" i="1" dirty="0" smtClean="0"/>
              <a:t>M</a:t>
            </a:r>
            <a:r>
              <a:rPr lang="en-US" sz="2400" dirty="0" smtClean="0"/>
              <a:t>-stage shift register with prescribed connections to </a:t>
            </a:r>
            <a:r>
              <a:rPr lang="en-US" sz="2400" i="1" dirty="0" smtClean="0"/>
              <a:t>n </a:t>
            </a:r>
            <a:r>
              <a:rPr lang="en-US" sz="2400" dirty="0" smtClean="0"/>
              <a:t>modulo-2 adders and a multiplexer that serializes the outputs of the adders.</a:t>
            </a:r>
            <a:endParaRPr lang="en-IN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500042"/>
            <a:ext cx="8229600" cy="4525963"/>
          </a:xfrm>
        </p:spPr>
        <p:txBody>
          <a:bodyPr/>
          <a:lstStyle/>
          <a:p>
            <a:pPr algn="just"/>
            <a:r>
              <a:rPr lang="en-US" sz="2400" dirty="0" smtClean="0"/>
              <a:t>A sequence of message bits produces a coded output sequence of length </a:t>
            </a:r>
            <a:r>
              <a:rPr lang="en-US" sz="2400" i="1" dirty="0" smtClean="0"/>
              <a:t>n</a:t>
            </a:r>
            <a:r>
              <a:rPr lang="en-US" sz="2400" dirty="0" smtClean="0"/>
              <a:t>(</a:t>
            </a:r>
            <a:r>
              <a:rPr lang="en-US" sz="2400" i="1" dirty="0" smtClean="0"/>
              <a:t>L </a:t>
            </a:r>
            <a:r>
              <a:rPr lang="en-US" sz="2400" dirty="0" smtClean="0"/>
              <a:t>+ </a:t>
            </a:r>
            <a:r>
              <a:rPr lang="en-US" sz="2400" i="1" dirty="0" smtClean="0"/>
              <a:t>M</a:t>
            </a:r>
            <a:r>
              <a:rPr lang="en-US" sz="2400" dirty="0" smtClean="0"/>
              <a:t>) bits, where </a:t>
            </a:r>
            <a:r>
              <a:rPr lang="en-US" sz="2400" i="1" dirty="0" smtClean="0"/>
              <a:t>L </a:t>
            </a:r>
            <a:r>
              <a:rPr lang="en-US" sz="2400" dirty="0" smtClean="0"/>
              <a:t>is the length of the message sequence. The </a:t>
            </a:r>
            <a:r>
              <a:rPr lang="en-US" sz="2400" i="1" dirty="0" smtClean="0"/>
              <a:t>code rate </a:t>
            </a:r>
            <a:r>
              <a:rPr lang="en-US" sz="2400" dirty="0" smtClean="0"/>
              <a:t>is therefore given by</a:t>
            </a:r>
            <a:endParaRPr lang="en-IN" sz="2400" dirty="0" smtClean="0"/>
          </a:p>
          <a:p>
            <a:pPr lvl="4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14612" y="2285992"/>
          <a:ext cx="3643338" cy="2000264"/>
        </p:xfrm>
        <a:graphic>
          <a:graphicData uri="http://schemas.openxmlformats.org/presentationml/2006/ole">
            <p:oleObj spid="_x0000_s109570" name="Equation" r:id="rId3" imgW="1676160" imgH="83808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357290" y="4857760"/>
            <a:ext cx="71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The constraint length of a </a:t>
            </a:r>
            <a:r>
              <a:rPr lang="en-US" sz="2400" dirty="0" err="1" smtClean="0"/>
              <a:t>convolutional</a:t>
            </a:r>
            <a:r>
              <a:rPr lang="en-US" sz="2400" dirty="0" smtClean="0"/>
              <a:t> code, expressed in terms of message bits, is the number of shifts over which a single incoming message bit can influence the encoder output.</a:t>
            </a:r>
            <a:endParaRPr lang="en-IN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7166"/>
            <a:ext cx="485778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4000504"/>
            <a:ext cx="4857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</a:t>
            </a:r>
            <a:r>
              <a:rPr lang="en-US" dirty="0" smtClean="0"/>
              <a:t>Constraint length-3, rate -1/2 </a:t>
            </a:r>
            <a:r>
              <a:rPr lang="en-US" dirty="0" err="1" smtClean="0"/>
              <a:t>convolutional</a:t>
            </a:r>
            <a:r>
              <a:rPr lang="en-US" dirty="0" smtClean="0"/>
              <a:t> encoder.</a:t>
            </a:r>
            <a:endParaRPr lang="en-IN" dirty="0" smtClean="0"/>
          </a:p>
          <a:p>
            <a:r>
              <a:rPr lang="en-US" dirty="0" smtClean="0"/>
              <a:t> 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500034" y="5000636"/>
            <a:ext cx="8072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In an encoder with an </a:t>
            </a:r>
            <a:r>
              <a:rPr lang="en-US" sz="2400" i="1" dirty="0" smtClean="0"/>
              <a:t>M</a:t>
            </a:r>
            <a:r>
              <a:rPr lang="en-US" sz="2400" dirty="0" smtClean="0"/>
              <a:t>-stage shift register, the </a:t>
            </a:r>
            <a:r>
              <a:rPr lang="en-US" sz="2400" i="1" dirty="0" smtClean="0"/>
              <a:t>memory </a:t>
            </a:r>
            <a:r>
              <a:rPr lang="en-US" sz="2400" dirty="0" smtClean="0"/>
              <a:t>of the encoder equals </a:t>
            </a:r>
            <a:r>
              <a:rPr lang="en-US" sz="2400" i="1" dirty="0" smtClean="0"/>
              <a:t>M </a:t>
            </a:r>
            <a:r>
              <a:rPr lang="en-US" sz="2400" dirty="0" smtClean="0"/>
              <a:t>message bits. Correspondingly, the constraint length, denoted by </a:t>
            </a:r>
            <a:r>
              <a:rPr lang="en-US" sz="2400" dirty="0" smtClean="0"/>
              <a:t>K </a:t>
            </a:r>
            <a:r>
              <a:rPr lang="en-US" sz="2400" dirty="0" smtClean="0"/>
              <a:t>equals </a:t>
            </a:r>
            <a:r>
              <a:rPr lang="en-US" sz="2400" i="1" dirty="0" smtClean="0"/>
              <a:t>M </a:t>
            </a:r>
            <a:r>
              <a:rPr lang="en-US" sz="2400" dirty="0" smtClean="0"/>
              <a:t>+ 1 shifts that are required for a message bit to enter the shift register and finally come out.</a:t>
            </a:r>
            <a:endParaRPr lang="en-IN" sz="2400" dirty="0"/>
          </a:p>
        </p:txBody>
      </p:sp>
      <p:sp>
        <p:nvSpPr>
          <p:cNvPr id="7" name="Rectangle 6"/>
          <p:cNvSpPr/>
          <p:nvPr/>
        </p:nvSpPr>
        <p:spPr>
          <a:xfrm>
            <a:off x="4929190" y="285729"/>
            <a:ext cx="39290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Figure 10.13 shows a </a:t>
            </a:r>
            <a:r>
              <a:rPr lang="en-US" sz="2400" dirty="0" err="1" smtClean="0"/>
              <a:t>convolutional</a:t>
            </a:r>
            <a:r>
              <a:rPr lang="en-US" sz="2400" dirty="0" smtClean="0"/>
              <a:t> encoder with the number of message bits </a:t>
            </a:r>
            <a:r>
              <a:rPr lang="en-US" sz="2400" i="1" dirty="0" smtClean="0"/>
              <a:t>n </a:t>
            </a:r>
            <a:r>
              <a:rPr lang="en-US" sz="2400" dirty="0" smtClean="0"/>
              <a:t>= 2 and constraint length K</a:t>
            </a:r>
            <a:r>
              <a:rPr lang="en-US" sz="2400" dirty="0" smtClean="0"/>
              <a:t> =(M+1)= </a:t>
            </a:r>
            <a:r>
              <a:rPr lang="en-US" sz="2400" dirty="0" smtClean="0"/>
              <a:t>3. In this example, the code rate of the encoder is 1/2. The encoder operates on the incoming message sequence, one bit at a time, through a convolution process; it is therefore said to be a </a:t>
            </a:r>
            <a:r>
              <a:rPr lang="en-US" sz="2400" i="1" dirty="0" smtClean="0"/>
              <a:t>nonsystematic </a:t>
            </a:r>
            <a:r>
              <a:rPr lang="en-US" sz="2400" dirty="0" smtClean="0"/>
              <a:t>code.</a:t>
            </a:r>
            <a:endParaRPr lang="en-IN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Generator polynomial</a:t>
            </a:r>
            <a:endParaRPr lang="en-IN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214414" y="1214422"/>
          <a:ext cx="6429420" cy="3357586"/>
        </p:xfrm>
        <a:graphic>
          <a:graphicData uri="http://schemas.openxmlformats.org/presentationml/2006/ole">
            <p:oleObj spid="_x0000_s111618" name="Equation" r:id="rId3" imgW="2438280" imgH="125712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428596" y="357166"/>
            <a:ext cx="8229600" cy="629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Consider again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convolutional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encoder of Figure which has two paths numbered 1 and 2 for convenience of reference. The impulse response of path 1 (i.e., upper path) is (1, 1, 1). Hence, the generator polynomial of this path is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			g</a:t>
            </a:r>
            <a:r>
              <a:rPr kumimoji="0" lang="en-US" sz="2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(1)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D= 1 +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+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</a:t>
            </a:r>
            <a:r>
              <a:rPr lang="en-US" sz="2400" i="1" baseline="30000" dirty="0" smtClean="0">
                <a:ea typeface="Times New Roman" pitchFamily="18" charset="0"/>
                <a:cs typeface="Arial" pitchFamily="34" charset="0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The impulse response of path 2 (i.e., lower path) is (1, 0, 1). The generator polynomial of this second path is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				g</a:t>
            </a:r>
            <a:r>
              <a:rPr kumimoji="0" lang="en-US" sz="2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(2)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= 1 + </a:t>
            </a:r>
            <a:r>
              <a:rPr lang="en-US" sz="2400" i="1" dirty="0" smtClean="0">
                <a:ea typeface="Times New Roman" pitchFamily="18" charset="0"/>
                <a:cs typeface="Arial" pitchFamily="34" charset="0"/>
              </a:rPr>
              <a:t>D</a:t>
            </a:r>
            <a:r>
              <a:rPr lang="en-US" sz="2400" i="1" baseline="30000" dirty="0" smtClean="0">
                <a:ea typeface="Times New Roman" pitchFamily="18" charset="0"/>
                <a:cs typeface="Arial" pitchFamily="34" charset="0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For an incoming message sequence given by (10011), for example, we have the polynomial representation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			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 = 1 +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+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4</a:t>
            </a:r>
          </a:p>
          <a:p>
            <a:r>
              <a:rPr lang="en-US" sz="2400" dirty="0" smtClean="0"/>
              <a:t>x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 </a:t>
            </a:r>
            <a:r>
              <a:rPr lang="en-US" sz="2400" dirty="0" smtClean="0"/>
              <a:t>D</a:t>
            </a:r>
            <a:r>
              <a:rPr lang="en-US" sz="2400" dirty="0" smtClean="0"/>
              <a:t> =</a:t>
            </a:r>
            <a:r>
              <a:rPr lang="en-US" sz="2400" i="1" dirty="0" smtClean="0"/>
              <a:t>g</a:t>
            </a:r>
            <a:r>
              <a:rPr lang="en-US" sz="2400" i="1" baseline="30000" dirty="0" smtClean="0"/>
              <a:t>(1)</a:t>
            </a:r>
            <a:r>
              <a:rPr lang="en-US" sz="2400" i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D</a:t>
            </a:r>
            <a:r>
              <a:rPr lang="en-US" sz="2400" dirty="0" smtClean="0"/>
              <a:t>)</a:t>
            </a:r>
            <a:r>
              <a:rPr lang="en-US" sz="2400" i="1" dirty="0" smtClean="0"/>
              <a:t>m</a:t>
            </a:r>
            <a:r>
              <a:rPr lang="en-US" sz="2400" dirty="0" smtClean="0"/>
              <a:t>(</a:t>
            </a:r>
            <a:r>
              <a:rPr lang="en-US" sz="2400" i="1" dirty="0" smtClean="0"/>
              <a:t>D)			</a:t>
            </a:r>
            <a:r>
              <a:rPr lang="en-US" sz="2400" dirty="0" smtClean="0"/>
              <a:t>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(2)</a:t>
            </a:r>
            <a:r>
              <a:rPr lang="en-US" sz="2400" dirty="0" smtClean="0"/>
              <a:t> </a:t>
            </a:r>
            <a:r>
              <a:rPr lang="en-US" sz="2400" dirty="0" smtClean="0"/>
              <a:t>D </a:t>
            </a:r>
            <a:r>
              <a:rPr lang="en-US" sz="2400" dirty="0" smtClean="0"/>
              <a:t>= </a:t>
            </a:r>
            <a:r>
              <a:rPr lang="en-US" sz="2400" i="1" dirty="0" smtClean="0"/>
              <a:t>g</a:t>
            </a:r>
            <a:r>
              <a:rPr lang="en-US" sz="2400" dirty="0" smtClean="0"/>
              <a:t>(2)(</a:t>
            </a:r>
            <a:r>
              <a:rPr lang="en-US" sz="2400" i="1" dirty="0" smtClean="0"/>
              <a:t>D</a:t>
            </a:r>
            <a:r>
              <a:rPr lang="en-US" sz="2400" dirty="0" smtClean="0"/>
              <a:t>)</a:t>
            </a:r>
            <a:r>
              <a:rPr lang="en-US" sz="2400" i="1" dirty="0" smtClean="0"/>
              <a:t>m</a:t>
            </a:r>
            <a:r>
              <a:rPr lang="en-US" sz="2400" dirty="0" smtClean="0"/>
              <a:t>(</a:t>
            </a:r>
            <a:r>
              <a:rPr lang="en-US" sz="2400" i="1" dirty="0" smtClean="0"/>
              <a:t>D</a:t>
            </a:r>
            <a:r>
              <a:rPr lang="en-US" sz="2400" dirty="0" smtClean="0"/>
              <a:t>)		</a:t>
            </a:r>
            <a:r>
              <a:rPr lang="en-US" sz="2400" dirty="0" smtClean="0"/>
              <a:t> =(1 + </a:t>
            </a:r>
            <a:r>
              <a:rPr lang="en-US" sz="2400" i="1" dirty="0" smtClean="0"/>
              <a:t>D </a:t>
            </a:r>
            <a:r>
              <a:rPr lang="en-US" sz="2400" dirty="0" smtClean="0"/>
              <a:t>+ </a:t>
            </a:r>
            <a:r>
              <a:rPr lang="en-US" sz="2400" i="1" dirty="0" smtClean="0"/>
              <a:t>D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)(1 + </a:t>
            </a:r>
            <a:r>
              <a:rPr lang="en-US" sz="2400" i="1" dirty="0" smtClean="0"/>
              <a:t>D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</a:t>
            </a:r>
            <a:r>
              <a:rPr lang="en-US" sz="2400" i="1" dirty="0" smtClean="0"/>
              <a:t>D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</a:t>
            </a:r>
            <a:r>
              <a:rPr lang="en-US" sz="2400" dirty="0" smtClean="0"/>
              <a:t>)	</a:t>
            </a:r>
            <a:r>
              <a:rPr lang="en-US" sz="2400" dirty="0" smtClean="0"/>
              <a:t> </a:t>
            </a:r>
            <a:r>
              <a:rPr lang="en-US" sz="2400" dirty="0" smtClean="0"/>
              <a:t>         =(</a:t>
            </a:r>
            <a:r>
              <a:rPr lang="en-US" sz="2400" dirty="0" smtClean="0"/>
              <a:t>1 + </a:t>
            </a:r>
            <a:r>
              <a:rPr lang="en-US" sz="2400" i="1" dirty="0" smtClean="0"/>
              <a:t>D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)(1 + </a:t>
            </a:r>
            <a:r>
              <a:rPr lang="en-US" sz="2400" i="1" dirty="0" smtClean="0"/>
              <a:t>D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</a:t>
            </a:r>
            <a:r>
              <a:rPr lang="en-US" sz="2400" i="1" dirty="0" smtClean="0"/>
              <a:t>D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)</a:t>
            </a:r>
            <a:endParaRPr lang="en-IN" sz="2400" dirty="0" smtClean="0"/>
          </a:p>
          <a:p>
            <a:pPr>
              <a:buNone/>
            </a:pPr>
            <a:r>
              <a:rPr lang="en-US" sz="2400" dirty="0" smtClean="0"/>
              <a:t>              </a:t>
            </a:r>
            <a:r>
              <a:rPr lang="en-US" sz="2400" dirty="0" smtClean="0"/>
              <a:t>=1 + </a:t>
            </a:r>
            <a:r>
              <a:rPr lang="en-US" sz="2400" i="1" dirty="0" smtClean="0"/>
              <a:t>D </a:t>
            </a:r>
            <a:r>
              <a:rPr lang="en-US" sz="2400" dirty="0" smtClean="0"/>
              <a:t>+  </a:t>
            </a:r>
            <a:r>
              <a:rPr lang="en-US" sz="2400" i="1" dirty="0" smtClean="0"/>
              <a:t>D </a:t>
            </a:r>
            <a:r>
              <a:rPr lang="en-US" sz="2400" i="1" baseline="30000" dirty="0" smtClean="0"/>
              <a:t>2</a:t>
            </a:r>
            <a:r>
              <a:rPr lang="en-US" sz="2400" dirty="0" smtClean="0"/>
              <a:t> + </a:t>
            </a:r>
            <a:r>
              <a:rPr lang="en-US" sz="2400" i="1" dirty="0" smtClean="0"/>
              <a:t>D</a:t>
            </a:r>
            <a:r>
              <a:rPr lang="en-US" sz="2400" i="1" baseline="30000" dirty="0" smtClean="0"/>
              <a:t>3</a:t>
            </a:r>
            <a:r>
              <a:rPr lang="en-US" sz="2400" dirty="0" smtClean="0"/>
              <a:t> + D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		= </a:t>
            </a:r>
            <a:r>
              <a:rPr lang="en-US" sz="2400" dirty="0" smtClean="0"/>
              <a:t>1 + </a:t>
            </a:r>
            <a:r>
              <a:rPr lang="en-US" sz="2400" i="1" dirty="0" smtClean="0"/>
              <a:t>D</a:t>
            </a:r>
            <a:r>
              <a:rPr lang="en-US" sz="2400" i="1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/>
              <a:t>+ </a:t>
            </a:r>
            <a:r>
              <a:rPr lang="en-US" sz="2400" i="1" dirty="0" smtClean="0"/>
              <a:t>D</a:t>
            </a:r>
            <a:r>
              <a:rPr lang="en-US" sz="2400" i="1" baseline="30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 smtClean="0"/>
              <a:t>+ </a:t>
            </a:r>
            <a:r>
              <a:rPr lang="en-US" sz="2400" i="1" dirty="0" smtClean="0"/>
              <a:t>D</a:t>
            </a:r>
            <a:r>
              <a:rPr lang="en-US" sz="2400" i="1" baseline="30000" dirty="0" smtClean="0"/>
              <a:t>4</a:t>
            </a:r>
            <a:r>
              <a:rPr lang="en-US" sz="2400" dirty="0" smtClean="0"/>
              <a:t> </a:t>
            </a:r>
            <a:r>
              <a:rPr lang="en-US" sz="2400" dirty="0" smtClean="0"/>
              <a:t>+ </a:t>
            </a:r>
            <a:r>
              <a:rPr lang="en-US" sz="2400" i="1" dirty="0" smtClean="0"/>
              <a:t>D</a:t>
            </a:r>
            <a:r>
              <a:rPr lang="en-US" sz="2400" i="1" baseline="30000" dirty="0" smtClean="0"/>
              <a:t>5</a:t>
            </a:r>
            <a:r>
              <a:rPr lang="en-US" sz="2400" dirty="0" smtClean="0"/>
              <a:t> +D</a:t>
            </a:r>
            <a:r>
              <a:rPr lang="en-US" sz="2400" baseline="30000" dirty="0" smtClean="0"/>
              <a:t>6</a:t>
            </a:r>
            <a:endParaRPr lang="en-IN" sz="2400" dirty="0" smtClean="0"/>
          </a:p>
          <a:p>
            <a:endParaRPr lang="en-IN" sz="2400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Code tree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en-US" sz="2400" dirty="0" smtClean="0"/>
              <a:t>A code branch produced by input bit 0 is drawn as a solid line, whereas a code branch produced by input bit 1 is a dashed line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2400" dirty="0" smtClean="0"/>
              <a:t>Each branch of the tree represents an input bit, with the corresponding pair of output bits indicated on the branch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2400" dirty="0" smtClean="0"/>
              <a:t> </a:t>
            </a:r>
            <a:r>
              <a:rPr lang="en-US" sz="2400" dirty="0" smtClean="0"/>
              <a:t>The convention used to distinguish the input bits 0 and 1 follows the graphical rule described above. </a:t>
            </a:r>
            <a:endParaRPr lang="en-US" sz="2400" dirty="0" smtClean="0"/>
          </a:p>
          <a:p>
            <a:pPr algn="just">
              <a:lnSpc>
                <a:spcPct val="120000"/>
              </a:lnSpc>
            </a:pPr>
            <a:r>
              <a:rPr lang="en-US" sz="2400" dirty="0" smtClean="0"/>
              <a:t>Thus</a:t>
            </a:r>
            <a:r>
              <a:rPr lang="en-US" sz="2400" dirty="0" smtClean="0"/>
              <a:t>, a specific </a:t>
            </a:r>
            <a:r>
              <a:rPr lang="en-US" sz="2400" i="1" dirty="0" smtClean="0"/>
              <a:t>path </a:t>
            </a:r>
            <a:r>
              <a:rPr lang="en-US" sz="2400" dirty="0" smtClean="0"/>
              <a:t>in the tree is traced from left to right in accordance with the message sequence. </a:t>
            </a:r>
            <a:endParaRPr lang="en-US" sz="2400" dirty="0" smtClean="0"/>
          </a:p>
          <a:p>
            <a:pPr algn="just">
              <a:lnSpc>
                <a:spcPct val="120000"/>
              </a:lnSpc>
            </a:pPr>
            <a:r>
              <a:rPr lang="en-US" sz="2400" dirty="0" smtClean="0"/>
              <a:t>The </a:t>
            </a:r>
            <a:r>
              <a:rPr lang="en-US" sz="2400" dirty="0" smtClean="0"/>
              <a:t>corresponding coded </a:t>
            </a:r>
            <a:r>
              <a:rPr lang="en-US" sz="2400" dirty="0" smtClean="0"/>
              <a:t>bits </a:t>
            </a:r>
            <a:r>
              <a:rPr lang="en-US" sz="2400" dirty="0" smtClean="0"/>
              <a:t>on the branches of that path constitute the message sequence (10011) applied to the input of the encoder of Figure</a:t>
            </a:r>
            <a:endParaRPr lang="en-IN" sz="2400" dirty="0" smtClean="0"/>
          </a:p>
          <a:p>
            <a:pPr>
              <a:lnSpc>
                <a:spcPct val="120000"/>
              </a:lnSpc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IN" sz="24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8" y="285728"/>
          <a:ext cx="4429157" cy="5357861"/>
        </p:xfrm>
        <a:graphic>
          <a:graphicData uri="http://schemas.openxmlformats.org/drawingml/2006/table">
            <a:tbl>
              <a:tblPr/>
              <a:tblGrid>
                <a:gridCol w="756209"/>
                <a:gridCol w="756209"/>
                <a:gridCol w="747207"/>
                <a:gridCol w="745921"/>
                <a:gridCol w="745921"/>
                <a:gridCol w="531147"/>
                <a:gridCol w="146543"/>
              </a:tblGrid>
              <a:tr h="100600">
                <a:tc gridSpan="5">
                  <a:txBody>
                    <a:bodyPr/>
                    <a:lstStyle/>
                    <a:p>
                      <a:pPr marR="119380" algn="r">
                        <a:lnSpc>
                          <a:spcPts val="715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00</a:t>
                      </a:r>
                      <a:endParaRPr lang="en-IN" sz="9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4953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600" i="1" spc="14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598">
                <a:tc rowSpan="2" gridSpan="4">
                  <a:txBody>
                    <a:bodyPr/>
                    <a:lstStyle/>
                    <a:p>
                      <a:pPr marR="111760" algn="r">
                        <a:lnSpc>
                          <a:spcPts val="750"/>
                        </a:lnSpc>
                        <a:spcBef>
                          <a:spcPts val="61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743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5400">
                        <a:lnSpc>
                          <a:spcPts val="745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02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60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715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4953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600" i="1" spc="14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598">
                <a:tc rowSpan="2" gridSpan="3">
                  <a:txBody>
                    <a:bodyPr/>
                    <a:lstStyle/>
                    <a:p>
                      <a:pPr marR="121920" algn="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743"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marR="126365" algn="r">
                        <a:lnSpc>
                          <a:spcPts val="745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71857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600"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9380" algn="r">
                        <a:lnSpc>
                          <a:spcPts val="715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5207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600" i="1" spc="16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598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29540">
                        <a:lnSpc>
                          <a:spcPts val="750"/>
                        </a:lnSpc>
                        <a:spcBef>
                          <a:spcPts val="61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743"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5400">
                        <a:lnSpc>
                          <a:spcPts val="745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020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600"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715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4953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en-US" sz="600" i="1" spc="14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598">
                <a:tc rowSpan="2" gridSpan="2">
                  <a:txBody>
                    <a:bodyPr/>
                    <a:lstStyle/>
                    <a:p>
                      <a:pPr marL="378460">
                        <a:lnSpc>
                          <a:spcPts val="780"/>
                        </a:lnSpc>
                        <a:spcBef>
                          <a:spcPts val="57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743"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R="126365" algn="r">
                        <a:lnSpc>
                          <a:spcPts val="745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71857">
                <a:tc rowSpan="1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60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119380" algn="r">
                        <a:lnSpc>
                          <a:spcPts val="715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4953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600" i="1" spc="14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00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R="111760" algn="r">
                        <a:lnSpc>
                          <a:spcPts val="750"/>
                        </a:lnSpc>
                        <a:spcBef>
                          <a:spcPts val="61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74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826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c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5400">
                        <a:lnSpc>
                          <a:spcPts val="745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02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60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715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4953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600" i="1" spc="14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59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2545" marR="361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74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marR="126365" algn="r">
                        <a:lnSpc>
                          <a:spcPts val="745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7185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60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9380" algn="r">
                        <a:lnSpc>
                          <a:spcPts val="715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5207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600" i="1" spc="16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59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29540">
                        <a:lnSpc>
                          <a:spcPts val="750"/>
                        </a:lnSpc>
                        <a:spcBef>
                          <a:spcPts val="61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74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d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5400">
                        <a:lnSpc>
                          <a:spcPts val="745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02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60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715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4953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en-US" sz="600" i="1" spc="14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59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74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marR="126365" algn="r">
                        <a:lnSpc>
                          <a:spcPts val="745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71857">
                <a:tc rowSpan="1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60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119380" algn="r">
                        <a:lnSpc>
                          <a:spcPts val="715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4953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600" i="1" spc="14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59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R="111760" algn="r">
                        <a:lnSpc>
                          <a:spcPts val="750"/>
                        </a:lnSpc>
                        <a:spcBef>
                          <a:spcPts val="61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74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5400">
                        <a:lnSpc>
                          <a:spcPts val="745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02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60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715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4953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600" i="1" spc="14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59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R="121920" algn="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74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marR="126365" algn="r">
                        <a:lnSpc>
                          <a:spcPts val="745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7185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60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9380" algn="r">
                        <a:lnSpc>
                          <a:spcPts val="715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5207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600" i="1" spc="16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00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29540">
                        <a:lnSpc>
                          <a:spcPts val="750"/>
                        </a:lnSpc>
                        <a:spcBef>
                          <a:spcPts val="61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74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5400">
                        <a:lnSpc>
                          <a:spcPts val="745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02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60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715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4953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en-US" sz="600" i="1" spc="14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59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18745" marR="114935" algn="ctr">
                        <a:lnSpc>
                          <a:spcPts val="78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74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R="126365" algn="r">
                        <a:lnSpc>
                          <a:spcPts val="745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71857">
                <a:tc rowSpan="8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8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600"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119380" algn="r">
                        <a:lnSpc>
                          <a:spcPts val="715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4953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600" i="1" spc="14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006"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R="111760" algn="r">
                        <a:lnSpc>
                          <a:spcPts val="750"/>
                        </a:lnSpc>
                        <a:spcBef>
                          <a:spcPts val="61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743"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826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c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5400">
                        <a:lnSpc>
                          <a:spcPts val="745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020"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600"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715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4953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600" i="1" spc="14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598"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2545" marR="36195" algn="ctr">
                        <a:lnSpc>
                          <a:spcPts val="8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743"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marR="126365" algn="r">
                        <a:lnSpc>
                          <a:spcPts val="745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71857">
                <a:tc rowSpan="5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600"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9380" algn="r">
                        <a:lnSpc>
                          <a:spcPts val="715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52070">
                        <a:lnSpc>
                          <a:spcPts val="545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c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5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743"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29540">
                        <a:lnSpc>
                          <a:spcPts val="750"/>
                        </a:lnSpc>
                        <a:spcBef>
                          <a:spcPts val="61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42020"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3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565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3"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d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5400">
                        <a:lnSpc>
                          <a:spcPts val="745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01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020">
                <a:tc rowSpan="2"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600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715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4953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6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en-US" sz="600" i="1" spc="14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600">
                          <a:solidFill>
                            <a:srgbClr val="231F20"/>
                          </a:solidFill>
                          <a:latin typeface="Trebuchet MS"/>
                          <a:ea typeface="Times New Roman"/>
                        </a:rPr>
                        <a:t>10</a:t>
                      </a:r>
                      <a:endParaRPr lang="en-IN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0598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6000768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code tree for the </a:t>
            </a:r>
            <a:r>
              <a:rPr lang="en-US" dirty="0" err="1" smtClean="0"/>
              <a:t>convolutional</a:t>
            </a:r>
            <a:r>
              <a:rPr lang="en-US" dirty="0" smtClean="0"/>
              <a:t> encoder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5643570" y="642918"/>
            <a:ext cx="32861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the </a:t>
            </a:r>
            <a:r>
              <a:rPr lang="en-US" sz="2400" dirty="0" smtClean="0"/>
              <a:t>corresponding encoded sequence is (11, 10, 11, 11, 01), which agrees with the first five pairs of bits in the encoded sequence </a:t>
            </a:r>
            <a:r>
              <a:rPr lang="en-US" sz="2400" dirty="0" smtClean="0"/>
              <a:t>{x</a:t>
            </a:r>
            <a:r>
              <a:rPr lang="en-US" sz="2400" baseline="-25000" dirty="0" smtClean="0"/>
              <a:t>(</a:t>
            </a:r>
            <a:r>
              <a:rPr lang="en-US" sz="2400" baseline="-25000" dirty="0" err="1" smtClean="0"/>
              <a:t>i</a:t>
            </a:r>
            <a:r>
              <a:rPr lang="en-US" sz="2400" baseline="-25000" dirty="0" smtClean="0"/>
              <a:t>)</a:t>
            </a:r>
            <a:r>
              <a:rPr lang="en-US" sz="2400" dirty="0" smtClean="0"/>
              <a:t>} 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Discrete memory less channels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The simplest discrete </a:t>
            </a:r>
            <a:r>
              <a:rPr lang="en-US" sz="2000" dirty="0" err="1" smtClean="0"/>
              <a:t>memoryless</a:t>
            </a:r>
            <a:r>
              <a:rPr lang="en-US" sz="2000" dirty="0" smtClean="0"/>
              <a:t> channel results from the use of binary input and binary output symbols.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 When binary coding is used, the modulator has only the binary symbols 0 and 1 as inputs.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Likewise, the decoder has only binary inputs if binary quantization of the demodulator output is used; that is, a </a:t>
            </a:r>
            <a:r>
              <a:rPr lang="en-US" sz="2000" i="1" dirty="0" smtClean="0"/>
              <a:t>hard decision </a:t>
            </a:r>
            <a:r>
              <a:rPr lang="en-US" sz="2000" dirty="0" smtClean="0"/>
              <a:t>is made on the demodulator output as to which binary symbol was actually transmitted. In this situation, we have a </a:t>
            </a:r>
            <a:r>
              <a:rPr lang="en-US" sz="2000" i="1" dirty="0" smtClean="0"/>
              <a:t>binary symmetric channel </a:t>
            </a:r>
            <a:r>
              <a:rPr lang="en-US" sz="2000" dirty="0" smtClean="0"/>
              <a:t>with a </a:t>
            </a:r>
            <a:r>
              <a:rPr lang="en-US" sz="2000" i="1" dirty="0" smtClean="0"/>
              <a:t>transition probability diagram </a:t>
            </a:r>
            <a:r>
              <a:rPr lang="en-US" sz="2000" dirty="0" smtClean="0"/>
              <a:t>as shown in Figure</a:t>
            </a:r>
          </a:p>
          <a:p>
            <a:pPr algn="just">
              <a:lnSpc>
                <a:spcPct val="150000"/>
              </a:lnSpc>
            </a:pPr>
            <a:endParaRPr lang="en-IN" sz="2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929174"/>
            <a:ext cx="378621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572232" y="5357826"/>
            <a:ext cx="2571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Figure ;transition distribution diagram of binary symmetric channel</a:t>
            </a:r>
            <a:endParaRPr lang="en-IN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Code trellis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7829576" cy="5214974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400" dirty="0" smtClean="0"/>
              <a:t>From Figure </a:t>
            </a:r>
            <a:r>
              <a:rPr lang="en-US" sz="2400" dirty="0" smtClean="0"/>
              <a:t>in code tree, </a:t>
            </a:r>
            <a:r>
              <a:rPr lang="en-US" sz="2400" dirty="0" smtClean="0"/>
              <a:t>we observe that the tree becomes </a:t>
            </a:r>
            <a:r>
              <a:rPr lang="en-US" sz="2400" i="1" dirty="0" smtClean="0"/>
              <a:t>repetitive </a:t>
            </a:r>
            <a:r>
              <a:rPr lang="en-US" sz="2400" dirty="0" smtClean="0"/>
              <a:t>after the first three branches. Indeed, beyond the third branch, the two nodes labeled </a:t>
            </a:r>
            <a:r>
              <a:rPr lang="en-US" sz="2400" i="1" dirty="0" smtClean="0"/>
              <a:t>a </a:t>
            </a:r>
            <a:r>
              <a:rPr lang="en-US" sz="2400" dirty="0" smtClean="0"/>
              <a:t>are identical and so are all the other node pairs that are identically labeled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 smtClean="0"/>
              <a:t>The encoder has memory </a:t>
            </a:r>
            <a:r>
              <a:rPr lang="en-US" sz="2400" i="1" dirty="0" smtClean="0"/>
              <a:t>M = </a:t>
            </a:r>
            <a:r>
              <a:rPr lang="en-US" sz="2400" dirty="0" smtClean="0"/>
              <a:t>K </a:t>
            </a:r>
            <a:r>
              <a:rPr lang="en-US" sz="2400" dirty="0" smtClean="0"/>
              <a:t>– 1 = 2 message bits. We therefore find that, when the third message bit enters the encoder, the first message bit is shifted out of the register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 smtClean="0"/>
              <a:t>Consequently, after the third branch, the message sequences (100 </a:t>
            </a:r>
            <a:r>
              <a:rPr lang="en-US" sz="2400" i="1" dirty="0" smtClean="0"/>
              <a:t>m</a:t>
            </a:r>
            <a:r>
              <a:rPr lang="en-US" sz="2400" dirty="0" smtClean="0"/>
              <a:t>3</a:t>
            </a:r>
            <a:r>
              <a:rPr lang="en-US" sz="2400" i="1" dirty="0" smtClean="0"/>
              <a:t>m</a:t>
            </a:r>
            <a:r>
              <a:rPr lang="en-US" sz="2400" dirty="0" smtClean="0"/>
              <a:t>4…) </a:t>
            </a:r>
            <a:r>
              <a:rPr lang="en-US" sz="2400" dirty="0" smtClean="0"/>
              <a:t>and (000 </a:t>
            </a:r>
            <a:r>
              <a:rPr lang="en-US" sz="2400" i="1" dirty="0" smtClean="0"/>
              <a:t>m</a:t>
            </a:r>
            <a:r>
              <a:rPr lang="en-US" sz="2400" dirty="0" smtClean="0"/>
              <a:t>3</a:t>
            </a:r>
            <a:r>
              <a:rPr lang="en-US" sz="2400" i="1" dirty="0" smtClean="0"/>
              <a:t>m</a:t>
            </a:r>
            <a:r>
              <a:rPr lang="en-US" sz="2400" dirty="0" smtClean="0"/>
              <a:t>4…) </a:t>
            </a:r>
            <a:r>
              <a:rPr lang="en-US" sz="2400" dirty="0" smtClean="0"/>
              <a:t>generate the same code symbols, and the pair of nodes labeled </a:t>
            </a:r>
            <a:r>
              <a:rPr lang="en-US" sz="2400" i="1" dirty="0" smtClean="0"/>
              <a:t>a </a:t>
            </a:r>
            <a:r>
              <a:rPr lang="en-US" sz="2400" dirty="0" smtClean="0"/>
              <a:t>may be joined together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 smtClean="0"/>
              <a:t>The same reasoning applies to the other nodes in the code tree. Accordingly, we may collapse the code tree of Figure </a:t>
            </a:r>
            <a:r>
              <a:rPr lang="en-US" sz="2400" dirty="0" smtClean="0"/>
              <a:t>into </a:t>
            </a:r>
            <a:r>
              <a:rPr lang="en-US" sz="2400" dirty="0" smtClean="0"/>
              <a:t>the new form shown in Figure </a:t>
            </a:r>
            <a:r>
              <a:rPr lang="en-US" sz="2400" dirty="0" smtClean="0"/>
              <a:t>below, </a:t>
            </a:r>
            <a:r>
              <a:rPr lang="en-US" sz="2400" dirty="0" smtClean="0"/>
              <a:t>which is called a </a:t>
            </a:r>
            <a:r>
              <a:rPr lang="en-US" sz="2400" i="1" dirty="0" smtClean="0"/>
              <a:t>trellis</a:t>
            </a:r>
            <a:r>
              <a:rPr lang="en-US" sz="2400" dirty="0" smtClean="0"/>
              <a:t>. </a:t>
            </a:r>
            <a:endParaRPr lang="en-IN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285728"/>
            <a:ext cx="8229600" cy="4525963"/>
          </a:xfrm>
        </p:spPr>
        <p:txBody>
          <a:bodyPr/>
          <a:lstStyle/>
          <a:p>
            <a:r>
              <a:rPr lang="en-US" dirty="0" smtClean="0"/>
              <a:t>A code branch in a trellis produced by input binary symbol 0 is drawn as a solid line, whereas a code branch produced by an input 1 is drawn as a dashed line.</a:t>
            </a:r>
            <a:endParaRPr lang="en-IN" dirty="0" smtClean="0"/>
          </a:p>
          <a:p>
            <a:endParaRPr lang="en-IN" dirty="0"/>
          </a:p>
        </p:txBody>
      </p:sp>
      <p:pic>
        <p:nvPicPr>
          <p:cNvPr id="1249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14554"/>
            <a:ext cx="672465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357290" y="592933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trellis for </a:t>
            </a:r>
            <a:r>
              <a:rPr lang="en-US" dirty="0" err="1" smtClean="0"/>
              <a:t>convolutional</a:t>
            </a:r>
            <a:r>
              <a:rPr lang="en-US" dirty="0" smtClean="0"/>
              <a:t> encoder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6286480" y="2571744"/>
            <a:ext cx="28575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from Figure </a:t>
            </a:r>
            <a:r>
              <a:rPr lang="en-US" sz="2400" dirty="0" smtClean="0"/>
              <a:t>that </a:t>
            </a:r>
            <a:r>
              <a:rPr lang="en-US" sz="2400" dirty="0" smtClean="0"/>
              <a:t>the message sequence (10011) produces the encoded output sequence (11, 10, 11, 11, 01),</a:t>
            </a:r>
            <a:endParaRPr lang="en-IN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5"/>
            <a:ext cx="8229600" cy="392909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600" dirty="0" smtClean="0"/>
              <a:t>The state of a rate 1/</a:t>
            </a:r>
            <a:r>
              <a:rPr lang="en-US" sz="2600" i="1" dirty="0" smtClean="0"/>
              <a:t>n </a:t>
            </a:r>
            <a:r>
              <a:rPr lang="en-US" sz="2600" dirty="0" err="1" smtClean="0"/>
              <a:t>convolutional</a:t>
            </a:r>
            <a:r>
              <a:rPr lang="en-US" sz="2600" dirty="0" smtClean="0"/>
              <a:t> encoder is determined by the smallest number of message bits stored in memory (i.e., the shift register</a:t>
            </a:r>
            <a:r>
              <a:rPr lang="en-US" sz="2600" dirty="0" smtClean="0"/>
              <a:t>).</a:t>
            </a:r>
            <a:r>
              <a:rPr lang="en-US" sz="2600" dirty="0" smtClean="0"/>
              <a:t> </a:t>
            </a:r>
            <a:endParaRPr lang="en-US" sz="2600" dirty="0" smtClean="0"/>
          </a:p>
          <a:p>
            <a:pPr algn="just"/>
            <a:r>
              <a:rPr lang="en-US" sz="2600" dirty="0" smtClean="0"/>
              <a:t>the </a:t>
            </a:r>
            <a:r>
              <a:rPr lang="en-US" sz="2600" dirty="0" err="1" smtClean="0"/>
              <a:t>convolutional</a:t>
            </a:r>
            <a:r>
              <a:rPr lang="en-US" sz="2600" dirty="0" smtClean="0"/>
              <a:t> encoder of Figure </a:t>
            </a:r>
            <a:r>
              <a:rPr lang="en-US" sz="2600" dirty="0" smtClean="0"/>
              <a:t>has </a:t>
            </a:r>
            <a:r>
              <a:rPr lang="en-US" sz="2600" dirty="0" smtClean="0"/>
              <a:t>a shift register made up of two memory cells. With the message bit stored in each memory cell being 0 or 1, it follows that this encoder can assume any one of 2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= 4 possible </a:t>
            </a:r>
            <a:r>
              <a:rPr lang="en-US" sz="2600" dirty="0" smtClean="0"/>
              <a:t>states</a:t>
            </a:r>
          </a:p>
          <a:p>
            <a:pPr algn="just"/>
            <a:r>
              <a:rPr lang="en-US" sz="2600" dirty="0" smtClean="0"/>
              <a:t>Given the current message bit and the state of the encoder, the codeword produced at the output of the encoder is completely determined.</a:t>
            </a:r>
            <a:endParaRPr lang="en-IN" sz="2600" dirty="0" smtClean="0"/>
          </a:p>
          <a:p>
            <a:endParaRPr lang="en-IN" dirty="0" smtClean="0"/>
          </a:p>
          <a:p>
            <a:endParaRPr lang="en-IN" dirty="0"/>
          </a:p>
        </p:txBody>
      </p:sp>
      <p:pic>
        <p:nvPicPr>
          <p:cNvPr id="1187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714884"/>
            <a:ext cx="2886075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143636" y="5500702"/>
            <a:ext cx="3000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state table for the </a:t>
            </a:r>
            <a:r>
              <a:rPr lang="en-US" dirty="0" err="1" smtClean="0"/>
              <a:t>convolutional</a:t>
            </a:r>
            <a:r>
              <a:rPr lang="en-US" dirty="0" smtClean="0"/>
              <a:t> encoder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State diagram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1214446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The nodes of the figure represent the four possible states of the encoder </a:t>
            </a:r>
            <a:r>
              <a:rPr lang="en-US" sz="2400" i="1" dirty="0" smtClean="0"/>
              <a:t>a</a:t>
            </a:r>
            <a:r>
              <a:rPr lang="en-US" sz="2400" dirty="0" smtClean="0"/>
              <a:t>, </a:t>
            </a:r>
            <a:r>
              <a:rPr lang="en-US" sz="2400" i="1" dirty="0" smtClean="0"/>
              <a:t>b</a:t>
            </a:r>
            <a:r>
              <a:rPr lang="en-US" sz="2400" dirty="0" smtClean="0"/>
              <a:t>, </a:t>
            </a:r>
            <a:r>
              <a:rPr lang="en-US" sz="2400" i="1" dirty="0" smtClean="0"/>
              <a:t>c</a:t>
            </a:r>
            <a:r>
              <a:rPr lang="en-US" sz="2400" dirty="0" smtClean="0"/>
              <a:t>, and </a:t>
            </a:r>
            <a:r>
              <a:rPr lang="en-US" sz="2400" i="1" dirty="0" smtClean="0"/>
              <a:t>d</a:t>
            </a:r>
            <a:r>
              <a:rPr lang="en-US" sz="2400" dirty="0" smtClean="0"/>
              <a:t>, with each node having two incoming branches and two outgoing branches,</a:t>
            </a:r>
            <a:endParaRPr lang="en-IN" sz="2400" dirty="0"/>
          </a:p>
        </p:txBody>
      </p:sp>
      <p:pic>
        <p:nvPicPr>
          <p:cNvPr id="1259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8788" y="2643182"/>
            <a:ext cx="684374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714480" y="6143644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a) a portion of the central part of code trellis    b) state diagram of the </a:t>
            </a:r>
            <a:r>
              <a:rPr lang="en-US" dirty="0" err="1" smtClean="0"/>
              <a:t>convolutional</a:t>
            </a:r>
            <a:r>
              <a:rPr lang="en-US" dirty="0" smtClean="0"/>
              <a:t> encoder</a:t>
            </a:r>
            <a:endParaRPr lang="en-IN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rgbClr val="FF0000"/>
                </a:solidFill>
              </a:rPr>
              <a:t>Viterbi</a:t>
            </a:r>
            <a:r>
              <a:rPr lang="en-US" dirty="0" smtClean="0">
                <a:solidFill>
                  <a:srgbClr val="FF0000"/>
                </a:solidFill>
              </a:rPr>
              <a:t> algorithm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Consider, for example, the trellis diagram of Figure </a:t>
            </a:r>
            <a:r>
              <a:rPr lang="en-US" sz="2400" dirty="0" smtClean="0"/>
              <a:t>for </a:t>
            </a:r>
            <a:r>
              <a:rPr lang="en-US" sz="2400" dirty="0" smtClean="0"/>
              <a:t>a </a:t>
            </a:r>
            <a:r>
              <a:rPr lang="en-US" sz="2400" dirty="0" err="1" smtClean="0"/>
              <a:t>convolutional</a:t>
            </a:r>
            <a:r>
              <a:rPr lang="en-US" sz="2400" dirty="0" smtClean="0"/>
              <a:t> code with rate </a:t>
            </a:r>
            <a:r>
              <a:rPr lang="en-US" sz="2400" i="1" dirty="0" smtClean="0"/>
              <a:t>r </a:t>
            </a:r>
            <a:r>
              <a:rPr lang="en-US" sz="2400" dirty="0" smtClean="0"/>
              <a:t>= 1/2 and constraint length </a:t>
            </a:r>
            <a:r>
              <a:rPr lang="en-US" sz="2400" dirty="0" smtClean="0"/>
              <a:t>K </a:t>
            </a:r>
            <a:r>
              <a:rPr lang="en-US" sz="2400" dirty="0" smtClean="0"/>
              <a:t>= 3. We observe that, at time-unit </a:t>
            </a:r>
            <a:r>
              <a:rPr lang="en-US" sz="2400" i="1" dirty="0" smtClean="0"/>
              <a:t>j </a:t>
            </a:r>
            <a:r>
              <a:rPr lang="en-US" sz="2400" dirty="0" smtClean="0"/>
              <a:t>= 3, there are two paths entering any of the four nodes in the trellis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 smtClean="0"/>
              <a:t>Moreover, these two paths will be identical onward from that point. Clearly, a minimum distance decoder may make a decision at that point as to which of those two paths to retain, without any loss of performance. </a:t>
            </a:r>
            <a:endParaRPr lang="en-US" sz="2400" dirty="0" smtClean="0"/>
          </a:p>
          <a:p>
            <a:pPr algn="just"/>
            <a:r>
              <a:rPr lang="en-US" sz="2400" dirty="0" smtClean="0"/>
              <a:t>A </a:t>
            </a:r>
            <a:r>
              <a:rPr lang="en-US" sz="2400" dirty="0" smtClean="0"/>
              <a:t>similar decision may be made at time-unit </a:t>
            </a:r>
            <a:r>
              <a:rPr lang="en-US" sz="2400" i="1" dirty="0" smtClean="0"/>
              <a:t>j </a:t>
            </a:r>
            <a:r>
              <a:rPr lang="en-US" sz="2400" dirty="0" smtClean="0"/>
              <a:t>= 4, and so on. This sequence of decisions is exactly what the </a:t>
            </a:r>
            <a:r>
              <a:rPr lang="en-US" sz="2400" i="1" dirty="0" err="1" smtClean="0"/>
              <a:t>Viterbi</a:t>
            </a:r>
            <a:r>
              <a:rPr lang="en-US" sz="2400" i="1" dirty="0" smtClean="0"/>
              <a:t> </a:t>
            </a:r>
            <a:r>
              <a:rPr lang="en-US" sz="2400" i="1" dirty="0" smtClean="0"/>
              <a:t>algorithm</a:t>
            </a:r>
            <a:r>
              <a:rPr lang="en-US" sz="2400" dirty="0" smtClean="0"/>
              <a:t> </a:t>
            </a:r>
            <a:r>
              <a:rPr lang="en-US" sz="2400" dirty="0" smtClean="0"/>
              <a:t>does as it walks through the trellis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 smtClean="0"/>
              <a:t>The algorithm operates by computing a </a:t>
            </a:r>
            <a:r>
              <a:rPr lang="en-US" sz="2400" i="1" dirty="0" smtClean="0"/>
              <a:t>metric </a:t>
            </a:r>
            <a:r>
              <a:rPr lang="en-US" sz="2400" dirty="0" smtClean="0"/>
              <a:t>(i.e., discrepancy) for every possible path in the trellis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643998" cy="4525963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The metric for a particular path is defined as the Hamming distance between the coded sequence represented by that path and the received sequence.</a:t>
            </a:r>
            <a:endParaRPr lang="en-IN" sz="2400" dirty="0" smtClean="0"/>
          </a:p>
          <a:p>
            <a:pPr algn="just"/>
            <a:r>
              <a:rPr lang="en-US" sz="2400" dirty="0" smtClean="0"/>
              <a:t>This computation is repeated for every time-unit </a:t>
            </a:r>
            <a:r>
              <a:rPr lang="en-US" sz="2400" i="1" dirty="0" smtClean="0"/>
              <a:t>j </a:t>
            </a:r>
            <a:r>
              <a:rPr lang="en-US" sz="2400" dirty="0" smtClean="0"/>
              <a:t>of the trellis </a:t>
            </a:r>
            <a:r>
              <a:rPr lang="en-US" sz="2400" dirty="0" smtClean="0"/>
              <a:t>in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		</a:t>
            </a:r>
            <a:r>
              <a:rPr lang="en-US" sz="2400" i="1" dirty="0" smtClean="0"/>
              <a:t>M </a:t>
            </a:r>
            <a:r>
              <a:rPr lang="en-US" sz="2400" i="1" u="sng" dirty="0" smtClean="0"/>
              <a:t>&lt;</a:t>
            </a:r>
            <a:r>
              <a:rPr lang="en-US" sz="2400" i="1" dirty="0" smtClean="0"/>
              <a:t> j </a:t>
            </a:r>
            <a:r>
              <a:rPr lang="en-US" sz="2400" i="1" u="sng" dirty="0" smtClean="0"/>
              <a:t>&lt;</a:t>
            </a:r>
            <a:r>
              <a:rPr lang="en-US" sz="2400" i="1" dirty="0" smtClean="0"/>
              <a:t> L</a:t>
            </a:r>
            <a:r>
              <a:rPr lang="en-US" sz="2400" dirty="0" smtClean="0"/>
              <a:t>, </a:t>
            </a:r>
            <a:r>
              <a:rPr lang="en-US" sz="2400" dirty="0" smtClean="0"/>
              <a:t>where</a:t>
            </a:r>
            <a:r>
              <a:rPr lang="en-IN" sz="2400" dirty="0" smtClean="0"/>
              <a:t>  </a:t>
            </a:r>
            <a:r>
              <a:rPr lang="en-US" sz="2400" i="1" dirty="0" smtClean="0"/>
              <a:t>M </a:t>
            </a:r>
            <a:r>
              <a:rPr lang="en-US" sz="2400" dirty="0" smtClean="0"/>
              <a:t>= </a:t>
            </a:r>
            <a:r>
              <a:rPr lang="en-US" sz="2400" dirty="0" smtClean="0"/>
              <a:t>K </a:t>
            </a:r>
            <a:r>
              <a:rPr lang="en-US" sz="2400" dirty="0" smtClean="0"/>
              <a:t>– </a:t>
            </a:r>
            <a:r>
              <a:rPr lang="en-US" sz="2400" dirty="0" smtClean="0"/>
              <a:t>1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is the encoder’s memory and </a:t>
            </a:r>
            <a:r>
              <a:rPr lang="en-US" sz="2400" i="1" dirty="0" smtClean="0"/>
              <a:t>L </a:t>
            </a:r>
            <a:r>
              <a:rPr lang="en-US" sz="2400" dirty="0" smtClean="0"/>
              <a:t>is the length of </a:t>
            </a:r>
            <a:r>
              <a:rPr lang="en-US" sz="2400" dirty="0" smtClean="0"/>
              <a:t>the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incoming message sequence. </a:t>
            </a:r>
            <a:endParaRPr lang="en-US" sz="2400" dirty="0" smtClean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 smtClean="0"/>
              <a:t>paths that are retained by the algorithm are </a:t>
            </a:r>
            <a:r>
              <a:rPr lang="en-US" sz="2400" dirty="0" smtClean="0"/>
              <a:t>called </a:t>
            </a:r>
            <a:r>
              <a:rPr lang="en-US" sz="2400" i="1" dirty="0" smtClean="0"/>
              <a:t>survivor </a:t>
            </a:r>
            <a:r>
              <a:rPr lang="en-US" sz="2400" dirty="0" smtClean="0"/>
              <a:t>or </a:t>
            </a:r>
            <a:r>
              <a:rPr lang="en-US" sz="2400" i="1" dirty="0" smtClean="0"/>
              <a:t>active paths</a:t>
            </a:r>
            <a:r>
              <a:rPr lang="en-US" sz="2400" dirty="0" smtClean="0"/>
              <a:t>. For a </a:t>
            </a:r>
            <a:r>
              <a:rPr lang="en-US" sz="2400" dirty="0" err="1" smtClean="0"/>
              <a:t>convolutional</a:t>
            </a:r>
            <a:r>
              <a:rPr lang="en-US" sz="2400" dirty="0" smtClean="0"/>
              <a:t> code of constraint length </a:t>
            </a:r>
            <a:r>
              <a:rPr lang="en-US" sz="2400" dirty="0" smtClean="0"/>
              <a:t>K </a:t>
            </a:r>
            <a:r>
              <a:rPr lang="en-US" sz="2400" dirty="0" smtClean="0"/>
              <a:t>= </a:t>
            </a:r>
            <a:r>
              <a:rPr lang="en-US" sz="2400" dirty="0" smtClean="0"/>
              <a:t>3 </a:t>
            </a:r>
            <a:r>
              <a:rPr lang="en-US" sz="2400" dirty="0" smtClean="0"/>
              <a:t>no more than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k</a:t>
            </a:r>
            <a:r>
              <a:rPr lang="en-US" sz="2400" dirty="0" smtClean="0"/>
              <a:t> </a:t>
            </a:r>
            <a:r>
              <a:rPr lang="en-US" sz="2400" dirty="0" smtClean="0"/>
              <a:t>– 1 = 4 survivors and their metrics will ever be stored. </a:t>
            </a:r>
            <a:endParaRPr lang="en-US" sz="2400" dirty="0" smtClean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 err="1" smtClean="0"/>
              <a:t>Viterbi</a:t>
            </a:r>
            <a:r>
              <a:rPr lang="en-US" sz="2400" dirty="0" smtClean="0"/>
              <a:t> algorithm is a maximum-likelihood decoder, which is optimum for an AWGN channel as well as a binary symmetric channel.</a:t>
            </a:r>
            <a:endParaRPr lang="en-IN" sz="2400" dirty="0" smtClean="0"/>
          </a:p>
          <a:p>
            <a:pPr algn="just"/>
            <a:endParaRPr lang="en-IN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628654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dirty="0" smtClean="0"/>
              <a:t>Steps in </a:t>
            </a:r>
            <a:r>
              <a:rPr lang="en-US" sz="8000" dirty="0" err="1" smtClean="0"/>
              <a:t>Virtebi</a:t>
            </a:r>
            <a:r>
              <a:rPr lang="en-US" sz="8000" dirty="0" smtClean="0"/>
              <a:t> algorithm</a:t>
            </a:r>
          </a:p>
          <a:p>
            <a:pPr algn="just"/>
            <a:r>
              <a:rPr lang="en-US" sz="8000" dirty="0" smtClean="0"/>
              <a:t>Computation Step 1</a:t>
            </a:r>
            <a:r>
              <a:rPr lang="en-US" sz="5100" dirty="0" smtClean="0"/>
              <a:t>: time-unit </a:t>
            </a:r>
            <a:r>
              <a:rPr lang="en-US" sz="5100" i="1" dirty="0" smtClean="0"/>
              <a:t>j</a:t>
            </a:r>
          </a:p>
          <a:p>
            <a:pPr algn="just"/>
            <a:endParaRPr lang="en-IN" sz="5100" dirty="0" smtClean="0"/>
          </a:p>
          <a:p>
            <a:pPr algn="just"/>
            <a:r>
              <a:rPr lang="en-US" sz="8000" dirty="0" smtClean="0"/>
              <a:t>Start the computation at some time-unit </a:t>
            </a:r>
            <a:r>
              <a:rPr lang="en-US" sz="8000" i="1" dirty="0" smtClean="0"/>
              <a:t>j </a:t>
            </a:r>
            <a:r>
              <a:rPr lang="en-US" sz="8000" dirty="0" smtClean="0"/>
              <a:t>and determine the metric for the path that enters each state of the trellis. Hence, identify the survivor and store the metric for each one of the states.</a:t>
            </a:r>
            <a:endParaRPr lang="en-IN" sz="8000" dirty="0" smtClean="0"/>
          </a:p>
          <a:p>
            <a:pPr algn="just"/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8000" dirty="0" smtClean="0"/>
              <a:t>Computation Step 2: time-unit </a:t>
            </a:r>
            <a:r>
              <a:rPr lang="en-US" sz="8000" i="1" dirty="0" smtClean="0"/>
              <a:t>j </a:t>
            </a:r>
            <a:r>
              <a:rPr lang="en-US" sz="8000" dirty="0" smtClean="0"/>
              <a:t>+ </a:t>
            </a:r>
            <a:r>
              <a:rPr lang="en-US" sz="8000" dirty="0" smtClean="0"/>
              <a:t>1</a:t>
            </a:r>
            <a:endParaRPr lang="en-IN" sz="8000" dirty="0" smtClean="0"/>
          </a:p>
          <a:p>
            <a:pPr algn="just"/>
            <a:r>
              <a:rPr lang="en-US" sz="8000" dirty="0" smtClean="0"/>
              <a:t>For the next time-unit </a:t>
            </a:r>
            <a:r>
              <a:rPr lang="en-US" sz="8000" i="1" dirty="0" smtClean="0"/>
              <a:t>j </a:t>
            </a:r>
            <a:r>
              <a:rPr lang="en-US" sz="8000" dirty="0" smtClean="0"/>
              <a:t>+ 1, determine the metrics for all </a:t>
            </a:r>
            <a:r>
              <a:rPr lang="en-US" sz="8000" dirty="0" smtClean="0"/>
              <a:t>2</a:t>
            </a:r>
            <a:r>
              <a:rPr lang="en-US" sz="8000" baseline="30000" dirty="0" smtClean="0"/>
              <a:t>k</a:t>
            </a:r>
            <a:r>
              <a:rPr lang="en-US" sz="8000" dirty="0" smtClean="0"/>
              <a:t>-1</a:t>
            </a:r>
            <a:r>
              <a:rPr lang="en-US" sz="8000" baseline="30000" dirty="0" smtClean="0"/>
              <a:t>  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paths </a:t>
            </a:r>
            <a:r>
              <a:rPr lang="en-US" sz="8000" dirty="0" smtClean="0"/>
              <a:t>that enter a </a:t>
            </a:r>
            <a:r>
              <a:rPr lang="en-US" sz="8000" dirty="0" smtClean="0"/>
              <a:t>state   </a:t>
            </a: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8000" dirty="0" smtClean="0"/>
              <a:t>where </a:t>
            </a:r>
            <a:r>
              <a:rPr lang="en-US" sz="8000" dirty="0" smtClean="0"/>
              <a:t>K </a:t>
            </a:r>
            <a:r>
              <a:rPr lang="en-US" sz="8000" dirty="0" smtClean="0"/>
              <a:t>is the constraint length of the </a:t>
            </a:r>
            <a:r>
              <a:rPr lang="en-US" sz="8000" dirty="0" err="1" smtClean="0"/>
              <a:t>convolutional</a:t>
            </a:r>
            <a:r>
              <a:rPr lang="en-US" sz="8000" dirty="0" smtClean="0"/>
              <a:t> encoder; hence do the following:</a:t>
            </a:r>
            <a:endParaRPr lang="en-IN" sz="8000" dirty="0" smtClean="0"/>
          </a:p>
          <a:p>
            <a:pPr lvl="0" algn="just"/>
            <a:r>
              <a:rPr lang="en-US" sz="8000" i="1" dirty="0" smtClean="0"/>
              <a:t>Add </a:t>
            </a:r>
            <a:r>
              <a:rPr lang="en-US" sz="8000" dirty="0" smtClean="0"/>
              <a:t>the metrics entering the state to the metric of the survivor at the preceding time-unit </a:t>
            </a:r>
            <a:r>
              <a:rPr lang="en-US" sz="8000" i="1" dirty="0" smtClean="0"/>
              <a:t>j</a:t>
            </a:r>
            <a:r>
              <a:rPr lang="en-US" sz="8000" dirty="0" smtClean="0"/>
              <a:t>;</a:t>
            </a:r>
          </a:p>
          <a:p>
            <a:pPr lvl="0" algn="just"/>
            <a:r>
              <a:rPr lang="en-US" sz="8000" dirty="0" smtClean="0"/>
              <a:t> </a:t>
            </a:r>
            <a:r>
              <a:rPr lang="en-US" sz="8000" i="1" dirty="0" smtClean="0"/>
              <a:t>Compare </a:t>
            </a:r>
            <a:r>
              <a:rPr lang="en-US" sz="8000" dirty="0" smtClean="0"/>
              <a:t>the metrics of all 2n paths entering the </a:t>
            </a:r>
            <a:r>
              <a:rPr lang="en-US" sz="8000" dirty="0" smtClean="0"/>
              <a:t>state; </a:t>
            </a:r>
            <a:r>
              <a:rPr lang="en-US" sz="8000" i="1" dirty="0" smtClean="0"/>
              <a:t>Select </a:t>
            </a:r>
            <a:r>
              <a:rPr lang="en-US" sz="8000" dirty="0" smtClean="0"/>
              <a:t>the survivor with the largest metric</a:t>
            </a:r>
            <a:r>
              <a:rPr lang="en-US" sz="8000" dirty="0" smtClean="0"/>
              <a:t>, </a:t>
            </a:r>
            <a:r>
              <a:rPr lang="en-US" sz="8000" dirty="0" smtClean="0"/>
              <a:t>store it along with its metric, and discard all other paths in the </a:t>
            </a:r>
            <a:r>
              <a:rPr lang="en-US" sz="8000" dirty="0" smtClean="0"/>
              <a:t>trellis</a:t>
            </a:r>
          </a:p>
          <a:p>
            <a:pPr lvl="0" algn="just"/>
            <a:r>
              <a:rPr lang="en-US" sz="8000" dirty="0" smtClean="0"/>
              <a:t>.</a:t>
            </a:r>
            <a:endParaRPr lang="en-IN" sz="8000" dirty="0" smtClean="0"/>
          </a:p>
          <a:p>
            <a:pPr algn="just"/>
            <a:r>
              <a:rPr lang="en-US" sz="8000" dirty="0" smtClean="0"/>
              <a:t>Computation Step 3</a:t>
            </a:r>
            <a:r>
              <a:rPr lang="en-US" sz="5100" dirty="0" smtClean="0"/>
              <a:t>: </a:t>
            </a:r>
            <a:r>
              <a:rPr lang="en-US" sz="8000" dirty="0" smtClean="0"/>
              <a:t>continuation of the search to </a:t>
            </a:r>
            <a:r>
              <a:rPr lang="en-US" sz="8000" dirty="0" smtClean="0"/>
              <a:t>convergence Repeat </a:t>
            </a:r>
            <a:r>
              <a:rPr lang="en-US" sz="8000" dirty="0" smtClean="0"/>
              <a:t>Step 2 for time-unit </a:t>
            </a:r>
            <a:r>
              <a:rPr lang="en-US" sz="8000" i="1" dirty="0" smtClean="0"/>
              <a:t>j </a:t>
            </a:r>
            <a:r>
              <a:rPr lang="en-US" sz="8000" dirty="0" smtClean="0"/>
              <a:t>&lt; </a:t>
            </a:r>
            <a:r>
              <a:rPr lang="en-US" sz="8000" i="1" dirty="0" smtClean="0"/>
              <a:t>L </a:t>
            </a:r>
            <a:r>
              <a:rPr lang="en-US" sz="8000" dirty="0" smtClean="0"/>
              <a:t>+ </a:t>
            </a:r>
            <a:r>
              <a:rPr lang="en-US" sz="8000" i="1" dirty="0" smtClean="0"/>
              <a:t>L</a:t>
            </a:r>
            <a:r>
              <a:rPr lang="en-US" sz="8000" dirty="0" smtClean="0"/>
              <a:t>¢ , where </a:t>
            </a:r>
            <a:r>
              <a:rPr lang="en-US" sz="8000" i="1" dirty="0" smtClean="0"/>
              <a:t>L </a:t>
            </a:r>
            <a:r>
              <a:rPr lang="en-US" sz="8000" dirty="0" smtClean="0"/>
              <a:t>is the length of the message sequence and </a:t>
            </a:r>
            <a:r>
              <a:rPr lang="en-US" sz="8000" i="1" dirty="0" smtClean="0"/>
              <a:t>L</a:t>
            </a:r>
            <a:r>
              <a:rPr lang="en-US" sz="8000" dirty="0" smtClean="0"/>
              <a:t>¢ is the length of the termination </a:t>
            </a:r>
            <a:r>
              <a:rPr lang="en-US" sz="8000" dirty="0" smtClean="0"/>
              <a:t>sequence.</a:t>
            </a:r>
            <a:r>
              <a:rPr lang="en-IN" sz="8000" dirty="0" smtClean="0"/>
              <a:t/>
            </a:r>
            <a:br>
              <a:rPr lang="en-IN" sz="8000" dirty="0" smtClean="0"/>
            </a:br>
            <a:r>
              <a:rPr lang="en-US" sz="8000" dirty="0" smtClean="0"/>
              <a:t>Stop the computation once the time-unit </a:t>
            </a:r>
            <a:r>
              <a:rPr lang="en-US" sz="8000" i="1" dirty="0" smtClean="0"/>
              <a:t>j </a:t>
            </a:r>
            <a:r>
              <a:rPr lang="en-US" sz="8000" dirty="0" smtClean="0"/>
              <a:t>= </a:t>
            </a:r>
            <a:r>
              <a:rPr lang="en-US" sz="8000" i="1" dirty="0" smtClean="0"/>
              <a:t>L </a:t>
            </a:r>
            <a:r>
              <a:rPr lang="en-US" sz="8000" dirty="0" smtClean="0"/>
              <a:t>+ </a:t>
            </a:r>
            <a:r>
              <a:rPr lang="en-US" sz="8000" i="1" dirty="0" smtClean="0"/>
              <a:t>L</a:t>
            </a:r>
            <a:r>
              <a:rPr lang="en-US" sz="8000" dirty="0" smtClean="0"/>
              <a:t>¢ is reached.</a:t>
            </a:r>
            <a:endParaRPr lang="en-IN" sz="8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286256"/>
            <a:ext cx="5219700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698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14480" y="0"/>
            <a:ext cx="6280150" cy="436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use of hard decisions prior to decoding causes an irreversible loss of valuable information in the receiver. To reduce this loss, </a:t>
            </a:r>
            <a:r>
              <a:rPr lang="en-US" sz="2400" i="1" dirty="0"/>
              <a:t>soft-decision </a:t>
            </a:r>
            <a:r>
              <a:rPr lang="en-US" sz="2400" dirty="0"/>
              <a:t>coding can be used. This is achieved by including a multilevel </a:t>
            </a:r>
            <a:r>
              <a:rPr lang="en-US" sz="2400" dirty="0" err="1"/>
              <a:t>quantizer</a:t>
            </a:r>
            <a:r>
              <a:rPr lang="en-US" sz="2400" dirty="0"/>
              <a:t> at the demodulator output, as illustrated in Figure </a:t>
            </a:r>
            <a:r>
              <a:rPr lang="en-US" sz="2400" dirty="0" smtClean="0"/>
              <a:t>(a) </a:t>
            </a:r>
            <a:r>
              <a:rPr lang="en-US" sz="2400" dirty="0"/>
              <a:t>for the case of binary PSK </a:t>
            </a:r>
            <a:r>
              <a:rPr lang="en-US" sz="2400" dirty="0" smtClean="0"/>
              <a:t>signals</a:t>
            </a:r>
            <a:endParaRPr lang="en-IN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286124"/>
            <a:ext cx="657229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6286520"/>
            <a:ext cx="52578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The input–output characteristic of the </a:t>
            </a:r>
            <a:r>
              <a:rPr lang="en-US" sz="2400" dirty="0" err="1"/>
              <a:t>quantizer</a:t>
            </a:r>
            <a:r>
              <a:rPr lang="en-US" sz="2400" dirty="0"/>
              <a:t> is shown in Figure </a:t>
            </a:r>
            <a:r>
              <a:rPr lang="en-US" sz="2400" dirty="0" smtClean="0"/>
              <a:t>b</a:t>
            </a:r>
            <a:r>
              <a:rPr lang="en-US" sz="2400" dirty="0"/>
              <a:t>. The modulator has only binary symbols 0 and 1 as inputs, but the demodulator output now has an alphabet with </a:t>
            </a:r>
            <a:r>
              <a:rPr lang="en-US" sz="2400" i="1" dirty="0"/>
              <a:t>Q </a:t>
            </a:r>
            <a:r>
              <a:rPr lang="en-US" sz="2400" dirty="0"/>
              <a:t>symbols. Assuming the use of the three-level </a:t>
            </a:r>
            <a:r>
              <a:rPr lang="en-US" sz="2400" dirty="0" err="1"/>
              <a:t>quantizer</a:t>
            </a:r>
            <a:r>
              <a:rPr lang="en-US" sz="2400" dirty="0"/>
              <a:t> described in Figure </a:t>
            </a:r>
            <a:r>
              <a:rPr lang="en-US" sz="2400" dirty="0" smtClean="0"/>
              <a:t>b</a:t>
            </a:r>
            <a:r>
              <a:rPr lang="en-US" sz="2400" dirty="0"/>
              <a:t>, we have </a:t>
            </a:r>
            <a:r>
              <a:rPr lang="en-US" sz="2400" i="1" dirty="0"/>
              <a:t>Q </a:t>
            </a:r>
            <a:r>
              <a:rPr lang="en-US" sz="2400" dirty="0"/>
              <a:t>= 8. Such a channel is called a </a:t>
            </a:r>
            <a:r>
              <a:rPr lang="en-US" sz="2400" i="1" dirty="0"/>
              <a:t>binary input</a:t>
            </a:r>
            <a:r>
              <a:rPr lang="en-US" sz="2400" dirty="0"/>
              <a:t>, </a:t>
            </a:r>
            <a:r>
              <a:rPr lang="en-US" sz="2400" i="1" dirty="0"/>
              <a:t>Q-</a:t>
            </a:r>
            <a:r>
              <a:rPr lang="en-US" sz="2400" i="1" dirty="0" err="1"/>
              <a:t>ary</a:t>
            </a:r>
            <a:r>
              <a:rPr lang="en-US" sz="2400" i="1" dirty="0"/>
              <a:t> output discrete </a:t>
            </a:r>
            <a:r>
              <a:rPr lang="en-US" sz="2400" i="1" dirty="0" err="1"/>
              <a:t>memoryless</a:t>
            </a:r>
            <a:r>
              <a:rPr lang="en-US" sz="2400" i="1" dirty="0"/>
              <a:t> channel</a:t>
            </a:r>
            <a:r>
              <a:rPr lang="en-US" sz="2400" dirty="0"/>
              <a:t>. The corresponding channel transition probability diagram is shown i</a:t>
            </a:r>
            <a:r>
              <a:rPr lang="en-US" sz="2400" dirty="0" smtClean="0"/>
              <a:t>n </a:t>
            </a:r>
            <a:r>
              <a:rPr lang="en-US" sz="2400" dirty="0"/>
              <a:t>Figure </a:t>
            </a:r>
            <a:r>
              <a:rPr lang="en-US" sz="2400" dirty="0" smtClean="0"/>
              <a:t>c</a:t>
            </a:r>
            <a:endParaRPr lang="en-IN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286124"/>
            <a:ext cx="6548442" cy="3257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6457950"/>
            <a:ext cx="850112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Linear Block Codes-Repetition codes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A code is said to be linear if any two </a:t>
            </a:r>
            <a:r>
              <a:rPr lang="en-US" sz="2400" dirty="0" err="1"/>
              <a:t>codewords</a:t>
            </a:r>
            <a:r>
              <a:rPr lang="en-US" sz="2400" dirty="0"/>
              <a:t> in the code can be added in modulo-2 arithmetic to produce a third codeword in the code.</a:t>
            </a:r>
            <a:endParaRPr lang="en-IN" sz="2400" dirty="0"/>
          </a:p>
          <a:p>
            <a:pPr algn="just"/>
            <a:r>
              <a:rPr lang="en-US" sz="2400" dirty="0"/>
              <a:t>Consider, then, an (</a:t>
            </a:r>
            <a:r>
              <a:rPr lang="en-US" sz="2400" i="1" dirty="0"/>
              <a:t>n</a:t>
            </a:r>
            <a:r>
              <a:rPr lang="en-US" sz="2400" dirty="0"/>
              <a:t>, </a:t>
            </a:r>
            <a:r>
              <a:rPr lang="en-US" sz="2400" i="1" dirty="0"/>
              <a:t>k</a:t>
            </a:r>
            <a:r>
              <a:rPr lang="en-US" sz="2400" dirty="0"/>
              <a:t>) linear block code, in which </a:t>
            </a:r>
            <a:r>
              <a:rPr lang="en-US" sz="2400" i="1" dirty="0"/>
              <a:t>k </a:t>
            </a:r>
            <a:r>
              <a:rPr lang="en-US" sz="2400" dirty="0"/>
              <a:t>bits of the </a:t>
            </a:r>
            <a:r>
              <a:rPr lang="en-US" sz="2400" i="1" dirty="0"/>
              <a:t>n </a:t>
            </a:r>
            <a:r>
              <a:rPr lang="en-US" sz="2400" dirty="0"/>
              <a:t>code bits are always identical to the message sequence to be transmitted. The (</a:t>
            </a:r>
            <a:r>
              <a:rPr lang="en-US" sz="2400" i="1" dirty="0"/>
              <a:t>n – k</a:t>
            </a:r>
            <a:r>
              <a:rPr lang="en-US" sz="2400" dirty="0"/>
              <a:t>) bits in the remaining portion are computed from the message bits in accordance with a prescribed encoding rule that determines the mathematical structure of the code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/>
              <a:t>Accordingly, these (</a:t>
            </a:r>
            <a:r>
              <a:rPr lang="en-US" sz="2400" i="1" dirty="0"/>
              <a:t>n – k</a:t>
            </a:r>
            <a:r>
              <a:rPr lang="en-US" sz="2400" dirty="0"/>
              <a:t>) bits are referred to as </a:t>
            </a:r>
            <a:r>
              <a:rPr lang="en-US" sz="2400" i="1" dirty="0"/>
              <a:t>parity-check bits</a:t>
            </a:r>
            <a:r>
              <a:rPr lang="en-US" sz="2400" dirty="0"/>
              <a:t>. Block codes in which the message bits are transmitted in unaltered form are called </a:t>
            </a:r>
            <a:r>
              <a:rPr lang="en-US" sz="2400" i="1" dirty="0"/>
              <a:t>systematic codes</a:t>
            </a:r>
            <a:r>
              <a:rPr lang="en-US" sz="2400" dirty="0"/>
              <a:t>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52"/>
            <a:ext cx="8858280" cy="5168905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Let </a:t>
            </a:r>
            <a:r>
              <a:rPr lang="en-US" sz="2400" i="1" dirty="0"/>
              <a:t>m</a:t>
            </a:r>
            <a:r>
              <a:rPr lang="en-US" sz="2400" dirty="0"/>
              <a:t>0, </a:t>
            </a:r>
            <a:r>
              <a:rPr lang="en-US" sz="2400" i="1" dirty="0"/>
              <a:t>m</a:t>
            </a:r>
            <a:r>
              <a:rPr lang="en-US" sz="2400" dirty="0"/>
              <a:t>1, ¼, </a:t>
            </a:r>
            <a:r>
              <a:rPr lang="en-US" sz="2400" i="1" dirty="0" err="1"/>
              <a:t>mk</a:t>
            </a:r>
            <a:r>
              <a:rPr lang="en-US" sz="2400" i="1" dirty="0"/>
              <a:t> – </a:t>
            </a:r>
            <a:r>
              <a:rPr lang="en-US" sz="2400" dirty="0"/>
              <a:t>1 constitute a block of </a:t>
            </a:r>
            <a:r>
              <a:rPr lang="en-US" sz="2400" i="1" dirty="0"/>
              <a:t>k </a:t>
            </a:r>
            <a:r>
              <a:rPr lang="en-US" sz="2400" dirty="0"/>
              <a:t>arbitrary message bits. Thus, we have </a:t>
            </a:r>
            <a:r>
              <a:rPr lang="en-US" sz="2400" dirty="0" smtClean="0"/>
              <a:t>2</a:t>
            </a:r>
            <a:r>
              <a:rPr lang="en-US" sz="2400" i="1" dirty="0" smtClean="0"/>
              <a:t>k </a:t>
            </a:r>
            <a:r>
              <a:rPr lang="en-US" sz="2400" dirty="0" smtClean="0"/>
              <a:t>distinct message blocks. Let this sequence of message bits be applied to a linear </a:t>
            </a:r>
            <a:r>
              <a:rPr lang="en-US" sz="2400" dirty="0" err="1" smtClean="0"/>
              <a:t>blockn</a:t>
            </a:r>
            <a:r>
              <a:rPr lang="en-US" sz="2400" dirty="0" smtClean="0"/>
              <a:t> encoder</a:t>
            </a:r>
            <a:r>
              <a:rPr lang="en-US" sz="2400" dirty="0"/>
              <a:t>, producing an </a:t>
            </a:r>
            <a:r>
              <a:rPr lang="en-US" sz="2400" i="1" dirty="0"/>
              <a:t>n</a:t>
            </a:r>
            <a:r>
              <a:rPr lang="en-US" sz="2400" dirty="0"/>
              <a:t>-bit codeword whose elements are denoted by </a:t>
            </a:r>
            <a:r>
              <a:rPr lang="en-US" sz="2400" i="1" dirty="0"/>
              <a:t>c</a:t>
            </a:r>
            <a:r>
              <a:rPr lang="en-US" sz="2400" dirty="0"/>
              <a:t>0, </a:t>
            </a:r>
            <a:r>
              <a:rPr lang="en-US" sz="2400" i="1" dirty="0"/>
              <a:t>c</a:t>
            </a:r>
            <a:r>
              <a:rPr lang="en-US" sz="2400" dirty="0"/>
              <a:t>1, ¼, </a:t>
            </a:r>
            <a:r>
              <a:rPr lang="en-US" sz="2400" i="1" dirty="0" err="1"/>
              <a:t>cn</a:t>
            </a:r>
            <a:r>
              <a:rPr lang="en-US" sz="2400" i="1" dirty="0"/>
              <a:t> – </a:t>
            </a:r>
            <a:r>
              <a:rPr lang="en-US" sz="2400" dirty="0"/>
              <a:t>1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/>
              <a:t>Let </a:t>
            </a:r>
            <a:r>
              <a:rPr lang="en-US" sz="2400" i="1" dirty="0"/>
              <a:t>b</a:t>
            </a:r>
            <a:r>
              <a:rPr lang="en-US" sz="2400" dirty="0"/>
              <a:t>0, </a:t>
            </a:r>
            <a:r>
              <a:rPr lang="en-US" sz="2400" i="1" dirty="0"/>
              <a:t>b</a:t>
            </a:r>
            <a:r>
              <a:rPr lang="en-US" sz="2400" dirty="0"/>
              <a:t>1, ¼, </a:t>
            </a:r>
            <a:r>
              <a:rPr lang="en-US" sz="2400" i="1" dirty="0" err="1"/>
              <a:t>bn</a:t>
            </a:r>
            <a:r>
              <a:rPr lang="en-US" sz="2400" i="1" dirty="0"/>
              <a:t> – k – </a:t>
            </a:r>
            <a:r>
              <a:rPr lang="en-US" sz="2400" dirty="0"/>
              <a:t>1 denote the (</a:t>
            </a:r>
            <a:r>
              <a:rPr lang="en-US" sz="2400" i="1" dirty="0"/>
              <a:t>n – k</a:t>
            </a:r>
            <a:r>
              <a:rPr lang="en-US" sz="2400" dirty="0"/>
              <a:t>) </a:t>
            </a:r>
            <a:r>
              <a:rPr lang="en-US" sz="2400" i="1" dirty="0"/>
              <a:t>parity-check bits </a:t>
            </a:r>
            <a:r>
              <a:rPr lang="en-US" sz="2400" dirty="0"/>
              <a:t>in the codeword</a:t>
            </a:r>
            <a:endParaRPr lang="en-IN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428868"/>
            <a:ext cx="607223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14282" y="5357826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(</a:t>
            </a:r>
            <a:r>
              <a:rPr lang="en-US" sz="2400" i="1" dirty="0"/>
              <a:t>n – k</a:t>
            </a:r>
            <a:r>
              <a:rPr lang="en-US" sz="2400" dirty="0"/>
              <a:t>) leftmost bits of a codeword are identical to the corresponding parity-check bits and the </a:t>
            </a:r>
            <a:r>
              <a:rPr lang="en-US" sz="2400" i="1" dirty="0"/>
              <a:t>k </a:t>
            </a:r>
            <a:r>
              <a:rPr lang="en-US" sz="2400" dirty="0"/>
              <a:t>rightmost bits of the codeword are identical to the corresponding message bits. </a:t>
            </a:r>
            <a:endParaRPr lang="en-IN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4282" y="214290"/>
          <a:ext cx="8929718" cy="6357937"/>
        </p:xfrm>
        <a:graphic>
          <a:graphicData uri="http://schemas.openxmlformats.org/presentationml/2006/ole">
            <p:oleObj spid="_x0000_s50178" name="Equation" r:id="rId3" imgW="3174840" imgH="217152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the parity check-bits in the compact matrix </a:t>
            </a:r>
            <a:r>
              <a:rPr lang="en-US" sz="2400" dirty="0" smtClean="0"/>
              <a:t>form </a:t>
            </a:r>
            <a:r>
              <a:rPr lang="en-US" sz="2400" b="1" dirty="0" smtClean="0"/>
              <a:t>b </a:t>
            </a:r>
            <a:r>
              <a:rPr lang="en-US" sz="2400" dirty="0"/>
              <a:t>= </a:t>
            </a:r>
            <a:r>
              <a:rPr lang="en-US" sz="2400" b="1" dirty="0" err="1" smtClean="0"/>
              <a:t>mP</a:t>
            </a:r>
            <a:r>
              <a:rPr lang="en-US" sz="2400" i="1" dirty="0"/>
              <a:t> k</a:t>
            </a:r>
            <a:r>
              <a:rPr lang="en-US" sz="2400" dirty="0"/>
              <a:t>-by-(</a:t>
            </a:r>
            <a:r>
              <a:rPr lang="en-US" sz="2400" i="1" dirty="0"/>
              <a:t>n – k</a:t>
            </a:r>
            <a:r>
              <a:rPr lang="en-US" sz="2400" dirty="0"/>
              <a:t>) </a:t>
            </a:r>
            <a:r>
              <a:rPr lang="en-US" sz="2400" i="1" dirty="0"/>
              <a:t>coefficient matrix </a:t>
            </a:r>
            <a:r>
              <a:rPr lang="en-US" sz="2400" i="1" dirty="0" smtClean="0"/>
              <a:t>P </a:t>
            </a:r>
            <a:r>
              <a:rPr lang="en-US" sz="2400" dirty="0" smtClean="0"/>
              <a:t>,where m is the message vector, b parity vector, x is code </a:t>
            </a:r>
            <a:r>
              <a:rPr lang="en-US" sz="2400" dirty="0" err="1" smtClean="0"/>
              <a:t>vctor</a:t>
            </a:r>
            <a:r>
              <a:rPr lang="en-US" sz="2400" dirty="0" smtClean="0"/>
              <a:t>  and I is the identity </a:t>
            </a:r>
            <a:r>
              <a:rPr lang="en-US" sz="2400" dirty="0"/>
              <a:t>m</a:t>
            </a:r>
            <a:r>
              <a:rPr lang="en-US" sz="2400" dirty="0" smtClean="0"/>
              <a:t>atrix</a:t>
            </a:r>
            <a:endParaRPr lang="en-IN" sz="2400" dirty="0" smtClean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85918" y="1571612"/>
          <a:ext cx="6154738" cy="5000660"/>
        </p:xfrm>
        <a:graphic>
          <a:graphicData uri="http://schemas.openxmlformats.org/presentationml/2006/ole">
            <p:oleObj spid="_x0000_s51202" name="Equation" r:id="rId3" imgW="2806560" imgH="400032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2408</Words>
  <Application>Microsoft Office PowerPoint</Application>
  <PresentationFormat>On-screen Show (4:3)</PresentationFormat>
  <Paragraphs>239</Paragraphs>
  <Slides>37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Office Theme</vt:lpstr>
      <vt:lpstr>Equation</vt:lpstr>
      <vt:lpstr>Microsoft Equation 3.0</vt:lpstr>
      <vt:lpstr>DIGITAL COMMUNICATION Unit-V: Channel coding</vt:lpstr>
      <vt:lpstr>Syllabus</vt:lpstr>
      <vt:lpstr>Discrete memory less channels </vt:lpstr>
      <vt:lpstr>Slide 4</vt:lpstr>
      <vt:lpstr>Slide 5</vt:lpstr>
      <vt:lpstr>Linear Block Codes-Repetition codes </vt:lpstr>
      <vt:lpstr>Slide 7</vt:lpstr>
      <vt:lpstr>Slide 8</vt:lpstr>
      <vt:lpstr>Slide 9</vt:lpstr>
      <vt:lpstr>Slide 10</vt:lpstr>
      <vt:lpstr>Syndrome decoding </vt:lpstr>
      <vt:lpstr>Slide 12</vt:lpstr>
      <vt:lpstr>Slide 13</vt:lpstr>
      <vt:lpstr>minimum distance considerations</vt:lpstr>
      <vt:lpstr>Slide 15</vt:lpstr>
      <vt:lpstr>Cyclic codes- generator polynomial </vt:lpstr>
      <vt:lpstr>Slide 17</vt:lpstr>
      <vt:lpstr>Generator polynomial</vt:lpstr>
      <vt:lpstr>Slide 19</vt:lpstr>
      <vt:lpstr>parity check polynomial</vt:lpstr>
      <vt:lpstr>encoder for cyclic code </vt:lpstr>
      <vt:lpstr>calculation of syndrome</vt:lpstr>
      <vt:lpstr>Convolutional Codes</vt:lpstr>
      <vt:lpstr>Slide 24</vt:lpstr>
      <vt:lpstr>Slide 25</vt:lpstr>
      <vt:lpstr>Generator polynomial</vt:lpstr>
      <vt:lpstr>Slide 27</vt:lpstr>
      <vt:lpstr>Code tree</vt:lpstr>
      <vt:lpstr>Slide 29</vt:lpstr>
      <vt:lpstr>Code trellis</vt:lpstr>
      <vt:lpstr>Slide 31</vt:lpstr>
      <vt:lpstr>Slide 32</vt:lpstr>
      <vt:lpstr>State diagram</vt:lpstr>
      <vt:lpstr>Viterbi algorithm</vt:lpstr>
      <vt:lpstr>Slide 35</vt:lpstr>
      <vt:lpstr>Slide 36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COMMUNICATION Unit-V: Channel coding</dc:title>
  <dc:creator>students</dc:creator>
  <cp:lastModifiedBy>students</cp:lastModifiedBy>
  <cp:revision>125</cp:revision>
  <dcterms:created xsi:type="dcterms:W3CDTF">2021-11-01T05:18:22Z</dcterms:created>
  <dcterms:modified xsi:type="dcterms:W3CDTF">2021-11-01T10:43:33Z</dcterms:modified>
</cp:coreProperties>
</file>