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7" r:id="rId3"/>
    <p:sldId id="258" r:id="rId4"/>
    <p:sldId id="259" r:id="rId5"/>
    <p:sldId id="260" r:id="rId6"/>
    <p:sldId id="261" r:id="rId7"/>
    <p:sldId id="262" r:id="rId8"/>
    <p:sldId id="263" r:id="rId9"/>
    <p:sldId id="32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5" r:id="rId39"/>
    <p:sldId id="296" r:id="rId40"/>
    <p:sldId id="292" r:id="rId41"/>
    <p:sldId id="293" r:id="rId42"/>
    <p:sldId id="294"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95" autoAdjust="0"/>
    <p:restoredTop sz="94660"/>
  </p:normalViewPr>
  <p:slideViewPr>
    <p:cSldViewPr>
      <p:cViewPr varScale="1">
        <p:scale>
          <a:sx n="70" d="100"/>
          <a:sy n="70" d="100"/>
        </p:scale>
        <p:origin x="-1248"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C9900-7DC3-4B97-98C8-7F5B994DA80F}" type="datetimeFigureOut">
              <a:rPr lang="en-US" smtClean="0"/>
              <a:t>28-Nov-23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A954C-2EDE-4381-8510-18BD3B6A48F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9BB5C12-60E0-4FB4-A9FC-09E964B3A823}" type="datetime1">
              <a:rPr lang="en-US" smtClean="0"/>
              <a:t>28-Nov-23</a:t>
            </a:fld>
            <a:endParaRPr lang="en-US"/>
          </a:p>
        </p:txBody>
      </p:sp>
      <p:sp>
        <p:nvSpPr>
          <p:cNvPr id="17" name="Footer Placeholder 16"/>
          <p:cNvSpPr>
            <a:spLocks noGrp="1"/>
          </p:cNvSpPr>
          <p:nvPr>
            <p:ph type="ftr" sz="quarter" idx="11"/>
          </p:nvPr>
        </p:nvSpPr>
        <p:spPr/>
        <p:txBody>
          <a:bodyPr/>
          <a:lstStyle/>
          <a:p>
            <a:r>
              <a:rPr lang="en-US" smtClean="0"/>
              <a:t>Dr.S.Md.Farooq</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F66360E-1F65-4276-B937-228C8F374C2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CBA61-76D7-4062-9D17-300B0E3828B4}"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p>
            <a:fld id="{1F66360E-1F65-4276-B937-228C8F374C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C24132-FD32-4C0A-A687-56949B2293A6}"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p>
            <a:fld id="{1F66360E-1F65-4276-B937-228C8F374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F79A5F9-0238-4362-92F2-221864C2C751}"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p>
            <a:fld id="{1F66360E-1F65-4276-B937-228C8F374C2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EBCF98-2177-467F-98C8-781B1AC63657}" type="datetime1">
              <a:rPr lang="en-US" smtClean="0"/>
              <a:t>28-Nov-23</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Dr.S.Md.Farooq</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F66360E-1F65-4276-B937-228C8F374C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C99B27-E539-477F-A316-9383C80DD2F4}"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Dr.S.Md.Farooq</a:t>
            </a:r>
            <a:endParaRPr lang="en-US"/>
          </a:p>
        </p:txBody>
      </p:sp>
      <p:sp>
        <p:nvSpPr>
          <p:cNvPr id="7" name="Slide Number Placeholder 6"/>
          <p:cNvSpPr>
            <a:spLocks noGrp="1"/>
          </p:cNvSpPr>
          <p:nvPr>
            <p:ph type="sldNum" sz="quarter" idx="12"/>
          </p:nvPr>
        </p:nvSpPr>
        <p:spPr/>
        <p:txBody>
          <a:bodyPr/>
          <a:lstStyle/>
          <a:p>
            <a:fld id="{1F66360E-1F65-4276-B937-228C8F374C2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951D8FC-EE6E-49E6-B7C0-B3236AE7BD72}" type="datetime1">
              <a:rPr lang="en-US" smtClean="0"/>
              <a:t>28-Nov-23</a:t>
            </a:fld>
            <a:endParaRPr lang="en-US"/>
          </a:p>
        </p:txBody>
      </p:sp>
      <p:sp>
        <p:nvSpPr>
          <p:cNvPr id="8" name="Footer Placeholder 7"/>
          <p:cNvSpPr>
            <a:spLocks noGrp="1"/>
          </p:cNvSpPr>
          <p:nvPr>
            <p:ph type="ftr" sz="quarter" idx="11"/>
          </p:nvPr>
        </p:nvSpPr>
        <p:spPr/>
        <p:txBody>
          <a:bodyPr/>
          <a:lstStyle/>
          <a:p>
            <a:r>
              <a:rPr lang="en-US" smtClean="0"/>
              <a:t>Dr.S.Md.Farooq</a:t>
            </a:r>
            <a:endParaRPr lang="en-US"/>
          </a:p>
        </p:txBody>
      </p:sp>
      <p:sp>
        <p:nvSpPr>
          <p:cNvPr id="9" name="Slide Number Placeholder 8"/>
          <p:cNvSpPr>
            <a:spLocks noGrp="1"/>
          </p:cNvSpPr>
          <p:nvPr>
            <p:ph type="sldNum" sz="quarter" idx="12"/>
          </p:nvPr>
        </p:nvSpPr>
        <p:spPr/>
        <p:txBody>
          <a:bodyPr/>
          <a:lstStyle/>
          <a:p>
            <a:fld id="{1F66360E-1F65-4276-B937-228C8F374C2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F68AC0-F404-4626-916D-415B6AC3EE7D}" type="datetime1">
              <a:rPr lang="en-US" smtClean="0"/>
              <a:t>28-Nov-23</a:t>
            </a:fld>
            <a:endParaRPr lang="en-US"/>
          </a:p>
        </p:txBody>
      </p:sp>
      <p:sp>
        <p:nvSpPr>
          <p:cNvPr id="4" name="Footer Placeholder 3"/>
          <p:cNvSpPr>
            <a:spLocks noGrp="1"/>
          </p:cNvSpPr>
          <p:nvPr>
            <p:ph type="ftr" sz="quarter" idx="11"/>
          </p:nvPr>
        </p:nvSpPr>
        <p:spPr/>
        <p:txBody>
          <a:bodyPr/>
          <a:lstStyle/>
          <a:p>
            <a:r>
              <a:rPr lang="en-US" smtClean="0"/>
              <a:t>Dr.S.Md.Farooq</a:t>
            </a:r>
            <a:endParaRPr lang="en-US"/>
          </a:p>
        </p:txBody>
      </p:sp>
      <p:sp>
        <p:nvSpPr>
          <p:cNvPr id="5" name="Slide Number Placeholder 4"/>
          <p:cNvSpPr>
            <a:spLocks noGrp="1"/>
          </p:cNvSpPr>
          <p:nvPr>
            <p:ph type="sldNum" sz="quarter" idx="12"/>
          </p:nvPr>
        </p:nvSpPr>
        <p:spPr/>
        <p:txBody>
          <a:bodyPr/>
          <a:lstStyle/>
          <a:p>
            <a:fld id="{1F66360E-1F65-4276-B937-228C8F374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A2366-F622-435B-9856-9EDE5C48D993}" type="datetime1">
              <a:rPr lang="en-US" smtClean="0"/>
              <a:t>28-Nov-23</a:t>
            </a:fld>
            <a:endParaRPr lang="en-US"/>
          </a:p>
        </p:txBody>
      </p:sp>
      <p:sp>
        <p:nvSpPr>
          <p:cNvPr id="3" name="Footer Placeholder 2"/>
          <p:cNvSpPr>
            <a:spLocks noGrp="1"/>
          </p:cNvSpPr>
          <p:nvPr>
            <p:ph type="ftr" sz="quarter" idx="11"/>
          </p:nvPr>
        </p:nvSpPr>
        <p:spPr/>
        <p:txBody>
          <a:bodyPr/>
          <a:lstStyle/>
          <a:p>
            <a:r>
              <a:rPr lang="en-US" smtClean="0"/>
              <a:t>Dr.S.Md.Farooq</a:t>
            </a:r>
            <a:endParaRPr lang="en-US"/>
          </a:p>
        </p:txBody>
      </p:sp>
      <p:sp>
        <p:nvSpPr>
          <p:cNvPr id="4" name="Slide Number Placeholder 3"/>
          <p:cNvSpPr>
            <a:spLocks noGrp="1"/>
          </p:cNvSpPr>
          <p:nvPr>
            <p:ph type="sldNum" sz="quarter" idx="12"/>
          </p:nvPr>
        </p:nvSpPr>
        <p:spPr/>
        <p:txBody>
          <a:bodyPr/>
          <a:lstStyle/>
          <a:p>
            <a:fld id="{1F66360E-1F65-4276-B937-228C8F374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B4A322-8BFC-4586-8F48-F721FB7530C0}"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Dr.S.Md.Farooq</a:t>
            </a:r>
            <a:endParaRPr lang="en-US"/>
          </a:p>
        </p:txBody>
      </p:sp>
      <p:sp>
        <p:nvSpPr>
          <p:cNvPr id="7" name="Slide Number Placeholder 6"/>
          <p:cNvSpPr>
            <a:spLocks noGrp="1"/>
          </p:cNvSpPr>
          <p:nvPr>
            <p:ph type="sldNum" sz="quarter" idx="12"/>
          </p:nvPr>
        </p:nvSpPr>
        <p:spPr/>
        <p:txBody>
          <a:bodyPr/>
          <a:lstStyle/>
          <a:p>
            <a:fld id="{1F66360E-1F65-4276-B937-228C8F374C2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810DE1-CEDC-4901-8318-646AB77F25AB}" type="datetime1">
              <a:rPr lang="en-US" smtClean="0"/>
              <a:t>28-Nov-23</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Dr.S.Md.Farooq</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F66360E-1F65-4276-B937-228C8F374C2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63B3299-B73F-44F0-82F6-ED4F03B741EF}" type="datetime1">
              <a:rPr lang="en-US" smtClean="0"/>
              <a:t>28-Nov-23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Dr.S.Md.Farooq</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F66360E-1F65-4276-B937-228C8F374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IN" dirty="0" smtClean="0"/>
              <a:t>UNIT-IV  </a:t>
            </a:r>
          </a:p>
          <a:p>
            <a:r>
              <a:rPr lang="en-IN" dirty="0" smtClean="0"/>
              <a:t>Logic Based Testing</a:t>
            </a:r>
            <a:endParaRPr lang="en-US" dirty="0"/>
          </a:p>
        </p:txBody>
      </p:sp>
      <p:sp>
        <p:nvSpPr>
          <p:cNvPr id="2" name="Title 1"/>
          <p:cNvSpPr>
            <a:spLocks noGrp="1"/>
          </p:cNvSpPr>
          <p:nvPr>
            <p:ph type="ctrTitle"/>
          </p:nvPr>
        </p:nvSpPr>
        <p:spPr/>
        <p:txBody>
          <a:bodyPr/>
          <a:lstStyle/>
          <a:p>
            <a:r>
              <a:rPr lang="en-IN" dirty="0" smtClean="0"/>
              <a:t>Software Testing Methodologies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Decision table</a:t>
            </a:r>
            <a:endParaRPr lang="en-US" dirty="0"/>
          </a:p>
        </p:txBody>
      </p:sp>
      <p:pic>
        <p:nvPicPr>
          <p:cNvPr id="4" name="Content Placeholder 3" descr="decision table.PNG"/>
          <p:cNvPicPr>
            <a:picLocks noGrp="1" noChangeAspect="1"/>
          </p:cNvPicPr>
          <p:nvPr>
            <p:ph sz="quarter" idx="1"/>
          </p:nvPr>
        </p:nvPicPr>
        <p:blipFill>
          <a:blip r:embed="rId2"/>
          <a:stretch>
            <a:fillRect/>
          </a:stretch>
        </p:blipFill>
        <p:spPr>
          <a:xfrm>
            <a:off x="214282" y="1500174"/>
            <a:ext cx="8440941" cy="4429155"/>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of decision table</a:t>
            </a:r>
            <a:endParaRPr lang="en-US" dirty="0"/>
          </a:p>
        </p:txBody>
      </p:sp>
      <p:pic>
        <p:nvPicPr>
          <p:cNvPr id="4" name="Content Placeholder 3" descr="decision table1.PNG"/>
          <p:cNvPicPr>
            <a:picLocks noGrp="1" noChangeAspect="1"/>
          </p:cNvPicPr>
          <p:nvPr>
            <p:ph sz="quarter" idx="1"/>
          </p:nvPr>
        </p:nvPicPr>
        <p:blipFill>
          <a:blip r:embed="rId2"/>
          <a:stretch>
            <a:fillRect/>
          </a:stretch>
        </p:blipFill>
        <p:spPr>
          <a:xfrm>
            <a:off x="785786" y="1214422"/>
            <a:ext cx="7899275" cy="5087034"/>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a:t>
            </a:r>
            <a:endParaRPr lang="en-US" dirty="0"/>
          </a:p>
        </p:txBody>
      </p:sp>
      <p:sp>
        <p:nvSpPr>
          <p:cNvPr id="3" name="Content Placeholder 2"/>
          <p:cNvSpPr>
            <a:spLocks noGrp="1"/>
          </p:cNvSpPr>
          <p:nvPr>
            <p:ph sz="quarter" idx="1"/>
          </p:nvPr>
        </p:nvSpPr>
        <p:spPr/>
        <p:txBody>
          <a:bodyPr/>
          <a:lstStyle/>
          <a:p>
            <a:r>
              <a:rPr lang="en-IN" dirty="0" smtClean="0"/>
              <a:t>A rule specifies whether a condition should or should not be met for the rule to be satisfied.</a:t>
            </a:r>
          </a:p>
          <a:p>
            <a:r>
              <a:rPr lang="en-IN" dirty="0" smtClean="0"/>
              <a:t>“YES” means that the conditions must be met</a:t>
            </a:r>
          </a:p>
          <a:p>
            <a:r>
              <a:rPr lang="en-IN" dirty="0" smtClean="0"/>
              <a:t>“NO” </a:t>
            </a:r>
            <a:r>
              <a:rPr lang="en-IN" dirty="0" err="1" smtClean="0"/>
              <a:t>menas</a:t>
            </a:r>
            <a:r>
              <a:rPr lang="en-IN" dirty="0" smtClean="0"/>
              <a:t> that the conditions must not be met</a:t>
            </a:r>
          </a:p>
          <a:p>
            <a:r>
              <a:rPr lang="en-IN" dirty="0" smtClean="0"/>
              <a:t>“I” means that the conditions plays no part in the rule, or it is immaterial to the rule.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IN" dirty="0" smtClean="0"/>
              <a:t>The action stub names the actions the routine will take </a:t>
            </a:r>
            <a:r>
              <a:rPr lang="en-IN" dirty="0" err="1" smtClean="0"/>
              <a:t>take</a:t>
            </a:r>
            <a:r>
              <a:rPr lang="en-IN" dirty="0" smtClean="0"/>
              <a:t> or initiate if the rule is satisfied.</a:t>
            </a:r>
          </a:p>
          <a:p>
            <a:r>
              <a:rPr lang="en-IN" dirty="0" smtClean="0"/>
              <a:t>If the action entry is “YES”, the action will take place.</a:t>
            </a:r>
          </a:p>
          <a:p>
            <a:r>
              <a:rPr lang="en-IN" dirty="0" smtClean="0"/>
              <a:t>If “NO” the action will not take place</a:t>
            </a:r>
          </a:p>
          <a:p>
            <a:r>
              <a:rPr lang="en-IN" dirty="0" smtClean="0"/>
              <a:t>Example Fig: Action 1 will take place if conditions 1 and 2 are met and if </a:t>
            </a:r>
            <a:r>
              <a:rPr lang="en-IN" dirty="0" err="1" smtClean="0"/>
              <a:t>ocnditions</a:t>
            </a:r>
            <a:r>
              <a:rPr lang="en-IN" dirty="0" smtClean="0"/>
              <a:t> 3 and 4 not met (rule 1) or  if conditions 1,3, and 4 are met (rule 2)</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1000108"/>
            <a:ext cx="8229600" cy="4525963"/>
          </a:xfrm>
        </p:spPr>
        <p:txBody>
          <a:bodyPr>
            <a:normAutofit/>
          </a:bodyPr>
          <a:lstStyle/>
          <a:p>
            <a:pPr algn="just"/>
            <a:r>
              <a:rPr lang="en-IN" dirty="0" smtClean="0"/>
              <a:t>Condition is another word for predicate.</a:t>
            </a:r>
          </a:p>
          <a:p>
            <a:pPr algn="just"/>
            <a:r>
              <a:rPr lang="en-IN" dirty="0" smtClean="0"/>
              <a:t>Decision table uses conditions and </a:t>
            </a:r>
            <a:r>
              <a:rPr lang="en-IN" dirty="0" err="1" smtClean="0"/>
              <a:t>satiesfied</a:t>
            </a:r>
            <a:r>
              <a:rPr lang="en-IN" dirty="0" smtClean="0"/>
              <a:t> or met . Let us use predicate and TRUE/FALSE</a:t>
            </a:r>
          </a:p>
          <a:p>
            <a:pPr algn="just"/>
            <a:r>
              <a:rPr lang="en-IN" dirty="0" smtClean="0"/>
              <a:t>Now the above translation become</a:t>
            </a:r>
          </a:p>
          <a:p>
            <a:pPr algn="just"/>
            <a:r>
              <a:rPr lang="en-IN" dirty="0" smtClean="0"/>
              <a:t>Action 1 will take place if predicates 1 and 2 are true and if predicates 3 and 4 are false(rule 1) or if predicates 1,3, and 4 are true (rule 2)</a:t>
            </a:r>
          </a:p>
          <a:p>
            <a:pPr algn="just"/>
            <a:r>
              <a:rPr lang="en-IN" dirty="0" smtClean="0"/>
              <a:t>Action 2 will take place if the predicates are all false (rule 2)</a:t>
            </a:r>
          </a:p>
          <a:p>
            <a:pPr algn="just"/>
            <a:r>
              <a:rPr lang="en-IN" dirty="0" smtClean="0"/>
              <a:t>Action 3 will take place if predicate 1 is false and the predicate 4 is true ( rule 3)</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Default rule</a:t>
            </a:r>
            <a:endParaRPr lang="en-US" dirty="0"/>
          </a:p>
        </p:txBody>
      </p:sp>
      <p:sp>
        <p:nvSpPr>
          <p:cNvPr id="3" name="Content Placeholder 2"/>
          <p:cNvSpPr>
            <a:spLocks noGrp="1"/>
          </p:cNvSpPr>
          <p:nvPr>
            <p:ph sz="quarter" idx="1"/>
          </p:nvPr>
        </p:nvSpPr>
        <p:spPr/>
        <p:txBody>
          <a:bodyPr/>
          <a:lstStyle/>
          <a:p>
            <a:r>
              <a:rPr lang="en-IN" dirty="0" smtClean="0"/>
              <a:t>In addition to the stated rules, we also need a default rule that specifies the default action to be taken when all other rules fail.</a:t>
            </a:r>
          </a:p>
          <a:p>
            <a:endParaRPr lang="en-US" dirty="0"/>
          </a:p>
        </p:txBody>
      </p:sp>
      <p:pic>
        <p:nvPicPr>
          <p:cNvPr id="4" name="Picture 3" descr="default rules.PNG"/>
          <p:cNvPicPr>
            <a:picLocks noChangeAspect="1"/>
          </p:cNvPicPr>
          <p:nvPr/>
        </p:nvPicPr>
        <p:blipFill>
          <a:blip r:embed="rId2"/>
          <a:stretch>
            <a:fillRect/>
          </a:stretch>
        </p:blipFill>
        <p:spPr>
          <a:xfrm>
            <a:off x="642910" y="2928934"/>
            <a:ext cx="7643866" cy="3357586"/>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Decision table processors</a:t>
            </a:r>
            <a:endParaRPr lang="en-US" dirty="0"/>
          </a:p>
        </p:txBody>
      </p:sp>
      <p:sp>
        <p:nvSpPr>
          <p:cNvPr id="3" name="Content Placeholder 2"/>
          <p:cNvSpPr>
            <a:spLocks noGrp="1"/>
          </p:cNvSpPr>
          <p:nvPr>
            <p:ph sz="quarter" idx="1"/>
          </p:nvPr>
        </p:nvSpPr>
        <p:spPr/>
        <p:txBody>
          <a:bodyPr>
            <a:normAutofit/>
          </a:bodyPr>
          <a:lstStyle/>
          <a:p>
            <a:pPr algn="just"/>
            <a:r>
              <a:rPr lang="en-IN" dirty="0" smtClean="0"/>
              <a:t>Decision tables can be automatically translated into code and, as such are a higher-order language</a:t>
            </a:r>
          </a:p>
          <a:p>
            <a:pPr algn="just"/>
            <a:r>
              <a:rPr lang="en-IN" dirty="0" smtClean="0"/>
              <a:t>If the rule is satisfied, the corresponding action takes place</a:t>
            </a:r>
          </a:p>
          <a:p>
            <a:pPr algn="just"/>
            <a:r>
              <a:rPr lang="en-IN" dirty="0" smtClean="0"/>
              <a:t>Otherwise, rule 2 is tried. This process continues until either a satisfied rule results in an action or no rule is satisfied and the default action is taken</a:t>
            </a:r>
          </a:p>
          <a:p>
            <a:pPr algn="just"/>
            <a:r>
              <a:rPr lang="en-IN" dirty="0" smtClean="0"/>
              <a:t>Decision tables have become a useful tool in the programmers kit, in business data processing</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Decision tables as basis for test design</a:t>
            </a:r>
            <a:endParaRPr lang="en-US" dirty="0"/>
          </a:p>
        </p:txBody>
      </p:sp>
      <p:sp>
        <p:nvSpPr>
          <p:cNvPr id="3" name="Content Placeholder 2"/>
          <p:cNvSpPr>
            <a:spLocks noGrp="1"/>
          </p:cNvSpPr>
          <p:nvPr>
            <p:ph sz="quarter" idx="1"/>
          </p:nvPr>
        </p:nvSpPr>
        <p:spPr/>
        <p:txBody>
          <a:bodyPr>
            <a:normAutofit/>
          </a:bodyPr>
          <a:lstStyle/>
          <a:p>
            <a:pPr algn="just"/>
            <a:r>
              <a:rPr lang="en-IN" sz="2800" dirty="0" smtClean="0"/>
              <a:t>The decision tables should be used for test case design when decision table acts as  specification.</a:t>
            </a:r>
          </a:p>
          <a:p>
            <a:pPr algn="just"/>
            <a:r>
              <a:rPr lang="en-IN" sz="2800" dirty="0" smtClean="0"/>
              <a:t>Decision tables are used as basis for designing test cases when logic of the program is implemented as decision table.</a:t>
            </a:r>
          </a:p>
          <a:p>
            <a:pPr algn="just"/>
            <a:r>
              <a:rPr lang="en-IN" sz="2800" dirty="0" smtClean="0"/>
              <a:t>The implementation of decision table can be guaranteed in some cases such as</a:t>
            </a:r>
            <a:endParaRPr lang="en-US" sz="28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571480"/>
            <a:ext cx="8229600" cy="5643602"/>
          </a:xfrm>
        </p:spPr>
        <p:txBody>
          <a:bodyPr>
            <a:normAutofit/>
          </a:bodyPr>
          <a:lstStyle/>
          <a:p>
            <a:pPr algn="just">
              <a:buNone/>
            </a:pPr>
            <a:r>
              <a:rPr lang="en-IN" dirty="0" smtClean="0"/>
              <a:t>1. the specifications is given as a decision         table or can be easily converted into one.</a:t>
            </a:r>
          </a:p>
          <a:p>
            <a:pPr algn="just">
              <a:buNone/>
            </a:pPr>
            <a:r>
              <a:rPr lang="en-IN" dirty="0" smtClean="0"/>
              <a:t>2. the order in which the predicates are evaluated does not affect interpretation of the rules or the resulting action</a:t>
            </a:r>
          </a:p>
          <a:p>
            <a:pPr algn="just">
              <a:buNone/>
            </a:pPr>
            <a:r>
              <a:rPr lang="en-IN" dirty="0" smtClean="0"/>
              <a:t>3. the order in which rules are evaluated does not affect the resulting action</a:t>
            </a:r>
          </a:p>
          <a:p>
            <a:pPr algn="just">
              <a:buNone/>
            </a:pPr>
            <a:r>
              <a:rPr lang="en-IN" dirty="0" smtClean="0"/>
              <a:t>4. once a rule is satisfied and an action selected, no other rule need to be examined</a:t>
            </a:r>
          </a:p>
          <a:p>
            <a:pPr algn="just">
              <a:buNone/>
            </a:pPr>
            <a:r>
              <a:rPr lang="en-IN" dirty="0" smtClean="0"/>
              <a:t>5. if several actions can result from satisfying a rule, the order in which actions are executed doesn’t matter.</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Expansion of Immaterial cases</a:t>
            </a:r>
            <a:endParaRPr lang="en-US" dirty="0"/>
          </a:p>
        </p:txBody>
      </p:sp>
      <p:sp>
        <p:nvSpPr>
          <p:cNvPr id="3" name="Content Placeholder 2"/>
          <p:cNvSpPr>
            <a:spLocks noGrp="1"/>
          </p:cNvSpPr>
          <p:nvPr>
            <p:ph sz="quarter" idx="1"/>
          </p:nvPr>
        </p:nvSpPr>
        <p:spPr/>
        <p:txBody>
          <a:bodyPr/>
          <a:lstStyle/>
          <a:p>
            <a:pPr algn="just"/>
            <a:r>
              <a:rPr lang="en-IN" dirty="0" smtClean="0"/>
              <a:t>These are the entries in the decision table in which the condition does not play any role.</a:t>
            </a:r>
          </a:p>
          <a:p>
            <a:pPr algn="just"/>
            <a:r>
              <a:rPr lang="en-IN" dirty="0" smtClean="0"/>
              <a:t>It means the condition does  not affect the action whether it is either “true” or “false”. It is denoted by “I” in decision table. It </a:t>
            </a:r>
            <a:r>
              <a:rPr lang="en-IN" dirty="0" err="1" smtClean="0"/>
              <a:t>doesnt</a:t>
            </a:r>
            <a:r>
              <a:rPr lang="en-IN" dirty="0" smtClean="0"/>
              <a:t> mean that the case is impossible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Overview of Logic Based Testing</a:t>
            </a:r>
            <a:endParaRPr lang="en-US" dirty="0"/>
          </a:p>
        </p:txBody>
      </p:sp>
      <p:sp>
        <p:nvSpPr>
          <p:cNvPr id="3" name="Content Placeholder 2"/>
          <p:cNvSpPr>
            <a:spLocks noGrp="1"/>
          </p:cNvSpPr>
          <p:nvPr>
            <p:ph sz="quarter" idx="1"/>
          </p:nvPr>
        </p:nvSpPr>
        <p:spPr/>
        <p:txBody>
          <a:bodyPr>
            <a:normAutofit/>
          </a:bodyPr>
          <a:lstStyle/>
          <a:p>
            <a:pPr algn="just"/>
            <a:r>
              <a:rPr lang="en-IN" sz="3200" dirty="0" smtClean="0"/>
              <a:t>Logic is the word which is used mostly by the programmers</a:t>
            </a:r>
          </a:p>
          <a:p>
            <a:pPr algn="just"/>
            <a:r>
              <a:rPr lang="en-IN" sz="3200" dirty="0" smtClean="0"/>
              <a:t>Boolean algebra is to logic as arithmetic is to mathematics</a:t>
            </a:r>
          </a:p>
          <a:p>
            <a:pPr algn="just"/>
            <a:r>
              <a:rPr lang="en-IN" sz="3200" dirty="0" smtClean="0"/>
              <a:t>The testing that is performed based on this </a:t>
            </a:r>
            <a:r>
              <a:rPr lang="en-IN" sz="3200" dirty="0" err="1" smtClean="0"/>
              <a:t>boolean</a:t>
            </a:r>
            <a:r>
              <a:rPr lang="en-IN" sz="3200" dirty="0" smtClean="0"/>
              <a:t> algebra is known as Logic Based Testing</a:t>
            </a:r>
            <a:endParaRPr lang="en-US" sz="32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a:t>
            </a:r>
            <a:endParaRPr lang="en-US" dirty="0"/>
          </a:p>
        </p:txBody>
      </p:sp>
      <p:sp>
        <p:nvSpPr>
          <p:cNvPr id="3" name="Content Placeholder 2"/>
          <p:cNvSpPr>
            <a:spLocks noGrp="1"/>
          </p:cNvSpPr>
          <p:nvPr>
            <p:ph sz="quarter" idx="1"/>
          </p:nvPr>
        </p:nvSpPr>
        <p:spPr/>
        <p:txBody>
          <a:bodyPr>
            <a:normAutofit/>
          </a:bodyPr>
          <a:lstStyle/>
          <a:p>
            <a:r>
              <a:rPr lang="en-IN" dirty="0" smtClean="0"/>
              <a:t>Rule 1: if the person are male and over 30, then they receive a 15% raise</a:t>
            </a:r>
          </a:p>
          <a:p>
            <a:r>
              <a:rPr lang="en-IN" dirty="0" smtClean="0"/>
              <a:t>But if the persons are female, then they shall receive a 10% raise.</a:t>
            </a:r>
          </a:p>
          <a:p>
            <a:r>
              <a:rPr lang="en-IN" dirty="0" smtClean="0"/>
              <a:t>The above rules state that the age is a material for male’s raise but immaterial for determining female’s raise.</a:t>
            </a:r>
          </a:p>
          <a:p>
            <a:r>
              <a:rPr lang="en-IN" dirty="0" smtClean="0"/>
              <a:t>If there are ‘n’ cases there are 2</a:t>
            </a:r>
            <a:r>
              <a:rPr lang="en-IN" baseline="30000" dirty="0" smtClean="0"/>
              <a:t>n</a:t>
            </a:r>
            <a:r>
              <a:rPr lang="en-IN" dirty="0" smtClean="0"/>
              <a:t>  cases to consider.</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a:t>
            </a:r>
            <a:endParaRPr lang="en-US" dirty="0"/>
          </a:p>
        </p:txBody>
      </p:sp>
      <p:sp>
        <p:nvSpPr>
          <p:cNvPr id="3" name="Content Placeholder 2"/>
          <p:cNvSpPr>
            <a:spLocks noGrp="1"/>
          </p:cNvSpPr>
          <p:nvPr>
            <p:ph sz="quarter" idx="1"/>
          </p:nvPr>
        </p:nvSpPr>
        <p:spPr/>
        <p:txBody>
          <a:bodyPr/>
          <a:lstStyle/>
          <a:p>
            <a:pPr algn="just"/>
            <a:r>
              <a:rPr lang="en-IN" dirty="0" smtClean="0"/>
              <a:t>You can find cases by expanding the immaterial cases.</a:t>
            </a:r>
          </a:p>
          <a:p>
            <a:pPr algn="just"/>
            <a:r>
              <a:rPr lang="en-IN" dirty="0" smtClean="0"/>
              <a:t>This is done by converting each I entry into a pair of entries, one with a “YES” and the other with a  “NO”.</a:t>
            </a:r>
          </a:p>
          <a:p>
            <a:pPr algn="just"/>
            <a:r>
              <a:rPr lang="en-IN" dirty="0" smtClean="0"/>
              <a:t>Each I entry in a rule doubles the number of cases in the expansion of that rule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Expansion of immaterial cases for rule 2 &amp;4</a:t>
            </a:r>
            <a:endParaRPr lang="en-US" dirty="0"/>
          </a:p>
        </p:txBody>
      </p:sp>
      <p:pic>
        <p:nvPicPr>
          <p:cNvPr id="4" name="Content Placeholder 3" descr="expanding immaterial.PNG"/>
          <p:cNvPicPr>
            <a:picLocks noGrp="1" noChangeAspect="1"/>
          </p:cNvPicPr>
          <p:nvPr>
            <p:ph sz="quarter" idx="1"/>
          </p:nvPr>
        </p:nvPicPr>
        <p:blipFill>
          <a:blip r:embed="rId2"/>
          <a:stretch>
            <a:fillRect/>
          </a:stretch>
        </p:blipFill>
        <p:spPr>
          <a:xfrm>
            <a:off x="214283" y="1857364"/>
            <a:ext cx="8643998" cy="3786214"/>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Test for consistency and completeness</a:t>
            </a:r>
            <a:endParaRPr lang="en-US" dirty="0"/>
          </a:p>
        </p:txBody>
      </p:sp>
      <p:sp>
        <p:nvSpPr>
          <p:cNvPr id="3" name="Content Placeholder 2"/>
          <p:cNvSpPr>
            <a:spLocks noGrp="1"/>
          </p:cNvSpPr>
          <p:nvPr>
            <p:ph sz="quarter" idx="1"/>
          </p:nvPr>
        </p:nvSpPr>
        <p:spPr/>
        <p:txBody>
          <a:bodyPr>
            <a:normAutofit/>
          </a:bodyPr>
          <a:lstStyle/>
          <a:p>
            <a:pPr algn="just"/>
            <a:r>
              <a:rPr lang="en-IN" dirty="0" smtClean="0"/>
              <a:t>The specifications are to be tested for consistency if default rules are specified</a:t>
            </a:r>
          </a:p>
          <a:p>
            <a:pPr algn="just"/>
            <a:r>
              <a:rPr lang="en-IN" dirty="0" smtClean="0"/>
              <a:t>If default rules are not given then all the cases are explicitly covered and there is no need to check for consistency.</a:t>
            </a:r>
          </a:p>
          <a:p>
            <a:pPr algn="just"/>
            <a:r>
              <a:rPr lang="en-IN" dirty="0" smtClean="0"/>
              <a:t>The specifications is said to be complete if ‘n’ conditions are expanded into exactly 2</a:t>
            </a:r>
            <a:r>
              <a:rPr lang="en-IN" baseline="30000" dirty="0" smtClean="0"/>
              <a:t>n </a:t>
            </a:r>
            <a:r>
              <a:rPr lang="en-IN" dirty="0" smtClean="0"/>
              <a:t>sub rules</a:t>
            </a:r>
          </a:p>
          <a:p>
            <a:pPr algn="just"/>
            <a:r>
              <a:rPr lang="en-IN" dirty="0" smtClean="0"/>
              <a:t>It is consistent if and only if all rules expand into </a:t>
            </a:r>
            <a:r>
              <a:rPr lang="en-IN" dirty="0" err="1" smtClean="0"/>
              <a:t>subrules</a:t>
            </a:r>
            <a:r>
              <a:rPr lang="en-IN" dirty="0" smtClean="0"/>
              <a:t> whose condition combinations do not match those of any other rules.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Inconsistent specification</a:t>
            </a:r>
            <a:endParaRPr lang="en-US" dirty="0"/>
          </a:p>
        </p:txBody>
      </p:sp>
      <p:pic>
        <p:nvPicPr>
          <p:cNvPr id="4" name="Content Placeholder 3" descr="INCONSISTENT SPECIFICAITON.PNG"/>
          <p:cNvPicPr>
            <a:picLocks noGrp="1" noChangeAspect="1"/>
          </p:cNvPicPr>
          <p:nvPr>
            <p:ph sz="quarter" idx="1"/>
          </p:nvPr>
        </p:nvPicPr>
        <p:blipFill>
          <a:blip r:embed="rId2"/>
          <a:stretch>
            <a:fillRect/>
          </a:stretch>
        </p:blipFill>
        <p:spPr>
          <a:xfrm>
            <a:off x="428596" y="1357298"/>
            <a:ext cx="8286808" cy="4357718"/>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4348" y="642918"/>
            <a:ext cx="7772400" cy="5572164"/>
          </a:xfrm>
        </p:spPr>
        <p:txBody>
          <a:bodyPr>
            <a:normAutofit lnSpcReduction="10000"/>
          </a:bodyPr>
          <a:lstStyle/>
          <a:p>
            <a:pPr algn="just"/>
            <a:r>
              <a:rPr lang="en-IN" dirty="0" smtClean="0"/>
              <a:t>Rules 1 and 2 are contradictory because the expansion of rule 1 via condition 2 leads to the same set of predicate truth values as the expansion of rule 2 via condition 3.</a:t>
            </a:r>
          </a:p>
          <a:p>
            <a:pPr algn="just"/>
            <a:r>
              <a:rPr lang="en-IN" dirty="0" smtClean="0"/>
              <a:t>Therefore action 1 or action 2 is taken depending on which rule is evaluated first.</a:t>
            </a:r>
          </a:p>
          <a:p>
            <a:pPr algn="just"/>
            <a:endParaRPr lang="en-IN" dirty="0" smtClean="0"/>
          </a:p>
          <a:p>
            <a:pPr algn="just"/>
            <a:r>
              <a:rPr lang="en-IN" b="1" dirty="0" smtClean="0"/>
              <a:t>Test Case Design:</a:t>
            </a:r>
          </a:p>
          <a:p>
            <a:pPr algn="just">
              <a:buNone/>
            </a:pPr>
            <a:r>
              <a:rPr lang="en-IN" b="1" dirty="0" smtClean="0"/>
              <a:t>       </a:t>
            </a:r>
            <a:r>
              <a:rPr lang="en-IN" dirty="0" smtClean="0"/>
              <a:t>Test case design by decision tables begins with examining the specifications consistency and completeness. This is done by expanding all immaterial cases and checking expanded tables.</a:t>
            </a:r>
          </a:p>
          <a:p>
            <a:pPr algn="just">
              <a:buNone/>
            </a:pPr>
            <a:r>
              <a:rPr lang="en-IN" dirty="0" smtClean="0"/>
              <a:t>       Also makes the default case explicit and treat it as just another set of rules for the default action.</a:t>
            </a:r>
          </a:p>
          <a:p>
            <a:pPr algn="just">
              <a:buNone/>
            </a:pPr>
            <a:r>
              <a:rPr lang="en-IN" b="1" dirty="0" smtClean="0"/>
              <a:t>   </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4348" y="428604"/>
            <a:ext cx="7972452" cy="6000792"/>
          </a:xfrm>
        </p:spPr>
        <p:txBody>
          <a:bodyPr>
            <a:normAutofit lnSpcReduction="10000"/>
          </a:bodyPr>
          <a:lstStyle/>
          <a:p>
            <a:pPr algn="just"/>
            <a:r>
              <a:rPr lang="en-IN" dirty="0" smtClean="0"/>
              <a:t>Once the specifications have been verified, the objective of the test cases is to show that the implementation provides the correct action for all combinations of predicate values.</a:t>
            </a:r>
          </a:p>
          <a:p>
            <a:pPr marL="514350" indent="-514350" algn="just">
              <a:buFont typeface="+mj-lt"/>
              <a:buAutoNum type="arabicPeriod"/>
            </a:pPr>
            <a:r>
              <a:rPr lang="en-IN" dirty="0" smtClean="0"/>
              <a:t> if there are k rules over n binary predicates, there are at least k cases to consider and at most 2</a:t>
            </a:r>
            <a:r>
              <a:rPr lang="en-IN" baseline="30000" dirty="0" smtClean="0"/>
              <a:t>n </a:t>
            </a:r>
            <a:r>
              <a:rPr lang="en-IN" dirty="0" smtClean="0"/>
              <a:t>cases.</a:t>
            </a:r>
          </a:p>
          <a:p>
            <a:pPr marL="514350" indent="-514350" algn="just">
              <a:buFont typeface="+mj-lt"/>
              <a:buAutoNum type="arabicPeriod"/>
            </a:pPr>
            <a:r>
              <a:rPr lang="en-IN" dirty="0" smtClean="0"/>
              <a:t>It is not usually possible to change the order in which the predicate are evaluated because that order is built into the programs, but if the implementation allows the order to be changed by input values, augment the test cases by using different predicate evaluation orders.</a:t>
            </a:r>
          </a:p>
          <a:p>
            <a:pPr marL="514350" indent="-514350" algn="just">
              <a:buFont typeface="+mj-lt"/>
              <a:buAutoNum type="arabicPeriod"/>
            </a:pPr>
            <a:r>
              <a:rPr lang="en-IN" dirty="0" smtClean="0"/>
              <a:t>It is not usually possible to change the order in which the rules  are evaluated because that order is built into the programs, but if the implementation allows the rule evaluation order to be modified, test different orders for the rules by </a:t>
            </a:r>
            <a:r>
              <a:rPr lang="en-IN" dirty="0" err="1" smtClean="0"/>
              <a:t>pairwise</a:t>
            </a:r>
            <a:r>
              <a:rPr lang="en-IN" dirty="0" smtClean="0"/>
              <a:t> interchanges</a:t>
            </a:r>
          </a:p>
          <a:p>
            <a:pPr marL="514350" indent="-514350" algn="just">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428604"/>
            <a:ext cx="8258204" cy="5591196"/>
          </a:xfrm>
        </p:spPr>
        <p:txBody>
          <a:bodyPr/>
          <a:lstStyle/>
          <a:p>
            <a:pPr algn="just">
              <a:buNone/>
            </a:pPr>
            <a:r>
              <a:rPr lang="en-IN" dirty="0" smtClean="0"/>
              <a:t>4. Identify the places in the routine where rules are invoked or where the processors that evaluate the rules are called. Identify the places where actions are initiated.</a:t>
            </a:r>
          </a:p>
          <a:p>
            <a:pPr>
              <a:buNone/>
            </a:pPr>
            <a:endParaRPr lang="en-IN" dirty="0" smtClean="0"/>
          </a:p>
          <a:p>
            <a:pPr>
              <a:buNone/>
            </a:pPr>
            <a:r>
              <a:rPr lang="en-IN" b="1" dirty="0" smtClean="0">
                <a:solidFill>
                  <a:srgbClr val="FF0000"/>
                </a:solidFill>
              </a:rPr>
              <a:t>Decision Tables and Structures:</a:t>
            </a:r>
          </a:p>
          <a:p>
            <a:pPr marL="514350" indent="-514350" algn="just">
              <a:buNone/>
            </a:pPr>
            <a:r>
              <a:rPr lang="en-IN" dirty="0" smtClean="0"/>
              <a:t>1.    The main purpose of a decision table is to check the structure of a program. It can be represented in the form of a decision tree where, combinations of conditions can lead to executing different actions in  order to give expected results.</a:t>
            </a:r>
          </a:p>
          <a:p>
            <a:pPr algn="just">
              <a:buNone/>
            </a:pPr>
            <a:r>
              <a:rPr lang="en-IN" dirty="0" smtClean="0"/>
              <a:t> 2.    Using this flow graph a decision table is constructed by following the path specified in the decision tree.</a:t>
            </a:r>
          </a:p>
          <a:p>
            <a:pPr algn="just">
              <a:buNone/>
            </a:pPr>
            <a:r>
              <a:rPr lang="en-IN" dirty="0" smtClean="0"/>
              <a:t>3. Every condition has two pairs of truth-values “yes” of “no”.</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500042"/>
            <a:ext cx="8258204" cy="5519758"/>
          </a:xfrm>
        </p:spPr>
        <p:txBody>
          <a:bodyPr/>
          <a:lstStyle/>
          <a:p>
            <a:r>
              <a:rPr lang="en-IN" dirty="0" smtClean="0"/>
              <a:t>The value “yes” in action specifies that a condition is met and a path is drawn to the respective action. The value “no” specifies that condition is not satisfied and no action is executed.</a:t>
            </a:r>
          </a:p>
          <a:p>
            <a:r>
              <a:rPr lang="en-IN" dirty="0" smtClean="0"/>
              <a:t>The value I in condition entry specifies the immaterial test case that indicates the absence of a condition.</a:t>
            </a:r>
          </a:p>
          <a:p>
            <a:pPr>
              <a:buNone/>
            </a:pPr>
            <a:endParaRPr lang="en-IN" dirty="0" smtClean="0"/>
          </a:p>
          <a:p>
            <a:endParaRPr lang="en-US" dirty="0"/>
          </a:p>
        </p:txBody>
      </p:sp>
      <p:pic>
        <p:nvPicPr>
          <p:cNvPr id="4" name="Picture 3" descr="sample program.PNG"/>
          <p:cNvPicPr>
            <a:picLocks noChangeAspect="1"/>
          </p:cNvPicPr>
          <p:nvPr/>
        </p:nvPicPr>
        <p:blipFill>
          <a:blip r:embed="rId2"/>
          <a:stretch>
            <a:fillRect/>
          </a:stretch>
        </p:blipFill>
        <p:spPr>
          <a:xfrm>
            <a:off x="928662" y="2500306"/>
            <a:ext cx="7500990" cy="3913335"/>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cision table to fig.PNG"/>
          <p:cNvPicPr>
            <a:picLocks noGrp="1" noChangeAspect="1"/>
          </p:cNvPicPr>
          <p:nvPr>
            <p:ph sz="quarter" idx="1"/>
          </p:nvPr>
        </p:nvPicPr>
        <p:blipFill>
          <a:blip r:embed="rId2"/>
          <a:stretch>
            <a:fillRect/>
          </a:stretch>
        </p:blipFill>
        <p:spPr>
          <a:xfrm>
            <a:off x="571472" y="500042"/>
            <a:ext cx="8072494" cy="2786082"/>
          </a:xfrm>
        </p:spPr>
      </p:pic>
      <p:sp>
        <p:nvSpPr>
          <p:cNvPr id="5" name="TextBox 4"/>
          <p:cNvSpPr txBox="1"/>
          <p:nvPr/>
        </p:nvSpPr>
        <p:spPr>
          <a:xfrm>
            <a:off x="785786" y="3429000"/>
            <a:ext cx="7715304" cy="2246769"/>
          </a:xfrm>
          <a:prstGeom prst="rect">
            <a:avLst/>
          </a:prstGeom>
          <a:noFill/>
        </p:spPr>
        <p:txBody>
          <a:bodyPr wrap="square" rtlCol="0">
            <a:spAutoFit/>
          </a:bodyPr>
          <a:lstStyle/>
          <a:p>
            <a:pPr algn="just">
              <a:buFont typeface="Arial" pitchFamily="34" charset="0"/>
              <a:buChar char="•"/>
            </a:pPr>
            <a:r>
              <a:rPr lang="en-IN" sz="2800" dirty="0" smtClean="0"/>
              <a:t>If the decision table appears on the path, put in a YES or NO as appropriate.</a:t>
            </a:r>
          </a:p>
          <a:p>
            <a:pPr algn="just">
              <a:buFont typeface="Arial" pitchFamily="34" charset="0"/>
              <a:buChar char="•"/>
            </a:pPr>
            <a:r>
              <a:rPr lang="en-IN" sz="2800" dirty="0" smtClean="0"/>
              <a:t>If the decision doesn't appear on a path, put in an I  Rule.</a:t>
            </a:r>
          </a:p>
          <a:p>
            <a:pPr algn="just">
              <a:buFont typeface="Arial" pitchFamily="34" charset="0"/>
              <a:buChar char="•"/>
            </a:pPr>
            <a:r>
              <a:rPr lang="en-IN" sz="2800" dirty="0" smtClean="0"/>
              <a:t>Rule 1 doesn't contain decision C, therefore its entries are YES, YES, I, YES</a:t>
            </a:r>
            <a:endParaRPr lang="en-US" sz="2800" dirty="0"/>
          </a:p>
        </p:txBody>
      </p:sp>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Hardware Logic Testing</a:t>
            </a:r>
            <a:endParaRPr lang="en-US" dirty="0"/>
          </a:p>
        </p:txBody>
      </p:sp>
      <p:sp>
        <p:nvSpPr>
          <p:cNvPr id="3" name="Content Placeholder 2"/>
          <p:cNvSpPr>
            <a:spLocks noGrp="1"/>
          </p:cNvSpPr>
          <p:nvPr>
            <p:ph sz="quarter" idx="1"/>
          </p:nvPr>
        </p:nvSpPr>
        <p:spPr/>
        <p:txBody>
          <a:bodyPr>
            <a:normAutofit/>
          </a:bodyPr>
          <a:lstStyle/>
          <a:p>
            <a:pPr algn="just"/>
            <a:r>
              <a:rPr lang="en-IN" sz="3200" dirty="0" smtClean="0"/>
              <a:t>For several decades logic has been the primary tool for hardware logic designers.</a:t>
            </a:r>
          </a:p>
          <a:p>
            <a:pPr algn="just"/>
            <a:r>
              <a:rPr lang="en-IN" sz="3200" dirty="0" smtClean="0"/>
              <a:t>Many test methods developed for hardware logic can be adapted to software logic system</a:t>
            </a:r>
          </a:p>
          <a:p>
            <a:pPr algn="just"/>
            <a:r>
              <a:rPr lang="en-IN" sz="3200" dirty="0" smtClean="0"/>
              <a:t>The automation of hardware testing is done 10-15 years before than automation of software testing.</a:t>
            </a:r>
            <a:endParaRPr lang="en-US" sz="32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5372112" cy="714380"/>
          </a:xfrm>
        </p:spPr>
        <p:txBody>
          <a:bodyPr>
            <a:normAutofit fontScale="90000"/>
          </a:bodyPr>
          <a:lstStyle/>
          <a:p>
            <a:r>
              <a:rPr lang="en-IN" dirty="0" smtClean="0"/>
              <a:t>The Expansion of table</a:t>
            </a:r>
            <a:endParaRPr lang="en-US" dirty="0"/>
          </a:p>
        </p:txBody>
      </p:sp>
      <p:pic>
        <p:nvPicPr>
          <p:cNvPr id="6" name="Content Placeholder 5" descr="dt expansion.PNG"/>
          <p:cNvPicPr>
            <a:picLocks noGrp="1" noChangeAspect="1"/>
          </p:cNvPicPr>
          <p:nvPr>
            <p:ph sz="quarter" idx="1"/>
          </p:nvPr>
        </p:nvPicPr>
        <p:blipFill>
          <a:blip r:embed="rId2"/>
          <a:stretch>
            <a:fillRect/>
          </a:stretch>
        </p:blipFill>
        <p:spPr>
          <a:xfrm>
            <a:off x="285720" y="928670"/>
            <a:ext cx="8501122" cy="2643206"/>
          </a:xfrm>
        </p:spPr>
      </p:pic>
      <p:sp>
        <p:nvSpPr>
          <p:cNvPr id="8" name="TextBox 7"/>
          <p:cNvSpPr txBox="1"/>
          <p:nvPr/>
        </p:nvSpPr>
        <p:spPr>
          <a:xfrm>
            <a:off x="428596" y="3571876"/>
            <a:ext cx="8143932" cy="2246769"/>
          </a:xfrm>
          <a:prstGeom prst="rect">
            <a:avLst/>
          </a:prstGeom>
          <a:noFill/>
        </p:spPr>
        <p:txBody>
          <a:bodyPr wrap="square" rtlCol="0">
            <a:spAutoFit/>
          </a:bodyPr>
          <a:lstStyle/>
          <a:p>
            <a:pPr algn="just">
              <a:buFont typeface="Arial" pitchFamily="34" charset="0"/>
              <a:buChar char="•"/>
            </a:pPr>
            <a:r>
              <a:rPr lang="en-IN" sz="2800" dirty="0" smtClean="0"/>
              <a:t>16 cases are represented in table, and no case appears twice. Consequently the flow graph appears are complete and consistent.</a:t>
            </a:r>
          </a:p>
          <a:p>
            <a:pPr algn="just">
              <a:buFont typeface="Arial" pitchFamily="34" charset="0"/>
              <a:buChar char="•"/>
            </a:pPr>
            <a:r>
              <a:rPr lang="en-IN" sz="2800" dirty="0" smtClean="0"/>
              <a:t>Before you look for all 16 combinations, count he number of Y’s and N’s in each row. They should be equal</a:t>
            </a:r>
            <a:endParaRPr lang="en-US" sz="2800" dirty="0"/>
          </a:p>
        </p:txBody>
      </p:sp>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500042"/>
            <a:ext cx="8329642" cy="5519758"/>
          </a:xfrm>
        </p:spPr>
        <p:txBody>
          <a:bodyPr>
            <a:normAutofit lnSpcReduction="10000"/>
          </a:bodyPr>
          <a:lstStyle/>
          <a:p>
            <a:pPr algn="just">
              <a:buNone/>
            </a:pPr>
            <a:r>
              <a:rPr lang="en-IN" dirty="0" smtClean="0"/>
              <a:t>Another Example – A troublesome Program</a:t>
            </a:r>
          </a:p>
          <a:p>
            <a:pPr algn="just"/>
            <a:r>
              <a:rPr lang="en-IN" dirty="0" smtClean="0"/>
              <a:t> consider the following specifications whose flow graph is shown below</a:t>
            </a:r>
          </a:p>
          <a:p>
            <a:pPr marL="514350" indent="-514350" algn="just">
              <a:buFont typeface="+mj-lt"/>
              <a:buAutoNum type="arabicPeriod"/>
            </a:pPr>
            <a:r>
              <a:rPr lang="en-IN" dirty="0" smtClean="0"/>
              <a:t>IF condition A is met, do process A1 no matter what other actions are taken or what other conditions are met</a:t>
            </a:r>
          </a:p>
          <a:p>
            <a:pPr marL="514350" indent="-514350" algn="just">
              <a:buFont typeface="+mj-lt"/>
              <a:buAutoNum type="arabicPeriod"/>
            </a:pPr>
            <a:r>
              <a:rPr lang="en-IN" dirty="0" smtClean="0"/>
              <a:t>If condition B is met, do process A2 no matter what other actions are taken or what other conditions are met.</a:t>
            </a:r>
          </a:p>
          <a:p>
            <a:pPr marL="514350" indent="-514350" algn="just">
              <a:buFont typeface="+mj-lt"/>
              <a:buAutoNum type="arabicPeriod"/>
            </a:pPr>
            <a:r>
              <a:rPr lang="en-IN" dirty="0" smtClean="0"/>
              <a:t>If condition C is met, do process A3 no matter what other actions are taken or what other conditions are met</a:t>
            </a:r>
          </a:p>
          <a:p>
            <a:pPr marL="514350" indent="-514350" algn="just">
              <a:buFont typeface="+mj-lt"/>
              <a:buAutoNum type="arabicPeriod"/>
            </a:pPr>
            <a:r>
              <a:rPr lang="en-IN" dirty="0" smtClean="0"/>
              <a:t>If none of the conditions is met, then do process A1, A2 and A3.</a:t>
            </a:r>
          </a:p>
          <a:p>
            <a:pPr marL="514350" indent="-514350" algn="just">
              <a:buFont typeface="+mj-lt"/>
              <a:buAutoNum type="arabicPeriod"/>
            </a:pPr>
            <a:r>
              <a:rPr lang="en-IN" dirty="0" smtClean="0"/>
              <a:t>When more than one process is done, process A1 must be done first, then A2 and then A3. the only permissible cases are : (A1), (A2),(A3),(A1,A3),(A2,A3) and  (A1,A2,A3)</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 Troublesome Program-Example</a:t>
            </a:r>
            <a:endParaRPr lang="en-US" dirty="0"/>
          </a:p>
        </p:txBody>
      </p:sp>
      <p:pic>
        <p:nvPicPr>
          <p:cNvPr id="4" name="Content Placeholder 3" descr="trouble program.PNG"/>
          <p:cNvPicPr>
            <a:picLocks noGrp="1" noChangeAspect="1"/>
          </p:cNvPicPr>
          <p:nvPr>
            <p:ph sz="quarter" idx="1"/>
          </p:nvPr>
        </p:nvPicPr>
        <p:blipFill>
          <a:blip r:embed="rId2"/>
          <a:stretch>
            <a:fillRect/>
          </a:stretch>
        </p:blipFill>
        <p:spPr>
          <a:xfrm>
            <a:off x="714348" y="1428736"/>
            <a:ext cx="7858180" cy="5000660"/>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Decision table-troublesome program</a:t>
            </a:r>
            <a:endParaRPr lang="en-US" dirty="0"/>
          </a:p>
        </p:txBody>
      </p:sp>
      <p:sp>
        <p:nvSpPr>
          <p:cNvPr id="3" name="Content Placeholder 2"/>
          <p:cNvSpPr>
            <a:spLocks noGrp="1"/>
          </p:cNvSpPr>
          <p:nvPr>
            <p:ph sz="quarter" idx="1"/>
          </p:nvPr>
        </p:nvSpPr>
        <p:spPr/>
        <p:txBody>
          <a:bodyPr/>
          <a:lstStyle/>
          <a:p>
            <a:pPr algn="just"/>
            <a:r>
              <a:rPr lang="en-IN" dirty="0" smtClean="0"/>
              <a:t>The following table shows the conversion of this flow graph into a decision table after expansion.</a:t>
            </a:r>
          </a:p>
          <a:p>
            <a:pPr algn="just"/>
            <a:r>
              <a:rPr lang="en-IN" dirty="0" smtClean="0"/>
              <a:t>There are eight cases, and all paths lead to the evaluation of all three predicates even though some predicates on some paths may be evaluated more than once.</a:t>
            </a:r>
          </a:p>
          <a:p>
            <a:pPr algn="just"/>
            <a:r>
              <a:rPr lang="en-IN" dirty="0" smtClean="0"/>
              <a:t>The programmer tried to force all three processes to be executed for the ABC (bar) cases but forgot that the B and C predicates would be done again, thereby passing processes A2 and A3.</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 trouble.PNG"/>
          <p:cNvPicPr>
            <a:picLocks noGrp="1" noChangeAspect="1"/>
          </p:cNvPicPr>
          <p:nvPr>
            <p:ph sz="quarter" idx="1"/>
          </p:nvPr>
        </p:nvPicPr>
        <p:blipFill>
          <a:blip r:embed="rId2"/>
          <a:stretch>
            <a:fillRect/>
          </a:stretch>
        </p:blipFill>
        <p:spPr>
          <a:xfrm>
            <a:off x="428596" y="1500174"/>
            <a:ext cx="8286808" cy="3929090"/>
          </a:xfr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Path Expression </a:t>
            </a:r>
            <a:endParaRPr lang="en-US" dirty="0"/>
          </a:p>
        </p:txBody>
      </p:sp>
      <p:sp>
        <p:nvSpPr>
          <p:cNvPr id="3" name="Content Placeholder 2"/>
          <p:cNvSpPr>
            <a:spLocks noGrp="1"/>
          </p:cNvSpPr>
          <p:nvPr>
            <p:ph sz="quarter" idx="1"/>
          </p:nvPr>
        </p:nvSpPr>
        <p:spPr/>
        <p:txBody>
          <a:bodyPr/>
          <a:lstStyle/>
          <a:p>
            <a:pPr>
              <a:buNone/>
            </a:pPr>
            <a:r>
              <a:rPr lang="en-IN" dirty="0" smtClean="0"/>
              <a:t>General:</a:t>
            </a:r>
          </a:p>
          <a:p>
            <a:r>
              <a:rPr lang="en-IN" dirty="0" smtClean="0"/>
              <a:t>Logic based testing is structural testing when it is applied to structure</a:t>
            </a:r>
          </a:p>
          <a:p>
            <a:r>
              <a:rPr lang="en-IN" dirty="0" smtClean="0"/>
              <a:t>It is functional testing when it is applied to a specifications</a:t>
            </a:r>
          </a:p>
          <a:p>
            <a:r>
              <a:rPr lang="en-IN" dirty="0" smtClean="0"/>
              <a:t>Predicate: The process whose outcome is a truth value is known as  predicate. The predicates are also based on relational operators. They are just not restricted to arithmetic relational operators which </a:t>
            </a:r>
            <a:r>
              <a:rPr lang="en-IN" dirty="0" err="1" smtClean="0"/>
              <a:t>inlcude</a:t>
            </a:r>
            <a:r>
              <a:rPr lang="en-IN" dirty="0" smtClean="0"/>
              <a:t> &gt;,&gt;=,=,&lt;,&lt;=,≠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Case statements and multivalued logic</a:t>
            </a:r>
            <a:endParaRPr lang="en-US" dirty="0"/>
          </a:p>
        </p:txBody>
      </p:sp>
      <p:sp>
        <p:nvSpPr>
          <p:cNvPr id="3" name="Content Placeholder 2"/>
          <p:cNvSpPr>
            <a:spLocks noGrp="1"/>
          </p:cNvSpPr>
          <p:nvPr>
            <p:ph sz="quarter" idx="1"/>
          </p:nvPr>
        </p:nvSpPr>
        <p:spPr/>
        <p:txBody>
          <a:bodyPr>
            <a:normAutofit lnSpcReduction="10000"/>
          </a:bodyPr>
          <a:lstStyle/>
          <a:p>
            <a:pPr algn="just"/>
            <a:r>
              <a:rPr lang="en-IN" dirty="0" smtClean="0"/>
              <a:t>Predicates are not restricted to binary truth values i.e., TRUE/FALSE, there are predicates such as </a:t>
            </a:r>
            <a:r>
              <a:rPr lang="en-US" dirty="0" err="1" smtClean="0"/>
              <a:t>Multiway</a:t>
            </a:r>
            <a:r>
              <a:rPr lang="en-US" dirty="0" smtClean="0"/>
              <a:t> logic and </a:t>
            </a:r>
            <a:r>
              <a:rPr lang="en-US" dirty="0" err="1" smtClean="0"/>
              <a:t>multivalued</a:t>
            </a:r>
            <a:r>
              <a:rPr lang="en-US" dirty="0" smtClean="0"/>
              <a:t> logic</a:t>
            </a:r>
          </a:p>
          <a:p>
            <a:pPr algn="just"/>
            <a:r>
              <a:rPr lang="en-IN" dirty="0" err="1" smtClean="0"/>
              <a:t>Multiway</a:t>
            </a:r>
            <a:r>
              <a:rPr lang="en-IN" dirty="0" smtClean="0"/>
              <a:t> Logic: the predicates which are not having only values at decision are known as </a:t>
            </a:r>
            <a:r>
              <a:rPr lang="en-IN" dirty="0" err="1" smtClean="0"/>
              <a:t>multiway</a:t>
            </a:r>
            <a:r>
              <a:rPr lang="en-IN" dirty="0" smtClean="0"/>
              <a:t> predicates.</a:t>
            </a:r>
          </a:p>
          <a:p>
            <a:pPr algn="just">
              <a:buNone/>
            </a:pPr>
            <a:r>
              <a:rPr lang="en-IN" dirty="0" smtClean="0"/>
              <a:t>	Example: FORTRAN 3 WAY IF ( 3branches-negative,zero and positive)</a:t>
            </a:r>
          </a:p>
          <a:p>
            <a:pPr algn="just"/>
            <a:r>
              <a:rPr lang="en-IN" dirty="0" smtClean="0"/>
              <a:t>Multivalued Logic: Multivalued logic is a propositional calculus in which there are more than two truth values.</a:t>
            </a:r>
          </a:p>
          <a:p>
            <a:pPr algn="just"/>
            <a:r>
              <a:rPr lang="en-IN" dirty="0" smtClean="0"/>
              <a:t>For our purpose logic based testing is restricted to binary predicates.</a:t>
            </a:r>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Boolean Algebra</a:t>
            </a:r>
            <a:endParaRPr lang="en-US" dirty="0"/>
          </a:p>
        </p:txBody>
      </p:sp>
      <p:sp>
        <p:nvSpPr>
          <p:cNvPr id="3" name="Content Placeholder 2"/>
          <p:cNvSpPr>
            <a:spLocks noGrp="1"/>
          </p:cNvSpPr>
          <p:nvPr>
            <p:ph sz="quarter" idx="1"/>
          </p:nvPr>
        </p:nvSpPr>
        <p:spPr>
          <a:xfrm>
            <a:off x="571472" y="1447800"/>
            <a:ext cx="8115328" cy="4572000"/>
          </a:xfrm>
        </p:spPr>
        <p:txBody>
          <a:bodyPr>
            <a:normAutofit fontScale="85000" lnSpcReduction="20000"/>
          </a:bodyPr>
          <a:lstStyle/>
          <a:p>
            <a:pPr algn="just"/>
            <a:r>
              <a:rPr lang="en-IN" dirty="0" smtClean="0"/>
              <a:t>Boolean Algebra is the one which deals with the true and false values of the predicates. The true and false values of the predicates sometimes are indicated as “1” and “0”.</a:t>
            </a:r>
          </a:p>
          <a:p>
            <a:pPr algn="just"/>
            <a:r>
              <a:rPr lang="en-IN" dirty="0" smtClean="0">
                <a:solidFill>
                  <a:srgbClr val="FF0000"/>
                </a:solidFill>
              </a:rPr>
              <a:t>Notations:</a:t>
            </a:r>
          </a:p>
          <a:p>
            <a:pPr marL="514350" indent="-514350" algn="just">
              <a:buFont typeface="+mj-lt"/>
              <a:buAutoNum type="arabicPeriod"/>
            </a:pPr>
            <a:r>
              <a:rPr lang="en-IN" dirty="0" smtClean="0"/>
              <a:t>Labelled each decision with an uppercase letter that represents the truth value of the predicate. The YES or TRUE branch is labelled with a letter (say A) and the NO or FALSE branch with the same letter </a:t>
            </a:r>
            <a:r>
              <a:rPr lang="en-IN" dirty="0" err="1" smtClean="0"/>
              <a:t>overscored</a:t>
            </a:r>
            <a:r>
              <a:rPr lang="en-IN" dirty="0" smtClean="0"/>
              <a:t> (say A¯ )</a:t>
            </a:r>
          </a:p>
          <a:p>
            <a:pPr marL="514350" indent="-514350" algn="just">
              <a:buFont typeface="+mj-lt"/>
              <a:buAutoNum type="arabicPeriod"/>
            </a:pPr>
            <a:r>
              <a:rPr lang="en-IN" dirty="0" smtClean="0"/>
              <a:t> The truth value of a path is the product of the individual labels.      Concatenation or product means “AND” for example, the straight through pair of fig which goes nodes 3,6,7,8,9,10,11,12, and 2 has a truth value of ABC.</a:t>
            </a:r>
            <a:r>
              <a:rPr lang="en-US" dirty="0" smtClean="0"/>
              <a:t>The path via nodes 3, 6, 7, 9 and 2 has a value of .</a:t>
            </a:r>
          </a:p>
          <a:p>
            <a:pPr marL="514350" indent="-514350" algn="just">
              <a:buFont typeface="+mj-lt"/>
              <a:buAutoNum type="arabicPeriod"/>
            </a:pPr>
            <a:r>
              <a:rPr lang="en-IN" dirty="0" smtClean="0"/>
              <a:t>If two or </a:t>
            </a:r>
            <a:r>
              <a:rPr lang="en-US" dirty="0" smtClean="0"/>
              <a:t>more paths merge at a node, the fact is expressed by use of a plus sign (+) which means "OR". </a:t>
            </a:r>
          </a:p>
          <a:p>
            <a:pPr marL="514350" indent="-514350" algn="just">
              <a:buNone/>
            </a:pPr>
            <a:endParaRPr lang="en-US" dirty="0" smtClean="0"/>
          </a:p>
          <a:p>
            <a:pPr marL="514350" indent="-514350" algn="just">
              <a:buFont typeface="+mj-lt"/>
              <a:buAutoNum type="arabicPeriod"/>
            </a:pPr>
            <a:endParaRPr lang="en-US" dirty="0" smtClean="0"/>
          </a:p>
          <a:p>
            <a:pPr marL="514350" indent="-514350" algn="just">
              <a:buNone/>
            </a:pPr>
            <a:endParaRPr lang="en-IN" dirty="0" smtClean="0"/>
          </a:p>
          <a:p>
            <a:pPr marL="514350" indent="-514350" algn="just">
              <a:buFont typeface="+mj-lt"/>
              <a:buAutoNum type="arabicPeriod"/>
            </a:pPr>
            <a:endParaRPr lang="en-IN" dirty="0" smtClean="0"/>
          </a:p>
          <a:p>
            <a:endParaRPr lang="en-US" dirty="0" smtClean="0"/>
          </a:p>
          <a:p>
            <a:pPr algn="just"/>
            <a:endParaRPr lang="en-US" dirty="0" smtClean="0"/>
          </a:p>
          <a:p>
            <a:pPr marL="514350" indent="-514350" algn="just">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ouble program2.PNG"/>
          <p:cNvPicPr>
            <a:picLocks noGrp="1" noChangeAspect="1"/>
          </p:cNvPicPr>
          <p:nvPr>
            <p:ph sz="quarter" idx="1"/>
          </p:nvPr>
        </p:nvPicPr>
        <p:blipFill>
          <a:blip r:embed="rId2"/>
          <a:stretch>
            <a:fillRect/>
          </a:stretch>
        </p:blipFill>
        <p:spPr>
          <a:xfrm>
            <a:off x="928662" y="428604"/>
            <a:ext cx="7643865" cy="4214842"/>
          </a:xfrm>
        </p:spPr>
      </p:pic>
      <p:sp>
        <p:nvSpPr>
          <p:cNvPr id="6" name="TextBox 5"/>
          <p:cNvSpPr txBox="1"/>
          <p:nvPr/>
        </p:nvSpPr>
        <p:spPr>
          <a:xfrm>
            <a:off x="500034" y="4500570"/>
            <a:ext cx="8286808" cy="1200329"/>
          </a:xfrm>
          <a:prstGeom prst="rect">
            <a:avLst/>
          </a:prstGeom>
          <a:noFill/>
        </p:spPr>
        <p:txBody>
          <a:bodyPr wrap="square" rtlCol="0">
            <a:spAutoFit/>
          </a:bodyPr>
          <a:lstStyle/>
          <a:p>
            <a:pPr lvl="1" algn="just"/>
            <a:r>
              <a:rPr lang="en-US" dirty="0" smtClean="0">
                <a:latin typeface="Times New Roman" pitchFamily="18" charset="0"/>
                <a:cs typeface="Times New Roman" pitchFamily="18" charset="0"/>
              </a:rPr>
              <a:t>Using this convention, the truth-functional values for several of the nodes can be expressed in terms of segments from previous nodes. Use the node name to identify the point. </a:t>
            </a:r>
            <a:endParaRPr lang="en-US" sz="16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p1.PNG"/>
          <p:cNvPicPr>
            <a:picLocks noGrp="1" noChangeAspect="1"/>
          </p:cNvPicPr>
          <p:nvPr>
            <p:ph sz="quarter" idx="1"/>
          </p:nvPr>
        </p:nvPicPr>
        <p:blipFill>
          <a:blip r:embed="rId2"/>
          <a:stretch>
            <a:fillRect/>
          </a:stretch>
        </p:blipFill>
        <p:spPr>
          <a:xfrm>
            <a:off x="785786" y="928670"/>
            <a:ext cx="6286543" cy="2017746"/>
          </a:xfrm>
        </p:spPr>
      </p:pic>
      <p:sp>
        <p:nvSpPr>
          <p:cNvPr id="5" name="TextBox 4"/>
          <p:cNvSpPr txBox="1"/>
          <p:nvPr/>
        </p:nvSpPr>
        <p:spPr>
          <a:xfrm>
            <a:off x="428596" y="2857496"/>
            <a:ext cx="8143932" cy="2246769"/>
          </a:xfrm>
          <a:prstGeom prst="rect">
            <a:avLst/>
          </a:prstGeom>
          <a:noFill/>
        </p:spPr>
        <p:txBody>
          <a:bodyPr wrap="square" rtlCol="0">
            <a:spAutoFit/>
          </a:bodyPr>
          <a:lstStyle/>
          <a:p>
            <a:pPr algn="just"/>
            <a:endParaRPr lang="en-US" sz="2800" dirty="0" smtClean="0">
              <a:latin typeface="Times New Roman" pitchFamily="18" charset="0"/>
              <a:cs typeface="Times New Roman" pitchFamily="18" charset="0"/>
            </a:endParaRPr>
          </a:p>
          <a:p>
            <a:pPr lvl="1" algn="just"/>
            <a:r>
              <a:rPr lang="en-US" sz="2800" dirty="0" smtClean="0">
                <a:latin typeface="Times New Roman" pitchFamily="18" charset="0"/>
                <a:cs typeface="Times New Roman" pitchFamily="18" charset="0"/>
              </a:rPr>
              <a:t>There are only two numbers in </a:t>
            </a:r>
            <a:r>
              <a:rPr lang="en-US" sz="2800" dirty="0" err="1" smtClean="0">
                <a:latin typeface="Times New Roman" pitchFamily="18" charset="0"/>
                <a:cs typeface="Times New Roman" pitchFamily="18" charset="0"/>
              </a:rPr>
              <a:t>boolean</a:t>
            </a:r>
            <a:r>
              <a:rPr lang="en-US" sz="2800" dirty="0" smtClean="0">
                <a:latin typeface="Times New Roman" pitchFamily="18" charset="0"/>
                <a:cs typeface="Times New Roman" pitchFamily="18" charset="0"/>
              </a:rPr>
              <a:t> algebra: zero (0) and one (1). One means "always true" and zero means "always false".</a:t>
            </a:r>
          </a:p>
          <a:p>
            <a:pPr algn="just"/>
            <a:endParaRPr lang="en-US" sz="2800"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Specification Systems</a:t>
            </a:r>
            <a:endParaRPr lang="en-US" dirty="0"/>
          </a:p>
        </p:txBody>
      </p:sp>
      <p:sp>
        <p:nvSpPr>
          <p:cNvPr id="3" name="Content Placeholder 2"/>
          <p:cNvSpPr>
            <a:spLocks noGrp="1"/>
          </p:cNvSpPr>
          <p:nvPr>
            <p:ph sz="quarter" idx="1"/>
          </p:nvPr>
        </p:nvSpPr>
        <p:spPr/>
        <p:txBody>
          <a:bodyPr>
            <a:normAutofit/>
          </a:bodyPr>
          <a:lstStyle/>
          <a:p>
            <a:pPr algn="just"/>
            <a:r>
              <a:rPr lang="en-IN" sz="3200" dirty="0" smtClean="0"/>
              <a:t>The major problem with specifications is that they would be hard to express.</a:t>
            </a:r>
          </a:p>
          <a:p>
            <a:pPr algn="just"/>
            <a:r>
              <a:rPr lang="en-IN" sz="3200" dirty="0" smtClean="0"/>
              <a:t>Boolean algebra (also known as </a:t>
            </a:r>
            <a:r>
              <a:rPr lang="en-IN" sz="3200" dirty="0" err="1" smtClean="0"/>
              <a:t>sentinal</a:t>
            </a:r>
            <a:r>
              <a:rPr lang="en-IN" sz="3200" dirty="0" smtClean="0"/>
              <a:t> calculus) is the most basic of all logic systems</a:t>
            </a:r>
          </a:p>
          <a:p>
            <a:pPr algn="just"/>
            <a:r>
              <a:rPr lang="en-IN" sz="3200" dirty="0" smtClean="0"/>
              <a:t>To understand the specifications or the rejection of specifications, the </a:t>
            </a:r>
            <a:r>
              <a:rPr lang="en-IN" sz="3200" dirty="0" err="1" smtClean="0"/>
              <a:t>boolean</a:t>
            </a:r>
            <a:r>
              <a:rPr lang="en-IN" sz="3200" dirty="0" smtClean="0"/>
              <a:t> algebra should be known</a:t>
            </a:r>
            <a:endParaRPr lang="en-US" sz="32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rules of Boolean Algebra</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IN" dirty="0" smtClean="0"/>
              <a:t>Boolean algebra mainly uses three operators:</a:t>
            </a:r>
          </a:p>
          <a:p>
            <a:pPr algn="just">
              <a:buNone/>
            </a:pPr>
            <a:r>
              <a:rPr lang="en-IN" dirty="0" smtClean="0"/>
              <a:t>	x meaning AND</a:t>
            </a:r>
          </a:p>
          <a:p>
            <a:pPr algn="just">
              <a:buNone/>
            </a:pPr>
            <a:r>
              <a:rPr lang="en-IN" dirty="0" smtClean="0"/>
              <a:t>   + Meaning OR</a:t>
            </a:r>
          </a:p>
          <a:p>
            <a:pPr algn="just">
              <a:buNone/>
            </a:pPr>
            <a:r>
              <a:rPr lang="en-IN" dirty="0" smtClean="0"/>
              <a:t>    A¯ meaning NOT</a:t>
            </a:r>
          </a:p>
          <a:p>
            <a:pPr algn="just">
              <a:buNone/>
            </a:pPr>
            <a:endParaRPr lang="en-IN" dirty="0" smtClean="0"/>
          </a:p>
          <a:p>
            <a:pPr algn="just">
              <a:buNone/>
            </a:pPr>
            <a:r>
              <a:rPr lang="en-IN" dirty="0" smtClean="0"/>
              <a:t>X(AND): the AND operator indicates the concatenation of two predicates . If A and B are two statements, the result A AND B is true when both A and B are TRUE. In all other cases, it is false.</a:t>
            </a:r>
          </a:p>
          <a:p>
            <a:pPr algn="just">
              <a:buNone/>
            </a:pPr>
            <a:r>
              <a:rPr lang="en-IN" dirty="0" smtClean="0"/>
              <a:t>+(OR): either A OR B is true or both</a:t>
            </a:r>
          </a:p>
          <a:p>
            <a:pPr algn="just">
              <a:buNone/>
            </a:pPr>
            <a:r>
              <a:rPr lang="en-IN" dirty="0" smtClean="0"/>
              <a:t>A¯(NOT): also negation or complementation.. This is read as either not A or A bar. If A is true A¯ is false and vice versa</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les of boolean algebra.PNG"/>
          <p:cNvPicPr>
            <a:picLocks noGrp="1" noChangeAspect="1"/>
          </p:cNvPicPr>
          <p:nvPr>
            <p:ph sz="quarter" idx="1"/>
          </p:nvPr>
        </p:nvPicPr>
        <p:blipFill>
          <a:blip r:embed="rId2"/>
          <a:stretch>
            <a:fillRect/>
          </a:stretch>
        </p:blipFill>
        <p:spPr>
          <a:xfrm>
            <a:off x="214282" y="285728"/>
            <a:ext cx="8501122" cy="6286544"/>
          </a:xfr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500042"/>
            <a:ext cx="8186766" cy="5519758"/>
          </a:xfrm>
        </p:spPr>
        <p:txBody>
          <a:bodyPr/>
          <a:lstStyle/>
          <a:p>
            <a:pPr marL="274320" lvl="1" indent="-274320">
              <a:spcBef>
                <a:spcPts val="580"/>
              </a:spcBef>
              <a:buClr>
                <a:schemeClr val="accent1"/>
              </a:buClr>
            </a:pPr>
            <a:r>
              <a:rPr lang="en-US" dirty="0" smtClean="0"/>
              <a:t>In all of the above, a letter can represent a single sentence or an entire </a:t>
            </a:r>
            <a:r>
              <a:rPr lang="en-US" dirty="0" err="1" smtClean="0"/>
              <a:t>boolean</a:t>
            </a:r>
            <a:r>
              <a:rPr lang="en-US" dirty="0" smtClean="0"/>
              <a:t> algebra expression.</a:t>
            </a:r>
            <a:endParaRPr lang="en-US" sz="2000" dirty="0" smtClean="0"/>
          </a:p>
          <a:p>
            <a:pPr>
              <a:buNone/>
            </a:pPr>
            <a:r>
              <a:rPr lang="en-IN" b="1" dirty="0" smtClean="0"/>
              <a:t>Terminology:</a:t>
            </a:r>
          </a:p>
          <a:p>
            <a:pPr marL="514350" lvl="1" indent="-514350">
              <a:spcBef>
                <a:spcPts val="580"/>
              </a:spcBef>
              <a:buClr>
                <a:schemeClr val="accent1"/>
              </a:buClr>
              <a:buFont typeface="+mj-lt"/>
              <a:buAutoNum type="arabicPeriod"/>
            </a:pPr>
            <a:r>
              <a:rPr lang="en-US" dirty="0" smtClean="0"/>
              <a:t>Individual letters in a </a:t>
            </a:r>
            <a:r>
              <a:rPr lang="en-US" dirty="0" err="1" smtClean="0"/>
              <a:t>boolean</a:t>
            </a:r>
            <a:r>
              <a:rPr lang="en-US" dirty="0" smtClean="0"/>
              <a:t> algebra expression are called </a:t>
            </a:r>
            <a:r>
              <a:rPr lang="en-US" b="1" dirty="0" smtClean="0"/>
              <a:t>Literals</a:t>
            </a:r>
            <a:r>
              <a:rPr lang="en-US" dirty="0" smtClean="0"/>
              <a:t> (e.g. A,B)</a:t>
            </a:r>
          </a:p>
          <a:p>
            <a:pPr marL="514350" lvl="1" indent="-514350">
              <a:spcBef>
                <a:spcPts val="580"/>
              </a:spcBef>
              <a:buClr>
                <a:schemeClr val="accent1"/>
              </a:buClr>
              <a:buFont typeface="+mj-lt"/>
              <a:buAutoNum type="arabicPeriod"/>
            </a:pPr>
            <a:r>
              <a:rPr lang="en-US" sz="2000" dirty="0" smtClean="0"/>
              <a:t>The product of several literals is called a </a:t>
            </a:r>
            <a:r>
              <a:rPr lang="en-US" sz="2000" b="1" dirty="0" smtClean="0"/>
              <a:t>product term</a:t>
            </a:r>
            <a:r>
              <a:rPr lang="en-US" sz="2000" dirty="0" smtClean="0"/>
              <a:t> (e.g., ABC, DE).</a:t>
            </a:r>
          </a:p>
          <a:p>
            <a:pPr marL="514350" lvl="1" indent="-514350">
              <a:spcBef>
                <a:spcPts val="580"/>
              </a:spcBef>
              <a:buClr>
                <a:schemeClr val="accent1"/>
              </a:buClr>
              <a:buFont typeface="+mj-lt"/>
              <a:buAutoNum type="arabicPeriod"/>
            </a:pPr>
            <a:r>
              <a:rPr lang="en-US" sz="2000" dirty="0" smtClean="0"/>
              <a:t>An arbitrary </a:t>
            </a:r>
            <a:r>
              <a:rPr lang="en-US" sz="2000" dirty="0" err="1" smtClean="0"/>
              <a:t>boolean</a:t>
            </a:r>
            <a:r>
              <a:rPr lang="en-US" sz="2000" dirty="0" smtClean="0"/>
              <a:t> expression that has been multiplied out so that it consists of the sum of products (e.g., ABC + DEF + GH) is said to be in </a:t>
            </a:r>
            <a:r>
              <a:rPr lang="en-US" sz="2000" b="1" dirty="0" smtClean="0"/>
              <a:t>sum-of-products form</a:t>
            </a:r>
            <a:r>
              <a:rPr lang="en-US" sz="2000" dirty="0" smtClean="0"/>
              <a:t>.</a:t>
            </a:r>
          </a:p>
          <a:p>
            <a:pPr marL="514350" lvl="1" indent="-514350">
              <a:spcBef>
                <a:spcPts val="580"/>
              </a:spcBef>
              <a:buClr>
                <a:schemeClr val="accent1"/>
              </a:buClr>
              <a:buFont typeface="+mj-lt"/>
              <a:buAutoNum type="arabicPeriod"/>
            </a:pPr>
            <a:r>
              <a:rPr lang="en-US" sz="2000" dirty="0" smtClean="0"/>
              <a:t>The result of simplifications (using the rules above) is again in the sum of product form and each product term in such a simplified version is called a </a:t>
            </a:r>
            <a:r>
              <a:rPr lang="en-US" sz="2000" b="1" dirty="0" smtClean="0"/>
              <a:t>prime </a:t>
            </a:r>
            <a:r>
              <a:rPr lang="en-US" sz="2000" b="1" dirty="0" err="1" smtClean="0"/>
              <a:t>implicant</a:t>
            </a:r>
            <a:r>
              <a:rPr lang="en-US" sz="2000" b="1" dirty="0" smtClean="0"/>
              <a:t> . </a:t>
            </a:r>
            <a:r>
              <a:rPr lang="en-US" sz="2000" dirty="0" smtClean="0"/>
              <a:t>The result of simplifications (using the rules above) is again in the sum of product form and each product term in such a simplified version is called a </a:t>
            </a:r>
            <a:r>
              <a:rPr lang="en-US" sz="2000" b="1" dirty="0" smtClean="0"/>
              <a:t>prime </a:t>
            </a:r>
            <a:r>
              <a:rPr lang="en-US" sz="2000" b="1" dirty="0" err="1" smtClean="0"/>
              <a:t>implicant</a:t>
            </a:r>
            <a:endParaRPr lang="en-US" sz="2000" dirty="0" smtClean="0"/>
          </a:p>
          <a:p>
            <a:pPr marL="514350" indent="-514350">
              <a:buFont typeface="+mj-lt"/>
              <a:buAutoNum type="arabicPeriod"/>
            </a:pP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Examples:</a:t>
            </a:r>
            <a:endParaRPr lang="en-US" dirty="0"/>
          </a:p>
        </p:txBody>
      </p:sp>
      <p:pic>
        <p:nvPicPr>
          <p:cNvPr id="4" name="Content Placeholder 3" descr="rules1.PNG"/>
          <p:cNvPicPr>
            <a:picLocks noGrp="1" noChangeAspect="1"/>
          </p:cNvPicPr>
          <p:nvPr>
            <p:ph sz="quarter" idx="1"/>
          </p:nvPr>
        </p:nvPicPr>
        <p:blipFill>
          <a:blip r:embed="rId2"/>
          <a:stretch>
            <a:fillRect/>
          </a:stretch>
        </p:blipFill>
        <p:spPr>
          <a:xfrm>
            <a:off x="1357290" y="1571612"/>
            <a:ext cx="6500858" cy="4643470"/>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a:t>
            </a:r>
            <a:endParaRPr lang="en-US" dirty="0"/>
          </a:p>
        </p:txBody>
      </p:sp>
      <p:pic>
        <p:nvPicPr>
          <p:cNvPr id="4" name="Content Placeholder 3" descr="rules2.PNG"/>
          <p:cNvPicPr>
            <a:picLocks noGrp="1" noChangeAspect="1"/>
          </p:cNvPicPr>
          <p:nvPr>
            <p:ph sz="quarter" idx="1"/>
          </p:nvPr>
        </p:nvPicPr>
        <p:blipFill>
          <a:blip r:embed="rId2"/>
          <a:stretch>
            <a:fillRect/>
          </a:stretch>
        </p:blipFill>
        <p:spPr>
          <a:xfrm>
            <a:off x="1785918" y="1428736"/>
            <a:ext cx="5643602" cy="4857784"/>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normAutofit fontScale="90000"/>
          </a:bodyPr>
          <a:lstStyle/>
          <a:p>
            <a:r>
              <a:rPr lang="en-IN" dirty="0" smtClean="0"/>
              <a:t>KV CHARTS</a:t>
            </a:r>
            <a:endParaRPr lang="en-US" dirty="0"/>
          </a:p>
        </p:txBody>
      </p:sp>
      <p:sp>
        <p:nvSpPr>
          <p:cNvPr id="3" name="Content Placeholder 2"/>
          <p:cNvSpPr>
            <a:spLocks noGrp="1"/>
          </p:cNvSpPr>
          <p:nvPr>
            <p:ph sz="quarter" idx="1"/>
          </p:nvPr>
        </p:nvSpPr>
        <p:spPr>
          <a:xfrm>
            <a:off x="914400" y="1071546"/>
            <a:ext cx="7772400" cy="4948254"/>
          </a:xfrm>
        </p:spPr>
        <p:txBody>
          <a:bodyPr/>
          <a:lstStyle/>
          <a:p>
            <a:pPr algn="just">
              <a:buNone/>
            </a:pPr>
            <a:r>
              <a:rPr lang="en-IN" b="1" dirty="0" smtClean="0"/>
              <a:t>Introduction:</a:t>
            </a:r>
          </a:p>
          <a:p>
            <a:pPr algn="just">
              <a:buNone/>
            </a:pPr>
            <a:endParaRPr lang="en-US" dirty="0" smtClean="0"/>
          </a:p>
          <a:p>
            <a:pPr lvl="1" algn="just"/>
            <a:r>
              <a:rPr lang="en-US" dirty="0" smtClean="0"/>
              <a:t>If you had to deal with expressions in four, five, or six variables, you could get bogged down in the algebra and make as many errors in designing test cases as there are bugs in the routine you're testing. </a:t>
            </a:r>
            <a:endParaRPr lang="en-US" sz="2000" dirty="0" smtClean="0"/>
          </a:p>
          <a:p>
            <a:pPr lvl="1" algn="just"/>
            <a:r>
              <a:rPr lang="en-US" b="1" dirty="0" err="1" smtClean="0"/>
              <a:t>Karnaugh-Veitch</a:t>
            </a:r>
            <a:r>
              <a:rPr lang="en-US" b="1" dirty="0" smtClean="0"/>
              <a:t> chart</a:t>
            </a:r>
            <a:r>
              <a:rPr lang="en-US" dirty="0" smtClean="0"/>
              <a:t> reduces </a:t>
            </a:r>
            <a:r>
              <a:rPr lang="en-US" dirty="0" err="1" smtClean="0"/>
              <a:t>boolean</a:t>
            </a:r>
            <a:r>
              <a:rPr lang="en-US" dirty="0" smtClean="0"/>
              <a:t> algebraic manipulations to graphical trivia.</a:t>
            </a:r>
            <a:endParaRPr lang="en-US" sz="2000" dirty="0" smtClean="0"/>
          </a:p>
          <a:p>
            <a:pPr lvl="1" algn="just"/>
            <a:r>
              <a:rPr lang="en-US" dirty="0" smtClean="0"/>
              <a:t>Beyond six variables these diagrams get cumbersome and may not be effective.</a:t>
            </a:r>
            <a:endParaRPr lang="en-US" sz="2000" dirty="0" smtClean="0"/>
          </a:p>
          <a:p>
            <a:pPr algn="just">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Single Variable</a:t>
            </a:r>
            <a:endParaRPr lang="en-US" dirty="0"/>
          </a:p>
        </p:txBody>
      </p:sp>
      <p:sp>
        <p:nvSpPr>
          <p:cNvPr id="3" name="Content Placeholder 2"/>
          <p:cNvSpPr>
            <a:spLocks noGrp="1"/>
          </p:cNvSpPr>
          <p:nvPr>
            <p:ph sz="quarter" idx="1"/>
          </p:nvPr>
        </p:nvSpPr>
        <p:spPr>
          <a:xfrm>
            <a:off x="428596" y="1447800"/>
            <a:ext cx="8258204" cy="4572000"/>
          </a:xfrm>
        </p:spPr>
        <p:txBody>
          <a:bodyPr/>
          <a:lstStyle/>
          <a:p>
            <a:pPr lvl="1"/>
            <a:r>
              <a:rPr lang="en-US" dirty="0" smtClean="0"/>
              <a:t>shows all the </a:t>
            </a:r>
            <a:r>
              <a:rPr lang="en-US" dirty="0" err="1" smtClean="0"/>
              <a:t>boolean</a:t>
            </a:r>
            <a:r>
              <a:rPr lang="en-US" dirty="0" smtClean="0"/>
              <a:t> functions of a single variable and their equivalent representation as a KV chart. </a:t>
            </a:r>
          </a:p>
          <a:p>
            <a:pPr lvl="1"/>
            <a:endParaRPr lang="en-US" sz="2000" dirty="0" smtClean="0"/>
          </a:p>
          <a:p>
            <a:endParaRPr lang="en-US" dirty="0"/>
          </a:p>
        </p:txBody>
      </p:sp>
      <p:pic>
        <p:nvPicPr>
          <p:cNvPr id="4" name="Picture 3" descr="kv1.PNG"/>
          <p:cNvPicPr>
            <a:picLocks noChangeAspect="1"/>
          </p:cNvPicPr>
          <p:nvPr/>
        </p:nvPicPr>
        <p:blipFill>
          <a:blip r:embed="rId2"/>
          <a:stretch>
            <a:fillRect/>
          </a:stretch>
        </p:blipFill>
        <p:spPr>
          <a:xfrm>
            <a:off x="2214546" y="2214554"/>
            <a:ext cx="4500594" cy="4470592"/>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Single Variable</a:t>
            </a:r>
            <a:endParaRPr lang="en-US" dirty="0"/>
          </a:p>
        </p:txBody>
      </p:sp>
      <p:sp>
        <p:nvSpPr>
          <p:cNvPr id="3" name="Content Placeholder 2"/>
          <p:cNvSpPr>
            <a:spLocks noGrp="1"/>
          </p:cNvSpPr>
          <p:nvPr>
            <p:ph sz="quarter" idx="1"/>
          </p:nvPr>
        </p:nvSpPr>
        <p:spPr/>
        <p:txBody>
          <a:bodyPr/>
          <a:lstStyle/>
          <a:p>
            <a:endParaRPr lang="en-US" dirty="0" smtClean="0"/>
          </a:p>
          <a:p>
            <a:pPr lvl="1"/>
            <a:r>
              <a:rPr lang="en-US" dirty="0" smtClean="0"/>
              <a:t>The charts show all possible truth values that the variable A can have.</a:t>
            </a:r>
            <a:endParaRPr lang="en-US" sz="2000" dirty="0" smtClean="0"/>
          </a:p>
          <a:p>
            <a:pPr lvl="1"/>
            <a:r>
              <a:rPr lang="en-US" dirty="0" smtClean="0"/>
              <a:t>A "1" means the variable’s value is "1" or TRUE. A "0" means that the variable's value is 0 or FALSE.</a:t>
            </a:r>
            <a:endParaRPr lang="en-US" sz="2000" dirty="0" smtClean="0"/>
          </a:p>
          <a:p>
            <a:pPr lvl="1"/>
            <a:r>
              <a:rPr lang="en-US" dirty="0" smtClean="0"/>
              <a:t>The entry in the box (0 or 1) specifies whether the function that the chart represents is true or false for that value of the variable.</a:t>
            </a:r>
            <a:endParaRPr lang="en-US" sz="2000" dirty="0" smtClean="0"/>
          </a:p>
          <a:p>
            <a:pPr lvl="1"/>
            <a:r>
              <a:rPr lang="en-US" dirty="0" smtClean="0"/>
              <a:t>We usually do not explicitly put in 0 entries but specify only the conditions under which the function is true.</a:t>
            </a:r>
            <a:endParaRPr lang="en-US" sz="2000" dirty="0" smtClean="0"/>
          </a:p>
          <a:p>
            <a:pPr>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Two variables</a:t>
            </a:r>
            <a:endParaRPr lang="en-US" dirty="0"/>
          </a:p>
        </p:txBody>
      </p:sp>
      <p:sp>
        <p:nvSpPr>
          <p:cNvPr id="3" name="Content Placeholder 2"/>
          <p:cNvSpPr>
            <a:spLocks noGrp="1"/>
          </p:cNvSpPr>
          <p:nvPr>
            <p:ph sz="quarter" idx="1"/>
          </p:nvPr>
        </p:nvSpPr>
        <p:spPr/>
        <p:txBody>
          <a:bodyPr/>
          <a:lstStyle/>
          <a:p>
            <a:r>
              <a:rPr lang="en-IN" dirty="0" smtClean="0"/>
              <a:t>The following </a:t>
            </a:r>
            <a:r>
              <a:rPr lang="en-US" dirty="0" smtClean="0"/>
              <a:t>shows eight of the sixteen possible functions of two variables. </a:t>
            </a:r>
          </a:p>
          <a:p>
            <a:pPr>
              <a:buNone/>
            </a:pPr>
            <a:endParaRPr lang="en-US" dirty="0"/>
          </a:p>
        </p:txBody>
      </p:sp>
      <p:pic>
        <p:nvPicPr>
          <p:cNvPr id="4" name="Picture 3" descr="kv2.PNG"/>
          <p:cNvPicPr>
            <a:picLocks noChangeAspect="1"/>
          </p:cNvPicPr>
          <p:nvPr/>
        </p:nvPicPr>
        <p:blipFill>
          <a:blip r:embed="rId2"/>
          <a:stretch>
            <a:fillRect/>
          </a:stretch>
        </p:blipFill>
        <p:spPr>
          <a:xfrm>
            <a:off x="2571736" y="2214554"/>
            <a:ext cx="4429156" cy="377364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KV Charts for Functions of Two Variables.</a:t>
            </a:r>
            <a:endParaRPr lang="en-US" sz="3200" dirty="0"/>
          </a:p>
        </p:txBody>
      </p:sp>
      <p:pic>
        <p:nvPicPr>
          <p:cNvPr id="4" name="Content Placeholder 3" descr="kv3.PNG"/>
          <p:cNvPicPr>
            <a:picLocks noGrp="1" noChangeAspect="1"/>
          </p:cNvPicPr>
          <p:nvPr>
            <p:ph sz="quarter" idx="1"/>
          </p:nvPr>
        </p:nvPicPr>
        <p:blipFill>
          <a:blip r:embed="rId2"/>
          <a:stretch>
            <a:fillRect/>
          </a:stretch>
        </p:blipFill>
        <p:spPr>
          <a:xfrm>
            <a:off x="2285984" y="1500174"/>
            <a:ext cx="4714907" cy="4572031"/>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Knowledge-based system</a:t>
            </a:r>
            <a:endParaRPr lang="en-US" dirty="0"/>
          </a:p>
        </p:txBody>
      </p:sp>
      <p:sp>
        <p:nvSpPr>
          <p:cNvPr id="3" name="Content Placeholder 2"/>
          <p:cNvSpPr>
            <a:spLocks noGrp="1"/>
          </p:cNvSpPr>
          <p:nvPr>
            <p:ph sz="quarter" idx="1"/>
          </p:nvPr>
        </p:nvSpPr>
        <p:spPr/>
        <p:txBody>
          <a:bodyPr>
            <a:noAutofit/>
          </a:bodyPr>
          <a:lstStyle/>
          <a:p>
            <a:pPr algn="just"/>
            <a:r>
              <a:rPr lang="en-IN" sz="3200" dirty="0" smtClean="0"/>
              <a:t>It is used to many applications which are very difficult.</a:t>
            </a:r>
          </a:p>
          <a:p>
            <a:pPr algn="just"/>
            <a:r>
              <a:rPr lang="en-IN" sz="3200" dirty="0" smtClean="0"/>
              <a:t>These systems will gather knowledge from a knowledge repository or domain such as law, engineering etc.. Into a database.</a:t>
            </a:r>
          </a:p>
          <a:p>
            <a:pPr algn="just"/>
            <a:r>
              <a:rPr lang="en-IN" sz="3200" dirty="0" smtClean="0"/>
              <a:t>Once the data is brought into database it can be modified retrieved and queried</a:t>
            </a:r>
          </a:p>
          <a:p>
            <a:pPr algn="just"/>
            <a:r>
              <a:rPr lang="en-IN" sz="3200" dirty="0" smtClean="0"/>
              <a:t>Converting the expert’s knowledge into a collection or set of rules is known as knowledge based system.</a:t>
            </a:r>
            <a:endParaRPr lang="en-US" sz="32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785794"/>
            <a:ext cx="8115328" cy="5234006"/>
          </a:xfrm>
        </p:spPr>
        <p:txBody>
          <a:bodyPr/>
          <a:lstStyle/>
          <a:p>
            <a:pPr algn="just"/>
            <a:endParaRPr lang="en-US" dirty="0" smtClean="0"/>
          </a:p>
          <a:p>
            <a:pPr lvl="1" algn="just"/>
            <a:r>
              <a:rPr lang="en-US" dirty="0" smtClean="0"/>
              <a:t>Each box corresponds to the combination of values of the variables for the row and column of that box.</a:t>
            </a:r>
            <a:endParaRPr lang="en-US" sz="2000" dirty="0" smtClean="0"/>
          </a:p>
          <a:p>
            <a:pPr lvl="1" algn="just"/>
            <a:r>
              <a:rPr lang="en-US" dirty="0" smtClean="0"/>
              <a:t>A pair may be adjacent either horizontally or vertically but not diagonally.</a:t>
            </a:r>
            <a:endParaRPr lang="en-US" sz="2000" dirty="0" smtClean="0"/>
          </a:p>
          <a:p>
            <a:pPr lvl="1" algn="just"/>
            <a:r>
              <a:rPr lang="en-US" dirty="0" smtClean="0"/>
              <a:t>Any variable that changes in either the horizontal or vertical direction does not appear in the expression.</a:t>
            </a:r>
            <a:endParaRPr lang="en-US" sz="2000" dirty="0" smtClean="0"/>
          </a:p>
          <a:p>
            <a:pPr lvl="1" algn="just"/>
            <a:r>
              <a:rPr lang="en-US" dirty="0" smtClean="0"/>
              <a:t>In the fifth chart, the B variable changes from 0 to 1 going down the column, and because the A variable's value for the column is 1, the chart is equivalent to a simple A.</a:t>
            </a:r>
            <a:endParaRPr lang="en-US" sz="2000"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IN" dirty="0" smtClean="0"/>
              <a:t>The following figure shows </a:t>
            </a:r>
            <a:r>
              <a:rPr lang="en-US" dirty="0" smtClean="0"/>
              <a:t>the remaining eight functions of two variables. </a:t>
            </a:r>
          </a:p>
          <a:p>
            <a:pPr>
              <a:buNone/>
            </a:pPr>
            <a:endParaRPr lang="en-US" dirty="0"/>
          </a:p>
        </p:txBody>
      </p:sp>
      <p:pic>
        <p:nvPicPr>
          <p:cNvPr id="4" name="Picture 3" descr="kv4.PNG"/>
          <p:cNvPicPr>
            <a:picLocks noChangeAspect="1"/>
          </p:cNvPicPr>
          <p:nvPr/>
        </p:nvPicPr>
        <p:blipFill>
          <a:blip r:embed="rId2"/>
          <a:stretch>
            <a:fillRect/>
          </a:stretch>
        </p:blipFill>
        <p:spPr>
          <a:xfrm>
            <a:off x="2357422" y="2214554"/>
            <a:ext cx="4429156" cy="3951449"/>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v5.PNG"/>
          <p:cNvPicPr>
            <a:picLocks noGrp="1" noChangeAspect="1"/>
          </p:cNvPicPr>
          <p:nvPr>
            <p:ph sz="quarter" idx="1"/>
          </p:nvPr>
        </p:nvPicPr>
        <p:blipFill>
          <a:blip r:embed="rId2"/>
          <a:stretch>
            <a:fillRect/>
          </a:stretch>
        </p:blipFill>
        <p:spPr>
          <a:xfrm>
            <a:off x="1928794" y="1000108"/>
            <a:ext cx="5357849" cy="4786346"/>
          </a:xfr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Two variables</a:t>
            </a:r>
            <a:endParaRPr lang="en-US" dirty="0"/>
          </a:p>
        </p:txBody>
      </p:sp>
      <p:sp>
        <p:nvSpPr>
          <p:cNvPr id="3" name="Content Placeholder 2"/>
          <p:cNvSpPr>
            <a:spLocks noGrp="1"/>
          </p:cNvSpPr>
          <p:nvPr>
            <p:ph sz="quarter" idx="1"/>
          </p:nvPr>
        </p:nvSpPr>
        <p:spPr/>
        <p:txBody>
          <a:bodyPr>
            <a:normAutofit fontScale="92500"/>
          </a:bodyPr>
          <a:lstStyle/>
          <a:p>
            <a:endParaRPr lang="en-US" dirty="0" smtClean="0"/>
          </a:p>
          <a:p>
            <a:pPr lvl="1"/>
            <a:r>
              <a:rPr lang="en-US" dirty="0" smtClean="0"/>
              <a:t>The first chart has two 1's in it, but because they are not adjacent, each must be taken separately.</a:t>
            </a:r>
            <a:endParaRPr lang="en-US" sz="2000" dirty="0" smtClean="0"/>
          </a:p>
          <a:p>
            <a:pPr lvl="1"/>
            <a:r>
              <a:rPr lang="en-US" dirty="0" smtClean="0"/>
              <a:t>They are written using a plus sign.</a:t>
            </a:r>
            <a:endParaRPr lang="en-US" sz="2000" dirty="0" smtClean="0"/>
          </a:p>
          <a:p>
            <a:pPr lvl="1"/>
            <a:r>
              <a:rPr lang="en-US" dirty="0" smtClean="0"/>
              <a:t>It is clear now why there are sixteen functions of two variables.</a:t>
            </a:r>
            <a:endParaRPr lang="en-US" sz="2000" dirty="0" smtClean="0"/>
          </a:p>
          <a:p>
            <a:pPr lvl="1"/>
            <a:r>
              <a:rPr lang="en-US" dirty="0" smtClean="0"/>
              <a:t>Each box in the KV chart corresponds to a combination of the variables' values.</a:t>
            </a:r>
            <a:endParaRPr lang="en-US" sz="2000" dirty="0" smtClean="0"/>
          </a:p>
          <a:p>
            <a:pPr lvl="1"/>
            <a:r>
              <a:rPr lang="en-US" dirty="0" smtClean="0"/>
              <a:t>That combination might or might not be in the function (i.e., the box corresponding to that combination might have a 1 or 0 entry).</a:t>
            </a:r>
            <a:endParaRPr lang="en-US" sz="2000" dirty="0" smtClean="0"/>
          </a:p>
          <a:p>
            <a:pPr lvl="1"/>
            <a:r>
              <a:rPr lang="en-US" dirty="0" smtClean="0"/>
              <a:t>Since n variables lead to 2</a:t>
            </a:r>
            <a:r>
              <a:rPr lang="en-US" baseline="30000" dirty="0" smtClean="0"/>
              <a:t>n</a:t>
            </a:r>
            <a:r>
              <a:rPr lang="en-US" dirty="0" smtClean="0"/>
              <a:t> combinations of 0 and 1 for the variables, and each such combination (box) can be filled or not filled, leading to 2</a:t>
            </a:r>
            <a:r>
              <a:rPr lang="en-US" baseline="30000" dirty="0" smtClean="0"/>
              <a:t>2n</a:t>
            </a:r>
            <a:r>
              <a:rPr lang="en-US" dirty="0" smtClean="0"/>
              <a:t> ways of doing this.</a:t>
            </a:r>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4348" y="428604"/>
            <a:ext cx="3286148" cy="5715040"/>
          </a:xfrm>
        </p:spPr>
        <p:txBody>
          <a:bodyPr>
            <a:normAutofit fontScale="92500" lnSpcReduction="10000"/>
          </a:bodyPr>
          <a:lstStyle/>
          <a:p>
            <a:pPr algn="just"/>
            <a:endParaRPr lang="en-US" dirty="0" smtClean="0"/>
          </a:p>
          <a:p>
            <a:pPr lvl="1" algn="just"/>
            <a:r>
              <a:rPr lang="en-US" dirty="0" smtClean="0"/>
              <a:t>Consequently for one variable there are 2</a:t>
            </a:r>
            <a:r>
              <a:rPr lang="en-US" baseline="30000" dirty="0" smtClean="0"/>
              <a:t>21</a:t>
            </a:r>
            <a:r>
              <a:rPr lang="en-US" dirty="0" smtClean="0"/>
              <a:t> = 4 functions, 16 functions of 2 variables, 256 functions of 3 variables, 16,384 functions of 4 variables, and so on.</a:t>
            </a:r>
            <a:endParaRPr lang="en-US" sz="2000" dirty="0" smtClean="0"/>
          </a:p>
          <a:p>
            <a:pPr lvl="1" algn="just"/>
            <a:r>
              <a:rPr lang="en-US" dirty="0" smtClean="0"/>
              <a:t>Given two charts over the same variables, arranged the same way, their product is the term by term product, their sum is the term by term sum, and the negation of a chart is gotten by reversing all the 0 and 1 entries in the chart. </a:t>
            </a:r>
            <a:endParaRPr lang="en-US" sz="2000" dirty="0" smtClean="0"/>
          </a:p>
          <a:p>
            <a:pPr algn="just"/>
            <a:endParaRPr lang="en-US" dirty="0"/>
          </a:p>
        </p:txBody>
      </p:sp>
      <p:pic>
        <p:nvPicPr>
          <p:cNvPr id="56322" name="Picture 2"/>
          <p:cNvPicPr>
            <a:picLocks noChangeAspect="1" noChangeArrowheads="1"/>
          </p:cNvPicPr>
          <p:nvPr/>
        </p:nvPicPr>
        <p:blipFill>
          <a:blip r:embed="rId2"/>
          <a:srcRect/>
          <a:stretch>
            <a:fillRect/>
          </a:stretch>
        </p:blipFill>
        <p:spPr bwMode="auto">
          <a:xfrm>
            <a:off x="4286248" y="1142984"/>
            <a:ext cx="4486286" cy="45624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Three Variables</a:t>
            </a:r>
            <a:endParaRPr lang="en-US" dirty="0"/>
          </a:p>
        </p:txBody>
      </p:sp>
      <p:sp>
        <p:nvSpPr>
          <p:cNvPr id="3" name="Content Placeholder 2"/>
          <p:cNvSpPr>
            <a:spLocks noGrp="1"/>
          </p:cNvSpPr>
          <p:nvPr>
            <p:ph sz="quarter" idx="1"/>
          </p:nvPr>
        </p:nvSpPr>
        <p:spPr/>
        <p:txBody>
          <a:bodyPr/>
          <a:lstStyle/>
          <a:p>
            <a:pPr algn="just"/>
            <a:endParaRPr lang="en-US" dirty="0" smtClean="0"/>
          </a:p>
          <a:p>
            <a:pPr lvl="1" algn="just"/>
            <a:r>
              <a:rPr lang="en-US" dirty="0" smtClean="0"/>
              <a:t>KV charts for three variables are shown below. </a:t>
            </a:r>
            <a:endParaRPr lang="en-US" sz="2000" dirty="0" smtClean="0"/>
          </a:p>
          <a:p>
            <a:pPr lvl="1" algn="just"/>
            <a:r>
              <a:rPr lang="en-US" dirty="0" smtClean="0"/>
              <a:t>As before, each box represents an elementary term of three variables with a bar appearing or not appearing according to whether the row-column heading for that box is 0 or 1.</a:t>
            </a:r>
            <a:endParaRPr lang="en-US" sz="2000" dirty="0" smtClean="0"/>
          </a:p>
          <a:p>
            <a:pPr lvl="1" algn="just"/>
            <a:r>
              <a:rPr lang="en-US" dirty="0" smtClean="0"/>
              <a:t>A three-variable chart can have groupings of 1, 2, 4, and 8 boxes.</a:t>
            </a:r>
            <a:endParaRPr lang="en-US" sz="2000" dirty="0" smtClean="0"/>
          </a:p>
          <a:p>
            <a:pPr lvl="1" algn="just"/>
            <a:r>
              <a:rPr lang="en-US" dirty="0" smtClean="0"/>
              <a:t>A few examples will illustrate the principles: </a:t>
            </a:r>
            <a:endParaRPr lang="en-US" sz="2000" dirty="0" smtClean="0"/>
          </a:p>
          <a:p>
            <a:pPr algn="just">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kv7.PNG"/>
          <p:cNvPicPr>
            <a:picLocks noGrp="1" noChangeAspect="1"/>
          </p:cNvPicPr>
          <p:nvPr>
            <p:ph sz="quarter" idx="1"/>
          </p:nvPr>
        </p:nvPicPr>
        <p:blipFill>
          <a:blip r:embed="rId2"/>
          <a:stretch>
            <a:fillRect/>
          </a:stretch>
        </p:blipFill>
        <p:spPr>
          <a:xfrm>
            <a:off x="1857356" y="357166"/>
            <a:ext cx="4929222" cy="2143140"/>
          </a:xfrm>
        </p:spPr>
      </p:pic>
      <p:pic>
        <p:nvPicPr>
          <p:cNvPr id="10" name="Picture 9" descr="kv8.PNG"/>
          <p:cNvPicPr>
            <a:picLocks noChangeAspect="1"/>
          </p:cNvPicPr>
          <p:nvPr/>
        </p:nvPicPr>
        <p:blipFill>
          <a:blip r:embed="rId3"/>
          <a:stretch>
            <a:fillRect/>
          </a:stretch>
        </p:blipFill>
        <p:spPr>
          <a:xfrm>
            <a:off x="1785918" y="2571744"/>
            <a:ext cx="5786478" cy="3786214"/>
          </a:xfrm>
          <a:prstGeom prst="rect">
            <a:avLst/>
          </a:prstGeom>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v9.PNG"/>
          <p:cNvPicPr>
            <a:picLocks noGrp="1" noChangeAspect="1"/>
          </p:cNvPicPr>
          <p:nvPr>
            <p:ph sz="quarter" idx="1"/>
          </p:nvPr>
        </p:nvPicPr>
        <p:blipFill>
          <a:blip r:embed="rId2"/>
          <a:stretch>
            <a:fillRect/>
          </a:stretch>
        </p:blipFill>
        <p:spPr>
          <a:xfrm>
            <a:off x="1714480" y="571480"/>
            <a:ext cx="5929354" cy="4808705"/>
          </a:xfr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v10.PNG"/>
          <p:cNvPicPr>
            <a:picLocks noGrp="1" noChangeAspect="1"/>
          </p:cNvPicPr>
          <p:nvPr>
            <p:ph sz="quarter" idx="1"/>
          </p:nvPr>
        </p:nvPicPr>
        <p:blipFill>
          <a:blip r:embed="rId2"/>
          <a:stretch>
            <a:fillRect/>
          </a:stretch>
        </p:blipFill>
        <p:spPr>
          <a:xfrm>
            <a:off x="2000232" y="500042"/>
            <a:ext cx="5500726" cy="2428892"/>
          </a:xfrm>
        </p:spPr>
      </p:pic>
      <p:pic>
        <p:nvPicPr>
          <p:cNvPr id="5" name="Picture 4" descr="kv11.PNG"/>
          <p:cNvPicPr>
            <a:picLocks noChangeAspect="1"/>
          </p:cNvPicPr>
          <p:nvPr/>
        </p:nvPicPr>
        <p:blipFill>
          <a:blip r:embed="rId3"/>
          <a:stretch>
            <a:fillRect/>
          </a:stretch>
        </p:blipFill>
        <p:spPr>
          <a:xfrm>
            <a:off x="1857356" y="2571744"/>
            <a:ext cx="5572164" cy="3699033"/>
          </a:xfrm>
          <a:prstGeom prst="rect">
            <a:avLst/>
          </a:prstGeom>
        </p:spPr>
      </p:pic>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Four variables and more</a:t>
            </a:r>
            <a:endParaRPr lang="en-US" dirty="0"/>
          </a:p>
        </p:txBody>
      </p:sp>
      <p:sp>
        <p:nvSpPr>
          <p:cNvPr id="3" name="Content Placeholder 2"/>
          <p:cNvSpPr>
            <a:spLocks noGrp="1"/>
          </p:cNvSpPr>
          <p:nvPr>
            <p:ph sz="quarter" idx="1"/>
          </p:nvPr>
        </p:nvSpPr>
        <p:spPr>
          <a:xfrm>
            <a:off x="928662" y="1857364"/>
            <a:ext cx="7772400" cy="1981200"/>
          </a:xfrm>
        </p:spPr>
        <p:txBody>
          <a:bodyPr/>
          <a:lstStyle/>
          <a:p>
            <a:pPr algn="just"/>
            <a:r>
              <a:rPr lang="en-IN" dirty="0" smtClean="0"/>
              <a:t>A four variable chart and several possible adjacencies are shown below. Adjacencies can now consist of 1,2,4,8 and 16 boxes, and the terms resulting will have 4,3,2,1 and 0 literals in them respectively</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Knowledge based system contd..</a:t>
            </a:r>
            <a:endParaRPr lang="en-US" dirty="0"/>
          </a:p>
        </p:txBody>
      </p:sp>
      <p:sp>
        <p:nvSpPr>
          <p:cNvPr id="3" name="Content Placeholder 2"/>
          <p:cNvSpPr>
            <a:spLocks noGrp="1"/>
          </p:cNvSpPr>
          <p:nvPr>
            <p:ph sz="quarter" idx="1"/>
          </p:nvPr>
        </p:nvSpPr>
        <p:spPr/>
        <p:txBody>
          <a:bodyPr>
            <a:normAutofit/>
          </a:bodyPr>
          <a:lstStyle/>
          <a:p>
            <a:pPr algn="just"/>
            <a:r>
              <a:rPr lang="en-IN" sz="3200" dirty="0" smtClean="0"/>
              <a:t>After setting up rules, the users can then ask the queries depending on data.</a:t>
            </a:r>
          </a:p>
          <a:p>
            <a:pPr algn="just"/>
            <a:r>
              <a:rPr lang="en-IN" sz="3200" dirty="0" smtClean="0"/>
              <a:t>When query is asked, the data is processes based on the set of rules.</a:t>
            </a:r>
          </a:p>
          <a:p>
            <a:pPr algn="just"/>
            <a:r>
              <a:rPr lang="en-IN" sz="3200" dirty="0" smtClean="0"/>
              <a:t>This step of processing the data in a system will be done by </a:t>
            </a:r>
            <a:r>
              <a:rPr lang="en-IN" sz="3200" b="1" dirty="0" smtClean="0"/>
              <a:t>“Interface </a:t>
            </a:r>
            <a:r>
              <a:rPr lang="en-IN" sz="3200" b="1" dirty="0" err="1" smtClean="0"/>
              <a:t>Engineerng</a:t>
            </a:r>
            <a:r>
              <a:rPr lang="en-IN" sz="3200" b="1" dirty="0" smtClean="0"/>
              <a:t>”</a:t>
            </a:r>
            <a:endParaRPr lang="en-US" sz="3200"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_20170401_122943.jpg"/>
          <p:cNvPicPr>
            <a:picLocks noGrp="1" noChangeAspect="1"/>
          </p:cNvPicPr>
          <p:nvPr>
            <p:ph sz="quarter" idx="1"/>
          </p:nvPr>
        </p:nvPicPr>
        <p:blipFill>
          <a:blip r:embed="rId2" cstate="print"/>
          <a:stretch>
            <a:fillRect/>
          </a:stretch>
        </p:blipFill>
        <p:spPr>
          <a:xfrm>
            <a:off x="1500166" y="142853"/>
            <a:ext cx="6286543" cy="6572296"/>
          </a:xfr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2910" y="285728"/>
            <a:ext cx="7772400" cy="4572000"/>
          </a:xfrm>
        </p:spPr>
        <p:txBody>
          <a:bodyPr/>
          <a:lstStyle/>
          <a:p>
            <a:pPr algn="just"/>
            <a:r>
              <a:rPr lang="en-IN" dirty="0" smtClean="0"/>
              <a:t>As with three variable charts, the way you can group adjacent entries to cover all the 1s in the chart is not unique, but all such ways are equivalent, even though the resulting </a:t>
            </a:r>
            <a:r>
              <a:rPr lang="en-IN" dirty="0" err="1" smtClean="0"/>
              <a:t>boolean</a:t>
            </a:r>
            <a:r>
              <a:rPr lang="en-IN" dirty="0" smtClean="0"/>
              <a:t> expressions may not look the same</a:t>
            </a:r>
          </a:p>
          <a:p>
            <a:pPr algn="just">
              <a:buNone/>
            </a:pPr>
            <a:endParaRPr lang="en-US" dirty="0"/>
          </a:p>
        </p:txBody>
      </p:sp>
      <p:pic>
        <p:nvPicPr>
          <p:cNvPr id="4" name="Picture 3" descr="P_20170401_123000 - Copy.jpg"/>
          <p:cNvPicPr>
            <a:picLocks noChangeAspect="1"/>
          </p:cNvPicPr>
          <p:nvPr/>
        </p:nvPicPr>
        <p:blipFill>
          <a:blip r:embed="rId2"/>
          <a:stretch>
            <a:fillRect/>
          </a:stretch>
        </p:blipFill>
        <p:spPr>
          <a:xfrm>
            <a:off x="857224" y="2071678"/>
            <a:ext cx="7358082" cy="4416161"/>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_20170401_123000.jpg"/>
          <p:cNvPicPr>
            <a:picLocks noGrp="1" noChangeAspect="1"/>
          </p:cNvPicPr>
          <p:nvPr>
            <p:ph sz="quarter" idx="1"/>
          </p:nvPr>
        </p:nvPicPr>
        <p:blipFill>
          <a:blip r:embed="rId2" cstate="print"/>
          <a:stretch>
            <a:fillRect/>
          </a:stretch>
        </p:blipFill>
        <p:spPr>
          <a:xfrm>
            <a:off x="1500166" y="428625"/>
            <a:ext cx="5786478" cy="6072209"/>
          </a:xfr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Specifications</a:t>
            </a:r>
            <a:endParaRPr lang="en-US" dirty="0"/>
          </a:p>
        </p:txBody>
      </p:sp>
      <p:sp>
        <p:nvSpPr>
          <p:cNvPr id="3" name="Content Placeholder 2"/>
          <p:cNvSpPr>
            <a:spLocks noGrp="1"/>
          </p:cNvSpPr>
          <p:nvPr>
            <p:ph sz="quarter" idx="1"/>
          </p:nvPr>
        </p:nvSpPr>
        <p:spPr/>
        <p:txBody>
          <a:bodyPr>
            <a:normAutofit lnSpcReduction="10000"/>
          </a:bodyPr>
          <a:lstStyle/>
          <a:p>
            <a:pPr algn="just"/>
            <a:r>
              <a:rPr lang="en-IN" dirty="0" smtClean="0"/>
              <a:t>There is no point in getting into design and coding until you are sure that the specifications is logically consistent and complete. Specification analysis can be done using KV charts</a:t>
            </a:r>
          </a:p>
          <a:p>
            <a:pPr algn="just"/>
            <a:r>
              <a:rPr lang="en-IN" dirty="0" smtClean="0"/>
              <a:t>The procedure for specification validation is:</a:t>
            </a:r>
          </a:p>
          <a:p>
            <a:pPr marL="514350" indent="-514350" algn="just">
              <a:buFont typeface="+mj-lt"/>
              <a:buAutoNum type="arabicPeriod"/>
            </a:pPr>
            <a:r>
              <a:rPr lang="en-IN" dirty="0" smtClean="0"/>
              <a:t>Rewrite the specifications using consistent terminology</a:t>
            </a:r>
          </a:p>
          <a:p>
            <a:pPr marL="514350" indent="-514350" algn="just">
              <a:buFont typeface="+mj-lt"/>
              <a:buAutoNum type="arabicPeriod"/>
            </a:pPr>
            <a:r>
              <a:rPr lang="en-IN" dirty="0" smtClean="0"/>
              <a:t>Identify the predicates on which the cases are based. Name them with suitable letters such as A,B,C.</a:t>
            </a:r>
          </a:p>
          <a:p>
            <a:pPr marL="514350" indent="-514350" algn="just">
              <a:buFont typeface="+mj-lt"/>
              <a:buAutoNum type="arabicPeriod"/>
            </a:pPr>
            <a:r>
              <a:rPr lang="en-IN" dirty="0" smtClean="0"/>
              <a:t>Rewrite the specifications in </a:t>
            </a:r>
            <a:r>
              <a:rPr lang="en-IN" dirty="0" err="1" smtClean="0"/>
              <a:t>english</a:t>
            </a:r>
            <a:r>
              <a:rPr lang="en-IN" dirty="0" smtClean="0"/>
              <a:t> that uses only the logical connectives AND,OR and NOT.</a:t>
            </a:r>
          </a:p>
          <a:p>
            <a:pPr marL="514350" indent="-514350" algn="just">
              <a:buFont typeface="+mj-lt"/>
              <a:buAutoNum type="arabicPeriod"/>
            </a:pPr>
            <a:r>
              <a:rPr lang="en-IN" dirty="0" smtClean="0"/>
              <a:t>Convert the rewritten specification into an equivalent set of </a:t>
            </a:r>
            <a:r>
              <a:rPr lang="en-IN" dirty="0" err="1" smtClean="0"/>
              <a:t>boolean</a:t>
            </a:r>
            <a:r>
              <a:rPr lang="en-IN" dirty="0" smtClean="0"/>
              <a:t> expressions.</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Specifications contd..</a:t>
            </a:r>
            <a:endParaRPr lang="en-US" dirty="0"/>
          </a:p>
        </p:txBody>
      </p:sp>
      <p:sp>
        <p:nvSpPr>
          <p:cNvPr id="3" name="Content Placeholder 2"/>
          <p:cNvSpPr>
            <a:spLocks noGrp="1"/>
          </p:cNvSpPr>
          <p:nvPr>
            <p:ph sz="quarter" idx="1"/>
          </p:nvPr>
        </p:nvSpPr>
        <p:spPr/>
        <p:txBody>
          <a:bodyPr/>
          <a:lstStyle/>
          <a:p>
            <a:pPr marL="514350" indent="-514350" algn="just">
              <a:buFont typeface="+mj-lt"/>
              <a:buAutoNum type="arabicPeriod" startAt="5"/>
            </a:pPr>
            <a:r>
              <a:rPr lang="en-IN" dirty="0" smtClean="0"/>
              <a:t>Identify the default action and cases, if they are specified.</a:t>
            </a:r>
          </a:p>
          <a:p>
            <a:pPr marL="514350" indent="-514350" algn="just">
              <a:buFont typeface="+mj-lt"/>
              <a:buAutoNum type="arabicPeriod" startAt="5"/>
            </a:pPr>
            <a:r>
              <a:rPr lang="en-IN" dirty="0" smtClean="0"/>
              <a:t>Enter the </a:t>
            </a:r>
            <a:r>
              <a:rPr lang="en-IN" dirty="0" err="1" smtClean="0"/>
              <a:t>boolean</a:t>
            </a:r>
            <a:r>
              <a:rPr lang="en-IN" dirty="0" smtClean="0"/>
              <a:t> expression in a KV chart and check for consistency.</a:t>
            </a:r>
          </a:p>
          <a:p>
            <a:pPr marL="514350" indent="-514350" algn="just">
              <a:buFont typeface="+mj-lt"/>
              <a:buAutoNum type="arabicPeriod" startAt="5"/>
            </a:pPr>
            <a:r>
              <a:rPr lang="en-IN" dirty="0" smtClean="0"/>
              <a:t>Enter the default cases and check for consistency</a:t>
            </a:r>
          </a:p>
          <a:p>
            <a:pPr marL="514350" indent="-514350" algn="just">
              <a:buFont typeface="+mj-lt"/>
              <a:buAutoNum type="arabicPeriod" startAt="5"/>
            </a:pPr>
            <a:r>
              <a:rPr lang="en-IN" dirty="0" smtClean="0"/>
              <a:t>If all boxes are covered, the specification is complete.</a:t>
            </a:r>
          </a:p>
          <a:p>
            <a:pPr marL="514350" indent="-514350" algn="just">
              <a:buFont typeface="+mj-lt"/>
              <a:buAutoNum type="arabicPeriod" startAt="5"/>
            </a:pPr>
            <a:r>
              <a:rPr lang="en-IN" dirty="0" smtClean="0"/>
              <a:t>If the specification is incomplete or inconsistent, translate the corresponding boxes of the KV chart into </a:t>
            </a:r>
            <a:r>
              <a:rPr lang="en-IN" dirty="0" err="1" smtClean="0"/>
              <a:t>english</a:t>
            </a:r>
            <a:r>
              <a:rPr lang="en-IN" dirty="0" smtClean="0"/>
              <a:t> and get a clarification, explanation, or revision.</a:t>
            </a:r>
          </a:p>
          <a:p>
            <a:pPr marL="514350" indent="-514350" algn="just">
              <a:buFont typeface="+mj-lt"/>
              <a:buAutoNum type="arabicPeriod" startAt="5"/>
            </a:pPr>
            <a:r>
              <a:rPr lang="en-IN" dirty="0" smtClean="0"/>
              <a:t>If the default cases were not specified explicitly, translate the default cases back into </a:t>
            </a:r>
            <a:r>
              <a:rPr lang="en-IN" dirty="0" err="1" smtClean="0"/>
              <a:t>english</a:t>
            </a:r>
            <a:r>
              <a:rPr lang="en-IN" dirty="0" smtClean="0"/>
              <a:t> and get a confirmation.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Finding and Translating the Logic</a:t>
            </a:r>
            <a:endParaRPr lang="en-US" dirty="0"/>
          </a:p>
        </p:txBody>
      </p:sp>
      <p:sp>
        <p:nvSpPr>
          <p:cNvPr id="3" name="Content Placeholder 2"/>
          <p:cNvSpPr>
            <a:spLocks noGrp="1"/>
          </p:cNvSpPr>
          <p:nvPr>
            <p:ph sz="quarter" idx="1"/>
          </p:nvPr>
        </p:nvSpPr>
        <p:spPr/>
        <p:txBody>
          <a:bodyPr>
            <a:normAutofit lnSpcReduction="10000"/>
          </a:bodyPr>
          <a:lstStyle/>
          <a:p>
            <a:pPr algn="just"/>
            <a:r>
              <a:rPr lang="en-IN" dirty="0" smtClean="0"/>
              <a:t>The specifications are coasted into sentences by using the following IF-THEN format</a:t>
            </a:r>
          </a:p>
          <a:p>
            <a:pPr algn="just">
              <a:buNone/>
            </a:pPr>
            <a:r>
              <a:rPr lang="en-IN" dirty="0" smtClean="0"/>
              <a:t>		“If a predicate THEN action”</a:t>
            </a:r>
          </a:p>
          <a:p>
            <a:pPr algn="just"/>
            <a:r>
              <a:rPr lang="en-IN" dirty="0" smtClean="0"/>
              <a:t>The predicates are written using the </a:t>
            </a:r>
            <a:r>
              <a:rPr lang="en-IN" dirty="0" err="1" smtClean="0"/>
              <a:t>boolean</a:t>
            </a:r>
            <a:r>
              <a:rPr lang="en-IN" dirty="0" smtClean="0"/>
              <a:t> </a:t>
            </a:r>
            <a:r>
              <a:rPr lang="en-IN" dirty="0" err="1" smtClean="0"/>
              <a:t>connectivities</a:t>
            </a:r>
            <a:r>
              <a:rPr lang="en-IN" dirty="0" smtClean="0"/>
              <a:t> such as AND,OR and NOT. Therefore the problems should be one of finding the keywords IF, THEN, AND, OR and NOT.</a:t>
            </a:r>
          </a:p>
          <a:p>
            <a:pPr algn="just"/>
            <a:r>
              <a:rPr lang="en-IN" dirty="0" smtClean="0"/>
              <a:t>Sometimes we have to deal with the real world of specifications and specification writers, where clarity varies. Here is a sample of phrases that can be used for the words we need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357166"/>
            <a:ext cx="8258204" cy="5662634"/>
          </a:xfrm>
        </p:spPr>
        <p:txBody>
          <a:bodyPr/>
          <a:lstStyle/>
          <a:p>
            <a:pPr algn="just"/>
            <a:r>
              <a:rPr lang="en-IN" dirty="0" smtClean="0"/>
              <a:t>IF – based on, based upon, because, but, if, if and when, only if, only, when, provided that, when, when or if, whenever.</a:t>
            </a:r>
          </a:p>
          <a:p>
            <a:pPr algn="just"/>
            <a:r>
              <a:rPr lang="en-IN" dirty="0" smtClean="0"/>
              <a:t>THEN – applies to, assign, consequently, do , implies that, infers that, initiate, means that, shall, should, then , will, would</a:t>
            </a:r>
          </a:p>
          <a:p>
            <a:pPr algn="just"/>
            <a:r>
              <a:rPr lang="en-IN" dirty="0" smtClean="0"/>
              <a:t>AND – all, and, as well as, both, but, in conjunction with, coincidental with, consisting of, comprising, either..or, </a:t>
            </a:r>
            <a:r>
              <a:rPr lang="en-IN" dirty="0" err="1" smtClean="0"/>
              <a:t>furthere</a:t>
            </a:r>
            <a:r>
              <a:rPr lang="en-IN" dirty="0" smtClean="0"/>
              <a:t> more, in addition to,, including, jointly, moreover, mutually, plus, together with, total, with</a:t>
            </a:r>
          </a:p>
          <a:p>
            <a:pPr algn="just"/>
            <a:r>
              <a:rPr lang="en-IN" dirty="0" smtClean="0"/>
              <a:t>OR – and, and if..then, alternatively, any of, anyone of, as well as, but, case, contrast, depending upon, each, either, either..or, except if, conversely,, failing that, furthermore, in addition to, nor, not only.. But, although, other than, otherwise, or , or else, on the other hand, plus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571480"/>
            <a:ext cx="8186766" cy="5448320"/>
          </a:xfrm>
        </p:spPr>
        <p:txBody>
          <a:bodyPr/>
          <a:lstStyle/>
          <a:p>
            <a:r>
              <a:rPr lang="en-IN" dirty="0" smtClean="0"/>
              <a:t>NOT – but, but not, by, contrast, besides, contrary, conversely, contrast, except if, excluding, excepting, fail, failing, less, neither, never, no, not, other than</a:t>
            </a:r>
          </a:p>
          <a:p>
            <a:r>
              <a:rPr lang="en-IN" dirty="0" smtClean="0"/>
              <a:t>EXCLUSIVE OR – but, by contrast, </a:t>
            </a:r>
            <a:r>
              <a:rPr lang="en-IN" dirty="0" err="1" smtClean="0"/>
              <a:t>conversely,not</a:t>
            </a:r>
            <a:r>
              <a:rPr lang="en-IN" dirty="0" smtClean="0"/>
              <a:t>, on the </a:t>
            </a:r>
            <a:r>
              <a:rPr lang="en-IN" dirty="0" err="1" smtClean="0"/>
              <a:t>ther</a:t>
            </a:r>
            <a:r>
              <a:rPr lang="en-IN" dirty="0" smtClean="0"/>
              <a:t> hand, other than, or</a:t>
            </a:r>
          </a:p>
          <a:p>
            <a:r>
              <a:rPr lang="en-IN" dirty="0" smtClean="0"/>
              <a:t>IMMATERIAL – independent of, </a:t>
            </a:r>
            <a:r>
              <a:rPr lang="en-IN" dirty="0" err="1" smtClean="0"/>
              <a:t>irregardless</a:t>
            </a:r>
            <a:r>
              <a:rPr lang="en-IN" dirty="0" smtClean="0"/>
              <a:t>, irrespective, irrelevant, regardless, but not if, whether or not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Decision tables</a:t>
            </a:r>
            <a:endParaRPr lang="en-US" dirty="0"/>
          </a:p>
        </p:txBody>
      </p:sp>
      <p:sp>
        <p:nvSpPr>
          <p:cNvPr id="3" name="Content Placeholder 2"/>
          <p:cNvSpPr>
            <a:spLocks noGrp="1"/>
          </p:cNvSpPr>
          <p:nvPr>
            <p:ph sz="quarter" idx="1"/>
          </p:nvPr>
        </p:nvSpPr>
        <p:spPr/>
        <p:txBody>
          <a:bodyPr>
            <a:normAutofit/>
          </a:bodyPr>
          <a:lstStyle/>
          <a:p>
            <a:r>
              <a:rPr lang="en-IN" sz="3200" dirty="0" smtClean="0"/>
              <a:t>The table which consist of set of conditions and corresponding actions is known as decision table.</a:t>
            </a:r>
          </a:p>
          <a:p>
            <a:r>
              <a:rPr lang="en-IN" sz="3200" dirty="0" smtClean="0"/>
              <a:t>It consist of four areas called :</a:t>
            </a:r>
          </a:p>
          <a:p>
            <a:pPr>
              <a:buNone/>
            </a:pPr>
            <a:r>
              <a:rPr lang="en-IN" sz="3200" dirty="0" smtClean="0"/>
              <a:t>		The condition stub</a:t>
            </a:r>
          </a:p>
          <a:p>
            <a:pPr>
              <a:buNone/>
            </a:pPr>
            <a:r>
              <a:rPr lang="en-IN" sz="3200" dirty="0" smtClean="0"/>
              <a:t>		The condition entry</a:t>
            </a:r>
          </a:p>
          <a:p>
            <a:pPr>
              <a:buNone/>
            </a:pPr>
            <a:r>
              <a:rPr lang="en-IN" sz="3200" dirty="0" smtClean="0"/>
              <a:t>		The action stub</a:t>
            </a:r>
          </a:p>
          <a:p>
            <a:pPr>
              <a:buNone/>
            </a:pPr>
            <a:r>
              <a:rPr lang="en-IN" sz="3200" dirty="0" smtClean="0"/>
              <a:t>		The action entry</a:t>
            </a:r>
            <a:endParaRPr lang="en-US" sz="32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Decision tables contd..</a:t>
            </a:r>
            <a:endParaRPr lang="en-US" dirty="0"/>
          </a:p>
        </p:txBody>
      </p:sp>
      <p:sp>
        <p:nvSpPr>
          <p:cNvPr id="3" name="Content Placeholder 2"/>
          <p:cNvSpPr>
            <a:spLocks noGrp="1"/>
          </p:cNvSpPr>
          <p:nvPr>
            <p:ph sz="quarter" idx="1"/>
          </p:nvPr>
        </p:nvSpPr>
        <p:spPr/>
        <p:txBody>
          <a:bodyPr>
            <a:normAutofit/>
          </a:bodyPr>
          <a:lstStyle/>
          <a:p>
            <a:pPr algn="just"/>
            <a:r>
              <a:rPr lang="en-IN" sz="3200" dirty="0" smtClean="0"/>
              <a:t>Each column of the table is a rule that specifies the conditions under which the actions named in the action stub will take place</a:t>
            </a:r>
          </a:p>
          <a:p>
            <a:pPr algn="just"/>
            <a:r>
              <a:rPr lang="en-IN" sz="3200" dirty="0" smtClean="0"/>
              <a:t>The condition stub is a list of name of conditions</a:t>
            </a:r>
            <a:endParaRPr lang="en-US" sz="32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57166"/>
            <a:ext cx="7772400" cy="5662634"/>
          </a:xfrm>
        </p:spPr>
        <p:txBody>
          <a:bodyPr/>
          <a:lstStyle/>
          <a:p>
            <a:r>
              <a:rPr lang="en-IN" dirty="0" err="1" smtClean="0"/>
              <a:t>Condtion</a:t>
            </a:r>
            <a:r>
              <a:rPr lang="en-IN" dirty="0" smtClean="0"/>
              <a:t> </a:t>
            </a:r>
            <a:r>
              <a:rPr lang="en-IN" dirty="0" err="1" smtClean="0"/>
              <a:t>Stub:The</a:t>
            </a:r>
            <a:r>
              <a:rPr lang="en-IN" dirty="0" smtClean="0"/>
              <a:t> list of names of conditions is known as Condition Stub. Every column in the table specifies some rules. For these rules to be matched, conditions are marked with YES/NO conditions. Apart from YES/NO there is “I” which is immaterial.</a:t>
            </a:r>
          </a:p>
          <a:p>
            <a:r>
              <a:rPr lang="en-IN" dirty="0" smtClean="0"/>
              <a:t>Condition Entry: All the rules are the columns of decision table. The condition for the rule i.e., the rule has to be satisfied by the condition or not.</a:t>
            </a:r>
          </a:p>
          <a:p>
            <a:r>
              <a:rPr lang="en-IN" dirty="0" smtClean="0"/>
              <a:t>Action Stub: As condition stub consists of list of conditions, action stub consist list of actions</a:t>
            </a:r>
          </a:p>
          <a:p>
            <a:r>
              <a:rPr lang="en-IN" dirty="0" smtClean="0"/>
              <a:t>Action Entry: The action entry contains YES/NO whether the actions are performed or not based on conditions and rules.</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435</TotalTime>
  <Words>3744</Words>
  <Application>Microsoft Office PowerPoint</Application>
  <PresentationFormat>On-screen Show (4:3)</PresentationFormat>
  <Paragraphs>305</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Equity</vt:lpstr>
      <vt:lpstr>Software Testing Methodologies</vt:lpstr>
      <vt:lpstr>Overview of Logic Based Testing</vt:lpstr>
      <vt:lpstr>Hardware Logic Testing</vt:lpstr>
      <vt:lpstr>Specification Systems</vt:lpstr>
      <vt:lpstr>Knowledge-based system</vt:lpstr>
      <vt:lpstr>Knowledge based system contd..</vt:lpstr>
      <vt:lpstr>Decision tables</vt:lpstr>
      <vt:lpstr>Decision tables contd..</vt:lpstr>
      <vt:lpstr>Slide 9</vt:lpstr>
      <vt:lpstr>Decision table</vt:lpstr>
      <vt:lpstr>Example of decision table</vt:lpstr>
      <vt:lpstr>Rule</vt:lpstr>
      <vt:lpstr>Slide 13</vt:lpstr>
      <vt:lpstr>Slide 14</vt:lpstr>
      <vt:lpstr>Default rule</vt:lpstr>
      <vt:lpstr>Decision table processors</vt:lpstr>
      <vt:lpstr>Decision tables as basis for test design</vt:lpstr>
      <vt:lpstr>Slide 18</vt:lpstr>
      <vt:lpstr>Expansion of Immaterial cases</vt:lpstr>
      <vt:lpstr>Example </vt:lpstr>
      <vt:lpstr>Example </vt:lpstr>
      <vt:lpstr>Expansion of immaterial cases for rule 2 &amp;4</vt:lpstr>
      <vt:lpstr>Test for consistency and completeness</vt:lpstr>
      <vt:lpstr>Inconsistent specification</vt:lpstr>
      <vt:lpstr>Slide 25</vt:lpstr>
      <vt:lpstr>Slide 26</vt:lpstr>
      <vt:lpstr>Slide 27</vt:lpstr>
      <vt:lpstr>Slide 28</vt:lpstr>
      <vt:lpstr>Slide 29</vt:lpstr>
      <vt:lpstr>The Expansion of table</vt:lpstr>
      <vt:lpstr>Slide 31</vt:lpstr>
      <vt:lpstr>A Troublesome Program-Example</vt:lpstr>
      <vt:lpstr>Decision table-troublesome program</vt:lpstr>
      <vt:lpstr>Slide 34</vt:lpstr>
      <vt:lpstr>Path Expression </vt:lpstr>
      <vt:lpstr>Case statements and multivalued logic</vt:lpstr>
      <vt:lpstr>Boolean Algebra</vt:lpstr>
      <vt:lpstr>Slide 38</vt:lpstr>
      <vt:lpstr>Slide 39</vt:lpstr>
      <vt:lpstr>The rules of Boolean Algebra</vt:lpstr>
      <vt:lpstr>Slide 41</vt:lpstr>
      <vt:lpstr>Slide 42</vt:lpstr>
      <vt:lpstr>Examples:</vt:lpstr>
      <vt:lpstr>Example</vt:lpstr>
      <vt:lpstr>KV CHARTS</vt:lpstr>
      <vt:lpstr>Single Variable</vt:lpstr>
      <vt:lpstr>Single Variable</vt:lpstr>
      <vt:lpstr>Two variables</vt:lpstr>
      <vt:lpstr>KV Charts for Functions of Two Variables.</vt:lpstr>
      <vt:lpstr>Slide 50</vt:lpstr>
      <vt:lpstr>Slide 51</vt:lpstr>
      <vt:lpstr>Slide 52</vt:lpstr>
      <vt:lpstr>Two variables</vt:lpstr>
      <vt:lpstr>Slide 54</vt:lpstr>
      <vt:lpstr>Three Variables</vt:lpstr>
      <vt:lpstr>Slide 56</vt:lpstr>
      <vt:lpstr>Slide 57</vt:lpstr>
      <vt:lpstr>Slide 58</vt:lpstr>
      <vt:lpstr>Four variables and more</vt:lpstr>
      <vt:lpstr>Slide 60</vt:lpstr>
      <vt:lpstr>Slide 61</vt:lpstr>
      <vt:lpstr>Slide 62</vt:lpstr>
      <vt:lpstr>Specifications</vt:lpstr>
      <vt:lpstr>Specifications contd..</vt:lpstr>
      <vt:lpstr>Finding and Translating the Logic</vt:lpstr>
      <vt:lpstr>Slide 66</vt:lpstr>
      <vt:lpstr>Slide 67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Testing Methodologies</dc:title>
  <dc:creator>Microsoft</dc:creator>
  <cp:lastModifiedBy>farook 1201</cp:lastModifiedBy>
  <cp:revision>92</cp:revision>
  <dcterms:created xsi:type="dcterms:W3CDTF">2017-03-25T06:22:35Z</dcterms:created>
  <dcterms:modified xsi:type="dcterms:W3CDTF">2023-11-28T06:22:42Z</dcterms:modified>
</cp:coreProperties>
</file>