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259" r:id="rId4"/>
    <p:sldId id="267" r:id="rId5"/>
    <p:sldId id="279" r:id="rId6"/>
    <p:sldId id="260" r:id="rId7"/>
    <p:sldId id="268" r:id="rId8"/>
    <p:sldId id="269" r:id="rId9"/>
    <p:sldId id="280" r:id="rId10"/>
    <p:sldId id="261" r:id="rId11"/>
    <p:sldId id="275" r:id="rId12"/>
    <p:sldId id="276" r:id="rId13"/>
    <p:sldId id="277" r:id="rId14"/>
    <p:sldId id="278" r:id="rId15"/>
    <p:sldId id="262" r:id="rId16"/>
    <p:sldId id="272" r:id="rId17"/>
    <p:sldId id="273" r:id="rId18"/>
    <p:sldId id="281" r:id="rId19"/>
    <p:sldId id="266" r:id="rId20"/>
    <p:sldId id="263" r:id="rId21"/>
    <p:sldId id="264" r:id="rId22"/>
    <p:sldId id="270" r:id="rId23"/>
    <p:sldId id="282" r:id="rId24"/>
    <p:sldId id="265" r:id="rId25"/>
    <p:sldId id="271" r:id="rId26"/>
    <p:sldId id="27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DE8BA-3156-40E1-A5C5-E2ED4D817945}" type="datetimeFigureOut">
              <a:rPr lang="en-US" smtClean="0"/>
              <a:pPr/>
              <a:t>10/30/2021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D2708C-28FA-4209-B464-7CC07991432F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xmlns="" id="{1A574F48-15B8-448F-8E5C-9A4B8F383E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C6DB83F-5185-4F0A-9D2F-C318667B1978}" type="slidenum">
              <a:rPr lang="ar-SA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xmlns="" id="{24E04A18-593B-4FC1-AB05-80BB87FE0D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xmlns="" id="{0B6A707B-CEE1-4B2B-8884-CF0A3176F4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748896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28B3-1F61-401A-A74C-737E89F36F88}" type="datetimeFigureOut">
              <a:rPr lang="en-US" smtClean="0"/>
              <a:pPr/>
              <a:t>10/30/2021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F941F-BDD9-430D-BDB0-2CB65B68224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28B3-1F61-401A-A74C-737E89F36F88}" type="datetimeFigureOut">
              <a:rPr lang="en-US" smtClean="0"/>
              <a:pPr/>
              <a:t>10/30/2021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F941F-BDD9-430D-BDB0-2CB65B68224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28B3-1F61-401A-A74C-737E89F36F88}" type="datetimeFigureOut">
              <a:rPr lang="en-US" smtClean="0"/>
              <a:pPr/>
              <a:t>10/30/2021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F941F-BDD9-430D-BDB0-2CB65B68224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28B3-1F61-401A-A74C-737E89F36F88}" type="datetimeFigureOut">
              <a:rPr lang="en-US" smtClean="0"/>
              <a:pPr/>
              <a:t>10/30/2021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F941F-BDD9-430D-BDB0-2CB65B68224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28B3-1F61-401A-A74C-737E89F36F88}" type="datetimeFigureOut">
              <a:rPr lang="en-US" smtClean="0"/>
              <a:pPr/>
              <a:t>10/30/2021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F941F-BDD9-430D-BDB0-2CB65B68224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28B3-1F61-401A-A74C-737E89F36F88}" type="datetimeFigureOut">
              <a:rPr lang="en-US" smtClean="0"/>
              <a:pPr/>
              <a:t>10/30/2021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F941F-BDD9-430D-BDB0-2CB65B68224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28B3-1F61-401A-A74C-737E89F36F88}" type="datetimeFigureOut">
              <a:rPr lang="en-US" smtClean="0"/>
              <a:pPr/>
              <a:t>10/30/2021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F941F-BDD9-430D-BDB0-2CB65B68224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28B3-1F61-401A-A74C-737E89F36F88}" type="datetimeFigureOut">
              <a:rPr lang="en-US" smtClean="0"/>
              <a:pPr/>
              <a:t>10/30/2021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F941F-BDD9-430D-BDB0-2CB65B68224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28B3-1F61-401A-A74C-737E89F36F88}" type="datetimeFigureOut">
              <a:rPr lang="en-US" smtClean="0"/>
              <a:pPr/>
              <a:t>10/30/2021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F941F-BDD9-430D-BDB0-2CB65B68224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28B3-1F61-401A-A74C-737E89F36F88}" type="datetimeFigureOut">
              <a:rPr lang="en-US" smtClean="0"/>
              <a:pPr/>
              <a:t>10/30/2021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F941F-BDD9-430D-BDB0-2CB65B68224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28B3-1F61-401A-A74C-737E89F36F88}" type="datetimeFigureOut">
              <a:rPr lang="en-US" smtClean="0"/>
              <a:pPr/>
              <a:t>10/30/2021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F941F-BDD9-430D-BDB0-2CB65B68224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C28B3-1F61-401A-A74C-737E89F36F88}" type="datetimeFigureOut">
              <a:rPr lang="en-US" smtClean="0"/>
              <a:pPr/>
              <a:t>10/30/2021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F941F-BDD9-430D-BDB0-2CB65B68224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2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xmlns="" id="{CC2DB144-292E-4831-9158-31D322930DE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67750" y="2799471"/>
            <a:ext cx="8208499" cy="116787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400" dirty="0">
                <a:solidFill>
                  <a:srgbClr val="FF0000"/>
                </a:solidFill>
                <a:latin typeface="Amasis MT Pro Medium" panose="02040604050005020304" pitchFamily="18" charset="0"/>
              </a:rPr>
              <a:t>DIGITAL COMMUNICATION</a:t>
            </a:r>
            <a:br>
              <a:rPr lang="en-US" altLang="en-US" sz="4400" dirty="0">
                <a:solidFill>
                  <a:srgbClr val="FF0000"/>
                </a:solidFill>
                <a:latin typeface="Amasis MT Pro Medium" panose="02040604050005020304" pitchFamily="18" charset="0"/>
              </a:rPr>
            </a:br>
            <a:r>
              <a:rPr lang="en-US" altLang="en-US" sz="3200" dirty="0" smtClean="0">
                <a:solidFill>
                  <a:srgbClr val="FF0000"/>
                </a:solidFill>
                <a:latin typeface="Amasis MT Pro Medium" panose="02040604050005020304" pitchFamily="18" charset="0"/>
              </a:rPr>
              <a:t>Unit-III: Signal Space Analysis</a:t>
            </a:r>
            <a:endParaRPr lang="en-US" altLang="en-US" sz="4400" dirty="0">
              <a:solidFill>
                <a:srgbClr val="FF0000"/>
              </a:solidFill>
              <a:latin typeface="Amasis MT Pro Medium" panose="02040604050005020304" pitchFamily="18" charset="0"/>
            </a:endParaRPr>
          </a:p>
        </p:txBody>
      </p:sp>
      <p:sp>
        <p:nvSpPr>
          <p:cNvPr id="6148" name="TextBox 4">
            <a:extLst>
              <a:ext uri="{FF2B5EF4-FFF2-40B4-BE49-F238E27FC236}">
                <a16:creationId xmlns:a16="http://schemas.microsoft.com/office/drawing/2014/main" xmlns="" id="{07A50F19-81D3-42E1-95E6-899746BA2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5647" y="4807634"/>
            <a:ext cx="64008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>
                <a:solidFill>
                  <a:srgbClr val="FF0000"/>
                </a:solidFill>
              </a:rPr>
              <a:t>Dr.Y</a:t>
            </a:r>
            <a:r>
              <a:rPr lang="en-US" altLang="en-US" sz="2400" dirty="0">
                <a:solidFill>
                  <a:srgbClr val="FF0000"/>
                </a:solidFill>
              </a:rPr>
              <a:t>. Mallikarjuna Rao </a:t>
            </a:r>
            <a:r>
              <a:rPr lang="en-US" altLang="en-US" sz="2400" baseline="-25000" dirty="0">
                <a:solidFill>
                  <a:srgbClr val="FF0000"/>
                </a:solidFill>
              </a:rPr>
              <a:t>M.Tech, </a:t>
            </a:r>
            <a:r>
              <a:rPr lang="en-US" altLang="en-US" sz="2400" baseline="-25000" dirty="0" err="1">
                <a:solidFill>
                  <a:srgbClr val="FF0000"/>
                </a:solidFill>
              </a:rPr>
              <a:t>Ph.D</a:t>
            </a:r>
            <a:endParaRPr lang="en-US" altLang="en-US" sz="2400" baseline="-25000" dirty="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Assistant Professor &amp; HOD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     Electronics &amp; Communication Engineering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     Santhiram Engineering College, Nandyal, A.P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Email: hod.ece@srecnandyal.edu.in</a:t>
            </a:r>
            <a:endParaRPr lang="en-IN" altLang="en-US" sz="4400" dirty="0"/>
          </a:p>
        </p:txBody>
      </p:sp>
      <p:pic>
        <p:nvPicPr>
          <p:cNvPr id="3" name="Picture 2" descr="Diagram&#10;&#10;Description automatically generated with medium confidence">
            <a:extLst>
              <a:ext uri="{FF2B5EF4-FFF2-40B4-BE49-F238E27FC236}">
                <a16:creationId xmlns:a16="http://schemas.microsoft.com/office/drawing/2014/main" xmlns="" id="{479E66AD-1EF8-4E30-8E19-D82B83AA7C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82683" y="623108"/>
            <a:ext cx="1202786" cy="1600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94849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Response of bank of </a:t>
            </a:r>
            <a:r>
              <a:rPr lang="en-US" dirty="0" err="1" smtClean="0">
                <a:solidFill>
                  <a:srgbClr val="FF0000"/>
                </a:solidFill>
              </a:rPr>
              <a:t>correlators</a:t>
            </a:r>
            <a:r>
              <a:rPr lang="en-US" dirty="0" smtClean="0">
                <a:solidFill>
                  <a:srgbClr val="FF0000"/>
                </a:solidFill>
              </a:rPr>
              <a:t> to noisy input</a:t>
            </a:r>
            <a:r>
              <a:rPr lang="en-US" dirty="0" smtClean="0"/>
              <a:t/>
            </a:r>
            <a:br>
              <a:rPr lang="en-US" dirty="0" smtClean="0"/>
            </a:br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1500174"/>
            <a:ext cx="85010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Suppose that the input to the bank of N product integrators or </a:t>
            </a:r>
            <a:r>
              <a:rPr lang="en-US" dirty="0" err="1" smtClean="0"/>
              <a:t>correlators</a:t>
            </a:r>
            <a:r>
              <a:rPr lang="en-US" dirty="0" smtClean="0"/>
              <a:t> is not transmitted signal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(t)  but rather the </a:t>
            </a:r>
            <a:r>
              <a:rPr lang="en-US" baseline="-25000" dirty="0" err="1" smtClean="0"/>
              <a:t>recevied</a:t>
            </a:r>
            <a:r>
              <a:rPr lang="en-US" baseline="-25000" dirty="0" smtClean="0"/>
              <a:t>  process</a:t>
            </a:r>
            <a:r>
              <a:rPr lang="en-US" dirty="0" smtClean="0"/>
              <a:t>  X(t) of the   idealized AWGN channel is</a:t>
            </a:r>
          </a:p>
          <a:p>
            <a:endParaRPr lang="en-IN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857224" y="2214554"/>
          <a:ext cx="6929486" cy="4643446"/>
        </p:xfrm>
        <a:graphic>
          <a:graphicData uri="http://schemas.openxmlformats.org/presentationml/2006/ole">
            <p:oleObj spid="_x0000_s32770" name="Equation" r:id="rId3" imgW="4724280" imgH="334008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928688" y="222250"/>
          <a:ext cx="7215187" cy="5913438"/>
        </p:xfrm>
        <a:graphic>
          <a:graphicData uri="http://schemas.openxmlformats.org/presentationml/2006/ole">
            <p:oleObj spid="_x0000_s33794" name="Equation" r:id="rId3" imgW="4063680" imgH="3454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28596" y="428604"/>
          <a:ext cx="6572296" cy="5786478"/>
        </p:xfrm>
        <a:graphic>
          <a:graphicData uri="http://schemas.openxmlformats.org/presentationml/2006/ole">
            <p:oleObj spid="_x0000_s34818" name="Equation" r:id="rId3" imgW="3060360" imgH="331452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143000" y="206375"/>
          <a:ext cx="6715125" cy="6731000"/>
        </p:xfrm>
        <a:graphic>
          <a:graphicData uri="http://schemas.openxmlformats.org/presentationml/2006/ole">
            <p:oleObj spid="_x0000_s35842" name="Equation" r:id="rId3" imgW="3124080" imgH="372096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ph idx="1"/>
          </p:nvPr>
        </p:nvGraphicFramePr>
        <p:xfrm>
          <a:off x="1524000" y="1831181"/>
          <a:ext cx="6096000" cy="4064000"/>
        </p:xfrm>
        <a:graphic>
          <a:graphicData uri="http://schemas.openxmlformats.org/presentationml/2006/ole">
            <p:oleObj spid="_x0000_s39938" name="Equation" r:id="rId3" imgW="0" imgH="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28596" y="357166"/>
          <a:ext cx="8358246" cy="6500834"/>
        </p:xfrm>
        <a:graphic>
          <a:graphicData uri="http://schemas.openxmlformats.org/presentationml/2006/ole">
            <p:oleObj spid="_x0000_s39939" name="Equation" r:id="rId4" imgW="5359320" imgH="414000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Coherent detection of signals in noise - maximum likelihood decoder</a:t>
            </a:r>
            <a:r>
              <a:rPr lang="en-US" dirty="0" smtClean="0"/>
              <a:t/>
            </a:r>
            <a:br>
              <a:rPr lang="en-US" dirty="0" smtClean="0"/>
            </a:br>
            <a:endParaRPr lang="en-IN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19287" y="1915319"/>
            <a:ext cx="5305425" cy="389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428728" y="6072206"/>
            <a:ext cx="6215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Figure: illustrating the effect of noise perturbation on location of the received signal point</a:t>
            </a:r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17550" y="231775"/>
          <a:ext cx="7635875" cy="6394450"/>
        </p:xfrm>
        <a:graphic>
          <a:graphicData uri="http://schemas.openxmlformats.org/presentationml/2006/ole">
            <p:oleObj spid="_x0000_s30722" name="Equation" r:id="rId3" imgW="5143320" imgH="4572000" progId="Equation.3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49313" y="274638"/>
          <a:ext cx="8307387" cy="6381750"/>
        </p:xfrm>
        <a:graphic>
          <a:graphicData uri="http://schemas.openxmlformats.org/presentationml/2006/ole">
            <p:oleObj spid="_x0000_s31746" name="Equation" r:id="rId3" imgW="4076640" imgH="3047760" progId="Equation.3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714348" y="357166"/>
          <a:ext cx="8429652" cy="6215106"/>
        </p:xfrm>
        <a:graphic>
          <a:graphicData uri="http://schemas.openxmlformats.org/presentationml/2006/ole">
            <p:oleObj spid="_x0000_s46082" name="Equation" r:id="rId3" imgW="6172200" imgH="4190760" progId="Equation.3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357166"/>
            <a:ext cx="5419725" cy="398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1571604" y="4643446"/>
            <a:ext cx="63579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Figure: illustrating partitioning of the observation space into decision regions for the case when N=2 and M=4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Syllabus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Geometric representation of </a:t>
            </a:r>
            <a:r>
              <a:rPr lang="en-US" dirty="0" smtClean="0"/>
              <a:t>signals</a:t>
            </a:r>
          </a:p>
          <a:p>
            <a:r>
              <a:rPr lang="en-US" dirty="0" smtClean="0"/>
              <a:t>Gram-Schmidt </a:t>
            </a:r>
            <a:r>
              <a:rPr lang="en-US" dirty="0" err="1" smtClean="0"/>
              <a:t>orthogonalization</a:t>
            </a:r>
            <a:r>
              <a:rPr lang="en-US" dirty="0" smtClean="0"/>
              <a:t> procedure</a:t>
            </a:r>
          </a:p>
          <a:p>
            <a:r>
              <a:rPr lang="en-US" dirty="0" smtClean="0"/>
              <a:t>Response </a:t>
            </a:r>
            <a:r>
              <a:rPr lang="en-US" dirty="0"/>
              <a:t>of bank of </a:t>
            </a:r>
            <a:r>
              <a:rPr lang="en-US" dirty="0" err="1"/>
              <a:t>correlators</a:t>
            </a:r>
            <a:r>
              <a:rPr lang="en-US" dirty="0"/>
              <a:t> to noisy </a:t>
            </a:r>
            <a:r>
              <a:rPr lang="en-US" dirty="0" smtClean="0"/>
              <a:t>input</a:t>
            </a:r>
          </a:p>
          <a:p>
            <a:r>
              <a:rPr lang="en-US" dirty="0"/>
              <a:t>Coherent </a:t>
            </a:r>
            <a:r>
              <a:rPr lang="en-US" dirty="0" smtClean="0"/>
              <a:t>detection of </a:t>
            </a:r>
            <a:r>
              <a:rPr lang="en-US" dirty="0"/>
              <a:t>signals in noise - </a:t>
            </a:r>
            <a:r>
              <a:rPr lang="en-US" dirty="0" smtClean="0"/>
              <a:t>maximum </a:t>
            </a:r>
            <a:r>
              <a:rPr lang="en-US" dirty="0"/>
              <a:t>likelihood </a:t>
            </a:r>
            <a:r>
              <a:rPr lang="en-US" dirty="0" smtClean="0"/>
              <a:t>decoder</a:t>
            </a:r>
          </a:p>
          <a:p>
            <a:r>
              <a:rPr lang="en-US" dirty="0"/>
              <a:t>Probability of </a:t>
            </a:r>
            <a:r>
              <a:rPr lang="en-US" dirty="0" smtClean="0"/>
              <a:t>error</a:t>
            </a:r>
            <a:endParaRPr lang="en-US" dirty="0"/>
          </a:p>
          <a:p>
            <a:r>
              <a:rPr lang="en-US" dirty="0"/>
              <a:t>Correlation </a:t>
            </a:r>
            <a:r>
              <a:rPr lang="en-US" dirty="0" smtClean="0"/>
              <a:t>receiver</a:t>
            </a:r>
          </a:p>
          <a:p>
            <a:r>
              <a:rPr lang="en-US" dirty="0"/>
              <a:t>detection of signals with unknown phase</a:t>
            </a:r>
            <a:endParaRPr lang="en-I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Probability of error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IN" dirty="0">
              <a:solidFill>
                <a:srgbClr val="FF000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85786" y="1285860"/>
          <a:ext cx="6500858" cy="4500594"/>
        </p:xfrm>
        <a:graphic>
          <a:graphicData uri="http://schemas.openxmlformats.org/presentationml/2006/ole">
            <p:oleObj spid="_x0000_s28674" name="Equation" r:id="rId3" imgW="3213000" imgH="2222280" progId="Equation.3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Correlation receiver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4010025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857233"/>
            <a:ext cx="4572032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142976" y="5286388"/>
            <a:ext cx="8001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a)Detector                                        b) vector receiver</a:t>
            </a:r>
            <a:endParaRPr lang="en-IN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Detection of signals with unknown phase</a:t>
            </a:r>
            <a:endParaRPr lang="en-IN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928662" y="1428736"/>
          <a:ext cx="6965978" cy="5148263"/>
        </p:xfrm>
        <a:graphic>
          <a:graphicData uri="http://schemas.openxmlformats.org/presentationml/2006/ole">
            <p:oleObj spid="_x0000_s29698" name="Equation" r:id="rId3" imgW="3797280" imgH="2717640" progId="Equation.3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106" name="Object 2"/>
          <p:cNvGraphicFramePr>
            <a:graphicFrameLocks noChangeAspect="1"/>
          </p:cNvGraphicFramePr>
          <p:nvPr/>
        </p:nvGraphicFramePr>
        <p:xfrm>
          <a:off x="785813" y="498475"/>
          <a:ext cx="7500963" cy="6145213"/>
        </p:xfrm>
        <a:graphic>
          <a:graphicData uri="http://schemas.openxmlformats.org/presentationml/2006/ole">
            <p:oleObj spid="_x0000_s47106" name="Equation" r:id="rId3" imgW="3974760" imgH="2654280" progId="Equation.3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500174"/>
          </a:xfrm>
        </p:spPr>
        <p:txBody>
          <a:bodyPr>
            <a:normAutofit/>
          </a:bodyPr>
          <a:lstStyle/>
          <a:p>
            <a:pPr algn="l"/>
            <a:r>
              <a:rPr lang="en-IN" dirty="0" smtClean="0">
                <a:solidFill>
                  <a:srgbClr val="FF0000"/>
                </a:solidFill>
              </a:rPr>
              <a:t/>
            </a:r>
            <a:br>
              <a:rPr lang="en-IN" dirty="0" smtClean="0">
                <a:solidFill>
                  <a:srgbClr val="FF0000"/>
                </a:solidFill>
              </a:rPr>
            </a:b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000108"/>
            <a:ext cx="6429420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214546" y="5286388"/>
            <a:ext cx="4572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a : </a:t>
            </a:r>
            <a:r>
              <a:rPr lang="en-US" dirty="0" err="1" smtClean="0"/>
              <a:t>Quadrature</a:t>
            </a:r>
            <a:r>
              <a:rPr lang="en-US" dirty="0" smtClean="0"/>
              <a:t> receiver using </a:t>
            </a:r>
            <a:r>
              <a:rPr lang="en-US" dirty="0" err="1" smtClean="0"/>
              <a:t>correlators</a:t>
            </a:r>
            <a:endParaRPr lang="en-IN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857233"/>
            <a:ext cx="4286279" cy="4500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00" y="2428868"/>
            <a:ext cx="35719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714348" y="5643578"/>
            <a:ext cx="4572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b : </a:t>
            </a:r>
            <a:r>
              <a:rPr lang="en-US" dirty="0" err="1" smtClean="0"/>
              <a:t>Quadrature</a:t>
            </a:r>
            <a:r>
              <a:rPr lang="en-US" dirty="0" smtClean="0"/>
              <a:t> receiver using Matched filters</a:t>
            </a:r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5500694" y="5357826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c: non coherent matched filters</a:t>
            </a:r>
            <a:endParaRPr lang="en-IN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8574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Thank</a:t>
            </a:r>
            <a:r>
              <a:rPr lang="en-US" dirty="0" smtClean="0"/>
              <a:t>  You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Geometric representation of signals</a:t>
            </a:r>
            <a:r>
              <a:rPr lang="en-US" dirty="0" smtClean="0"/>
              <a:t/>
            </a:r>
            <a:br>
              <a:rPr lang="en-US" dirty="0" smtClean="0"/>
            </a:br>
            <a:endParaRPr lang="en-IN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57356" y="928670"/>
            <a:ext cx="471492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785918" y="5786454"/>
            <a:ext cx="57864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: Geometric representation of signals for the case when N=2 and M=3</a:t>
            </a:r>
            <a:br>
              <a:rPr lang="en-US" dirty="0" smtClean="0"/>
            </a:b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428750" y="571480"/>
          <a:ext cx="7000875" cy="5500726"/>
        </p:xfrm>
        <a:graphic>
          <a:graphicData uri="http://schemas.openxmlformats.org/presentationml/2006/ole">
            <p:oleObj spid="_x0000_s7170" name="Equation" r:id="rId3" imgW="3403440" imgH="284472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ph idx="1"/>
          </p:nvPr>
        </p:nvGraphicFramePr>
        <p:xfrm>
          <a:off x="1524000" y="1831181"/>
          <a:ext cx="6096000" cy="4064000"/>
        </p:xfrm>
        <a:graphic>
          <a:graphicData uri="http://schemas.openxmlformats.org/presentationml/2006/ole">
            <p:oleObj spid="_x0000_s44034" name="Equation" r:id="rId3" imgW="0" imgH="0" progId="Equation.3">
              <p:embed/>
            </p:oleObj>
          </a:graphicData>
        </a:graphic>
      </p:graphicFrame>
      <p:graphicFrame>
        <p:nvGraphicFramePr>
          <p:cNvPr id="44035" name="Object 3"/>
          <p:cNvGraphicFramePr>
            <a:graphicFrameLocks noChangeAspect="1"/>
          </p:cNvGraphicFramePr>
          <p:nvPr/>
        </p:nvGraphicFramePr>
        <p:xfrm>
          <a:off x="1142976" y="500042"/>
          <a:ext cx="7000924" cy="5715040"/>
        </p:xfrm>
        <a:graphic>
          <a:graphicData uri="http://schemas.openxmlformats.org/presentationml/2006/ole">
            <p:oleObj spid="_x0000_s44035" name="Equation" r:id="rId4" imgW="3390840" imgH="280656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Gram-Schmidt </a:t>
            </a:r>
            <a:r>
              <a:rPr lang="en-US" dirty="0" err="1" smtClean="0">
                <a:solidFill>
                  <a:srgbClr val="FF0000"/>
                </a:solidFill>
              </a:rPr>
              <a:t>orthogonalization</a:t>
            </a:r>
            <a:r>
              <a:rPr lang="en-US" dirty="0" smtClean="0">
                <a:solidFill>
                  <a:srgbClr val="FF0000"/>
                </a:solidFill>
              </a:rPr>
              <a:t> procedure</a:t>
            </a:r>
            <a:r>
              <a:rPr lang="en-US" dirty="0" smtClean="0"/>
              <a:t/>
            </a:r>
            <a:br>
              <a:rPr lang="en-US" dirty="0" smtClean="0"/>
            </a:br>
            <a:endParaRPr lang="en-IN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4857750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1142984"/>
            <a:ext cx="3467100" cy="412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0" y="578645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Figure: a) scheme for generating the signal s(t)        b) scheme for generating the set of                         							coefficients{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r>
              <a:rPr lang="en-US" dirty="0" smtClean="0"/>
              <a:t>}</a:t>
            </a:r>
            <a:r>
              <a:rPr lang="en-US" baseline="-25000" dirty="0" smtClean="0"/>
              <a:t>    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14348" y="642918"/>
          <a:ext cx="6215106" cy="5929354"/>
        </p:xfrm>
        <a:graphic>
          <a:graphicData uri="http://schemas.openxmlformats.org/presentationml/2006/ole">
            <p:oleObj spid="_x0000_s25602" name="Equation" r:id="rId3" imgW="3479760" imgH="294624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071538" y="785794"/>
          <a:ext cx="5429288" cy="5429288"/>
        </p:xfrm>
        <a:graphic>
          <a:graphicData uri="http://schemas.openxmlformats.org/presentationml/2006/ole">
            <p:oleObj spid="_x0000_s26626" name="Equation" r:id="rId3" imgW="1460160" imgH="284472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1285852" y="1357298"/>
          <a:ext cx="4929222" cy="4857784"/>
        </p:xfrm>
        <a:graphic>
          <a:graphicData uri="http://schemas.openxmlformats.org/presentationml/2006/ole">
            <p:oleObj spid="_x0000_s45058" name="Equation" r:id="rId3" imgW="2031840" imgH="228600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230</Words>
  <Application>Microsoft Office PowerPoint</Application>
  <PresentationFormat>On-screen Show (4:3)</PresentationFormat>
  <Paragraphs>33</Paragraphs>
  <Slides>26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Office Theme</vt:lpstr>
      <vt:lpstr>Equation</vt:lpstr>
      <vt:lpstr>Microsoft Equation 3.0</vt:lpstr>
      <vt:lpstr>DIGITAL COMMUNICATION Unit-III: Signal Space Analysis</vt:lpstr>
      <vt:lpstr>Syllabus</vt:lpstr>
      <vt:lpstr>Geometric representation of signals </vt:lpstr>
      <vt:lpstr>Slide 4</vt:lpstr>
      <vt:lpstr>Slide 5</vt:lpstr>
      <vt:lpstr>Gram-Schmidt orthogonalization procedure </vt:lpstr>
      <vt:lpstr>Slide 7</vt:lpstr>
      <vt:lpstr>Slide 8</vt:lpstr>
      <vt:lpstr>Slide 9</vt:lpstr>
      <vt:lpstr>Response of bank of correlators to noisy input </vt:lpstr>
      <vt:lpstr>Slide 11</vt:lpstr>
      <vt:lpstr>Slide 12</vt:lpstr>
      <vt:lpstr>Slide 13</vt:lpstr>
      <vt:lpstr>Slide 14</vt:lpstr>
      <vt:lpstr>Coherent detection of signals in noise - maximum likelihood decoder </vt:lpstr>
      <vt:lpstr>Slide 16</vt:lpstr>
      <vt:lpstr>Slide 17</vt:lpstr>
      <vt:lpstr>Slide 18</vt:lpstr>
      <vt:lpstr>Slide 19</vt:lpstr>
      <vt:lpstr>Probability of error </vt:lpstr>
      <vt:lpstr>Correlation receiver </vt:lpstr>
      <vt:lpstr>Detection of signals with unknown phase</vt:lpstr>
      <vt:lpstr>Slide 23</vt:lpstr>
      <vt:lpstr> </vt:lpstr>
      <vt:lpstr>Slide 25</vt:lpstr>
      <vt:lpstr>Thank  You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COMMUNICATION Unit-III: Signal Space Analysis</dc:title>
  <dc:creator>students</dc:creator>
  <cp:lastModifiedBy>students</cp:lastModifiedBy>
  <cp:revision>93</cp:revision>
  <dcterms:created xsi:type="dcterms:W3CDTF">2021-10-28T11:15:26Z</dcterms:created>
  <dcterms:modified xsi:type="dcterms:W3CDTF">2021-10-30T05:07:03Z</dcterms:modified>
</cp:coreProperties>
</file>