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156"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0C31E2-7107-4A2E-9A2F-B385ED1A24AD}" type="datetimeFigureOut">
              <a:rPr lang="en-US" smtClean="0"/>
              <a:pPr/>
              <a:t>28-Nov-23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21BD92-3FDE-4CA3-A4D7-863A363B922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ABEE2C-1469-4327-BA07-33AB72DA173A}" type="datetime1">
              <a:rPr lang="en-US" smtClean="0"/>
              <a:t>28-Nov-23</a:t>
            </a:fld>
            <a:endParaRPr lang="en-US"/>
          </a:p>
        </p:txBody>
      </p:sp>
      <p:sp>
        <p:nvSpPr>
          <p:cNvPr id="5" name="Footer Placeholder 4"/>
          <p:cNvSpPr>
            <a:spLocks noGrp="1"/>
          </p:cNvSpPr>
          <p:nvPr>
            <p:ph type="ftr" sz="quarter" idx="11"/>
          </p:nvPr>
        </p:nvSpPr>
        <p:spPr/>
        <p:txBody>
          <a:bodyPr/>
          <a:lstStyle/>
          <a:p>
            <a:r>
              <a:rPr lang="en-US" smtClean="0"/>
              <a:t>Dr.S.Md.Farooq</a:t>
            </a:r>
            <a:endParaRPr lang="en-US"/>
          </a:p>
        </p:txBody>
      </p:sp>
      <p:sp>
        <p:nvSpPr>
          <p:cNvPr id="6" name="Slide Number Placeholder 5"/>
          <p:cNvSpPr>
            <a:spLocks noGrp="1"/>
          </p:cNvSpPr>
          <p:nvPr>
            <p:ph type="sldNum" sz="quarter" idx="12"/>
          </p:nvPr>
        </p:nvSpPr>
        <p:spPr/>
        <p:txBody>
          <a:bodyPr/>
          <a:lstStyle/>
          <a:p>
            <a:fld id="{539D664C-38C8-4FF1-B6F2-5F6EB62D08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1D96A9-DCCC-4994-843C-C0A4ABB70FF6}" type="datetime1">
              <a:rPr lang="en-US" smtClean="0"/>
              <a:t>28-Nov-23</a:t>
            </a:fld>
            <a:endParaRPr lang="en-US"/>
          </a:p>
        </p:txBody>
      </p:sp>
      <p:sp>
        <p:nvSpPr>
          <p:cNvPr id="5" name="Footer Placeholder 4"/>
          <p:cNvSpPr>
            <a:spLocks noGrp="1"/>
          </p:cNvSpPr>
          <p:nvPr>
            <p:ph type="ftr" sz="quarter" idx="11"/>
          </p:nvPr>
        </p:nvSpPr>
        <p:spPr/>
        <p:txBody>
          <a:bodyPr/>
          <a:lstStyle/>
          <a:p>
            <a:r>
              <a:rPr lang="en-US" smtClean="0"/>
              <a:t>Dr.S.Md.Farooq</a:t>
            </a:r>
            <a:endParaRPr lang="en-US"/>
          </a:p>
        </p:txBody>
      </p:sp>
      <p:sp>
        <p:nvSpPr>
          <p:cNvPr id="6" name="Slide Number Placeholder 5"/>
          <p:cNvSpPr>
            <a:spLocks noGrp="1"/>
          </p:cNvSpPr>
          <p:nvPr>
            <p:ph type="sldNum" sz="quarter" idx="12"/>
          </p:nvPr>
        </p:nvSpPr>
        <p:spPr/>
        <p:txBody>
          <a:bodyPr/>
          <a:lstStyle/>
          <a:p>
            <a:fld id="{539D664C-38C8-4FF1-B6F2-5F6EB62D08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69DD5E-AFC2-4C5D-B4CF-A56F0680AFF3}" type="datetime1">
              <a:rPr lang="en-US" smtClean="0"/>
              <a:t>28-Nov-23</a:t>
            </a:fld>
            <a:endParaRPr lang="en-US"/>
          </a:p>
        </p:txBody>
      </p:sp>
      <p:sp>
        <p:nvSpPr>
          <p:cNvPr id="5" name="Footer Placeholder 4"/>
          <p:cNvSpPr>
            <a:spLocks noGrp="1"/>
          </p:cNvSpPr>
          <p:nvPr>
            <p:ph type="ftr" sz="quarter" idx="11"/>
          </p:nvPr>
        </p:nvSpPr>
        <p:spPr/>
        <p:txBody>
          <a:bodyPr/>
          <a:lstStyle/>
          <a:p>
            <a:r>
              <a:rPr lang="en-US" smtClean="0"/>
              <a:t>Dr.S.Md.Farooq</a:t>
            </a:r>
            <a:endParaRPr lang="en-US"/>
          </a:p>
        </p:txBody>
      </p:sp>
      <p:sp>
        <p:nvSpPr>
          <p:cNvPr id="6" name="Slide Number Placeholder 5"/>
          <p:cNvSpPr>
            <a:spLocks noGrp="1"/>
          </p:cNvSpPr>
          <p:nvPr>
            <p:ph type="sldNum" sz="quarter" idx="12"/>
          </p:nvPr>
        </p:nvSpPr>
        <p:spPr/>
        <p:txBody>
          <a:bodyPr/>
          <a:lstStyle/>
          <a:p>
            <a:fld id="{539D664C-38C8-4FF1-B6F2-5F6EB62D08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56AD36-A064-43E1-8189-6EBC76AA6399}" type="datetime1">
              <a:rPr lang="en-US" smtClean="0"/>
              <a:t>28-Nov-23</a:t>
            </a:fld>
            <a:endParaRPr lang="en-US"/>
          </a:p>
        </p:txBody>
      </p:sp>
      <p:sp>
        <p:nvSpPr>
          <p:cNvPr id="5" name="Footer Placeholder 4"/>
          <p:cNvSpPr>
            <a:spLocks noGrp="1"/>
          </p:cNvSpPr>
          <p:nvPr>
            <p:ph type="ftr" sz="quarter" idx="11"/>
          </p:nvPr>
        </p:nvSpPr>
        <p:spPr/>
        <p:txBody>
          <a:bodyPr/>
          <a:lstStyle/>
          <a:p>
            <a:r>
              <a:rPr lang="en-US" smtClean="0"/>
              <a:t>Dr.S.Md.Farooq</a:t>
            </a:r>
            <a:endParaRPr lang="en-US"/>
          </a:p>
        </p:txBody>
      </p:sp>
      <p:sp>
        <p:nvSpPr>
          <p:cNvPr id="6" name="Slide Number Placeholder 5"/>
          <p:cNvSpPr>
            <a:spLocks noGrp="1"/>
          </p:cNvSpPr>
          <p:nvPr>
            <p:ph type="sldNum" sz="quarter" idx="12"/>
          </p:nvPr>
        </p:nvSpPr>
        <p:spPr/>
        <p:txBody>
          <a:bodyPr/>
          <a:lstStyle/>
          <a:p>
            <a:fld id="{539D664C-38C8-4FF1-B6F2-5F6EB62D08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584059-4EF1-4119-A17A-9C8FE1944DD9}" type="datetime1">
              <a:rPr lang="en-US" smtClean="0"/>
              <a:t>28-Nov-23</a:t>
            </a:fld>
            <a:endParaRPr lang="en-US"/>
          </a:p>
        </p:txBody>
      </p:sp>
      <p:sp>
        <p:nvSpPr>
          <p:cNvPr id="5" name="Footer Placeholder 4"/>
          <p:cNvSpPr>
            <a:spLocks noGrp="1"/>
          </p:cNvSpPr>
          <p:nvPr>
            <p:ph type="ftr" sz="quarter" idx="11"/>
          </p:nvPr>
        </p:nvSpPr>
        <p:spPr/>
        <p:txBody>
          <a:bodyPr/>
          <a:lstStyle/>
          <a:p>
            <a:r>
              <a:rPr lang="en-US" smtClean="0"/>
              <a:t>Dr.S.Md.Farooq</a:t>
            </a:r>
            <a:endParaRPr lang="en-US"/>
          </a:p>
        </p:txBody>
      </p:sp>
      <p:sp>
        <p:nvSpPr>
          <p:cNvPr id="6" name="Slide Number Placeholder 5"/>
          <p:cNvSpPr>
            <a:spLocks noGrp="1"/>
          </p:cNvSpPr>
          <p:nvPr>
            <p:ph type="sldNum" sz="quarter" idx="12"/>
          </p:nvPr>
        </p:nvSpPr>
        <p:spPr/>
        <p:txBody>
          <a:bodyPr/>
          <a:lstStyle/>
          <a:p>
            <a:fld id="{539D664C-38C8-4FF1-B6F2-5F6EB62D08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3D34C3-A227-45EE-AD64-61C69AFCDF01}" type="datetime1">
              <a:rPr lang="en-US" smtClean="0"/>
              <a:t>28-Nov-23</a:t>
            </a:fld>
            <a:endParaRPr lang="en-US"/>
          </a:p>
        </p:txBody>
      </p:sp>
      <p:sp>
        <p:nvSpPr>
          <p:cNvPr id="6" name="Footer Placeholder 5"/>
          <p:cNvSpPr>
            <a:spLocks noGrp="1"/>
          </p:cNvSpPr>
          <p:nvPr>
            <p:ph type="ftr" sz="quarter" idx="11"/>
          </p:nvPr>
        </p:nvSpPr>
        <p:spPr/>
        <p:txBody>
          <a:bodyPr/>
          <a:lstStyle/>
          <a:p>
            <a:r>
              <a:rPr lang="en-US" smtClean="0"/>
              <a:t>Dr.S.Md.Farooq</a:t>
            </a:r>
            <a:endParaRPr lang="en-US"/>
          </a:p>
        </p:txBody>
      </p:sp>
      <p:sp>
        <p:nvSpPr>
          <p:cNvPr id="7" name="Slide Number Placeholder 6"/>
          <p:cNvSpPr>
            <a:spLocks noGrp="1"/>
          </p:cNvSpPr>
          <p:nvPr>
            <p:ph type="sldNum" sz="quarter" idx="12"/>
          </p:nvPr>
        </p:nvSpPr>
        <p:spPr/>
        <p:txBody>
          <a:bodyPr/>
          <a:lstStyle/>
          <a:p>
            <a:fld id="{539D664C-38C8-4FF1-B6F2-5F6EB62D08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4EC2D2-E351-4FD8-920B-52ED2B3BDC7F}" type="datetime1">
              <a:rPr lang="en-US" smtClean="0"/>
              <a:t>28-Nov-23</a:t>
            </a:fld>
            <a:endParaRPr lang="en-US"/>
          </a:p>
        </p:txBody>
      </p:sp>
      <p:sp>
        <p:nvSpPr>
          <p:cNvPr id="8" name="Footer Placeholder 7"/>
          <p:cNvSpPr>
            <a:spLocks noGrp="1"/>
          </p:cNvSpPr>
          <p:nvPr>
            <p:ph type="ftr" sz="quarter" idx="11"/>
          </p:nvPr>
        </p:nvSpPr>
        <p:spPr/>
        <p:txBody>
          <a:bodyPr/>
          <a:lstStyle/>
          <a:p>
            <a:r>
              <a:rPr lang="en-US" smtClean="0"/>
              <a:t>Dr.S.Md.Farooq</a:t>
            </a:r>
            <a:endParaRPr lang="en-US"/>
          </a:p>
        </p:txBody>
      </p:sp>
      <p:sp>
        <p:nvSpPr>
          <p:cNvPr id="9" name="Slide Number Placeholder 8"/>
          <p:cNvSpPr>
            <a:spLocks noGrp="1"/>
          </p:cNvSpPr>
          <p:nvPr>
            <p:ph type="sldNum" sz="quarter" idx="12"/>
          </p:nvPr>
        </p:nvSpPr>
        <p:spPr/>
        <p:txBody>
          <a:bodyPr/>
          <a:lstStyle/>
          <a:p>
            <a:fld id="{539D664C-38C8-4FF1-B6F2-5F6EB62D08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E78D8C-14DF-4109-B553-59E194568890}" type="datetime1">
              <a:rPr lang="en-US" smtClean="0"/>
              <a:t>28-Nov-23</a:t>
            </a:fld>
            <a:endParaRPr lang="en-US"/>
          </a:p>
        </p:txBody>
      </p:sp>
      <p:sp>
        <p:nvSpPr>
          <p:cNvPr id="4" name="Footer Placeholder 3"/>
          <p:cNvSpPr>
            <a:spLocks noGrp="1"/>
          </p:cNvSpPr>
          <p:nvPr>
            <p:ph type="ftr" sz="quarter" idx="11"/>
          </p:nvPr>
        </p:nvSpPr>
        <p:spPr/>
        <p:txBody>
          <a:bodyPr/>
          <a:lstStyle/>
          <a:p>
            <a:r>
              <a:rPr lang="en-US" smtClean="0"/>
              <a:t>Dr.S.Md.Farooq</a:t>
            </a:r>
            <a:endParaRPr lang="en-US"/>
          </a:p>
        </p:txBody>
      </p:sp>
      <p:sp>
        <p:nvSpPr>
          <p:cNvPr id="5" name="Slide Number Placeholder 4"/>
          <p:cNvSpPr>
            <a:spLocks noGrp="1"/>
          </p:cNvSpPr>
          <p:nvPr>
            <p:ph type="sldNum" sz="quarter" idx="12"/>
          </p:nvPr>
        </p:nvSpPr>
        <p:spPr/>
        <p:txBody>
          <a:bodyPr/>
          <a:lstStyle/>
          <a:p>
            <a:fld id="{539D664C-38C8-4FF1-B6F2-5F6EB62D08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911379-7834-4E9B-9418-BE59618D681C}" type="datetime1">
              <a:rPr lang="en-US" smtClean="0"/>
              <a:t>28-Nov-23</a:t>
            </a:fld>
            <a:endParaRPr lang="en-US"/>
          </a:p>
        </p:txBody>
      </p:sp>
      <p:sp>
        <p:nvSpPr>
          <p:cNvPr id="3" name="Footer Placeholder 2"/>
          <p:cNvSpPr>
            <a:spLocks noGrp="1"/>
          </p:cNvSpPr>
          <p:nvPr>
            <p:ph type="ftr" sz="quarter" idx="11"/>
          </p:nvPr>
        </p:nvSpPr>
        <p:spPr/>
        <p:txBody>
          <a:bodyPr/>
          <a:lstStyle/>
          <a:p>
            <a:r>
              <a:rPr lang="en-US" smtClean="0"/>
              <a:t>Dr.S.Md.Farooq</a:t>
            </a:r>
            <a:endParaRPr lang="en-US"/>
          </a:p>
        </p:txBody>
      </p:sp>
      <p:sp>
        <p:nvSpPr>
          <p:cNvPr id="4" name="Slide Number Placeholder 3"/>
          <p:cNvSpPr>
            <a:spLocks noGrp="1"/>
          </p:cNvSpPr>
          <p:nvPr>
            <p:ph type="sldNum" sz="quarter" idx="12"/>
          </p:nvPr>
        </p:nvSpPr>
        <p:spPr/>
        <p:txBody>
          <a:bodyPr/>
          <a:lstStyle/>
          <a:p>
            <a:fld id="{539D664C-38C8-4FF1-B6F2-5F6EB62D08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B4B54C-C005-4457-B9AA-A77AFC6FF3B9}" type="datetime1">
              <a:rPr lang="en-US" smtClean="0"/>
              <a:t>28-Nov-23</a:t>
            </a:fld>
            <a:endParaRPr lang="en-US"/>
          </a:p>
        </p:txBody>
      </p:sp>
      <p:sp>
        <p:nvSpPr>
          <p:cNvPr id="6" name="Footer Placeholder 5"/>
          <p:cNvSpPr>
            <a:spLocks noGrp="1"/>
          </p:cNvSpPr>
          <p:nvPr>
            <p:ph type="ftr" sz="quarter" idx="11"/>
          </p:nvPr>
        </p:nvSpPr>
        <p:spPr/>
        <p:txBody>
          <a:bodyPr/>
          <a:lstStyle/>
          <a:p>
            <a:r>
              <a:rPr lang="en-US" smtClean="0"/>
              <a:t>Dr.S.Md.Farooq</a:t>
            </a:r>
            <a:endParaRPr lang="en-US"/>
          </a:p>
        </p:txBody>
      </p:sp>
      <p:sp>
        <p:nvSpPr>
          <p:cNvPr id="7" name="Slide Number Placeholder 6"/>
          <p:cNvSpPr>
            <a:spLocks noGrp="1"/>
          </p:cNvSpPr>
          <p:nvPr>
            <p:ph type="sldNum" sz="quarter" idx="12"/>
          </p:nvPr>
        </p:nvSpPr>
        <p:spPr/>
        <p:txBody>
          <a:bodyPr/>
          <a:lstStyle/>
          <a:p>
            <a:fld id="{539D664C-38C8-4FF1-B6F2-5F6EB62D08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027BF1-3D34-4016-8875-47CF39A0332F}" type="datetime1">
              <a:rPr lang="en-US" smtClean="0"/>
              <a:t>28-Nov-23</a:t>
            </a:fld>
            <a:endParaRPr lang="en-US"/>
          </a:p>
        </p:txBody>
      </p:sp>
      <p:sp>
        <p:nvSpPr>
          <p:cNvPr id="6" name="Footer Placeholder 5"/>
          <p:cNvSpPr>
            <a:spLocks noGrp="1"/>
          </p:cNvSpPr>
          <p:nvPr>
            <p:ph type="ftr" sz="quarter" idx="11"/>
          </p:nvPr>
        </p:nvSpPr>
        <p:spPr/>
        <p:txBody>
          <a:bodyPr/>
          <a:lstStyle/>
          <a:p>
            <a:r>
              <a:rPr lang="en-US" smtClean="0"/>
              <a:t>Dr.S.Md.Farooq</a:t>
            </a:r>
            <a:endParaRPr lang="en-US"/>
          </a:p>
        </p:txBody>
      </p:sp>
      <p:sp>
        <p:nvSpPr>
          <p:cNvPr id="7" name="Slide Number Placeholder 6"/>
          <p:cNvSpPr>
            <a:spLocks noGrp="1"/>
          </p:cNvSpPr>
          <p:nvPr>
            <p:ph type="sldNum" sz="quarter" idx="12"/>
          </p:nvPr>
        </p:nvSpPr>
        <p:spPr/>
        <p:txBody>
          <a:bodyPr/>
          <a:lstStyle/>
          <a:p>
            <a:fld id="{539D664C-38C8-4FF1-B6F2-5F6EB62D08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441FAC-0F1E-4A4B-8326-29A29CB300C7}" type="datetime1">
              <a:rPr lang="en-US" smtClean="0"/>
              <a:t>28-Nov-23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Dr.S.Md.Farooq</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9D664C-38C8-4FF1-B6F2-5F6EB62D08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kdirstat.sourceforge.net/" TargetMode="Externa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914400"/>
            <a:ext cx="7010400" cy="461665"/>
          </a:xfrm>
          <a:prstGeom prst="rect">
            <a:avLst/>
          </a:prstGeom>
          <a:noFill/>
        </p:spPr>
        <p:txBody>
          <a:bodyPr wrap="square" rtlCol="0">
            <a:spAutoFit/>
          </a:bodyPr>
          <a:lstStyle/>
          <a:p>
            <a:r>
              <a:rPr lang="en-IN" sz="2400" b="1" dirty="0"/>
              <a:t>Compiling Software</a:t>
            </a:r>
            <a:endParaRPr lang="en-US" sz="2400" dirty="0"/>
          </a:p>
        </p:txBody>
      </p:sp>
      <p:sp>
        <p:nvSpPr>
          <p:cNvPr id="5" name="Rectangle 4"/>
          <p:cNvSpPr/>
          <p:nvPr/>
        </p:nvSpPr>
        <p:spPr>
          <a:xfrm>
            <a:off x="457200" y="1905000"/>
            <a:ext cx="8382000" cy="2677656"/>
          </a:xfrm>
          <a:prstGeom prst="rect">
            <a:avLst/>
          </a:prstGeom>
        </p:spPr>
        <p:txBody>
          <a:bodyPr wrap="square">
            <a:spAutoFit/>
          </a:bodyPr>
          <a:lstStyle/>
          <a:p>
            <a:pPr algn="just">
              <a:buFont typeface="Arial" pitchFamily="34" charset="0"/>
              <a:buChar char="•"/>
            </a:pPr>
            <a:r>
              <a:rPr lang="en-IN" sz="2400" dirty="0">
                <a:latin typeface="Times New Roman" pitchFamily="18" charset="0"/>
                <a:cs typeface="Times New Roman" pitchFamily="18" charset="0"/>
              </a:rPr>
              <a:t>One of the key benefits of open-source software is that you have the source code in </a:t>
            </a:r>
            <a:r>
              <a:rPr lang="en-IN" sz="2400" dirty="0" smtClean="0">
                <a:latin typeface="Times New Roman" pitchFamily="18" charset="0"/>
                <a:cs typeface="Times New Roman" pitchFamily="18" charset="0"/>
              </a:rPr>
              <a:t> your </a:t>
            </a:r>
            <a:r>
              <a:rPr lang="en-IN" sz="2400" dirty="0">
                <a:latin typeface="Times New Roman" pitchFamily="18" charset="0"/>
                <a:cs typeface="Times New Roman" pitchFamily="18" charset="0"/>
              </a:rPr>
              <a:t>hands. If the developer chooses to stop working on it, you can continue. If you find a problem, you can fix </a:t>
            </a:r>
            <a:r>
              <a:rPr lang="en-IN" sz="2400" dirty="0" smtClean="0">
                <a:latin typeface="Times New Roman" pitchFamily="18" charset="0"/>
                <a:cs typeface="Times New Roman" pitchFamily="18" charset="0"/>
              </a:rPr>
              <a:t>it</a:t>
            </a:r>
          </a:p>
          <a:p>
            <a:pPr algn="just">
              <a:buFont typeface="Arial" pitchFamily="34" charset="0"/>
              <a:buChar char="•"/>
            </a:pPr>
            <a:endParaRPr lang="en-IN" sz="2400" dirty="0">
              <a:latin typeface="Times New Roman" pitchFamily="18" charset="0"/>
              <a:cs typeface="Times New Roman" pitchFamily="18" charset="0"/>
            </a:endParaRPr>
          </a:p>
          <a:p>
            <a:pPr algn="just">
              <a:buFont typeface="Arial" pitchFamily="34" charset="0"/>
              <a:buChar char="•"/>
            </a:pPr>
            <a:r>
              <a:rPr lang="en-IN" sz="2400" dirty="0">
                <a:latin typeface="Times New Roman" pitchFamily="18" charset="0"/>
                <a:cs typeface="Times New Roman" pitchFamily="18" charset="0"/>
              </a:rPr>
              <a:t>But having the source code means you need to be able to compile it, too</a:t>
            </a:r>
            <a:endParaRPr lang="en-US" sz="2400" dirty="0">
              <a:latin typeface="Times New Roman" pitchFamily="18" charset="0"/>
              <a:cs typeface="Times New Roman" pitchFamily="18" charset="0"/>
            </a:endParaRPr>
          </a:p>
        </p:txBody>
      </p:sp>
      <p:sp>
        <p:nvSpPr>
          <p:cNvPr id="6" name="Footer Placeholder 5"/>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447800"/>
            <a:ext cx="7848600" cy="4708981"/>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Similar to the compile stage, the installation stage typically goes smoothly. In most cases, once the compile is done, all you need to run is</a:t>
            </a:r>
          </a:p>
          <a:p>
            <a:pPr algn="just"/>
            <a:endParaRPr lang="en-US" sz="2000" dirty="0">
              <a:latin typeface="Times New Roman" pitchFamily="18" charset="0"/>
              <a:cs typeface="Times New Roman" pitchFamily="18" charset="0"/>
            </a:endParaRPr>
          </a:p>
          <a:p>
            <a:pPr algn="just"/>
            <a:r>
              <a:rPr lang="en-US" sz="2000" dirty="0" smtClean="0">
                <a:solidFill>
                  <a:srgbClr val="FF0000"/>
                </a:solidFill>
                <a:latin typeface="Times New Roman" pitchFamily="18" charset="0"/>
                <a:cs typeface="Times New Roman" pitchFamily="18" charset="0"/>
              </a:rPr>
              <a:t>$ make install</a:t>
            </a:r>
          </a:p>
          <a:p>
            <a:pPr algn="just"/>
            <a:endParaRPr lang="en-US" sz="2000" dirty="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This will start the installation script . Because make displays each command as it is executing it, you will see a lot of text fly by. Unless you see an error message, the package is installed</a:t>
            </a:r>
          </a:p>
          <a:p>
            <a:pPr algn="just"/>
            <a:endParaRPr lang="en-US" sz="2000" dirty="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If you do see an error message, it is most likely because of permissions problems. Look at the last file it was trying to install before failure, and then go check on all the permissions required to place a file there. You may need to use the </a:t>
            </a:r>
            <a:r>
              <a:rPr lang="en-US" sz="2000" dirty="0" err="1" smtClean="0">
                <a:latin typeface="Times New Roman" pitchFamily="18" charset="0"/>
                <a:cs typeface="Times New Roman" pitchFamily="18" charset="0"/>
              </a:rPr>
              <a:t>chmod</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chown</a:t>
            </a:r>
            <a:r>
              <a:rPr lang="en-US" sz="2000" dirty="0" smtClean="0">
                <a:latin typeface="Times New Roman" pitchFamily="18" charset="0"/>
                <a:cs typeface="Times New Roman" pitchFamily="18" charset="0"/>
              </a:rPr>
              <a:t>, and </a:t>
            </a:r>
            <a:r>
              <a:rPr lang="en-US" sz="2000" dirty="0" err="1" smtClean="0">
                <a:latin typeface="Times New Roman" pitchFamily="18" charset="0"/>
                <a:cs typeface="Times New Roman" pitchFamily="18" charset="0"/>
              </a:rPr>
              <a:t>chgrp</a:t>
            </a:r>
            <a:r>
              <a:rPr lang="en-US" sz="2000" dirty="0" smtClean="0">
                <a:latin typeface="Times New Roman" pitchFamily="18" charset="0"/>
                <a:cs typeface="Times New Roman" pitchFamily="18" charset="0"/>
              </a:rPr>
              <a:t> commands </a:t>
            </a: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
        <p:nvSpPr>
          <p:cNvPr id="3" name="TextBox 2"/>
          <p:cNvSpPr txBox="1"/>
          <p:nvPr/>
        </p:nvSpPr>
        <p:spPr>
          <a:xfrm>
            <a:off x="304800" y="457200"/>
            <a:ext cx="4724400" cy="523220"/>
          </a:xfrm>
          <a:prstGeom prst="rect">
            <a:avLst/>
          </a:prstGeom>
          <a:noFill/>
        </p:spPr>
        <p:txBody>
          <a:bodyPr wrap="square" rtlCol="0">
            <a:spAutoFit/>
          </a:bodyPr>
          <a:lstStyle/>
          <a:p>
            <a:r>
              <a:rPr lang="en-US" sz="2800" b="1" dirty="0">
                <a:latin typeface="Times New Roman" pitchFamily="18" charset="0"/>
                <a:cs typeface="Times New Roman" pitchFamily="18" charset="0"/>
              </a:rPr>
              <a:t>Installing</a:t>
            </a:r>
            <a:r>
              <a:rPr lang="en-US" sz="2400" b="1" dirty="0" smtClean="0"/>
              <a:t> the Package</a:t>
            </a:r>
            <a:endParaRPr lang="en-US" sz="2400" b="1"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81000" y="304800"/>
            <a:ext cx="32004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Running the Package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TextBox 2"/>
          <p:cNvSpPr txBox="1"/>
          <p:nvPr/>
        </p:nvSpPr>
        <p:spPr>
          <a:xfrm>
            <a:off x="457200" y="610136"/>
            <a:ext cx="8153400" cy="6247864"/>
          </a:xfrm>
          <a:prstGeom prst="rect">
            <a:avLst/>
          </a:prstGeom>
          <a:noFill/>
        </p:spPr>
        <p:txBody>
          <a:bodyPr wrap="square" rtlCol="0">
            <a:spAutoFit/>
          </a:bodyPr>
          <a:lstStyle/>
          <a:p>
            <a:pPr algn="just"/>
            <a:r>
              <a:rPr lang="en-IN" sz="2000" dirty="0" smtClean="0">
                <a:latin typeface="Times New Roman" pitchFamily="18" charset="0"/>
                <a:cs typeface="Times New Roman" pitchFamily="18" charset="0"/>
              </a:rPr>
              <a:t>the most common place for software to install itself is </a:t>
            </a:r>
            <a:r>
              <a:rPr lang="en-IN" sz="2000" b="1" dirty="0" smtClean="0">
                <a:latin typeface="Times New Roman" pitchFamily="18" charset="0"/>
                <a:cs typeface="Times New Roman" pitchFamily="18" charset="0"/>
              </a:rPr>
              <a:t>the /</a:t>
            </a:r>
            <a:r>
              <a:rPr lang="en-IN" sz="2000" b="1" dirty="0" err="1" smtClean="0">
                <a:latin typeface="Times New Roman" pitchFamily="18" charset="0"/>
                <a:cs typeface="Times New Roman" pitchFamily="18" charset="0"/>
              </a:rPr>
              <a:t>usr</a:t>
            </a:r>
            <a:r>
              <a:rPr lang="en-IN" sz="2000" b="1" dirty="0" smtClean="0">
                <a:latin typeface="Times New Roman" pitchFamily="18" charset="0"/>
                <a:cs typeface="Times New Roman" pitchFamily="18" charset="0"/>
              </a:rPr>
              <a:t>/local/bin</a:t>
            </a:r>
            <a:r>
              <a:rPr lang="en-IN" sz="2000" dirty="0" smtClean="0">
                <a:latin typeface="Times New Roman" pitchFamily="18" charset="0"/>
                <a:cs typeface="Times New Roman" pitchFamily="18" charset="0"/>
              </a:rPr>
              <a:t> directory, many packages have their own ideas about where is most appropriate</a:t>
            </a:r>
          </a:p>
          <a:p>
            <a:pPr algn="just"/>
            <a:endParaRPr lang="en-IN" sz="2000" dirty="0" smtClean="0">
              <a:latin typeface="Times New Roman" pitchFamily="18" charset="0"/>
              <a:cs typeface="Times New Roman" pitchFamily="18" charset="0"/>
            </a:endParaRPr>
          </a:p>
          <a:p>
            <a:pPr algn="just"/>
            <a:r>
              <a:rPr lang="en-IN" sz="2000" dirty="0" smtClean="0">
                <a:latin typeface="Times New Roman" pitchFamily="18" charset="0"/>
                <a:cs typeface="Times New Roman" pitchFamily="18" charset="0"/>
              </a:rPr>
              <a:t>For example the </a:t>
            </a:r>
            <a:r>
              <a:rPr lang="en-IN" sz="2000" dirty="0" err="1" smtClean="0">
                <a:latin typeface="Times New Roman" pitchFamily="18" charset="0"/>
                <a:cs typeface="Times New Roman" pitchFamily="18" charset="0"/>
              </a:rPr>
              <a:t>KDirStat</a:t>
            </a:r>
            <a:r>
              <a:rPr lang="en-IN" sz="2000" dirty="0" smtClean="0">
                <a:latin typeface="Times New Roman" pitchFamily="18" charset="0"/>
                <a:cs typeface="Times New Roman" pitchFamily="18" charset="0"/>
              </a:rPr>
              <a:t> executable is installed by default in /</a:t>
            </a:r>
            <a:r>
              <a:rPr lang="en-IN" sz="2000" dirty="0" err="1" smtClean="0">
                <a:latin typeface="Times New Roman" pitchFamily="18" charset="0"/>
                <a:cs typeface="Times New Roman" pitchFamily="18" charset="0"/>
              </a:rPr>
              <a:t>usr</a:t>
            </a:r>
            <a:r>
              <a:rPr lang="en-IN" sz="2000" dirty="0" smtClean="0">
                <a:latin typeface="Times New Roman" pitchFamily="18" charset="0"/>
                <a:cs typeface="Times New Roman" pitchFamily="18" charset="0"/>
              </a:rPr>
              <a:t>/local/</a:t>
            </a:r>
            <a:r>
              <a:rPr lang="en-IN" sz="2000" dirty="0" err="1" smtClean="0">
                <a:latin typeface="Times New Roman" pitchFamily="18" charset="0"/>
                <a:cs typeface="Times New Roman" pitchFamily="18" charset="0"/>
              </a:rPr>
              <a:t>kde</a:t>
            </a:r>
            <a:r>
              <a:rPr lang="en-IN" sz="2000" dirty="0" smtClean="0">
                <a:latin typeface="Times New Roman" pitchFamily="18" charset="0"/>
                <a:cs typeface="Times New Roman" pitchFamily="18" charset="0"/>
              </a:rPr>
              <a:t>/bin.</a:t>
            </a:r>
            <a:endParaRPr lang="en-US" sz="2000" dirty="0" smtClean="0">
              <a:latin typeface="Times New Roman" pitchFamily="18" charset="0"/>
              <a:cs typeface="Times New Roman" pitchFamily="18" charset="0"/>
            </a:endParaRPr>
          </a:p>
          <a:p>
            <a:pPr algn="just"/>
            <a:r>
              <a:rPr lang="en-IN"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en-IN" sz="2000" dirty="0" smtClean="0">
                <a:latin typeface="Times New Roman" pitchFamily="18" charset="0"/>
                <a:cs typeface="Times New Roman" pitchFamily="18" charset="0"/>
              </a:rPr>
              <a:t>There are three common ways of running software that isn’t installed in the path</a:t>
            </a:r>
            <a:endParaRPr lang="en-US" sz="2000" dirty="0" smtClean="0">
              <a:latin typeface="Times New Roman" pitchFamily="18" charset="0"/>
              <a:cs typeface="Times New Roman" pitchFamily="18" charset="0"/>
            </a:endParaRPr>
          </a:p>
          <a:p>
            <a:pPr lvl="0" algn="just"/>
            <a:r>
              <a:rPr lang="en-IN" sz="2000" dirty="0" smtClean="0">
                <a:latin typeface="Times New Roman" pitchFamily="18" charset="0"/>
                <a:cs typeface="Times New Roman" pitchFamily="18" charset="0"/>
              </a:rPr>
              <a:t>You can invoke the executable with path information specified, which is the simplest one-time solution. </a:t>
            </a:r>
            <a:endParaRPr lang="en-US" sz="2000" dirty="0" smtClean="0">
              <a:latin typeface="Times New Roman" pitchFamily="18" charset="0"/>
              <a:cs typeface="Times New Roman" pitchFamily="18" charset="0"/>
            </a:endParaRPr>
          </a:p>
          <a:p>
            <a:pPr algn="just"/>
            <a:r>
              <a:rPr lang="en-IN" sz="2000" b="1" dirty="0" smtClean="0">
                <a:latin typeface="Times New Roman" pitchFamily="18" charset="0"/>
                <a:cs typeface="Times New Roman" pitchFamily="18" charset="0"/>
              </a:rPr>
              <a:t>/</a:t>
            </a:r>
            <a:r>
              <a:rPr lang="en-IN" sz="2000" b="1" dirty="0" err="1" smtClean="0">
                <a:latin typeface="Times New Roman" pitchFamily="18" charset="0"/>
                <a:cs typeface="Times New Roman" pitchFamily="18" charset="0"/>
              </a:rPr>
              <a:t>usr</a:t>
            </a:r>
            <a:r>
              <a:rPr lang="en-IN" sz="2000" b="1" dirty="0" smtClean="0">
                <a:latin typeface="Times New Roman" pitchFamily="18" charset="0"/>
                <a:cs typeface="Times New Roman" pitchFamily="18" charset="0"/>
              </a:rPr>
              <a:t>/local/</a:t>
            </a:r>
            <a:r>
              <a:rPr lang="en-IN" sz="2000" b="1" dirty="0" err="1" smtClean="0">
                <a:latin typeface="Times New Roman" pitchFamily="18" charset="0"/>
                <a:cs typeface="Times New Roman" pitchFamily="18" charset="0"/>
              </a:rPr>
              <a:t>kde</a:t>
            </a:r>
            <a:r>
              <a:rPr lang="en-IN" sz="2000" b="1" dirty="0" smtClean="0">
                <a:latin typeface="Times New Roman" pitchFamily="18" charset="0"/>
                <a:cs typeface="Times New Roman" pitchFamily="18" charset="0"/>
              </a:rPr>
              <a:t>/bin/</a:t>
            </a:r>
            <a:r>
              <a:rPr lang="en-IN" sz="2000" b="1" dirty="0" err="1" smtClean="0">
                <a:latin typeface="Times New Roman" pitchFamily="18" charset="0"/>
                <a:cs typeface="Times New Roman" pitchFamily="18" charset="0"/>
              </a:rPr>
              <a:t>kdirstat</a:t>
            </a:r>
            <a:endParaRPr lang="en-US" sz="2000" dirty="0" smtClean="0">
              <a:latin typeface="Times New Roman" pitchFamily="18" charset="0"/>
              <a:cs typeface="Times New Roman" pitchFamily="18" charset="0"/>
            </a:endParaRPr>
          </a:p>
          <a:p>
            <a:pPr lvl="0" algn="just"/>
            <a:r>
              <a:rPr lang="en-IN" sz="2000" dirty="0" smtClean="0">
                <a:latin typeface="Times New Roman" pitchFamily="18" charset="0"/>
                <a:cs typeface="Times New Roman" pitchFamily="18" charset="0"/>
              </a:rPr>
              <a:t>You can add the executable directory to the path, which is the easiest long-term solution</a:t>
            </a:r>
            <a:endParaRPr lang="en-US" sz="2000" dirty="0" smtClean="0">
              <a:latin typeface="Times New Roman" pitchFamily="18" charset="0"/>
              <a:cs typeface="Times New Roman" pitchFamily="18" charset="0"/>
            </a:endParaRPr>
          </a:p>
          <a:p>
            <a:pPr algn="just"/>
            <a:r>
              <a:rPr lang="en-IN" sz="2000" b="1" dirty="0" smtClean="0">
                <a:latin typeface="Times New Roman" pitchFamily="18" charset="0"/>
                <a:cs typeface="Times New Roman" pitchFamily="18" charset="0"/>
              </a:rPr>
              <a:t>export PATH = $PATH:/</a:t>
            </a:r>
            <a:r>
              <a:rPr lang="en-IN" sz="2000" b="1" dirty="0" err="1" smtClean="0">
                <a:latin typeface="Times New Roman" pitchFamily="18" charset="0"/>
                <a:cs typeface="Times New Roman" pitchFamily="18" charset="0"/>
              </a:rPr>
              <a:t>usr</a:t>
            </a:r>
            <a:r>
              <a:rPr lang="en-IN" sz="2000" b="1" dirty="0" smtClean="0">
                <a:latin typeface="Times New Roman" pitchFamily="18" charset="0"/>
                <a:cs typeface="Times New Roman" pitchFamily="18" charset="0"/>
              </a:rPr>
              <a:t>/local/</a:t>
            </a:r>
            <a:r>
              <a:rPr lang="en-IN" sz="2000" b="1" dirty="0" err="1" smtClean="0">
                <a:latin typeface="Times New Roman" pitchFamily="18" charset="0"/>
                <a:cs typeface="Times New Roman" pitchFamily="18" charset="0"/>
              </a:rPr>
              <a:t>kde</a:t>
            </a:r>
            <a:r>
              <a:rPr lang="en-IN" sz="2000" b="1" dirty="0" smtClean="0">
                <a:latin typeface="Times New Roman" pitchFamily="18" charset="0"/>
                <a:cs typeface="Times New Roman" pitchFamily="18" charset="0"/>
              </a:rPr>
              <a:t>/bin</a:t>
            </a:r>
            <a:endParaRPr lang="en-US" sz="2000" dirty="0" smtClean="0">
              <a:latin typeface="Times New Roman" pitchFamily="18" charset="0"/>
              <a:cs typeface="Times New Roman" pitchFamily="18" charset="0"/>
            </a:endParaRPr>
          </a:p>
          <a:p>
            <a:pPr lvl="0" algn="just"/>
            <a:r>
              <a:rPr lang="en-IN" sz="2000" dirty="0" smtClean="0">
                <a:latin typeface="Times New Roman" pitchFamily="18" charset="0"/>
                <a:cs typeface="Times New Roman" pitchFamily="18" charset="0"/>
              </a:rPr>
              <a:t>You can add a link to the executable from a directory already in the path</a:t>
            </a:r>
            <a:endParaRPr lang="en-US" sz="2000" dirty="0" smtClean="0">
              <a:latin typeface="Times New Roman" pitchFamily="18" charset="0"/>
              <a:cs typeface="Times New Roman" pitchFamily="18" charset="0"/>
            </a:endParaRPr>
          </a:p>
          <a:p>
            <a:pPr algn="just"/>
            <a:r>
              <a:rPr lang="en-IN" sz="2000" dirty="0" smtClean="0">
                <a:latin typeface="Times New Roman" pitchFamily="18" charset="0"/>
                <a:cs typeface="Times New Roman" pitchFamily="18" charset="0"/>
              </a:rPr>
              <a:t>echo $PATH</a:t>
            </a:r>
            <a:endParaRPr lang="en-US" sz="2000" dirty="0" smtClean="0">
              <a:latin typeface="Times New Roman" pitchFamily="18" charset="0"/>
              <a:cs typeface="Times New Roman" pitchFamily="18" charset="0"/>
            </a:endParaRPr>
          </a:p>
          <a:p>
            <a:pPr algn="just"/>
            <a:r>
              <a:rPr lang="en-IN" sz="2000" dirty="0" err="1" smtClean="0">
                <a:latin typeface="Times New Roman" pitchFamily="18" charset="0"/>
                <a:cs typeface="Times New Roman" pitchFamily="18" charset="0"/>
              </a:rPr>
              <a:t>ln</a:t>
            </a:r>
            <a:r>
              <a:rPr lang="en-IN" sz="2000" dirty="0" smtClean="0">
                <a:latin typeface="Times New Roman" pitchFamily="18" charset="0"/>
                <a:cs typeface="Times New Roman" pitchFamily="18" charset="0"/>
              </a:rPr>
              <a:t> -s /</a:t>
            </a:r>
            <a:r>
              <a:rPr lang="en-IN" sz="2000" dirty="0" err="1" smtClean="0">
                <a:latin typeface="Times New Roman" pitchFamily="18" charset="0"/>
                <a:cs typeface="Times New Roman" pitchFamily="18" charset="0"/>
              </a:rPr>
              <a:t>usr</a:t>
            </a:r>
            <a:r>
              <a:rPr lang="en-IN" sz="2000" dirty="0" smtClean="0">
                <a:latin typeface="Times New Roman" pitchFamily="18" charset="0"/>
                <a:cs typeface="Times New Roman" pitchFamily="18" charset="0"/>
              </a:rPr>
              <a:t>/local/</a:t>
            </a:r>
            <a:r>
              <a:rPr lang="en-IN" sz="2000" dirty="0" err="1" smtClean="0">
                <a:latin typeface="Times New Roman" pitchFamily="18" charset="0"/>
                <a:cs typeface="Times New Roman" pitchFamily="18" charset="0"/>
              </a:rPr>
              <a:t>kde</a:t>
            </a:r>
            <a:r>
              <a:rPr lang="en-IN" sz="2000" dirty="0" smtClean="0">
                <a:latin typeface="Times New Roman" pitchFamily="18" charset="0"/>
                <a:cs typeface="Times New Roman" pitchFamily="18" charset="0"/>
              </a:rPr>
              <a:t>/bin/</a:t>
            </a:r>
            <a:r>
              <a:rPr lang="en-IN" sz="2000" dirty="0" err="1" smtClean="0">
                <a:latin typeface="Times New Roman" pitchFamily="18" charset="0"/>
                <a:cs typeface="Times New Roman" pitchFamily="18" charset="0"/>
              </a:rPr>
              <a:t>kdirstat</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usr</a:t>
            </a:r>
            <a:r>
              <a:rPr lang="en-IN" sz="2000" dirty="0" smtClean="0">
                <a:latin typeface="Times New Roman" pitchFamily="18" charset="0"/>
                <a:cs typeface="Times New Roman" pitchFamily="18" charset="0"/>
              </a:rPr>
              <a:t>/local/bin</a:t>
            </a:r>
            <a:endParaRPr lang="en-US" sz="2000" dirty="0" smtClean="0">
              <a:latin typeface="Times New Roman" pitchFamily="18" charset="0"/>
              <a:cs typeface="Times New Roman" pitchFamily="18" charset="0"/>
            </a:endParaRPr>
          </a:p>
          <a:p>
            <a:pPr algn="just"/>
            <a:r>
              <a:rPr lang="en-IN"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57200"/>
            <a:ext cx="8077200" cy="637097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Managing Users:</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Introduction:</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Under Linux, every file and program must be owned by a user. Each user has a unique identifier called a user ID (UID). Each user must also belong to at least one group, a collection of users established by the system administrator. Users may belong to multiple groups. Like users, groups have unique identifiers called </a:t>
            </a:r>
            <a:r>
              <a:rPr lang="en-US" sz="2400" dirty="0" smtClean="0">
                <a:solidFill>
                  <a:srgbClr val="FF0000"/>
                </a:solidFill>
                <a:latin typeface="Times New Roman" pitchFamily="18" charset="0"/>
                <a:cs typeface="Times New Roman" pitchFamily="18" charset="0"/>
              </a:rPr>
              <a:t>group IDs (GIDs). </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accessibility of a file or program is based on its UIDs and GIDs. A running program inherits the rights and permissions of the user who invokes it.</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Each user’s rights can be defined in one of two ways: a </a:t>
            </a:r>
            <a:r>
              <a:rPr lang="en-US" sz="2400" dirty="0" smtClean="0">
                <a:solidFill>
                  <a:srgbClr val="FF0000"/>
                </a:solidFill>
                <a:latin typeface="Times New Roman" pitchFamily="18" charset="0"/>
                <a:cs typeface="Times New Roman" pitchFamily="18" charset="0"/>
              </a:rPr>
              <a:t>normal user or the root user.</a:t>
            </a:r>
            <a:endParaRPr lang="en-US" sz="2400" dirty="0">
              <a:solidFill>
                <a:srgbClr val="FF0000"/>
              </a:solidFill>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09600"/>
            <a:ext cx="8001000" cy="5016758"/>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Normal users can access only what they own or have been given permission to run</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The root user is allowed to access all files and programs in the system, whether or not root owns them. The root user is often called a </a:t>
            </a:r>
            <a:r>
              <a:rPr lang="en-US" sz="2000" dirty="0" err="1" smtClean="0">
                <a:latin typeface="Times New Roman" pitchFamily="18" charset="0"/>
                <a:cs typeface="Times New Roman" pitchFamily="18" charset="0"/>
              </a:rPr>
              <a:t>superuser</a:t>
            </a:r>
            <a:r>
              <a:rPr lang="en-US" sz="2000" dirty="0" smtClean="0">
                <a:latin typeface="Times New Roman" pitchFamily="18" charset="0"/>
                <a:cs typeface="Times New Roman" pitchFamily="18" charset="0"/>
              </a:rPr>
              <a:t>. </a:t>
            </a:r>
          </a:p>
          <a:p>
            <a:pPr algn="just"/>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HomeDirectories</a:t>
            </a:r>
            <a:endParaRPr lang="en-US" sz="2000" b="1"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Every user who actually logs in to the system needs a place for configuration files that are unique to the user. This place, called a home directory, allows each user to work in a customized environment without having to change the environment customized by another user—even if both users are logged in to the system at the same time</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In this directory, users are allowed to keep not only their configuration files but their regular work files as well.</a:t>
            </a:r>
            <a:endParaRPr lang="en-US" sz="20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685800"/>
            <a:ext cx="8077200" cy="5693866"/>
          </a:xfrm>
          <a:prstGeom prst="rect">
            <a:avLst/>
          </a:prstGeom>
          <a:noFill/>
        </p:spPr>
        <p:txBody>
          <a:bodyPr wrap="square" rtlCol="0">
            <a:spAutoFit/>
          </a:bodyPr>
          <a:lstStyle/>
          <a:p>
            <a:pPr algn="just"/>
            <a:r>
              <a:rPr lang="en-US" sz="2800" dirty="0" smtClean="0">
                <a:latin typeface="Times New Roman" pitchFamily="18" charset="0"/>
                <a:cs typeface="Times New Roman" pitchFamily="18" charset="0"/>
              </a:rPr>
              <a:t>most sites place home directories at </a:t>
            </a:r>
            <a:r>
              <a:rPr lang="en-US" sz="2800" dirty="0" smtClean="0">
                <a:solidFill>
                  <a:srgbClr val="FF0000"/>
                </a:solidFill>
                <a:latin typeface="Times New Roman" pitchFamily="18" charset="0"/>
                <a:cs typeface="Times New Roman" pitchFamily="18" charset="0"/>
              </a:rPr>
              <a:t>/home </a:t>
            </a:r>
            <a:r>
              <a:rPr lang="en-US" sz="2800" dirty="0" smtClean="0">
                <a:latin typeface="Times New Roman" pitchFamily="18" charset="0"/>
                <a:cs typeface="Times New Roman" pitchFamily="18" charset="0"/>
              </a:rPr>
              <a:t>and name each user’s directory by his or her login name. </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Thus, if your login name were </a:t>
            </a:r>
            <a:r>
              <a:rPr lang="en-US" sz="2800" dirty="0" err="1" smtClean="0">
                <a:latin typeface="Times New Roman" pitchFamily="18" charset="0"/>
                <a:cs typeface="Times New Roman" pitchFamily="18" charset="0"/>
              </a:rPr>
              <a:t>cse</a:t>
            </a:r>
            <a:r>
              <a:rPr lang="en-US" sz="2800" dirty="0" smtClean="0">
                <a:latin typeface="Times New Roman" pitchFamily="18" charset="0"/>
                <a:cs typeface="Times New Roman" pitchFamily="18" charset="0"/>
              </a:rPr>
              <a:t>, your home directory would be /home/</a:t>
            </a:r>
            <a:r>
              <a:rPr lang="en-US" sz="2800" dirty="0" err="1" smtClean="0">
                <a:latin typeface="Times New Roman" pitchFamily="18" charset="0"/>
                <a:cs typeface="Times New Roman" pitchFamily="18" charset="0"/>
              </a:rPr>
              <a:t>cse</a:t>
            </a:r>
            <a:r>
              <a:rPr lang="en-US" sz="2800" dirty="0" smtClean="0">
                <a:latin typeface="Times New Roman" pitchFamily="18" charset="0"/>
                <a:cs typeface="Times New Roman" pitchFamily="18" charset="0"/>
              </a:rPr>
              <a:t>.</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The exception to this is for system accounts, such as a root user’s account. Here, home directories are usually set to be either / or something specific to the need for that account</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The home directory for root is traditionally / with most variants of UNIX. Many Linux installations use </a:t>
            </a:r>
            <a:r>
              <a:rPr lang="en-US" sz="2800" dirty="0" smtClean="0">
                <a:solidFill>
                  <a:srgbClr val="FF0000"/>
                </a:solidFill>
                <a:latin typeface="Times New Roman" pitchFamily="18" charset="0"/>
                <a:cs typeface="Times New Roman" pitchFamily="18" charset="0"/>
              </a:rPr>
              <a:t>/root.</a:t>
            </a:r>
            <a:endParaRPr lang="en-US" sz="2800" dirty="0">
              <a:solidFill>
                <a:srgbClr val="FF0000"/>
              </a:solidFill>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153400" cy="5324535"/>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The system really doesn’t care where you place home directories so long as the location for each user is specified in the password file .</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You may see some sites use /users or break up the /home directory by department, thereby creating /home/engineering, /home/accounting, /home/admin, etc., and then have users located under each department</a:t>
            </a: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Passwords:</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Every account should either have a password or be tagged as impossible to log in to. This is crucial to your system’s security—weak passwords are often the cause of compromised system security</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The idea is simple: Instead of relying on protected files to keep passwords a secret, the system would encrypt the password using an </a:t>
            </a:r>
            <a:r>
              <a:rPr lang="en-US" sz="2000" dirty="0" err="1" smtClean="0">
                <a:solidFill>
                  <a:srgbClr val="FF0000"/>
                </a:solidFill>
                <a:latin typeface="Times New Roman" pitchFamily="18" charset="0"/>
                <a:cs typeface="Times New Roman" pitchFamily="18" charset="0"/>
              </a:rPr>
              <a:t>AT&amp;Tdeveloped</a:t>
            </a:r>
            <a:r>
              <a:rPr lang="en-US" sz="2000" dirty="0" smtClean="0">
                <a:solidFill>
                  <a:srgbClr val="FF0000"/>
                </a:solidFill>
                <a:latin typeface="Times New Roman" pitchFamily="18" charset="0"/>
                <a:cs typeface="Times New Roman" pitchFamily="18" charset="0"/>
              </a:rPr>
              <a:t> (and National Security Agency–approved)</a:t>
            </a:r>
            <a:r>
              <a:rPr lang="en-US" sz="2000" dirty="0" smtClean="0">
                <a:latin typeface="Times New Roman" pitchFamily="18" charset="0"/>
                <a:cs typeface="Times New Roman" pitchFamily="18" charset="0"/>
              </a:rPr>
              <a:t> algorithm called </a:t>
            </a:r>
            <a:r>
              <a:rPr lang="en-US" sz="2000" dirty="0" smtClean="0">
                <a:solidFill>
                  <a:srgbClr val="FF0000"/>
                </a:solidFill>
                <a:latin typeface="Times New Roman" pitchFamily="18" charset="0"/>
                <a:cs typeface="Times New Roman" pitchFamily="18" charset="0"/>
              </a:rPr>
              <a:t>Data Encryption Standard (DES) </a:t>
            </a:r>
            <a:r>
              <a:rPr lang="en-US" sz="2000" dirty="0" smtClean="0">
                <a:latin typeface="Times New Roman" pitchFamily="18" charset="0"/>
                <a:cs typeface="Times New Roman" pitchFamily="18" charset="0"/>
              </a:rPr>
              <a:t>and leave the encrypted value publicly viewable.</a:t>
            </a:r>
            <a:endParaRPr lang="en-US" sz="20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81000"/>
            <a:ext cx="8077200" cy="5632311"/>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What originally made this secure was that the encryption algorithm was computationally </a:t>
            </a:r>
            <a:r>
              <a:rPr lang="en-US" sz="2000" dirty="0" smtClean="0">
                <a:solidFill>
                  <a:srgbClr val="FF0000"/>
                </a:solidFill>
                <a:latin typeface="Times New Roman" pitchFamily="18" charset="0"/>
                <a:cs typeface="Times New Roman" pitchFamily="18" charset="0"/>
              </a:rPr>
              <a:t>difficult to break</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When users entered their passwords at a login prompt, the password they entered would be encrypted</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The encrypted value would then be </a:t>
            </a:r>
            <a:r>
              <a:rPr lang="en-US" sz="2000" dirty="0" smtClean="0">
                <a:solidFill>
                  <a:srgbClr val="FF0000"/>
                </a:solidFill>
                <a:latin typeface="Times New Roman" pitchFamily="18" charset="0"/>
                <a:cs typeface="Times New Roman" pitchFamily="18" charset="0"/>
              </a:rPr>
              <a:t>compared</a:t>
            </a:r>
            <a:r>
              <a:rPr lang="en-US" sz="2000" dirty="0" smtClean="0">
                <a:latin typeface="Times New Roman" pitchFamily="18" charset="0"/>
                <a:cs typeface="Times New Roman" pitchFamily="18" charset="0"/>
              </a:rPr>
              <a:t> against the user’s password entry. If </a:t>
            </a:r>
            <a:r>
              <a:rPr lang="en-US" sz="2000" dirty="0" smtClean="0">
                <a:solidFill>
                  <a:srgbClr val="FF0000"/>
                </a:solidFill>
                <a:latin typeface="Times New Roman" pitchFamily="18" charset="0"/>
                <a:cs typeface="Times New Roman" pitchFamily="18" charset="0"/>
              </a:rPr>
              <a:t>the two encrypted values matched</a:t>
            </a:r>
            <a:r>
              <a:rPr lang="en-US" sz="2000" dirty="0" smtClean="0">
                <a:latin typeface="Times New Roman" pitchFamily="18" charset="0"/>
                <a:cs typeface="Times New Roman" pitchFamily="18" charset="0"/>
              </a:rPr>
              <a:t>, the user was allowed to enter the system</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Along with the encrypted passwords, the password file could then also keep information about the user’s </a:t>
            </a:r>
            <a:r>
              <a:rPr lang="en-US" sz="2000" dirty="0" smtClean="0">
                <a:solidFill>
                  <a:srgbClr val="FF0000"/>
                </a:solidFill>
                <a:latin typeface="Times New Roman" pitchFamily="18" charset="0"/>
                <a:cs typeface="Times New Roman" pitchFamily="18" charset="0"/>
              </a:rPr>
              <a:t>home directory, UID, shell, real name</a:t>
            </a:r>
            <a:r>
              <a:rPr lang="en-US" sz="2000" dirty="0" smtClean="0">
                <a:latin typeface="Times New Roman" pitchFamily="18" charset="0"/>
                <a:cs typeface="Times New Roman" pitchFamily="18" charset="0"/>
              </a:rPr>
              <a:t>, and so on</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But then a problem occurred: </a:t>
            </a:r>
            <a:r>
              <a:rPr lang="en-US" sz="2000" dirty="0" smtClean="0">
                <a:solidFill>
                  <a:srgbClr val="FF0000"/>
                </a:solidFill>
                <a:latin typeface="Times New Roman" pitchFamily="18" charset="0"/>
                <a:cs typeface="Times New Roman" pitchFamily="18" charset="0"/>
              </a:rPr>
              <a:t>Moore’s Law</a:t>
            </a:r>
            <a:r>
              <a:rPr lang="en-US" sz="2000" dirty="0" smtClean="0">
                <a:latin typeface="Times New Roman" pitchFamily="18" charset="0"/>
                <a:cs typeface="Times New Roman" pitchFamily="18" charset="0"/>
              </a:rPr>
              <a:t> on processor speed doubling every 18 months held true, and home computers were becoming fast enough that programs were able to perform a </a:t>
            </a:r>
            <a:r>
              <a:rPr lang="en-US" sz="2000" dirty="0" smtClean="0">
                <a:solidFill>
                  <a:srgbClr val="FF0000"/>
                </a:solidFill>
                <a:latin typeface="Times New Roman" pitchFamily="18" charset="0"/>
                <a:cs typeface="Times New Roman" pitchFamily="18" charset="0"/>
              </a:rPr>
              <a:t>brute-force dictionary attack </a:t>
            </a:r>
            <a:r>
              <a:rPr lang="en-US" sz="2000" dirty="0" smtClean="0">
                <a:latin typeface="Times New Roman" pitchFamily="18" charset="0"/>
                <a:cs typeface="Times New Roman" pitchFamily="18" charset="0"/>
              </a:rPr>
              <a:t>within days rather than weeks or months. Dictionaries got bigger and the software got smarter. The nature of passwords needed to be reevaluated</a:t>
            </a:r>
            <a:endParaRPr lang="en-US" sz="20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229600" cy="5632311"/>
          </a:xfrm>
          <a:prstGeom prst="rect">
            <a:avLst/>
          </a:prstGeom>
          <a:noFill/>
        </p:spPr>
        <p:txBody>
          <a:bodyPr wrap="square" rtlCol="0">
            <a:spAutoFit/>
          </a:bodyPr>
          <a:lstStyle/>
          <a:p>
            <a:pPr algn="just"/>
            <a:r>
              <a:rPr lang="en-US" sz="2400" dirty="0" smtClean="0">
                <a:solidFill>
                  <a:srgbClr val="FF0000"/>
                </a:solidFill>
                <a:latin typeface="Times New Roman" pitchFamily="18" charset="0"/>
                <a:cs typeface="Times New Roman" pitchFamily="18" charset="0"/>
              </a:rPr>
              <a:t>Shadow passwords </a:t>
            </a:r>
            <a:r>
              <a:rPr lang="en-US" sz="2400" dirty="0" smtClean="0">
                <a:latin typeface="Times New Roman" pitchFamily="18" charset="0"/>
                <a:cs typeface="Times New Roman" pitchFamily="18" charset="0"/>
              </a:rPr>
              <a:t>were one solution. In the shadow password scheme, the encrypted password entries were removed from the password file and placed in a </a:t>
            </a:r>
            <a:r>
              <a:rPr lang="en-US" sz="2400" dirty="0" smtClean="0">
                <a:solidFill>
                  <a:srgbClr val="FF0000"/>
                </a:solidFill>
                <a:latin typeface="Times New Roman" pitchFamily="18" charset="0"/>
                <a:cs typeface="Times New Roman" pitchFamily="18" charset="0"/>
              </a:rPr>
              <a:t>separate file called shadow.</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regular password file would continue to be readable by all users on the system, and the actual encrypted password entries would be readable only by the root user</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Another solution has been to improve the algorithm used to perform the encryption of passwords. Some distributions of Linux, including Red Hat Linux 8.0, have followed the path of the </a:t>
            </a:r>
            <a:r>
              <a:rPr lang="en-US" sz="2400" dirty="0" smtClean="0">
                <a:solidFill>
                  <a:srgbClr val="FF0000"/>
                </a:solidFill>
                <a:latin typeface="Times New Roman" pitchFamily="18" charset="0"/>
                <a:cs typeface="Times New Roman" pitchFamily="18" charset="0"/>
              </a:rPr>
              <a:t>FreeBSD operating system and used the MD5 scheme</a:t>
            </a:r>
            <a:r>
              <a:rPr lang="en-US" sz="2400" dirty="0" smtClean="0">
                <a:latin typeface="Times New Roman" pitchFamily="18" charset="0"/>
                <a:cs typeface="Times New Roman" pitchFamily="18" charset="0"/>
              </a:rPr>
              <a:t>. This has increased the complexity of being able to crack passwords, which, when used in conjunction with shadow passwords, works quite well</a:t>
            </a:r>
            <a:endParaRPr lang="en-US" sz="24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0" y="457200"/>
            <a:ext cx="7391400" cy="5632311"/>
          </a:xfrm>
          <a:prstGeom prst="rect">
            <a:avLst/>
          </a:prstGeom>
          <a:noFill/>
        </p:spPr>
        <p:txBody>
          <a:bodyPr wrap="square" rtlCol="0">
            <a:spAutoFit/>
          </a:bodyPr>
          <a:lstStyle/>
          <a:p>
            <a:pPr algn="just"/>
            <a:r>
              <a:rPr lang="en-US" sz="2400" dirty="0" smtClean="0">
                <a:solidFill>
                  <a:srgbClr val="FF0000"/>
                </a:solidFill>
                <a:latin typeface="Times New Roman" pitchFamily="18" charset="0"/>
                <a:cs typeface="Times New Roman" pitchFamily="18" charset="0"/>
              </a:rPr>
              <a:t>Shells:</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When users log in to the system, they expect an environment that can help them be productive. This first program that users encounter is called a shell</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Under UNIX, most shells are text based. Linux comes with several shells from which to choose—you can see most of them listed in the </a:t>
            </a:r>
            <a:r>
              <a:rPr lang="en-US" sz="2400" dirty="0" smtClean="0">
                <a:solidFill>
                  <a:srgbClr val="FF0000"/>
                </a:solidFill>
                <a:latin typeface="Times New Roman" pitchFamily="18" charset="0"/>
                <a:cs typeface="Times New Roman" pitchFamily="18" charset="0"/>
              </a:rPr>
              <a:t>/etc/shells </a:t>
            </a:r>
            <a:r>
              <a:rPr lang="en-US" sz="2400" dirty="0" smtClean="0">
                <a:latin typeface="Times New Roman" pitchFamily="18" charset="0"/>
                <a:cs typeface="Times New Roman" pitchFamily="18" charset="0"/>
              </a:rPr>
              <a:t>file.</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What makes UNIX so interesting is that you do not have to stick with the list of shells provided in /etc/shells.</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password entry for each user doesn’t list what shell to run</a:t>
            </a:r>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28600"/>
            <a:ext cx="8534400" cy="6370975"/>
          </a:xfrm>
          <a:prstGeom prst="rect">
            <a:avLst/>
          </a:prstGeom>
          <a:noFill/>
        </p:spPr>
        <p:txBody>
          <a:bodyPr wrap="square" rtlCol="0">
            <a:spAutoFit/>
          </a:bodyPr>
          <a:lstStyle/>
          <a:p>
            <a:pPr algn="just"/>
            <a:r>
              <a:rPr lang="en-US" sz="2400" b="1" dirty="0" err="1" smtClean="0">
                <a:latin typeface="Times New Roman" pitchFamily="18" charset="0"/>
                <a:cs typeface="Times New Roman" pitchFamily="18" charset="0"/>
              </a:rPr>
              <a:t>StartupScripts</a:t>
            </a:r>
            <a:endParaRPr lang="en-US" sz="2400" b="1"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In DOS having the </a:t>
            </a:r>
            <a:r>
              <a:rPr lang="en-US" sz="2400" dirty="0" smtClean="0">
                <a:solidFill>
                  <a:srgbClr val="FF0000"/>
                </a:solidFill>
                <a:latin typeface="Times New Roman" pitchFamily="18" charset="0"/>
                <a:cs typeface="Times New Roman" pitchFamily="18" charset="0"/>
              </a:rPr>
              <a:t>autoexec.bat</a:t>
            </a:r>
            <a:r>
              <a:rPr lang="en-US" sz="2400" dirty="0" smtClean="0">
                <a:latin typeface="Times New Roman" pitchFamily="18" charset="0"/>
                <a:cs typeface="Times New Roman" pitchFamily="18" charset="0"/>
              </a:rPr>
              <a:t> and </a:t>
            </a:r>
            <a:r>
              <a:rPr lang="en-US" sz="2400" dirty="0" smtClean="0">
                <a:solidFill>
                  <a:srgbClr val="FF0000"/>
                </a:solidFill>
                <a:latin typeface="Times New Roman" pitchFamily="18" charset="0"/>
                <a:cs typeface="Times New Roman" pitchFamily="18" charset="0"/>
              </a:rPr>
              <a:t>config.sys</a:t>
            </a:r>
            <a:r>
              <a:rPr lang="en-US" sz="2400" dirty="0" smtClean="0">
                <a:latin typeface="Times New Roman" pitchFamily="18" charset="0"/>
                <a:cs typeface="Times New Roman" pitchFamily="18" charset="0"/>
              </a:rPr>
              <a:t> files run automatically when you started up the system. Since DOS was a single-user system, the two programs not only performed system functions such as loading device drivers, but they also set up your working environment. </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UNIX, on the other hand, is a multiuser environment. Each user is allowed to have his or her own configuration files; thus the system appears to be customized for each particular user, even if other people are logged in at the same time</a:t>
            </a: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configuration file comes in the form of a </a:t>
            </a:r>
            <a:r>
              <a:rPr lang="en-US" sz="2400" dirty="0" smtClean="0">
                <a:solidFill>
                  <a:srgbClr val="FF0000"/>
                </a:solidFill>
                <a:latin typeface="Times New Roman" pitchFamily="18" charset="0"/>
                <a:cs typeface="Times New Roman" pitchFamily="18" charset="0"/>
              </a:rPr>
              <a:t>shell script</a:t>
            </a:r>
            <a:r>
              <a:rPr lang="en-US" sz="2400" dirty="0" smtClean="0">
                <a:latin typeface="Times New Roman" pitchFamily="18" charset="0"/>
                <a:cs typeface="Times New Roman" pitchFamily="18" charset="0"/>
              </a:rPr>
              <a:t>—a series of commands executed by the shell that starts when a user logs in. In the case of </a:t>
            </a:r>
            <a:r>
              <a:rPr lang="en-US" sz="2400" dirty="0" smtClean="0">
                <a:solidFill>
                  <a:srgbClr val="FF0000"/>
                </a:solidFill>
                <a:latin typeface="Times New Roman" pitchFamily="18" charset="0"/>
                <a:cs typeface="Times New Roman" pitchFamily="18" charset="0"/>
              </a:rPr>
              <a:t>BASH, it’s the file .</a:t>
            </a:r>
            <a:r>
              <a:rPr lang="en-US" sz="2400" dirty="0" err="1" smtClean="0">
                <a:solidFill>
                  <a:srgbClr val="FF0000"/>
                </a:solidFill>
                <a:latin typeface="Times New Roman" pitchFamily="18" charset="0"/>
                <a:cs typeface="Times New Roman" pitchFamily="18" charset="0"/>
              </a:rPr>
              <a:t>bashrc</a:t>
            </a:r>
            <a:r>
              <a:rPr lang="en-US" sz="2400" dirty="0" smtClean="0">
                <a:solidFill>
                  <a:srgbClr val="FF0000"/>
                </a:solidFill>
                <a:latin typeface="Times New Roman" pitchFamily="18" charset="0"/>
                <a:cs typeface="Times New Roman" pitchFamily="18" charset="0"/>
              </a:rPr>
              <a:t>. </a:t>
            </a:r>
            <a:endParaRPr lang="en-US" sz="2400" dirty="0">
              <a:solidFill>
                <a:srgbClr val="FF0000"/>
              </a:solidFill>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533400"/>
            <a:ext cx="5257800" cy="461665"/>
          </a:xfrm>
          <a:prstGeom prst="rect">
            <a:avLst/>
          </a:prstGeom>
        </p:spPr>
        <p:txBody>
          <a:bodyPr wrap="square">
            <a:spAutoFit/>
          </a:bodyPr>
          <a:lstStyle/>
          <a:p>
            <a:r>
              <a:rPr lang="en-IN" sz="2400" b="1" dirty="0"/>
              <a:t>Getting and Unpacking the Package</a:t>
            </a:r>
            <a:endParaRPr lang="en-US" sz="2400" dirty="0"/>
          </a:p>
        </p:txBody>
      </p:sp>
      <p:sp>
        <p:nvSpPr>
          <p:cNvPr id="3" name="Rectangle 2"/>
          <p:cNvSpPr/>
          <p:nvPr/>
        </p:nvSpPr>
        <p:spPr>
          <a:xfrm>
            <a:off x="457200" y="990600"/>
            <a:ext cx="7848600" cy="4893647"/>
          </a:xfrm>
          <a:prstGeom prst="rect">
            <a:avLst/>
          </a:prstGeom>
        </p:spPr>
        <p:txBody>
          <a:bodyPr wrap="square">
            <a:spAutoFit/>
          </a:bodyPr>
          <a:lstStyle/>
          <a:p>
            <a:pPr algn="just"/>
            <a:r>
              <a:rPr lang="en-IN" sz="2400" dirty="0">
                <a:latin typeface="Times New Roman" pitchFamily="18" charset="0"/>
                <a:cs typeface="Times New Roman" pitchFamily="18" charset="0"/>
              </a:rPr>
              <a:t>Software that comes in source form is often made available as a </a:t>
            </a:r>
            <a:r>
              <a:rPr lang="en-IN" sz="2400" dirty="0" err="1" smtClean="0">
                <a:solidFill>
                  <a:srgbClr val="FF0000"/>
                </a:solidFill>
                <a:latin typeface="Times New Roman" pitchFamily="18" charset="0"/>
                <a:cs typeface="Times New Roman" pitchFamily="18" charset="0"/>
              </a:rPr>
              <a:t>tarball</a:t>
            </a:r>
            <a:r>
              <a:rPr lang="en-IN" sz="2400" dirty="0" smtClean="0">
                <a:solidFill>
                  <a:srgbClr val="FF0000"/>
                </a:solidFill>
                <a:latin typeface="Times New Roman" pitchFamily="18" charset="0"/>
                <a:cs typeface="Times New Roman" pitchFamily="18" charset="0"/>
              </a:rPr>
              <a:t>.</a:t>
            </a:r>
          </a:p>
          <a:p>
            <a:pPr algn="just"/>
            <a:endParaRPr lang="en-IN" sz="2400" dirty="0">
              <a:latin typeface="Times New Roman" pitchFamily="18" charset="0"/>
              <a:cs typeface="Times New Roman" pitchFamily="18" charset="0"/>
            </a:endParaRPr>
          </a:p>
          <a:p>
            <a:pPr algn="just"/>
            <a:r>
              <a:rPr lang="en-IN" sz="2400" dirty="0">
                <a:latin typeface="Times New Roman" pitchFamily="18" charset="0"/>
                <a:cs typeface="Times New Roman" pitchFamily="18" charset="0"/>
              </a:rPr>
              <a:t>it is archived into a single large file and then compressed. The tools used to do this are </a:t>
            </a:r>
            <a:r>
              <a:rPr lang="en-IN" sz="2400" b="1" dirty="0">
                <a:solidFill>
                  <a:srgbClr val="FF0000"/>
                </a:solidFill>
                <a:latin typeface="Times New Roman" pitchFamily="18" charset="0"/>
                <a:cs typeface="Times New Roman" pitchFamily="18" charset="0"/>
              </a:rPr>
              <a:t>tar and </a:t>
            </a:r>
            <a:r>
              <a:rPr lang="en-IN" sz="2400" b="1" dirty="0" err="1">
                <a:solidFill>
                  <a:srgbClr val="FF0000"/>
                </a:solidFill>
                <a:latin typeface="Times New Roman" pitchFamily="18" charset="0"/>
                <a:cs typeface="Times New Roman" pitchFamily="18" charset="0"/>
              </a:rPr>
              <a:t>gzip</a:t>
            </a:r>
            <a:r>
              <a:rPr lang="en-IN" sz="2400" b="1" dirty="0">
                <a:solidFill>
                  <a:srgbClr val="FF0000"/>
                </a:solidFill>
                <a:latin typeface="Times New Roman" pitchFamily="18" charset="0"/>
                <a:cs typeface="Times New Roman" pitchFamily="18" charset="0"/>
              </a:rPr>
              <a:t> or bzip2</a:t>
            </a:r>
            <a:r>
              <a:rPr lang="en-IN" sz="2400" dirty="0">
                <a:latin typeface="Times New Roman" pitchFamily="18" charset="0"/>
                <a:cs typeface="Times New Roman" pitchFamily="18" charset="0"/>
              </a:rPr>
              <a:t>; tar handles the process of combining many files into a single large file, and </a:t>
            </a:r>
            <a:r>
              <a:rPr lang="en-IN" sz="2400" dirty="0" err="1">
                <a:latin typeface="Times New Roman" pitchFamily="18" charset="0"/>
                <a:cs typeface="Times New Roman" pitchFamily="18" charset="0"/>
              </a:rPr>
              <a:t>gzip</a:t>
            </a:r>
            <a:r>
              <a:rPr lang="en-IN" sz="2400" dirty="0">
                <a:latin typeface="Times New Roman" pitchFamily="18" charset="0"/>
                <a:cs typeface="Times New Roman" pitchFamily="18" charset="0"/>
              </a:rPr>
              <a:t> or bzip2 is responsible for the </a:t>
            </a:r>
            <a:r>
              <a:rPr lang="en-IN" sz="2400" dirty="0" smtClean="0">
                <a:latin typeface="Times New Roman" pitchFamily="18" charset="0"/>
                <a:cs typeface="Times New Roman" pitchFamily="18" charset="0"/>
              </a:rPr>
              <a:t>compression.</a:t>
            </a:r>
          </a:p>
          <a:p>
            <a:pPr algn="just"/>
            <a:endParaRPr lang="en-IN" sz="2400" dirty="0">
              <a:latin typeface="Times New Roman" pitchFamily="18" charset="0"/>
              <a:cs typeface="Times New Roman" pitchFamily="18" charset="0"/>
            </a:endParaRPr>
          </a:p>
          <a:p>
            <a:pPr algn="just"/>
            <a:r>
              <a:rPr lang="en-IN" sz="2400" dirty="0">
                <a:latin typeface="Times New Roman" pitchFamily="18" charset="0"/>
                <a:cs typeface="Times New Roman" pitchFamily="18" charset="0"/>
              </a:rPr>
              <a:t>Note: Do not confuse </a:t>
            </a:r>
            <a:r>
              <a:rPr lang="en-IN" sz="2400" dirty="0" err="1">
                <a:latin typeface="Times New Roman" pitchFamily="18" charset="0"/>
                <a:cs typeface="Times New Roman" pitchFamily="18" charset="0"/>
              </a:rPr>
              <a:t>gzip</a:t>
            </a:r>
            <a:r>
              <a:rPr lang="en-IN" sz="2400" dirty="0">
                <a:latin typeface="Times New Roman" pitchFamily="18" charset="0"/>
                <a:cs typeface="Times New Roman" pitchFamily="18" charset="0"/>
              </a:rPr>
              <a:t> and bzip2 with WinZip. WinZip does </a:t>
            </a:r>
            <a:r>
              <a:rPr lang="en-IN" sz="2400" dirty="0" smtClean="0">
                <a:latin typeface="Times New Roman" pitchFamily="18" charset="0"/>
                <a:cs typeface="Times New Roman" pitchFamily="18" charset="0"/>
              </a:rPr>
              <a:t>not know </a:t>
            </a:r>
            <a:r>
              <a:rPr lang="en-IN" sz="2400" dirty="0">
                <a:latin typeface="Times New Roman" pitchFamily="18" charset="0"/>
                <a:cs typeface="Times New Roman" pitchFamily="18" charset="0"/>
              </a:rPr>
              <a:t>how to handle </a:t>
            </a:r>
            <a:r>
              <a:rPr lang="en-IN" sz="2400" dirty="0" err="1">
                <a:latin typeface="Times New Roman" pitchFamily="18" charset="0"/>
                <a:cs typeface="Times New Roman" pitchFamily="18" charset="0"/>
              </a:rPr>
              <a:t>tarballs</a:t>
            </a:r>
            <a:r>
              <a:rPr lang="en-IN"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endParaRPr lang="en-IN" sz="2400" dirty="0" smtClean="0">
              <a:latin typeface="Times New Roman" pitchFamily="18" charset="0"/>
              <a:cs typeface="Times New Roman" pitchFamily="18" charset="0"/>
            </a:endParaRPr>
          </a:p>
          <a:p>
            <a:pPr algn="just"/>
            <a:endParaRPr lang="en-IN" sz="2400" dirty="0">
              <a:latin typeface="Times New Roman" pitchFamily="18" charset="0"/>
              <a:cs typeface="Times New Roman" pitchFamily="18" charset="0"/>
            </a:endParaRPr>
          </a:p>
          <a:p>
            <a:pPr algn="just"/>
            <a:endParaRPr lang="en-IN" sz="2400" dirty="0" smtClean="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533400"/>
            <a:ext cx="8686800" cy="6247864"/>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Note: filenames preceded by periods, also called </a:t>
            </a:r>
            <a:r>
              <a:rPr lang="en-US" sz="2000" dirty="0" smtClean="0">
                <a:solidFill>
                  <a:srgbClr val="FF0000"/>
                </a:solidFill>
                <a:latin typeface="Times New Roman" pitchFamily="18" charset="0"/>
                <a:cs typeface="Times New Roman" pitchFamily="18" charset="0"/>
              </a:rPr>
              <a:t>dot files</a:t>
            </a:r>
            <a:r>
              <a:rPr lang="en-US" sz="2000" dirty="0" smtClean="0">
                <a:latin typeface="Times New Roman" pitchFamily="18" charset="0"/>
                <a:cs typeface="Times New Roman" pitchFamily="18" charset="0"/>
              </a:rPr>
              <a:t>, are hidden from normal directory listings unless the user uses a special option to list them.</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shell scripts can be much more capable. The .</a:t>
            </a:r>
            <a:r>
              <a:rPr lang="en-US" sz="2000" dirty="0" err="1" smtClean="0">
                <a:latin typeface="Times New Roman" pitchFamily="18" charset="0"/>
                <a:cs typeface="Times New Roman" pitchFamily="18" charset="0"/>
              </a:rPr>
              <a:t>bashrc</a:t>
            </a:r>
            <a:r>
              <a:rPr lang="en-US" sz="2000" dirty="0" smtClean="0">
                <a:latin typeface="Times New Roman" pitchFamily="18" charset="0"/>
                <a:cs typeface="Times New Roman" pitchFamily="18" charset="0"/>
              </a:rPr>
              <a:t> script in particular is similar in nature to autoexec.bat. </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When you create a user’s account, you should provide a </a:t>
            </a:r>
            <a:r>
              <a:rPr lang="en-US" sz="2000" dirty="0" smtClean="0">
                <a:solidFill>
                  <a:srgbClr val="FF0000"/>
                </a:solidFill>
                <a:latin typeface="Times New Roman" pitchFamily="18" charset="0"/>
                <a:cs typeface="Times New Roman" pitchFamily="18" charset="0"/>
              </a:rPr>
              <a:t>default set of dot files </a:t>
            </a:r>
            <a:r>
              <a:rPr lang="en-US" sz="2000" dirty="0" smtClean="0">
                <a:latin typeface="Times New Roman" pitchFamily="18" charset="0"/>
                <a:cs typeface="Times New Roman" pitchFamily="18" charset="0"/>
              </a:rPr>
              <a:t>to get the user started. If you use the tools that come with Linux, you don’t need to worry about creating these files.</a:t>
            </a: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MAIL:</a:t>
            </a:r>
          </a:p>
          <a:p>
            <a:pPr algn="just"/>
            <a:endParaRPr lang="en-US" sz="2000" b="1"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Creating a new user means not only creating the user’s home directory and setting up the environment. It also means making it possible for the user to send and receive e-mail.</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if you use the tools that come with Linux to create the account, you don’t even have to do this yourself!</a:t>
            </a: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6001643"/>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Mailboxes are kept in the </a:t>
            </a:r>
            <a:r>
              <a:rPr lang="en-US" sz="2400" dirty="0" smtClean="0">
                <a:solidFill>
                  <a:srgbClr val="FF0000"/>
                </a:solidFill>
                <a:latin typeface="Times New Roman" pitchFamily="18" charset="0"/>
                <a:cs typeface="Times New Roman" pitchFamily="18" charset="0"/>
              </a:rPr>
              <a:t>/</a:t>
            </a:r>
            <a:r>
              <a:rPr lang="en-US" sz="2400" dirty="0" err="1" smtClean="0">
                <a:solidFill>
                  <a:srgbClr val="FF0000"/>
                </a:solidFill>
                <a:latin typeface="Times New Roman" pitchFamily="18" charset="0"/>
                <a:cs typeface="Times New Roman" pitchFamily="18" charset="0"/>
              </a:rPr>
              <a:t>var</a:t>
            </a:r>
            <a:r>
              <a:rPr lang="en-US" sz="2400" dirty="0" smtClean="0">
                <a:solidFill>
                  <a:srgbClr val="FF0000"/>
                </a:solidFill>
                <a:latin typeface="Times New Roman" pitchFamily="18" charset="0"/>
                <a:cs typeface="Times New Roman" pitchFamily="18" charset="0"/>
              </a:rPr>
              <a:t>/spool/mail </a:t>
            </a:r>
            <a:r>
              <a:rPr lang="en-US" sz="2400" dirty="0" smtClean="0">
                <a:latin typeface="Times New Roman" pitchFamily="18" charset="0"/>
                <a:cs typeface="Times New Roman" pitchFamily="18" charset="0"/>
              </a:rPr>
              <a:t>directory. Each user has a mailbox that is based on his or her login name.</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if a user’s login is </a:t>
            </a:r>
            <a:r>
              <a:rPr lang="en-US" sz="2400" dirty="0" err="1" smtClean="0">
                <a:latin typeface="Times New Roman" pitchFamily="18" charset="0"/>
                <a:cs typeface="Times New Roman" pitchFamily="18" charset="0"/>
              </a:rPr>
              <a:t>cseb</a:t>
            </a:r>
            <a:r>
              <a:rPr lang="en-US" sz="2400" dirty="0" smtClean="0">
                <a:latin typeface="Times New Roman" pitchFamily="18" charset="0"/>
                <a:cs typeface="Times New Roman" pitchFamily="18" charset="0"/>
              </a:rPr>
              <a:t>, his mailbox will be </a:t>
            </a:r>
            <a:r>
              <a:rPr lang="en-US" sz="2400" dirty="0" smtClean="0">
                <a:solidFill>
                  <a:srgbClr val="FF0000"/>
                </a:solidFill>
                <a:latin typeface="Times New Roman" pitchFamily="18" charset="0"/>
                <a:cs typeface="Times New Roman" pitchFamily="18" charset="0"/>
              </a:rPr>
              <a:t>/</a:t>
            </a:r>
            <a:r>
              <a:rPr lang="en-US" sz="2400" dirty="0" err="1" smtClean="0">
                <a:solidFill>
                  <a:srgbClr val="FF0000"/>
                </a:solidFill>
                <a:latin typeface="Times New Roman" pitchFamily="18" charset="0"/>
                <a:cs typeface="Times New Roman" pitchFamily="18" charset="0"/>
              </a:rPr>
              <a:t>var</a:t>
            </a:r>
            <a:r>
              <a:rPr lang="en-US" sz="2400" dirty="0" smtClean="0">
                <a:solidFill>
                  <a:srgbClr val="FF0000"/>
                </a:solidFill>
                <a:latin typeface="Times New Roman" pitchFamily="18" charset="0"/>
                <a:cs typeface="Times New Roman" pitchFamily="18" charset="0"/>
              </a:rPr>
              <a:t>/spool/ mail/</a:t>
            </a:r>
            <a:r>
              <a:rPr lang="en-US" sz="2400" dirty="0" err="1" smtClean="0">
                <a:solidFill>
                  <a:srgbClr val="FF0000"/>
                </a:solidFill>
                <a:latin typeface="Times New Roman" pitchFamily="18" charset="0"/>
                <a:cs typeface="Times New Roman" pitchFamily="18" charset="0"/>
              </a:rPr>
              <a:t>cseb</a:t>
            </a:r>
            <a:r>
              <a:rPr lang="en-US" sz="2400" dirty="0" smtClean="0">
                <a:latin typeface="Times New Roman" pitchFamily="18" charset="0"/>
                <a:cs typeface="Times New Roman" pitchFamily="18" charset="0"/>
              </a:rPr>
              <a:t>. All mailboxes should be owned by their respective owners with the permissions set such that others cannot read its contents</a:t>
            </a: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An empty mailbox is a </a:t>
            </a:r>
            <a:r>
              <a:rPr lang="en-US" sz="2400" dirty="0" smtClean="0">
                <a:solidFill>
                  <a:srgbClr val="FF0000"/>
                </a:solidFill>
                <a:latin typeface="Times New Roman" pitchFamily="18" charset="0"/>
                <a:cs typeface="Times New Roman" pitchFamily="18" charset="0"/>
              </a:rPr>
              <a:t>zero-length file</a:t>
            </a:r>
            <a:r>
              <a:rPr lang="en-US" sz="2400" dirty="0" smtClean="0">
                <a:latin typeface="Times New Roman" pitchFamily="18" charset="0"/>
                <a:cs typeface="Times New Roman" pitchFamily="18" charset="0"/>
              </a:rPr>
              <a:t>. To create a zero-length file anywhere in the system, you simply use the </a:t>
            </a:r>
            <a:r>
              <a:rPr lang="en-US" sz="2400" dirty="0" smtClean="0">
                <a:solidFill>
                  <a:srgbClr val="FF0000"/>
                </a:solidFill>
                <a:latin typeface="Times New Roman" pitchFamily="18" charset="0"/>
                <a:cs typeface="Times New Roman" pitchFamily="18" charset="0"/>
              </a:rPr>
              <a:t>touch command </a:t>
            </a:r>
            <a:r>
              <a:rPr lang="en-US" sz="2400" dirty="0" smtClean="0">
                <a:latin typeface="Times New Roman" pitchFamily="18" charset="0"/>
                <a:cs typeface="Times New Roman" pitchFamily="18" charset="0"/>
              </a:rPr>
              <a:t>like so:</a:t>
            </a:r>
          </a:p>
          <a:p>
            <a:pPr algn="just"/>
            <a:endParaRPr lang="en-US" sz="2400" dirty="0" smtClean="0">
              <a:latin typeface="Times New Roman" pitchFamily="18" charset="0"/>
              <a:cs typeface="Times New Roman" pitchFamily="18" charset="0"/>
            </a:endParaRPr>
          </a:p>
          <a:p>
            <a:pPr algn="just"/>
            <a:r>
              <a:rPr lang="en-US" sz="2400" dirty="0" smtClean="0">
                <a:solidFill>
                  <a:srgbClr val="FF0000"/>
                </a:solidFill>
                <a:latin typeface="Times New Roman" pitchFamily="18" charset="0"/>
                <a:cs typeface="Times New Roman" pitchFamily="18" charset="0"/>
              </a:rPr>
              <a:t>$ touch </a:t>
            </a:r>
            <a:r>
              <a:rPr lang="en-US" sz="2400" dirty="0" err="1" smtClean="0">
                <a:solidFill>
                  <a:srgbClr val="FF0000"/>
                </a:solidFill>
                <a:latin typeface="Times New Roman" pitchFamily="18" charset="0"/>
                <a:cs typeface="Times New Roman" pitchFamily="18" charset="0"/>
              </a:rPr>
              <a:t>myfile</a:t>
            </a:r>
            <a:endParaRPr lang="en-US" sz="2400" dirty="0" smtClean="0">
              <a:solidFill>
                <a:srgbClr val="FF0000"/>
              </a:solidFill>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This will create a new file called </a:t>
            </a:r>
            <a:r>
              <a:rPr lang="en-US" sz="2400" dirty="0" err="1" smtClean="0">
                <a:latin typeface="Times New Roman" pitchFamily="18" charset="0"/>
                <a:cs typeface="Times New Roman" pitchFamily="18" charset="0"/>
              </a:rPr>
              <a:t>myfile</a:t>
            </a:r>
            <a:r>
              <a:rPr lang="en-US" sz="2400" dirty="0" smtClean="0">
                <a:latin typeface="Times New Roman" pitchFamily="18" charset="0"/>
                <a:cs typeface="Times New Roman" pitchFamily="18" charset="0"/>
              </a:rPr>
              <a:t> in the current directory.</a:t>
            </a:r>
          </a:p>
          <a:p>
            <a:pPr algn="just"/>
            <a:endParaRPr lang="en-US" sz="24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305800" cy="4524315"/>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User </a:t>
            </a:r>
            <a:r>
              <a:rPr lang="en-US" sz="2400" dirty="0" err="1" smtClean="0">
                <a:latin typeface="Times New Roman" pitchFamily="18" charset="0"/>
                <a:cs typeface="Times New Roman" pitchFamily="18" charset="0"/>
              </a:rPr>
              <a:t>DataBase</a:t>
            </a:r>
            <a:r>
              <a:rPr lang="en-US" sz="2400" dirty="0" smtClean="0">
                <a:latin typeface="Times New Roman" pitchFamily="18" charset="0"/>
                <a:cs typeface="Times New Roman" pitchFamily="18" charset="0"/>
              </a:rPr>
              <a:t>:</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Linux takes the path of traditional UNIX and keeps all user information in straight </a:t>
            </a:r>
            <a:r>
              <a:rPr lang="en-US" sz="2400" dirty="0" smtClean="0">
                <a:solidFill>
                  <a:srgbClr val="FF0000"/>
                </a:solidFill>
                <a:latin typeface="Times New Roman" pitchFamily="18" charset="0"/>
                <a:cs typeface="Times New Roman" pitchFamily="18" charset="0"/>
              </a:rPr>
              <a:t>text files.</a:t>
            </a:r>
          </a:p>
          <a:p>
            <a:pPr algn="just"/>
            <a:endParaRPr lang="en-US" sz="2400" dirty="0" smtClean="0">
              <a:solidFill>
                <a:srgbClr val="FF0000"/>
              </a:solidFill>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it allows you to make changes to user information without the need of any other tool than a text editor such as </a:t>
            </a:r>
            <a:r>
              <a:rPr lang="en-US" sz="2400" dirty="0" err="1" smtClean="0">
                <a:latin typeface="Times New Roman" pitchFamily="18" charset="0"/>
                <a:cs typeface="Times New Roman" pitchFamily="18" charset="0"/>
              </a:rPr>
              <a:t>pico</a:t>
            </a:r>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In many instances, larger sites take advantage of these text files by developing their own user administration tools so that they can not only create new accounts but also automatically make additions to the corporate phone book, web pages, and so on. </a:t>
            </a: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1"/>
            <a:ext cx="8229600" cy="6678751"/>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The/etc/</a:t>
            </a:r>
            <a:r>
              <a:rPr lang="en-US" sz="2400" b="1" dirty="0" err="1" smtClean="0">
                <a:latin typeface="Times New Roman" pitchFamily="18" charset="0"/>
                <a:cs typeface="Times New Roman" pitchFamily="18" charset="0"/>
              </a:rPr>
              <a:t>passwdFile</a:t>
            </a:r>
            <a:r>
              <a:rPr lang="en-US" sz="2400" b="1" dirty="0" smtClean="0">
                <a:latin typeface="Times New Roman" pitchFamily="18" charset="0"/>
                <a:cs typeface="Times New Roman" pitchFamily="18" charset="0"/>
              </a:rPr>
              <a:t> :</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The /etc/</a:t>
            </a:r>
            <a:r>
              <a:rPr lang="en-US" sz="2400" dirty="0" err="1" smtClean="0">
                <a:latin typeface="Times New Roman" pitchFamily="18" charset="0"/>
                <a:cs typeface="Times New Roman" pitchFamily="18" charset="0"/>
              </a:rPr>
              <a:t>passwd</a:t>
            </a:r>
            <a:r>
              <a:rPr lang="en-US" sz="2400" dirty="0" smtClean="0">
                <a:latin typeface="Times New Roman" pitchFamily="18" charset="0"/>
                <a:cs typeface="Times New Roman" pitchFamily="18" charset="0"/>
              </a:rPr>
              <a:t> file stores the following information for each defined user:</a:t>
            </a:r>
          </a:p>
          <a:p>
            <a:pPr>
              <a:buFont typeface="Wingdings" pitchFamily="2" charset="2"/>
              <a:buChar char="q"/>
            </a:pPr>
            <a:r>
              <a:rPr lang="en-US" sz="2400" dirty="0" smtClean="0">
                <a:latin typeface="Times New Roman" pitchFamily="18" charset="0"/>
                <a:cs typeface="Times New Roman" pitchFamily="18" charset="0"/>
              </a:rPr>
              <a:t> Login name</a:t>
            </a:r>
          </a:p>
          <a:p>
            <a:pPr>
              <a:buFont typeface="Wingdings" pitchFamily="2" charset="2"/>
              <a:buChar char="q"/>
            </a:pPr>
            <a:r>
              <a:rPr lang="en-US" sz="2400" dirty="0" smtClean="0">
                <a:latin typeface="Times New Roman" pitchFamily="18" charset="0"/>
                <a:cs typeface="Times New Roman" pitchFamily="18" charset="0"/>
              </a:rPr>
              <a:t>Encrypted password entry</a:t>
            </a:r>
          </a:p>
          <a:p>
            <a:pPr>
              <a:buFont typeface="Wingdings" pitchFamily="2" charset="2"/>
              <a:buChar char="q"/>
            </a:pPr>
            <a:r>
              <a:rPr lang="en-US" sz="2400" dirty="0" smtClean="0">
                <a:latin typeface="Times New Roman" pitchFamily="18" charset="0"/>
                <a:cs typeface="Times New Roman" pitchFamily="18" charset="0"/>
              </a:rPr>
              <a:t>UID</a:t>
            </a:r>
          </a:p>
          <a:p>
            <a:pPr>
              <a:buFont typeface="Wingdings" pitchFamily="2" charset="2"/>
              <a:buChar char="q"/>
            </a:pPr>
            <a:r>
              <a:rPr lang="en-US" sz="2400" dirty="0" smtClean="0">
                <a:latin typeface="Times New Roman" pitchFamily="18" charset="0"/>
                <a:cs typeface="Times New Roman" pitchFamily="18" charset="0"/>
              </a:rPr>
              <a:t>Default GID</a:t>
            </a:r>
          </a:p>
          <a:p>
            <a:pPr>
              <a:buFont typeface="Wingdings" pitchFamily="2" charset="2"/>
              <a:buChar char="q"/>
            </a:pPr>
            <a:r>
              <a:rPr lang="en-US" sz="2400" dirty="0" smtClean="0">
                <a:latin typeface="Times New Roman" pitchFamily="18" charset="0"/>
                <a:cs typeface="Times New Roman" pitchFamily="18" charset="0"/>
              </a:rPr>
              <a:t>Name (sometimes called GECOS)</a:t>
            </a:r>
          </a:p>
          <a:p>
            <a:pPr>
              <a:buFont typeface="Wingdings" pitchFamily="2" charset="2"/>
              <a:buChar char="q"/>
            </a:pPr>
            <a:r>
              <a:rPr lang="en-US" sz="2400" dirty="0" smtClean="0">
                <a:latin typeface="Times New Roman" pitchFamily="18" charset="0"/>
                <a:cs typeface="Times New Roman" pitchFamily="18" charset="0"/>
              </a:rPr>
              <a:t>Home directory</a:t>
            </a:r>
          </a:p>
          <a:p>
            <a:pPr>
              <a:buFont typeface="Wingdings" pitchFamily="2" charset="2"/>
              <a:buChar char="q"/>
            </a:pPr>
            <a:r>
              <a:rPr lang="en-US" sz="2400" dirty="0" smtClean="0">
                <a:latin typeface="Times New Roman" pitchFamily="18" charset="0"/>
                <a:cs typeface="Times New Roman" pitchFamily="18" charset="0"/>
              </a:rPr>
              <a:t>Login shell</a:t>
            </a:r>
          </a:p>
          <a:p>
            <a:pPr>
              <a:buFont typeface="Wingdings" pitchFamily="2" charset="2"/>
              <a:buChar char="q"/>
            </a:pP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The file contains one user per line, and each entry for the user is delimited by a colon. For example:</a:t>
            </a:r>
          </a:p>
          <a:p>
            <a:endParaRPr lang="en-US" sz="24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rwhite:boQavhhaCKaXg:100:102:Russell White:/home/</a:t>
            </a:r>
            <a:r>
              <a:rPr lang="en-US" sz="2000" dirty="0" err="1" smtClean="0">
                <a:latin typeface="Times New Roman" pitchFamily="18" charset="0"/>
                <a:cs typeface="Times New Roman" pitchFamily="18" charset="0"/>
              </a:rPr>
              <a:t>rwhite</a:t>
            </a:r>
            <a:r>
              <a:rPr lang="en-US" sz="2000" dirty="0" smtClean="0">
                <a:latin typeface="Times New Roman" pitchFamily="18" charset="0"/>
                <a:cs typeface="Times New Roman" pitchFamily="18" charset="0"/>
              </a:rPr>
              <a:t>:/bin/</a:t>
            </a:r>
            <a:r>
              <a:rPr lang="en-US" sz="2000" dirty="0" err="1" smtClean="0">
                <a:latin typeface="Times New Roman" pitchFamily="18" charset="0"/>
                <a:cs typeface="Times New Roman" pitchFamily="18" charset="0"/>
              </a:rPr>
              <a:t>tcsh</a:t>
            </a:r>
            <a:endParaRPr lang="en-US" sz="20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458200" cy="4893647"/>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 Many sites disable accounts by altering the encrypted password entry so that when the disabled account’s user enters her password, it won’t match the value in the password file. The guaranteed method of altering passwords for this reason is to </a:t>
            </a:r>
            <a:r>
              <a:rPr lang="en-US" sz="2400" dirty="0" smtClean="0">
                <a:solidFill>
                  <a:srgbClr val="FF0000"/>
                </a:solidFill>
                <a:latin typeface="Times New Roman" pitchFamily="18" charset="0"/>
                <a:cs typeface="Times New Roman" pitchFamily="18" charset="0"/>
              </a:rPr>
              <a:t>insert an asterisk (*)</a:t>
            </a:r>
            <a:r>
              <a:rPr lang="en-US" sz="2400" dirty="0" smtClean="0">
                <a:latin typeface="Times New Roman" pitchFamily="18" charset="0"/>
                <a:cs typeface="Times New Roman" pitchFamily="18" charset="0"/>
              </a:rPr>
              <a:t> into the entry</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for example, could be altered to </a:t>
            </a:r>
            <a:r>
              <a:rPr lang="en-US" sz="2400" dirty="0" err="1" smtClean="0">
                <a:solidFill>
                  <a:srgbClr val="FF0000"/>
                </a:solidFill>
                <a:latin typeface="Times New Roman" pitchFamily="18" charset="0"/>
                <a:cs typeface="Times New Roman" pitchFamily="18" charset="0"/>
              </a:rPr>
              <a:t>boQavhhaCKaXg</a:t>
            </a:r>
            <a:r>
              <a:rPr lang="en-US" sz="2400" dirty="0" smtClean="0">
                <a:solidFill>
                  <a:srgbClr val="FF0000"/>
                </a:solidFill>
                <a:latin typeface="Times New Roman" pitchFamily="18" charset="0"/>
                <a:cs typeface="Times New Roman" pitchFamily="18" charset="0"/>
              </a:rPr>
              <a:t>*</a:t>
            </a: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UID must be unique for every user, with the exception of the </a:t>
            </a:r>
            <a:r>
              <a:rPr lang="en-US" sz="2400" dirty="0" smtClean="0">
                <a:solidFill>
                  <a:srgbClr val="FF0000"/>
                </a:solidFill>
                <a:latin typeface="Times New Roman" pitchFamily="18" charset="0"/>
                <a:cs typeface="Times New Roman" pitchFamily="18" charset="0"/>
              </a:rPr>
              <a:t>UID zero</a:t>
            </a:r>
            <a:r>
              <a:rPr lang="en-US" sz="2400" dirty="0" smtClean="0">
                <a:latin typeface="Times New Roman" pitchFamily="18" charset="0"/>
                <a:cs typeface="Times New Roman" pitchFamily="18" charset="0"/>
              </a:rPr>
              <a:t>. Any user who has a </a:t>
            </a:r>
            <a:r>
              <a:rPr lang="en-US" sz="2400" dirty="0" smtClean="0">
                <a:solidFill>
                  <a:srgbClr val="FF0000"/>
                </a:solidFill>
                <a:latin typeface="Times New Roman" pitchFamily="18" charset="0"/>
                <a:cs typeface="Times New Roman" pitchFamily="18" charset="0"/>
              </a:rPr>
              <a:t>UID of zero has root (Administrative) access </a:t>
            </a:r>
            <a:r>
              <a:rPr lang="en-US" sz="2400" dirty="0" smtClean="0">
                <a:latin typeface="Times New Roman" pitchFamily="18" charset="0"/>
                <a:cs typeface="Times New Roman" pitchFamily="18" charset="0"/>
              </a:rPr>
              <a:t>and thus has full run of the system. Usually, the only user who has this specific UID has the login root.</a:t>
            </a:r>
            <a:endParaRPr lang="en-US" sz="24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305800" cy="6001643"/>
          </a:xfrm>
          <a:prstGeom prst="rect">
            <a:avLst/>
          </a:prstGeom>
          <a:noFill/>
        </p:spPr>
        <p:txBody>
          <a:bodyPr wrap="square" rtlCol="0">
            <a:spAutoFit/>
          </a:bodyPr>
          <a:lstStyle/>
          <a:p>
            <a:pPr algn="just"/>
            <a:r>
              <a:rPr lang="en-US" sz="2400" dirty="0" smtClean="0">
                <a:solidFill>
                  <a:srgbClr val="FF0000"/>
                </a:solidFill>
                <a:latin typeface="Times New Roman" pitchFamily="18" charset="0"/>
                <a:cs typeface="Times New Roman" pitchFamily="18" charset="0"/>
              </a:rPr>
              <a:t>The/etc/</a:t>
            </a:r>
            <a:r>
              <a:rPr lang="en-US" sz="2400" dirty="0" err="1" smtClean="0">
                <a:solidFill>
                  <a:srgbClr val="FF0000"/>
                </a:solidFill>
                <a:latin typeface="Times New Roman" pitchFamily="18" charset="0"/>
                <a:cs typeface="Times New Roman" pitchFamily="18" charset="0"/>
              </a:rPr>
              <a:t>shadowFile</a:t>
            </a:r>
            <a:r>
              <a:rPr lang="en-US" sz="2400" dirty="0" smtClean="0">
                <a:solidFill>
                  <a:srgbClr val="FF0000"/>
                </a:solidFill>
                <a:latin typeface="Times New Roman" pitchFamily="18" charset="0"/>
                <a:cs typeface="Times New Roman" pitchFamily="18" charset="0"/>
              </a:rPr>
              <a:t>:</a:t>
            </a: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speed of home computers began making </a:t>
            </a:r>
            <a:r>
              <a:rPr lang="en-US" sz="2400" dirty="0" smtClean="0">
                <a:solidFill>
                  <a:srgbClr val="FF0000"/>
                </a:solidFill>
                <a:latin typeface="Times New Roman" pitchFamily="18" charset="0"/>
                <a:cs typeface="Times New Roman" pitchFamily="18" charset="0"/>
              </a:rPr>
              <a:t>dictionary attacks </a:t>
            </a:r>
            <a:r>
              <a:rPr lang="en-US" sz="2400" dirty="0" smtClean="0">
                <a:latin typeface="Times New Roman" pitchFamily="18" charset="0"/>
                <a:cs typeface="Times New Roman" pitchFamily="18" charset="0"/>
              </a:rPr>
              <a:t>against password lists easier for hackers to accomplish. This led to the separation of the encrypted passwords from the </a:t>
            </a:r>
            <a:r>
              <a:rPr lang="en-US" sz="2400" dirty="0" smtClean="0">
                <a:solidFill>
                  <a:srgbClr val="FF0000"/>
                </a:solidFill>
                <a:latin typeface="Times New Roman" pitchFamily="18" charset="0"/>
                <a:cs typeface="Times New Roman" pitchFamily="18" charset="0"/>
              </a:rPr>
              <a:t>/etc/</a:t>
            </a:r>
            <a:r>
              <a:rPr lang="en-US" sz="2400" dirty="0" err="1" smtClean="0">
                <a:solidFill>
                  <a:srgbClr val="FF0000"/>
                </a:solidFill>
                <a:latin typeface="Times New Roman" pitchFamily="18" charset="0"/>
                <a:cs typeface="Times New Roman" pitchFamily="18" charset="0"/>
              </a:rPr>
              <a:t>passwd</a:t>
            </a:r>
            <a:r>
              <a:rPr lang="en-US" sz="24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file.</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/etc/</a:t>
            </a:r>
            <a:r>
              <a:rPr lang="en-US" sz="2400" dirty="0" err="1" smtClean="0">
                <a:latin typeface="Times New Roman" pitchFamily="18" charset="0"/>
                <a:cs typeface="Times New Roman" pitchFamily="18" charset="0"/>
              </a:rPr>
              <a:t>passwd</a:t>
            </a:r>
            <a:r>
              <a:rPr lang="en-US" sz="2400" dirty="0" smtClean="0">
                <a:latin typeface="Times New Roman" pitchFamily="18" charset="0"/>
                <a:cs typeface="Times New Roman" pitchFamily="18" charset="0"/>
              </a:rPr>
              <a:t> file would remain </a:t>
            </a:r>
            <a:r>
              <a:rPr lang="en-US" sz="2400" dirty="0" smtClean="0">
                <a:solidFill>
                  <a:srgbClr val="FF0000"/>
                </a:solidFill>
                <a:latin typeface="Times New Roman" pitchFamily="18" charset="0"/>
                <a:cs typeface="Times New Roman" pitchFamily="18" charset="0"/>
              </a:rPr>
              <a:t>readable</a:t>
            </a:r>
            <a:r>
              <a:rPr lang="en-US" sz="2400" dirty="0" smtClean="0">
                <a:latin typeface="Times New Roman" pitchFamily="18" charset="0"/>
                <a:cs typeface="Times New Roman" pitchFamily="18" charset="0"/>
              </a:rPr>
              <a:t> by all users, but the passwords kept in the </a:t>
            </a:r>
            <a:r>
              <a:rPr lang="en-US" sz="2400" dirty="0" smtClean="0">
                <a:solidFill>
                  <a:srgbClr val="FF0000"/>
                </a:solidFill>
                <a:latin typeface="Times New Roman" pitchFamily="18" charset="0"/>
                <a:cs typeface="Times New Roman" pitchFamily="18" charset="0"/>
              </a:rPr>
              <a:t>/etc/shadow </a:t>
            </a:r>
            <a:r>
              <a:rPr lang="en-US" sz="2400" dirty="0" smtClean="0">
                <a:latin typeface="Times New Roman" pitchFamily="18" charset="0"/>
                <a:cs typeface="Times New Roman" pitchFamily="18" charset="0"/>
              </a:rPr>
              <a:t>file would be readable only by those programs with </a:t>
            </a:r>
            <a:r>
              <a:rPr lang="en-US" sz="2400" dirty="0" smtClean="0">
                <a:solidFill>
                  <a:srgbClr val="FF0000"/>
                </a:solidFill>
                <a:latin typeface="Times New Roman" pitchFamily="18" charset="0"/>
                <a:cs typeface="Times New Roman" pitchFamily="18" charset="0"/>
              </a:rPr>
              <a:t>root privileges</a:t>
            </a:r>
            <a:r>
              <a:rPr lang="en-US" sz="2400" dirty="0" smtClean="0">
                <a:latin typeface="Times New Roman" pitchFamily="18" charset="0"/>
                <a:cs typeface="Times New Roman" pitchFamily="18" charset="0"/>
              </a:rPr>
              <a:t>, such as the login program</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An </a:t>
            </a:r>
            <a:r>
              <a:rPr lang="en-US" sz="2400" dirty="0" smtClean="0">
                <a:solidFill>
                  <a:srgbClr val="FF0000"/>
                </a:solidFill>
                <a:latin typeface="Times New Roman" pitchFamily="18" charset="0"/>
                <a:cs typeface="Times New Roman" pitchFamily="18" charset="0"/>
              </a:rPr>
              <a:t>x</a:t>
            </a:r>
            <a:r>
              <a:rPr lang="en-US" sz="2400" dirty="0" smtClean="0">
                <a:latin typeface="Times New Roman" pitchFamily="18" charset="0"/>
                <a:cs typeface="Times New Roman" pitchFamily="18" charset="0"/>
              </a:rPr>
              <a:t> is typically placed in the password field of /etc/</a:t>
            </a:r>
            <a:r>
              <a:rPr lang="en-US" sz="2400" dirty="0" err="1" smtClean="0">
                <a:latin typeface="Times New Roman" pitchFamily="18" charset="0"/>
                <a:cs typeface="Times New Roman" pitchFamily="18" charset="0"/>
              </a:rPr>
              <a:t>passwd</a:t>
            </a:r>
            <a:r>
              <a:rPr lang="en-US" sz="2400" dirty="0" smtClean="0">
                <a:latin typeface="Times New Roman" pitchFamily="18" charset="0"/>
                <a:cs typeface="Times New Roman" pitchFamily="18" charset="0"/>
              </a:rPr>
              <a:t> to indicate that the encrypted password actually exists in the shadow file.</a:t>
            </a:r>
          </a:p>
          <a:p>
            <a:pPr algn="just"/>
            <a:endParaRPr lang="en-US" sz="2400" dirty="0" smtClean="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686800" cy="5632311"/>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In addition to the encrypted password field, the /etc/shadow file contains information about password expiration and whether the account is disabled. The format of each line in the /etc/shadow file contains the following:</a:t>
            </a:r>
          </a:p>
          <a:p>
            <a:pPr algn="just"/>
            <a:endParaRPr lang="en-US" sz="2400" dirty="0" smtClean="0">
              <a:latin typeface="Times New Roman" pitchFamily="18" charset="0"/>
              <a:cs typeface="Times New Roman" pitchFamily="18" charset="0"/>
            </a:endParaRPr>
          </a:p>
          <a:p>
            <a:pPr algn="just">
              <a:buFont typeface="Arial" pitchFamily="34" charset="0"/>
              <a:buChar char="•"/>
            </a:pPr>
            <a:r>
              <a:rPr lang="en-US" sz="2400" dirty="0" smtClean="0">
                <a:latin typeface="Times New Roman" pitchFamily="18" charset="0"/>
                <a:cs typeface="Times New Roman" pitchFamily="18" charset="0"/>
              </a:rPr>
              <a:t>Login name</a:t>
            </a:r>
          </a:p>
          <a:p>
            <a:pPr algn="just"/>
            <a:r>
              <a:rPr lang="en-US" sz="2400" dirty="0" smtClean="0">
                <a:latin typeface="Times New Roman" pitchFamily="18" charset="0"/>
                <a:cs typeface="Times New Roman" pitchFamily="18" charset="0"/>
              </a:rPr>
              <a:t>● Encrypted password</a:t>
            </a:r>
          </a:p>
          <a:p>
            <a:pPr algn="just"/>
            <a:r>
              <a:rPr lang="en-US" sz="2400" dirty="0" smtClean="0">
                <a:latin typeface="Times New Roman" pitchFamily="18" charset="0"/>
                <a:cs typeface="Times New Roman" pitchFamily="18" charset="0"/>
              </a:rPr>
              <a:t>● Days since Jan. 1, 1970, that the password has been changed</a:t>
            </a:r>
          </a:p>
          <a:p>
            <a:pPr algn="just"/>
            <a:r>
              <a:rPr lang="en-US" sz="2400" dirty="0" smtClean="0">
                <a:latin typeface="Times New Roman" pitchFamily="18" charset="0"/>
                <a:cs typeface="Times New Roman" pitchFamily="18" charset="0"/>
              </a:rPr>
              <a:t>● Days before the password may be changed</a:t>
            </a:r>
          </a:p>
          <a:p>
            <a:pPr algn="just"/>
            <a:r>
              <a:rPr lang="en-US" sz="2400" dirty="0" smtClean="0">
                <a:latin typeface="Times New Roman" pitchFamily="18" charset="0"/>
                <a:cs typeface="Times New Roman" pitchFamily="18" charset="0"/>
              </a:rPr>
              <a:t>● Days after which the password must be changed</a:t>
            </a:r>
          </a:p>
          <a:p>
            <a:pPr algn="just"/>
            <a:r>
              <a:rPr lang="en-US" sz="2400" dirty="0" smtClean="0">
                <a:latin typeface="Times New Roman" pitchFamily="18" charset="0"/>
                <a:cs typeface="Times New Roman" pitchFamily="18" charset="0"/>
              </a:rPr>
              <a:t>● Days before the password is about to expire that the user is warned</a:t>
            </a:r>
          </a:p>
          <a:p>
            <a:pPr algn="just"/>
            <a:r>
              <a:rPr lang="en-US" sz="2400" dirty="0" smtClean="0">
                <a:latin typeface="Times New Roman" pitchFamily="18" charset="0"/>
                <a:cs typeface="Times New Roman" pitchFamily="18" charset="0"/>
              </a:rPr>
              <a:t>● Days after the password is expired that the account is disabled</a:t>
            </a:r>
          </a:p>
          <a:p>
            <a:pPr algn="just"/>
            <a:r>
              <a:rPr lang="en-US" sz="2400" dirty="0" smtClean="0">
                <a:latin typeface="Times New Roman" pitchFamily="18" charset="0"/>
                <a:cs typeface="Times New Roman" pitchFamily="18" charset="0"/>
              </a:rPr>
              <a:t>● Days since Jan. 1, 1970, that the account has been disabled</a:t>
            </a:r>
          </a:p>
          <a:p>
            <a:pPr algn="just"/>
            <a:r>
              <a:rPr lang="en-US" sz="2400" dirty="0" smtClean="0">
                <a:latin typeface="Times New Roman" pitchFamily="18" charset="0"/>
                <a:cs typeface="Times New Roman" pitchFamily="18" charset="0"/>
              </a:rPr>
              <a:t>● Reserved field</a:t>
            </a:r>
          </a:p>
          <a:p>
            <a:pPr algn="just"/>
            <a:endParaRPr lang="en-US" sz="24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447800"/>
            <a:ext cx="8229600" cy="3785652"/>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Each user has a one-line entry with a colon delimiter. Here’s an example:</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rwhite:boQavhhaCKaXg:10750:0:99999:7:-1:-1:134529868</a:t>
            </a: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Entries with a </a:t>
            </a:r>
            <a:r>
              <a:rPr lang="en-US" sz="2400" dirty="0" smtClean="0">
                <a:solidFill>
                  <a:srgbClr val="FF0000"/>
                </a:solidFill>
                <a:latin typeface="Times New Roman" pitchFamily="18" charset="0"/>
                <a:cs typeface="Times New Roman" pitchFamily="18" charset="0"/>
              </a:rPr>
              <a:t>–1 imply infinity</a:t>
            </a:r>
            <a:r>
              <a:rPr lang="en-US" sz="2400" dirty="0" smtClean="0">
                <a:latin typeface="Times New Roman" pitchFamily="18" charset="0"/>
                <a:cs typeface="Times New Roman" pitchFamily="18" charset="0"/>
              </a:rPr>
              <a:t>. In the case where a –1 appears in the field indicating the number of days before a password expires, you are effectively tagging a user as never having to change his or her password</a:t>
            </a:r>
            <a:endParaRPr lang="en-US" sz="24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533400"/>
            <a:ext cx="8305800" cy="6247864"/>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The/etc/</a:t>
            </a:r>
            <a:r>
              <a:rPr lang="en-US" sz="2000" b="1" dirty="0" err="1" smtClean="0">
                <a:latin typeface="Times New Roman" pitchFamily="18" charset="0"/>
                <a:cs typeface="Times New Roman" pitchFamily="18" charset="0"/>
              </a:rPr>
              <a:t>groupFile</a:t>
            </a:r>
            <a:endParaRPr lang="en-US" sz="2000" b="1"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each user belongs to at least one group, that being the user’s default group.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Users may then be assigned to additional groups if needed.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/etc/</a:t>
            </a:r>
            <a:r>
              <a:rPr lang="en-US" sz="2000" dirty="0" err="1" smtClean="0">
                <a:latin typeface="Times New Roman" pitchFamily="18" charset="0"/>
                <a:cs typeface="Times New Roman" pitchFamily="18" charset="0"/>
              </a:rPr>
              <a:t>passwd</a:t>
            </a:r>
            <a:r>
              <a:rPr lang="en-US" sz="2000" dirty="0" smtClean="0">
                <a:latin typeface="Times New Roman" pitchFamily="18" charset="0"/>
                <a:cs typeface="Times New Roman" pitchFamily="18" charset="0"/>
              </a:rPr>
              <a:t> file contains each user’s default GID. This GID is mapped to the group’s name and other members of the group in the /etc/group file. The format of each line in the /etc/group file is</a:t>
            </a:r>
          </a:p>
          <a:p>
            <a:endParaRPr lang="en-US" sz="2000" dirty="0" smtClean="0">
              <a:latin typeface="Times New Roman" pitchFamily="18" charset="0"/>
              <a:cs typeface="Times New Roman" pitchFamily="18" charset="0"/>
            </a:endParaRPr>
          </a:p>
          <a:p>
            <a:pPr>
              <a:buFont typeface="Arial" pitchFamily="34" charset="0"/>
              <a:buChar char="•"/>
            </a:pPr>
            <a:r>
              <a:rPr lang="en-US" sz="2000" dirty="0" smtClean="0">
                <a:latin typeface="Times New Roman" pitchFamily="18" charset="0"/>
                <a:cs typeface="Times New Roman" pitchFamily="18" charset="0"/>
              </a:rPr>
              <a:t>Group name</a:t>
            </a:r>
          </a:p>
          <a:p>
            <a:pPr>
              <a:buFont typeface="Arial" pitchFamily="34" charset="0"/>
              <a:buChar char="•"/>
            </a:pPr>
            <a:r>
              <a:rPr lang="en-US" sz="2000" dirty="0" smtClean="0">
                <a:latin typeface="Times New Roman" pitchFamily="18" charset="0"/>
                <a:cs typeface="Times New Roman" pitchFamily="18" charset="0"/>
              </a:rPr>
              <a:t> Encrypted password for the group</a:t>
            </a:r>
          </a:p>
          <a:p>
            <a:pPr>
              <a:buFont typeface="Arial" pitchFamily="34" charset="0"/>
              <a:buChar char="•"/>
            </a:pPr>
            <a:r>
              <a:rPr lang="en-US" sz="2000" dirty="0" smtClean="0">
                <a:latin typeface="Times New Roman" pitchFamily="18" charset="0"/>
                <a:cs typeface="Times New Roman" pitchFamily="18" charset="0"/>
              </a:rPr>
              <a:t> GID number</a:t>
            </a:r>
          </a:p>
          <a:p>
            <a:pPr>
              <a:buFont typeface="Arial" pitchFamily="34" charset="0"/>
              <a:buChar char="•"/>
            </a:pPr>
            <a:r>
              <a:rPr lang="en-US" sz="2000" dirty="0" smtClean="0">
                <a:latin typeface="Times New Roman" pitchFamily="18" charset="0"/>
                <a:cs typeface="Times New Roman" pitchFamily="18" charset="0"/>
              </a:rPr>
              <a:t>Comma-separated list of member users</a:t>
            </a:r>
          </a:p>
          <a:p>
            <a:pPr>
              <a:buFont typeface="Arial" pitchFamily="34" charset="0"/>
              <a:buChar char="•"/>
            </a:pP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Again, each field is separated from the preceding one by a colon. An entry looks similar to this:</a:t>
            </a:r>
          </a:p>
          <a:p>
            <a:endParaRPr lang="en-US" sz="2000" dirty="0" smtClean="0">
              <a:latin typeface="Times New Roman" pitchFamily="18" charset="0"/>
              <a:cs typeface="Times New Roman" pitchFamily="18" charset="0"/>
            </a:endParaRPr>
          </a:p>
          <a:p>
            <a:r>
              <a:rPr lang="en-US" sz="2000" dirty="0" smtClean="0">
                <a:solidFill>
                  <a:srgbClr val="FF0000"/>
                </a:solidFill>
                <a:latin typeface="Times New Roman" pitchFamily="18" charset="0"/>
                <a:cs typeface="Times New Roman" pitchFamily="18" charset="0"/>
              </a:rPr>
              <a:t>project:baHrE1KPNjrPE:102:rwhite,hdc</a:t>
            </a:r>
          </a:p>
          <a:p>
            <a:endParaRPr lang="en-US" sz="20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534400" cy="6247864"/>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 the group file must be </a:t>
            </a:r>
            <a:r>
              <a:rPr lang="en-US" sz="2000" dirty="0" smtClean="0">
                <a:solidFill>
                  <a:srgbClr val="FF0000"/>
                </a:solidFill>
                <a:latin typeface="Times New Roman" pitchFamily="18" charset="0"/>
                <a:cs typeface="Times New Roman" pitchFamily="18" charset="0"/>
              </a:rPr>
              <a:t>world-readable</a:t>
            </a:r>
            <a:r>
              <a:rPr lang="en-US" sz="2000" dirty="0" smtClean="0">
                <a:latin typeface="Times New Roman" pitchFamily="18" charset="0"/>
                <a:cs typeface="Times New Roman" pitchFamily="18" charset="0"/>
              </a:rPr>
              <a:t> so that applications can test for associations between users and groups. </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Group names should </a:t>
            </a:r>
            <a:r>
              <a:rPr lang="en-US" sz="2000" dirty="0" smtClean="0">
                <a:solidFill>
                  <a:srgbClr val="FF0000"/>
                </a:solidFill>
                <a:latin typeface="Times New Roman" pitchFamily="18" charset="0"/>
                <a:cs typeface="Times New Roman" pitchFamily="18" charset="0"/>
              </a:rPr>
              <a:t>not exceed eight characters</a:t>
            </a:r>
            <a:r>
              <a:rPr lang="en-US" sz="2000" dirty="0" smtClean="0">
                <a:latin typeface="Times New Roman" pitchFamily="18" charset="0"/>
                <a:cs typeface="Times New Roman" pitchFamily="18" charset="0"/>
              </a:rPr>
              <a:t>, and the GID should be unique for each group</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the </a:t>
            </a:r>
            <a:r>
              <a:rPr lang="en-US" sz="2000" dirty="0" smtClean="0">
                <a:solidFill>
                  <a:srgbClr val="FF0000"/>
                </a:solidFill>
                <a:latin typeface="Times New Roman" pitchFamily="18" charset="0"/>
                <a:cs typeface="Times New Roman" pitchFamily="18" charset="0"/>
              </a:rPr>
              <a:t>comma-separated list </a:t>
            </a:r>
            <a:r>
              <a:rPr lang="en-US" sz="2000" dirty="0" smtClean="0">
                <a:latin typeface="Times New Roman" pitchFamily="18" charset="0"/>
                <a:cs typeface="Times New Roman" pitchFamily="18" charset="0"/>
              </a:rPr>
              <a:t>of users is used only for users for whom particular groups are not their default group. </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If you want to include a group that </a:t>
            </a:r>
            <a:r>
              <a:rPr lang="en-US" sz="2000" dirty="0" smtClean="0">
                <a:solidFill>
                  <a:srgbClr val="FF0000"/>
                </a:solidFill>
                <a:latin typeface="Times New Roman" pitchFamily="18" charset="0"/>
                <a:cs typeface="Times New Roman" pitchFamily="18" charset="0"/>
              </a:rPr>
              <a:t>does not have a password</a:t>
            </a:r>
            <a:r>
              <a:rPr lang="en-US" sz="2000" dirty="0" smtClean="0">
                <a:latin typeface="Times New Roman" pitchFamily="18" charset="0"/>
                <a:cs typeface="Times New Roman" pitchFamily="18" charset="0"/>
              </a:rPr>
              <a:t>, you can set the entry like this</a:t>
            </a:r>
          </a:p>
          <a:p>
            <a:pPr algn="just"/>
            <a:endParaRPr lang="en-US" sz="2000" dirty="0" smtClean="0">
              <a:latin typeface="Times New Roman" pitchFamily="18" charset="0"/>
              <a:cs typeface="Times New Roman" pitchFamily="18" charset="0"/>
            </a:endParaRPr>
          </a:p>
          <a:p>
            <a:pPr algn="just"/>
            <a:r>
              <a:rPr lang="en-US" sz="2000" dirty="0" smtClean="0">
                <a:solidFill>
                  <a:srgbClr val="FF0000"/>
                </a:solidFill>
                <a:latin typeface="Times New Roman" pitchFamily="18" charset="0"/>
                <a:cs typeface="Times New Roman" pitchFamily="18" charset="0"/>
              </a:rPr>
              <a:t>project:baHrE1KPNjrPE:102:rwhite,hdc</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If you want a group to exist, but you don’t want to allow anyone to change his working group to this group, use an asterisk in the password field. For example:</a:t>
            </a:r>
          </a:p>
          <a:p>
            <a:pPr algn="just"/>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ctr"/>
            <a:r>
              <a:rPr lang="en-US" sz="2000" dirty="0" smtClean="0">
                <a:latin typeface="Times New Roman" pitchFamily="18" charset="0"/>
                <a:cs typeface="Times New Roman" pitchFamily="18" charset="0"/>
              </a:rPr>
              <a:t>project:*:102:</a:t>
            </a:r>
          </a:p>
          <a:p>
            <a:pPr algn="just"/>
            <a:endParaRPr lang="en-US" sz="20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09600"/>
            <a:ext cx="8534400" cy="5262979"/>
          </a:xfrm>
          <a:prstGeom prst="rect">
            <a:avLst/>
          </a:prstGeom>
        </p:spPr>
        <p:txBody>
          <a:bodyPr wrap="square">
            <a:spAutoFit/>
          </a:bodyPr>
          <a:lstStyle/>
          <a:p>
            <a:pPr algn="just"/>
            <a:r>
              <a:rPr lang="en-IN" sz="2400" dirty="0">
                <a:latin typeface="Times New Roman" pitchFamily="18" charset="0"/>
                <a:cs typeface="Times New Roman" pitchFamily="18" charset="0"/>
              </a:rPr>
              <a:t>Typically, a single directory is selected in which to build and store </a:t>
            </a:r>
            <a:r>
              <a:rPr lang="en-IN" sz="2400" dirty="0" err="1">
                <a:latin typeface="Times New Roman" pitchFamily="18" charset="0"/>
                <a:cs typeface="Times New Roman" pitchFamily="18" charset="0"/>
              </a:rPr>
              <a:t>tarballs</a:t>
            </a:r>
            <a:r>
              <a:rPr lang="en-IN" sz="2400" dirty="0">
                <a:latin typeface="Times New Roman" pitchFamily="18" charset="0"/>
                <a:cs typeface="Times New Roman" pitchFamily="18" charset="0"/>
              </a:rPr>
              <a:t>. This allows the system administrator to keep the </a:t>
            </a:r>
            <a:r>
              <a:rPr lang="en-IN" sz="2400" dirty="0" err="1">
                <a:latin typeface="Times New Roman" pitchFamily="18" charset="0"/>
                <a:cs typeface="Times New Roman" pitchFamily="18" charset="0"/>
              </a:rPr>
              <a:t>tarball</a:t>
            </a:r>
            <a:r>
              <a:rPr lang="en-IN" sz="2400" dirty="0">
                <a:latin typeface="Times New Roman" pitchFamily="18" charset="0"/>
                <a:cs typeface="Times New Roman" pitchFamily="18" charset="0"/>
              </a:rPr>
              <a:t> of each package in a safe place in the event he or she needs to pull something out of it </a:t>
            </a:r>
            <a:r>
              <a:rPr lang="en-IN" sz="2400" dirty="0" smtClean="0">
                <a:latin typeface="Times New Roman" pitchFamily="18" charset="0"/>
                <a:cs typeface="Times New Roman" pitchFamily="18" charset="0"/>
              </a:rPr>
              <a:t>later.</a:t>
            </a:r>
          </a:p>
          <a:p>
            <a:pPr algn="just"/>
            <a:endParaRPr lang="en-IN" sz="2400" dirty="0">
              <a:latin typeface="Times New Roman" pitchFamily="18" charset="0"/>
              <a:cs typeface="Times New Roman" pitchFamily="18" charset="0"/>
            </a:endParaRPr>
          </a:p>
          <a:p>
            <a:pPr algn="just"/>
            <a:r>
              <a:rPr lang="en-IN" sz="2400" dirty="0">
                <a:latin typeface="Times New Roman" pitchFamily="18" charset="0"/>
                <a:cs typeface="Times New Roman" pitchFamily="18" charset="0"/>
              </a:rPr>
              <a:t>A good directory for this is </a:t>
            </a:r>
            <a:r>
              <a:rPr lang="en-IN" sz="2400" dirty="0">
                <a:solidFill>
                  <a:srgbClr val="FF0000"/>
                </a:solidFill>
                <a:latin typeface="Times New Roman" pitchFamily="18" charset="0"/>
                <a:cs typeface="Times New Roman" pitchFamily="18" charset="0"/>
              </a:rPr>
              <a:t>/</a:t>
            </a:r>
            <a:r>
              <a:rPr lang="en-IN" sz="2400" dirty="0" err="1">
                <a:solidFill>
                  <a:srgbClr val="FF0000"/>
                </a:solidFill>
                <a:latin typeface="Times New Roman" pitchFamily="18" charset="0"/>
                <a:cs typeface="Times New Roman" pitchFamily="18" charset="0"/>
              </a:rPr>
              <a:t>usr</a:t>
            </a:r>
            <a:r>
              <a:rPr lang="en-IN" sz="2400" dirty="0">
                <a:solidFill>
                  <a:srgbClr val="FF0000"/>
                </a:solidFill>
                <a:latin typeface="Times New Roman" pitchFamily="18" charset="0"/>
                <a:cs typeface="Times New Roman" pitchFamily="18" charset="0"/>
              </a:rPr>
              <a:t>/local/</a:t>
            </a:r>
            <a:r>
              <a:rPr lang="en-IN" sz="2400" dirty="0" err="1">
                <a:solidFill>
                  <a:srgbClr val="FF0000"/>
                </a:solidFill>
                <a:latin typeface="Times New Roman" pitchFamily="18" charset="0"/>
                <a:cs typeface="Times New Roman" pitchFamily="18" charset="0"/>
              </a:rPr>
              <a:t>src</a:t>
            </a:r>
            <a:r>
              <a:rPr lang="en-IN" sz="2400" dirty="0">
                <a:latin typeface="Times New Roman" pitchFamily="18" charset="0"/>
                <a:cs typeface="Times New Roman" pitchFamily="18" charset="0"/>
              </a:rPr>
              <a:t>, since software local to a site is generally installed in </a:t>
            </a:r>
            <a:r>
              <a:rPr lang="en-IN" sz="2400" dirty="0">
                <a:solidFill>
                  <a:srgbClr val="FF0000"/>
                </a:solidFill>
                <a:latin typeface="Times New Roman" pitchFamily="18" charset="0"/>
                <a:cs typeface="Times New Roman" pitchFamily="18" charset="0"/>
              </a:rPr>
              <a:t>/</a:t>
            </a:r>
            <a:r>
              <a:rPr lang="en-IN" sz="2400" dirty="0" err="1">
                <a:solidFill>
                  <a:srgbClr val="FF0000"/>
                </a:solidFill>
                <a:latin typeface="Times New Roman" pitchFamily="18" charset="0"/>
                <a:cs typeface="Times New Roman" pitchFamily="18" charset="0"/>
              </a:rPr>
              <a:t>usr</a:t>
            </a:r>
            <a:r>
              <a:rPr lang="en-IN" sz="2400" dirty="0">
                <a:solidFill>
                  <a:srgbClr val="FF0000"/>
                </a:solidFill>
                <a:latin typeface="Times New Roman" pitchFamily="18" charset="0"/>
                <a:cs typeface="Times New Roman" pitchFamily="18" charset="0"/>
              </a:rPr>
              <a:t>/local</a:t>
            </a:r>
            <a:r>
              <a:rPr lang="en-IN" sz="2400" dirty="0" smtClean="0">
                <a:solidFill>
                  <a:srgbClr val="FF0000"/>
                </a:solidFill>
                <a:latin typeface="Times New Roman" pitchFamily="18" charset="0"/>
                <a:cs typeface="Times New Roman" pitchFamily="18" charset="0"/>
              </a:rPr>
              <a:t>.</a:t>
            </a:r>
          </a:p>
          <a:p>
            <a:pPr algn="just"/>
            <a:endParaRPr lang="en-IN" sz="2400" dirty="0">
              <a:solidFill>
                <a:srgbClr val="FF0000"/>
              </a:solidFill>
              <a:latin typeface="Times New Roman" pitchFamily="18" charset="0"/>
              <a:cs typeface="Times New Roman" pitchFamily="18" charset="0"/>
            </a:endParaRPr>
          </a:p>
          <a:p>
            <a:pPr algn="just"/>
            <a:r>
              <a:rPr lang="en-IN" sz="2400" dirty="0">
                <a:latin typeface="Times New Roman" pitchFamily="18" charset="0"/>
                <a:cs typeface="Times New Roman" pitchFamily="18" charset="0"/>
              </a:rPr>
              <a:t>When unpacked, most </a:t>
            </a:r>
            <a:r>
              <a:rPr lang="en-IN" sz="2400" dirty="0" err="1">
                <a:latin typeface="Times New Roman" pitchFamily="18" charset="0"/>
                <a:cs typeface="Times New Roman" pitchFamily="18" charset="0"/>
              </a:rPr>
              <a:t>tarballs</a:t>
            </a:r>
            <a:r>
              <a:rPr lang="en-IN" sz="2400" dirty="0">
                <a:latin typeface="Times New Roman" pitchFamily="18" charset="0"/>
                <a:cs typeface="Times New Roman" pitchFamily="18" charset="0"/>
              </a:rPr>
              <a:t> create a new directory for all of its files</a:t>
            </a:r>
          </a:p>
          <a:p>
            <a:pPr algn="just"/>
            <a:endParaRPr lang="en-IN" sz="2400" dirty="0">
              <a:latin typeface="Times New Roman" pitchFamily="18" charset="0"/>
              <a:cs typeface="Times New Roman" pitchFamily="18" charset="0"/>
            </a:endParaRPr>
          </a:p>
          <a:p>
            <a:pPr algn="just"/>
            <a:r>
              <a:rPr lang="en-IN" sz="2400" dirty="0">
                <a:latin typeface="Times New Roman" pitchFamily="18" charset="0"/>
                <a:cs typeface="Times New Roman" pitchFamily="18" charset="0"/>
              </a:rPr>
              <a:t>The </a:t>
            </a:r>
            <a:r>
              <a:rPr lang="en-IN" sz="2400" dirty="0" err="1">
                <a:latin typeface="Times New Roman" pitchFamily="18" charset="0"/>
                <a:cs typeface="Times New Roman" pitchFamily="18" charset="0"/>
              </a:rPr>
              <a:t>KDirStat</a:t>
            </a:r>
            <a:r>
              <a:rPr lang="en-IN" sz="2400" dirty="0">
                <a:latin typeface="Times New Roman" pitchFamily="18" charset="0"/>
                <a:cs typeface="Times New Roman" pitchFamily="18" charset="0"/>
              </a:rPr>
              <a:t> </a:t>
            </a:r>
            <a:r>
              <a:rPr lang="en-IN" sz="2400" dirty="0" err="1">
                <a:latin typeface="Times New Roman" pitchFamily="18" charset="0"/>
                <a:cs typeface="Times New Roman" pitchFamily="18" charset="0"/>
              </a:rPr>
              <a:t>tarball</a:t>
            </a:r>
            <a:r>
              <a:rPr lang="en-IN" sz="2400" dirty="0">
                <a:latin typeface="Times New Roman" pitchFamily="18" charset="0"/>
                <a:cs typeface="Times New Roman" pitchFamily="18" charset="0"/>
              </a:rPr>
              <a:t> (kdirstat-2.2.0.tgz), for example, creates the subdirectory kdirstat-2.2.0. Most packages follow this standard</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382000" cy="5632311"/>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User Management Tools:</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wonderful part about having password database files that have a well-defined format in straight text is that it is easy for anyone to be able to write his or her own management tools. </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start a new user from the same form that lets them update the corporate phone and e-mail directory, LDAP servers, web pages, and so on. </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not everyone wants to roll their own tools, which is why Linux comes with several prewritten tools that do the job for you. </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user management tools that work from both the </a:t>
            </a:r>
            <a:r>
              <a:rPr lang="en-US" sz="2400" dirty="0" smtClean="0">
                <a:solidFill>
                  <a:srgbClr val="FF0000"/>
                </a:solidFill>
                <a:latin typeface="Times New Roman" pitchFamily="18" charset="0"/>
                <a:cs typeface="Times New Roman" pitchFamily="18" charset="0"/>
              </a:rPr>
              <a:t>command-line interface </a:t>
            </a:r>
            <a:r>
              <a:rPr lang="en-US" sz="2400" dirty="0" smtClean="0">
                <a:latin typeface="Times New Roman" pitchFamily="18" charset="0"/>
                <a:cs typeface="Times New Roman" pitchFamily="18" charset="0"/>
              </a:rPr>
              <a:t>and the </a:t>
            </a:r>
            <a:r>
              <a:rPr lang="en-US" sz="2400" dirty="0" smtClean="0">
                <a:solidFill>
                  <a:srgbClr val="FF0000"/>
                </a:solidFill>
                <a:latin typeface="Times New Roman" pitchFamily="18" charset="0"/>
                <a:cs typeface="Times New Roman" pitchFamily="18" charset="0"/>
              </a:rPr>
              <a:t>graphical user interface (GUI)</a:t>
            </a:r>
            <a:endParaRPr lang="en-US" sz="2400" dirty="0">
              <a:solidFill>
                <a:srgbClr val="FF0000"/>
              </a:solidFill>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533400"/>
            <a:ext cx="8153400" cy="4154984"/>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Command-</a:t>
            </a:r>
            <a:r>
              <a:rPr lang="en-US" sz="2400" b="1" dirty="0" err="1" smtClean="0">
                <a:latin typeface="Times New Roman" pitchFamily="18" charset="0"/>
                <a:cs typeface="Times New Roman" pitchFamily="18" charset="0"/>
              </a:rPr>
              <a:t>LineUserManagement</a:t>
            </a:r>
            <a:r>
              <a:rPr lang="en-US" sz="2400" b="1" dirty="0" smtClean="0">
                <a:latin typeface="Times New Roman" pitchFamily="18" charset="0"/>
                <a:cs typeface="Times New Roman" pitchFamily="18" charset="0"/>
              </a:rPr>
              <a:t> </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six command-line tools to perform the same actions performed by the GUI tool: </a:t>
            </a:r>
          </a:p>
          <a:p>
            <a:endParaRPr lang="en-US" sz="2400" dirty="0" smtClean="0">
              <a:latin typeface="Times New Roman" pitchFamily="18" charset="0"/>
              <a:cs typeface="Times New Roman" pitchFamily="18" charset="0"/>
            </a:endParaRPr>
          </a:p>
          <a:p>
            <a:pPr marL="457200" indent="-457200">
              <a:buFont typeface="+mj-lt"/>
              <a:buAutoNum type="arabicPeriod"/>
            </a:pPr>
            <a:r>
              <a:rPr lang="en-US" sz="2400" dirty="0" err="1" smtClean="0">
                <a:latin typeface="Times New Roman" pitchFamily="18" charset="0"/>
                <a:cs typeface="Times New Roman" pitchFamily="18" charset="0"/>
              </a:rPr>
              <a:t>Useradd</a:t>
            </a:r>
            <a:endParaRPr lang="en-US" sz="2400" dirty="0" smtClean="0">
              <a:latin typeface="Times New Roman" pitchFamily="18" charset="0"/>
              <a:cs typeface="Times New Roman" pitchFamily="18" charset="0"/>
            </a:endParaRPr>
          </a:p>
          <a:p>
            <a:pPr marL="457200" indent="-457200">
              <a:buFont typeface="+mj-lt"/>
              <a:buAutoNum type="arabicPeriod"/>
            </a:pPr>
            <a:r>
              <a:rPr lang="en-US" sz="2400" dirty="0" err="1" smtClean="0">
                <a:latin typeface="Times New Roman" pitchFamily="18" charset="0"/>
                <a:cs typeface="Times New Roman" pitchFamily="18" charset="0"/>
              </a:rPr>
              <a:t>Userdel</a:t>
            </a:r>
            <a:endParaRPr lang="en-US" sz="2400" dirty="0" smtClean="0">
              <a:latin typeface="Times New Roman" pitchFamily="18" charset="0"/>
              <a:cs typeface="Times New Roman" pitchFamily="18" charset="0"/>
            </a:endParaRPr>
          </a:p>
          <a:p>
            <a:pPr marL="457200" indent="-457200">
              <a:buFont typeface="+mj-lt"/>
              <a:buAutoNum type="arabicPeriod"/>
            </a:pPr>
            <a:r>
              <a:rPr lang="en-US" sz="2400" dirty="0" err="1" smtClean="0">
                <a:latin typeface="Times New Roman" pitchFamily="18" charset="0"/>
                <a:cs typeface="Times New Roman" pitchFamily="18" charset="0"/>
              </a:rPr>
              <a:t>Usermod</a:t>
            </a:r>
            <a:endParaRPr lang="en-US" sz="2400" dirty="0" smtClean="0">
              <a:latin typeface="Times New Roman" pitchFamily="18" charset="0"/>
              <a:cs typeface="Times New Roman" pitchFamily="18" charset="0"/>
            </a:endParaRPr>
          </a:p>
          <a:p>
            <a:pPr marL="457200" indent="-457200">
              <a:buFont typeface="+mj-lt"/>
              <a:buAutoNum type="arabicPeriod"/>
            </a:pPr>
            <a:r>
              <a:rPr lang="en-US" sz="2400" dirty="0" err="1" smtClean="0">
                <a:latin typeface="Times New Roman" pitchFamily="18" charset="0"/>
                <a:cs typeface="Times New Roman" pitchFamily="18" charset="0"/>
              </a:rPr>
              <a:t>Groupadd</a:t>
            </a:r>
            <a:endParaRPr lang="en-US" sz="2400" dirty="0" smtClean="0">
              <a:latin typeface="Times New Roman" pitchFamily="18" charset="0"/>
              <a:cs typeface="Times New Roman" pitchFamily="18" charset="0"/>
            </a:endParaRPr>
          </a:p>
          <a:p>
            <a:pPr marL="457200" indent="-457200">
              <a:buFont typeface="+mj-lt"/>
              <a:buAutoNum type="arabicPeriod"/>
            </a:pPr>
            <a:r>
              <a:rPr lang="en-US" sz="2400" dirty="0" err="1" smtClean="0">
                <a:latin typeface="Times New Roman" pitchFamily="18" charset="0"/>
                <a:cs typeface="Times New Roman" pitchFamily="18" charset="0"/>
              </a:rPr>
              <a:t>Groupdel</a:t>
            </a:r>
            <a:endParaRPr lang="en-US" sz="2400" dirty="0" smtClean="0">
              <a:latin typeface="Times New Roman" pitchFamily="18" charset="0"/>
              <a:cs typeface="Times New Roman" pitchFamily="18" charset="0"/>
            </a:endParaRPr>
          </a:p>
          <a:p>
            <a:pPr marL="457200" indent="-457200">
              <a:buFont typeface="+mj-lt"/>
              <a:buAutoNum type="arabicPeriod"/>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groupmod</a:t>
            </a:r>
            <a:endParaRPr lang="en-US" sz="24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457200"/>
            <a:ext cx="8382000" cy="5324535"/>
          </a:xfrm>
          <a:prstGeom prst="rect">
            <a:avLst/>
          </a:prstGeom>
          <a:noFill/>
        </p:spPr>
        <p:txBody>
          <a:bodyPr wrap="square" rtlCol="0">
            <a:spAutoFit/>
          </a:bodyPr>
          <a:lstStyle/>
          <a:p>
            <a:pPr algn="just"/>
            <a:r>
              <a:rPr lang="en-US" sz="2000" b="1" dirty="0" err="1" smtClean="0">
                <a:latin typeface="Times New Roman" pitchFamily="18" charset="0"/>
                <a:cs typeface="Times New Roman" pitchFamily="18" charset="0"/>
              </a:rPr>
              <a:t>Useradd</a:t>
            </a:r>
            <a:endParaRPr lang="en-US" sz="2000" b="1"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r>
              <a:rPr lang="en-US" sz="2000" dirty="0" err="1" smtClean="0">
                <a:latin typeface="Times New Roman" pitchFamily="18" charset="0"/>
                <a:cs typeface="Times New Roman" pitchFamily="18" charset="0"/>
              </a:rPr>
              <a:t>useradd</a:t>
            </a:r>
            <a:r>
              <a:rPr lang="en-US" sz="2000" dirty="0" smtClean="0">
                <a:latin typeface="Times New Roman" pitchFamily="18" charset="0"/>
                <a:cs typeface="Times New Roman" pitchFamily="18" charset="0"/>
              </a:rPr>
              <a:t> allows you to add a single user to the system. Unlike the GUI tool, it offers no interactive prompts. Instead, all parameters must be specified on the command line.</a:t>
            </a:r>
          </a:p>
          <a:p>
            <a:pPr algn="just"/>
            <a:endParaRPr lang="en-US" sz="2000" dirty="0" smtClean="0">
              <a:latin typeface="Times New Roman" pitchFamily="18" charset="0"/>
              <a:cs typeface="Times New Roman" pitchFamily="18" charset="0"/>
            </a:endParaRPr>
          </a:p>
          <a:p>
            <a:pPr algn="just"/>
            <a:r>
              <a:rPr lang="en-US" sz="2000" dirty="0" err="1" smtClean="0">
                <a:solidFill>
                  <a:srgbClr val="FF0000"/>
                </a:solidFill>
                <a:latin typeface="Times New Roman" pitchFamily="18" charset="0"/>
                <a:cs typeface="Times New Roman" pitchFamily="18" charset="0"/>
              </a:rPr>
              <a:t>useradd</a:t>
            </a:r>
            <a:r>
              <a:rPr lang="en-US" sz="2000" dirty="0" smtClean="0">
                <a:solidFill>
                  <a:srgbClr val="FF0000"/>
                </a:solidFill>
                <a:latin typeface="Times New Roman" pitchFamily="18" charset="0"/>
                <a:cs typeface="Times New Roman" pitchFamily="18" charset="0"/>
              </a:rPr>
              <a:t> [-c comment] [-d </a:t>
            </a:r>
            <a:r>
              <a:rPr lang="en-US" sz="2000" dirty="0" err="1" smtClean="0">
                <a:solidFill>
                  <a:srgbClr val="FF0000"/>
                </a:solidFill>
                <a:latin typeface="Times New Roman" pitchFamily="18" charset="0"/>
                <a:cs typeface="Times New Roman" pitchFamily="18" charset="0"/>
              </a:rPr>
              <a:t>homedir</a:t>
            </a:r>
            <a:r>
              <a:rPr lang="en-US" sz="2000" dirty="0" smtClean="0">
                <a:solidFill>
                  <a:srgbClr val="FF0000"/>
                </a:solidFill>
                <a:latin typeface="Times New Roman" pitchFamily="18" charset="0"/>
                <a:cs typeface="Times New Roman" pitchFamily="18" charset="0"/>
              </a:rPr>
              <a:t>] [-e expire date] [-f inactive time] [-g initial group][-G group[,...]] [-m [-k skeleton dir]] [-M] [-s shell] [-u </a:t>
            </a:r>
            <a:r>
              <a:rPr lang="en-US" sz="2000" dirty="0" err="1" smtClean="0">
                <a:solidFill>
                  <a:srgbClr val="FF0000"/>
                </a:solidFill>
                <a:latin typeface="Times New Roman" pitchFamily="18" charset="0"/>
                <a:cs typeface="Times New Roman" pitchFamily="18" charset="0"/>
              </a:rPr>
              <a:t>uid</a:t>
            </a:r>
            <a:r>
              <a:rPr lang="en-US" sz="2000" dirty="0" smtClean="0">
                <a:solidFill>
                  <a:srgbClr val="FF0000"/>
                </a:solidFill>
                <a:latin typeface="Times New Roman" pitchFamily="18" charset="0"/>
                <a:cs typeface="Times New Roman" pitchFamily="18" charset="0"/>
              </a:rPr>
              <a:t> [-o]] [-n] [-r] login</a:t>
            </a:r>
          </a:p>
          <a:p>
            <a:pPr algn="just"/>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anything in the </a:t>
            </a:r>
            <a:r>
              <a:rPr lang="en-US" sz="2000" b="1" dirty="0" smtClean="0">
                <a:solidFill>
                  <a:srgbClr val="FF0000"/>
                </a:solidFill>
                <a:latin typeface="Times New Roman" pitchFamily="18" charset="0"/>
                <a:cs typeface="Times New Roman" pitchFamily="18" charset="0"/>
              </a:rPr>
              <a:t>square brackets is optional</a:t>
            </a:r>
            <a:r>
              <a:rPr lang="en-US" sz="2000" dirty="0" smtClean="0">
                <a:latin typeface="Times New Roman" pitchFamily="18" charset="0"/>
                <a:cs typeface="Times New Roman" pitchFamily="18" charset="0"/>
              </a:rPr>
              <a:t>. Thus, to add a new user with the login </a:t>
            </a:r>
            <a:r>
              <a:rPr lang="en-US" sz="2000" dirty="0" err="1" smtClean="0">
                <a:latin typeface="Times New Roman" pitchFamily="18" charset="0"/>
                <a:cs typeface="Times New Roman" pitchFamily="18" charset="0"/>
              </a:rPr>
              <a:t>cseb</a:t>
            </a:r>
            <a:r>
              <a:rPr lang="en-US" sz="2000" dirty="0" smtClean="0">
                <a:latin typeface="Times New Roman" pitchFamily="18" charset="0"/>
                <a:cs typeface="Times New Roman" pitchFamily="18" charset="0"/>
              </a:rPr>
              <a:t>, you could issue a command as simple as this:</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/root]$ </a:t>
            </a:r>
            <a:r>
              <a:rPr lang="en-US" sz="2000" dirty="0" err="1" smtClean="0">
                <a:latin typeface="Times New Roman" pitchFamily="18" charset="0"/>
                <a:cs typeface="Times New Roman" pitchFamily="18" charset="0"/>
              </a:rPr>
              <a:t>useradd</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cseb</a:t>
            </a:r>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457200"/>
            <a:ext cx="7848600" cy="5632311"/>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Default values are used for any unspecified values. (To see the default values, simply run </a:t>
            </a:r>
            <a:r>
              <a:rPr lang="en-US" sz="2400" dirty="0" err="1" smtClean="0">
                <a:latin typeface="Times New Roman" pitchFamily="18" charset="0"/>
                <a:cs typeface="Times New Roman" pitchFamily="18" charset="0"/>
              </a:rPr>
              <a:t>useradd</a:t>
            </a:r>
            <a:r>
              <a:rPr lang="en-US" sz="2400" dirty="0" smtClean="0">
                <a:latin typeface="Times New Roman" pitchFamily="18" charset="0"/>
                <a:cs typeface="Times New Roman" pitchFamily="18" charset="0"/>
              </a:rPr>
              <a:t> –D</a:t>
            </a:r>
          </a:p>
          <a:p>
            <a:pPr algn="just"/>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Userdel</a:t>
            </a:r>
            <a:endParaRPr lang="en-US" sz="2400" b="1"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a:t>
            </a:r>
            <a:r>
              <a:rPr lang="en-US" sz="2400" dirty="0" err="1" smtClean="0">
                <a:latin typeface="Times New Roman" pitchFamily="18" charset="0"/>
                <a:cs typeface="Times New Roman" pitchFamily="18" charset="0"/>
              </a:rPr>
              <a:t>userdel</a:t>
            </a:r>
            <a:r>
              <a:rPr lang="en-US" sz="2400" dirty="0" smtClean="0">
                <a:latin typeface="Times New Roman" pitchFamily="18" charset="0"/>
                <a:cs typeface="Times New Roman" pitchFamily="18" charset="0"/>
              </a:rPr>
              <a:t> command does the exact opposite of </a:t>
            </a:r>
            <a:r>
              <a:rPr lang="en-US" sz="2400" dirty="0" err="1" smtClean="0">
                <a:latin typeface="Times New Roman" pitchFamily="18" charset="0"/>
                <a:cs typeface="Times New Roman" pitchFamily="18" charset="0"/>
              </a:rPr>
              <a:t>useradd</a:t>
            </a:r>
            <a:r>
              <a:rPr lang="en-US" sz="2400" dirty="0" smtClean="0">
                <a:latin typeface="Times New Roman" pitchFamily="18" charset="0"/>
                <a:cs typeface="Times New Roman" pitchFamily="18" charset="0"/>
              </a:rPr>
              <a:t>—it removes existing users. This straightforward command has only one optional parameter and one required parameter:</a:t>
            </a:r>
          </a:p>
          <a:p>
            <a:pPr algn="just"/>
            <a:endParaRPr lang="en-US" sz="2400" dirty="0" smtClean="0">
              <a:latin typeface="Times New Roman" pitchFamily="18" charset="0"/>
              <a:cs typeface="Times New Roman" pitchFamily="18" charset="0"/>
            </a:endParaRPr>
          </a:p>
          <a:p>
            <a:pPr algn="just"/>
            <a:r>
              <a:rPr lang="en-US" sz="2400" dirty="0" err="1" smtClean="0">
                <a:latin typeface="Times New Roman" pitchFamily="18" charset="0"/>
                <a:cs typeface="Times New Roman" pitchFamily="18" charset="0"/>
              </a:rPr>
              <a:t>userdel</a:t>
            </a:r>
            <a:r>
              <a:rPr lang="en-US" sz="2400" dirty="0" smtClean="0">
                <a:latin typeface="Times New Roman" pitchFamily="18" charset="0"/>
                <a:cs typeface="Times New Roman" pitchFamily="18" charset="0"/>
              </a:rPr>
              <a:t> </a:t>
            </a:r>
            <a:r>
              <a:rPr lang="en-US" sz="2400" smtClean="0">
                <a:latin typeface="Times New Roman" pitchFamily="18" charset="0"/>
                <a:cs typeface="Times New Roman" pitchFamily="18" charset="0"/>
              </a:rPr>
              <a:t>[-r]username</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By running the command with only the user’s login specified on the command line, for example, </a:t>
            </a:r>
            <a:r>
              <a:rPr lang="en-US" sz="2400" dirty="0" err="1" smtClean="0">
                <a:latin typeface="Times New Roman" pitchFamily="18" charset="0"/>
                <a:cs typeface="Times New Roman" pitchFamily="18" charset="0"/>
              </a:rPr>
              <a:t>userdel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rwhite</a:t>
            </a:r>
            <a:r>
              <a:rPr lang="en-US" sz="2400" dirty="0" smtClean="0">
                <a:latin typeface="Times New Roman" pitchFamily="18" charset="0"/>
                <a:cs typeface="Times New Roman" pitchFamily="18" charset="0"/>
              </a:rPr>
              <a:t>, all of the entries in the /etc/</a:t>
            </a:r>
            <a:r>
              <a:rPr lang="en-US" sz="2400" dirty="0" err="1" smtClean="0">
                <a:latin typeface="Times New Roman" pitchFamily="18" charset="0"/>
                <a:cs typeface="Times New Roman" pitchFamily="18" charset="0"/>
              </a:rPr>
              <a:t>passwd</a:t>
            </a:r>
            <a:r>
              <a:rPr lang="en-US" sz="2400" dirty="0" smtClean="0">
                <a:latin typeface="Times New Roman" pitchFamily="18" charset="0"/>
                <a:cs typeface="Times New Roman" pitchFamily="18" charset="0"/>
              </a:rPr>
              <a:t> and /etc/shadow files, and references in the /etc/group file, are automatically removed</a:t>
            </a:r>
            <a:endParaRPr lang="en-US" sz="24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09600"/>
            <a:ext cx="8305800" cy="5940088"/>
          </a:xfrm>
          <a:prstGeom prst="rect">
            <a:avLst/>
          </a:prstGeom>
          <a:noFill/>
        </p:spPr>
        <p:txBody>
          <a:bodyPr wrap="square" rtlCol="0">
            <a:spAutoFit/>
          </a:bodyPr>
          <a:lstStyle/>
          <a:p>
            <a:pPr algn="just"/>
            <a:r>
              <a:rPr lang="en-US" sz="2000" b="1" dirty="0" err="1" smtClean="0">
                <a:latin typeface="Times New Roman" pitchFamily="18" charset="0"/>
                <a:cs typeface="Times New Roman" pitchFamily="18" charset="0"/>
              </a:rPr>
              <a:t>usermod</a:t>
            </a:r>
            <a:r>
              <a:rPr lang="en-US" sz="2000" b="1" dirty="0" smtClean="0">
                <a:latin typeface="Times New Roman" pitchFamily="18" charset="0"/>
                <a:cs typeface="Times New Roman" pitchFamily="18" charset="0"/>
              </a:rPr>
              <a:t> </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The </a:t>
            </a:r>
            <a:r>
              <a:rPr lang="en-US" sz="2000" dirty="0" err="1" smtClean="0">
                <a:latin typeface="Times New Roman" pitchFamily="18" charset="0"/>
                <a:cs typeface="Times New Roman" pitchFamily="18" charset="0"/>
              </a:rPr>
              <a:t>usermod</a:t>
            </a:r>
            <a:r>
              <a:rPr lang="en-US" sz="2000" dirty="0" smtClean="0">
                <a:latin typeface="Times New Roman" pitchFamily="18" charset="0"/>
                <a:cs typeface="Times New Roman" pitchFamily="18" charset="0"/>
              </a:rPr>
              <a:t> command allows you to modify an existing user in the system. It works in much the same way as </a:t>
            </a:r>
            <a:r>
              <a:rPr lang="en-US" sz="2000" dirty="0" err="1" smtClean="0">
                <a:latin typeface="Times New Roman" pitchFamily="18" charset="0"/>
                <a:cs typeface="Times New Roman" pitchFamily="18" charset="0"/>
              </a:rPr>
              <a:t>useradd</a:t>
            </a:r>
            <a:r>
              <a:rPr lang="en-US" sz="2000" dirty="0" smtClean="0">
                <a:latin typeface="Times New Roman" pitchFamily="18" charset="0"/>
                <a:cs typeface="Times New Roman" pitchFamily="18" charset="0"/>
              </a:rPr>
              <a:t>. The exact command-line usage is as follows:</a:t>
            </a:r>
          </a:p>
          <a:p>
            <a:pPr algn="just"/>
            <a:endParaRPr lang="en-US" sz="2000" dirty="0" smtClean="0">
              <a:latin typeface="Times New Roman" pitchFamily="18" charset="0"/>
              <a:cs typeface="Times New Roman" pitchFamily="18" charset="0"/>
            </a:endParaRPr>
          </a:p>
          <a:p>
            <a:pPr algn="just"/>
            <a:r>
              <a:rPr lang="en-US" sz="2000" dirty="0" err="1" smtClean="0">
                <a:solidFill>
                  <a:srgbClr val="FF0000"/>
                </a:solidFill>
                <a:latin typeface="Times New Roman" pitchFamily="18" charset="0"/>
                <a:cs typeface="Times New Roman" pitchFamily="18" charset="0"/>
              </a:rPr>
              <a:t>usermod</a:t>
            </a:r>
            <a:r>
              <a:rPr lang="en-US" sz="2000" dirty="0" smtClean="0">
                <a:solidFill>
                  <a:srgbClr val="FF0000"/>
                </a:solidFill>
                <a:latin typeface="Times New Roman" pitchFamily="18" charset="0"/>
                <a:cs typeface="Times New Roman" pitchFamily="18" charset="0"/>
              </a:rPr>
              <a:t> [-c comment] [-d </a:t>
            </a:r>
            <a:r>
              <a:rPr lang="en-US" sz="2000" dirty="0" err="1" smtClean="0">
                <a:solidFill>
                  <a:srgbClr val="FF0000"/>
                </a:solidFill>
                <a:latin typeface="Times New Roman" pitchFamily="18" charset="0"/>
                <a:cs typeface="Times New Roman" pitchFamily="18" charset="0"/>
              </a:rPr>
              <a:t>homedir</a:t>
            </a:r>
            <a:r>
              <a:rPr lang="en-US" sz="2000" dirty="0" smtClean="0">
                <a:solidFill>
                  <a:srgbClr val="FF0000"/>
                </a:solidFill>
                <a:latin typeface="Times New Roman" pitchFamily="18" charset="0"/>
                <a:cs typeface="Times New Roman" pitchFamily="18" charset="0"/>
              </a:rPr>
              <a:t>] [-m] [-e expire date] [-f inactive time] [-g initial group] [-G group[,...]] [-l login] [-s shell] [-u </a:t>
            </a:r>
            <a:r>
              <a:rPr lang="en-US" sz="2000" dirty="0" err="1" smtClean="0">
                <a:solidFill>
                  <a:srgbClr val="FF0000"/>
                </a:solidFill>
                <a:latin typeface="Times New Roman" pitchFamily="18" charset="0"/>
                <a:cs typeface="Times New Roman" pitchFamily="18" charset="0"/>
              </a:rPr>
              <a:t>uid</a:t>
            </a:r>
            <a:r>
              <a:rPr lang="en-US" sz="2000" dirty="0" smtClean="0">
                <a:solidFill>
                  <a:srgbClr val="FF0000"/>
                </a:solidFill>
                <a:latin typeface="Times New Roman" pitchFamily="18" charset="0"/>
                <a:cs typeface="Times New Roman" pitchFamily="18" charset="0"/>
              </a:rPr>
              <a:t>] login</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All but one of the parameters listed here are identical to the parameters documented for the </a:t>
            </a:r>
            <a:r>
              <a:rPr lang="en-US" sz="2000" dirty="0" err="1" smtClean="0">
                <a:latin typeface="Times New Roman" pitchFamily="18" charset="0"/>
                <a:cs typeface="Times New Roman" pitchFamily="18" charset="0"/>
              </a:rPr>
              <a:t>useradd</a:t>
            </a:r>
            <a:r>
              <a:rPr lang="en-US" sz="2000" dirty="0" smtClean="0">
                <a:latin typeface="Times New Roman" pitchFamily="18" charset="0"/>
                <a:cs typeface="Times New Roman" pitchFamily="18" charset="0"/>
              </a:rPr>
              <a:t> program. </a:t>
            </a:r>
            <a:r>
              <a:rPr lang="en-US" sz="2000" dirty="0" smtClean="0">
                <a:solidFill>
                  <a:srgbClr val="FF0000"/>
                </a:solidFill>
                <a:latin typeface="Times New Roman" pitchFamily="18" charset="0"/>
                <a:cs typeface="Times New Roman" pitchFamily="18" charset="0"/>
              </a:rPr>
              <a:t>That one option is –l. </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The </a:t>
            </a:r>
            <a:r>
              <a:rPr lang="en-US" sz="2000" dirty="0" smtClean="0">
                <a:solidFill>
                  <a:srgbClr val="FF0000"/>
                </a:solidFill>
                <a:latin typeface="Times New Roman" pitchFamily="18" charset="0"/>
                <a:cs typeface="Times New Roman" pitchFamily="18" charset="0"/>
              </a:rPr>
              <a:t>–l option </a:t>
            </a:r>
            <a:r>
              <a:rPr lang="en-US" sz="2000" dirty="0" smtClean="0">
                <a:latin typeface="Times New Roman" pitchFamily="18" charset="0"/>
                <a:cs typeface="Times New Roman" pitchFamily="18" charset="0"/>
              </a:rPr>
              <a:t>allows you to change the user’s login name. This and the </a:t>
            </a:r>
            <a:r>
              <a:rPr lang="en-US" sz="2000" dirty="0" smtClean="0">
                <a:solidFill>
                  <a:srgbClr val="FF0000"/>
                </a:solidFill>
                <a:latin typeface="Times New Roman" pitchFamily="18" charset="0"/>
                <a:cs typeface="Times New Roman" pitchFamily="18" charset="0"/>
              </a:rPr>
              <a:t>–u option </a:t>
            </a:r>
            <a:r>
              <a:rPr lang="en-US" sz="2000" dirty="0" smtClean="0">
                <a:latin typeface="Times New Roman" pitchFamily="18" charset="0"/>
                <a:cs typeface="Times New Roman" pitchFamily="18" charset="0"/>
              </a:rPr>
              <a:t>are the only options that require special care. Before changing the user’s login or UID, you must make sure the user is not logged in to the system or running any processes. Changing this information if the user is logged in or running processes will cause unpredictable results</a:t>
            </a: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153400" cy="2862322"/>
          </a:xfrm>
          <a:prstGeom prst="rect">
            <a:avLst/>
          </a:prstGeom>
          <a:noFill/>
        </p:spPr>
        <p:txBody>
          <a:bodyPr wrap="square" rtlCol="0">
            <a:spAutoFit/>
          </a:bodyPr>
          <a:lstStyle/>
          <a:p>
            <a:pPr algn="just"/>
            <a:r>
              <a:rPr lang="en-US" dirty="0" smtClean="0"/>
              <a:t> </a:t>
            </a:r>
            <a:r>
              <a:rPr lang="en-US" sz="2400" dirty="0" err="1" smtClean="0">
                <a:latin typeface="Times New Roman" pitchFamily="18" charset="0"/>
                <a:cs typeface="Times New Roman" pitchFamily="18" charset="0"/>
              </a:rPr>
              <a:t>usermod</a:t>
            </a:r>
            <a:r>
              <a:rPr lang="en-US" sz="2400" dirty="0" smtClean="0">
                <a:latin typeface="Times New Roman" pitchFamily="18" charset="0"/>
                <a:cs typeface="Times New Roman" pitchFamily="18" charset="0"/>
              </a:rPr>
              <a:t> -c "Number Nine" CSEB</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Allows you to set the user’s name in the GECOS field. </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a:t>
            </a:r>
            <a:r>
              <a:rPr lang="en-US" sz="2400" b="1" dirty="0" err="1" smtClean="0">
                <a:latin typeface="Times New Roman" pitchFamily="18" charset="0"/>
                <a:cs typeface="Times New Roman" pitchFamily="18" charset="0"/>
              </a:rPr>
              <a:t>gecos</a:t>
            </a:r>
            <a:r>
              <a:rPr lang="en-US" sz="2400" b="1" dirty="0" smtClean="0">
                <a:latin typeface="Times New Roman" pitchFamily="18" charset="0"/>
                <a:cs typeface="Times New Roman" pitchFamily="18" charset="0"/>
              </a:rPr>
              <a:t> field</a:t>
            </a:r>
            <a:r>
              <a:rPr lang="en-US" sz="2400" dirty="0" smtClean="0">
                <a:latin typeface="Times New Roman" pitchFamily="18" charset="0"/>
                <a:cs typeface="Times New Roman" pitchFamily="18" charset="0"/>
              </a:rPr>
              <a:t>, or </a:t>
            </a:r>
            <a:r>
              <a:rPr lang="en-US" sz="2400" b="1" dirty="0" smtClean="0">
                <a:latin typeface="Times New Roman" pitchFamily="18" charset="0"/>
                <a:cs typeface="Times New Roman" pitchFamily="18" charset="0"/>
              </a:rPr>
              <a:t>GECOS field</a:t>
            </a:r>
            <a:r>
              <a:rPr lang="en-US" sz="2400" dirty="0" smtClean="0">
                <a:latin typeface="Times New Roman" pitchFamily="18" charset="0"/>
                <a:cs typeface="Times New Roman" pitchFamily="18" charset="0"/>
              </a:rPr>
              <a:t> is an entry in the /etc/</a:t>
            </a:r>
            <a:r>
              <a:rPr lang="en-US" sz="2400" dirty="0" err="1" smtClean="0">
                <a:latin typeface="Times New Roman" pitchFamily="18" charset="0"/>
                <a:cs typeface="Times New Roman" pitchFamily="18" charset="0"/>
              </a:rPr>
              <a:t>passwd</a:t>
            </a:r>
            <a:r>
              <a:rPr lang="en-US" sz="2400" dirty="0" smtClean="0">
                <a:latin typeface="Times New Roman" pitchFamily="18" charset="0"/>
                <a:cs typeface="Times New Roman" pitchFamily="18" charset="0"/>
              </a:rPr>
              <a:t> file on Unix, and similar operating systems.</a:t>
            </a:r>
          </a:p>
          <a:p>
            <a:endParaRPr lang="en-US" dirty="0" smtClean="0"/>
          </a:p>
          <a:p>
            <a:endParaRPr lang="en-US" dirty="0"/>
          </a:p>
        </p:txBody>
      </p:sp>
      <p:pic>
        <p:nvPicPr>
          <p:cNvPr id="3" name="Picture 2" descr="1.png"/>
          <p:cNvPicPr>
            <a:picLocks noChangeAspect="1"/>
          </p:cNvPicPr>
          <p:nvPr/>
        </p:nvPicPr>
        <p:blipFill>
          <a:blip r:embed="rId2"/>
          <a:stretch>
            <a:fillRect/>
          </a:stretch>
        </p:blipFill>
        <p:spPr>
          <a:xfrm>
            <a:off x="1447800" y="3276601"/>
            <a:ext cx="6705600" cy="2362200"/>
          </a:xfrm>
          <a:prstGeom prst="rect">
            <a:avLst/>
          </a:prstGeom>
        </p:spPr>
      </p:pic>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762000"/>
            <a:ext cx="8458200" cy="4524315"/>
          </a:xfrm>
          <a:prstGeom prst="rect">
            <a:avLst/>
          </a:prstGeom>
          <a:noFill/>
        </p:spPr>
        <p:txBody>
          <a:bodyPr wrap="square" rtlCol="0">
            <a:spAutoFit/>
          </a:bodyPr>
          <a:lstStyle/>
          <a:p>
            <a:pPr algn="just"/>
            <a:r>
              <a:rPr lang="en-US" sz="2400" b="1" dirty="0" err="1" smtClean="0">
                <a:latin typeface="Times New Roman" pitchFamily="18" charset="0"/>
                <a:cs typeface="Times New Roman" pitchFamily="18" charset="0"/>
              </a:rPr>
              <a:t>Groupadd</a:t>
            </a:r>
            <a:r>
              <a:rPr lang="en-US" sz="2400" b="1" dirty="0" smtClean="0">
                <a:latin typeface="Times New Roman" pitchFamily="18" charset="0"/>
                <a:cs typeface="Times New Roman" pitchFamily="18" charset="0"/>
              </a:rPr>
              <a:t>:</a:t>
            </a:r>
          </a:p>
          <a:p>
            <a:pPr algn="just"/>
            <a:endParaRPr lang="en-US" sz="2400" b="1"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group commands are similar to the user commands; however, instead of working on individual users, they work on groups listed in the /etc/group file</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Note that changing group information does not cause user information to be automatically changed.</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For example, if you remove a group whose GID is 100 and a user’s default group is specified as 100, the user’s default group would not be updated to reflect the fact that the group no longer exists</a:t>
            </a:r>
            <a:endParaRPr lang="en-US" sz="24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610600" cy="6247864"/>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The </a:t>
            </a:r>
            <a:r>
              <a:rPr lang="en-US" sz="2000" dirty="0" err="1" smtClean="0">
                <a:latin typeface="Times New Roman" pitchFamily="18" charset="0"/>
                <a:cs typeface="Times New Roman" pitchFamily="18" charset="0"/>
              </a:rPr>
              <a:t>groupadd</a:t>
            </a:r>
            <a:r>
              <a:rPr lang="en-US" sz="2000" dirty="0" smtClean="0">
                <a:latin typeface="Times New Roman" pitchFamily="18" charset="0"/>
                <a:cs typeface="Times New Roman" pitchFamily="18" charset="0"/>
              </a:rPr>
              <a:t> command adds groups to the /etc/group file. The command-line options for this program are as follows:</a:t>
            </a:r>
          </a:p>
          <a:p>
            <a:pPr algn="just"/>
            <a:endParaRPr lang="en-US" sz="2000" dirty="0" smtClean="0">
              <a:latin typeface="Times New Roman" pitchFamily="18" charset="0"/>
              <a:cs typeface="Times New Roman" pitchFamily="18" charset="0"/>
            </a:endParaRPr>
          </a:p>
          <a:p>
            <a:pPr algn="just"/>
            <a:r>
              <a:rPr lang="en-US" sz="2000" b="1" dirty="0" err="1" smtClean="0">
                <a:solidFill>
                  <a:srgbClr val="FF0000"/>
                </a:solidFill>
                <a:latin typeface="Times New Roman" pitchFamily="18" charset="0"/>
                <a:cs typeface="Times New Roman" pitchFamily="18" charset="0"/>
              </a:rPr>
              <a:t>groupadd</a:t>
            </a:r>
            <a:r>
              <a:rPr lang="en-US" sz="2000" b="1" dirty="0" smtClean="0">
                <a:solidFill>
                  <a:srgbClr val="FF0000"/>
                </a:solidFill>
                <a:latin typeface="Times New Roman" pitchFamily="18" charset="0"/>
                <a:cs typeface="Times New Roman" pitchFamily="18" charset="0"/>
              </a:rPr>
              <a:t> [-g </a:t>
            </a:r>
            <a:r>
              <a:rPr lang="en-US" sz="2000" b="1" dirty="0" err="1" smtClean="0">
                <a:solidFill>
                  <a:srgbClr val="FF0000"/>
                </a:solidFill>
                <a:latin typeface="Times New Roman" pitchFamily="18" charset="0"/>
                <a:cs typeface="Times New Roman" pitchFamily="18" charset="0"/>
              </a:rPr>
              <a:t>gid</a:t>
            </a:r>
            <a:r>
              <a:rPr lang="en-US" sz="2000" b="1" dirty="0" smtClean="0">
                <a:solidFill>
                  <a:srgbClr val="FF0000"/>
                </a:solidFill>
                <a:latin typeface="Times New Roman" pitchFamily="18" charset="0"/>
                <a:cs typeface="Times New Roman" pitchFamily="18" charset="0"/>
              </a:rPr>
              <a:t> ] [-r] [-f] group</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Options:</a:t>
            </a:r>
          </a:p>
          <a:p>
            <a:pPr algn="just"/>
            <a:endParaRPr lang="en-US" sz="2000" dirty="0" smtClean="0">
              <a:latin typeface="Times New Roman" pitchFamily="18" charset="0"/>
              <a:cs typeface="Times New Roman" pitchFamily="18" charset="0"/>
            </a:endParaRPr>
          </a:p>
          <a:p>
            <a:pPr algn="just"/>
            <a:r>
              <a:rPr lang="en-US" sz="2000" dirty="0" smtClean="0">
                <a:solidFill>
                  <a:srgbClr val="FF0000"/>
                </a:solidFill>
                <a:latin typeface="Times New Roman" pitchFamily="18" charset="0"/>
                <a:cs typeface="Times New Roman" pitchFamily="18" charset="0"/>
              </a:rPr>
              <a:t>-g </a:t>
            </a:r>
            <a:r>
              <a:rPr lang="en-US" sz="2000" dirty="0" err="1" smtClean="0">
                <a:solidFill>
                  <a:srgbClr val="FF0000"/>
                </a:solidFill>
                <a:latin typeface="Times New Roman" pitchFamily="18" charset="0"/>
                <a:cs typeface="Times New Roman" pitchFamily="18" charset="0"/>
              </a:rPr>
              <a:t>gid</a:t>
            </a:r>
            <a:r>
              <a:rPr lang="en-US" sz="2000" dirty="0" smtClean="0">
                <a:solidFill>
                  <a:srgbClr val="FF0000"/>
                </a:solidFill>
                <a:latin typeface="Times New Roman" pitchFamily="18" charset="0"/>
                <a:cs typeface="Times New Roman" pitchFamily="18" charset="0"/>
              </a:rPr>
              <a:t>  </a:t>
            </a:r>
            <a:r>
              <a:rPr lang="en-US" sz="2000" dirty="0" smtClean="0">
                <a:latin typeface="Times New Roman" pitchFamily="18" charset="0"/>
                <a:cs typeface="Times New Roman" pitchFamily="18" charset="0"/>
              </a:rPr>
              <a:t>-- Specifies the GID for the new group as </a:t>
            </a:r>
            <a:r>
              <a:rPr lang="en-US" sz="2000" dirty="0" err="1" smtClean="0">
                <a:latin typeface="Times New Roman" pitchFamily="18" charset="0"/>
                <a:cs typeface="Times New Roman" pitchFamily="18" charset="0"/>
              </a:rPr>
              <a:t>gid</a:t>
            </a:r>
            <a:r>
              <a:rPr lang="en-US" sz="2000" dirty="0" smtClean="0">
                <a:latin typeface="Times New Roman" pitchFamily="18" charset="0"/>
                <a:cs typeface="Times New Roman" pitchFamily="18" charset="0"/>
              </a:rPr>
              <a:t>. By default, this value is automatically chosen by finding the first available value. </a:t>
            </a:r>
          </a:p>
          <a:p>
            <a:pPr algn="just"/>
            <a:endParaRPr lang="en-US" sz="2000" dirty="0" smtClean="0">
              <a:latin typeface="Times New Roman" pitchFamily="18" charset="0"/>
              <a:cs typeface="Times New Roman" pitchFamily="18" charset="0"/>
            </a:endParaRPr>
          </a:p>
          <a:p>
            <a:pPr algn="just"/>
            <a:r>
              <a:rPr lang="en-US" sz="2000" dirty="0" smtClean="0">
                <a:solidFill>
                  <a:srgbClr val="FF0000"/>
                </a:solidFill>
                <a:latin typeface="Times New Roman" pitchFamily="18" charset="0"/>
                <a:cs typeface="Times New Roman" pitchFamily="18" charset="0"/>
              </a:rPr>
              <a:t>-r </a:t>
            </a:r>
            <a:r>
              <a:rPr lang="en-US" sz="2000" dirty="0" smtClean="0">
                <a:latin typeface="Times New Roman" pitchFamily="18" charset="0"/>
                <a:cs typeface="Times New Roman" pitchFamily="18" charset="0"/>
              </a:rPr>
              <a:t>– be default distribution searches for the first GID that is higher  than 499. the –r option tells </a:t>
            </a:r>
            <a:r>
              <a:rPr lang="en-US" sz="2000" dirty="0" err="1" smtClean="0">
                <a:latin typeface="Times New Roman" pitchFamily="18" charset="0"/>
                <a:cs typeface="Times New Roman" pitchFamily="18" charset="0"/>
              </a:rPr>
              <a:t>groupadd</a:t>
            </a:r>
            <a:r>
              <a:rPr lang="en-US" sz="2000" dirty="0" smtClean="0">
                <a:latin typeface="Times New Roman" pitchFamily="18" charset="0"/>
                <a:cs typeface="Times New Roman" pitchFamily="18" charset="0"/>
              </a:rPr>
              <a:t> that the group being added is </a:t>
            </a:r>
            <a:r>
              <a:rPr lang="en-US" sz="2000" dirty="0" smtClean="0">
                <a:solidFill>
                  <a:srgbClr val="FF0000"/>
                </a:solidFill>
                <a:latin typeface="Times New Roman" pitchFamily="18" charset="0"/>
                <a:cs typeface="Times New Roman" pitchFamily="18" charset="0"/>
              </a:rPr>
              <a:t>system group </a:t>
            </a:r>
            <a:r>
              <a:rPr lang="en-US" sz="2000" dirty="0" smtClean="0">
                <a:latin typeface="Times New Roman" pitchFamily="18" charset="0"/>
                <a:cs typeface="Times New Roman" pitchFamily="18" charset="0"/>
              </a:rPr>
              <a:t>and have the first available GID number </a:t>
            </a:r>
            <a:r>
              <a:rPr lang="en-US" sz="2000" dirty="0" smtClean="0">
                <a:solidFill>
                  <a:srgbClr val="FF0000"/>
                </a:solidFill>
                <a:latin typeface="Times New Roman" pitchFamily="18" charset="0"/>
                <a:cs typeface="Times New Roman" pitchFamily="18" charset="0"/>
              </a:rPr>
              <a:t>under 499</a:t>
            </a:r>
          </a:p>
          <a:p>
            <a:pPr algn="just"/>
            <a:endParaRPr lang="en-US" sz="2000" dirty="0" smtClean="0">
              <a:latin typeface="Times New Roman" pitchFamily="18" charset="0"/>
              <a:cs typeface="Times New Roman" pitchFamily="18" charset="0"/>
            </a:endParaRPr>
          </a:p>
          <a:p>
            <a:pPr algn="just"/>
            <a:r>
              <a:rPr lang="en-US" sz="2000" dirty="0" smtClean="0">
                <a:solidFill>
                  <a:srgbClr val="FF0000"/>
                </a:solidFill>
                <a:latin typeface="Times New Roman" pitchFamily="18" charset="0"/>
                <a:cs typeface="Times New Roman" pitchFamily="18" charset="0"/>
              </a:rPr>
              <a:t>-f  </a:t>
            </a:r>
            <a:r>
              <a:rPr lang="en-US" sz="2000" dirty="0" smtClean="0">
                <a:latin typeface="Times New Roman" pitchFamily="18" charset="0"/>
                <a:cs typeface="Times New Roman" pitchFamily="18" charset="0"/>
              </a:rPr>
              <a:t>When adding a new group will exit without an error if the specified group to add already exists. By using this option, the program will not change the group setting before exiting. </a:t>
            </a:r>
          </a:p>
          <a:p>
            <a:pPr algn="just"/>
            <a:r>
              <a:rPr lang="en-US" sz="2000" dirty="0" smtClean="0">
                <a:solidFill>
                  <a:srgbClr val="FF0000"/>
                </a:solidFill>
                <a:latin typeface="Times New Roman" pitchFamily="18" charset="0"/>
                <a:cs typeface="Times New Roman" pitchFamily="18" charset="0"/>
              </a:rPr>
              <a:t>Group</a:t>
            </a:r>
            <a:r>
              <a:rPr lang="en-US" sz="2000" dirty="0" smtClean="0">
                <a:latin typeface="Times New Roman" pitchFamily="18" charset="0"/>
                <a:cs typeface="Times New Roman" pitchFamily="18" charset="0"/>
              </a:rPr>
              <a:t>--  This option is required. It specifies the name of the group you want to add to be</a:t>
            </a:r>
          </a:p>
          <a:p>
            <a:pPr algn="just"/>
            <a:r>
              <a:rPr lang="en-US" sz="2000" dirty="0" smtClean="0">
                <a:latin typeface="Times New Roman" pitchFamily="18" charset="0"/>
                <a:cs typeface="Times New Roman" pitchFamily="18" charset="0"/>
              </a:rPr>
              <a:t>group</a:t>
            </a:r>
            <a:endParaRPr lang="en-US" sz="20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382000" cy="6247864"/>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for example, that you want to add a new group called research with the GID 800. To do so, you would type the following command:</a:t>
            </a:r>
          </a:p>
          <a:p>
            <a:pPr algn="just"/>
            <a:endParaRPr lang="en-US" sz="2000" dirty="0" smtClean="0">
              <a:latin typeface="Times New Roman" pitchFamily="18" charset="0"/>
              <a:cs typeface="Times New Roman" pitchFamily="18" charset="0"/>
            </a:endParaRPr>
          </a:p>
          <a:p>
            <a:pPr algn="just"/>
            <a:r>
              <a:rPr lang="en-US" sz="2000" dirty="0" smtClean="0">
                <a:solidFill>
                  <a:srgbClr val="FF0000"/>
                </a:solidFill>
                <a:latin typeface="Times New Roman" pitchFamily="18" charset="0"/>
                <a:cs typeface="Times New Roman" pitchFamily="18" charset="0"/>
              </a:rPr>
              <a:t> </a:t>
            </a:r>
            <a:r>
              <a:rPr lang="en-US" sz="2000" dirty="0" err="1" smtClean="0">
                <a:solidFill>
                  <a:srgbClr val="FF0000"/>
                </a:solidFill>
                <a:latin typeface="Times New Roman" pitchFamily="18" charset="0"/>
                <a:cs typeface="Times New Roman" pitchFamily="18" charset="0"/>
              </a:rPr>
              <a:t>groupadd</a:t>
            </a:r>
            <a:r>
              <a:rPr lang="en-US" sz="2000" dirty="0" smtClean="0">
                <a:solidFill>
                  <a:srgbClr val="FF0000"/>
                </a:solidFill>
                <a:latin typeface="Times New Roman" pitchFamily="18" charset="0"/>
                <a:cs typeface="Times New Roman" pitchFamily="18" charset="0"/>
              </a:rPr>
              <a:t> -g 800 research</a:t>
            </a:r>
          </a:p>
          <a:p>
            <a:pPr algn="just"/>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Groupdel</a:t>
            </a:r>
            <a:endParaRPr lang="en-US" sz="2000" b="1" dirty="0" smtClean="0">
              <a:latin typeface="Times New Roman" pitchFamily="18" charset="0"/>
              <a:cs typeface="Times New Roman" pitchFamily="18" charset="0"/>
            </a:endParaRPr>
          </a:p>
          <a:p>
            <a:pPr algn="just"/>
            <a:endParaRPr lang="en-US" sz="2000" b="1" dirty="0" smtClean="0">
              <a:latin typeface="Times New Roman" pitchFamily="18" charset="0"/>
              <a:cs typeface="Times New Roman" pitchFamily="18" charset="0"/>
            </a:endParaRPr>
          </a:p>
          <a:p>
            <a:pPr algn="just"/>
            <a:r>
              <a:rPr lang="en-US" sz="2000" dirty="0" err="1" smtClean="0">
                <a:latin typeface="Times New Roman" pitchFamily="18" charset="0"/>
                <a:cs typeface="Times New Roman" pitchFamily="18" charset="0"/>
              </a:rPr>
              <a:t>groupdel</a:t>
            </a:r>
            <a:r>
              <a:rPr lang="en-US" sz="2000" dirty="0" smtClean="0">
                <a:latin typeface="Times New Roman" pitchFamily="18" charset="0"/>
                <a:cs typeface="Times New Roman" pitchFamily="18" charset="0"/>
              </a:rPr>
              <a:t> command removes existing groups specified in the /etc/group file. The only usage information needed for this command is</a:t>
            </a:r>
          </a:p>
          <a:p>
            <a:pPr algn="just"/>
            <a:endParaRPr lang="en-US" sz="2000" dirty="0" smtClean="0">
              <a:latin typeface="Times New Roman" pitchFamily="18" charset="0"/>
              <a:cs typeface="Times New Roman" pitchFamily="18" charset="0"/>
            </a:endParaRPr>
          </a:p>
          <a:p>
            <a:pPr algn="just"/>
            <a:r>
              <a:rPr lang="en-US" sz="2000" dirty="0" err="1" smtClean="0">
                <a:latin typeface="Times New Roman" pitchFamily="18" charset="0"/>
                <a:cs typeface="Times New Roman" pitchFamily="18" charset="0"/>
              </a:rPr>
              <a:t>Groupdel</a:t>
            </a:r>
            <a:r>
              <a:rPr lang="en-US" sz="2000" dirty="0" smtClean="0">
                <a:latin typeface="Times New Roman" pitchFamily="18" charset="0"/>
                <a:cs typeface="Times New Roman" pitchFamily="18" charset="0"/>
              </a:rPr>
              <a:t> group </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where group is the name of the group to remove.</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if you wanted to remove the research group, you would issue this command:</a:t>
            </a:r>
          </a:p>
          <a:p>
            <a:pPr algn="just"/>
            <a:endParaRPr lang="en-US" sz="2000" dirty="0" smtClean="0">
              <a:latin typeface="Times New Roman" pitchFamily="18" charset="0"/>
              <a:cs typeface="Times New Roman" pitchFamily="18" charset="0"/>
            </a:endParaRPr>
          </a:p>
          <a:p>
            <a:pPr algn="just"/>
            <a:r>
              <a:rPr lang="en-US" sz="2000" b="1" dirty="0" smtClean="0">
                <a:solidFill>
                  <a:srgbClr val="FF0000"/>
                </a:solidFill>
                <a:latin typeface="Times New Roman" pitchFamily="18" charset="0"/>
                <a:cs typeface="Times New Roman" pitchFamily="18" charset="0"/>
              </a:rPr>
              <a:t> </a:t>
            </a:r>
            <a:r>
              <a:rPr lang="en-US" sz="2000" b="1" dirty="0" err="1" smtClean="0">
                <a:solidFill>
                  <a:srgbClr val="FF0000"/>
                </a:solidFill>
                <a:latin typeface="Times New Roman" pitchFamily="18" charset="0"/>
                <a:cs typeface="Times New Roman" pitchFamily="18" charset="0"/>
              </a:rPr>
              <a:t>groupdel</a:t>
            </a:r>
            <a:r>
              <a:rPr lang="en-US" sz="2000" b="1" dirty="0" smtClean="0">
                <a:solidFill>
                  <a:srgbClr val="FF0000"/>
                </a:solidFill>
                <a:latin typeface="Times New Roman" pitchFamily="18" charset="0"/>
                <a:cs typeface="Times New Roman" pitchFamily="18" charset="0"/>
              </a:rPr>
              <a:t> research</a:t>
            </a:r>
          </a:p>
          <a:p>
            <a:pPr algn="just"/>
            <a:endParaRPr lang="en-US" sz="2000" dirty="0" smtClean="0">
              <a:latin typeface="Times New Roman" pitchFamily="18" charset="0"/>
              <a:cs typeface="Times New Roman" pitchFamily="18" charset="0"/>
            </a:endParaRPr>
          </a:p>
          <a:p>
            <a:pPr algn="just"/>
            <a:endParaRPr lang="en-US" sz="2000" b="1"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763000" cy="5940088"/>
          </a:xfrm>
          <a:prstGeom prst="rect">
            <a:avLst/>
          </a:prstGeom>
          <a:noFill/>
        </p:spPr>
        <p:txBody>
          <a:bodyPr wrap="square" rtlCol="0">
            <a:spAutoFit/>
          </a:bodyPr>
          <a:lstStyle/>
          <a:p>
            <a:r>
              <a:rPr lang="en-US" sz="2000" b="1" dirty="0" err="1" smtClean="0">
                <a:latin typeface="Times New Roman" pitchFamily="18" charset="0"/>
                <a:cs typeface="Times New Roman" pitchFamily="18" charset="0"/>
              </a:rPr>
              <a:t>Groupmod</a:t>
            </a:r>
            <a:endParaRPr lang="en-US" sz="2000" b="1"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a:t>
            </a:r>
            <a:r>
              <a:rPr lang="en-US" sz="2000" dirty="0" err="1" smtClean="0">
                <a:latin typeface="Times New Roman" pitchFamily="18" charset="0"/>
                <a:cs typeface="Times New Roman" pitchFamily="18" charset="0"/>
              </a:rPr>
              <a:t>groupmod</a:t>
            </a:r>
            <a:r>
              <a:rPr lang="en-US" sz="2000" dirty="0" smtClean="0">
                <a:latin typeface="Times New Roman" pitchFamily="18" charset="0"/>
                <a:cs typeface="Times New Roman" pitchFamily="18" charset="0"/>
              </a:rPr>
              <a:t> command allows you to modify the parameters of an existing group. The options for this command are</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pt-BR" sz="2000" dirty="0" smtClean="0">
                <a:solidFill>
                  <a:srgbClr val="FF0000"/>
                </a:solidFill>
                <a:latin typeface="Times New Roman" pitchFamily="18" charset="0"/>
                <a:cs typeface="Times New Roman" pitchFamily="18" charset="0"/>
              </a:rPr>
              <a:t>groupmod –g gid  -n  g r o u p - n a m e g r o u p</a:t>
            </a:r>
          </a:p>
          <a:p>
            <a:endParaRPr lang="pt-B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where the –g option allows you to change the GID of the group, and the –n option allows you to specify a new name of a group. Additionally, of course, you need to specify the name of the existing group as the last parameter.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if the </a:t>
            </a:r>
            <a:r>
              <a:rPr lang="en-US" sz="2000" dirty="0" err="1" smtClean="0">
                <a:latin typeface="Times New Roman" pitchFamily="18" charset="0"/>
                <a:cs typeface="Times New Roman" pitchFamily="18" charset="0"/>
              </a:rPr>
              <a:t>cseb</a:t>
            </a:r>
            <a:r>
              <a:rPr lang="en-US" sz="2000" dirty="0" smtClean="0">
                <a:latin typeface="Times New Roman" pitchFamily="18" charset="0"/>
                <a:cs typeface="Times New Roman" pitchFamily="18" charset="0"/>
              </a:rPr>
              <a:t> research group wanted to change its name to </a:t>
            </a:r>
            <a:r>
              <a:rPr lang="en-US" sz="2000" dirty="0" err="1" smtClean="0">
                <a:latin typeface="Times New Roman" pitchFamily="18" charset="0"/>
                <a:cs typeface="Times New Roman" pitchFamily="18" charset="0"/>
              </a:rPr>
              <a:t>srec</a:t>
            </a:r>
            <a:r>
              <a:rPr lang="en-US" sz="2000" dirty="0" smtClean="0">
                <a:latin typeface="Times New Roman" pitchFamily="18" charset="0"/>
                <a:cs typeface="Times New Roman" pitchFamily="18" charset="0"/>
              </a:rPr>
              <a:t>, you would issue the command:</a:t>
            </a:r>
          </a:p>
          <a:p>
            <a:endParaRPr lang="pt-BR" sz="2000" dirty="0" smtClean="0">
              <a:latin typeface="Times New Roman" pitchFamily="18" charset="0"/>
              <a:cs typeface="Times New Roman" pitchFamily="18" charset="0"/>
            </a:endParaRPr>
          </a:p>
          <a:p>
            <a:endParaRPr lang="pt-BR" sz="2000" dirty="0" smtClean="0">
              <a:latin typeface="Times New Roman" pitchFamily="18" charset="0"/>
              <a:cs typeface="Times New Roman" pitchFamily="18" charset="0"/>
            </a:endParaRPr>
          </a:p>
          <a:p>
            <a:r>
              <a:rPr lang="pt-BR" sz="2000" b="1" dirty="0" smtClean="0">
                <a:latin typeface="Times New Roman" pitchFamily="18" charset="0"/>
                <a:cs typeface="Times New Roman" pitchFamily="18" charset="0"/>
              </a:rPr>
              <a:t>groupmod -n srec cseb</a:t>
            </a:r>
          </a:p>
          <a:p>
            <a:endParaRPr lang="pt-BR"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04800" y="304800"/>
            <a:ext cx="4191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Step </a:t>
            </a:r>
            <a:r>
              <a:rPr kumimoji="0" lang="en-US" sz="24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400" b="1" i="0"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 By </a:t>
            </a:r>
            <a:r>
              <a:rPr kumimoji="0" lang="en-US" sz="24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400" b="1" i="0"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 Step Procedure:</a:t>
            </a:r>
            <a:endParaRPr kumimoji="0" lang="en-US" sz="3600" b="1"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152400" y="838200"/>
            <a:ext cx="8763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defTabSz="914400" rtl="0" eaLnBrk="1" fontAlgn="base" latinLnBrk="0" hangingPunct="1">
              <a:lnSpc>
                <a:spcPct val="100000"/>
              </a:lnSpc>
              <a:spcBef>
                <a:spcPct val="0"/>
              </a:spcBef>
              <a:spcAft>
                <a:spcPct val="0"/>
              </a:spcAft>
              <a:buClrTx/>
              <a:buSzTx/>
              <a:buFont typeface="+mj-lt"/>
              <a:buAutoNum type="arabicPeriod"/>
              <a:tabLst/>
            </a:pPr>
            <a:r>
              <a:rPr kumimoji="0" lang="en-US" sz="2000" b="0" i="0"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Begin by downloading the </a:t>
            </a:r>
            <a:r>
              <a:rPr kumimoji="0" lang="en-US" sz="2000" b="0" i="0" u="none" strike="noStrike" cap="none" normalizeH="0" baseline="0" dirty="0" err="1" smtClean="0">
                <a:ln>
                  <a:noFill/>
                </a:ln>
                <a:solidFill>
                  <a:schemeClr val="tx1"/>
                </a:solidFill>
                <a:effectLst/>
                <a:latin typeface="Baskerville Old Face" pitchFamily="18" charset="0"/>
                <a:ea typeface="Calibri" pitchFamily="34" charset="0"/>
                <a:cs typeface="Times New Roman" pitchFamily="18" charset="0"/>
              </a:rPr>
              <a:t>KDirStat</a:t>
            </a:r>
            <a:r>
              <a:rPr kumimoji="0" lang="en-US" sz="2000" b="0" i="0"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 source </a:t>
            </a:r>
            <a:r>
              <a:rPr kumimoji="0" lang="en-US" sz="2000" b="0" i="0" u="none" strike="noStrike" cap="none" normalizeH="0" baseline="0" dirty="0" err="1" smtClean="0">
                <a:ln>
                  <a:noFill/>
                </a:ln>
                <a:solidFill>
                  <a:schemeClr val="tx1"/>
                </a:solidFill>
                <a:effectLst/>
                <a:latin typeface="Baskerville Old Face" pitchFamily="18" charset="0"/>
                <a:ea typeface="Calibri" pitchFamily="34" charset="0"/>
                <a:cs typeface="Times New Roman" pitchFamily="18" charset="0"/>
              </a:rPr>
              <a:t>tarball</a:t>
            </a:r>
            <a:r>
              <a:rPr kumimoji="0" lang="en-US" sz="2000" b="0" i="0"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 You can fetch it from its web site at </a:t>
            </a:r>
            <a:r>
              <a:rPr kumimoji="0" lang="en-US" sz="2000" b="0" i="0"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hlinkClick r:id="rId2"/>
              </a:rPr>
              <a:t>http://kdirstat.sourceforge.net/</a:t>
            </a:r>
            <a:r>
              <a:rPr kumimoji="0" lang="en-US" sz="2000" b="0" i="0" u="none" strike="noStrike" cap="none" normalizeH="0" baseline="0" dirty="0" smtClean="0">
                <a:ln>
                  <a:noFill/>
                </a:ln>
                <a:solidFill>
                  <a:schemeClr val="tx1"/>
                </a:solidFill>
                <a:effectLst/>
                <a:latin typeface="Baskerville Old Face" pitchFamily="18" charset="0"/>
                <a:ea typeface="Calibri" pitchFamily="34" charset="0"/>
                <a:cs typeface="Times New Roman" pitchFamily="18" charset="0"/>
              </a:rPr>
              <a:t>.</a:t>
            </a:r>
          </a:p>
          <a:p>
            <a:pPr marL="457200" lvl="0" indent="-457200">
              <a:buFont typeface="+mj-lt"/>
              <a:buAutoNum type="arabicPeriod"/>
            </a:pPr>
            <a:r>
              <a:rPr lang="en-IN" sz="2000" dirty="0">
                <a:latin typeface="Baskerville Old Face" pitchFamily="18" charset="0"/>
                <a:ea typeface="Calibri" pitchFamily="34" charset="0"/>
                <a:cs typeface="Times New Roman" pitchFamily="18" charset="0"/>
              </a:rPr>
              <a:t>To unpack the </a:t>
            </a:r>
            <a:r>
              <a:rPr lang="en-IN" sz="2000" dirty="0" err="1">
                <a:latin typeface="Baskerville Old Face" pitchFamily="18" charset="0"/>
                <a:ea typeface="Calibri" pitchFamily="34" charset="0"/>
                <a:cs typeface="Times New Roman" pitchFamily="18" charset="0"/>
              </a:rPr>
              <a:t>KDirStat</a:t>
            </a:r>
            <a:r>
              <a:rPr lang="en-IN" sz="2000" dirty="0">
                <a:latin typeface="Baskerville Old Face" pitchFamily="18" charset="0"/>
                <a:ea typeface="Calibri" pitchFamily="34" charset="0"/>
                <a:cs typeface="Times New Roman" pitchFamily="18" charset="0"/>
              </a:rPr>
              <a:t> </a:t>
            </a:r>
            <a:r>
              <a:rPr lang="en-IN" sz="2000" dirty="0" err="1">
                <a:latin typeface="Baskerville Old Face" pitchFamily="18" charset="0"/>
                <a:ea typeface="Calibri" pitchFamily="34" charset="0"/>
                <a:cs typeface="Times New Roman" pitchFamily="18" charset="0"/>
              </a:rPr>
              <a:t>tarball</a:t>
            </a:r>
            <a:r>
              <a:rPr lang="en-IN" sz="2000" dirty="0">
                <a:latin typeface="Baskerville Old Face" pitchFamily="18" charset="0"/>
                <a:ea typeface="Calibri" pitchFamily="34" charset="0"/>
                <a:cs typeface="Times New Roman" pitchFamily="18" charset="0"/>
              </a:rPr>
              <a:t>, first become root, and then move the file into the /</a:t>
            </a:r>
            <a:r>
              <a:rPr lang="en-IN" sz="2000" dirty="0" err="1">
                <a:latin typeface="Baskerville Old Face" pitchFamily="18" charset="0"/>
                <a:ea typeface="Calibri" pitchFamily="34" charset="0"/>
                <a:cs typeface="Times New Roman" pitchFamily="18" charset="0"/>
              </a:rPr>
              <a:t>usr</a:t>
            </a:r>
            <a:r>
              <a:rPr lang="en-IN" sz="2000" dirty="0">
                <a:latin typeface="Baskerville Old Face" pitchFamily="18" charset="0"/>
                <a:ea typeface="Calibri" pitchFamily="34" charset="0"/>
                <a:cs typeface="Times New Roman" pitchFamily="18" charset="0"/>
              </a:rPr>
              <a:t>/local/</a:t>
            </a:r>
            <a:r>
              <a:rPr lang="en-IN" sz="2000" dirty="0" err="1">
                <a:latin typeface="Baskerville Old Face" pitchFamily="18" charset="0"/>
                <a:ea typeface="Calibri" pitchFamily="34" charset="0"/>
                <a:cs typeface="Times New Roman" pitchFamily="18" charset="0"/>
              </a:rPr>
              <a:t>src</a:t>
            </a:r>
            <a:r>
              <a:rPr lang="en-IN" sz="2000" dirty="0">
                <a:latin typeface="Baskerville Old Face" pitchFamily="18" charset="0"/>
                <a:ea typeface="Calibri" pitchFamily="34" charset="0"/>
                <a:cs typeface="Times New Roman" pitchFamily="18" charset="0"/>
              </a:rPr>
              <a:t> directory, like so</a:t>
            </a:r>
            <a:r>
              <a:rPr lang="en-IN" sz="2000" dirty="0" smtClean="0">
                <a:latin typeface="Baskerville Old Face" pitchFamily="18" charset="0"/>
                <a:ea typeface="Calibri" pitchFamily="34" charset="0"/>
                <a:cs typeface="Times New Roman" pitchFamily="18" charset="0"/>
              </a:rPr>
              <a:t>:</a:t>
            </a:r>
            <a:endParaRPr lang="en-US" sz="2000" dirty="0" smtClean="0">
              <a:latin typeface="Baskerville Old Face" pitchFamily="18" charset="0"/>
              <a:ea typeface="Calibri" pitchFamily="34" charset="0"/>
              <a:cs typeface="Times New Roman" pitchFamily="18" charset="0"/>
            </a:endParaRPr>
          </a:p>
          <a:p>
            <a:pPr marL="457200" indent="-457200"/>
            <a:r>
              <a:rPr lang="en-IN" sz="2000" dirty="0" smtClean="0">
                <a:latin typeface="Baskerville Old Face" pitchFamily="18" charset="0"/>
                <a:ea typeface="Calibri" pitchFamily="34" charset="0"/>
                <a:cs typeface="Times New Roman" pitchFamily="18" charset="0"/>
              </a:rPr>
              <a:t>	$ </a:t>
            </a:r>
            <a:r>
              <a:rPr lang="en-IN" sz="2000" dirty="0" err="1">
                <a:latin typeface="Baskerville Old Face" pitchFamily="18" charset="0"/>
                <a:ea typeface="Calibri" pitchFamily="34" charset="0"/>
                <a:cs typeface="Times New Roman" pitchFamily="18" charset="0"/>
              </a:rPr>
              <a:t>su</a:t>
            </a:r>
            <a:endParaRPr lang="en-US" sz="2000" dirty="0">
              <a:latin typeface="Baskerville Old Face" pitchFamily="18" charset="0"/>
              <a:ea typeface="Calibri" pitchFamily="34" charset="0"/>
              <a:cs typeface="Times New Roman" pitchFamily="18" charset="0"/>
            </a:endParaRPr>
          </a:p>
          <a:p>
            <a:pPr marL="457200" indent="-457200"/>
            <a:r>
              <a:rPr lang="en-IN" sz="2000" dirty="0" smtClean="0">
                <a:latin typeface="Baskerville Old Face" pitchFamily="18" charset="0"/>
                <a:ea typeface="Calibri" pitchFamily="34" charset="0"/>
                <a:cs typeface="Times New Roman" pitchFamily="18" charset="0"/>
              </a:rPr>
              <a:t>	</a:t>
            </a:r>
            <a:r>
              <a:rPr lang="en-IN" sz="2000" dirty="0" err="1" smtClean="0">
                <a:latin typeface="Baskerville Old Face" pitchFamily="18" charset="0"/>
                <a:ea typeface="Calibri" pitchFamily="34" charset="0"/>
                <a:cs typeface="Times New Roman" pitchFamily="18" charset="0"/>
              </a:rPr>
              <a:t>mv</a:t>
            </a:r>
            <a:r>
              <a:rPr lang="en-IN" sz="2000" dirty="0" smtClean="0">
                <a:latin typeface="Baskerville Old Face" pitchFamily="18" charset="0"/>
                <a:ea typeface="Calibri" pitchFamily="34" charset="0"/>
                <a:cs typeface="Times New Roman" pitchFamily="18" charset="0"/>
              </a:rPr>
              <a:t> </a:t>
            </a:r>
            <a:r>
              <a:rPr lang="en-IN" sz="2000" dirty="0">
                <a:latin typeface="Baskerville Old Face" pitchFamily="18" charset="0"/>
                <a:ea typeface="Calibri" pitchFamily="34" charset="0"/>
                <a:cs typeface="Times New Roman" pitchFamily="18" charset="0"/>
              </a:rPr>
              <a:t>~</a:t>
            </a:r>
            <a:r>
              <a:rPr lang="en-IN" sz="2000" dirty="0" err="1">
                <a:latin typeface="Baskerville Old Face" pitchFamily="18" charset="0"/>
                <a:ea typeface="Calibri" pitchFamily="34" charset="0"/>
                <a:cs typeface="Times New Roman" pitchFamily="18" charset="0"/>
              </a:rPr>
              <a:t>rwhite</a:t>
            </a:r>
            <a:r>
              <a:rPr lang="en-IN" sz="2000" dirty="0">
                <a:latin typeface="Baskerville Old Face" pitchFamily="18" charset="0"/>
                <a:ea typeface="Calibri" pitchFamily="34" charset="0"/>
                <a:cs typeface="Times New Roman" pitchFamily="18" charset="0"/>
              </a:rPr>
              <a:t>/kdirstat-2.2.0.tgz /</a:t>
            </a:r>
            <a:r>
              <a:rPr lang="en-IN" sz="2000" dirty="0" err="1" smtClean="0">
                <a:latin typeface="Baskerville Old Face" pitchFamily="18" charset="0"/>
                <a:ea typeface="Calibri" pitchFamily="34" charset="0"/>
                <a:cs typeface="Times New Roman" pitchFamily="18" charset="0"/>
              </a:rPr>
              <a:t>usr</a:t>
            </a:r>
            <a:r>
              <a:rPr lang="en-IN" sz="2000" dirty="0" smtClean="0">
                <a:latin typeface="Baskerville Old Face" pitchFamily="18" charset="0"/>
                <a:ea typeface="Calibri" pitchFamily="34" charset="0"/>
                <a:cs typeface="Times New Roman" pitchFamily="18" charset="0"/>
              </a:rPr>
              <a:t>/local/</a:t>
            </a:r>
            <a:r>
              <a:rPr lang="en-IN" sz="2000" dirty="0" err="1" smtClean="0">
                <a:latin typeface="Baskerville Old Face" pitchFamily="18" charset="0"/>
                <a:ea typeface="Calibri" pitchFamily="34" charset="0"/>
                <a:cs typeface="Times New Roman" pitchFamily="18" charset="0"/>
              </a:rPr>
              <a:t>src</a:t>
            </a:r>
            <a:endParaRPr lang="en-IN" sz="2000" dirty="0" smtClean="0">
              <a:latin typeface="Baskerville Old Face" pitchFamily="18" charset="0"/>
              <a:ea typeface="Calibri" pitchFamily="34" charset="0"/>
              <a:cs typeface="Times New Roman" pitchFamily="18" charset="0"/>
            </a:endParaRPr>
          </a:p>
          <a:p>
            <a:pPr marL="457200" indent="-457200">
              <a:buAutoNum type="arabicPeriod" startAt="3"/>
            </a:pPr>
            <a:r>
              <a:rPr lang="en-IN" sz="2000" dirty="0" smtClean="0">
                <a:latin typeface="Baskerville Old Face" pitchFamily="18" charset="0"/>
                <a:ea typeface="Calibri" pitchFamily="34" charset="0"/>
                <a:cs typeface="Times New Roman" pitchFamily="18" charset="0"/>
              </a:rPr>
              <a:t>Once </a:t>
            </a:r>
            <a:r>
              <a:rPr lang="en-IN" sz="2000" dirty="0">
                <a:latin typeface="Baskerville Old Face" pitchFamily="18" charset="0"/>
                <a:ea typeface="Calibri" pitchFamily="34" charset="0"/>
                <a:cs typeface="Times New Roman" pitchFamily="18" charset="0"/>
              </a:rPr>
              <a:t>there, use the </a:t>
            </a:r>
            <a:r>
              <a:rPr lang="en-IN" sz="2000" dirty="0" err="1">
                <a:latin typeface="Baskerville Old Face" pitchFamily="18" charset="0"/>
                <a:ea typeface="Calibri" pitchFamily="34" charset="0"/>
                <a:cs typeface="Times New Roman" pitchFamily="18" charset="0"/>
              </a:rPr>
              <a:t>cd</a:t>
            </a:r>
            <a:r>
              <a:rPr lang="en-IN" sz="2000" dirty="0">
                <a:latin typeface="Baskerville Old Face" pitchFamily="18" charset="0"/>
                <a:ea typeface="Calibri" pitchFamily="34" charset="0"/>
                <a:cs typeface="Times New Roman" pitchFamily="18" charset="0"/>
              </a:rPr>
              <a:t> command to change directories to /</a:t>
            </a:r>
            <a:r>
              <a:rPr lang="en-IN" sz="2000" dirty="0" err="1">
                <a:latin typeface="Baskerville Old Face" pitchFamily="18" charset="0"/>
                <a:ea typeface="Calibri" pitchFamily="34" charset="0"/>
                <a:cs typeface="Times New Roman" pitchFamily="18" charset="0"/>
              </a:rPr>
              <a:t>usr</a:t>
            </a:r>
            <a:r>
              <a:rPr lang="en-IN" sz="2000" dirty="0">
                <a:latin typeface="Baskerville Old Face" pitchFamily="18" charset="0"/>
                <a:ea typeface="Calibri" pitchFamily="34" charset="0"/>
                <a:cs typeface="Times New Roman" pitchFamily="18" charset="0"/>
              </a:rPr>
              <a:t>/local/</a:t>
            </a:r>
            <a:r>
              <a:rPr lang="en-IN" sz="2000" dirty="0" err="1">
                <a:latin typeface="Baskerville Old Face" pitchFamily="18" charset="0"/>
                <a:ea typeface="Calibri" pitchFamily="34" charset="0"/>
                <a:cs typeface="Times New Roman" pitchFamily="18" charset="0"/>
              </a:rPr>
              <a:t>src</a:t>
            </a:r>
            <a:r>
              <a:rPr lang="en-IN" sz="2000" dirty="0">
                <a:latin typeface="Baskerville Old Face" pitchFamily="18" charset="0"/>
                <a:ea typeface="Calibri" pitchFamily="34" charset="0"/>
                <a:cs typeface="Times New Roman" pitchFamily="18" charset="0"/>
              </a:rPr>
              <a:t>, like so</a:t>
            </a:r>
            <a:endParaRPr lang="en-US" sz="2000" dirty="0">
              <a:latin typeface="Baskerville Old Face" pitchFamily="18" charset="0"/>
              <a:ea typeface="Calibri" pitchFamily="34" charset="0"/>
              <a:cs typeface="Times New Roman" pitchFamily="18" charset="0"/>
            </a:endParaRPr>
          </a:p>
          <a:p>
            <a:pPr marL="457200" indent="-457200"/>
            <a:r>
              <a:rPr lang="en-IN" sz="2000" dirty="0" smtClean="0">
                <a:latin typeface="Baskerville Old Face" pitchFamily="18" charset="0"/>
                <a:ea typeface="Calibri" pitchFamily="34" charset="0"/>
                <a:cs typeface="Times New Roman" pitchFamily="18" charset="0"/>
              </a:rPr>
              <a:t>        </a:t>
            </a:r>
            <a:r>
              <a:rPr lang="en-IN" sz="2000" dirty="0" err="1" smtClean="0">
                <a:latin typeface="Baskerville Old Face" pitchFamily="18" charset="0"/>
                <a:ea typeface="Calibri" pitchFamily="34" charset="0"/>
                <a:cs typeface="Times New Roman" pitchFamily="18" charset="0"/>
              </a:rPr>
              <a:t>cd</a:t>
            </a:r>
            <a:r>
              <a:rPr lang="en-IN" sz="2000" dirty="0" smtClean="0">
                <a:latin typeface="Baskerville Old Face" pitchFamily="18" charset="0"/>
                <a:ea typeface="Calibri" pitchFamily="34" charset="0"/>
                <a:cs typeface="Times New Roman" pitchFamily="18" charset="0"/>
              </a:rPr>
              <a:t> </a:t>
            </a:r>
            <a:r>
              <a:rPr lang="en-IN" sz="2000" dirty="0">
                <a:latin typeface="Baskerville Old Face" pitchFamily="18" charset="0"/>
                <a:ea typeface="Calibri" pitchFamily="34" charset="0"/>
                <a:cs typeface="Times New Roman" pitchFamily="18" charset="0"/>
              </a:rPr>
              <a:t>/</a:t>
            </a:r>
            <a:r>
              <a:rPr lang="en-IN" sz="2000" dirty="0" err="1">
                <a:latin typeface="Baskerville Old Face" pitchFamily="18" charset="0"/>
                <a:ea typeface="Calibri" pitchFamily="34" charset="0"/>
                <a:cs typeface="Times New Roman" pitchFamily="18" charset="0"/>
              </a:rPr>
              <a:t>usr</a:t>
            </a:r>
            <a:r>
              <a:rPr lang="en-IN" sz="2000" dirty="0">
                <a:latin typeface="Baskerville Old Face" pitchFamily="18" charset="0"/>
                <a:ea typeface="Calibri" pitchFamily="34" charset="0"/>
                <a:cs typeface="Times New Roman" pitchFamily="18" charset="0"/>
              </a:rPr>
              <a:t>/local/</a:t>
            </a:r>
            <a:r>
              <a:rPr lang="en-IN" sz="2000" dirty="0" err="1">
                <a:latin typeface="Baskerville Old Face" pitchFamily="18" charset="0"/>
                <a:ea typeface="Calibri" pitchFamily="34" charset="0"/>
                <a:cs typeface="Times New Roman" pitchFamily="18" charset="0"/>
              </a:rPr>
              <a:t>src</a:t>
            </a:r>
            <a:endParaRPr lang="en-IN" sz="2000" dirty="0">
              <a:latin typeface="Baskerville Old Face" pitchFamily="18" charset="0"/>
              <a:ea typeface="Calibri" pitchFamily="34" charset="0"/>
              <a:cs typeface="Times New Roman" pitchFamily="18" charset="0"/>
            </a:endParaRPr>
          </a:p>
          <a:p>
            <a:pPr marL="457200" indent="-457200">
              <a:buAutoNum type="arabicPeriod" startAt="4"/>
            </a:pPr>
            <a:r>
              <a:rPr lang="en-IN" sz="2000" dirty="0" smtClean="0">
                <a:latin typeface="Baskerville Old Face" pitchFamily="18" charset="0"/>
                <a:ea typeface="Calibri" pitchFamily="34" charset="0"/>
                <a:cs typeface="Times New Roman" pitchFamily="18" charset="0"/>
              </a:rPr>
              <a:t>Then </a:t>
            </a:r>
            <a:r>
              <a:rPr lang="en-IN" sz="2000" dirty="0">
                <a:latin typeface="Baskerville Old Face" pitchFamily="18" charset="0"/>
                <a:ea typeface="Calibri" pitchFamily="34" charset="0"/>
                <a:cs typeface="Times New Roman" pitchFamily="18" charset="0"/>
              </a:rPr>
              <a:t>unpack the </a:t>
            </a:r>
            <a:r>
              <a:rPr lang="en-IN" sz="2000" dirty="0" err="1">
                <a:latin typeface="Baskerville Old Face" pitchFamily="18" charset="0"/>
                <a:ea typeface="Calibri" pitchFamily="34" charset="0"/>
                <a:cs typeface="Times New Roman" pitchFamily="18" charset="0"/>
              </a:rPr>
              <a:t>tarball</a:t>
            </a:r>
            <a:r>
              <a:rPr lang="en-IN" sz="2000" dirty="0">
                <a:latin typeface="Baskerville Old Face" pitchFamily="18" charset="0"/>
                <a:ea typeface="Calibri" pitchFamily="34" charset="0"/>
                <a:cs typeface="Times New Roman" pitchFamily="18" charset="0"/>
              </a:rPr>
              <a:t> with the following command:</a:t>
            </a:r>
            <a:endParaRPr lang="en-US" sz="2000" dirty="0">
              <a:latin typeface="Baskerville Old Face" pitchFamily="18" charset="0"/>
              <a:ea typeface="Calibri" pitchFamily="34" charset="0"/>
              <a:cs typeface="Times New Roman" pitchFamily="18" charset="0"/>
            </a:endParaRPr>
          </a:p>
          <a:p>
            <a:pPr marL="457200" indent="-457200"/>
            <a:r>
              <a:rPr lang="en-IN" sz="2000" dirty="0" smtClean="0">
                <a:latin typeface="Baskerville Old Face" pitchFamily="18" charset="0"/>
                <a:ea typeface="Calibri" pitchFamily="34" charset="0"/>
                <a:cs typeface="Times New Roman" pitchFamily="18" charset="0"/>
              </a:rPr>
              <a:t>	tar </a:t>
            </a:r>
            <a:r>
              <a:rPr lang="en-IN" sz="2000" dirty="0">
                <a:latin typeface="Baskerville Old Face" pitchFamily="18" charset="0"/>
                <a:ea typeface="Calibri" pitchFamily="34" charset="0"/>
                <a:cs typeface="Times New Roman" pitchFamily="18" charset="0"/>
              </a:rPr>
              <a:t>-</a:t>
            </a:r>
            <a:r>
              <a:rPr lang="en-IN" sz="2000" dirty="0" err="1">
                <a:latin typeface="Baskerville Old Face" pitchFamily="18" charset="0"/>
                <a:ea typeface="Calibri" pitchFamily="34" charset="0"/>
                <a:cs typeface="Times New Roman" pitchFamily="18" charset="0"/>
              </a:rPr>
              <a:t>xvzf</a:t>
            </a:r>
            <a:r>
              <a:rPr lang="en-IN" sz="2000" dirty="0">
                <a:latin typeface="Baskerville Old Face" pitchFamily="18" charset="0"/>
                <a:ea typeface="Calibri" pitchFamily="34" charset="0"/>
                <a:cs typeface="Times New Roman" pitchFamily="18" charset="0"/>
              </a:rPr>
              <a:t> kdirstat-2.2.0.tgz</a:t>
            </a:r>
            <a:endParaRPr lang="en-US" sz="2000" dirty="0">
              <a:latin typeface="Baskerville Old Face" pitchFamily="18" charset="0"/>
              <a:ea typeface="Calibri" pitchFamily="34" charset="0"/>
              <a:cs typeface="Times New Roman" pitchFamily="18" charset="0"/>
            </a:endParaRPr>
          </a:p>
          <a:p>
            <a:endParaRPr lang="en-US" sz="2000" dirty="0"/>
          </a:p>
          <a:p>
            <a:pPr marL="457200" indent="-457200" algn="just"/>
            <a:r>
              <a:rPr lang="en-IN" sz="2000" dirty="0" smtClean="0">
                <a:latin typeface="Baskerville Old Face" pitchFamily="18" charset="0"/>
                <a:ea typeface="Calibri" pitchFamily="34" charset="0"/>
                <a:cs typeface="Times New Roman" pitchFamily="18" charset="0"/>
              </a:rPr>
              <a:t>	The </a:t>
            </a:r>
            <a:r>
              <a:rPr lang="en-IN" sz="2000" dirty="0">
                <a:latin typeface="Baskerville Old Face" pitchFamily="18" charset="0"/>
                <a:ea typeface="Calibri" pitchFamily="34" charset="0"/>
                <a:cs typeface="Times New Roman" pitchFamily="18" charset="0"/>
              </a:rPr>
              <a:t>z parameter in the tar command invokes </a:t>
            </a:r>
            <a:r>
              <a:rPr lang="en-IN" sz="2000" dirty="0" err="1">
                <a:latin typeface="Baskerville Old Face" pitchFamily="18" charset="0"/>
                <a:ea typeface="Calibri" pitchFamily="34" charset="0"/>
                <a:cs typeface="Times New Roman" pitchFamily="18" charset="0"/>
              </a:rPr>
              <a:t>gzip</a:t>
            </a:r>
            <a:r>
              <a:rPr lang="en-IN" sz="2000" dirty="0">
                <a:latin typeface="Baskerville Old Face" pitchFamily="18" charset="0"/>
                <a:ea typeface="Calibri" pitchFamily="34" charset="0"/>
                <a:cs typeface="Times New Roman" pitchFamily="18" charset="0"/>
              </a:rPr>
              <a:t> to decompress the file before </a:t>
            </a:r>
            <a:r>
              <a:rPr lang="en-IN" sz="2000" dirty="0" smtClean="0">
                <a:latin typeface="Baskerville Old Face" pitchFamily="18" charset="0"/>
                <a:ea typeface="Calibri" pitchFamily="34" charset="0"/>
                <a:cs typeface="Times New Roman" pitchFamily="18" charset="0"/>
              </a:rPr>
              <a:t>the </a:t>
            </a:r>
            <a:r>
              <a:rPr lang="en-IN" sz="2000" dirty="0" err="1" smtClean="0">
                <a:latin typeface="Baskerville Old Face" pitchFamily="18" charset="0"/>
                <a:ea typeface="Calibri" pitchFamily="34" charset="0"/>
                <a:cs typeface="Times New Roman" pitchFamily="18" charset="0"/>
              </a:rPr>
              <a:t>untar</a:t>
            </a:r>
            <a:r>
              <a:rPr lang="en-IN" sz="2000" dirty="0" smtClean="0">
                <a:latin typeface="Baskerville Old Face" pitchFamily="18" charset="0"/>
                <a:ea typeface="Calibri" pitchFamily="34" charset="0"/>
                <a:cs typeface="Times New Roman" pitchFamily="18" charset="0"/>
              </a:rPr>
              <a:t> </a:t>
            </a:r>
            <a:r>
              <a:rPr lang="en-IN" sz="2000" dirty="0">
                <a:latin typeface="Baskerville Old Face" pitchFamily="18" charset="0"/>
                <a:ea typeface="Calibri" pitchFamily="34" charset="0"/>
                <a:cs typeface="Times New Roman" pitchFamily="18" charset="0"/>
              </a:rPr>
              <a:t>process occurs. The v parameter tells tar to show the name of the file it is </a:t>
            </a:r>
            <a:r>
              <a:rPr lang="en-IN" sz="2000" dirty="0" err="1">
                <a:latin typeface="Baskerville Old Face" pitchFamily="18" charset="0"/>
                <a:ea typeface="Calibri" pitchFamily="34" charset="0"/>
                <a:cs typeface="Times New Roman" pitchFamily="18" charset="0"/>
              </a:rPr>
              <a:t>untarring</a:t>
            </a:r>
            <a:r>
              <a:rPr lang="en-IN" sz="2000" dirty="0">
                <a:latin typeface="Baskerville Old Face" pitchFamily="18" charset="0"/>
                <a:ea typeface="Calibri" pitchFamily="34" charset="0"/>
                <a:cs typeface="Times New Roman" pitchFamily="18" charset="0"/>
              </a:rPr>
              <a:t> as it goes through the process. This way, you’ll know the name of the directory where all the sources are being unpacked. You should now have a directory called /</a:t>
            </a:r>
            <a:r>
              <a:rPr lang="en-IN" sz="2000" dirty="0" err="1">
                <a:latin typeface="Baskerville Old Face" pitchFamily="18" charset="0"/>
                <a:ea typeface="Calibri" pitchFamily="34" charset="0"/>
                <a:cs typeface="Times New Roman" pitchFamily="18" charset="0"/>
              </a:rPr>
              <a:t>usr</a:t>
            </a:r>
            <a:r>
              <a:rPr lang="en-IN" sz="2000" dirty="0">
                <a:latin typeface="Baskerville Old Face" pitchFamily="18" charset="0"/>
                <a:ea typeface="Calibri" pitchFamily="34" charset="0"/>
                <a:cs typeface="Times New Roman" pitchFamily="18" charset="0"/>
              </a:rPr>
              <a:t>/local/</a:t>
            </a:r>
            <a:r>
              <a:rPr lang="en-IN" sz="2000" dirty="0" err="1">
                <a:latin typeface="Baskerville Old Face" pitchFamily="18" charset="0"/>
                <a:ea typeface="Calibri" pitchFamily="34" charset="0"/>
                <a:cs typeface="Times New Roman" pitchFamily="18" charset="0"/>
              </a:rPr>
              <a:t>src</a:t>
            </a:r>
            <a:r>
              <a:rPr lang="en-IN" sz="2000" dirty="0">
                <a:latin typeface="Baskerville Old Face" pitchFamily="18" charset="0"/>
                <a:ea typeface="Calibri" pitchFamily="34" charset="0"/>
                <a:cs typeface="Times New Roman" pitchFamily="18" charset="0"/>
              </a:rPr>
              <a:t>/kdirstat-2.2.0. You can test this by using the </a:t>
            </a:r>
            <a:r>
              <a:rPr lang="en-IN" sz="2000" dirty="0" err="1">
                <a:latin typeface="Baskerville Old Face" pitchFamily="18" charset="0"/>
                <a:ea typeface="Calibri" pitchFamily="34" charset="0"/>
                <a:cs typeface="Times New Roman" pitchFamily="18" charset="0"/>
              </a:rPr>
              <a:t>cd</a:t>
            </a:r>
            <a:r>
              <a:rPr lang="en-IN" sz="2000" dirty="0">
                <a:latin typeface="Baskerville Old Face" pitchFamily="18" charset="0"/>
                <a:ea typeface="Calibri" pitchFamily="34" charset="0"/>
                <a:cs typeface="Times New Roman" pitchFamily="18" charset="0"/>
              </a:rPr>
              <a:t> command to move into it:</a:t>
            </a:r>
            <a:endParaRPr lang="en-US" sz="2000" dirty="0">
              <a:latin typeface="Baskerville Old Face" pitchFamily="18" charset="0"/>
              <a:ea typeface="Calibri" pitchFamily="34" charset="0"/>
              <a:cs typeface="Times New Roman" pitchFamily="18" charset="0"/>
            </a:endParaRPr>
          </a:p>
          <a:p>
            <a:pPr marL="457200" indent="-457200"/>
            <a:endParaRPr lang="en-US" sz="2000" dirty="0" smtClean="0">
              <a:latin typeface="Baskerville Old Face" pitchFamily="18" charset="0"/>
              <a:ea typeface="Calibri" pitchFamily="34" charset="0"/>
              <a:cs typeface="Times New Roman" pitchFamily="18" charset="0"/>
            </a:endParaRPr>
          </a:p>
          <a:p>
            <a:pPr marL="514350" marR="0" lvl="0" indent="-514350" algn="just" defTabSz="914400" rtl="0" eaLnBrk="1" fontAlgn="base" latinLnBrk="0" hangingPunct="1">
              <a:lnSpc>
                <a:spcPct val="100000"/>
              </a:lnSpc>
              <a:spcBef>
                <a:spcPct val="0"/>
              </a:spcBef>
              <a:spcAft>
                <a:spcPct val="0"/>
              </a:spcAft>
              <a:buClrTx/>
              <a:buSzTx/>
              <a:buFont typeface="+mj-lt"/>
              <a:buAutoNum type="arabicPeriod"/>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457200"/>
            <a:ext cx="8077200" cy="6247864"/>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User </a:t>
            </a:r>
            <a:r>
              <a:rPr lang="en-US" sz="2000" b="1" dirty="0" err="1" smtClean="0">
                <a:latin typeface="Times New Roman" pitchFamily="18" charset="0"/>
                <a:cs typeface="Times New Roman" pitchFamily="18" charset="0"/>
              </a:rPr>
              <a:t>LinuxConf</a:t>
            </a:r>
            <a:r>
              <a:rPr lang="en-US" sz="2000" b="1" dirty="0" smtClean="0">
                <a:latin typeface="Times New Roman" pitchFamily="18" charset="0"/>
                <a:cs typeface="Times New Roman" pitchFamily="18" charset="0"/>
              </a:rPr>
              <a:t> to Manipulate Users and Groups</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The </a:t>
            </a:r>
            <a:r>
              <a:rPr lang="en-US" sz="2000" b="1" dirty="0" smtClean="0">
                <a:latin typeface="Times New Roman" pitchFamily="18" charset="0"/>
                <a:cs typeface="Times New Roman" pitchFamily="18" charset="0"/>
              </a:rPr>
              <a:t>Users</a:t>
            </a:r>
            <a:r>
              <a:rPr lang="en-US" sz="2000" dirty="0" smtClean="0">
                <a:latin typeface="Times New Roman" pitchFamily="18" charset="0"/>
                <a:cs typeface="Times New Roman" pitchFamily="18" charset="0"/>
              </a:rPr>
              <a:t> utility allows you to view, modify, add, and delete local users in the graphical user interface.</a:t>
            </a: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Using the Users Settings Tool</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Press the Super key to enter the Activities Overview, type Users and then press Enter. The </a:t>
            </a:r>
            <a:r>
              <a:rPr lang="en-US" sz="2000" b="1" dirty="0" smtClean="0">
                <a:latin typeface="Times New Roman" pitchFamily="18" charset="0"/>
                <a:cs typeface="Times New Roman" pitchFamily="18" charset="0"/>
              </a:rPr>
              <a:t>Users</a:t>
            </a:r>
            <a:r>
              <a:rPr lang="en-US" sz="2000" dirty="0" smtClean="0">
                <a:latin typeface="Times New Roman" pitchFamily="18" charset="0"/>
                <a:cs typeface="Times New Roman" pitchFamily="18" charset="0"/>
              </a:rPr>
              <a:t> settings tool appears. The Super key appears in a variety of appearance, depending on the keyboard and other hardware, but often as either the Windows or Command key, and typically to the left of the Spacebar.</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To make changes to the user accounts, first select the </a:t>
            </a:r>
            <a:r>
              <a:rPr lang="en-US" sz="2000" b="1" dirty="0" smtClean="0">
                <a:latin typeface="Times New Roman" pitchFamily="18" charset="0"/>
                <a:cs typeface="Times New Roman" pitchFamily="18" charset="0"/>
              </a:rPr>
              <a:t>Unlock</a:t>
            </a:r>
            <a:r>
              <a:rPr lang="en-US" sz="2000" dirty="0" smtClean="0">
                <a:latin typeface="Times New Roman" pitchFamily="18" charset="0"/>
                <a:cs typeface="Times New Roman" pitchFamily="18" charset="0"/>
              </a:rPr>
              <a:t> button and authenticate yourself as indicated by the dialog box that appears. Note that unless you have </a:t>
            </a:r>
            <a:r>
              <a:rPr lang="en-US" sz="2000" dirty="0" err="1" smtClean="0">
                <a:latin typeface="Times New Roman" pitchFamily="18" charset="0"/>
                <a:cs typeface="Times New Roman" pitchFamily="18" charset="0"/>
              </a:rPr>
              <a:t>superuser</a:t>
            </a:r>
            <a:r>
              <a:rPr lang="en-US" sz="2000" dirty="0" smtClean="0">
                <a:latin typeface="Times New Roman" pitchFamily="18" charset="0"/>
                <a:cs typeface="Times New Roman" pitchFamily="18" charset="0"/>
              </a:rPr>
              <a:t> privileges, the application will prompt you to authenticate as root. To add and remove users, select the </a:t>
            </a:r>
            <a:r>
              <a:rPr lang="en-US" sz="2000" dirty="0" smtClean="0">
                <a:solidFill>
                  <a:srgbClr val="FF0000"/>
                </a:solidFill>
                <a:latin typeface="Times New Roman" pitchFamily="18" charset="0"/>
                <a:cs typeface="Times New Roman" pitchFamily="18" charset="0"/>
              </a:rPr>
              <a:t>+ and - </a:t>
            </a:r>
            <a:r>
              <a:rPr lang="en-US" sz="2000" dirty="0" smtClean="0">
                <a:latin typeface="Times New Roman" pitchFamily="18" charset="0"/>
                <a:cs typeface="Times New Roman" pitchFamily="18" charset="0"/>
              </a:rPr>
              <a:t>button respectively. To add a user to the administrative group wheel, change the </a:t>
            </a:r>
            <a:r>
              <a:rPr lang="en-US" sz="2000" b="1" dirty="0" smtClean="0">
                <a:solidFill>
                  <a:srgbClr val="FF0000"/>
                </a:solidFill>
                <a:latin typeface="Times New Roman" pitchFamily="18" charset="0"/>
                <a:cs typeface="Times New Roman" pitchFamily="18" charset="0"/>
              </a:rPr>
              <a:t>Account Type from Standard to Administrator.</a:t>
            </a:r>
            <a:r>
              <a:rPr lang="en-US" sz="2000" dirty="0" smtClean="0">
                <a:latin typeface="Times New Roman" pitchFamily="18" charset="0"/>
                <a:cs typeface="Times New Roman" pitchFamily="18" charset="0"/>
              </a:rPr>
              <a:t> To edit a user’s language setting, select the language and a drop-down menu appears.</a:t>
            </a:r>
            <a:endParaRPr lang="en-US" sz="20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es.PNG"/>
          <p:cNvPicPr>
            <a:picLocks noChangeAspect="1"/>
          </p:cNvPicPr>
          <p:nvPr/>
        </p:nvPicPr>
        <p:blipFill>
          <a:blip r:embed="rId2"/>
          <a:stretch>
            <a:fillRect/>
          </a:stretch>
        </p:blipFill>
        <p:spPr>
          <a:xfrm>
            <a:off x="609600" y="457201"/>
            <a:ext cx="7943068" cy="4419600"/>
          </a:xfrm>
          <a:prstGeom prst="rect">
            <a:avLst/>
          </a:prstGeom>
        </p:spPr>
      </p:pic>
      <p:sp>
        <p:nvSpPr>
          <p:cNvPr id="3" name="TextBox 2"/>
          <p:cNvSpPr txBox="1"/>
          <p:nvPr/>
        </p:nvSpPr>
        <p:spPr>
          <a:xfrm>
            <a:off x="533400" y="4953000"/>
            <a:ext cx="8077200" cy="1323439"/>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When a new user is created, the account is disabled until a password is set. The Add User menu contains the options to set a password by the administrator immediately, or to allow the user to choose a password at the first login.</a:t>
            </a:r>
            <a:endParaRPr lang="en-US" sz="20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382000" cy="6001643"/>
          </a:xfrm>
          <a:prstGeom prst="rect">
            <a:avLst/>
          </a:prstGeom>
          <a:noFill/>
        </p:spPr>
        <p:txBody>
          <a:bodyPr wrap="square" rtlCol="0">
            <a:spAutoFit/>
          </a:bodyPr>
          <a:lstStyle/>
          <a:p>
            <a:pPr algn="just"/>
            <a:r>
              <a:rPr lang="en-US" sz="2400" b="1" dirty="0" err="1" smtClean="0">
                <a:latin typeface="Times New Roman" pitchFamily="18" charset="0"/>
                <a:cs typeface="Times New Roman" pitchFamily="18" charset="0"/>
              </a:rPr>
              <a:t>SetUID</a:t>
            </a:r>
            <a:r>
              <a:rPr lang="en-US" sz="2400" b="1" dirty="0" smtClean="0">
                <a:latin typeface="Times New Roman" pitchFamily="18" charset="0"/>
                <a:cs typeface="Times New Roman" pitchFamily="18" charset="0"/>
              </a:rPr>
              <a:t> and </a:t>
            </a:r>
            <a:r>
              <a:rPr lang="en-US" sz="2400" b="1" dirty="0" err="1" smtClean="0">
                <a:latin typeface="Times New Roman" pitchFamily="18" charset="0"/>
                <a:cs typeface="Times New Roman" pitchFamily="18" charset="0"/>
              </a:rPr>
              <a:t>SetGID</a:t>
            </a:r>
            <a:r>
              <a:rPr lang="en-US" sz="2400" b="1" dirty="0" smtClean="0">
                <a:latin typeface="Times New Roman" pitchFamily="18" charset="0"/>
                <a:cs typeface="Times New Roman" pitchFamily="18" charset="0"/>
              </a:rPr>
              <a:t> Programs. </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Programs can be tagged with what’s called a </a:t>
            </a:r>
            <a:r>
              <a:rPr lang="en-US" sz="2400" dirty="0" err="1" smtClean="0">
                <a:latin typeface="Times New Roman" pitchFamily="18" charset="0"/>
                <a:cs typeface="Times New Roman" pitchFamily="18" charset="0"/>
              </a:rPr>
              <a:t>SetUID</a:t>
            </a:r>
            <a:r>
              <a:rPr lang="en-US" sz="2400" dirty="0" smtClean="0">
                <a:latin typeface="Times New Roman" pitchFamily="18" charset="0"/>
                <a:cs typeface="Times New Roman" pitchFamily="18" charset="0"/>
              </a:rPr>
              <a:t> bit, which allows a program to be run with permissions from the program’s owner, not the user who is running it.</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Using </a:t>
            </a:r>
            <a:r>
              <a:rPr lang="en-US" sz="2400" dirty="0" err="1" smtClean="0">
                <a:solidFill>
                  <a:srgbClr val="FF0000"/>
                </a:solidFill>
                <a:latin typeface="Times New Roman" pitchFamily="18" charset="0"/>
                <a:cs typeface="Times New Roman" pitchFamily="18" charset="0"/>
              </a:rPr>
              <a:t>ls</a:t>
            </a:r>
            <a:r>
              <a:rPr lang="en-US" sz="24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as an example again, setting the </a:t>
            </a:r>
            <a:r>
              <a:rPr lang="en-US" sz="2400" dirty="0" err="1" smtClean="0">
                <a:solidFill>
                  <a:srgbClr val="FF0000"/>
                </a:solidFill>
                <a:latin typeface="Times New Roman" pitchFamily="18" charset="0"/>
                <a:cs typeface="Times New Roman" pitchFamily="18" charset="0"/>
              </a:rPr>
              <a:t>SetUID</a:t>
            </a:r>
            <a:r>
              <a:rPr lang="en-US" sz="2400" dirty="0" smtClean="0">
                <a:solidFill>
                  <a:srgbClr val="FF0000"/>
                </a:solidFill>
                <a:latin typeface="Times New Roman" pitchFamily="18" charset="0"/>
                <a:cs typeface="Times New Roman" pitchFamily="18" charset="0"/>
              </a:rPr>
              <a:t> bit </a:t>
            </a:r>
            <a:r>
              <a:rPr lang="en-US" sz="2400" dirty="0" smtClean="0">
                <a:latin typeface="Times New Roman" pitchFamily="18" charset="0"/>
                <a:cs typeface="Times New Roman" pitchFamily="18" charset="0"/>
              </a:rPr>
              <a:t>on it and having the file owned by root means that if the user </a:t>
            </a:r>
            <a:r>
              <a:rPr lang="en-US" sz="2400" dirty="0" err="1" smtClean="0">
                <a:latin typeface="Times New Roman" pitchFamily="18" charset="0"/>
                <a:cs typeface="Times New Roman" pitchFamily="18" charset="0"/>
              </a:rPr>
              <a:t>cseb</a:t>
            </a:r>
            <a:r>
              <a:rPr lang="en-US" sz="2400" dirty="0" smtClean="0">
                <a:latin typeface="Times New Roman" pitchFamily="18" charset="0"/>
                <a:cs typeface="Times New Roman" pitchFamily="18" charset="0"/>
              </a:rPr>
              <a:t> runs </a:t>
            </a:r>
            <a:r>
              <a:rPr lang="en-US" sz="2400" dirty="0" err="1" smtClean="0">
                <a:latin typeface="Times New Roman" pitchFamily="18" charset="0"/>
                <a:cs typeface="Times New Roman" pitchFamily="18" charset="0"/>
              </a:rPr>
              <a:t>ls</a:t>
            </a:r>
            <a:r>
              <a:rPr lang="en-US" sz="2400" dirty="0" smtClean="0">
                <a:latin typeface="Times New Roman" pitchFamily="18" charset="0"/>
                <a:cs typeface="Times New Roman" pitchFamily="18" charset="0"/>
              </a:rPr>
              <a:t>, that instance of </a:t>
            </a:r>
            <a:r>
              <a:rPr lang="en-US" sz="2400" dirty="0" err="1" smtClean="0">
                <a:latin typeface="Times New Roman" pitchFamily="18" charset="0"/>
                <a:cs typeface="Times New Roman" pitchFamily="18" charset="0"/>
              </a:rPr>
              <a:t>ls</a:t>
            </a:r>
            <a:r>
              <a:rPr lang="en-US" sz="2400" dirty="0" smtClean="0">
                <a:latin typeface="Times New Roman" pitchFamily="18" charset="0"/>
                <a:cs typeface="Times New Roman" pitchFamily="18" charset="0"/>
              </a:rPr>
              <a:t> will run with root permissions, not with </a:t>
            </a:r>
            <a:r>
              <a:rPr lang="en-US" sz="2400" dirty="0" err="1" smtClean="0">
                <a:latin typeface="Times New Roman" pitchFamily="18" charset="0"/>
                <a:cs typeface="Times New Roman" pitchFamily="18" charset="0"/>
              </a:rPr>
              <a:t>cseb’s</a:t>
            </a:r>
            <a:r>
              <a:rPr lang="en-US" sz="2400" dirty="0" smtClean="0">
                <a:latin typeface="Times New Roman" pitchFamily="18" charset="0"/>
                <a:cs typeface="Times New Roman" pitchFamily="18" charset="0"/>
              </a:rPr>
              <a:t> permissions</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a:t>
            </a:r>
            <a:r>
              <a:rPr lang="en-US" sz="2400" dirty="0" err="1" smtClean="0">
                <a:latin typeface="Times New Roman" pitchFamily="18" charset="0"/>
                <a:cs typeface="Times New Roman" pitchFamily="18" charset="0"/>
              </a:rPr>
              <a:t>SetGID</a:t>
            </a:r>
            <a:r>
              <a:rPr lang="en-US" sz="2400" dirty="0" smtClean="0">
                <a:latin typeface="Times New Roman" pitchFamily="18" charset="0"/>
                <a:cs typeface="Times New Roman" pitchFamily="18" charset="0"/>
              </a:rPr>
              <a:t> bit works the same way, except instead of applying to the file’s owner, it is applied to the file’s group setting</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To enable the </a:t>
            </a:r>
            <a:r>
              <a:rPr lang="en-US" sz="2400" dirty="0" err="1" smtClean="0">
                <a:latin typeface="Times New Roman" pitchFamily="18" charset="0"/>
                <a:cs typeface="Times New Roman" pitchFamily="18" charset="0"/>
              </a:rPr>
              <a:t>SetUID</a:t>
            </a:r>
            <a:r>
              <a:rPr lang="en-US" sz="2400" dirty="0" smtClean="0">
                <a:latin typeface="Times New Roman" pitchFamily="18" charset="0"/>
                <a:cs typeface="Times New Roman" pitchFamily="18" charset="0"/>
              </a:rPr>
              <a:t> bit or the </a:t>
            </a:r>
            <a:r>
              <a:rPr lang="en-US" sz="2400" dirty="0" err="1" smtClean="0">
                <a:latin typeface="Times New Roman" pitchFamily="18" charset="0"/>
                <a:cs typeface="Times New Roman" pitchFamily="18" charset="0"/>
              </a:rPr>
              <a:t>SetGID</a:t>
            </a:r>
            <a:r>
              <a:rPr lang="en-US" sz="2400" dirty="0" smtClean="0">
                <a:latin typeface="Times New Roman" pitchFamily="18" charset="0"/>
                <a:cs typeface="Times New Roman" pitchFamily="18" charset="0"/>
              </a:rPr>
              <a:t> bit, you need to use the </a:t>
            </a:r>
            <a:r>
              <a:rPr lang="en-US" sz="2400" dirty="0" err="1" smtClean="0">
                <a:latin typeface="Times New Roman" pitchFamily="18" charset="0"/>
                <a:cs typeface="Times New Roman" pitchFamily="18" charset="0"/>
              </a:rPr>
              <a:t>chmod</a:t>
            </a:r>
            <a:r>
              <a:rPr lang="en-US" sz="2400" dirty="0" smtClean="0">
                <a:latin typeface="Times New Roman" pitchFamily="18" charset="0"/>
                <a:cs typeface="Times New Roman" pitchFamily="18" charset="0"/>
              </a:rPr>
              <a:t> command</a:t>
            </a:r>
            <a:endParaRPr lang="en-US" sz="24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85800"/>
            <a:ext cx="8610600" cy="4093428"/>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To make a program </a:t>
            </a:r>
            <a:r>
              <a:rPr lang="en-US" sz="2000" dirty="0" err="1" smtClean="0">
                <a:solidFill>
                  <a:srgbClr val="FF0000"/>
                </a:solidFill>
                <a:latin typeface="Times New Roman" pitchFamily="18" charset="0"/>
                <a:cs typeface="Times New Roman" pitchFamily="18" charset="0"/>
              </a:rPr>
              <a:t>SetUID</a:t>
            </a:r>
            <a:r>
              <a:rPr lang="en-US" sz="2000" dirty="0" smtClean="0">
                <a:latin typeface="Times New Roman" pitchFamily="18" charset="0"/>
                <a:cs typeface="Times New Roman" pitchFamily="18" charset="0"/>
              </a:rPr>
              <a:t>, prefix whatever permission value you are about to assign it with a </a:t>
            </a:r>
            <a:r>
              <a:rPr lang="en-US" sz="2000" dirty="0" smtClean="0">
                <a:solidFill>
                  <a:srgbClr val="FF0000"/>
                </a:solidFill>
                <a:latin typeface="Times New Roman" pitchFamily="18" charset="0"/>
                <a:cs typeface="Times New Roman" pitchFamily="18" charset="0"/>
              </a:rPr>
              <a:t>4.</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To make a program </a:t>
            </a:r>
            <a:r>
              <a:rPr lang="en-US" sz="2000" dirty="0" err="1" smtClean="0">
                <a:solidFill>
                  <a:srgbClr val="FF0000"/>
                </a:solidFill>
                <a:latin typeface="Times New Roman" pitchFamily="18" charset="0"/>
                <a:cs typeface="Times New Roman" pitchFamily="18" charset="0"/>
              </a:rPr>
              <a:t>SetGID</a:t>
            </a:r>
            <a:r>
              <a:rPr lang="en-US" sz="2000" dirty="0" smtClean="0">
                <a:latin typeface="Times New Roman" pitchFamily="18" charset="0"/>
                <a:cs typeface="Times New Roman" pitchFamily="18" charset="0"/>
              </a:rPr>
              <a:t>, prefix whatever permission you are about to assign it with a </a:t>
            </a:r>
            <a:r>
              <a:rPr lang="en-US" sz="2000" dirty="0" smtClean="0">
                <a:solidFill>
                  <a:srgbClr val="FF0000"/>
                </a:solidFill>
                <a:latin typeface="Times New Roman" pitchFamily="18" charset="0"/>
                <a:cs typeface="Times New Roman" pitchFamily="18" charset="0"/>
              </a:rPr>
              <a:t>2. </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Example:</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For example, to make the </a:t>
            </a:r>
            <a:r>
              <a:rPr lang="en-US" sz="2000" dirty="0" smtClean="0">
                <a:solidFill>
                  <a:srgbClr val="FF0000"/>
                </a:solidFill>
                <a:latin typeface="Times New Roman" pitchFamily="18" charset="0"/>
                <a:cs typeface="Times New Roman" pitchFamily="18" charset="0"/>
              </a:rPr>
              <a:t>/bin/</a:t>
            </a:r>
            <a:r>
              <a:rPr lang="en-US" sz="2000" dirty="0" err="1" smtClean="0">
                <a:solidFill>
                  <a:srgbClr val="FF0000"/>
                </a:solidFill>
                <a:latin typeface="Times New Roman" pitchFamily="18" charset="0"/>
                <a:cs typeface="Times New Roman" pitchFamily="18" charset="0"/>
              </a:rPr>
              <a:t>ls</a:t>
            </a:r>
            <a:r>
              <a:rPr lang="en-US" sz="2000" dirty="0" smtClean="0">
                <a:solidFill>
                  <a:srgbClr val="FF0000"/>
                </a:solidFill>
                <a:latin typeface="Times New Roman" pitchFamily="18" charset="0"/>
                <a:cs typeface="Times New Roman" pitchFamily="18" charset="0"/>
              </a:rPr>
              <a:t> </a:t>
            </a:r>
            <a:r>
              <a:rPr lang="en-US" sz="2000" dirty="0" smtClean="0">
                <a:latin typeface="Times New Roman" pitchFamily="18" charset="0"/>
                <a:cs typeface="Times New Roman" pitchFamily="18" charset="0"/>
              </a:rPr>
              <a:t>a </a:t>
            </a:r>
            <a:r>
              <a:rPr lang="en-US" sz="2000" dirty="0" err="1" smtClean="0">
                <a:latin typeface="Times New Roman" pitchFamily="18" charset="0"/>
                <a:cs typeface="Times New Roman" pitchFamily="18" charset="0"/>
              </a:rPr>
              <a:t>SetUID</a:t>
            </a:r>
            <a:r>
              <a:rPr lang="en-US" sz="2000" dirty="0" smtClean="0">
                <a:latin typeface="Times New Roman" pitchFamily="18" charset="0"/>
                <a:cs typeface="Times New Roman" pitchFamily="18" charset="0"/>
              </a:rPr>
              <a:t> program   you would use this command:</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b="1" dirty="0" err="1" smtClean="0">
                <a:solidFill>
                  <a:srgbClr val="FF0000"/>
                </a:solidFill>
                <a:latin typeface="Times New Roman" pitchFamily="18" charset="0"/>
                <a:cs typeface="Times New Roman" pitchFamily="18" charset="0"/>
              </a:rPr>
              <a:t>chmod</a:t>
            </a:r>
            <a:r>
              <a:rPr lang="en-US" sz="2000" b="1" dirty="0" smtClean="0">
                <a:solidFill>
                  <a:srgbClr val="FF0000"/>
                </a:solidFill>
                <a:latin typeface="Times New Roman" pitchFamily="18" charset="0"/>
                <a:cs typeface="Times New Roman" pitchFamily="18" charset="0"/>
              </a:rPr>
              <a:t> 4755 /bin/</a:t>
            </a:r>
            <a:r>
              <a:rPr lang="en-US" sz="2000" b="1" dirty="0" err="1" smtClean="0">
                <a:solidFill>
                  <a:srgbClr val="FF0000"/>
                </a:solidFill>
                <a:latin typeface="Times New Roman" pitchFamily="18" charset="0"/>
                <a:cs typeface="Times New Roman" pitchFamily="18" charset="0"/>
              </a:rPr>
              <a:t>ls</a:t>
            </a:r>
            <a:endParaRPr lang="en-US" sz="2000" b="1" dirty="0" smtClean="0">
              <a:solidFill>
                <a:srgbClr val="FF0000"/>
              </a:solidFill>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57200"/>
            <a:ext cx="8534400" cy="637097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Using </a:t>
            </a:r>
            <a:r>
              <a:rPr lang="en-US" sz="2400" b="1" dirty="0" err="1" smtClean="0">
                <a:latin typeface="Times New Roman" pitchFamily="18" charset="0"/>
                <a:cs typeface="Times New Roman" pitchFamily="18" charset="0"/>
              </a:rPr>
              <a:t>Sudo</a:t>
            </a:r>
            <a:r>
              <a:rPr lang="en-US" sz="2400" b="1" dirty="0" smtClean="0">
                <a:latin typeface="Times New Roman" pitchFamily="18" charset="0"/>
                <a:cs typeface="Times New Roman" pitchFamily="18" charset="0"/>
              </a:rPr>
              <a:t>:</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Running programs </a:t>
            </a:r>
            <a:r>
              <a:rPr lang="en-US" sz="2400" dirty="0" err="1" smtClean="0">
                <a:latin typeface="Times New Roman" pitchFamily="18" charset="0"/>
                <a:cs typeface="Times New Roman" pitchFamily="18" charset="0"/>
              </a:rPr>
              <a:t>SetUID</a:t>
            </a:r>
            <a:r>
              <a:rPr lang="en-US" sz="2400" dirty="0" smtClean="0">
                <a:latin typeface="Times New Roman" pitchFamily="18" charset="0"/>
                <a:cs typeface="Times New Roman" pitchFamily="18" charset="0"/>
              </a:rPr>
              <a:t> root is a dangerous  that can make a system more prone to being exploited</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 bug in a program being run </a:t>
            </a:r>
            <a:r>
              <a:rPr lang="en-US" sz="2400" dirty="0" err="1" smtClean="0">
                <a:latin typeface="Times New Roman" pitchFamily="18" charset="0"/>
                <a:cs typeface="Times New Roman" pitchFamily="18" charset="0"/>
              </a:rPr>
              <a:t>SetUID</a:t>
            </a:r>
            <a:r>
              <a:rPr lang="en-US" sz="2400" dirty="0" smtClean="0">
                <a:latin typeface="Times New Roman" pitchFamily="18" charset="0"/>
                <a:cs typeface="Times New Roman" pitchFamily="18" charset="0"/>
              </a:rPr>
              <a:t> root can allow  an unethical users or attackers   to gain full root access</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 better option for running programs as someone else is to use the </a:t>
            </a:r>
            <a:r>
              <a:rPr lang="en-US" sz="2400" dirty="0" err="1" smtClean="0">
                <a:latin typeface="Times New Roman" pitchFamily="18" charset="0"/>
                <a:cs typeface="Times New Roman" pitchFamily="18" charset="0"/>
              </a:rPr>
              <a:t>sudo</a:t>
            </a:r>
            <a:r>
              <a:rPr lang="en-US" sz="2400" dirty="0" smtClean="0">
                <a:latin typeface="Times New Roman" pitchFamily="18" charset="0"/>
                <a:cs typeface="Times New Roman" pitchFamily="18" charset="0"/>
              </a:rPr>
              <a:t> command. </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a:t>
            </a:r>
            <a:r>
              <a:rPr lang="en-US" sz="2400" dirty="0" err="1" smtClean="0">
                <a:latin typeface="Times New Roman" pitchFamily="18" charset="0"/>
                <a:cs typeface="Times New Roman" pitchFamily="18" charset="0"/>
              </a:rPr>
              <a:t>sudo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superuser</a:t>
            </a:r>
            <a:r>
              <a:rPr lang="en-US" sz="2400" dirty="0" smtClean="0">
                <a:latin typeface="Times New Roman" pitchFamily="18" charset="0"/>
                <a:cs typeface="Times New Roman" pitchFamily="18" charset="0"/>
              </a:rPr>
              <a:t> do”) command allows you to configure extremely limited parameters for running certain programs as root. To configure a command for use by </a:t>
            </a:r>
            <a:r>
              <a:rPr lang="en-US" sz="2400" dirty="0" err="1" smtClean="0">
                <a:latin typeface="Times New Roman" pitchFamily="18" charset="0"/>
                <a:cs typeface="Times New Roman" pitchFamily="18" charset="0"/>
              </a:rPr>
              <a:t>sudo</a:t>
            </a:r>
            <a:r>
              <a:rPr lang="en-US" sz="2400" dirty="0" smtClean="0">
                <a:latin typeface="Times New Roman" pitchFamily="18" charset="0"/>
                <a:cs typeface="Times New Roman" pitchFamily="18" charset="0"/>
              </a:rPr>
              <a:t>, use the </a:t>
            </a:r>
            <a:r>
              <a:rPr lang="en-US" sz="2400" dirty="0" err="1" smtClean="0">
                <a:solidFill>
                  <a:srgbClr val="FF0000"/>
                </a:solidFill>
                <a:latin typeface="Times New Roman" pitchFamily="18" charset="0"/>
                <a:cs typeface="Times New Roman" pitchFamily="18" charset="0"/>
              </a:rPr>
              <a:t>visudo</a:t>
            </a:r>
            <a:r>
              <a:rPr lang="en-US" sz="2400" dirty="0" smtClean="0">
                <a:latin typeface="Times New Roman" pitchFamily="18" charset="0"/>
                <a:cs typeface="Times New Roman" pitchFamily="18" charset="0"/>
              </a:rPr>
              <a:t> command, which is an editor that checks the syntax of your configuration and prevents another user from clobbering the file while you’re editing it</a:t>
            </a:r>
            <a:endParaRPr lang="en-US" sz="24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09600"/>
            <a:ext cx="8077200" cy="1200329"/>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Running </a:t>
            </a:r>
            <a:r>
              <a:rPr lang="en-US" sz="2400" dirty="0" err="1" smtClean="0">
                <a:latin typeface="Times New Roman" pitchFamily="18" charset="0"/>
                <a:cs typeface="Times New Roman" pitchFamily="18" charset="0"/>
              </a:rPr>
              <a:t>visudo</a:t>
            </a:r>
            <a:r>
              <a:rPr lang="en-US" sz="2400" dirty="0" smtClean="0">
                <a:latin typeface="Times New Roman" pitchFamily="18" charset="0"/>
                <a:cs typeface="Times New Roman" pitchFamily="18" charset="0"/>
              </a:rPr>
              <a:t> allows you to edit the /etc/</a:t>
            </a:r>
            <a:r>
              <a:rPr lang="en-US" sz="2400" dirty="0" err="1" smtClean="0">
                <a:latin typeface="Times New Roman" pitchFamily="18" charset="0"/>
                <a:cs typeface="Times New Roman" pitchFamily="18" charset="0"/>
              </a:rPr>
              <a:t>sudoers</a:t>
            </a:r>
            <a:r>
              <a:rPr lang="en-US" sz="2400" dirty="0" smtClean="0">
                <a:latin typeface="Times New Roman" pitchFamily="18" charset="0"/>
                <a:cs typeface="Times New Roman" pitchFamily="18" charset="0"/>
              </a:rPr>
              <a:t> file </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Note: don’t edit it directly; always use </a:t>
            </a:r>
            <a:r>
              <a:rPr lang="en-US" sz="2400" dirty="0" err="1" smtClean="0">
                <a:latin typeface="Times New Roman" pitchFamily="18" charset="0"/>
                <a:cs typeface="Times New Roman" pitchFamily="18" charset="0"/>
              </a:rPr>
              <a:t>visudo</a:t>
            </a:r>
            <a:r>
              <a:rPr lang="en-US" sz="2400" dirty="0" smtClean="0">
                <a:latin typeface="Times New Roman" pitchFamily="18" charset="0"/>
                <a:cs typeface="Times New Roman" pitchFamily="18" charset="0"/>
              </a:rPr>
              <a:t> to change this file</a:t>
            </a:r>
            <a:endParaRPr lang="en-US" sz="24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2795637" cy="369332"/>
          </a:xfrm>
          <a:prstGeom prst="rect">
            <a:avLst/>
          </a:prstGeom>
        </p:spPr>
        <p:txBody>
          <a:bodyPr wrap="none">
            <a:spAutoFit/>
          </a:bodyPr>
          <a:lstStyle/>
          <a:p>
            <a:r>
              <a:rPr lang="en-IN" b="1" dirty="0"/>
              <a:t>Looking for Documentation</a:t>
            </a:r>
            <a:endParaRPr lang="en-US" dirty="0"/>
          </a:p>
        </p:txBody>
      </p:sp>
      <p:sp>
        <p:nvSpPr>
          <p:cNvPr id="3" name="TextBox 2"/>
          <p:cNvSpPr txBox="1"/>
          <p:nvPr/>
        </p:nvSpPr>
        <p:spPr>
          <a:xfrm>
            <a:off x="381000" y="838200"/>
            <a:ext cx="8458200" cy="5324535"/>
          </a:xfrm>
          <a:prstGeom prst="rect">
            <a:avLst/>
          </a:prstGeom>
          <a:noFill/>
        </p:spPr>
        <p:txBody>
          <a:bodyPr wrap="square" rtlCol="0">
            <a:spAutoFit/>
          </a:bodyPr>
          <a:lstStyle/>
          <a:p>
            <a:pPr algn="just"/>
            <a:r>
              <a:rPr lang="en-IN" sz="2000" dirty="0">
                <a:latin typeface="Times New Roman" pitchFamily="18" charset="0"/>
                <a:cs typeface="Times New Roman" pitchFamily="18" charset="0"/>
              </a:rPr>
              <a:t>Once you are inside the directory with all of the source code, begin looking for documentation. Always read the documentation that comes with the source </a:t>
            </a:r>
            <a:r>
              <a:rPr lang="en-IN" sz="2000" dirty="0" smtClean="0">
                <a:latin typeface="Times New Roman" pitchFamily="18" charset="0"/>
                <a:cs typeface="Times New Roman" pitchFamily="18" charset="0"/>
              </a:rPr>
              <a:t>code</a:t>
            </a:r>
          </a:p>
          <a:p>
            <a:pPr algn="just"/>
            <a:endParaRPr lang="en-IN" sz="2000" dirty="0">
              <a:latin typeface="Times New Roman" pitchFamily="18" charset="0"/>
              <a:cs typeface="Times New Roman" pitchFamily="18" charset="0"/>
            </a:endParaRPr>
          </a:p>
          <a:p>
            <a:pPr algn="just"/>
            <a:r>
              <a:rPr lang="en-IN" sz="2000" dirty="0">
                <a:latin typeface="Times New Roman" pitchFamily="18" charset="0"/>
                <a:cs typeface="Times New Roman" pitchFamily="18" charset="0"/>
              </a:rPr>
              <a:t>Typically there are two files in a distribution: </a:t>
            </a:r>
            <a:r>
              <a:rPr lang="en-IN" sz="2000" dirty="0">
                <a:solidFill>
                  <a:srgbClr val="FF0000"/>
                </a:solidFill>
                <a:latin typeface="Times New Roman" pitchFamily="18" charset="0"/>
                <a:cs typeface="Times New Roman" pitchFamily="18" charset="0"/>
              </a:rPr>
              <a:t>README and INSTALL</a:t>
            </a:r>
            <a:r>
              <a:rPr lang="en-IN" sz="2000" dirty="0">
                <a:latin typeface="Times New Roman" pitchFamily="18" charset="0"/>
                <a:cs typeface="Times New Roman" pitchFamily="18" charset="0"/>
              </a:rPr>
              <a:t>, both of which are located in the root of the source code directory. The README file generally includes a description of the package, references to additional documentation (including the installation documentation), and references to the author of the package. The INSTALL file typically has directions for compiling and installing the package.</a:t>
            </a:r>
            <a:endParaRPr lang="en-US" sz="2000" dirty="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r>
              <a:rPr lang="en-IN" sz="2000" dirty="0">
                <a:latin typeface="Times New Roman" pitchFamily="18" charset="0"/>
                <a:cs typeface="Times New Roman" pitchFamily="18" charset="0"/>
              </a:rPr>
              <a:t>Another common place for additional information is a subdirectory that is appropriately called </a:t>
            </a:r>
            <a:r>
              <a:rPr lang="en-IN" sz="2000" dirty="0">
                <a:solidFill>
                  <a:srgbClr val="FF0000"/>
                </a:solidFill>
                <a:latin typeface="Times New Roman" pitchFamily="18" charset="0"/>
                <a:cs typeface="Times New Roman" pitchFamily="18" charset="0"/>
              </a:rPr>
              <a:t>“doc” or “documentation.” </a:t>
            </a:r>
            <a:endParaRPr lang="en-IN" sz="2000" dirty="0" smtClean="0">
              <a:solidFill>
                <a:srgbClr val="FF0000"/>
              </a:solidFill>
              <a:latin typeface="Times New Roman" pitchFamily="18" charset="0"/>
              <a:cs typeface="Times New Roman" pitchFamily="18" charset="0"/>
            </a:endParaRPr>
          </a:p>
          <a:p>
            <a:pPr algn="just"/>
            <a:endParaRPr lang="en-IN" sz="2000" dirty="0">
              <a:latin typeface="Times New Roman" pitchFamily="18" charset="0"/>
              <a:cs typeface="Times New Roman" pitchFamily="18" charset="0"/>
            </a:endParaRPr>
          </a:p>
          <a:p>
            <a:pPr algn="just"/>
            <a:r>
              <a:rPr lang="en-IN" sz="2000" dirty="0">
                <a:latin typeface="Times New Roman" pitchFamily="18" charset="0"/>
                <a:cs typeface="Times New Roman" pitchFamily="18" charset="0"/>
              </a:rPr>
              <a:t>To view a text file, use the more command: </a:t>
            </a:r>
            <a:r>
              <a:rPr lang="en-IN" sz="2000" dirty="0">
                <a:solidFill>
                  <a:srgbClr val="FF0000"/>
                </a:solidFill>
                <a:latin typeface="Times New Roman" pitchFamily="18" charset="0"/>
                <a:cs typeface="Times New Roman" pitchFamily="18" charset="0"/>
              </a:rPr>
              <a:t>$ more README</a:t>
            </a:r>
            <a:endParaRPr lang="en-US" sz="2000" dirty="0">
              <a:solidFill>
                <a:srgbClr val="FF0000"/>
              </a:solidFill>
              <a:latin typeface="Times New Roman" pitchFamily="18" charset="0"/>
              <a:cs typeface="Times New Roman" pitchFamily="18" charset="0"/>
            </a:endParaRPr>
          </a:p>
          <a:p>
            <a:pPr algn="just"/>
            <a:r>
              <a:rPr lang="en-IN" sz="2000"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just"/>
            <a:r>
              <a:rPr lang="en-IN" sz="2000" dirty="0">
                <a:latin typeface="Times New Roman" pitchFamily="18" charset="0"/>
                <a:cs typeface="Times New Roman" pitchFamily="18" charset="0"/>
              </a:rPr>
              <a:t>To view the text file in an editor, use the </a:t>
            </a:r>
            <a:r>
              <a:rPr lang="en-IN" sz="2000" dirty="0" err="1">
                <a:latin typeface="Times New Roman" pitchFamily="18" charset="0"/>
                <a:cs typeface="Times New Roman" pitchFamily="18" charset="0"/>
              </a:rPr>
              <a:t>pico</a:t>
            </a:r>
            <a:r>
              <a:rPr lang="en-IN" sz="2000" dirty="0">
                <a:latin typeface="Times New Roman" pitchFamily="18" charset="0"/>
                <a:cs typeface="Times New Roman" pitchFamily="18" charset="0"/>
              </a:rPr>
              <a:t> command: </a:t>
            </a:r>
            <a:r>
              <a:rPr lang="en-IN" sz="2000" dirty="0">
                <a:solidFill>
                  <a:srgbClr val="FF0000"/>
                </a:solidFill>
                <a:latin typeface="Times New Roman" pitchFamily="18" charset="0"/>
                <a:cs typeface="Times New Roman" pitchFamily="18" charset="0"/>
              </a:rPr>
              <a:t>$ </a:t>
            </a:r>
            <a:r>
              <a:rPr lang="en-IN" sz="2000" dirty="0" err="1">
                <a:solidFill>
                  <a:srgbClr val="FF0000"/>
                </a:solidFill>
                <a:latin typeface="Times New Roman" pitchFamily="18" charset="0"/>
                <a:cs typeface="Times New Roman" pitchFamily="18" charset="0"/>
              </a:rPr>
              <a:t>pico</a:t>
            </a:r>
            <a:r>
              <a:rPr lang="en-IN" sz="2000" dirty="0">
                <a:solidFill>
                  <a:srgbClr val="FF0000"/>
                </a:solidFill>
                <a:latin typeface="Times New Roman" pitchFamily="18" charset="0"/>
                <a:cs typeface="Times New Roman" pitchFamily="18" charset="0"/>
              </a:rPr>
              <a:t> README</a:t>
            </a:r>
            <a:endParaRPr lang="en-US" sz="2000" dirty="0">
              <a:solidFill>
                <a:srgbClr val="FF0000"/>
              </a:solidFill>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0"/>
            <a:ext cx="2370392" cy="369332"/>
          </a:xfrm>
          <a:prstGeom prst="rect">
            <a:avLst/>
          </a:prstGeom>
        </p:spPr>
        <p:txBody>
          <a:bodyPr wrap="none">
            <a:spAutoFit/>
          </a:bodyPr>
          <a:lstStyle/>
          <a:p>
            <a:r>
              <a:rPr lang="en-IN" b="1" dirty="0"/>
              <a:t>Configure the Package:</a:t>
            </a:r>
            <a:endParaRPr lang="en-US" b="1" dirty="0"/>
          </a:p>
        </p:txBody>
      </p:sp>
      <p:sp>
        <p:nvSpPr>
          <p:cNvPr id="3" name="TextBox 2"/>
          <p:cNvSpPr txBox="1"/>
          <p:nvPr/>
        </p:nvSpPr>
        <p:spPr>
          <a:xfrm>
            <a:off x="381000" y="990600"/>
            <a:ext cx="8382000" cy="5632311"/>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Most packages ship with an auto configuration script; it is safe to assume they include one unless their documentation says otherwise</a:t>
            </a:r>
          </a:p>
          <a:p>
            <a:pPr algn="just"/>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These scripts are typically named </a:t>
            </a:r>
            <a:r>
              <a:rPr lang="en-US" sz="2000" dirty="0">
                <a:solidFill>
                  <a:srgbClr val="FF0000"/>
                </a:solidFill>
                <a:latin typeface="Times New Roman" pitchFamily="18" charset="0"/>
                <a:cs typeface="Times New Roman" pitchFamily="18" charset="0"/>
              </a:rPr>
              <a:t>“configure,” </a:t>
            </a:r>
            <a:r>
              <a:rPr lang="en-US" sz="2000" dirty="0">
                <a:latin typeface="Times New Roman" pitchFamily="18" charset="0"/>
                <a:cs typeface="Times New Roman" pitchFamily="18" charset="0"/>
              </a:rPr>
              <a:t>and they take parameters..</a:t>
            </a:r>
          </a:p>
          <a:p>
            <a:pPr algn="just"/>
            <a:endParaRPr lang="en-US" sz="2000" dirty="0" smtClean="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Each package will have a handful of features that can be enabled or disabled or that have special values set at compile time, and they must be set up via configure.</a:t>
            </a: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To see what configure options come with a package, simply run</a:t>
            </a:r>
          </a:p>
          <a:p>
            <a:pPr algn="just"/>
            <a:r>
              <a:rPr lang="en-US" sz="2000" dirty="0">
                <a:latin typeface="Times New Roman" pitchFamily="18" charset="0"/>
                <a:cs typeface="Times New Roman" pitchFamily="18" charset="0"/>
              </a:rPr>
              <a:t> </a:t>
            </a:r>
          </a:p>
          <a:p>
            <a:pPr algn="just"/>
            <a:r>
              <a:rPr lang="en-US" sz="2000" dirty="0">
                <a:solidFill>
                  <a:srgbClr val="FF0000"/>
                </a:solidFill>
                <a:latin typeface="Times New Roman" pitchFamily="18" charset="0"/>
                <a:cs typeface="Times New Roman" pitchFamily="18" charset="0"/>
              </a:rPr>
              <a:t>$ ./configure --help</a:t>
            </a: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a:p>
            <a:pPr algn="just"/>
            <a:r>
              <a:rPr lang="en-IN" sz="2000" dirty="0">
                <a:latin typeface="Times New Roman" pitchFamily="18" charset="0"/>
                <a:cs typeface="Times New Roman" pitchFamily="18" charset="0"/>
              </a:rPr>
              <a:t>The configure command will usually return a list (sometimes a very long list) of options that can be set when running the configuration script.</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533400"/>
            <a:ext cx="8305800" cy="4524315"/>
          </a:xfrm>
          <a:prstGeom prst="rect">
            <a:avLst/>
          </a:prstGeom>
          <a:noFill/>
        </p:spPr>
        <p:txBody>
          <a:bodyPr wrap="square" rtlCol="0">
            <a:spAutoFit/>
          </a:bodyPr>
          <a:lstStyle/>
          <a:p>
            <a:pPr algn="just"/>
            <a:r>
              <a:rPr lang="en-IN" sz="2400" dirty="0">
                <a:latin typeface="Times New Roman" pitchFamily="18" charset="0"/>
                <a:cs typeface="Times New Roman" pitchFamily="18" charset="0"/>
              </a:rPr>
              <a:t>One commonly available option is </a:t>
            </a:r>
            <a:r>
              <a:rPr lang="en-IN" sz="2400" dirty="0">
                <a:solidFill>
                  <a:srgbClr val="FF0000"/>
                </a:solidFill>
                <a:latin typeface="Times New Roman" pitchFamily="18" charset="0"/>
                <a:cs typeface="Times New Roman" pitchFamily="18" charset="0"/>
              </a:rPr>
              <a:t>--prefix. </a:t>
            </a:r>
            <a:r>
              <a:rPr lang="en-IN" sz="2400" dirty="0">
                <a:latin typeface="Times New Roman" pitchFamily="18" charset="0"/>
                <a:cs typeface="Times New Roman" pitchFamily="18" charset="0"/>
              </a:rPr>
              <a:t>This option allows you to set the base directory where the package gets installed. By default, most packages use /</a:t>
            </a:r>
            <a:r>
              <a:rPr lang="en-IN" sz="2400" dirty="0" err="1">
                <a:latin typeface="Times New Roman" pitchFamily="18" charset="0"/>
                <a:cs typeface="Times New Roman" pitchFamily="18" charset="0"/>
              </a:rPr>
              <a:t>usr</a:t>
            </a:r>
            <a:r>
              <a:rPr lang="en-IN" sz="2400" dirty="0">
                <a:latin typeface="Times New Roman" pitchFamily="18" charset="0"/>
                <a:cs typeface="Times New Roman" pitchFamily="18" charset="0"/>
              </a:rPr>
              <a:t>/local. Each component in the package will install into the appropriate directory in /</a:t>
            </a:r>
            <a:r>
              <a:rPr lang="en-IN" sz="2400" dirty="0" err="1">
                <a:latin typeface="Times New Roman" pitchFamily="18" charset="0"/>
                <a:cs typeface="Times New Roman" pitchFamily="18" charset="0"/>
              </a:rPr>
              <a:t>usr</a:t>
            </a:r>
            <a:r>
              <a:rPr lang="en-IN" sz="2400" dirty="0">
                <a:latin typeface="Times New Roman" pitchFamily="18" charset="0"/>
                <a:cs typeface="Times New Roman" pitchFamily="18" charset="0"/>
              </a:rPr>
              <a:t>/local. For example, the </a:t>
            </a:r>
            <a:r>
              <a:rPr lang="en-IN" sz="2400" dirty="0" err="1">
                <a:latin typeface="Times New Roman" pitchFamily="18" charset="0"/>
                <a:cs typeface="Times New Roman" pitchFamily="18" charset="0"/>
              </a:rPr>
              <a:t>KDirStat</a:t>
            </a:r>
            <a:r>
              <a:rPr lang="en-IN" sz="2400" dirty="0">
                <a:latin typeface="Times New Roman" pitchFamily="18" charset="0"/>
                <a:cs typeface="Times New Roman" pitchFamily="18" charset="0"/>
              </a:rPr>
              <a:t> executable is called </a:t>
            </a:r>
            <a:r>
              <a:rPr lang="en-IN" sz="2400" dirty="0" err="1">
                <a:latin typeface="Times New Roman" pitchFamily="18" charset="0"/>
                <a:cs typeface="Times New Roman" pitchFamily="18" charset="0"/>
              </a:rPr>
              <a:t>kdirstat</a:t>
            </a:r>
            <a:r>
              <a:rPr lang="en-IN" sz="2400" dirty="0">
                <a:latin typeface="Times New Roman" pitchFamily="18" charset="0"/>
                <a:cs typeface="Times New Roman" pitchFamily="18" charset="0"/>
              </a:rPr>
              <a:t>, which by default gets installed into /</a:t>
            </a:r>
            <a:r>
              <a:rPr lang="en-IN" sz="2400" dirty="0" err="1">
                <a:latin typeface="Times New Roman" pitchFamily="18" charset="0"/>
                <a:cs typeface="Times New Roman" pitchFamily="18" charset="0"/>
              </a:rPr>
              <a:t>usr</a:t>
            </a:r>
            <a:r>
              <a:rPr lang="en-IN" sz="2400" dirty="0">
                <a:latin typeface="Times New Roman" pitchFamily="18" charset="0"/>
                <a:cs typeface="Times New Roman" pitchFamily="18" charset="0"/>
              </a:rPr>
              <a:t>/local/</a:t>
            </a:r>
            <a:r>
              <a:rPr lang="en-IN" sz="2400" dirty="0" err="1">
                <a:latin typeface="Times New Roman" pitchFamily="18" charset="0"/>
                <a:cs typeface="Times New Roman" pitchFamily="18" charset="0"/>
              </a:rPr>
              <a:t>kde</a:t>
            </a:r>
            <a:r>
              <a:rPr lang="en-IN" sz="2400" dirty="0">
                <a:latin typeface="Times New Roman" pitchFamily="18" charset="0"/>
                <a:cs typeface="Times New Roman" pitchFamily="18" charset="0"/>
              </a:rPr>
              <a:t>/bin.</a:t>
            </a:r>
            <a:endParaRPr lang="en-US" sz="2400" dirty="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p>
            <a:pPr algn="just"/>
            <a:r>
              <a:rPr lang="en-IN" sz="2400" dirty="0">
                <a:latin typeface="Times New Roman" pitchFamily="18" charset="0"/>
                <a:cs typeface="Times New Roman" pitchFamily="18" charset="0"/>
              </a:rPr>
              <a:t>With all of the options you want set up, a final run of configure will create a special type of file called a </a:t>
            </a:r>
            <a:r>
              <a:rPr lang="en-IN" sz="2400" dirty="0" err="1">
                <a:solidFill>
                  <a:srgbClr val="FF0000"/>
                </a:solidFill>
                <a:latin typeface="Times New Roman" pitchFamily="18" charset="0"/>
                <a:cs typeface="Times New Roman" pitchFamily="18" charset="0"/>
              </a:rPr>
              <a:t>makefile</a:t>
            </a:r>
            <a:r>
              <a:rPr lang="en-IN" sz="2400" dirty="0">
                <a:latin typeface="Times New Roman" pitchFamily="18" charset="0"/>
                <a:cs typeface="Times New Roman" pitchFamily="18" charset="0"/>
              </a:rPr>
              <a:t>. </a:t>
            </a:r>
            <a:r>
              <a:rPr lang="en-IN" sz="2400" dirty="0" err="1">
                <a:latin typeface="Times New Roman" pitchFamily="18" charset="0"/>
                <a:cs typeface="Times New Roman" pitchFamily="18" charset="0"/>
              </a:rPr>
              <a:t>Makefiles</a:t>
            </a:r>
            <a:r>
              <a:rPr lang="en-IN" sz="2400" dirty="0">
                <a:latin typeface="Times New Roman" pitchFamily="18" charset="0"/>
                <a:cs typeface="Times New Roman" pitchFamily="18" charset="0"/>
              </a:rPr>
              <a:t> are the foundation of the compilation phase.</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3352800" cy="461665"/>
          </a:xfrm>
          <a:prstGeom prst="rect">
            <a:avLst/>
          </a:prstGeom>
        </p:spPr>
        <p:txBody>
          <a:bodyPr wrap="square">
            <a:spAutoFit/>
          </a:bodyPr>
          <a:lstStyle/>
          <a:p>
            <a:r>
              <a:rPr lang="en-IN" sz="2400" b="1" dirty="0"/>
              <a:t>Compiling your package:</a:t>
            </a:r>
            <a:endParaRPr lang="en-US" sz="2400" dirty="0"/>
          </a:p>
        </p:txBody>
      </p:sp>
      <p:sp>
        <p:nvSpPr>
          <p:cNvPr id="3" name="TextBox 2"/>
          <p:cNvSpPr txBox="1"/>
          <p:nvPr/>
        </p:nvSpPr>
        <p:spPr>
          <a:xfrm>
            <a:off x="533400" y="1066800"/>
            <a:ext cx="8077200" cy="4708981"/>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You can compile simply by typing:</a:t>
            </a:r>
            <a:r>
              <a:rPr lang="en-US" sz="2000" dirty="0" smtClean="0">
                <a:solidFill>
                  <a:srgbClr val="FF0000"/>
                </a:solidFill>
                <a:latin typeface="Times New Roman" pitchFamily="18" charset="0"/>
                <a:cs typeface="Times New Roman" pitchFamily="18" charset="0"/>
              </a:rPr>
              <a:t> </a:t>
            </a:r>
            <a:r>
              <a:rPr lang="en-IN" sz="2000" dirty="0">
                <a:solidFill>
                  <a:srgbClr val="FF0000"/>
                </a:solidFill>
                <a:latin typeface="Times New Roman" pitchFamily="18" charset="0"/>
                <a:cs typeface="Times New Roman" pitchFamily="18" charset="0"/>
              </a:rPr>
              <a:t>$make</a:t>
            </a:r>
            <a:endParaRPr lang="en-US" sz="2000" dirty="0">
              <a:solidFill>
                <a:srgbClr val="FF0000"/>
              </a:solidFill>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r>
              <a:rPr lang="en-IN" sz="2000" dirty="0">
                <a:latin typeface="Times New Roman" pitchFamily="18" charset="0"/>
                <a:cs typeface="Times New Roman" pitchFamily="18" charset="0"/>
              </a:rPr>
              <a:t>The make tool reads all of the </a:t>
            </a:r>
            <a:r>
              <a:rPr lang="en-IN" sz="2000" dirty="0" err="1">
                <a:latin typeface="Times New Roman" pitchFamily="18" charset="0"/>
                <a:cs typeface="Times New Roman" pitchFamily="18" charset="0"/>
              </a:rPr>
              <a:t>makefiles</a:t>
            </a:r>
            <a:r>
              <a:rPr lang="en-IN" sz="2000" dirty="0">
                <a:latin typeface="Times New Roman" pitchFamily="18" charset="0"/>
                <a:cs typeface="Times New Roman" pitchFamily="18" charset="0"/>
              </a:rPr>
              <a:t> that were created by the configure script. These files tell make which files to compile and the order in which to compile them.</a:t>
            </a:r>
            <a:endParaRPr lang="en-US" sz="2000" dirty="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r>
              <a:rPr lang="en-IN" sz="2000" dirty="0">
                <a:latin typeface="Times New Roman" pitchFamily="18" charset="0"/>
                <a:cs typeface="Times New Roman" pitchFamily="18" charset="0"/>
              </a:rPr>
              <a:t>Depending on the speed of your system, the available memory, and how busy it is doing other things, the compilation process could take a while to complete. As make is working, it will display each command it is running and all of the parameters associated with it</a:t>
            </a:r>
            <a:r>
              <a:rPr lang="en-IN" sz="2000" dirty="0" smtClean="0">
                <a:latin typeface="Times New Roman" pitchFamily="18" charset="0"/>
                <a:cs typeface="Times New Roman" pitchFamily="18" charset="0"/>
              </a:rPr>
              <a:t>.</a:t>
            </a:r>
          </a:p>
          <a:p>
            <a:pPr algn="just"/>
            <a:endParaRPr lang="en-IN" sz="2000" dirty="0">
              <a:latin typeface="Times New Roman" pitchFamily="18" charset="0"/>
              <a:cs typeface="Times New Roman" pitchFamily="18" charset="0"/>
            </a:endParaRPr>
          </a:p>
          <a:p>
            <a:pPr algn="just"/>
            <a:r>
              <a:rPr lang="en-IN" sz="2000" dirty="0">
                <a:latin typeface="Times New Roman" pitchFamily="18" charset="0"/>
                <a:cs typeface="Times New Roman" pitchFamily="18" charset="0"/>
              </a:rPr>
              <a:t>If the compile goes through smoothly, you won’t see any error messages. If you do see an error, don’t panic. Most error messages don’t reflect a problem with the program itself, but usually with the system in some way or another.</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685800"/>
            <a:ext cx="8458200" cy="3170099"/>
          </a:xfrm>
          <a:prstGeom prst="rect">
            <a:avLst/>
          </a:prstGeom>
          <a:noFill/>
        </p:spPr>
        <p:txBody>
          <a:bodyPr wrap="square" rtlCol="0">
            <a:spAutoFit/>
          </a:bodyPr>
          <a:lstStyle/>
          <a:p>
            <a:pPr algn="just"/>
            <a:r>
              <a:rPr lang="en-IN" sz="2000" dirty="0">
                <a:latin typeface="Times New Roman" pitchFamily="18" charset="0"/>
                <a:cs typeface="Times New Roman" pitchFamily="18" charset="0"/>
              </a:rPr>
              <a:t>Typically, these messages are the result of inappropriate file permissions (see the </a:t>
            </a:r>
            <a:r>
              <a:rPr lang="en-IN" sz="2000" dirty="0" err="1">
                <a:latin typeface="Times New Roman" pitchFamily="18" charset="0"/>
                <a:cs typeface="Times New Roman" pitchFamily="18" charset="0"/>
              </a:rPr>
              <a:t>chmod</a:t>
            </a:r>
            <a:r>
              <a:rPr lang="en-IN" sz="2000" dirty="0">
                <a:latin typeface="Times New Roman" pitchFamily="18" charset="0"/>
                <a:cs typeface="Times New Roman" pitchFamily="18" charset="0"/>
              </a:rPr>
              <a:t> command in Module 6), or files that cannot be found. In the latter case, make sure your path has at the very least the /bin, /</a:t>
            </a:r>
            <a:r>
              <a:rPr lang="en-IN" sz="2000" dirty="0" err="1">
                <a:latin typeface="Times New Roman" pitchFamily="18" charset="0"/>
                <a:cs typeface="Times New Roman" pitchFamily="18" charset="0"/>
              </a:rPr>
              <a:t>sbin</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usr</a:t>
            </a:r>
            <a:r>
              <a:rPr lang="en-IN" sz="2000" dirty="0">
                <a:latin typeface="Times New Roman" pitchFamily="18" charset="0"/>
                <a:cs typeface="Times New Roman" pitchFamily="18" charset="0"/>
              </a:rPr>
              <a:t>/bin, /</a:t>
            </a:r>
            <a:r>
              <a:rPr lang="en-IN" sz="2000" dirty="0" err="1">
                <a:latin typeface="Times New Roman" pitchFamily="18" charset="0"/>
                <a:cs typeface="Times New Roman" pitchFamily="18" charset="0"/>
              </a:rPr>
              <a:t>usr</a:t>
            </a:r>
            <a:r>
              <a:rPr lang="en-IN" sz="2000" dirty="0">
                <a:latin typeface="Times New Roman" pitchFamily="18" charset="0"/>
                <a:cs typeface="Times New Roman" pitchFamily="18" charset="0"/>
              </a:rPr>
              <a:t>/</a:t>
            </a:r>
            <a:r>
              <a:rPr lang="en-IN" sz="2000" dirty="0" err="1">
                <a:latin typeface="Times New Roman" pitchFamily="18" charset="0"/>
                <a:cs typeface="Times New Roman" pitchFamily="18" charset="0"/>
              </a:rPr>
              <a:t>sbin</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usr</a:t>
            </a:r>
            <a:r>
              <a:rPr lang="en-IN" sz="2000" dirty="0">
                <a:latin typeface="Times New Roman" pitchFamily="18" charset="0"/>
                <a:cs typeface="Times New Roman" pitchFamily="18" charset="0"/>
              </a:rPr>
              <a:t>/local/bin, /</a:t>
            </a:r>
            <a:r>
              <a:rPr lang="en-IN" sz="2000" dirty="0" err="1">
                <a:latin typeface="Times New Roman" pitchFamily="18" charset="0"/>
                <a:cs typeface="Times New Roman" pitchFamily="18" charset="0"/>
              </a:rPr>
              <a:t>usr</a:t>
            </a:r>
            <a:r>
              <a:rPr lang="en-IN" sz="2000" dirty="0">
                <a:latin typeface="Times New Roman" pitchFamily="18" charset="0"/>
                <a:cs typeface="Times New Roman" pitchFamily="18" charset="0"/>
              </a:rPr>
              <a:t>/local/</a:t>
            </a:r>
            <a:r>
              <a:rPr lang="en-IN" sz="2000" dirty="0" err="1">
                <a:latin typeface="Times New Roman" pitchFamily="18" charset="0"/>
                <a:cs typeface="Times New Roman" pitchFamily="18" charset="0"/>
              </a:rPr>
              <a:t>sbin</a:t>
            </a:r>
            <a:r>
              <a:rPr lang="en-IN" sz="2000" dirty="0">
                <a:latin typeface="Times New Roman" pitchFamily="18" charset="0"/>
                <a:cs typeface="Times New Roman" pitchFamily="18" charset="0"/>
              </a:rPr>
              <a:t>, and /</a:t>
            </a:r>
            <a:r>
              <a:rPr lang="en-IN" sz="2000" dirty="0" err="1">
                <a:latin typeface="Times New Roman" pitchFamily="18" charset="0"/>
                <a:cs typeface="Times New Roman" pitchFamily="18" charset="0"/>
              </a:rPr>
              <a:t>usr</a:t>
            </a:r>
            <a:r>
              <a:rPr lang="en-IN" sz="2000" dirty="0">
                <a:latin typeface="Times New Roman" pitchFamily="18" charset="0"/>
                <a:cs typeface="Times New Roman" pitchFamily="18" charset="0"/>
              </a:rPr>
              <a:t>/X11R6/bin directories in it</a:t>
            </a:r>
            <a:r>
              <a:rPr lang="en-IN" sz="2000" dirty="0" smtClean="0">
                <a:latin typeface="Times New Roman" pitchFamily="18" charset="0"/>
                <a:cs typeface="Times New Roman" pitchFamily="18" charset="0"/>
              </a:rPr>
              <a:t>.</a:t>
            </a:r>
          </a:p>
          <a:p>
            <a:pPr algn="just"/>
            <a:endParaRPr lang="en-IN"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You can see your path by issuing the following command:</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r>
              <a:rPr lang="en-IN" sz="2000" dirty="0">
                <a:solidFill>
                  <a:srgbClr val="FF0000"/>
                </a:solidFill>
                <a:latin typeface="Times New Roman" pitchFamily="18" charset="0"/>
                <a:cs typeface="Times New Roman" pitchFamily="18" charset="0"/>
              </a:rPr>
              <a:t>$ echo $path</a:t>
            </a:r>
            <a:endParaRPr lang="en-US" sz="2000" dirty="0">
              <a:solidFill>
                <a:srgbClr val="FF0000"/>
              </a:solidFill>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611</TotalTime>
  <Words>4487</Words>
  <Application>Microsoft Office PowerPoint</Application>
  <PresentationFormat>On-screen Show (4:3)</PresentationFormat>
  <Paragraphs>447</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farook 1201</dc:creator>
  <cp:lastModifiedBy>farook 1201</cp:lastModifiedBy>
  <cp:revision>55</cp:revision>
  <dcterms:created xsi:type="dcterms:W3CDTF">2018-03-14T08:53:08Z</dcterms:created>
  <dcterms:modified xsi:type="dcterms:W3CDTF">2023-11-28T06:49:51Z</dcterms:modified>
</cp:coreProperties>
</file>