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26-Oct-23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26-Oct-23</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26-Oct-23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26-Oct-23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26-Oct-23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26-Oct-23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Software Project </a:t>
            </a:r>
            <a:r>
              <a:rPr lang="en-US" dirty="0" err="1" smtClean="0"/>
              <a:t>Managment</a:t>
            </a:r>
            <a:endParaRPr lang="en-US" dirty="0"/>
          </a:p>
        </p:txBody>
      </p:sp>
      <p:sp>
        <p:nvSpPr>
          <p:cNvPr id="3" name="Subtitle 2"/>
          <p:cNvSpPr>
            <a:spLocks noGrp="1"/>
          </p:cNvSpPr>
          <p:nvPr>
            <p:ph type="subTitle" idx="1"/>
          </p:nvPr>
        </p:nvSpPr>
        <p:spPr/>
        <p:txBody>
          <a:bodyPr/>
          <a:lstStyle/>
          <a:p>
            <a:r>
              <a:rPr lang="en-US" dirty="0" smtClean="0"/>
              <a:t>Unit </a:t>
            </a:r>
            <a:r>
              <a:rPr lang="en-US" dirty="0" smtClean="0"/>
              <a:t>III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88418" y="1219200"/>
            <a:ext cx="7767164" cy="5354638"/>
          </a:xfrm>
          <a:prstGeom prst="rect">
            <a:avLst/>
          </a:prstGeom>
          <a:noFill/>
          <a:ln w="9525">
            <a:noFill/>
            <a:miter lim="800000"/>
            <a:headEnd/>
            <a:tailEnd/>
          </a:ln>
          <a:effec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Trip Engineering</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774038" y="2249488"/>
            <a:ext cx="7595924" cy="4324350"/>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Round Trip Environment</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Tools must be integrated to maintain consistency &amp; traceability.</a:t>
            </a:r>
          </a:p>
          <a:p>
            <a:pPr algn="just"/>
            <a:r>
              <a:rPr lang="en-US" dirty="0" smtClean="0"/>
              <a:t>Round-Trip engineering is the term used to describe this key requirement for environment that support iterative development.</a:t>
            </a:r>
          </a:p>
          <a:p>
            <a:pPr algn="just"/>
            <a:r>
              <a:rPr lang="en-US" dirty="0" smtClean="0"/>
              <a:t>As the software industry moves into maintaining different information sets for the engineering artifacts, more automation support is needed to ensure efficient &amp; error free transition of data from one artifacts to another.</a:t>
            </a:r>
          </a:p>
          <a:p>
            <a:pPr algn="just"/>
            <a:r>
              <a:rPr lang="en-US" dirty="0" smtClean="0"/>
              <a:t>Round-trip engineering is the environment support necessary to maintain Consistency among the engineering artifacts.</a:t>
            </a:r>
          </a:p>
          <a:p>
            <a:pPr algn="just"/>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Change Management</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Change management must be automated &amp; enforced to manage multiple iterations &amp; to enable change freedom. Change is the fundamental primitive of iterative Development.</a:t>
            </a:r>
          </a:p>
          <a:p>
            <a:pPr lvl="0" algn="just"/>
            <a:r>
              <a:rPr lang="en-US" b="1" dirty="0" smtClean="0"/>
              <a:t>Software Change Orders</a:t>
            </a:r>
          </a:p>
          <a:p>
            <a:pPr lvl="1" algn="just"/>
            <a:r>
              <a:rPr lang="en-US" dirty="0" smtClean="0"/>
              <a:t>The atomic unit of software work that is authorized to create, modify or obsolesce components within a configuration baseline is called a software change orders ( SCO )</a:t>
            </a:r>
          </a:p>
          <a:p>
            <a:pPr lvl="1" algn="just"/>
            <a:r>
              <a:rPr lang="en-US" dirty="0" smtClean="0"/>
              <a:t>The basic fields of the SCO are Title, description, metrics, resolution, assessment &amp; disposition</a:t>
            </a:r>
          </a:p>
          <a:p>
            <a:pPr algn="just"/>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838200" y="914400"/>
            <a:ext cx="7315199" cy="5659438"/>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Change management</a:t>
            </a:r>
            <a:r>
              <a:rPr lang="en-US" dirty="0" smtClean="0"/>
              <a:t/>
            </a:r>
            <a:br>
              <a:rPr lang="en-US" dirty="0" smtClean="0"/>
            </a:b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457200" y="2057400"/>
            <a:ext cx="8229600" cy="3306305"/>
          </a:xfrm>
          <a:prstGeom prst="rect">
            <a:avLst/>
          </a:prstGeom>
          <a:noFill/>
          <a:ln w="9525">
            <a:noFill/>
            <a:miter lim="800000"/>
            <a:headEnd/>
            <a:tailEnd/>
          </a:ln>
          <a:effectLst/>
        </p:spPr>
      </p:pic>
      <p:sp>
        <p:nvSpPr>
          <p:cNvPr id="5" name="TextBox 4"/>
          <p:cNvSpPr txBox="1"/>
          <p:nvPr/>
        </p:nvSpPr>
        <p:spPr>
          <a:xfrm>
            <a:off x="533400" y="5334000"/>
            <a:ext cx="1431802" cy="369332"/>
          </a:xfrm>
          <a:prstGeom prst="rect">
            <a:avLst/>
          </a:prstGeom>
          <a:noFill/>
        </p:spPr>
        <p:txBody>
          <a:bodyPr wrap="none" rtlCol="0">
            <a:spAutoFit/>
          </a:bodyPr>
          <a:lstStyle/>
          <a:p>
            <a:r>
              <a:rPr lang="en-US" dirty="0" smtClean="0"/>
              <a:t>Generations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Configuration Baseline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IN" dirty="0" smtClean="0"/>
              <a:t>A configuration baseline is a named collection of software components &amp;Supporting documentation that is subjected to change management &amp; is upgraded, maintained, tested, statuses &amp; obsolesced a unit There are generally two classes of baselines</a:t>
            </a:r>
            <a:endParaRPr lang="en-US" dirty="0" smtClean="0"/>
          </a:p>
          <a:p>
            <a:pPr algn="just"/>
            <a:r>
              <a:rPr lang="en-IN" b="1" dirty="0" smtClean="0"/>
              <a:t>External Product Release</a:t>
            </a:r>
          </a:p>
          <a:p>
            <a:pPr algn="just"/>
            <a:r>
              <a:rPr lang="en-IN" b="1" dirty="0" smtClean="0"/>
              <a:t> Internal testing Release</a:t>
            </a:r>
            <a:endParaRPr lang="en-US" dirty="0" smtClean="0"/>
          </a:p>
          <a:p>
            <a:pPr algn="just"/>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IN" dirty="0" smtClean="0"/>
              <a:t>Three levels of baseline releases are required for most Systems</a:t>
            </a:r>
            <a:endParaRPr lang="en-US" dirty="0" smtClean="0"/>
          </a:p>
          <a:p>
            <a:pPr lvl="0" algn="just"/>
            <a:r>
              <a:rPr lang="en-US" dirty="0" smtClean="0"/>
              <a:t>Major release (N)</a:t>
            </a:r>
          </a:p>
          <a:p>
            <a:pPr lvl="0" algn="just"/>
            <a:r>
              <a:rPr lang="en-US" dirty="0" smtClean="0"/>
              <a:t>Minor Release (M)</a:t>
            </a:r>
          </a:p>
          <a:p>
            <a:pPr lvl="0" algn="just"/>
            <a:r>
              <a:rPr lang="en-US" dirty="0" smtClean="0"/>
              <a:t>Interim (temporary) Release (X)</a:t>
            </a:r>
          </a:p>
          <a:p>
            <a:pPr algn="just"/>
            <a:r>
              <a:rPr lang="en-IN" b="1" dirty="0" smtClean="0"/>
              <a:t>Major </a:t>
            </a:r>
            <a:r>
              <a:rPr lang="en-IN" dirty="0" smtClean="0"/>
              <a:t>release represents a new generation of the product or project</a:t>
            </a:r>
            <a:r>
              <a:rPr lang="en-IN" b="1" dirty="0" smtClean="0"/>
              <a:t> </a:t>
            </a:r>
            <a:endParaRPr lang="en-US" dirty="0" smtClean="0"/>
          </a:p>
          <a:p>
            <a:pPr algn="just"/>
            <a:r>
              <a:rPr lang="en-IN" b="1" dirty="0" smtClean="0"/>
              <a:t>A minor </a:t>
            </a:r>
            <a:r>
              <a:rPr lang="en-IN" dirty="0" smtClean="0"/>
              <a:t>release represents the same basic product but with enhanced features, performance or quality. </a:t>
            </a:r>
            <a:endParaRPr lang="en-US" dirty="0" smtClean="0"/>
          </a:p>
          <a:p>
            <a:pPr algn="just"/>
            <a:r>
              <a:rPr lang="en-IN" b="1" dirty="0" smtClean="0"/>
              <a:t>Major &amp; Minor </a:t>
            </a:r>
            <a:r>
              <a:rPr lang="en-IN" dirty="0" smtClean="0"/>
              <a:t>releases are intended to be external product releases that are persistent &amp; supported for a period of time.</a:t>
            </a:r>
            <a:endParaRPr lang="en-US" dirty="0" smtClean="0"/>
          </a:p>
          <a:p>
            <a:pPr algn="just"/>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fontScale="85000" lnSpcReduction="10000"/>
          </a:bodyPr>
          <a:lstStyle/>
          <a:p>
            <a:pPr algn="just"/>
            <a:r>
              <a:rPr lang="en-IN" b="1" dirty="0" smtClean="0"/>
              <a:t>An interim </a:t>
            </a:r>
            <a:r>
              <a:rPr lang="en-IN" dirty="0" smtClean="0"/>
              <a:t>release corresponds to a developmental configuration that is intended to be transient.</a:t>
            </a:r>
            <a:endParaRPr lang="en-US" dirty="0" smtClean="0"/>
          </a:p>
          <a:p>
            <a:pPr algn="just"/>
            <a:r>
              <a:rPr lang="en-IN" dirty="0" smtClean="0"/>
              <a:t>Once software is placed in a controlled baseline all changes are tracked such that a distinction must be made for the cause of the change. Change categories are</a:t>
            </a:r>
            <a:endParaRPr lang="en-US" dirty="0" smtClean="0"/>
          </a:p>
          <a:p>
            <a:pPr algn="just"/>
            <a:r>
              <a:rPr lang="en-IN" dirty="0" smtClean="0"/>
              <a:t> </a:t>
            </a:r>
            <a:r>
              <a:rPr lang="en-IN" b="1" u="heavy" dirty="0" smtClean="0"/>
              <a:t>Type 0:</a:t>
            </a:r>
            <a:r>
              <a:rPr lang="en-IN" dirty="0" smtClean="0"/>
              <a:t> Critical Failures (must be fixed before release)</a:t>
            </a:r>
            <a:endParaRPr lang="en-US" dirty="0" smtClean="0"/>
          </a:p>
          <a:p>
            <a:pPr algn="just"/>
            <a:r>
              <a:rPr lang="en-IN" b="1" u="heavy" dirty="0" smtClean="0"/>
              <a:t>Type 1:</a:t>
            </a:r>
            <a:r>
              <a:rPr lang="en-IN" dirty="0" smtClean="0"/>
              <a:t> A bug or defect either does not impair (Harm) the usefulness of the system or can be worked around</a:t>
            </a:r>
            <a:endParaRPr lang="en-US" dirty="0" smtClean="0"/>
          </a:p>
          <a:p>
            <a:pPr algn="just"/>
            <a:r>
              <a:rPr lang="en-IN" b="1" u="heavy" dirty="0" smtClean="0"/>
              <a:t>Type 2:</a:t>
            </a:r>
            <a:r>
              <a:rPr lang="en-IN" dirty="0" smtClean="0"/>
              <a:t> A change that is an enhancement rather than a response to a defect </a:t>
            </a:r>
          </a:p>
          <a:p>
            <a:pPr algn="just"/>
            <a:r>
              <a:rPr lang="en-IN" b="1" u="heavy" dirty="0" smtClean="0"/>
              <a:t>Type 3:</a:t>
            </a:r>
            <a:r>
              <a:rPr lang="en-IN" dirty="0" smtClean="0"/>
              <a:t> A change that is necessitated by the update to the environment </a:t>
            </a:r>
            <a:endParaRPr lang="en-US" dirty="0" smtClean="0"/>
          </a:p>
          <a:p>
            <a:pPr algn="just"/>
            <a:r>
              <a:rPr lang="en-IN" b="1" u="heavy" dirty="0" smtClean="0"/>
              <a:t>Type 4:</a:t>
            </a:r>
            <a:r>
              <a:rPr lang="en-IN" dirty="0" smtClean="0"/>
              <a:t> Changes that are not accommodated by the other categories.</a:t>
            </a:r>
            <a:endParaRPr lang="en-US" dirty="0" smtClean="0"/>
          </a:p>
          <a:p>
            <a:pPr algn="just"/>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609601" y="914400"/>
            <a:ext cx="8077200" cy="5659438"/>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heavy" dirty="0" smtClean="0"/>
              <a:t>Change Management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IN" b="1" dirty="0" smtClean="0"/>
              <a:t>Configuration Control Board (CCB)</a:t>
            </a:r>
            <a:endParaRPr lang="en-US" dirty="0" smtClean="0"/>
          </a:p>
          <a:p>
            <a:r>
              <a:rPr lang="en-IN" dirty="0" smtClean="0"/>
              <a:t>A CCB is a team of people that functions as the decision Authority on the content of configuration baselines</a:t>
            </a:r>
            <a:endParaRPr lang="en-US" dirty="0" smtClean="0"/>
          </a:p>
          <a:p>
            <a:r>
              <a:rPr lang="en-IN" dirty="0" smtClean="0"/>
              <a:t>A CCB includes:</a:t>
            </a:r>
            <a:endParaRPr lang="en-US" dirty="0" smtClean="0"/>
          </a:p>
          <a:p>
            <a:pPr lvl="0"/>
            <a:r>
              <a:rPr lang="en-US" b="1" dirty="0" smtClean="0"/>
              <a:t>Software managers</a:t>
            </a:r>
            <a:endParaRPr lang="en-US" dirty="0" smtClean="0"/>
          </a:p>
          <a:p>
            <a:pPr lvl="0"/>
            <a:r>
              <a:rPr lang="en-US" b="1" dirty="0" smtClean="0"/>
              <a:t>Software Architecture managers</a:t>
            </a:r>
            <a:endParaRPr lang="en-US" dirty="0" smtClean="0"/>
          </a:p>
          <a:p>
            <a:pPr lvl="0"/>
            <a:r>
              <a:rPr lang="en-US" b="1" dirty="0" smtClean="0"/>
              <a:t>Software Development managers</a:t>
            </a:r>
            <a:endParaRPr lang="en-US" dirty="0" smtClean="0"/>
          </a:p>
          <a:p>
            <a:pPr lvl="0"/>
            <a:r>
              <a:rPr lang="en-US" b="1" dirty="0" smtClean="0"/>
              <a:t>Software Assessment managers</a:t>
            </a:r>
            <a:endParaRPr lang="en-US" dirty="0" smtClean="0"/>
          </a:p>
          <a:p>
            <a:pPr lvl="0"/>
            <a:r>
              <a:rPr lang="en-US" b="1" dirty="0" smtClean="0"/>
              <a:t>Other Stakeholders who are integral to the maintenance of the controlled software delivery system?</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325112"/>
          </a:xfrm>
        </p:spPr>
        <p:txBody>
          <a:bodyPr/>
          <a:lstStyle/>
          <a:p>
            <a:pPr lvl="0" algn="just"/>
            <a:r>
              <a:rPr lang="en-US" dirty="0" smtClean="0"/>
              <a:t>Management: iteration planning to determine the content of the release and develop the detailed plan for the iteration; assignment of work packages, or tasks, to the development team</a:t>
            </a:r>
          </a:p>
          <a:p>
            <a:pPr lvl="0" algn="just"/>
            <a:r>
              <a:rPr lang="en-US" dirty="0" smtClean="0"/>
              <a:t>Environment: evolving the software change order database to reflect all new baselines and changes to existing baselines for all product, test, and environment components</a:t>
            </a:r>
          </a:p>
          <a:p>
            <a:pPr algn="just"/>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Infrastructure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IN" dirty="0" smtClean="0"/>
              <a:t>The organization infrastructure provides the organization’s capital assets including two key </a:t>
            </a:r>
            <a:r>
              <a:rPr lang="en-IN" dirty="0" err="1" smtClean="0"/>
              <a:t>artifacts</a:t>
            </a:r>
            <a:r>
              <a:rPr lang="en-IN" dirty="0" smtClean="0"/>
              <a:t> - Policy &amp; Environment</a:t>
            </a:r>
            <a:endParaRPr lang="en-US" dirty="0" smtClean="0"/>
          </a:p>
          <a:p>
            <a:pPr algn="just"/>
            <a:r>
              <a:rPr lang="en-IN" b="1" dirty="0" smtClean="0"/>
              <a:t>I) Organization Policy:</a:t>
            </a:r>
            <a:endParaRPr lang="en-US" dirty="0" smtClean="0"/>
          </a:p>
          <a:p>
            <a:pPr algn="just"/>
            <a:r>
              <a:rPr lang="en-IN" dirty="0" smtClean="0"/>
              <a:t>A Policy captures the standards for project software development processes</a:t>
            </a:r>
            <a:endParaRPr lang="en-US" dirty="0" smtClean="0"/>
          </a:p>
          <a:p>
            <a:pPr algn="just"/>
            <a:r>
              <a:rPr lang="en-IN" dirty="0" smtClean="0"/>
              <a:t>The organization policy is usually packaged as a handbook that defines the life cycles &amp; the process primitives such as</a:t>
            </a:r>
            <a:endParaRPr lang="en-US" dirty="0" smtClean="0"/>
          </a:p>
          <a:p>
            <a:pPr algn="just"/>
            <a:r>
              <a:rPr lang="en-US" dirty="0" smtClean="0"/>
              <a:t> </a:t>
            </a:r>
          </a:p>
          <a:p>
            <a:pPr lvl="0" algn="just"/>
            <a:r>
              <a:rPr lang="en-US" dirty="0" smtClean="0"/>
              <a:t>Major milestones</a:t>
            </a:r>
          </a:p>
          <a:p>
            <a:pPr lvl="0" algn="just"/>
            <a:r>
              <a:rPr lang="en-US" dirty="0" smtClean="0"/>
              <a:t>Intermediate Artifacts</a:t>
            </a:r>
          </a:p>
          <a:p>
            <a:pPr lvl="0" algn="just"/>
            <a:r>
              <a:rPr lang="en-US" dirty="0" smtClean="0"/>
              <a:t>Engineering repositories</a:t>
            </a:r>
          </a:p>
          <a:p>
            <a:pPr lvl="0" algn="just"/>
            <a:r>
              <a:rPr lang="en-US" dirty="0" smtClean="0"/>
              <a:t>Metrics</a:t>
            </a:r>
          </a:p>
          <a:p>
            <a:pPr lvl="0" algn="just"/>
            <a:r>
              <a:rPr lang="en-US" dirty="0" smtClean="0"/>
              <a:t>Roles &amp; Responsibilities</a:t>
            </a:r>
          </a:p>
          <a:p>
            <a:pPr algn="just"/>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33400" y="838200"/>
            <a:ext cx="8001000" cy="5715000"/>
          </a:xfrm>
          <a:prstGeom prst="rect">
            <a:avLst/>
          </a:prstGeom>
          <a:noFill/>
          <a:ln w="9525">
            <a:noFill/>
            <a:miter lim="800000"/>
            <a:headEnd/>
            <a:tailEnd/>
          </a:ln>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Infrastructure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IN" b="1" dirty="0" smtClean="0"/>
              <a:t>Organization Environment</a:t>
            </a:r>
            <a:endParaRPr lang="en-US" dirty="0" smtClean="0"/>
          </a:p>
          <a:p>
            <a:pPr algn="just"/>
            <a:r>
              <a:rPr lang="en-IN" dirty="0" smtClean="0"/>
              <a:t>The Environment that captures an inventory of tools which are building blocks from which project environments can be configured efficiently &amp; economically</a:t>
            </a:r>
            <a:endParaRPr lang="en-US" dirty="0" smtClean="0"/>
          </a:p>
          <a:p>
            <a:pPr algn="just"/>
            <a:r>
              <a:rPr lang="en-IN" b="1" dirty="0" smtClean="0"/>
              <a:t>Stakeholder Environment</a:t>
            </a:r>
            <a:endParaRPr lang="en-US" dirty="0" smtClean="0"/>
          </a:p>
          <a:p>
            <a:pPr algn="just"/>
            <a:r>
              <a:rPr lang="en-IN" dirty="0" smtClean="0"/>
              <a:t>Many large scale projects include people in external organizations that represent other stakeholders participating in the development process they might include</a:t>
            </a:r>
            <a:endParaRPr lang="en-US" dirty="0" smtClean="0"/>
          </a:p>
          <a:p>
            <a:pPr lvl="0" algn="just"/>
            <a:r>
              <a:rPr lang="en-US" dirty="0" smtClean="0"/>
              <a:t>Procurement agency contract monitors</a:t>
            </a:r>
          </a:p>
          <a:p>
            <a:pPr lvl="0" algn="just"/>
            <a:r>
              <a:rPr lang="en-US" dirty="0" smtClean="0"/>
              <a:t>End-user engineering support personnel</a:t>
            </a:r>
          </a:p>
          <a:p>
            <a:pPr lvl="0" algn="just"/>
            <a:r>
              <a:rPr lang="en-US" dirty="0" smtClean="0"/>
              <a:t>Third party maintenance contractors</a:t>
            </a:r>
          </a:p>
          <a:p>
            <a:pPr lvl="0" algn="just"/>
            <a:r>
              <a:rPr lang="en-US" dirty="0" smtClean="0"/>
              <a:t>Independent verification &amp; validation contractors</a:t>
            </a:r>
          </a:p>
          <a:p>
            <a:pPr lvl="0" algn="just"/>
            <a:r>
              <a:rPr lang="en-US" dirty="0" smtClean="0"/>
              <a:t>Representatives of regulatory agencies &amp; others.</a:t>
            </a:r>
          </a:p>
          <a:p>
            <a:pPr algn="just"/>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normAutofit fontScale="92500" lnSpcReduction="20000"/>
          </a:bodyPr>
          <a:lstStyle/>
          <a:p>
            <a:pPr algn="just"/>
            <a:r>
              <a:rPr lang="en-IN" dirty="0" smtClean="0"/>
              <a:t>These stakeholder representatives also need to access to development resources so that they can contribute value to overall effort. These stakeholders will be access through on-line</a:t>
            </a:r>
            <a:endParaRPr lang="en-US" dirty="0" smtClean="0"/>
          </a:p>
          <a:p>
            <a:pPr algn="just"/>
            <a:r>
              <a:rPr lang="en-IN" dirty="0" smtClean="0"/>
              <a:t>An on-line environment accessible by the external stakeholders allow them to participate in the process a follows</a:t>
            </a:r>
            <a:endParaRPr lang="en-US" dirty="0" smtClean="0"/>
          </a:p>
          <a:p>
            <a:pPr algn="just"/>
            <a:r>
              <a:rPr lang="en-IN" b="1" dirty="0" smtClean="0"/>
              <a:t>Accept &amp; use </a:t>
            </a:r>
            <a:r>
              <a:rPr lang="en-IN" dirty="0" smtClean="0"/>
              <a:t>executable increments for the hands-on evaluation.</a:t>
            </a:r>
            <a:endParaRPr lang="en-US" dirty="0" smtClean="0"/>
          </a:p>
          <a:p>
            <a:pPr algn="just"/>
            <a:r>
              <a:rPr lang="en-IN" b="1" dirty="0" smtClean="0"/>
              <a:t>Use </a:t>
            </a:r>
            <a:r>
              <a:rPr lang="en-IN" dirty="0" smtClean="0"/>
              <a:t>the same on-line tools, data &amp; reports that the development organization uses to manage &amp; monitor the project</a:t>
            </a:r>
            <a:endParaRPr lang="en-US" dirty="0" smtClean="0"/>
          </a:p>
          <a:p>
            <a:pPr algn="just"/>
            <a:r>
              <a:rPr lang="en-IN" b="1" dirty="0" smtClean="0"/>
              <a:t>Avoid </a:t>
            </a:r>
            <a:r>
              <a:rPr lang="en-IN" dirty="0" smtClean="0"/>
              <a:t>excessive travel, paper interchange delays, format translations, paper * shipping costs &amp; other overhead cost</a:t>
            </a:r>
            <a:endParaRPr lang="en-US" dirty="0" smtClean="0"/>
          </a:p>
          <a:p>
            <a:pPr algn="just"/>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22876" y="990600"/>
            <a:ext cx="7698248" cy="558323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4336"/>
          </a:xfrm>
        </p:spPr>
        <p:txBody>
          <a:bodyPr>
            <a:normAutofit fontScale="92500" lnSpcReduction="20000"/>
          </a:bodyPr>
          <a:lstStyle/>
          <a:p>
            <a:pPr lvl="0" algn="just"/>
            <a:r>
              <a:rPr lang="en-US" dirty="0" smtClean="0"/>
              <a:t>Requirements: analyzing the baseline plan, the baseline architecture, and the baseline requirements set artifacts to fully elaborate the use cases to be demonstrated at the end of this iteration and their evaluation criteria; updating any requirements set artifacts to reflect changes necessitated by results of this iteration's engineering activities</a:t>
            </a:r>
          </a:p>
          <a:p>
            <a:pPr lvl="0" algn="just"/>
            <a:r>
              <a:rPr lang="en-US" dirty="0" smtClean="0"/>
              <a:t>Design: evolving the baseline architecture and the baseline design set artifacts to elaborate fully the design model and test model components necessary to demonstrate against the evaluation criteria allocated to this iteration; updating design set artifacts to reflect changes necessitated by the results of this iteration's engineering activities</a:t>
            </a:r>
          </a:p>
          <a:p>
            <a:pPr algn="just"/>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50536"/>
          </a:xfrm>
        </p:spPr>
        <p:txBody>
          <a:bodyPr>
            <a:normAutofit fontScale="92500" lnSpcReduction="20000"/>
          </a:bodyPr>
          <a:lstStyle/>
          <a:p>
            <a:pPr lvl="0" algn="just"/>
            <a:r>
              <a:rPr lang="en-US" dirty="0" smtClean="0"/>
              <a:t>Implementation: developing or acquiring any new components, and enhancing or modifying any existing components, to demonstrate the evaluation criteria allocated to this iteration; integrating and testing all new and modified components with existing baselines (previous versions)</a:t>
            </a:r>
          </a:p>
          <a:p>
            <a:pPr lvl="0" algn="just"/>
            <a:r>
              <a:rPr lang="en-US" dirty="0" smtClean="0"/>
              <a:t>Assessment: evaluating the results of the iteration, including compliance with the allocated evaluation criteria and the quality of the current baselines; identifying any rework required and determining whether it should be performed before deployment of this release or allocated to the next release; assessing results to improve the basis of the subsequent iteration's plan</a:t>
            </a:r>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a:r>
              <a:rPr lang="en-US" dirty="0" smtClean="0"/>
              <a:t>Deployment: transitioning the release either to an external organization (such as a user, independent verification and validation contractor, or regulatory agency) or to internal closure by conducting a post-mortem so that lessons learned can be captured and reflected in the next iteration</a:t>
            </a:r>
          </a:p>
          <a:p>
            <a:pPr algn="just"/>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98136"/>
          </a:xfrm>
        </p:spPr>
        <p:txBody>
          <a:bodyPr>
            <a:normAutofit/>
          </a:bodyPr>
          <a:lstStyle/>
          <a:p>
            <a:pPr algn="just"/>
            <a:r>
              <a:rPr lang="en-IN" dirty="0" smtClean="0"/>
              <a:t>Iterations in the inception and elaboration phases focus on management. Requirements, and design activities. Iterations in the construction phase focus on design, implementation, and assessment. </a:t>
            </a:r>
          </a:p>
          <a:p>
            <a:pPr algn="just"/>
            <a:r>
              <a:rPr lang="en-IN" dirty="0" smtClean="0"/>
              <a:t>Iterations in the transition phase focus on assessment and deployment. Figure 8-3 shows the emphasis on different activities across the life cycle. Iteration represents the state of the overall architecture and the complete deliverable system.</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An increment represents the current progress that will be combined with the preceding iteration to from the next iteration. Figure 8-4, an example of a simple development life cycle, illustrates the differences between iterations and increments.</a:t>
            </a:r>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295400" y="1066800"/>
            <a:ext cx="7162800" cy="550703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81000" y="914400"/>
            <a:ext cx="8077200" cy="565943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CHECKPOINTS OF THE PROCESS</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Three types of joint management reviews are conducted throughout the process:</a:t>
            </a:r>
          </a:p>
          <a:p>
            <a:pPr algn="just"/>
            <a:r>
              <a:rPr lang="en-US" dirty="0" smtClean="0"/>
              <a:t> </a:t>
            </a:r>
          </a:p>
          <a:p>
            <a:pPr lvl="1" algn="just"/>
            <a:r>
              <a:rPr lang="en-US" sz="2800" i="1" dirty="0" smtClean="0"/>
              <a:t>Major milestones. </a:t>
            </a:r>
            <a:r>
              <a:rPr lang="en-US" sz="2800" dirty="0" smtClean="0"/>
              <a:t>These system wide events are held at the end of each development phase. They provide visibility to system wide issues, synchronize the management and engineering perspectives, and verify that the aims of the phase have been achieved.</a:t>
            </a:r>
            <a:endParaRPr lang="en-US" sz="2400" dirty="0" smtClean="0"/>
          </a:p>
          <a:p>
            <a:pPr lvl="1" algn="just"/>
            <a:r>
              <a:rPr lang="en-US" sz="2800" i="1" dirty="0" smtClean="0"/>
              <a:t>Minor milestones. </a:t>
            </a:r>
            <a:r>
              <a:rPr lang="en-US" sz="2800" dirty="0" smtClean="0"/>
              <a:t>These iteration-focused events are conducted to review the content of an iteration in detail and to authorize continued work.</a:t>
            </a:r>
            <a:endParaRPr lang="en-US" sz="2400" dirty="0" smtClean="0"/>
          </a:p>
          <a:p>
            <a:pPr lvl="1" algn="just"/>
            <a:r>
              <a:rPr lang="en-US" sz="2800" i="1" dirty="0" smtClean="0"/>
              <a:t>Status assessments. </a:t>
            </a:r>
            <a:r>
              <a:rPr lang="en-US" sz="2800" dirty="0" smtClean="0"/>
              <a:t>These periodic events provide management with frequent and regular insight into the progress being made.</a:t>
            </a:r>
            <a:endParaRPr lang="en-US" sz="2400" dirty="0" smtClean="0"/>
          </a:p>
          <a:p>
            <a:pPr algn="just"/>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2000"/>
          </a:xfrm>
        </p:spPr>
        <p:txBody>
          <a:bodyPr>
            <a:normAutofit fontScale="90000"/>
          </a:bodyPr>
          <a:lstStyle/>
          <a:p>
            <a:r>
              <a:rPr lang="en-US" b="1" dirty="0" smtClean="0"/>
              <a:t>SOFTWARE PROCESS WORKFLOWS</a:t>
            </a:r>
            <a:br>
              <a:rPr lang="en-US" b="1" dirty="0" smtClean="0"/>
            </a:br>
            <a:endParaRPr lang="en-US" dirty="0"/>
          </a:p>
        </p:txBody>
      </p:sp>
      <p:sp>
        <p:nvSpPr>
          <p:cNvPr id="3" name="Content Placeholder 2"/>
          <p:cNvSpPr>
            <a:spLocks noGrp="1"/>
          </p:cNvSpPr>
          <p:nvPr>
            <p:ph idx="1"/>
          </p:nvPr>
        </p:nvSpPr>
        <p:spPr>
          <a:xfrm>
            <a:off x="457200" y="1828800"/>
            <a:ext cx="8229600" cy="4745736"/>
          </a:xfrm>
        </p:spPr>
        <p:txBody>
          <a:bodyPr>
            <a:normAutofit fontScale="92500" lnSpcReduction="20000"/>
          </a:bodyPr>
          <a:lstStyle/>
          <a:p>
            <a:pPr algn="just"/>
            <a:r>
              <a:rPr lang="en-US" dirty="0" smtClean="0">
                <a:solidFill>
                  <a:srgbClr val="273239"/>
                </a:solidFill>
                <a:latin typeface="Nunito"/>
              </a:rPr>
              <a:t>In general workflow refers to the series of sequential tasks those are performed to achieve certain goal. Each workflow step is defined by three parameters </a:t>
            </a:r>
            <a:r>
              <a:rPr lang="en-US" dirty="0" err="1" smtClean="0">
                <a:solidFill>
                  <a:srgbClr val="273239"/>
                </a:solidFill>
                <a:latin typeface="Nunito"/>
              </a:rPr>
              <a:t>i.e</a:t>
            </a:r>
            <a:r>
              <a:rPr lang="en-US" dirty="0" smtClean="0">
                <a:solidFill>
                  <a:srgbClr val="273239"/>
                </a:solidFill>
                <a:latin typeface="Nunito"/>
              </a:rPr>
              <a:t> input, transformation, and output. In workflow process a series of actions are performed to achieve a business outcome</a:t>
            </a:r>
            <a:r>
              <a:rPr lang="en-US" dirty="0" smtClean="0">
                <a:solidFill>
                  <a:srgbClr val="273239"/>
                </a:solidFill>
                <a:latin typeface="Nunito"/>
              </a:rPr>
              <a:t>. </a:t>
            </a:r>
          </a:p>
          <a:p>
            <a:pPr algn="just"/>
            <a:r>
              <a:rPr lang="en-US" dirty="0" smtClean="0"/>
              <a:t>Management </a:t>
            </a:r>
            <a:r>
              <a:rPr lang="en-US" dirty="0" smtClean="0"/>
              <a:t>workflow: controlling the process and ensuring win conditions for all </a:t>
            </a:r>
            <a:r>
              <a:rPr lang="en-US" dirty="0" smtClean="0"/>
              <a:t>stakeholders</a:t>
            </a:r>
            <a:endParaRPr lang="en-US" sz="2000" dirty="0" smtClean="0"/>
          </a:p>
          <a:p>
            <a:pPr algn="just"/>
            <a:r>
              <a:rPr lang="en-US" dirty="0" smtClean="0"/>
              <a:t>Environment </a:t>
            </a:r>
            <a:r>
              <a:rPr lang="en-US" dirty="0" smtClean="0"/>
              <a:t>workflow: automating the process and evolving the maintenance </a:t>
            </a:r>
            <a:r>
              <a:rPr lang="en-US" dirty="0" smtClean="0"/>
              <a:t>environment</a:t>
            </a:r>
            <a:endParaRPr lang="en-US" sz="2000" dirty="0" smtClean="0"/>
          </a:p>
          <a:p>
            <a:pPr algn="just"/>
            <a:r>
              <a:rPr lang="en-US" dirty="0" smtClean="0"/>
              <a:t>Requirements </a:t>
            </a:r>
            <a:r>
              <a:rPr lang="en-US" dirty="0" smtClean="0"/>
              <a:t>workflow: analyzing the problem space and evolving the requirements </a:t>
            </a:r>
            <a:r>
              <a:rPr lang="en-US" dirty="0" smtClean="0"/>
              <a:t>artifacts</a:t>
            </a:r>
            <a:endParaRPr lang="en-US" sz="2000" dirty="0" smtClean="0"/>
          </a:p>
          <a:p>
            <a:pPr algn="just"/>
            <a:r>
              <a:rPr lang="en-US" dirty="0" smtClean="0"/>
              <a:t>Design </a:t>
            </a:r>
            <a:r>
              <a:rPr lang="en-US" dirty="0" smtClean="0"/>
              <a:t>workflow: modeling the solution and evolving the architecture and design artifacts</a:t>
            </a:r>
            <a:endParaRPr lang="en-US" sz="2000" dirty="0" smtClean="0"/>
          </a:p>
          <a:p>
            <a:pPr algn="just"/>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92500" lnSpcReduction="10000"/>
          </a:bodyPr>
          <a:lstStyle/>
          <a:p>
            <a:pPr algn="just"/>
            <a:r>
              <a:rPr lang="en-US" dirty="0" smtClean="0"/>
              <a:t>Each of the four phases-inceptions, elaboration, construction, and transition consists of one or more iterations and concludes with a major milestone when a planned technical capability is produced in demonstrable form. Iteration represents a cycle of activities for which there is a well-defined intermediate result-a minor milestone-captured with two artifacts: a release specification (the evaluation criteria and plan) and a release description (the results). Major milestones at the end of each phase use formal, stakeholder-approved evaluation criteria and release descriptions; minor milestones use informal, development-team-controlled versions of these artifacts.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b="1" dirty="0"/>
              <a:t/>
            </a:r>
            <a:br>
              <a:rPr lang="en-US" b="1" dirty="0"/>
            </a:br>
            <a:r>
              <a:rPr lang="en-US" b="1" dirty="0"/>
              <a:t>MAJOR MILESTONES</a:t>
            </a:r>
            <a:br>
              <a:rPr lang="en-US" b="1" dirty="0"/>
            </a:b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533400" y="2249488"/>
            <a:ext cx="7772400" cy="43243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914400"/>
            <a:ext cx="8229600" cy="542829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four major milestones occur at the transition points between life-cycle phases. They can be used in many different process models, including the conventional waterfall model. In an iterative model, the major milestones are used to achieve concurrence among all stakeholders on the current state of the project. Different stakeholders have very different concerns:</a:t>
            </a:r>
          </a:p>
          <a:p>
            <a:pPr algn="just"/>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2" algn="just"/>
            <a:r>
              <a:rPr lang="en-US" dirty="0" smtClean="0"/>
              <a:t>Customers: schedule and budget estimates, feasibility, risk assessment, requirements understanding, progress, product line compatibility</a:t>
            </a:r>
            <a:endParaRPr lang="en-US" sz="2000" dirty="0" smtClean="0"/>
          </a:p>
          <a:p>
            <a:pPr lvl="2" algn="just"/>
            <a:r>
              <a:rPr lang="en-US" dirty="0" smtClean="0"/>
              <a:t>Users: consistency with requirements and usage scenarios, potential for accommodating growth, quality attributes</a:t>
            </a:r>
            <a:endParaRPr lang="en-US" sz="2000" dirty="0" smtClean="0"/>
          </a:p>
          <a:p>
            <a:pPr lvl="2" algn="just"/>
            <a:r>
              <a:rPr lang="en-US" dirty="0" smtClean="0"/>
              <a:t>Architects and systems engineers: product line compatibility, requirements changes, trade-off analyses, completeness and consistency, balance among risk, quality, and usability</a:t>
            </a:r>
            <a:endParaRPr lang="en-US" sz="2000" dirty="0" smtClean="0"/>
          </a:p>
          <a:p>
            <a:pPr algn="just"/>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2" algn="just"/>
            <a:r>
              <a:rPr lang="en-US" dirty="0" smtClean="0"/>
              <a:t>Developers: sufficiency of requirements detail and usage scenario descriptions, . frameworks for component selection or development, resolution of development risk, product line compatibility, sufficiency of the development environment</a:t>
            </a:r>
            <a:endParaRPr lang="en-US" sz="2000" dirty="0" smtClean="0"/>
          </a:p>
          <a:p>
            <a:pPr lvl="2" algn="just"/>
            <a:r>
              <a:rPr lang="en-US" dirty="0" smtClean="0"/>
              <a:t>Maintainers: sufficiency of product and documentation artifacts, understandability, interoperability with existing systems, sufficiency of maintenance environment</a:t>
            </a:r>
            <a:endParaRPr lang="en-US" sz="2000" dirty="0" smtClean="0"/>
          </a:p>
          <a:p>
            <a:pPr lvl="2" algn="just"/>
            <a:r>
              <a:rPr lang="en-US" dirty="0" smtClean="0"/>
              <a:t>Others: possibly many other perspectives by stakeholders such as regulatory agencies, independent verification and validation contractors, venture capital investors, subcontractors, associate contractors, and sales and marketing teams</a:t>
            </a:r>
            <a:endParaRPr lang="en-US" sz="2000" dirty="0" smtClean="0"/>
          </a:p>
          <a:p>
            <a:pPr algn="just"/>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b="1" dirty="0" smtClean="0"/>
              <a:t>Life-Cycle Objectives Milestone</a:t>
            </a:r>
          </a:p>
          <a:p>
            <a:pPr algn="just"/>
            <a:r>
              <a:rPr lang="en-IN" dirty="0" smtClean="0"/>
              <a:t>The life-cycle objectives milestone occurs at the end of the inception phase. The goal is to present to all stakeholders a recommendation on how to proceed with development, including a plan, estimated cost and schedule, and expected benefits and cost savings. A successfully completed life-cycle objectives milestone will result in authorization from all stakeholders to proceed with the elaboration phase.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b="1" dirty="0" smtClean="0"/>
              <a:t>Life-Cycle Architecture Milestone</a:t>
            </a:r>
          </a:p>
          <a:p>
            <a:pPr algn="just"/>
            <a:r>
              <a:rPr lang="en-US" dirty="0" smtClean="0"/>
              <a:t>The life-cycle architecture milestone occurs at the end of the elaboration phase. The primary goal is to demonstrate an executable architecture to all stakeholders. The baseline architecture consists of both a human- readable representation (the architecture document) and a configuration-controlled set of software components captured in the engineering artifacts. A successfully completed life-cycle architecture milestone will result in authorization from the stakeholders to proceed with the construction phase.</a:t>
            </a:r>
          </a:p>
          <a:p>
            <a:pPr algn="just"/>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technical data listed in Figure 9-2 should have been reviewed by the time of the lifecycle architecture milestone. Figure 9-3 provides default agendas for this milestone.</a:t>
            </a:r>
          </a:p>
          <a:p>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587630" y="1143000"/>
            <a:ext cx="7968740" cy="543083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2" algn="just"/>
            <a:r>
              <a:rPr lang="en-US" dirty="0" smtClean="0"/>
              <a:t>Implementation workflow: programming the components and evolving the implementation and deployment artifacts</a:t>
            </a:r>
            <a:endParaRPr lang="en-US" sz="2000" dirty="0" smtClean="0"/>
          </a:p>
          <a:p>
            <a:pPr lvl="2" algn="just"/>
            <a:r>
              <a:rPr lang="en-US" dirty="0" smtClean="0"/>
              <a:t>Assessment workflow: assessing the trends in process and product quality</a:t>
            </a:r>
            <a:endParaRPr lang="en-US" sz="2000" dirty="0" smtClean="0"/>
          </a:p>
          <a:p>
            <a:pPr lvl="2" algn="just"/>
            <a:r>
              <a:rPr lang="en-US" dirty="0" smtClean="0"/>
              <a:t>Deployment workflow: transitioning the end products to the user</a:t>
            </a:r>
          </a:p>
          <a:p>
            <a:pPr algn="just"/>
            <a:r>
              <a:rPr lang="en-US" dirty="0" smtClean="0"/>
              <a:t>Figure illustrates the relative levels of effort expected across the phases in each of the top-level workflows.</a:t>
            </a:r>
          </a:p>
          <a:p>
            <a:pPr algn="just"/>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381000" y="838200"/>
            <a:ext cx="8763000" cy="569595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b="1" dirty="0" smtClean="0"/>
              <a:t>Initial Operational Capability Milestone</a:t>
            </a:r>
          </a:p>
          <a:p>
            <a:pPr algn="just"/>
            <a:r>
              <a:rPr lang="en-US" dirty="0" smtClean="0"/>
              <a:t>The initial operational capability milestone occurs late in the construction phase. The goals are to assess the readiness of the software to begin the transition into customer/user sites and to authorize the start of acceptance testing. Acceptance testing can be done incrementally across multiple iterations or can be completed entirely during the transition phase is not necessarily the completion of the construction phase.</a:t>
            </a:r>
          </a:p>
          <a:p>
            <a:pPr algn="just"/>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b="1" dirty="0" smtClean="0"/>
              <a:t>Product Release Milestone</a:t>
            </a:r>
          </a:p>
          <a:p>
            <a:pPr algn="just"/>
            <a:r>
              <a:rPr lang="en-US" dirty="0" smtClean="0"/>
              <a:t>The product release milestone occurs at the end of the transition phase. The goal is to assess the completion of the software and its transition to the support organization, if any. The results of acceptance testing are reviewed, and all open issues are addressed. Software quality metrics are reviewed to determine whether quality is sufficient for transition to the support organization.</a:t>
            </a:r>
          </a:p>
          <a:p>
            <a:pPr algn="just"/>
            <a:r>
              <a:rPr lang="en-US" dirty="0" smtClean="0"/>
              <a:t> </a:t>
            </a:r>
          </a:p>
          <a:p>
            <a:pPr algn="just"/>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Milestones</a:t>
            </a:r>
            <a:endParaRPr lang="en-US" dirty="0"/>
          </a:p>
        </p:txBody>
      </p:sp>
      <p:sp>
        <p:nvSpPr>
          <p:cNvPr id="3" name="Content Placeholder 2"/>
          <p:cNvSpPr>
            <a:spLocks noGrp="1"/>
          </p:cNvSpPr>
          <p:nvPr>
            <p:ph idx="1"/>
          </p:nvPr>
        </p:nvSpPr>
        <p:spPr/>
        <p:txBody>
          <a:bodyPr/>
          <a:lstStyle/>
          <a:p>
            <a:r>
              <a:rPr lang="en-US" dirty="0" smtClean="0"/>
              <a:t>For most iterations, which have a one-month to six-month duration, only two minor milestones are needed: the iteration readiness review and the iteration assessment review.</a:t>
            </a:r>
          </a:p>
          <a:p>
            <a:pPr lvl="2"/>
            <a:r>
              <a:rPr lang="en-US" dirty="0" smtClean="0"/>
              <a:t>Iteration Readiness Review. This informal milestone is conducted at the start of each iteration to review the detailed iteration plan and the evaluation criteria that have been allocated to this iteration.</a:t>
            </a:r>
            <a:endParaRPr lang="en-US" sz="2000"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31536"/>
          </a:xfrm>
        </p:spPr>
        <p:txBody>
          <a:bodyPr/>
          <a:lstStyle/>
          <a:p>
            <a:pPr marL="365760" lvl="2" indent="-256032" algn="just">
              <a:buClr>
                <a:schemeClr val="accent3"/>
              </a:buClr>
              <a:buFont typeface="Georgia"/>
              <a:buChar char="•"/>
            </a:pPr>
            <a:r>
              <a:rPr lang="en-US" dirty="0" smtClean="0"/>
              <a:t>Iteration Assessment Review. This informal milestone is conducted at the end of each iteration to assess the degree to which the iteration achieved its objectives and satisfied its evaluation criteria, to review iteration results, to review qualification test results (if part of the iteration), to determine the amount of rework to be done, and to review the impact of the iteration results on the plan for subsequent iterations.</a:t>
            </a:r>
          </a:p>
          <a:p>
            <a:pPr marL="365760" lvl="2" indent="-256032" algn="just">
              <a:buClr>
                <a:schemeClr val="accent3"/>
              </a:buClr>
              <a:buFont typeface="Georgia"/>
              <a:buChar char="•"/>
            </a:pPr>
            <a:r>
              <a:rPr lang="en-IN" dirty="0" smtClean="0"/>
              <a:t>The format and content of these minor milestones tend to be highly dependent on the project and the organizational culture. Figure 9-4 identifies the various minor milestones to be considered when a project is being planned</a:t>
            </a:r>
            <a:endParaRPr lang="en-US" dirty="0" smtClean="0"/>
          </a:p>
          <a:p>
            <a:pPr algn="just"/>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713251" y="1066800"/>
            <a:ext cx="7717498" cy="550703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b="1" dirty="0"/>
              <a:t>PERIODIC STATUS ASSESSMENTS</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Periodic status assessments are management reviews conducted at regular intervals (monthly, quarterly) to address progress and quality indicators, ensure continuous attention to project dynamics, and maintain open communications among all stakeholders.</a:t>
            </a:r>
          </a:p>
          <a:p>
            <a:pPr algn="just"/>
            <a:r>
              <a:rPr lang="en-US" dirty="0" smtClean="0"/>
              <a:t>Periodic status assessments serve as project snapshots. While the period may vary, the recurring event forces the project history to be captured and documented. Status assessments provide the following:</a:t>
            </a:r>
          </a:p>
          <a:p>
            <a:pPr algn="just"/>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2" algn="just"/>
            <a:r>
              <a:rPr lang="en-US" dirty="0" smtClean="0"/>
              <a:t>A mechanism for openly addressing, communicating, and resolving management issues, technical issues, and project risks</a:t>
            </a:r>
            <a:endParaRPr lang="en-US" sz="2000" dirty="0" smtClean="0"/>
          </a:p>
          <a:p>
            <a:pPr lvl="2" algn="just"/>
            <a:r>
              <a:rPr lang="en-US" dirty="0" smtClean="0"/>
              <a:t>Objective data derived directly from on-going activities and evolving product configurations</a:t>
            </a:r>
            <a:endParaRPr lang="en-US" sz="2000" dirty="0" smtClean="0"/>
          </a:p>
          <a:p>
            <a:pPr lvl="2" algn="just"/>
            <a:r>
              <a:rPr lang="en-US" dirty="0" smtClean="0"/>
              <a:t>A mechanism for disseminating process, progress, quality trends, practices, and experience information to and from all stakeholders in an open forum</a:t>
            </a:r>
            <a:endParaRPr lang="en-US" sz="2000" dirty="0" smtClean="0"/>
          </a:p>
          <a:p>
            <a:pPr algn="just"/>
            <a:r>
              <a:rPr lang="en-US" dirty="0" smtClean="0"/>
              <a:t>Periodic status assessments are crucial for focusing continuous attention on the evolving health of the project and its dynamic priorities. They force the software project manager to collect and review the data periodically, force outside peer review, and encourage dissemination of best practices to and from other stakeholders.</a:t>
            </a:r>
          </a:p>
          <a:p>
            <a:pPr algn="just"/>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381000" y="1219200"/>
            <a:ext cx="8534400" cy="535463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Iterative process planning</a:t>
            </a:r>
            <a:br>
              <a:rPr lang="en-US" b="1" dirty="0" smtClean="0"/>
            </a:br>
            <a:endParaRPr lang="en-US" dirty="0"/>
          </a:p>
        </p:txBody>
      </p:sp>
      <p:sp>
        <p:nvSpPr>
          <p:cNvPr id="3" name="Content Placeholder 2"/>
          <p:cNvSpPr>
            <a:spLocks noGrp="1"/>
          </p:cNvSpPr>
          <p:nvPr>
            <p:ph idx="1"/>
          </p:nvPr>
        </p:nvSpPr>
        <p:spPr/>
        <p:txBody>
          <a:bodyPr/>
          <a:lstStyle/>
          <a:p>
            <a:pPr algn="just"/>
            <a:r>
              <a:rPr lang="en-IN" dirty="0" smtClean="0"/>
              <a:t>A good work breakdown structure and its synchronization with the process framework are critical factors in software project success. Development of a work breakdown structure dependent on the project management style, organizational culture, customer preference, financial constraints, and several other hard-to-define, project-specific parameters.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67880" y="990600"/>
            <a:ext cx="8008239" cy="5583238"/>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fontScale="92500" lnSpcReduction="20000"/>
          </a:bodyPr>
          <a:lstStyle/>
          <a:p>
            <a:pPr algn="just"/>
            <a:r>
              <a:rPr lang="en-US" dirty="0" smtClean="0"/>
              <a:t>A WBS is simply a hierarchy of elements that decomposes the project plan into the discrete work tasks. A WBS provides the following information structure:</a:t>
            </a:r>
          </a:p>
          <a:p>
            <a:pPr lvl="1" algn="just"/>
            <a:r>
              <a:rPr lang="en-US" dirty="0" smtClean="0"/>
              <a:t>A delineation of all significant work</a:t>
            </a:r>
          </a:p>
          <a:p>
            <a:pPr lvl="1" algn="just"/>
            <a:r>
              <a:rPr lang="en-US" dirty="0" smtClean="0"/>
              <a:t>A clear task decomposition for assignment of responsibilities</a:t>
            </a:r>
          </a:p>
          <a:p>
            <a:pPr lvl="1" algn="just"/>
            <a:r>
              <a:rPr lang="en-US" dirty="0" smtClean="0"/>
              <a:t>A framework for scheduling, budgeting, and expenditure tracking</a:t>
            </a:r>
          </a:p>
          <a:p>
            <a:pPr algn="just"/>
            <a:r>
              <a:rPr lang="en-US" dirty="0" smtClean="0"/>
              <a:t>Many parameters can drive the decomposition of work into discrete tasks: product subsystems, components, functions, organizational units, life-cycle phases, even geographies. Most systems have a first-level decomposition by subsystem. Subsystems are then decomposed into their components, one of which is typically the software.</a:t>
            </a:r>
          </a:p>
          <a:p>
            <a:pPr algn="just"/>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spcBef>
                <a:spcPct val="0"/>
              </a:spcBef>
            </a:pPr>
            <a:r>
              <a:rPr lang="en-US" b="1" dirty="0"/>
              <a:t>CONVENTIONAL WBS ISSUES</a:t>
            </a:r>
            <a:br>
              <a:rPr lang="en-US" b="1" dirty="0"/>
            </a:br>
            <a:endParaRPr lang="en-US" dirty="0"/>
          </a:p>
        </p:txBody>
      </p:sp>
      <p:sp>
        <p:nvSpPr>
          <p:cNvPr id="3" name="Content Placeholder 2"/>
          <p:cNvSpPr>
            <a:spLocks noGrp="1"/>
          </p:cNvSpPr>
          <p:nvPr>
            <p:ph idx="1"/>
          </p:nvPr>
        </p:nvSpPr>
        <p:spPr/>
        <p:txBody>
          <a:bodyPr/>
          <a:lstStyle/>
          <a:p>
            <a:r>
              <a:rPr lang="en-US" dirty="0" smtClean="0"/>
              <a:t>Conventional work breakdown structures frequently suffer from three fundamental flaws.</a:t>
            </a:r>
          </a:p>
          <a:p>
            <a:r>
              <a:rPr lang="en-US" dirty="0" smtClean="0"/>
              <a:t> </a:t>
            </a:r>
            <a:endParaRPr lang="en-US" sz="3200" dirty="0" smtClean="0"/>
          </a:p>
          <a:p>
            <a:pPr lvl="3"/>
            <a:r>
              <a:rPr lang="en-US" sz="2400" dirty="0" smtClean="0"/>
              <a:t>They are prematurely structured around the product design.</a:t>
            </a:r>
            <a:endParaRPr lang="en-US" sz="2000" dirty="0" smtClean="0"/>
          </a:p>
          <a:p>
            <a:pPr lvl="3"/>
            <a:r>
              <a:rPr lang="en-US" sz="2400" dirty="0" smtClean="0"/>
              <a:t>They are prematurely decomposed, planned, and budgeted in either too much or too little detail.</a:t>
            </a:r>
            <a:endParaRPr lang="en-US" sz="2000" dirty="0" smtClean="0"/>
          </a:p>
          <a:p>
            <a:pPr lvl="3"/>
            <a:r>
              <a:rPr lang="en-US" sz="2400" dirty="0" smtClean="0"/>
              <a:t>They are project-specific, and cross-project comparisons are usually difficult or impossible.</a:t>
            </a:r>
            <a:endParaRPr lang="en-US" sz="2000"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b="1" i="1" dirty="0" smtClean="0"/>
              <a:t>Conventional work breakdown structures are prematurely structured around the product design. </a:t>
            </a:r>
            <a:r>
              <a:rPr lang="en-IN" dirty="0" smtClean="0"/>
              <a:t>Figure 10-1 shows a typical conventional WBS that has been structured primarily around the subsystems of its product architecture, then further decomposed into the components of each subsystem. A WBS is the architecture for the financial plan.</a:t>
            </a:r>
            <a:endParaRPr lang="en-US" dirty="0" smtClean="0"/>
          </a:p>
          <a:p>
            <a:pPr algn="just"/>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i="1" dirty="0" smtClean="0"/>
              <a:t>Conventional work breakdown structures are prematurely decomposed, planned, and budgeted in either too little or too much detail. </a:t>
            </a:r>
            <a:r>
              <a:rPr lang="en-IN" dirty="0" smtClean="0"/>
              <a:t>Large software projects tend to be over planned and small projects tend to be under planned. The basic problem with planning too much detail at the outset is that the detail does not evolve with the level of fidelity in the plan.</a:t>
            </a:r>
            <a:endParaRPr lang="en-US" dirty="0" smtClean="0"/>
          </a:p>
          <a:p>
            <a:pPr algn="just"/>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i="1" dirty="0" smtClean="0"/>
              <a:t>Conventional work breakdown structures are project-specific, and cross-project comparisons are usually difficult or impossible. </a:t>
            </a:r>
            <a:r>
              <a:rPr lang="en-IN" dirty="0" smtClean="0"/>
              <a:t>With no standard WBS structure, it is extremely difficult to compare plans, financial data, schedule data, organizational efficiencies, cost trends, productivity trends, or quality trends across multiple projects.</a:t>
            </a:r>
            <a:endParaRPr lang="en-US" dirty="0" smtClean="0"/>
          </a:p>
          <a:p>
            <a:pPr algn="just"/>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57200" y="838200"/>
            <a:ext cx="8534399" cy="5735638"/>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l" rtl="0">
              <a:spcBef>
                <a:spcPct val="0"/>
              </a:spcBef>
            </a:pPr>
            <a:r>
              <a:rPr lang="en-US" b="1" dirty="0"/>
              <a:t>EVOLUTIONARY WORK BREAKDOWN STRUCTURES</a:t>
            </a:r>
            <a:r>
              <a:rPr lang="en-US" sz="1600" dirty="0"/>
              <a:t/>
            </a:r>
            <a:br>
              <a:rPr lang="en-US" sz="1600"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An evolutionary WBS should organize the planning elements around the process framework rather than the product framework. The basic recommendation for the WBS is to organize the hierarchy as follows:</a:t>
            </a:r>
          </a:p>
          <a:p>
            <a:pPr lvl="1" algn="just"/>
            <a:r>
              <a:rPr lang="en-US" dirty="0" smtClean="0"/>
              <a:t>First-level WBS elements are the workflows (management, environment, requirements, design, implementation, assessment, and deployment).</a:t>
            </a:r>
          </a:p>
          <a:p>
            <a:pPr lvl="1" algn="just"/>
            <a:r>
              <a:rPr lang="en-US" dirty="0" smtClean="0"/>
              <a:t>Second-level elements are defined for each phase of the life cycle (inception, elaboration, construction, and transition).</a:t>
            </a:r>
          </a:p>
          <a:p>
            <a:pPr lvl="1" algn="just"/>
            <a:r>
              <a:rPr lang="en-US" dirty="0" smtClean="0"/>
              <a:t>Third-level elements are defined for the focus of activities that produce the artifacts of each phase.</a:t>
            </a:r>
          </a:p>
          <a:p>
            <a:pPr algn="just"/>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A default WBS consistent with the process framework (phases, workflows, and artifacts) is shown in Figure 10-2. This recommended structure provides one example of how the elements of the process framework can be integrated into a plan. It provides a framework for estimating the costs and schedules of each element, allocating them across a project organization, and tracking expenditures.</a:t>
            </a:r>
          </a:p>
          <a:p>
            <a:pPr algn="just"/>
            <a:r>
              <a:rPr lang="en-US" dirty="0" smtClean="0"/>
              <a:t>The structure shown is intended to be merely a starting point. It needs to be tailored to the specifics of a project in many ways.</a:t>
            </a:r>
          </a:p>
          <a:p>
            <a:pPr algn="just"/>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07736"/>
          </a:xfrm>
        </p:spPr>
        <p:txBody>
          <a:bodyPr>
            <a:normAutofit fontScale="85000" lnSpcReduction="10000"/>
          </a:bodyPr>
          <a:lstStyle/>
          <a:p>
            <a:pPr lvl="1" algn="just"/>
            <a:r>
              <a:rPr lang="en-US" dirty="0" smtClean="0"/>
              <a:t>Scale. Larger projects will have more levels and substructures.</a:t>
            </a:r>
          </a:p>
          <a:p>
            <a:pPr lvl="1" algn="just"/>
            <a:r>
              <a:rPr lang="en-US" dirty="0" smtClean="0"/>
              <a:t>Organizational structure. Projects that include subcontractors or span multiple organizational entities may introduce constraints that necessitate different WBS allocations.</a:t>
            </a:r>
          </a:p>
          <a:p>
            <a:pPr lvl="1" algn="just"/>
            <a:r>
              <a:rPr lang="en-US" dirty="0" smtClean="0"/>
              <a:t>Degree of custom development. Depending on the character of the project, there can be very different emphases in the requirements, design, and implementation workflows.</a:t>
            </a:r>
          </a:p>
          <a:p>
            <a:pPr lvl="1" algn="just"/>
            <a:r>
              <a:rPr lang="en-US" dirty="0" smtClean="0"/>
              <a:t>Business context. Projects developing commercial products for delivery to a broad customer base may require much more elaborate substructures for the deployment element.</a:t>
            </a:r>
          </a:p>
          <a:p>
            <a:pPr lvl="1" algn="just"/>
            <a:r>
              <a:rPr lang="en-US" dirty="0" smtClean="0"/>
              <a:t>Precedent experience. Very few projects start with a clean slate. Most of them are developed as new generations of a legacy system (with a mature WBS) or in the context of existing organizational standards (with preordained WBS expectations).</a:t>
            </a:r>
          </a:p>
          <a:p>
            <a:pPr algn="just"/>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The WBS decomposes the character of the project and maps it to the life cycle, the budget, and the</a:t>
            </a:r>
          </a:p>
          <a:p>
            <a:pPr algn="just"/>
            <a:r>
              <a:rPr lang="en-IN" dirty="0" smtClean="0"/>
              <a:t>Personnel. Reviewing a WBS provides insight into the important attributes, priorities, and structure of the project plan. Another important attribute of a good WBS is that the planning fidelity inherent in each element is commensurate with the current life-cycle phase and project state. Figure 10-3 illustrates this idea.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81000" y="1143000"/>
            <a:ext cx="8382000" cy="137234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62000" y="2362200"/>
            <a:ext cx="7620000" cy="9779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57200" y="3886200"/>
            <a:ext cx="8385175" cy="180578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One of the primary reasons for organizing the default WBS the way I have is to allow for planning elements that range from planning packages (rough budgets that are maintained as an estimate for future elaboration rather than being decomposed into detail) through fully planned activity networks (with a well-defined budget and continuous assessment of actual versus planned expenditures).</a:t>
            </a:r>
          </a:p>
          <a:p>
            <a:pPr algn="just"/>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457200" y="762000"/>
            <a:ext cx="8229600" cy="581183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650875" y="2760663"/>
            <a:ext cx="7842250" cy="3302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675895" y="762000"/>
            <a:ext cx="7792209" cy="5811838"/>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963375" y="1066800"/>
            <a:ext cx="7217250" cy="5507038"/>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228600" y="1143000"/>
            <a:ext cx="8534400" cy="5430838"/>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PLANNING GUIDELINES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Software projects span a broad range of application domains. It is valuable but risky to make specific planning recommendations independent of project context. Project-independent planning advice is also risky. There is the risk that the guidelines may </a:t>
            </a:r>
            <a:r>
              <a:rPr lang="en-IN" dirty="0" err="1" smtClean="0"/>
              <a:t>pe</a:t>
            </a:r>
            <a:r>
              <a:rPr lang="en-IN" dirty="0" smtClean="0"/>
              <a:t> adopted blindly without being adapted to specific project circumstances. Two simple planning guidelines should be considered when a project plan is being initiated or assessed</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 The first guideline, detailed in Table 10-1, prescribes a default allocation of costs among the first-level WBS elements. The second guideline, detailed in Table 10-2, prescribes the allocation of effort and schedule across the lifecycle phases.</a:t>
            </a:r>
          </a:p>
          <a:p>
            <a:pPr algn="just"/>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219200" y="1219200"/>
            <a:ext cx="6553200" cy="535463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457200" y="2971801"/>
            <a:ext cx="8229600" cy="222151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1066800"/>
            <a:ext cx="8229600" cy="2903018"/>
          </a:xfrm>
          <a:prstGeom prst="rect">
            <a:avLst/>
          </a:prstGeom>
          <a:noFill/>
          <a:ln w="9525">
            <a:noFill/>
            <a:miter lim="800000"/>
            <a:headEnd/>
            <a:tailEnd/>
          </a:ln>
          <a:effectLst/>
        </p:spPr>
      </p:pic>
      <p:sp>
        <p:nvSpPr>
          <p:cNvPr id="3" name="TextBox 2"/>
          <p:cNvSpPr txBox="1"/>
          <p:nvPr/>
        </p:nvSpPr>
        <p:spPr>
          <a:xfrm>
            <a:off x="609600" y="4572000"/>
            <a:ext cx="8153400" cy="1200329"/>
          </a:xfrm>
          <a:prstGeom prst="rect">
            <a:avLst/>
          </a:prstGeom>
          <a:noFill/>
        </p:spPr>
        <p:txBody>
          <a:bodyPr wrap="square" rtlCol="0">
            <a:spAutoFit/>
          </a:bodyPr>
          <a:lstStyle/>
          <a:p>
            <a:pPr algn="just"/>
            <a:r>
              <a:rPr lang="en-US" dirty="0" smtClean="0"/>
              <a:t>Table 8-1 shows the allocation of artifacts and the emphasis of each workflow in each of the life-cycle phases of inception, elaboration, construction, and transition.</a:t>
            </a:r>
          </a:p>
          <a:p>
            <a:pPr algn="just"/>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b="1" dirty="0"/>
              <a:t>THE COST AND SCHEDULE ESTIMATING PROCESS</a:t>
            </a:r>
            <a:r>
              <a:rPr lang="en-US" sz="1600" b="1" dirty="0"/>
              <a:t/>
            </a:r>
            <a:br>
              <a:rPr lang="en-US" sz="1600" b="1" dirty="0"/>
            </a:br>
            <a:endParaRPr lang="en-US" dirty="0"/>
          </a:p>
        </p:txBody>
      </p:sp>
      <p:sp>
        <p:nvSpPr>
          <p:cNvPr id="3" name="Content Placeholder 2"/>
          <p:cNvSpPr>
            <a:spLocks noGrp="1"/>
          </p:cNvSpPr>
          <p:nvPr>
            <p:ph idx="1"/>
          </p:nvPr>
        </p:nvSpPr>
        <p:spPr/>
        <p:txBody>
          <a:bodyPr/>
          <a:lstStyle/>
          <a:p>
            <a:pPr algn="just"/>
            <a:r>
              <a:rPr lang="en-US" dirty="0" smtClean="0"/>
              <a:t>Project plans need to be derived from two perspectives. The first is a forward-looking, top-down approach. It starts with an understanding of the general requirements and constraints, derives a macro-level budget and schedule, then decomposes these elements into lower level budgets and intermediate milestones. From this perspective, the following planning sequence would occur:</a:t>
            </a:r>
          </a:p>
          <a:p>
            <a:pPr algn="just"/>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1161288" lvl="2" indent="-457200" algn="just">
              <a:buFont typeface="+mj-lt"/>
              <a:buAutoNum type="arabicPeriod"/>
            </a:pPr>
            <a:r>
              <a:rPr lang="en-US" dirty="0" smtClean="0"/>
              <a:t>The software project manager (and others) develops a characterization of the overall size, process, environment, people, and quality required for the project.</a:t>
            </a:r>
            <a:endParaRPr lang="en-US" sz="2000" dirty="0" smtClean="0"/>
          </a:p>
          <a:p>
            <a:pPr marL="1161288" lvl="2" indent="-457200" algn="just">
              <a:buFont typeface="+mj-lt"/>
              <a:buAutoNum type="arabicPeriod"/>
            </a:pPr>
            <a:r>
              <a:rPr lang="en-US" dirty="0" smtClean="0"/>
              <a:t>A macro-level estimate of the total effort and schedule is developed using a software cost estimation model.</a:t>
            </a:r>
            <a:endParaRPr lang="en-US" sz="2000" dirty="0" smtClean="0"/>
          </a:p>
          <a:p>
            <a:pPr marL="1161288" lvl="2" indent="-457200" algn="just">
              <a:buFont typeface="+mj-lt"/>
              <a:buAutoNum type="arabicPeriod"/>
            </a:pPr>
            <a:r>
              <a:rPr lang="en-US" dirty="0" smtClean="0"/>
              <a:t>The software project manager partitions the estimate for the effort into a top-level WBS using guidelines such as those in Table 10-1.</a:t>
            </a:r>
            <a:endParaRPr lang="en-US" sz="2000" dirty="0" smtClean="0"/>
          </a:p>
          <a:p>
            <a:pPr marL="1161288" lvl="2" indent="-457200" algn="just">
              <a:buFont typeface="+mj-lt"/>
              <a:buAutoNum type="arabicPeriod"/>
            </a:pPr>
            <a:r>
              <a:rPr lang="en-US" dirty="0" smtClean="0"/>
              <a:t>At this point, subproject managers are given the responsibility for decomposing each of the WBS elements into lower levels using their top-level allocation, staffing profile, and major milestone dates as constraints.</a:t>
            </a:r>
            <a:endParaRPr lang="en-US" sz="2000" dirty="0" smtClean="0"/>
          </a:p>
          <a:p>
            <a:pPr marL="624078" indent="-514350" algn="just">
              <a:buFont typeface="+mj-lt"/>
              <a:buAutoNum type="arabicPeriod"/>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 second perspective is a backward-looking, bottom-up approach. We start with the end in mind, analyze the micro-level budgets and schedules, and then sum all these elements into the higher level budgets and intermediate milestones. This approach tends to define and populate the WBS from the lowest levels upward. From this perspective, the following planning sequence would occur:</a:t>
            </a:r>
          </a:p>
          <a:p>
            <a:pPr algn="just"/>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355336"/>
          </a:xfrm>
        </p:spPr>
        <p:txBody>
          <a:bodyPr>
            <a:normAutofit lnSpcReduction="10000"/>
          </a:bodyPr>
          <a:lstStyle/>
          <a:p>
            <a:pPr marL="925830" lvl="1" indent="-514350" algn="just">
              <a:buFont typeface="+mj-lt"/>
              <a:buAutoNum type="arabicPeriod"/>
            </a:pPr>
            <a:r>
              <a:rPr lang="en-US" dirty="0" smtClean="0"/>
              <a:t>The lowest level WBS elements are elaborated into detailed tasks</a:t>
            </a:r>
          </a:p>
          <a:p>
            <a:pPr marL="925830" lvl="1" indent="-514350" algn="just">
              <a:buFont typeface="+mj-lt"/>
              <a:buAutoNum type="arabicPeriod"/>
            </a:pPr>
            <a:r>
              <a:rPr lang="en-US" dirty="0" smtClean="0"/>
              <a:t>Estimates are combined and integrated into higher level budgets and milestones.</a:t>
            </a:r>
          </a:p>
          <a:p>
            <a:pPr marL="925830" lvl="1" indent="-514350" algn="just">
              <a:buFont typeface="+mj-lt"/>
              <a:buAutoNum type="arabicPeriod"/>
            </a:pPr>
            <a:r>
              <a:rPr lang="en-US" dirty="0" smtClean="0"/>
              <a:t>Comparisons are made with the top-down budgets and schedule milestones. </a:t>
            </a:r>
          </a:p>
          <a:p>
            <a:pPr marL="633222" indent="-514350" algn="just">
              <a:buNone/>
            </a:pPr>
            <a:r>
              <a:rPr lang="en-US" dirty="0" smtClean="0"/>
              <a:t>	Milestone scheduling or budget allocation through top-down estimating tends to exaggerate the project management biases and usually results in an overly optimistic plan. Bottom-up estimates usually exaggerate the performer biases and result in an overly pessimistic plan.</a:t>
            </a:r>
          </a:p>
          <a:p>
            <a:pPr marL="925830" lvl="1" indent="-514350" algn="just">
              <a:buFont typeface="+mj-lt"/>
              <a:buAutoNum type="arabicPeriod"/>
            </a:pPr>
            <a:endParaRPr lang="en-U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5181600"/>
          </a:xfrm>
        </p:spPr>
        <p:txBody>
          <a:bodyPr>
            <a:normAutofit fontScale="85000" lnSpcReduction="10000"/>
          </a:bodyPr>
          <a:lstStyle/>
          <a:p>
            <a:pPr algn="just"/>
            <a:r>
              <a:rPr lang="en-US" dirty="0" smtClean="0"/>
              <a:t>These two planning approaches should be used together, in balance, throughout the life cycle of the project. During the engineering stage, the top-down perspective will dominate because there is usually not enough depth of understanding nor stability in the detailed task sequences to perform credible bottom-up planning. </a:t>
            </a:r>
          </a:p>
          <a:p>
            <a:pPr algn="just"/>
            <a:r>
              <a:rPr lang="en-US" dirty="0" smtClean="0"/>
              <a:t>During the production stage, there should be enough precedent experience and planning fidelity that the bottom-up planning perspective will dominate.</a:t>
            </a:r>
          </a:p>
          <a:p>
            <a:pPr algn="just"/>
            <a:r>
              <a:rPr lang="en-US" dirty="0" smtClean="0"/>
              <a:t> Top-down approach should be well tuned to the project specific parameters, so it should be used more as a global assessment technique. Figure 10-4 illustrates this life- cycle planning balance.</a:t>
            </a:r>
          </a:p>
          <a:p>
            <a:pPr algn="just"/>
            <a:r>
              <a:rPr lang="en-IN" dirty="0" smtClean="0"/>
              <a:t> </a:t>
            </a:r>
            <a:endParaRPr lang="en-US" dirty="0" smtClean="0"/>
          </a:p>
          <a:p>
            <a:pPr algn="just"/>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022769" y="914400"/>
            <a:ext cx="7098461" cy="5659438"/>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457200" y="1295400"/>
            <a:ext cx="8229600" cy="4776413"/>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b="1" dirty="0"/>
              <a:t>THE ITERATION PLANNING PROCESS</a:t>
            </a:r>
            <a:r>
              <a:rPr lang="en-US" sz="1400" dirty="0"/>
              <a:t/>
            </a:r>
            <a:br>
              <a:rPr lang="en-US" sz="1400" dirty="0"/>
            </a:br>
            <a:r>
              <a:rPr lang="en-US" b="1" dirty="0"/>
              <a:t> </a:t>
            </a:r>
            <a:r>
              <a:rPr lang="en-US" sz="1400" dirty="0"/>
              <a:t/>
            </a:r>
            <a:br>
              <a:rPr lang="en-US" sz="1400" dirty="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Planning is concerned with defining the actual sequence of intermediate results. An evolutionary build plan is important because there are always adjustments in build content and schedule as early conjecture evolves into well-understood project circumstances. </a:t>
            </a:r>
            <a:r>
              <a:rPr lang="en-US" i="1" dirty="0" smtClean="0"/>
              <a:t>Iteration </a:t>
            </a:r>
            <a:r>
              <a:rPr lang="en-US" dirty="0" smtClean="0"/>
              <a:t>is used to mean a complete synchronization across the project, with a well-orchestrated global assessment of the entire project baseline.</a:t>
            </a:r>
          </a:p>
          <a:p>
            <a:pPr algn="just"/>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Inception iterations. The early prototyping activities integrate the foundation components of a</a:t>
            </a:r>
            <a:endParaRPr lang="en-US" sz="2400" dirty="0" smtClean="0"/>
          </a:p>
          <a:p>
            <a:pPr algn="just"/>
            <a:r>
              <a:rPr lang="en-US" dirty="0" smtClean="0"/>
              <a:t>Candidate architecture and provide an executable framework for elaborating the critical use cases of the system. This framework includes existing components, commercial components, and custom prototypes sufficient to demonstrate candidate architecture and sufficient requirements understanding to establish a credible business case, vision, and software development plan.</a:t>
            </a:r>
          </a:p>
          <a:p>
            <a:pPr algn="just"/>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21936"/>
          </a:xfrm>
        </p:spPr>
        <p:txBody>
          <a:bodyPr>
            <a:normAutofit/>
          </a:bodyPr>
          <a:lstStyle/>
          <a:p>
            <a:pPr marL="100584" lvl="1" indent="-256032" algn="just">
              <a:buClr>
                <a:schemeClr val="accent3"/>
              </a:buClr>
              <a:buFont typeface="Georgia"/>
              <a:buChar char="•"/>
            </a:pPr>
            <a:r>
              <a:rPr lang="en-US" dirty="0" smtClean="0"/>
              <a:t>Elaboration iterations. These iterations result in architecture, including a complete framework and infrastructure for execution. Upon completion of the architecture iteration, a few critical use cases should be demonstrable: (1) initializing the architecture, (2) injecting a scenario to drive the worst-case data processing flow through the system (for example, the peak transaction throughput or peak load scenario), and (3) injecting a scenario to drive the worst-case control flow through the system (for example, orchestrating the fault-tolerance use cases).</a:t>
            </a:r>
            <a:endParaRPr lang="en-US" sz="2200" dirty="0" smtClean="0"/>
          </a:p>
          <a:p>
            <a:pPr algn="just"/>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685800" y="838200"/>
            <a:ext cx="7696200" cy="5735638"/>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Construction iterations. Most projects require at least two major construction iterations: an alpha release and a beta release.</a:t>
            </a:r>
            <a:endParaRPr lang="en-US" sz="2400" dirty="0" smtClean="0"/>
          </a:p>
          <a:p>
            <a:pPr algn="just"/>
            <a:r>
              <a:rPr lang="en-US" dirty="0" smtClean="0"/>
              <a:t>Transition iterations. Most projects use a single iteration to transition a beta release into the final product.</a:t>
            </a:r>
            <a:endParaRPr lang="en-US" sz="2400" dirty="0" smtClean="0"/>
          </a:p>
          <a:p>
            <a:pPr algn="just"/>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smtClean="0"/>
              <a:t>The general guideline is that most projects will use between four and nine iterations. The typical project would have the following six-iteration profile:</a:t>
            </a:r>
          </a:p>
          <a:p>
            <a:pPr lvl="3" algn="just"/>
            <a:r>
              <a:rPr lang="en-US" sz="2400" dirty="0" smtClean="0"/>
              <a:t>One iteration in inception: an architecture prototype</a:t>
            </a:r>
            <a:endParaRPr lang="en-US" sz="2000" dirty="0" smtClean="0"/>
          </a:p>
          <a:p>
            <a:pPr lvl="3" algn="just"/>
            <a:r>
              <a:rPr lang="en-US" sz="2400" dirty="0" smtClean="0"/>
              <a:t>Two iterations in elaboration: architecture prototype and architecture baseline</a:t>
            </a:r>
            <a:endParaRPr lang="en-US" sz="2000" dirty="0" smtClean="0"/>
          </a:p>
          <a:p>
            <a:pPr lvl="3" algn="just"/>
            <a:r>
              <a:rPr lang="en-US" sz="2400" dirty="0" smtClean="0"/>
              <a:t>Two iterations in construction: alpha and beta releases</a:t>
            </a:r>
            <a:endParaRPr lang="en-US" sz="2000" dirty="0" smtClean="0"/>
          </a:p>
          <a:p>
            <a:pPr lvl="3" algn="just"/>
            <a:r>
              <a:rPr lang="en-US" sz="2400" dirty="0" smtClean="0"/>
              <a:t>One iteration in transition: product release</a:t>
            </a:r>
            <a:endParaRPr lang="en-US" sz="2000" dirty="0" smtClean="0"/>
          </a:p>
          <a:p>
            <a:pPr algn="just"/>
            <a:r>
              <a:rPr lang="en-US" dirty="0" smtClean="0"/>
              <a:t>A very large or unprecedented project with many stakeholders may require additional inception iteration and two additional iterations in construction, for a total of nine iterations.</a:t>
            </a:r>
          </a:p>
          <a:p>
            <a:pPr algn="just"/>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b="1" dirty="0"/>
              <a:t>PRAGMATIC PLANNING</a:t>
            </a:r>
            <a:r>
              <a:rPr lang="en-US" sz="1600" b="1" dirty="0"/>
              <a:t/>
            </a:r>
            <a:br>
              <a:rPr lang="en-US" sz="1600" b="1" dirty="0"/>
            </a:b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Even though good planning is more dynamic in an iterative process, doing it accurately is far easier. While executing iteration N of any phase, the software project manager must be monitoring and controlling against a plan that was initiated in iteration N - 1 and must be planning iteration N + 1. The art of good project· management is to make trade-offs in the current iteration plan and the next iteration plan based on objective results in the current iteration and previous iterations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Aside from bad architectures and misunderstood requirements, inadequate planning (and subsequent bad management) is one of the most common reasons for project failures. Conversely, the success of every successful project can be attributed in part to good planning.</a:t>
            </a:r>
          </a:p>
          <a:p>
            <a:pPr algn="just"/>
            <a:r>
              <a:rPr lang="en-IN" dirty="0" smtClean="0"/>
              <a:t>A project's plan is a definition of how the project requirements will be transformed into' a product within the business constraints. It must be realistic, it must be current, it must be a team product, it must be understood by the stakeholders, and it must be used</a:t>
            </a:r>
            <a:endParaRPr lang="en-US" dirty="0" smtClean="0"/>
          </a:p>
          <a:p>
            <a:pPr algn="just"/>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Plans are not just for managers. The more open and visible the planning process and results, the more ownership there is among the team members who need to execute it. Bad, closely held plans cause attrition. Good, open plans can shape cultures and encourage teamwork.</a:t>
            </a:r>
          </a:p>
          <a:p>
            <a:pPr algn="just"/>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PROJECT ORGANIZATIONS AND RESPONSIBILITIES</a:t>
            </a:r>
            <a:endParaRPr lang="en-US" dirty="0"/>
          </a:p>
        </p:txBody>
      </p:sp>
      <p:sp>
        <p:nvSpPr>
          <p:cNvPr id="3" name="Content Placeholder 2"/>
          <p:cNvSpPr>
            <a:spLocks noGrp="1"/>
          </p:cNvSpPr>
          <p:nvPr>
            <p:ph idx="1"/>
          </p:nvPr>
        </p:nvSpPr>
        <p:spPr/>
        <p:txBody>
          <a:bodyPr>
            <a:normAutofit fontScale="77500" lnSpcReduction="20000"/>
          </a:bodyPr>
          <a:lstStyle/>
          <a:p>
            <a:pPr lvl="0" algn="just"/>
            <a:r>
              <a:rPr lang="en-US" b="1" dirty="0" smtClean="0"/>
              <a:t>Organizations </a:t>
            </a:r>
            <a:r>
              <a:rPr lang="en-US" dirty="0" smtClean="0"/>
              <a:t>engaged in software Line-of-Business need to support projects with the infrastructure necessary to use a common process.</a:t>
            </a:r>
          </a:p>
          <a:p>
            <a:pPr lvl="0" algn="just"/>
            <a:r>
              <a:rPr lang="en-US" b="1" dirty="0" smtClean="0"/>
              <a:t>Project </a:t>
            </a:r>
            <a:r>
              <a:rPr lang="en-US" dirty="0" smtClean="0"/>
              <a:t>organizations need to allocate artifacts &amp; responsibilities across project team to ensure a balance of global (architecture) &amp; local (component) concerns.</a:t>
            </a:r>
          </a:p>
          <a:p>
            <a:pPr lvl="0" algn="just"/>
            <a:r>
              <a:rPr lang="en-US" b="1" dirty="0" smtClean="0"/>
              <a:t>The organization </a:t>
            </a:r>
            <a:r>
              <a:rPr lang="en-US" dirty="0" smtClean="0"/>
              <a:t>must evolve with the WBS &amp; Life cycle concerns.</a:t>
            </a:r>
          </a:p>
          <a:p>
            <a:pPr lvl="0" algn="just"/>
            <a:r>
              <a:rPr lang="en-US" b="1" dirty="0" smtClean="0"/>
              <a:t>Software lines of business &amp; product teams have different motivation.</a:t>
            </a:r>
          </a:p>
          <a:p>
            <a:pPr lvl="0" algn="just"/>
            <a:r>
              <a:rPr lang="en-US" b="1" dirty="0" smtClean="0"/>
              <a:t>Software lines of business </a:t>
            </a:r>
            <a:r>
              <a:rPr lang="en-US" dirty="0" smtClean="0"/>
              <a:t>are motivated by </a:t>
            </a:r>
            <a:r>
              <a:rPr lang="en-US" u="sng" dirty="0" smtClean="0"/>
              <a:t>return of investment</a:t>
            </a:r>
            <a:r>
              <a:rPr lang="en-US" dirty="0" smtClean="0"/>
              <a:t> (ROI),</a:t>
            </a:r>
            <a:r>
              <a:rPr lang="en-US" u="sng" dirty="0" smtClean="0"/>
              <a:t> new business                 discriminators</a:t>
            </a:r>
            <a:r>
              <a:rPr lang="en-US" dirty="0" smtClean="0"/>
              <a:t>,</a:t>
            </a:r>
            <a:r>
              <a:rPr lang="en-US" u="sng" dirty="0" smtClean="0"/>
              <a:t> market diversification</a:t>
            </a:r>
            <a:r>
              <a:rPr lang="en-US" dirty="0" smtClean="0"/>
              <a:t> &amp; </a:t>
            </a:r>
            <a:r>
              <a:rPr lang="en-US" u="sng" dirty="0" smtClean="0"/>
              <a:t>profitability</a:t>
            </a:r>
            <a:r>
              <a:rPr lang="en-US" dirty="0" smtClean="0"/>
              <a:t>.</a:t>
            </a:r>
          </a:p>
          <a:p>
            <a:pPr lvl="0" algn="just"/>
            <a:r>
              <a:rPr lang="en-US" b="1" dirty="0" smtClean="0"/>
              <a:t>Project teams </a:t>
            </a:r>
            <a:r>
              <a:rPr lang="en-US" dirty="0" smtClean="0"/>
              <a:t>are motivated by the </a:t>
            </a:r>
            <a:r>
              <a:rPr lang="en-US" u="sng" dirty="0" smtClean="0"/>
              <a:t>cost</a:t>
            </a:r>
            <a:r>
              <a:rPr lang="en-US" dirty="0" smtClean="0"/>
              <a:t>, </a:t>
            </a:r>
            <a:r>
              <a:rPr lang="en-US" u="sng" dirty="0" smtClean="0"/>
              <a:t>Schedule</a:t>
            </a:r>
            <a:r>
              <a:rPr lang="en-US" dirty="0" smtClean="0"/>
              <a:t> &amp; </a:t>
            </a:r>
            <a:r>
              <a:rPr lang="en-US" u="sng" dirty="0" smtClean="0"/>
              <a:t>quality</a:t>
            </a:r>
            <a:r>
              <a:rPr lang="en-US" dirty="0" smtClean="0"/>
              <a:t> of specific deliverables</a:t>
            </a:r>
          </a:p>
          <a:p>
            <a:pPr algn="just"/>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Line-Of-Business Organizations: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The main features of default organization are as follows:</a:t>
            </a:r>
            <a:endParaRPr lang="en-US" sz="2400" dirty="0" smtClean="0"/>
          </a:p>
          <a:p>
            <a:pPr lvl="1" algn="just"/>
            <a:r>
              <a:rPr lang="en-US" sz="2800" dirty="0" smtClean="0"/>
              <a:t>Responsibility for process definition &amp; maintenance is specific to a cohesive line of business.</a:t>
            </a:r>
            <a:endParaRPr lang="en-US" sz="2400" dirty="0" smtClean="0"/>
          </a:p>
          <a:p>
            <a:pPr lvl="1" algn="just"/>
            <a:r>
              <a:rPr lang="en-US" sz="2800" dirty="0" smtClean="0"/>
              <a:t>Responsibility for process automation is an organizational role &amp; is equal in importance to the process definition role.</a:t>
            </a:r>
            <a:endParaRPr lang="en-US" sz="2400" dirty="0" smtClean="0"/>
          </a:p>
          <a:p>
            <a:pPr lvl="1" algn="just"/>
            <a:r>
              <a:rPr lang="en-US" sz="2800" dirty="0" smtClean="0"/>
              <a:t>Organizational role may be fulfilled by a single individual or several different teams.</a:t>
            </a:r>
            <a:endParaRPr lang="en-US" sz="2400" dirty="0" smtClean="0"/>
          </a:p>
          <a:p>
            <a:pPr algn="just"/>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533400" y="1066800"/>
            <a:ext cx="7488661" cy="5507038"/>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79136"/>
          </a:xfrm>
        </p:spPr>
        <p:txBody>
          <a:bodyPr>
            <a:normAutofit fontScale="85000" lnSpcReduction="10000"/>
          </a:bodyPr>
          <a:lstStyle/>
          <a:p>
            <a:pPr algn="just">
              <a:buNone/>
            </a:pPr>
            <a:r>
              <a:rPr lang="en-IN" b="1" dirty="0" smtClean="0"/>
              <a:t>Software Engineering Process Authority (SEPA)</a:t>
            </a:r>
            <a:endParaRPr lang="en-US" dirty="0" smtClean="0"/>
          </a:p>
          <a:p>
            <a:pPr algn="just"/>
            <a:r>
              <a:rPr lang="en-IN" dirty="0" smtClean="0"/>
              <a:t>              The SEPA facilities the exchange of information &amp; process guidance both &amp; from project practitioners. This role is accountable to General Manager for maintaining a current assessment of the organization’s process maturity &amp; its plan for future improvement</a:t>
            </a:r>
            <a:endParaRPr lang="en-US" dirty="0" smtClean="0"/>
          </a:p>
          <a:p>
            <a:pPr algn="just">
              <a:buNone/>
            </a:pPr>
            <a:r>
              <a:rPr lang="en-IN" b="1" dirty="0" smtClean="0"/>
              <a:t>      </a:t>
            </a:r>
            <a:endParaRPr lang="en-US" dirty="0" smtClean="0"/>
          </a:p>
          <a:p>
            <a:pPr algn="just">
              <a:buNone/>
            </a:pPr>
            <a:r>
              <a:rPr lang="en-IN" b="1" dirty="0" smtClean="0"/>
              <a:t>Project Review Authority (PRA)</a:t>
            </a:r>
            <a:endParaRPr lang="en-US" dirty="0" smtClean="0"/>
          </a:p>
          <a:p>
            <a:pPr algn="just">
              <a:buNone/>
            </a:pPr>
            <a:r>
              <a:rPr lang="en-IN" b="1" dirty="0" smtClean="0"/>
              <a:t> </a:t>
            </a:r>
            <a:endParaRPr lang="en-US" dirty="0" smtClean="0"/>
          </a:p>
          <a:p>
            <a:pPr algn="just"/>
            <a:r>
              <a:rPr lang="en-IN" dirty="0" smtClean="0"/>
              <a:t> The PRA is the single individual responsible for ensuring that a software project complies with all organizational &amp; business unit software policies, practices &amp; standards. Software Project Manager is responsible for meeting the requirements of a contract or some other project compliance standard</a:t>
            </a:r>
            <a:endParaRPr lang="en-US" dirty="0" smtClean="0"/>
          </a:p>
          <a:p>
            <a:pPr algn="just"/>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4336"/>
          </a:xfrm>
        </p:spPr>
        <p:txBody>
          <a:bodyPr>
            <a:normAutofit fontScale="92500" lnSpcReduction="20000"/>
          </a:bodyPr>
          <a:lstStyle/>
          <a:p>
            <a:pPr algn="just"/>
            <a:r>
              <a:rPr lang="en-IN" b="1" dirty="0" smtClean="0"/>
              <a:t>Software Engineering Environment Authority (SEEA)</a:t>
            </a:r>
            <a:endParaRPr lang="en-US" dirty="0" smtClean="0"/>
          </a:p>
          <a:p>
            <a:pPr algn="just"/>
            <a:r>
              <a:rPr lang="en-IN" dirty="0" smtClean="0"/>
              <a:t>               The SEEA is responsible for automating the organization’s process, maintaining the organization’s standard environment, Training projects to use the environment &amp; maintaining organization-wide reusable assets. The SEEA role is necessary to achieve a significant ROI for common process.</a:t>
            </a:r>
            <a:endParaRPr lang="en-US" dirty="0" smtClean="0"/>
          </a:p>
          <a:p>
            <a:pPr algn="just"/>
            <a:r>
              <a:rPr lang="en-IN" b="1" dirty="0" smtClean="0"/>
              <a:t>Infrastructure</a:t>
            </a:r>
            <a:endParaRPr lang="en-US" dirty="0" smtClean="0"/>
          </a:p>
          <a:p>
            <a:pPr algn="just"/>
            <a:r>
              <a:rPr lang="en-IN" dirty="0" smtClean="0"/>
              <a:t> An organization’s infrastructure provides human resources support, project-independent research &amp; development, &amp; other capital software engineering assets.</a:t>
            </a:r>
            <a:endParaRPr lang="en-US" dirty="0" smtClean="0"/>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srcRect/>
          <a:stretch>
            <a:fillRect/>
          </a:stretch>
        </p:blipFill>
        <p:spPr bwMode="auto">
          <a:xfrm>
            <a:off x="979929" y="914400"/>
            <a:ext cx="7184141" cy="5659438"/>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Project organizations:</a:t>
            </a:r>
            <a:br>
              <a:rPr lang="en-US" dirty="0" smtClean="0"/>
            </a:b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381000" y="2133600"/>
            <a:ext cx="8229600" cy="1371600"/>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33400" y="990600"/>
            <a:ext cx="8001000" cy="5410200"/>
          </a:xfrm>
          <a:prstGeom prst="rect">
            <a:avLst/>
          </a:prstGeom>
          <a:noFill/>
          <a:ln w="9525">
            <a:noFill/>
            <a:miter lim="800000"/>
            <a:headEnd/>
            <a:tailEnd/>
          </a:ln>
          <a:effec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1600201"/>
            <a:ext cx="8229600" cy="4585272"/>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1" algn="just"/>
            <a:r>
              <a:rPr lang="en-US" sz="2800" b="1" dirty="0" smtClean="0"/>
              <a:t>The architecture team </a:t>
            </a:r>
            <a:r>
              <a:rPr lang="en-US" sz="2800" dirty="0" smtClean="0"/>
              <a:t>is responsible for real artifacts and for the integration of components, not just for staff functions.</a:t>
            </a:r>
            <a:endParaRPr lang="en-US" sz="2400" dirty="0" smtClean="0"/>
          </a:p>
          <a:p>
            <a:pPr lvl="1" algn="just"/>
            <a:r>
              <a:rPr lang="en-US" sz="2800" b="1" dirty="0" smtClean="0"/>
              <a:t>The development team </a:t>
            </a:r>
            <a:r>
              <a:rPr lang="en-US" sz="2800" dirty="0" smtClean="0"/>
              <a:t>owns the component construction and maintenance activities.</a:t>
            </a:r>
            <a:endParaRPr lang="en-US" sz="2400" dirty="0" smtClean="0"/>
          </a:p>
          <a:p>
            <a:pPr lvl="1" algn="just"/>
            <a:r>
              <a:rPr lang="en-US" sz="2800" dirty="0" smtClean="0"/>
              <a:t>The assessment team is separate from development.</a:t>
            </a:r>
            <a:endParaRPr lang="en-US" sz="2400" dirty="0" smtClean="0"/>
          </a:p>
          <a:p>
            <a:pPr lvl="1" algn="just"/>
            <a:r>
              <a:rPr lang="en-US" sz="2800" b="1" dirty="0" smtClean="0"/>
              <a:t>Quality </a:t>
            </a:r>
            <a:r>
              <a:rPr lang="en-US" sz="2800" dirty="0" smtClean="0"/>
              <a:t>is everyone’s into all activities and checkpoints.</a:t>
            </a:r>
            <a:endParaRPr lang="en-US" sz="2400" dirty="0" smtClean="0"/>
          </a:p>
          <a:p>
            <a:pPr lvl="1" algn="just"/>
            <a:r>
              <a:rPr lang="en-US" sz="2800" dirty="0" smtClean="0"/>
              <a:t>Each team takes responsibility for a different quality perspective</a:t>
            </a:r>
            <a:r>
              <a:rPr lang="en-US" sz="3200" dirty="0" smtClean="0"/>
              <a:t>.</a:t>
            </a:r>
            <a:endParaRPr lang="en-US" sz="2400" dirty="0" smtClean="0"/>
          </a:p>
          <a:p>
            <a:pPr algn="just"/>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management team</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457200" y="2590800"/>
            <a:ext cx="8229600" cy="2971800"/>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635431" y="1295400"/>
            <a:ext cx="7873137" cy="5278438"/>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Architecture team</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457200" y="2514600"/>
            <a:ext cx="8229600" cy="2703151"/>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57200" y="1295400"/>
            <a:ext cx="8229600" cy="5048589"/>
          </a:xfrm>
          <a:prstGeom prst="rect">
            <a:avLst/>
          </a:prstGeom>
          <a:noFill/>
          <a:ln w="9525">
            <a:noFill/>
            <a:miter lim="800000"/>
            <a:headEnd/>
            <a:tailEnd/>
          </a:ln>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development team</a:t>
            </a:r>
            <a:endParaRPr lang="en-US" dirty="0"/>
          </a:p>
        </p:txBody>
      </p:sp>
      <p:pic>
        <p:nvPicPr>
          <p:cNvPr id="8194" name="Picture 2"/>
          <p:cNvPicPr>
            <a:picLocks noGrp="1" noChangeAspect="1" noChangeArrowheads="1"/>
          </p:cNvPicPr>
          <p:nvPr>
            <p:ph idx="1"/>
          </p:nvPr>
        </p:nvPicPr>
        <p:blipFill>
          <a:blip r:embed="rId2"/>
          <a:srcRect/>
          <a:stretch>
            <a:fillRect/>
          </a:stretch>
        </p:blipFill>
        <p:spPr bwMode="auto">
          <a:xfrm>
            <a:off x="457200" y="2376113"/>
            <a:ext cx="8229600" cy="4071099"/>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304800" y="990600"/>
            <a:ext cx="8686799" cy="558323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ITERATION WORKFLOWS</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Iteration consists of a loosely sequential set of activities in various proportions, depending on where the iteration is located in the development cycle. Each iteration is defined in terms of a set of allocated usage scenarios. An individual iteration's workflow, illustrated in Figure 8-2, generally includes the following sequence:</a:t>
            </a:r>
          </a:p>
          <a:p>
            <a:pPr algn="just"/>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Assessment team</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457200" y="2250449"/>
            <a:ext cx="8229600" cy="4322428"/>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Organizations</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457200" y="2209800"/>
            <a:ext cx="8229600" cy="388620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228600" y="1066800"/>
            <a:ext cx="8229600" cy="41910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786614" y="1219200"/>
            <a:ext cx="7976385" cy="5354638"/>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THE PROCESS AUTOMATION</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IN" b="1" dirty="0" smtClean="0"/>
              <a:t>The environment </a:t>
            </a:r>
            <a:r>
              <a:rPr lang="en-IN" dirty="0" smtClean="0"/>
              <a:t>must be the first-class </a:t>
            </a:r>
            <a:r>
              <a:rPr lang="en-IN" dirty="0" err="1" smtClean="0"/>
              <a:t>artifact</a:t>
            </a:r>
            <a:r>
              <a:rPr lang="en-IN" dirty="0" smtClean="0"/>
              <a:t> of the process.</a:t>
            </a:r>
            <a:endParaRPr lang="en-US" dirty="0" smtClean="0"/>
          </a:p>
          <a:p>
            <a:pPr algn="just"/>
            <a:r>
              <a:rPr lang="en-US" b="1" dirty="0" smtClean="0"/>
              <a:t>Process automation </a:t>
            </a:r>
            <a:r>
              <a:rPr lang="en-US" dirty="0" smtClean="0"/>
              <a:t>&amp; change management is critical to an iterative process. If the change is expensive then the development organization will resist it.</a:t>
            </a:r>
          </a:p>
          <a:p>
            <a:pPr algn="just"/>
            <a:r>
              <a:rPr lang="en-US" b="1" dirty="0" smtClean="0"/>
              <a:t>Round-trip engineering </a:t>
            </a:r>
            <a:r>
              <a:rPr lang="en-US" dirty="0" smtClean="0"/>
              <a:t>&amp; integrated environments promote change freedom &amp; effective evolution of technical artifacts.</a:t>
            </a:r>
          </a:p>
          <a:p>
            <a:pPr algn="just"/>
            <a:r>
              <a:rPr lang="en-IN" b="1" dirty="0" smtClean="0"/>
              <a:t>Metric automation </a:t>
            </a:r>
            <a:r>
              <a:rPr lang="en-IN" dirty="0" smtClean="0"/>
              <a:t>is crucial to effective project control.</a:t>
            </a:r>
            <a:endParaRPr lang="en-US" dirty="0" smtClean="0"/>
          </a:p>
          <a:p>
            <a:pPr algn="just"/>
            <a:r>
              <a:rPr lang="en-US" b="1" dirty="0" smtClean="0"/>
              <a:t>External stakeholders </a:t>
            </a:r>
            <a:r>
              <a:rPr lang="en-US" dirty="0" smtClean="0"/>
              <a:t>need access to environment resources to improve interaction with the development team &amp; add value to the process.</a:t>
            </a:r>
          </a:p>
          <a:p>
            <a:pPr algn="just"/>
            <a:r>
              <a:rPr lang="en-US" b="1" dirty="0" smtClean="0"/>
              <a:t>The three levels </a:t>
            </a:r>
            <a:r>
              <a:rPr lang="en-US" dirty="0" smtClean="0"/>
              <a:t>of process which requires a certain degree of process automation for the corresponding process to be carried out efficiently.</a:t>
            </a:r>
          </a:p>
          <a:p>
            <a:pPr algn="just"/>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IN" b="1" dirty="0" err="1" smtClean="0"/>
              <a:t>Metaprocess</a:t>
            </a:r>
            <a:r>
              <a:rPr lang="en-IN" b="1" dirty="0" smtClean="0"/>
              <a:t> (Line of business): </a:t>
            </a:r>
            <a:r>
              <a:rPr lang="en-IN" dirty="0" smtClean="0"/>
              <a:t>The automation support for this level is called an infrastructure. </a:t>
            </a:r>
            <a:endParaRPr lang="en-US" dirty="0" smtClean="0"/>
          </a:p>
          <a:p>
            <a:pPr algn="just"/>
            <a:r>
              <a:rPr lang="en-IN" b="1" dirty="0" err="1" smtClean="0"/>
              <a:t>Macroproces</a:t>
            </a:r>
            <a:r>
              <a:rPr lang="en-IN" b="1" dirty="0" smtClean="0"/>
              <a:t> (project): </a:t>
            </a:r>
            <a:r>
              <a:rPr lang="en-IN" dirty="0" smtClean="0"/>
              <a:t>The automation support for a project’s process is called an environment. </a:t>
            </a:r>
            <a:endParaRPr lang="en-US" dirty="0" smtClean="0"/>
          </a:p>
          <a:p>
            <a:pPr algn="just"/>
            <a:r>
              <a:rPr lang="en-IN" b="1" dirty="0" err="1" smtClean="0"/>
              <a:t>Microprocess</a:t>
            </a:r>
            <a:r>
              <a:rPr lang="en-IN" b="1" dirty="0" smtClean="0"/>
              <a:t> (iteration): </a:t>
            </a:r>
            <a:r>
              <a:rPr lang="en-IN" dirty="0" smtClean="0"/>
              <a:t>The automation support for generating </a:t>
            </a:r>
            <a:r>
              <a:rPr lang="en-IN" dirty="0" err="1" smtClean="0"/>
              <a:t>artifacts</a:t>
            </a:r>
            <a:r>
              <a:rPr lang="en-IN" dirty="0" smtClean="0"/>
              <a:t> is generally called a tool.</a:t>
            </a:r>
          </a:p>
          <a:p>
            <a:pPr algn="just">
              <a:buNone/>
            </a:pPr>
            <a:r>
              <a:rPr lang="en-US" b="1" dirty="0" smtClean="0"/>
              <a:t>Tools: Automation Building blocks:</a:t>
            </a:r>
          </a:p>
          <a:p>
            <a:pPr algn="just"/>
            <a:r>
              <a:rPr lang="en-IN" b="1" dirty="0" smtClean="0"/>
              <a:t>Many tools are available to automate the software development process. Most of the core software development tools map closely to one of the process workflows</a:t>
            </a:r>
            <a:endParaRPr lang="en-US" dirty="0" smtClean="0"/>
          </a:p>
          <a:p>
            <a:pPr algn="just"/>
            <a:endParaRPr lang="en-US" dirty="0" smtClean="0"/>
          </a:p>
          <a:p>
            <a:pPr algn="just"/>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735114" y="1295400"/>
            <a:ext cx="7673771" cy="5278438"/>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The Project Environment: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project environment artifacts evolve through three discrete states.</a:t>
            </a:r>
          </a:p>
          <a:p>
            <a:pPr algn="just"/>
            <a:r>
              <a:rPr lang="en-US" dirty="0" smtClean="0"/>
              <a:t>(1) Prototyping Environment. (2) Development Environment. (3) Maintenance Environment.</a:t>
            </a:r>
          </a:p>
          <a:p>
            <a:pPr algn="just"/>
            <a:r>
              <a:rPr lang="en-US" dirty="0" smtClean="0"/>
              <a:t>The </a:t>
            </a:r>
            <a:r>
              <a:rPr lang="en-US" b="1" dirty="0" smtClean="0"/>
              <a:t>Prototype Environment </a:t>
            </a:r>
            <a:r>
              <a:rPr lang="en-US" dirty="0" smtClean="0"/>
              <a:t>includes an architecture test bed for prototyping project architecture to evaluate trade-offs during inception &amp; elaboration phase of the life cycle.</a:t>
            </a:r>
          </a:p>
          <a:p>
            <a:pPr algn="just"/>
            <a:r>
              <a:rPr lang="en-US" dirty="0" smtClean="0"/>
              <a:t>The </a:t>
            </a:r>
            <a:r>
              <a:rPr lang="en-US" b="1" dirty="0" smtClean="0"/>
              <a:t>Development environment </a:t>
            </a:r>
            <a:r>
              <a:rPr lang="en-US" dirty="0" smtClean="0"/>
              <a:t>should include a full suite of development tools needed to support various Process workflows &amp; round-trip engineering to the maximum extent possible.</a:t>
            </a:r>
          </a:p>
          <a:p>
            <a:pPr algn="just"/>
            <a:r>
              <a:rPr lang="en-IN" b="1" dirty="0" smtClean="0"/>
              <a:t>The Maintenance Environment </a:t>
            </a:r>
            <a:r>
              <a:rPr lang="en-IN" dirty="0" smtClean="0"/>
              <a:t>should typically coincide with the mature version of the development.</a:t>
            </a:r>
            <a:endParaRPr lang="en-US" dirty="0" smtClean="0"/>
          </a:p>
          <a:p>
            <a:pPr algn="just"/>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There are four important environment disciplines that are critical to management context &amp; the success of a modern iterative development process.</a:t>
            </a:r>
          </a:p>
          <a:p>
            <a:pPr algn="just"/>
            <a:r>
              <a:rPr lang="en-US" dirty="0" smtClean="0"/>
              <a:t> </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a:stretch>
            <a:fillRect/>
          </a:stretch>
        </p:blipFill>
        <p:spPr bwMode="auto">
          <a:xfrm>
            <a:off x="304800" y="914400"/>
            <a:ext cx="8229600" cy="4953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182</TotalTime>
  <Words>4872</Words>
  <Application>Microsoft Office PowerPoint</Application>
  <PresentationFormat>On-screen Show (4:3)</PresentationFormat>
  <Paragraphs>248</Paragraphs>
  <Slides>114</Slides>
  <Notes>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Urban</vt:lpstr>
      <vt:lpstr>Software Project Managment</vt:lpstr>
      <vt:lpstr>SOFTWARE PROCESS WORKFLOWS </vt:lpstr>
      <vt:lpstr>Slide 3</vt:lpstr>
      <vt:lpstr>Slide 4</vt:lpstr>
      <vt:lpstr>Slide 5</vt:lpstr>
      <vt:lpstr>Slide 6</vt:lpstr>
      <vt:lpstr>Slide 7</vt:lpstr>
      <vt:lpstr>Slide 8</vt:lpstr>
      <vt:lpstr>ITERATION WORKFLOWS </vt:lpstr>
      <vt:lpstr>Slide 10</vt:lpstr>
      <vt:lpstr>Slide 11</vt:lpstr>
      <vt:lpstr>Slide 12</vt:lpstr>
      <vt:lpstr>Slide 13</vt:lpstr>
      <vt:lpstr>Slide 14</vt:lpstr>
      <vt:lpstr>Slide 15</vt:lpstr>
      <vt:lpstr>Slide 16</vt:lpstr>
      <vt:lpstr>Slide 17</vt:lpstr>
      <vt:lpstr>Slide 18</vt:lpstr>
      <vt:lpstr>CHECKPOINTS OF THE PROCESS </vt:lpstr>
      <vt:lpstr>Slide 20</vt:lpstr>
      <vt:lpstr> MAJOR MILESTONES </vt:lpstr>
      <vt:lpstr>Slide 22</vt:lpstr>
      <vt:lpstr>Slide 23</vt:lpstr>
      <vt:lpstr>Slide 24</vt:lpstr>
      <vt:lpstr>Slide 25</vt:lpstr>
      <vt:lpstr>Slide 26</vt:lpstr>
      <vt:lpstr>Slide 27</vt:lpstr>
      <vt:lpstr>Slide 28</vt:lpstr>
      <vt:lpstr>Slide 29</vt:lpstr>
      <vt:lpstr>Slide 30</vt:lpstr>
      <vt:lpstr>Slide 31</vt:lpstr>
      <vt:lpstr>Slide 32</vt:lpstr>
      <vt:lpstr>Minor Milestones</vt:lpstr>
      <vt:lpstr>Slide 34</vt:lpstr>
      <vt:lpstr>Slide 35</vt:lpstr>
      <vt:lpstr>PERIODIC STATUS ASSESSMENTS </vt:lpstr>
      <vt:lpstr>Slide 37</vt:lpstr>
      <vt:lpstr>Slide 38</vt:lpstr>
      <vt:lpstr>Iterative process planning </vt:lpstr>
      <vt:lpstr>Slide 40</vt:lpstr>
      <vt:lpstr>CONVENTIONAL WBS ISSUES </vt:lpstr>
      <vt:lpstr>Slide 42</vt:lpstr>
      <vt:lpstr>Slide 43</vt:lpstr>
      <vt:lpstr>Slide 44</vt:lpstr>
      <vt:lpstr>Slide 45</vt:lpstr>
      <vt:lpstr>EVOLUTIONARY WORK BREAKDOWN STRUCTURES </vt:lpstr>
      <vt:lpstr>Slide 47</vt:lpstr>
      <vt:lpstr>Slide 48</vt:lpstr>
      <vt:lpstr>Slide 49</vt:lpstr>
      <vt:lpstr>Slide 50</vt:lpstr>
      <vt:lpstr>Slide 51</vt:lpstr>
      <vt:lpstr>Slide 52</vt:lpstr>
      <vt:lpstr>Slide 53</vt:lpstr>
      <vt:lpstr>Slide 54</vt:lpstr>
      <vt:lpstr>Slide 55</vt:lpstr>
      <vt:lpstr>PLANNING GUIDELINES </vt:lpstr>
      <vt:lpstr>Slide 57</vt:lpstr>
      <vt:lpstr>Slide 58</vt:lpstr>
      <vt:lpstr>Slide 59</vt:lpstr>
      <vt:lpstr>THE COST AND SCHEDULE ESTIMATING PROCESS </vt:lpstr>
      <vt:lpstr>Slide 61</vt:lpstr>
      <vt:lpstr>Slide 62</vt:lpstr>
      <vt:lpstr>Slide 63</vt:lpstr>
      <vt:lpstr>Slide 64</vt:lpstr>
      <vt:lpstr>Slide 65</vt:lpstr>
      <vt:lpstr>Slide 66</vt:lpstr>
      <vt:lpstr>THE ITERATION PLANNING PROCESS   </vt:lpstr>
      <vt:lpstr>Slide 68</vt:lpstr>
      <vt:lpstr>Slide 69</vt:lpstr>
      <vt:lpstr>Slide 70</vt:lpstr>
      <vt:lpstr>Slide 71</vt:lpstr>
      <vt:lpstr>PRAGMATIC PLANNING </vt:lpstr>
      <vt:lpstr>Slide 73</vt:lpstr>
      <vt:lpstr>Slide 74</vt:lpstr>
      <vt:lpstr>PROJECT ORGANIZATIONS AND RESPONSIBILITIES</vt:lpstr>
      <vt:lpstr>Line-Of-Business Organizations: </vt:lpstr>
      <vt:lpstr>Slide 77</vt:lpstr>
      <vt:lpstr>Slide 78</vt:lpstr>
      <vt:lpstr>Slide 79</vt:lpstr>
      <vt:lpstr>Project organizations: </vt:lpstr>
      <vt:lpstr>Slide 81</vt:lpstr>
      <vt:lpstr>Slide 82</vt:lpstr>
      <vt:lpstr>Slide 83</vt:lpstr>
      <vt:lpstr>Software management team</vt:lpstr>
      <vt:lpstr>Slide 85</vt:lpstr>
      <vt:lpstr>Software Architecture team</vt:lpstr>
      <vt:lpstr>Slide 87</vt:lpstr>
      <vt:lpstr>Software development team</vt:lpstr>
      <vt:lpstr>Slide 89</vt:lpstr>
      <vt:lpstr>Software Assessment team</vt:lpstr>
      <vt:lpstr>Evolution of Organizations</vt:lpstr>
      <vt:lpstr>Slide 92</vt:lpstr>
      <vt:lpstr>Slide 93</vt:lpstr>
      <vt:lpstr>THE PROCESS AUTOMATION</vt:lpstr>
      <vt:lpstr>Slide 95</vt:lpstr>
      <vt:lpstr>Slide 96</vt:lpstr>
      <vt:lpstr>The Project Environment: </vt:lpstr>
      <vt:lpstr>Slide 98</vt:lpstr>
      <vt:lpstr>Slide 99</vt:lpstr>
      <vt:lpstr>Round Trip Engineering</vt:lpstr>
      <vt:lpstr>Round Trip Environment </vt:lpstr>
      <vt:lpstr>Change Management </vt:lpstr>
      <vt:lpstr>Slide 103</vt:lpstr>
      <vt:lpstr>Change management </vt:lpstr>
      <vt:lpstr>Configuration Baseline </vt:lpstr>
      <vt:lpstr>Slide 106</vt:lpstr>
      <vt:lpstr>Slide 107</vt:lpstr>
      <vt:lpstr>Slide 108</vt:lpstr>
      <vt:lpstr>Change Management </vt:lpstr>
      <vt:lpstr>Infrastructure </vt:lpstr>
      <vt:lpstr>Slide 111</vt:lpstr>
      <vt:lpstr>Infrastructure </vt:lpstr>
      <vt:lpstr>Slide 113</vt:lpstr>
      <vt:lpstr>Slide 114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Project Managment</dc:title>
  <dc:creator>SMD FAROOK</dc:creator>
  <cp:lastModifiedBy>farook 1201</cp:lastModifiedBy>
  <cp:revision>25</cp:revision>
  <dcterms:created xsi:type="dcterms:W3CDTF">2006-08-16T00:00:00Z</dcterms:created>
  <dcterms:modified xsi:type="dcterms:W3CDTF">2023-10-26T05:47:31Z</dcterms:modified>
</cp:coreProperties>
</file>