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134960200" r:id="rId2"/>
    <p:sldId id="2134960210" r:id="rId3"/>
    <p:sldId id="2134960201" r:id="rId4"/>
    <p:sldId id="2134960202" r:id="rId5"/>
    <p:sldId id="2134960243" r:id="rId6"/>
    <p:sldId id="2134960203" r:id="rId7"/>
    <p:sldId id="2134960205" r:id="rId8"/>
    <p:sldId id="2134960204" r:id="rId9"/>
    <p:sldId id="2134960185" r:id="rId10"/>
    <p:sldId id="2134960187" r:id="rId11"/>
    <p:sldId id="2134960224" r:id="rId12"/>
    <p:sldId id="2134960254" r:id="rId13"/>
    <p:sldId id="2134960255" r:id="rId14"/>
    <p:sldId id="2134960256" r:id="rId15"/>
    <p:sldId id="2134960257" r:id="rId16"/>
    <p:sldId id="2134960225" r:id="rId17"/>
    <p:sldId id="2134960226" r:id="rId18"/>
    <p:sldId id="2134960211" r:id="rId19"/>
    <p:sldId id="2134960247" r:id="rId20"/>
    <p:sldId id="2134960212" r:id="rId21"/>
    <p:sldId id="2134960258" r:id="rId22"/>
    <p:sldId id="2134960259" r:id="rId23"/>
    <p:sldId id="2134960262" r:id="rId24"/>
    <p:sldId id="2134960260" r:id="rId25"/>
    <p:sldId id="2134960261" r:id="rId26"/>
    <p:sldId id="2134960250" r:id="rId27"/>
    <p:sldId id="2134960222" r:id="rId28"/>
    <p:sldId id="2134960223" r:id="rId29"/>
    <p:sldId id="2134960244" r:id="rId30"/>
    <p:sldId id="2134960239" r:id="rId31"/>
    <p:sldId id="2134960237" r:id="rId32"/>
    <p:sldId id="2134960214" r:id="rId33"/>
    <p:sldId id="2134960252" r:id="rId34"/>
    <p:sldId id="2134960230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249" autoAdjust="0"/>
  </p:normalViewPr>
  <p:slideViewPr>
    <p:cSldViewPr snapToGrid="0">
      <p:cViewPr>
        <p:scale>
          <a:sx n="80" d="100"/>
          <a:sy n="80" d="100"/>
        </p:scale>
        <p:origin x="-528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B9BF8E-B826-44B4-B025-896E80154D63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21E97C-A8AB-417C-AD6E-B47CABD3A8E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235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605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60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604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604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2916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313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07399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37028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7005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830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355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53625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944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60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60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60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604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3867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26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97C-A8AB-417C-AD6E-B47CABD3A8EF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4060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74D62-9177-4290-B02D-696C2C881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983414-9EF9-4415-95C2-6EFA5CCA2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DB11E-6EEB-4382-ADA6-EF988661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93423-481E-4422-BD2E-14DD4008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0280D2-7912-4022-9DF6-67281D56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178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79A31-92FC-46BF-AB10-55F3EF8D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0171A2-6467-4CAA-A63C-55CDFACFA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6C1607-43A2-44EF-924D-2085194D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0BA87C-BCAB-4944-8CF4-CB53FA46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801B00-FFBD-4B3E-B3CF-F3F0781E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030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B80585-8D87-48C3-90EB-2104808E8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3C68E7-BEE4-4F07-AA76-43588BE98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9690EB-22D9-4B1B-87F1-96BFE683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5D4AE5-0178-40B4-9ECE-222588D9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B16FAA-37C3-43B9-A07A-C9D177F3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5441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BA2CF-EE85-4D7B-8331-BB619E7A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F938E-8011-416C-AF28-940914EF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5BB6A-96FE-4463-85C6-A7AC0A67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D771F-9615-4085-81B7-5F6651BE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5808C4-0D51-4293-B4EA-CFAED74E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665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DAF1D-CD36-4AE4-A73D-C6E28B1B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55899D-0AAA-4707-8FC5-82BBEC74D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6A054-E6D9-40A9-98BE-06854629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6EC39-583B-4E30-A5F5-02971A58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D6D71-B3E4-4596-808C-ADCA165D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3406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F6582-EDE4-417F-8D97-99A147FB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9990E6-FCBE-46A7-9792-1DCED1C0E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6E4DAD-C244-45CB-AFDF-B7D5BD802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3FFF38-FA9F-4905-80DD-A667214C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4ACF43-F46B-4FF6-8E17-F00F8A37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A0B117-0102-4F57-A0A8-8CE005B1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6701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0EBFB-9C92-49D9-B216-82D9A69A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26E40F-2AAE-4373-BD5E-7519FFA9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D4BE59-94CB-4A75-9C41-6ACE68A82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F7E077-B3A1-4D44-A9E2-AE50DF864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C31110-0792-4DB0-8209-F4B782591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DFC918-9697-4AFE-8AF1-CAD672F0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127854-8F76-4003-97F8-DED41993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FEC44E-BDF7-499E-BEF1-F75A0C80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747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02B2F-162A-4A3D-97EA-7EA1464A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C7A89A-D85A-443F-B93F-4F4066CA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52CB00-ACD5-4DD8-962F-43445959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5DEACC-2074-41BD-8323-CC5E8556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7471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BE3BD6-2224-4EB3-AD2C-42C94097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6D9955-22C3-456C-8466-4A8B842A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70EE19-0738-4D9C-A4BA-9D5B224B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3864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66E61-C345-49D6-9653-4835AAD5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55469-E92C-43A2-87A2-A3C109839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26440C-FA16-4E6D-8B46-244D4BEF3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632B61-224C-4AC7-88EC-411A1F2D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C79896-0D70-47D4-A0D5-5A736436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501814-7822-486E-B9E0-0CBE16FC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7352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FD6EE-1685-4047-A0CD-2FFAF2B0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A2AA51-D763-4F88-B849-38F41A21E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F3B48F-1ABE-442D-8EB3-6344214EA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3AD840-4915-4E48-9453-5128648F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F6CAD3-4A01-4CE9-8460-A181333C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165A4B-CBC8-4B53-9E61-6EC23C4E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0994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CB33BE-1F59-418D-B6C0-B1926657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827DA7-611F-47EC-8861-3CE72031F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580C6-AD86-4FAE-AD9D-48B24293F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9EA0-424E-4E0D-AEB8-7B3EDCAB6481}" type="datetimeFigureOut">
              <a:rPr lang="en-IN" smtClean="0"/>
              <a:pPr/>
              <a:t>17-04-2023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DEA97-8C97-4D0A-B0CA-05F95C7F5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40D13E-B650-4557-9049-3D2BC4365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DF58-9A5F-4FE7-B6B4-5B75E8EE74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929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B57588-5018-4FF4-B5E3-A6CA09A71D75}"/>
              </a:ext>
            </a:extLst>
          </p:cNvPr>
          <p:cNvSpPr/>
          <p:nvPr/>
        </p:nvSpPr>
        <p:spPr>
          <a:xfrm>
            <a:off x="0" y="-29928"/>
            <a:ext cx="12192000" cy="21566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D366C6-81E9-4F18-BCA8-E4BD8C04286F}"/>
              </a:ext>
            </a:extLst>
          </p:cNvPr>
          <p:cNvSpPr txBox="1"/>
          <p:nvPr/>
        </p:nvSpPr>
        <p:spPr>
          <a:xfrm>
            <a:off x="159587" y="796629"/>
            <a:ext cx="1159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(PART-1)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DEF4AE-43B9-4F00-8957-6922C5F19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720" y="2184886"/>
            <a:ext cx="2604560" cy="2604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F13DB1-8F39-48FB-93C8-4884DBF97ACC}"/>
              </a:ext>
            </a:extLst>
          </p:cNvPr>
          <p:cNvSpPr/>
          <p:nvPr/>
        </p:nvSpPr>
        <p:spPr>
          <a:xfrm>
            <a:off x="0" y="4857908"/>
            <a:ext cx="12206068" cy="20000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3FF7F6-73FD-4682-AADE-F053AAB16FC9}"/>
              </a:ext>
            </a:extLst>
          </p:cNvPr>
          <p:cNvSpPr txBox="1"/>
          <p:nvPr/>
        </p:nvSpPr>
        <p:spPr>
          <a:xfrm>
            <a:off x="305972" y="5098536"/>
            <a:ext cx="115941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Dr.Y.Mallikarjuna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Rao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M.Tech., </a:t>
            </a:r>
            <a:r>
              <a:rPr 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Ph.D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Professor &amp; Head of ECE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Santhiram Engineering College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hod.ece@srecnandyal.edu.in</a:t>
            </a:r>
          </a:p>
        </p:txBody>
      </p:sp>
    </p:spTree>
    <p:extLst>
      <p:ext uri="{BB962C8B-B14F-4D97-AF65-F5344CB8AC3E}">
        <p14:creationId xmlns:p14="http://schemas.microsoft.com/office/powerpoint/2010/main" xmlns="" val="35827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39759D-06AE-471A-9C07-435F86F5F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08/33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8" y="994353"/>
                <a:ext cx="11745280" cy="51808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To simplify the above expression, we will use the result below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IN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𝛷</m:t>
                                  </m:r>
                                </m:e>
                              </m:acc>
                            </m:sup>
                          </m:sSup>
                        </m:e>
                      </m:nary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where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𝛷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 phase factor, which does not affect the power at the output. Using the relation above, the expression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𝑌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can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be simplified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∈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∈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𝑁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𝑑𝑒𝑠𝑖𝑟𝑒𝑑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𝑠𝑖𝑔𝑛𝑎𝑙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en-US" sz="200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  <m:t>∈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𝑁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2000" b="0" i="1" smtClean="0">
                                                          <a:latin typeface="Cambria Math"/>
                                                          <a:ea typeface="Cambria Math"/>
                                                          <a:cs typeface="Times New Roman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b="0" i="1" smtClean="0">
                                                          <a:latin typeface="Cambria Math"/>
                                                          <a:ea typeface="Cambria Math"/>
                                                          <a:cs typeface="Times New Roman" pitchFamily="18" charset="0"/>
                                                        </a:rPr>
                                                        <m:t>𝜋</m:t>
                                                      </m:r>
                                                      <m:f>
                                                        <m:fPr>
                                                          <m:ctrlPr>
                                                            <a:rPr lang="en-US" sz="2000" b="0" i="1" smtClean="0">
                                                              <a:latin typeface="Cambria Math"/>
                                                              <a:ea typeface="Cambria Math"/>
                                                              <a:cs typeface="Times New Roman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r>
                                                            <a:rPr lang="en-US" sz="2000" b="0" i="1" smtClean="0">
                                                              <a:latin typeface="Cambria Math"/>
                                                              <a:ea typeface="Cambria Math"/>
                                                              <a:cs typeface="Times New Roman" pitchFamily="18" charset="0"/>
                                                            </a:rPr>
                                                            <m:t>𝑙</m:t>
                                                          </m:r>
                                                          <m:r>
                                                            <a:rPr lang="en-US" sz="2000" b="0" i="1" smtClean="0">
                                                              <a:latin typeface="Cambria Math"/>
                                                              <a:ea typeface="Cambria Math"/>
                                                              <a:cs typeface="Times New Roman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r>
                                                            <a:rPr lang="en-US" sz="2000" b="0" i="1" smtClean="0">
                                                              <a:latin typeface="Cambria Math"/>
                                                              <a:ea typeface="Cambria Math"/>
                                                              <a:cs typeface="Times New Roman" pitchFamily="18" charset="0"/>
                                                            </a:rPr>
                                                            <m:t>𝑘</m:t>
                                                          </m:r>
                                                          <m:r>
                                                            <a:rPr lang="en-US" sz="2000" b="0" i="1" smtClean="0">
                                                              <a:latin typeface="Cambria Math"/>
                                                              <a:ea typeface="Cambria Math"/>
                                                              <a:cs typeface="Times New Roman" pitchFamily="18" charset="0"/>
                                                            </a:rPr>
                                                            <m:t>+∈</m:t>
                                                          </m:r>
                                                        </m:num>
                                                        <m:den>
                                                          <m:r>
                                                            <a:rPr lang="en-US" sz="2000" b="0" i="1" smtClean="0">
                                                              <a:latin typeface="Cambria Math"/>
                                                              <a:ea typeface="Cambria Math"/>
                                                              <a:cs typeface="Times New Roman" pitchFamily="18" charset="0"/>
                                                            </a:rPr>
                                                            <m:t>𝑁</m:t>
                                                          </m:r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groupCh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𝛷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𝑘𝑙</m:t>
                              </m:r>
                            </m:sup>
                          </m:sSup>
                        </m:e>
                        <m:li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𝑖𝑛𝑡𝑒𝑟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𝑐𝑎𝑟𝑟𝑖𝑒𝑟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𝑖𝑛𝑡𝑒𝑟𝑓𝑒𝑟𝑒𝑛𝑐𝑒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sub>
                          </m:sSub>
                        </m:lim>
                      </m:limLow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SINR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𝑆𝐼𝑁𝑅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𝑆𝑖𝑔𝑛𝑎𝑙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𝑝𝑜𝑤𝑤𝑒𝑟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𝐼𝑛𝑡𝑒𝑟𝑓𝑒𝑟𝑒𝑛𝑐𝑒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𝑁𝑜𝑖𝑠𝑒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𝑃𝑜𝑤𝑒𝑟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𝑆𝑖𝑔𝑛𝑎𝑙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𝑝𝑜𝑤𝑒𝑟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8" y="994353"/>
                <a:ext cx="11745280" cy="5180816"/>
              </a:xfrm>
              <a:blipFill rotWithShape="1">
                <a:blip r:embed="rId3"/>
                <a:stretch>
                  <a:fillRect l="-571" t="-1176" r="-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081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09/33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958726"/>
                <a:ext cx="11614727" cy="5168941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The desired signal power can be calculated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𝑠𝑖𝑔𝑛𝑎𝑙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𝑝𝑜𝑤𝑒𝑟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∈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sz="2000" b="0" i="0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∈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For a large value of N, i.e.,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of subcarriers, we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000" i="0" smtClean="0">
                                  <a:latin typeface="Cambria Math"/>
                                  <a:cs typeface="Times New Roman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IN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000" i="0" smtClean="0">
                                  <a:latin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00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00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IN" sz="200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∈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IN" sz="20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≈</m:t>
                              </m:r>
                              <m:f>
                                <m:fPr>
                                  <m:ctrlPr>
                                    <a:rPr lang="en-IN" sz="20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𝜋</m:t>
                                  </m:r>
                                  <m:r>
                                    <a:rPr lang="en-IN" sz="20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∈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∈</m:t>
                          </m:r>
                        </m:e>
                      </m:func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Hence, the signal power for a large number of subcarriers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𝑆𝑖𝑔𝑛𝑎𝑙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𝑝𝑜𝑤𝑒𝑟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∈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∈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power of the transmitted data symbols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𝐻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denotes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average channel-power gain across each subcarrier. The interference power is given as</a:t>
                </a:r>
                <a:r>
                  <a:rPr lang="en-US" sz="2000" dirty="0" smtClean="0"/>
                  <a:t>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00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0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 smtClean="0">
                                                  <a:latin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US" sz="200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∈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𝜋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2000" b="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000" b="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  <m:t>𝑙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000" b="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  <m:t>+∈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000" b="0" i="1" smtClean="0">
                                                      <a:latin typeface="Cambria Math"/>
                                                      <a:ea typeface="Cambria Math"/>
                                                      <a:cs typeface="Times New Roman" pitchFamily="18" charset="0"/>
                                                    </a:rPr>
                                                    <m:t>𝑁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958726"/>
                <a:ext cx="11614727" cy="5168941"/>
              </a:xfrm>
              <a:blipFill rotWithShape="1">
                <a:blip r:embed="rId4"/>
                <a:stretch>
                  <a:fillRect l="-525" t="-1179" r="-4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960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10/33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946850"/>
                <a:ext cx="11614727" cy="5168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Setting k − l = u and letting N → ∞,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=−∞,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≠0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∈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𝑢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𝑁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∈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=−∞,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≠0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𝑢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𝑁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Employing the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inequality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000" b="0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𝜃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we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000" i="0" smtClean="0">
                              <a:latin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IN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IN" sz="20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IN" sz="20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IN" sz="200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IN" sz="20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𝑁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≥2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−−−2</m:t>
                          </m:r>
                        </m:e>
                      </m:func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interference power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can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therefore, be approximated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=−∞,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≠0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ea typeface="Cambria Math"/>
                </a:endParaRPr>
              </a:p>
              <a:p>
                <a:pPr marL="0" indent="0">
                  <a:buNone/>
                </a:pPr>
                <a:endParaRPr lang="en-US" sz="2000" b="0" dirty="0" smtClean="0">
                  <a:latin typeface="Times New Roman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𝑠𝑖𝑛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946850"/>
                <a:ext cx="11614727" cy="5168941"/>
              </a:xfrm>
              <a:blipFill rotWithShape="1">
                <a:blip r:embed="rId4"/>
                <a:stretch>
                  <a:fillRect l="-577" t="-11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880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11/33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187" y="923100"/>
                <a:ext cx="11500338" cy="52283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∈=0.822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∈</m:t>
                      </m:r>
                    </m:oMath>
                  </m:oMathPara>
                </a14:m>
                <a:endParaRPr lang="en-IN" sz="2000" dirty="0" smtClean="0"/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Hence, the SINR in the presence of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carrier-frequency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offset of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𝑆𝐼𝑁𝑅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∈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0.822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∈+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2000" dirty="0"/>
                            <m:t> 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−−−−3</m:t>
                      </m:r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IN" sz="2000" b="1" u="sng" dirty="0" smtClean="0">
                    <a:latin typeface="Times New Roman" pitchFamily="18" charset="0"/>
                    <a:cs typeface="Times New Roman" pitchFamily="18" charset="0"/>
                  </a:rPr>
                  <a:t>OFDM–PEAK-TO-AVERAGE POWER RATIO (PAPR)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Peak-to-Average Power Ratio (PAPR) is a critical problem in OFDM systems, which needs to be handled effectively in order to limit the distortion at the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receiver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Consider a non-OFDM or single-carrier system with BPSK modulated symbols. For example, let the symbol stream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,…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be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given as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+a, −a, +a, . . 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and so on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power in each symbol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equals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Further, also observe that this is the peak power at any given instant of time. Therefore, we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have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𝑃𝑒𝑎𝑘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𝑝𝑜𝑤𝑒𝑟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𝐴𝑣𝑒𝑟𝑎𝑔𝑒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𝑝𝑜𝑤𝑒𝑟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187" y="923100"/>
                <a:ext cx="11500338" cy="5228317"/>
              </a:xfrm>
              <a:blipFill rotWithShape="1">
                <a:blip r:embed="rId4"/>
                <a:stretch>
                  <a:fillRect l="-583" r="-5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880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82195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0" y="6323987"/>
            <a:ext cx="12154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12/33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8" y="911224"/>
                <a:ext cx="11614727" cy="5216443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Thus, since the peak and average power are equal, the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peak-to-average power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ratio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or PAPR,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𝑃𝐴𝑃𝑅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𝑝𝑒𝑎𝑘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𝑝𝑜𝑤𝑒𝑟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𝐴𝑣𝑒𝑟𝑎𝑔𝑒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𝑝𝑜𝑤𝑤𝑒𝑟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=1=0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𝑑𝐵</m:t>
                      </m:r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8" y="911224"/>
                <a:ext cx="11614727" cy="5216443"/>
              </a:xfrm>
              <a:blipFill rotWithShape="1">
                <a:blip r:embed="rId4"/>
                <a:stretch>
                  <a:fillRect l="-472" t="-11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0725" y="1258063"/>
            <a:ext cx="2381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77745" y="3384469"/>
            <a:ext cx="2882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FIGURE 3: OFDM SUBCARRIER LOADING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32509" y="1885909"/>
                <a:ext cx="8256726" cy="4606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Now, consider an OFDM system in which the different information symbols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,…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given by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a, −a, +a, . . .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instance, are loaded onto the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subcarriers</a:t>
                </a:r>
                <a:r>
                  <a:rPr lang="en-US" dirty="0" smtClean="0"/>
                  <a:t>,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which is illustrated from figure 3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The actual samples transmitted over the wireless channel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are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which are the IFFT samples of the information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symbols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Consider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𝑡h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IFFT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given as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groupCh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𝑖𝑛𝑓𝑜𝑟𝑚𝑎𝑡𝑖𝑜𝑛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𝑠𝑦𝑚𝑏𝑜𝑙𝑠</m:t>
                                  </m:r>
                                </m:lim>
                              </m:limLow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𝑘𝑖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average power in the symbols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𝐴𝑣𝑒𝑟𝑎𝑔𝑒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𝑝𝑜𝑤𝑒𝑟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Times New Roman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𝜋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𝑘𝑖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885909"/>
                <a:ext cx="8256726" cy="4606454"/>
              </a:xfrm>
              <a:prstGeom prst="rect">
                <a:avLst/>
              </a:prstGeom>
              <a:blipFill rotWithShape="1">
                <a:blip r:embed="rId6"/>
                <a:stretch>
                  <a:fillRect l="-665" t="-661" r="-7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880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1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0" y="6457889"/>
            <a:ext cx="12154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13/33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8" y="875599"/>
                <a:ext cx="11709654" cy="5323320"/>
              </a:xfrm>
            </p:spPr>
            <p:txBody>
              <a:bodyPr/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Observe that the peak of the OFDM sample arises for all symbols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=+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or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This can be verified as follows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𝑘𝑖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limLow>
                            <m:limLow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lim>
                          </m:limLow>
                        </m:e>
                      </m:nary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𝑘𝑖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IN" sz="2000" dirty="0" smtClean="0"/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Therefore, the peak power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Hence, the peak-to-average power ratio in an OFDM system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𝑂𝐹𝐷𝑀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𝑃𝐴𝑃𝑅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8" y="875599"/>
                <a:ext cx="11709654" cy="5323320"/>
              </a:xfrm>
              <a:blipFill rotWithShape="1">
                <a:blip r:embed="rId4"/>
                <a:stretch>
                  <a:fillRect l="-573" t="-1145" r="-5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2807" y="2828843"/>
            <a:ext cx="3259189" cy="257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50234" y="5403273"/>
            <a:ext cx="3443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FIGURE 4: OFDM PAPR FOR VARIOUS NUMBER OF SUBCARRIERS 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798" y="3806615"/>
            <a:ext cx="81979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the above expression, it can be seen that the peak-to-average power ratio in an OFDM system is N, which is significantly higher compared to that of the single-carrier system, which is 1. Further, interestingly, this PAPR rises with N, i.e., the number of subcarriers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symbols across the subcarriers can add up to produce a high peak valued signal as seen above. For instance, in an OFDM system with 512 subcarriers and BPSK modulation, the PAPR at the output can be as high as 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dB.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0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14/33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2599">
            <a:extLst>
              <a:ext uri="{FF2B5EF4-FFF2-40B4-BE49-F238E27FC236}">
                <a16:creationId xmlns:a16="http://schemas.microsoft.com/office/drawing/2014/main" xmlns="" id="{1A5135F2-EC67-4455-A56A-182FF9DCBF38}"/>
              </a:ext>
            </a:extLst>
          </p:cNvPr>
          <p:cNvSpPr/>
          <p:nvPr/>
        </p:nvSpPr>
        <p:spPr>
          <a:xfrm>
            <a:off x="7708713" y="2434800"/>
            <a:ext cx="316577" cy="316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7" name="Shape 2723">
            <a:extLst>
              <a:ext uri="{FF2B5EF4-FFF2-40B4-BE49-F238E27FC236}">
                <a16:creationId xmlns:a16="http://schemas.microsoft.com/office/drawing/2014/main" xmlns="" id="{39BC3AC1-C97C-40CA-86C6-C53DE00FA29C}"/>
              </a:ext>
            </a:extLst>
          </p:cNvPr>
          <p:cNvSpPr/>
          <p:nvPr/>
        </p:nvSpPr>
        <p:spPr>
          <a:xfrm>
            <a:off x="954935" y="2421639"/>
            <a:ext cx="342898" cy="34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ctr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8" name="Shape 2778">
            <a:extLst>
              <a:ext uri="{FF2B5EF4-FFF2-40B4-BE49-F238E27FC236}">
                <a16:creationId xmlns:a16="http://schemas.microsoft.com/office/drawing/2014/main" xmlns="" id="{D45D618A-1685-446D-A920-BA985E1A4A9A}"/>
              </a:ext>
            </a:extLst>
          </p:cNvPr>
          <p:cNvSpPr/>
          <p:nvPr/>
        </p:nvSpPr>
        <p:spPr>
          <a:xfrm>
            <a:off x="2628437" y="2421639"/>
            <a:ext cx="342898" cy="34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ctr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9" name="Shape 2773">
            <a:extLst>
              <a:ext uri="{FF2B5EF4-FFF2-40B4-BE49-F238E27FC236}">
                <a16:creationId xmlns:a16="http://schemas.microsoft.com/office/drawing/2014/main" xmlns="" id="{BC38B62B-02B0-4F11-893D-E772F9FF9690}"/>
              </a:ext>
            </a:extLst>
          </p:cNvPr>
          <p:cNvSpPr/>
          <p:nvPr/>
        </p:nvSpPr>
        <p:spPr>
          <a:xfrm>
            <a:off x="4300778" y="2421639"/>
            <a:ext cx="342898" cy="34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ctr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0" name="Shape 2784">
            <a:extLst>
              <a:ext uri="{FF2B5EF4-FFF2-40B4-BE49-F238E27FC236}">
                <a16:creationId xmlns:a16="http://schemas.microsoft.com/office/drawing/2014/main" xmlns="" id="{39EEFE51-D6D7-4969-B264-54018555DF09}"/>
              </a:ext>
            </a:extLst>
          </p:cNvPr>
          <p:cNvSpPr/>
          <p:nvPr/>
        </p:nvSpPr>
        <p:spPr>
          <a:xfrm>
            <a:off x="5998868" y="2421639"/>
            <a:ext cx="342898" cy="34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ctr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1" name="Shape 2570">
            <a:extLst>
              <a:ext uri="{FF2B5EF4-FFF2-40B4-BE49-F238E27FC236}">
                <a16:creationId xmlns:a16="http://schemas.microsoft.com/office/drawing/2014/main" xmlns="" id="{46A4273B-D826-4086-829C-0E2B2347592B}"/>
              </a:ext>
            </a:extLst>
          </p:cNvPr>
          <p:cNvSpPr/>
          <p:nvPr/>
        </p:nvSpPr>
        <p:spPr>
          <a:xfrm>
            <a:off x="9382215" y="2444572"/>
            <a:ext cx="303939" cy="29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923101"/>
                <a:ext cx="11614727" cy="5073938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The PAPR of an OFDM system is characterized using the CCDF, i.e., the complementary cumulative distribution function. The CCDF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𝑋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 random variable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is given as the probability that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X &gt; x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expressed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Naturally, the CCDF is related to the CDF, i.e.,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𝑜𝑓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=1−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𝑃𝑟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impact of PAPR on the OFDM system hardware can be understood as follows. Every communication system has a receiver amplifier, which serves to amplify the amplitude of the receive signal, in order to boost its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strength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Typically, the amplifier operates around a bias point, as shown in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Figure 5,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which is roughly around the average power of the signal. As long as the signal amplitude is restricted to the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dynamic range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of the amplifier around this bias point, for which the amplifier characteristic is linear, there is no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non-linear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distortion at the output.</a:t>
                </a: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923101"/>
                <a:ext cx="11614727" cy="5073938"/>
              </a:xfrm>
              <a:blipFill rotWithShape="1">
                <a:blip r:embed="rId4"/>
                <a:stretch>
                  <a:fillRect l="-577" t="-1200" r="-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834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2599">
            <a:extLst>
              <a:ext uri="{FF2B5EF4-FFF2-40B4-BE49-F238E27FC236}">
                <a16:creationId xmlns:a16="http://schemas.microsoft.com/office/drawing/2014/main" xmlns="" id="{A2518DE7-6723-46F1-8EAD-1371E9F8182C}"/>
              </a:ext>
            </a:extLst>
          </p:cNvPr>
          <p:cNvSpPr/>
          <p:nvPr/>
        </p:nvSpPr>
        <p:spPr>
          <a:xfrm>
            <a:off x="7708713" y="2547094"/>
            <a:ext cx="316577" cy="316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7" name="Shape 2723">
            <a:extLst>
              <a:ext uri="{FF2B5EF4-FFF2-40B4-BE49-F238E27FC236}">
                <a16:creationId xmlns:a16="http://schemas.microsoft.com/office/drawing/2014/main" xmlns="" id="{C967ACB9-9297-4EDB-A9C3-B62C8EDF505D}"/>
              </a:ext>
            </a:extLst>
          </p:cNvPr>
          <p:cNvSpPr/>
          <p:nvPr/>
        </p:nvSpPr>
        <p:spPr>
          <a:xfrm>
            <a:off x="954935" y="2533933"/>
            <a:ext cx="342898" cy="34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ctr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8" name="Shape 2778">
            <a:extLst>
              <a:ext uri="{FF2B5EF4-FFF2-40B4-BE49-F238E27FC236}">
                <a16:creationId xmlns:a16="http://schemas.microsoft.com/office/drawing/2014/main" xmlns="" id="{D6371013-C64D-41E5-A8E5-AC9060126172}"/>
              </a:ext>
            </a:extLst>
          </p:cNvPr>
          <p:cNvSpPr/>
          <p:nvPr/>
        </p:nvSpPr>
        <p:spPr>
          <a:xfrm>
            <a:off x="2628437" y="2533933"/>
            <a:ext cx="342898" cy="34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ctr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39" name="Shape 2773">
            <a:extLst>
              <a:ext uri="{FF2B5EF4-FFF2-40B4-BE49-F238E27FC236}">
                <a16:creationId xmlns:a16="http://schemas.microsoft.com/office/drawing/2014/main" xmlns="" id="{4C818B5B-5035-49C6-A796-941FE987F533}"/>
              </a:ext>
            </a:extLst>
          </p:cNvPr>
          <p:cNvSpPr/>
          <p:nvPr/>
        </p:nvSpPr>
        <p:spPr>
          <a:xfrm>
            <a:off x="4300778" y="2533933"/>
            <a:ext cx="342898" cy="34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ctr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0" name="Shape 2784">
            <a:extLst>
              <a:ext uri="{FF2B5EF4-FFF2-40B4-BE49-F238E27FC236}">
                <a16:creationId xmlns:a16="http://schemas.microsoft.com/office/drawing/2014/main" xmlns="" id="{8A16751C-0CE3-4E5F-96EF-C3E99A684D6B}"/>
              </a:ext>
            </a:extLst>
          </p:cNvPr>
          <p:cNvSpPr/>
          <p:nvPr/>
        </p:nvSpPr>
        <p:spPr>
          <a:xfrm>
            <a:off x="5998868" y="2533933"/>
            <a:ext cx="342898" cy="34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ctr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41" name="Shape 2570">
            <a:extLst>
              <a:ext uri="{FF2B5EF4-FFF2-40B4-BE49-F238E27FC236}">
                <a16:creationId xmlns:a16="http://schemas.microsoft.com/office/drawing/2014/main" xmlns="" id="{3D2DF35E-801B-4345-9FA2-AF05FC348CD0}"/>
              </a:ext>
            </a:extLst>
          </p:cNvPr>
          <p:cNvSpPr/>
          <p:nvPr/>
        </p:nvSpPr>
        <p:spPr>
          <a:xfrm>
            <a:off x="9382215" y="2556866"/>
            <a:ext cx="303939" cy="297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15/33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713" y="1013816"/>
            <a:ext cx="3893668" cy="29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41326" y="3992478"/>
            <a:ext cx="4264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FIGURE 5: NONLINEAR AMPLIFIER CHARACTERISTIC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797" y="877277"/>
            <a:ext cx="7459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in the case of OFDM, since the peak power deviates significantly from the average power, there is a high chance that the signal crosses into the voltage region outside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dynamic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range of the amplifier, thus resulting in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non-linear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distortion of the received signal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net result is a poor decoding performance and a rise in the bit-error rate. A slightly modified OFDM technique, which can significantly reduce the PAPR, is SC-FDMA, which is described next.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6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16/33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797" y="982477"/>
            <a:ext cx="11614727" cy="5216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INTRODUCTION TO SC-FDMA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SC-FDMA, which stands for Single-Carrier Frequency Division for Multiple Access, can be employed to reduce the peak-to-average power ratio in an OFDM system. Consider the following hypothetical modification of the OFDM transmitter, shown in Figure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the insertion of an N-point FFT block before the N-point IFFT block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can then be seen that the FFT and the IFFT cancel the effect of each other and the net output is the exact input symbol stream, i.e., corresponding to a single-carrier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 which drastically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reduces the PAPR, since, as seen previously, the PAPR of a single-carrier system is 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dB.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569" y="2545727"/>
            <a:ext cx="8395894" cy="17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5292" y="4329504"/>
            <a:ext cx="706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FIGURE 6: HYPOTHETICAL MODIFICATION OF OFDM TRANSMITTER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36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17/33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437" y="942234"/>
            <a:ext cx="82391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0074" y="3059668"/>
            <a:ext cx="729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FIGURE 7: SC-FDMA TRANSMITTER SCHEMATIC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277" y="3929237"/>
            <a:ext cx="11614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instead of using an N-point FFT, one can use an M-point FFT, where M &lt; N, to reduce the PAPR, while still retaining the properties of the OFDM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system.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proposed SC-FDMA schematic is shown in Figure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Hence, introduction of the M-point FFT in SC-FDMA significantly reduces the PAPR of the system. This is the central principle of SC-FDMA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9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99780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Outline of the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Presentation(PART -A)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A Presentation to NAAC Peer Team                 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		               08-04-2022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B741AE-165A-40FC-BFBA-59D981283D58}"/>
              </a:ext>
            </a:extLst>
          </p:cNvPr>
          <p:cNvSpPr txBox="1"/>
          <p:nvPr/>
        </p:nvSpPr>
        <p:spPr>
          <a:xfrm>
            <a:off x="763303" y="759823"/>
            <a:ext cx="6307198" cy="198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Introduction to MIMO-OFDM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dirty="0" smtClean="0">
                <a:effectLst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Impact of carrier frequency offset in OFDM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PAPR in OFDM SYSTEMS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dirty="0" smtClean="0">
                <a:effectLst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Introduction to SC-FDMA</a:t>
            </a:r>
            <a:endParaRPr lang="en-IN" sz="2400" b="1" dirty="0">
              <a:effectLst/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B851-34C1-4940-8B71-83F7749A8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86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164392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18/33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392" y="853808"/>
            <a:ext cx="11571590" cy="5192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u="sng" dirty="0" smtClean="0">
                <a:latin typeface="Times New Roman" pitchFamily="18" charset="0"/>
                <a:cs typeface="Times New Roman" pitchFamily="18" charset="0"/>
              </a:rPr>
              <a:t>SC-FDMA RECEIVER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SC-FDMA receiver incorporates two new blocks compared to the OFDM receiver. The purpose of these additional blocks can be described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follows</a:t>
            </a:r>
            <a:r>
              <a:rPr lang="en-US" sz="2000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the n-point FFT operation at the receiver, the signals are equalized across all the sub-carries, to remove the effect of the fading-channel coefficient across the subcarriers.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de-mapped from the subcarriers, which are n in number, to the original FFT block size of m. Finally, the m-point FFT is performed on these samples to generate the symbol stream from the above operation</a:t>
            </a:r>
            <a:r>
              <a:rPr lang="en-US" sz="2000" dirty="0" smtClean="0"/>
              <a:t>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621" y="1570038"/>
            <a:ext cx="82677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7771" y="3265488"/>
            <a:ext cx="516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FIGURE 8: SC-FDMA RECEIVER SCHEMATIC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365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19/33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797" y="958726"/>
            <a:ext cx="11614727" cy="515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u="sng" dirty="0" smtClean="0">
                <a:latin typeface="Times New Roman" pitchFamily="18" charset="0"/>
                <a:cs typeface="Times New Roman" pitchFamily="18" charset="0"/>
              </a:rPr>
              <a:t>SUBCARRIER MAPPING IN SC-FDMA:</a:t>
            </a:r>
          </a:p>
          <a:p>
            <a:pPr marL="0" indent="0">
              <a:buNone/>
            </a:pPr>
            <a:endParaRPr lang="en-I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939" y="1485902"/>
            <a:ext cx="8530672" cy="21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1939" y="3811381"/>
            <a:ext cx="8530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FIGURE 9:  SC-FDMA VARIOUS SUBCARRIER MAPPING SCHEMES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93" y="4211491"/>
            <a:ext cx="11699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Subcarrier mapping, in which the M samples at the output of the m-point FFT are mapped to the N subcarriers, is a key operation in SC-FDMA, a block representation of which can be seen in the SC-FDMA transmitter schematic in figure 7.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various possible SC-FDMA subcarrier mappings are illustrated through the following example.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81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20/33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934975"/>
                <a:ext cx="11721530" cy="5263943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=4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SC-FDMA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symbols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=12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subcarriers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denote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symbols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denote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corresponding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M = 4-point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FFT samples which are to be loaded onto the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subcarriers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Let the number of subcarriers be N = 12. In Interleaved FDMA (IFDMA) shown in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Figure,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samples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interleaved with zeros.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LFDMA, which is also employed in the uplink of the 4G mobile standard LTE, the samples are loaded as a block onto the subcarriers, with appropriate zero padding. This is shown in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Figure 9.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Post this subcarrier mapping, the rest of the procedure prior to transmission proceeds as shown in the SC-FDMA transmitter block</a:t>
                </a: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934975"/>
                <a:ext cx="11721530" cy="5263943"/>
              </a:xfrm>
              <a:blipFill rotWithShape="1">
                <a:blip r:embed="rId4"/>
                <a:stretch>
                  <a:fillRect l="-468" t="-1157" r="-5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1981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99780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Outline of the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Presentation(PART -B)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A Presentation to NAAC Peer Team                         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Rao		               08-04-2022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B741AE-165A-40FC-BFBA-59D981283D58}"/>
              </a:ext>
            </a:extLst>
          </p:cNvPr>
          <p:cNvSpPr txBox="1"/>
          <p:nvPr/>
        </p:nvSpPr>
        <p:spPr>
          <a:xfrm>
            <a:off x="763303" y="759823"/>
            <a:ext cx="6307198" cy="1483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WCDMA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dirty="0" smtClean="0">
                <a:effectLst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LTE/LTE Advanced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400" b="1" dirty="0" err="1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WiMAX</a:t>
            </a:r>
            <a:endParaRPr lang="en-IN" sz="2400" b="1" dirty="0">
              <a:effectLst/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B851-34C1-4940-8B71-83F7749A8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3808" y="104290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WCDMA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21/33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807" y="911224"/>
            <a:ext cx="11699717" cy="5240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WCDMA Uplink Frame Structure :</a:t>
            </a:r>
          </a:p>
          <a:p>
            <a:pPr marL="0" indent="0">
              <a:buNone/>
            </a:pPr>
            <a:endParaRPr lang="en-IN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8423346"/>
              </p:ext>
            </p:extLst>
          </p:nvPr>
        </p:nvGraphicFramePr>
        <p:xfrm>
          <a:off x="2930457" y="1517465"/>
          <a:ext cx="5407025" cy="2771775"/>
        </p:xfrm>
        <a:graphic>
          <a:graphicData uri="http://schemas.openxmlformats.org/presentationml/2006/ole">
            <p:oleObj spid="_x0000_s1048" name="Designer Drawing" r:id="rId5" imgW="5410200" imgH="2771775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9364216"/>
              </p:ext>
            </p:extLst>
          </p:nvPr>
        </p:nvGraphicFramePr>
        <p:xfrm>
          <a:off x="4229924" y="1659742"/>
          <a:ext cx="2095500" cy="238125"/>
        </p:xfrm>
        <a:graphic>
          <a:graphicData uri="http://schemas.openxmlformats.org/presentationml/2006/ole">
            <p:oleObj spid="_x0000_s1049" name="Equation" r:id="rId6" imgW="2095500" imgH="2413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7687400"/>
              </p:ext>
            </p:extLst>
          </p:nvPr>
        </p:nvGraphicFramePr>
        <p:xfrm>
          <a:off x="4758192" y="1949553"/>
          <a:ext cx="1209675" cy="228600"/>
        </p:xfrm>
        <a:graphic>
          <a:graphicData uri="http://schemas.openxmlformats.org/presentationml/2006/ole">
            <p:oleObj spid="_x0000_s1050" name="Equation" r:id="rId7" imgW="1206500" imgH="228600" progId="">
              <p:embed/>
            </p:oleObj>
          </a:graphicData>
        </a:graphic>
      </p:graphicFrame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789816" y="2314773"/>
            <a:ext cx="710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Pilot</a:t>
            </a:r>
            <a:r>
              <a:rPr lang="en-US" sz="1400" dirty="0">
                <a:latin typeface="Arial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2198413"/>
              </p:ext>
            </p:extLst>
          </p:nvPr>
        </p:nvGraphicFramePr>
        <p:xfrm>
          <a:off x="4527056" y="2350189"/>
          <a:ext cx="771525" cy="238125"/>
        </p:xfrm>
        <a:graphic>
          <a:graphicData uri="http://schemas.openxmlformats.org/presentationml/2006/ole">
            <p:oleObj spid="_x0000_s1051" name="Equation" r:id="rId8" imgW="774364" imgH="241195" progId="">
              <p:embed/>
            </p:oleObj>
          </a:graphicData>
        </a:graphic>
      </p:graphicFrame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518150" y="231775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>
                <a:latin typeface="Arial" charset="0"/>
              </a:rPr>
              <a:t>TFCI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103567" y="2330648"/>
            <a:ext cx="463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FBI</a:t>
            </a:r>
            <a:endParaRPr lang="en-US" sz="1400" dirty="0">
              <a:latin typeface="Arial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574722" y="2330647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TCP</a:t>
            </a:r>
            <a:endParaRPr lang="en-US" sz="1400" dirty="0">
              <a:latin typeface="Arial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921330" y="3683453"/>
            <a:ext cx="593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 smtClean="0">
                <a:latin typeface="Arial" charset="0"/>
              </a:rPr>
              <a:t>Slot 0</a:t>
            </a:r>
            <a:endParaRPr lang="en-US" sz="1200" dirty="0">
              <a:latin typeface="Arial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502156" y="3683453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>
                <a:latin typeface="Arial" charset="0"/>
              </a:rPr>
              <a:t>Slot </a:t>
            </a:r>
            <a:r>
              <a:rPr lang="en-US" sz="1400" dirty="0" smtClean="0">
                <a:latin typeface="Arial" charset="0"/>
              </a:rPr>
              <a:t>1</a:t>
            </a:r>
            <a:endParaRPr lang="en-US" sz="1400" dirty="0">
              <a:latin typeface="Arial" charset="0"/>
            </a:endParaRPr>
          </a:p>
          <a:p>
            <a:pPr eaLnBrk="1" hangingPunct="1"/>
            <a:r>
              <a:rPr lang="en-US" sz="1400" dirty="0" smtClean="0">
                <a:latin typeface="Arial" charset="0"/>
              </a:rPr>
              <a:t>I</a:t>
            </a:r>
            <a:endParaRPr lang="en-US" sz="1400" dirty="0">
              <a:latin typeface="Arial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5038491" y="3657800"/>
            <a:ext cx="68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 Slot i</a:t>
            </a:r>
            <a:endParaRPr lang="en-US" sz="1400" dirty="0">
              <a:latin typeface="Arial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677245" y="3647143"/>
            <a:ext cx="692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Slot14</a:t>
            </a:r>
            <a:endParaRPr lang="en-US" sz="1400" dirty="0">
              <a:latin typeface="Arial" charset="0"/>
            </a:endParaRPr>
          </a:p>
          <a:p>
            <a:pPr eaLnBrk="1" hangingPunct="1"/>
            <a:r>
              <a:rPr lang="en-US" sz="1400" dirty="0" smtClean="0">
                <a:latin typeface="Arial" charset="0"/>
              </a:rPr>
              <a:t>I</a:t>
            </a:r>
            <a:endParaRPr lang="en-US" sz="1400" dirty="0"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0030651"/>
              </p:ext>
            </p:extLst>
          </p:nvPr>
        </p:nvGraphicFramePr>
        <p:xfrm>
          <a:off x="5092700" y="2638425"/>
          <a:ext cx="714375" cy="180975"/>
        </p:xfrm>
        <a:graphic>
          <a:graphicData uri="http://schemas.openxmlformats.org/presentationml/2006/ole">
            <p:oleObj spid="_x0000_s1052" name="Equation" r:id="rId9" imgW="710891" imgH="177723" progId="">
              <p:embed/>
            </p:oleObj>
          </a:graphicData>
        </a:graphic>
      </p:graphicFrame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900612" y="4170363"/>
            <a:ext cx="1812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radio frame = 10  </a:t>
            </a:r>
            <a:r>
              <a:rPr lang="en-US" sz="1400" dirty="0" err="1">
                <a:solidFill>
                  <a:schemeClr val="tx2"/>
                </a:solidFill>
                <a:latin typeface="Arial" charset="0"/>
              </a:rPr>
              <a:t>ms</a:t>
            </a:r>
            <a:endParaRPr lang="en-US" sz="1400" dirty="0">
              <a:latin typeface="Arial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29353" y="4575175"/>
            <a:ext cx="4209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TFCI = transmit format combination indicator</a:t>
            </a:r>
          </a:p>
          <a:p>
            <a:pPr algn="just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FBI = feedback information</a:t>
            </a:r>
          </a:p>
          <a:p>
            <a:pPr algn="just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TPC = transmit power control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 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57580" y="1608138"/>
            <a:ext cx="1258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 data </a:t>
            </a:r>
            <a:r>
              <a:rPr lang="en-US" sz="1400" dirty="0">
                <a:latin typeface="Arial" charset="0"/>
              </a:rPr>
              <a:t>channel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557580" y="2314772"/>
            <a:ext cx="1359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sync &amp; control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519919" y="1604209"/>
            <a:ext cx="817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>
                <a:latin typeface="Arial" charset="0"/>
              </a:rPr>
              <a:t>DPDCH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519919" y="2330647"/>
            <a:ext cx="817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>
                <a:latin typeface="Arial" charset="0"/>
              </a:rPr>
              <a:t>DPCCH</a:t>
            </a: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72963" y="4691062"/>
            <a:ext cx="46779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DPDCH = dedicated physical data channel</a:t>
            </a:r>
          </a:p>
          <a:p>
            <a:pPr algn="just" eaLnBrk="1" hangingPunct="1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DPCCH = dedicated physical control channel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812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WCDMA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22/33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3699504"/>
              </p:ext>
            </p:extLst>
          </p:nvPr>
        </p:nvGraphicFramePr>
        <p:xfrm>
          <a:off x="1392092" y="1829305"/>
          <a:ext cx="7000875" cy="2441575"/>
        </p:xfrm>
        <a:graphic>
          <a:graphicData uri="http://schemas.openxmlformats.org/presentationml/2006/ole">
            <p:oleObj spid="_x0000_s2052" name="Designer Drawing" r:id="rId5" imgW="7001526" imgH="2441797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42895" y="893020"/>
            <a:ext cx="7523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TRANSMIT DIVERSITY STRATEGY FOR DOWNLINK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812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WCDMA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23/33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9665824"/>
              </p:ext>
            </p:extLst>
          </p:nvPr>
        </p:nvGraphicFramePr>
        <p:xfrm>
          <a:off x="2623344" y="1181894"/>
          <a:ext cx="6781800" cy="4686300"/>
        </p:xfrm>
        <a:graphic>
          <a:graphicData uri="http://schemas.openxmlformats.org/presentationml/2006/ole">
            <p:oleObj spid="_x0000_s3104" name="Designer Drawing" r:id="rId4" imgW="6781800" imgH="46863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2006533"/>
              </p:ext>
            </p:extLst>
          </p:nvPr>
        </p:nvGraphicFramePr>
        <p:xfrm>
          <a:off x="3456049" y="1531917"/>
          <a:ext cx="466725" cy="296884"/>
        </p:xfrm>
        <a:graphic>
          <a:graphicData uri="http://schemas.openxmlformats.org/presentationml/2006/ole">
            <p:oleObj spid="_x0000_s3105" name="Equation" r:id="rId5" imgW="228600" imgH="2413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9634488"/>
              </p:ext>
            </p:extLst>
          </p:nvPr>
        </p:nvGraphicFramePr>
        <p:xfrm>
          <a:off x="4128057" y="2317296"/>
          <a:ext cx="603250" cy="361950"/>
        </p:xfrm>
        <a:graphic>
          <a:graphicData uri="http://schemas.openxmlformats.org/presentationml/2006/ole">
            <p:oleObj spid="_x0000_s3106" name="Equation" r:id="rId6" imgW="393529" imgH="241195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1071042"/>
              </p:ext>
            </p:extLst>
          </p:nvPr>
        </p:nvGraphicFramePr>
        <p:xfrm>
          <a:off x="4794106" y="2356283"/>
          <a:ext cx="384175" cy="317500"/>
        </p:xfrm>
        <a:graphic>
          <a:graphicData uri="http://schemas.openxmlformats.org/presentationml/2006/ole">
            <p:oleObj spid="_x0000_s3107" name="Equation" r:id="rId7" imgW="266353" imgH="215619" progId="">
              <p:embed/>
            </p:oleObj>
          </a:graphicData>
        </a:graphic>
      </p:graphicFrame>
      <p:sp>
        <p:nvSpPr>
          <p:cNvPr id="16" name="Text Box 1079"/>
          <p:cNvSpPr txBox="1">
            <a:spLocks noChangeArrowheads="1"/>
          </p:cNvSpPr>
          <p:nvPr/>
        </p:nvSpPr>
        <p:spPr bwMode="auto">
          <a:xfrm rot="16374355">
            <a:off x="2860779" y="1636051"/>
            <a:ext cx="38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s/p</a:t>
            </a:r>
            <a:endParaRPr lang="en-US" sz="1400" dirty="0"/>
          </a:p>
        </p:txBody>
      </p:sp>
      <p:sp>
        <p:nvSpPr>
          <p:cNvPr id="18" name="Text Box 1079"/>
          <p:cNvSpPr txBox="1">
            <a:spLocks noChangeArrowheads="1"/>
          </p:cNvSpPr>
          <p:nvPr/>
        </p:nvSpPr>
        <p:spPr bwMode="auto">
          <a:xfrm rot="16374355">
            <a:off x="2860779" y="3602656"/>
            <a:ext cx="38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s/p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496209"/>
              </p:ext>
            </p:extLst>
          </p:nvPr>
        </p:nvGraphicFramePr>
        <p:xfrm>
          <a:off x="3433701" y="3422971"/>
          <a:ext cx="493713" cy="481012"/>
        </p:xfrm>
        <a:graphic>
          <a:graphicData uri="http://schemas.openxmlformats.org/presentationml/2006/ole">
            <p:oleObj spid="_x0000_s3108" name="Equation" r:id="rId8" imgW="241195" imgH="241195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1493601"/>
              </p:ext>
            </p:extLst>
          </p:nvPr>
        </p:nvGraphicFramePr>
        <p:xfrm>
          <a:off x="4201721" y="4279570"/>
          <a:ext cx="603250" cy="361950"/>
        </p:xfrm>
        <a:graphic>
          <a:graphicData uri="http://schemas.openxmlformats.org/presentationml/2006/ole">
            <p:oleObj spid="_x0000_s3109" name="Equation" r:id="rId9" imgW="393529" imgH="241195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7460730"/>
              </p:ext>
            </p:extLst>
          </p:nvPr>
        </p:nvGraphicFramePr>
        <p:xfrm>
          <a:off x="4767882" y="4289734"/>
          <a:ext cx="412750" cy="339725"/>
        </p:xfrm>
        <a:graphic>
          <a:graphicData uri="http://schemas.openxmlformats.org/presentationml/2006/ole">
            <p:oleObj spid="_x0000_s3110" name="Equation" r:id="rId10" imgW="279400" imgH="228600" progId="">
              <p:embed/>
            </p:oleObj>
          </a:graphicData>
        </a:graphic>
      </p:graphicFrame>
      <p:sp>
        <p:nvSpPr>
          <p:cNvPr id="22" name="Text Box 1065"/>
          <p:cNvSpPr txBox="1">
            <a:spLocks noChangeArrowheads="1"/>
          </p:cNvSpPr>
          <p:nvPr/>
        </p:nvSpPr>
        <p:spPr bwMode="auto">
          <a:xfrm>
            <a:off x="2928420" y="4522788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Primary</a:t>
            </a:r>
          </a:p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Sync Code</a:t>
            </a:r>
            <a:endParaRPr lang="en-US" sz="1200" dirty="0">
              <a:latin typeface="Arial" charset="0"/>
            </a:endParaRPr>
          </a:p>
        </p:txBody>
      </p:sp>
      <p:sp>
        <p:nvSpPr>
          <p:cNvPr id="25" name="Text Box 1066"/>
          <p:cNvSpPr txBox="1">
            <a:spLocks noChangeArrowheads="1"/>
          </p:cNvSpPr>
          <p:nvPr/>
        </p:nvSpPr>
        <p:spPr bwMode="auto">
          <a:xfrm>
            <a:off x="2931884" y="5259388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Secondary</a:t>
            </a:r>
          </a:p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Sync Code</a:t>
            </a:r>
            <a:endParaRPr lang="en-US" sz="1000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6465839"/>
              </p:ext>
            </p:extLst>
          </p:nvPr>
        </p:nvGraphicFramePr>
        <p:xfrm>
          <a:off x="3994336" y="4822825"/>
          <a:ext cx="438150" cy="314325"/>
        </p:xfrm>
        <a:graphic>
          <a:graphicData uri="http://schemas.openxmlformats.org/presentationml/2006/ole">
            <p:oleObj spid="_x0000_s3111" name="Equation" r:id="rId11" imgW="304536" imgH="215713" progId="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0772156"/>
              </p:ext>
            </p:extLst>
          </p:nvPr>
        </p:nvGraphicFramePr>
        <p:xfrm>
          <a:off x="4742543" y="5101030"/>
          <a:ext cx="420688" cy="314325"/>
        </p:xfrm>
        <a:graphic>
          <a:graphicData uri="http://schemas.openxmlformats.org/presentationml/2006/ole">
            <p:oleObj spid="_x0000_s3112" name="Equation" r:id="rId12" imgW="291847" imgH="215713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7240428"/>
              </p:ext>
            </p:extLst>
          </p:nvPr>
        </p:nvGraphicFramePr>
        <p:xfrm>
          <a:off x="4030910" y="5549900"/>
          <a:ext cx="420687" cy="333375"/>
        </p:xfrm>
        <a:graphic>
          <a:graphicData uri="http://schemas.openxmlformats.org/presentationml/2006/ole">
            <p:oleObj spid="_x0000_s3113" name="Equation" r:id="rId13" imgW="291973" imgH="228501" progId="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5760629"/>
              </p:ext>
            </p:extLst>
          </p:nvPr>
        </p:nvGraphicFramePr>
        <p:xfrm>
          <a:off x="4756707" y="5777893"/>
          <a:ext cx="476250" cy="341312"/>
        </p:xfrm>
        <a:graphic>
          <a:graphicData uri="http://schemas.openxmlformats.org/presentationml/2006/ole">
            <p:oleObj spid="_x0000_s3114" name="Equation" r:id="rId14" imgW="406224" imgH="228501" progId="">
              <p:embed/>
            </p:oleObj>
          </a:graphicData>
        </a:graphic>
      </p:graphicFrame>
      <p:sp>
        <p:nvSpPr>
          <p:cNvPr id="31" name="Text Box 1071"/>
          <p:cNvSpPr txBox="1">
            <a:spLocks noChangeArrowheads="1"/>
          </p:cNvSpPr>
          <p:nvPr/>
        </p:nvSpPr>
        <p:spPr bwMode="auto">
          <a:xfrm rot="16224927">
            <a:off x="5617132" y="3839389"/>
            <a:ext cx="471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sum</a:t>
            </a:r>
          </a:p>
        </p:txBody>
      </p:sp>
      <p:sp>
        <p:nvSpPr>
          <p:cNvPr id="32" name="Text Box 1064"/>
          <p:cNvSpPr txBox="1">
            <a:spLocks noChangeArrowheads="1"/>
          </p:cNvSpPr>
          <p:nvPr/>
        </p:nvSpPr>
        <p:spPr bwMode="auto">
          <a:xfrm>
            <a:off x="7336209" y="3621211"/>
            <a:ext cx="100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pulse shape</a:t>
            </a:r>
          </a:p>
          <a:p>
            <a:pPr algn="ctr" eaLnBrk="1" hangingPunct="1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filter (SRC)</a:t>
            </a:r>
            <a:endParaRPr lang="en-US" sz="1000" dirty="0">
              <a:latin typeface="Arial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2295658"/>
              </p:ext>
            </p:extLst>
          </p:nvPr>
        </p:nvGraphicFramePr>
        <p:xfrm>
          <a:off x="8337921" y="4383459"/>
          <a:ext cx="712788" cy="404813"/>
        </p:xfrm>
        <a:graphic>
          <a:graphicData uri="http://schemas.openxmlformats.org/presentationml/2006/ole">
            <p:oleObj spid="_x0000_s3115" name="Equation" r:id="rId15" imgW="355292" imgH="203024" progId="">
              <p:embed/>
            </p:oleObj>
          </a:graphicData>
        </a:graphic>
      </p:graphicFrame>
      <p:sp>
        <p:nvSpPr>
          <p:cNvPr id="40" name="AutoShape 1077"/>
          <p:cNvSpPr>
            <a:spLocks/>
          </p:cNvSpPr>
          <p:nvPr/>
        </p:nvSpPr>
        <p:spPr bwMode="auto">
          <a:xfrm>
            <a:off x="2124549" y="1474788"/>
            <a:ext cx="228600" cy="3276600"/>
          </a:xfrm>
          <a:prstGeom prst="rightBrace">
            <a:avLst>
              <a:gd name="adj1" fmla="val 119444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076"/>
          <p:cNvSpPr txBox="1">
            <a:spLocks noChangeArrowheads="1"/>
          </p:cNvSpPr>
          <p:nvPr/>
        </p:nvSpPr>
        <p:spPr bwMode="auto">
          <a:xfrm>
            <a:off x="625434" y="1468438"/>
            <a:ext cx="137636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dedicated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traffic channels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primary &amp;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secondary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common pilot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channels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primary &amp;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secondary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common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control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channels</a:t>
            </a:r>
          </a:p>
          <a:p>
            <a:pPr eaLnBrk="1" hangingPunct="1"/>
            <a:endParaRPr lang="en-US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</a:rPr>
              <a:t>other channels</a:t>
            </a:r>
            <a:endParaRPr lang="en-US" sz="14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1" name="Rectangle 2050"/>
          <p:cNvSpPr/>
          <p:nvPr/>
        </p:nvSpPr>
        <p:spPr>
          <a:xfrm>
            <a:off x="262763" y="830596"/>
            <a:ext cx="6340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WCDMA DOWNLINK MODULATOR STRUCTURE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04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Wi-MAX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24/33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798" y="875598"/>
            <a:ext cx="11709654" cy="52758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Goal: Provide high-speed Internet access to home and business subscribers, without wires.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nb-NO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Base stations (BS) and subscriber stations (SS)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nb-NO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Centralized access control to prevents collisions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nb-NO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Supports applications with different QoS requirements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nb-NO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WiMAX is a subset of IEEE 802.16 standard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71607" y="1530350"/>
            <a:ext cx="4450185" cy="25072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tint val="72941"/>
                        <a:invGamma/>
                        <a:alpha val="39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047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WiMAX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25/33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646" y="852488"/>
            <a:ext cx="6621334" cy="52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721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0" y="-51235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WiMAX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26/33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737" y="869950"/>
            <a:ext cx="7092539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026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99780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86313" y="6396335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01-04-2023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	01/33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B851-34C1-4940-8B71-83F7749A8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924103"/>
                <a:ext cx="11614727" cy="5219119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000" b="1" u="sng" dirty="0" smtClean="0">
                    <a:latin typeface="Times New Roman" pitchFamily="18" charset="0"/>
                    <a:ea typeface="Verdana" panose="020B0604030504040204" pitchFamily="34" charset="0"/>
                    <a:cs typeface="Times New Roman" pitchFamily="18" charset="0"/>
                  </a:rPr>
                  <a:t>INTRODUCTION TO MIMO-OFDM </a:t>
                </a:r>
                <a:r>
                  <a:rPr lang="en-US" sz="2000" b="1" dirty="0" smtClean="0">
                    <a:latin typeface="Times New Roman" pitchFamily="18" charset="0"/>
                    <a:ea typeface="Verdana" panose="020B0604030504040204" pitchFamily="34" charset="0"/>
                    <a:cs typeface="Times New Roman" pitchFamily="18" charset="0"/>
                  </a:rPr>
                  <a:t>: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MIMO-OFDM is a combination of the Multiple-Input Multiple-Output (MIMO) wireless technology with that of OFDM, to further increase the rate in broadband multi-antenna wireless systems. Similar to OFDM, MIMO-OFDM converts a frequency-selective MIMO channel into multiple parallel flat fading MIMO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channels. The frequency-selective SISO channel is modeled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as an FIR channel filter, with the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time instant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given as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+…+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𝐿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𝐿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</m:e>
                          </m:groupChr>
                        </m:e>
                        <m:li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𝐼𝑆𝐼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𝑓𝑟𝑜𝑚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𝑝𝑟𝑣𝑖𝑜𝑢𝑠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𝑠𝑦𝑚𝑏𝑜𝑙𝑠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Hence, a MIMO frequency-selective channel can be modeled as a MIMO FIR filter, which can be described 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𝐿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/>
                              <a:cs typeface="Times New Roman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cs typeface="Times New Roman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Times New Roman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+…+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𝐿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𝐿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</m:e>
                          </m:groupChr>
                        </m:e>
                        <m:li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𝐼𝑆𝐼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𝑓𝑟𝑜𝑚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𝑝𝑟𝑣𝑖𝑜𝑢𝑠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𝑠𝑦𝑚𝑏𝑜𝑙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𝑣𝑒𝑐𝑡𝑜𝑟</m:t>
                          </m:r>
                        </m:lim>
                      </m:limLow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924103"/>
                <a:ext cx="11614727" cy="5219119"/>
              </a:xfrm>
              <a:blipFill rotWithShape="1">
                <a:blip r:embed="rId3"/>
                <a:stretch>
                  <a:fillRect l="-577" t="-1168" r="-525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071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0" y="-51235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02126" y="64638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LTE/LTE Advanced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27/33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5709" y="1393780"/>
            <a:ext cx="5806652" cy="40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93868" y="786141"/>
            <a:ext cx="5130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LONG TIME EVOLUTION (LTE)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132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0" y="-51235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LTE/LTE Advanced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28/33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65579" y="1601623"/>
            <a:ext cx="502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41313" y="809893"/>
            <a:ext cx="5071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LONG TIME EVOLUTION (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LTE) OVERVIEW: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724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LTE/LTE Advanced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29/33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08808" y="875599"/>
            <a:ext cx="11714018" cy="52995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LTE ARCHITECTURE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evolved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NodeB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eNodeB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devices connect into the network through the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eNodeB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Evolution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previous 3GPP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NodeB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based on OFDMA instead of CDMA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own control functionality, rather than using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RADIO NETWORK CONTROLLER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RNC)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eNodeB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supports radio resource control, admission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control, and mobility management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Originally the responsibility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RNC</a:t>
            </a:r>
          </a:p>
          <a:p>
            <a:pPr marL="514350" indent="-51435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350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201907" y="158846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LTE/LTE Advanced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30/33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6309" y="946850"/>
            <a:ext cx="11583390" cy="520456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EVOLVED PACKET CORE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Traditionally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circuit switched but now entirely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packet switched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Based on IP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Voice supported using voice over IP (VoIP)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Core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network was first called the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System Architecture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Evolution (SAE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EPC COMPONENTS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Home Subscriber Server (HSS)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Database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of user-related and subscriber-related information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 Similar to HLR in GSM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architecture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INTERFACES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 S1 interface between the E-UTRAN and the EPC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• For both control purposes (connect MME 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eNodeB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and for user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plane data traffic(connect SGW 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eNodeB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 S5/S8 connects MME with PGW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 S11 connects SGW with MME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782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64392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End of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164392" y="6304002"/>
            <a:ext cx="13148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Digital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modualtion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schemes &amp; information theory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        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  07-04-2022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	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39E83F-07BB-49D7-BC1A-6C0A5E600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71F390-2746-4BA6-988D-BC07A18BFFFA}"/>
              </a:ext>
            </a:extLst>
          </p:cNvPr>
          <p:cNvSpPr txBox="1"/>
          <p:nvPr/>
        </p:nvSpPr>
        <p:spPr>
          <a:xfrm>
            <a:off x="3831687" y="2743200"/>
            <a:ext cx="394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Thank you all</a:t>
            </a:r>
            <a:endParaRPr lang="en-IN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70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106878" y="90427"/>
            <a:ext cx="1186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	01-04-2023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	02/33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B851-34C1-4940-8B71-83F7749A8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26" y="1004382"/>
            <a:ext cx="4868841" cy="178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01641" y="1697572"/>
            <a:ext cx="4699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FIGURE 1: MIMO OFDM TRANSMITTER SCHEMATIC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8773" y="3059668"/>
            <a:ext cx="4841957" cy="279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6563" y="4134901"/>
            <a:ext cx="410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FIGURE 2: MIMO-OFDM RECEIVER SCHEMATIC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0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67331" y="127299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	01-04-2023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03/33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B851-34C1-4940-8B71-83F7749A8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1307" y="970601"/>
                <a:ext cx="11702218" cy="5204568"/>
              </a:xfrm>
            </p:spPr>
            <p:txBody>
              <a:bodyPr>
                <a:normAutofit/>
              </a:bodyPr>
              <a:lstStyle/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Therefore, the symbol vector y (n) at the time instant n is affected by inter-symbol vector interference from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,…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This is an L-tap frequency-selective MIMO channel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schematic figures showing clearly the processing at the transmitter and receiver of the MIMO-OFDM system are shown in figures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and 2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respectively. Hence, employing MIMO-OFDM, the MIMO frequency-selective channel can be converted into a set of parallel flat-fading MIMO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channels. These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can be described as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=</m:t>
                            </m:r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d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mPr>
                              <m:m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=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acc>
                                    <m:accPr>
                                      <m:chr m:val="̃"/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𝐱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=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acc>
                                    <m:accPr>
                                      <m:chr m:val="̃"/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𝐱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model across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subcarrier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is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𝐇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received and transmitted symbol vectors corresponding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𝑡h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subcarrier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flat-fading channel matrix corresponding to the subcarrier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000" dirty="0"/>
                  <a:t>.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IN" sz="20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000" dirty="0" smtClean="0">
                    <a:latin typeface="Times New Roman" pitchFamily="18" charset="0"/>
                    <a:cs typeface="Times New Roman" pitchFamily="18" charset="0"/>
                  </a:rPr>
                  <a:t>zero-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forcing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MIMO receiver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𝑍𝐹</m:t>
                                  </m:r>
                                </m:sub>
                              </m:sSub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𝑯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𝑯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Times New Roman" pitchFamily="18" charset="0"/>
                                </a:rPr>
                                <m:t>𝑯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307" y="970601"/>
                <a:ext cx="11702218" cy="5204568"/>
              </a:xfrm>
              <a:blipFill rotWithShape="1">
                <a:blip r:embed="rId3"/>
                <a:stretch>
                  <a:fillRect l="-417" t="-1171" r="-573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330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67331" y="127299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01-04-2023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	04/33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B851-34C1-4940-8B71-83F7749A8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923101"/>
                <a:ext cx="11614727" cy="52164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Also, the MMSE receiver for the subcarrier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of the MIMO-OFDM system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IN" sz="2000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IN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IN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𝑀𝑀𝑆𝐸</m:t>
                                  </m:r>
                                </m:sub>
                              </m:sSub>
                            </m:e>
                          </m:acc>
                        </m:e>
                      </m:acc>
                      <m:d>
                        <m:dPr>
                          <m:ctrlPr>
                            <a:rPr lang="en-IN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IN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IN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IN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𝑑𝑎𝑡𝑎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𝑝𝑜𝑤𝑒𝑟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IN" sz="20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IN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IN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𝑯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acc>
                                <m:accPr>
                                  <m:chr m:val="̃"/>
                                  <m:ctrlPr>
                                    <a:rPr lang="en-IN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IN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IN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IN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sup>
                      </m:sSup>
                      <m:d>
                        <m:dPr>
                          <m:ctrlPr>
                            <a:rPr lang="en-IN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acc>
                        <m:accPr>
                          <m:chr m:val="̃"/>
                          <m:ctrlPr>
                            <a:rPr lang="en-IN" sz="20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acc>
                      <m:d>
                        <m:dPr>
                          <m:ctrlPr>
                            <a:rPr lang="en-IN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IN" sz="2000" dirty="0" smtClean="0"/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channel matrices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  <m:t>𝐇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𝐇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,…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𝐇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corresponding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to the OFDM subcarriers are given as follows.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denote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entries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of the matrices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cs typeface="Times New Roman" pitchFamily="18" charset="0"/>
                      </a:rPr>
                      <m:t>𝐇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𝐇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respectively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. Then,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given as the N-point DFT of the zero-padded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coefficients</a:t>
                </a:r>
              </a:p>
              <a:p>
                <a:pPr marL="0" indent="0" algn="just">
                  <a:buNone/>
                </a:pP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IN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0,…0</m:t>
                              </m:r>
                            </m:e>
                          </m:groupChr>
                        </m:e>
                        <m:lim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</m:d>
                        </m:lim>
                      </m:limLow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In effect, the channel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  <m:t>𝐇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frequency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point corresponding to the FFT of the zero padded channel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matrices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𝐇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𝐇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,…</m:t>
                        </m:r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𝐇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  <a:cs typeface="Times New Roman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×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  <a:cs typeface="Times New Roman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×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923101"/>
                <a:ext cx="11614727" cy="5216442"/>
              </a:xfrm>
              <a:blipFill rotWithShape="1">
                <a:blip r:embed="rId3"/>
                <a:stretch>
                  <a:fillRect l="-577" t="-1168" r="-525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93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67331" y="127299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05/33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B851-34C1-4940-8B71-83F7749A8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934974"/>
                <a:ext cx="11614727" cy="52283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u="sng" dirty="0" smtClean="0">
                    <a:latin typeface="Times New Roman" pitchFamily="18" charset="0"/>
                    <a:cs typeface="Times New Roman" pitchFamily="18" charset="0"/>
                  </a:rPr>
                  <a:t>IMPACT OF FREQUENCY OFFSET IN OFDM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In this section, we characterize the effect of frequency offset on the performance of the OFDM system. Consider a frequency offset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such that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∈=</m:t>
                      </m:r>
                      <m:f>
                        <m:fPr>
                          <m:ctrlPr>
                            <a:rPr lang="en-IN" sz="20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𝑓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IN" sz="20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denotes the normalized frequency offset, normalized with respect to the subcarrier bandwidth B/N. Corresponding to the frequency offset , the baseband received samples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+∈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−−−1</m:t>
                      </m:r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To verify the above equation, set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0. The above equation then reduces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to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934974"/>
                <a:ext cx="11614727" cy="5228319"/>
              </a:xfrm>
              <a:blipFill rotWithShape="1">
                <a:blip r:embed="rId4"/>
                <a:stretch>
                  <a:fillRect l="-577" t="-1166" r="-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927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67331" y="127299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06/33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B851-34C1-4940-8B71-83F7749A8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839972"/>
                <a:ext cx="11614727" cy="52876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Performing now the FFT of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receiver,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𝑌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which corresponds to the symbol received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subcarrier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𝑛𝑙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𝑛𝑙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d>
                        </m:lim>
                      </m:limLow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𝑛𝑙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limLow>
                        <m:limLowPr>
                          <m:ctrlPr>
                            <a:rPr lang="en-US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𝑛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839972"/>
                <a:ext cx="11614727" cy="5287695"/>
              </a:xfrm>
              <a:blipFill rotWithShape="1">
                <a:blip r:embed="rId3"/>
                <a:stretch>
                  <a:fillRect l="-577" t="-1153" r="-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888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16AF79-F4A5-449F-B6C1-192E41AAAA7A}"/>
              </a:ext>
            </a:extLst>
          </p:cNvPr>
          <p:cNvSpPr/>
          <p:nvPr/>
        </p:nvSpPr>
        <p:spPr>
          <a:xfrm>
            <a:off x="0" y="6295850"/>
            <a:ext cx="12192000" cy="562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70ED13-11EE-4131-AF85-1AD17A4F00E1}"/>
              </a:ext>
            </a:extLst>
          </p:cNvPr>
          <p:cNvSpPr/>
          <p:nvPr/>
        </p:nvSpPr>
        <p:spPr>
          <a:xfrm>
            <a:off x="-2346" y="-4528"/>
            <a:ext cx="12194346" cy="7549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8DCBB8-8B39-47C5-8FD6-C56AD785E554}"/>
              </a:ext>
            </a:extLst>
          </p:cNvPr>
          <p:cNvSpPr txBox="1"/>
          <p:nvPr/>
        </p:nvSpPr>
        <p:spPr>
          <a:xfrm>
            <a:off x="99780" y="111345"/>
            <a:ext cx="1199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MIMO-OFDM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9CE56-5634-410C-99F1-289A6D951877}"/>
              </a:ext>
            </a:extLst>
          </p:cNvPr>
          <p:cNvSpPr txBox="1"/>
          <p:nvPr/>
        </p:nvSpPr>
        <p:spPr>
          <a:xfrm>
            <a:off x="248798" y="6323987"/>
            <a:ext cx="1190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MIMO-OFDM 	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Dr.Y.Mallikarjuna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Rao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	01-04-2023			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GothicNeo" panose="020B0503020000020004" pitchFamily="34" charset="-127"/>
                <a:cs typeface="Times New Roman" pitchFamily="18" charset="0"/>
              </a:rPr>
              <a:t>07/33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GothicNeo" panose="020B0503020000020004" pitchFamily="34" charset="-127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AC6565-5252-473C-A4D7-D580B5CAC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2381" y="91359"/>
            <a:ext cx="522288" cy="5222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8797" y="923100"/>
                <a:ext cx="11614727" cy="524019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where we have used the fact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𝑛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if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Thus, in the absence of a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carrier-frequency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offset, i.e., = 0, the system in Eq.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reduces to the earlier flat-fading OFDM system across each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subcarrier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, i.e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Now consider the received symbols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presence of a carrier-frequency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offset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Therefore, the demodulated symbol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𝑌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presence of a carrier-frequency offset is given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𝑛𝑙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+∈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d>
                        </m:lim>
                      </m:limLow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𝑛𝑙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∈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sub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+∈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97" y="923100"/>
                <a:ext cx="11614727" cy="5240193"/>
              </a:xfrm>
              <a:blipFill rotWithShape="1">
                <a:blip r:embed="rId3"/>
                <a:stretch>
                  <a:fillRect l="-577" r="-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956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1102</Words>
  <Application>Microsoft Office PowerPoint</Application>
  <PresentationFormat>Custom</PresentationFormat>
  <Paragraphs>237</Paragraphs>
  <Slides>34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Designer Drawing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Mallikarjuna</dc:creator>
  <cp:lastModifiedBy>ece</cp:lastModifiedBy>
  <cp:revision>376</cp:revision>
  <dcterms:created xsi:type="dcterms:W3CDTF">2022-03-23T10:26:24Z</dcterms:created>
  <dcterms:modified xsi:type="dcterms:W3CDTF">2023-04-17T04:19:32Z</dcterms:modified>
</cp:coreProperties>
</file>