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3" r:id="rId58"/>
    <p:sldId id="312" r:id="rId59"/>
    <p:sldId id="314" r:id="rId60"/>
    <p:sldId id="315" r:id="rId61"/>
    <p:sldId id="316" r:id="rId62"/>
    <p:sldId id="317" r:id="rId63"/>
    <p:sldId id="318" r:id="rId64"/>
    <p:sldId id="319" r:id="rId65"/>
    <p:sldId id="320"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156"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0CBDD3-706E-4EBC-869B-61D214B48590}" type="datetimeFigureOut">
              <a:rPr lang="en-US" smtClean="0"/>
              <a:t>28-Nov-23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33D979-A7D6-47E4-8CA0-5336E90CFB2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188D275-B8FC-4612-AA37-BE5F1494BA8C}" type="datetime1">
              <a:rPr lang="en-US" smtClean="0"/>
              <a:t>28-Nov-23</a:t>
            </a:fld>
            <a:endParaRPr lang="en-US"/>
          </a:p>
        </p:txBody>
      </p:sp>
      <p:sp>
        <p:nvSpPr>
          <p:cNvPr id="20" name="Footer Placeholder 19"/>
          <p:cNvSpPr>
            <a:spLocks noGrp="1"/>
          </p:cNvSpPr>
          <p:nvPr>
            <p:ph type="ftr" sz="quarter" idx="11"/>
          </p:nvPr>
        </p:nvSpPr>
        <p:spPr/>
        <p:txBody>
          <a:bodyPr/>
          <a:lstStyle>
            <a:extLst/>
          </a:lstStyle>
          <a:p>
            <a:r>
              <a:rPr lang="en-US" smtClean="0"/>
              <a:t>Dr.S.MD. FAROOQ</a:t>
            </a:r>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FC6F38-CE27-43E7-B8EE-BB127420B471}" type="datetime1">
              <a:rPr lang="en-US" smtClean="0"/>
              <a:t>28-Nov-23</a:t>
            </a:fld>
            <a:endParaRPr lang="en-US"/>
          </a:p>
        </p:txBody>
      </p:sp>
      <p:sp>
        <p:nvSpPr>
          <p:cNvPr id="5" name="Footer Placeholder 4"/>
          <p:cNvSpPr>
            <a:spLocks noGrp="1"/>
          </p:cNvSpPr>
          <p:nvPr>
            <p:ph type="ftr" sz="quarter" idx="11"/>
          </p:nvPr>
        </p:nvSpPr>
        <p:spPr/>
        <p:txBody>
          <a:bodyPr/>
          <a:lstStyle>
            <a:extLst/>
          </a:lstStyle>
          <a:p>
            <a:r>
              <a:rPr lang="en-US" smtClean="0"/>
              <a:t>Dr.S.MD. FAROOQ</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191F5E-3AF2-4413-9DDD-BA2970364124}" type="datetime1">
              <a:rPr lang="en-US" smtClean="0"/>
              <a:t>28-Nov-23</a:t>
            </a:fld>
            <a:endParaRPr lang="en-US"/>
          </a:p>
        </p:txBody>
      </p:sp>
      <p:sp>
        <p:nvSpPr>
          <p:cNvPr id="5" name="Footer Placeholder 4"/>
          <p:cNvSpPr>
            <a:spLocks noGrp="1"/>
          </p:cNvSpPr>
          <p:nvPr>
            <p:ph type="ftr" sz="quarter" idx="11"/>
          </p:nvPr>
        </p:nvSpPr>
        <p:spPr/>
        <p:txBody>
          <a:bodyPr/>
          <a:lstStyle>
            <a:extLst/>
          </a:lstStyle>
          <a:p>
            <a:r>
              <a:rPr lang="en-US" smtClean="0"/>
              <a:t>Dr.S.MD. FAROOQ</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4575DC-245E-4D7B-BFFF-ACED504D2335}" type="datetime1">
              <a:rPr lang="en-US" smtClean="0"/>
              <a:t>28-Nov-23</a:t>
            </a:fld>
            <a:endParaRPr lang="en-US"/>
          </a:p>
        </p:txBody>
      </p:sp>
      <p:sp>
        <p:nvSpPr>
          <p:cNvPr id="5" name="Footer Placeholder 4"/>
          <p:cNvSpPr>
            <a:spLocks noGrp="1"/>
          </p:cNvSpPr>
          <p:nvPr>
            <p:ph type="ftr" sz="quarter" idx="11"/>
          </p:nvPr>
        </p:nvSpPr>
        <p:spPr/>
        <p:txBody>
          <a:bodyPr/>
          <a:lstStyle>
            <a:extLst/>
          </a:lstStyle>
          <a:p>
            <a:r>
              <a:rPr lang="en-US" smtClean="0"/>
              <a:t>Dr.S.MD. FAROOQ</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CC03DBF-B339-4C53-ADB3-644B27EDD67C}" type="datetime1">
              <a:rPr lang="en-US" smtClean="0"/>
              <a:t>28-Nov-23</a:t>
            </a:fld>
            <a:endParaRPr lang="en-US"/>
          </a:p>
        </p:txBody>
      </p:sp>
      <p:sp>
        <p:nvSpPr>
          <p:cNvPr id="5" name="Footer Placeholder 4"/>
          <p:cNvSpPr>
            <a:spLocks noGrp="1"/>
          </p:cNvSpPr>
          <p:nvPr>
            <p:ph type="ftr" sz="quarter" idx="11"/>
          </p:nvPr>
        </p:nvSpPr>
        <p:spPr/>
        <p:txBody>
          <a:bodyPr/>
          <a:lstStyle>
            <a:extLst/>
          </a:lstStyle>
          <a:p>
            <a:r>
              <a:rPr lang="en-US" smtClean="0"/>
              <a:t>Dr.S.MD. FAROOQ</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0099A35-16C0-410A-B378-45C64314305B}" type="datetime1">
              <a:rPr lang="en-US" smtClean="0"/>
              <a:t>28-Nov-23</a:t>
            </a:fld>
            <a:endParaRPr lang="en-US"/>
          </a:p>
        </p:txBody>
      </p:sp>
      <p:sp>
        <p:nvSpPr>
          <p:cNvPr id="6" name="Footer Placeholder 5"/>
          <p:cNvSpPr>
            <a:spLocks noGrp="1"/>
          </p:cNvSpPr>
          <p:nvPr>
            <p:ph type="ftr" sz="quarter" idx="11"/>
          </p:nvPr>
        </p:nvSpPr>
        <p:spPr/>
        <p:txBody>
          <a:bodyPr/>
          <a:lstStyle>
            <a:extLst/>
          </a:lstStyle>
          <a:p>
            <a:r>
              <a:rPr lang="en-US" smtClean="0"/>
              <a:t>Dr.S.MD. FAROOQ</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A0A594D-BC6F-466E-A537-4B00E8A2E9BE}" type="datetime1">
              <a:rPr lang="en-US" smtClean="0"/>
              <a:t>28-Nov-23</a:t>
            </a:fld>
            <a:endParaRPr lang="en-US"/>
          </a:p>
        </p:txBody>
      </p:sp>
      <p:sp>
        <p:nvSpPr>
          <p:cNvPr id="8" name="Footer Placeholder 7"/>
          <p:cNvSpPr>
            <a:spLocks noGrp="1"/>
          </p:cNvSpPr>
          <p:nvPr>
            <p:ph type="ftr" sz="quarter" idx="11"/>
          </p:nvPr>
        </p:nvSpPr>
        <p:spPr/>
        <p:txBody>
          <a:bodyPr/>
          <a:lstStyle>
            <a:extLst/>
          </a:lstStyle>
          <a:p>
            <a:r>
              <a:rPr lang="en-US" smtClean="0"/>
              <a:t>Dr.S.MD. FAROOQ</a:t>
            </a:r>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FBE97FB-1C5E-47B8-B78E-05988644B128}" type="datetime1">
              <a:rPr lang="en-US" smtClean="0"/>
              <a:t>28-Nov-23</a:t>
            </a:fld>
            <a:endParaRPr lang="en-US"/>
          </a:p>
        </p:txBody>
      </p:sp>
      <p:sp>
        <p:nvSpPr>
          <p:cNvPr id="4" name="Footer Placeholder 3"/>
          <p:cNvSpPr>
            <a:spLocks noGrp="1"/>
          </p:cNvSpPr>
          <p:nvPr>
            <p:ph type="ftr" sz="quarter" idx="11"/>
          </p:nvPr>
        </p:nvSpPr>
        <p:spPr/>
        <p:txBody>
          <a:bodyPr/>
          <a:lstStyle>
            <a:extLst/>
          </a:lstStyle>
          <a:p>
            <a:r>
              <a:rPr lang="en-US" smtClean="0"/>
              <a:t>Dr.S.MD. FAROOQ</a:t>
            </a:r>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CBD16B2-099A-4C2C-8AA2-CCD397805B0F}" type="datetime1">
              <a:rPr lang="en-US" smtClean="0"/>
              <a:t>28-Nov-23</a:t>
            </a:fld>
            <a:endParaRPr lang="en-US"/>
          </a:p>
        </p:txBody>
      </p:sp>
      <p:sp>
        <p:nvSpPr>
          <p:cNvPr id="3" name="Footer Placeholder 2"/>
          <p:cNvSpPr>
            <a:spLocks noGrp="1"/>
          </p:cNvSpPr>
          <p:nvPr>
            <p:ph type="ftr" sz="quarter" idx="11"/>
          </p:nvPr>
        </p:nvSpPr>
        <p:spPr/>
        <p:txBody>
          <a:bodyPr/>
          <a:lstStyle>
            <a:extLst/>
          </a:lstStyle>
          <a:p>
            <a:r>
              <a:rPr lang="en-US" smtClean="0"/>
              <a:t>Dr.S.MD. FAROOQ</a:t>
            </a:r>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DE243E4-0D5F-46EE-B343-AC813504CB31}" type="datetime1">
              <a:rPr lang="en-US" smtClean="0"/>
              <a:t>28-Nov-23</a:t>
            </a:fld>
            <a:endParaRPr lang="en-US"/>
          </a:p>
        </p:txBody>
      </p:sp>
      <p:sp>
        <p:nvSpPr>
          <p:cNvPr id="6" name="Footer Placeholder 5"/>
          <p:cNvSpPr>
            <a:spLocks noGrp="1"/>
          </p:cNvSpPr>
          <p:nvPr>
            <p:ph type="ftr" sz="quarter" idx="11"/>
          </p:nvPr>
        </p:nvSpPr>
        <p:spPr/>
        <p:txBody>
          <a:bodyPr/>
          <a:lstStyle>
            <a:extLst/>
          </a:lstStyle>
          <a:p>
            <a:r>
              <a:rPr lang="en-US" smtClean="0"/>
              <a:t>Dr.S.MD. FAROOQ</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50DF64E-DDD8-4A1C-B9F9-37CD8A2F81EA}" type="datetime1">
              <a:rPr lang="en-US" smtClean="0"/>
              <a:t>28-Nov-23</a:t>
            </a:fld>
            <a:endParaRPr lang="en-US"/>
          </a:p>
        </p:txBody>
      </p:sp>
      <p:sp>
        <p:nvSpPr>
          <p:cNvPr id="6" name="Footer Placeholder 5"/>
          <p:cNvSpPr>
            <a:spLocks noGrp="1"/>
          </p:cNvSpPr>
          <p:nvPr>
            <p:ph type="ftr" sz="quarter" idx="11"/>
          </p:nvPr>
        </p:nvSpPr>
        <p:spPr/>
        <p:txBody>
          <a:bodyPr/>
          <a:lstStyle>
            <a:extLst/>
          </a:lstStyle>
          <a:p>
            <a:r>
              <a:rPr lang="en-US" smtClean="0"/>
              <a:t>Dr.S.MD. FAROOQ</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968293B-6C7D-499E-93B5-A35553E2A337}" type="datetime1">
              <a:rPr lang="en-US" smtClean="0"/>
              <a:t>28-Nov-23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Dr.S.MD. FAROOQ</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IV		</a:t>
            </a:r>
            <a:endParaRPr lang="en-US" dirty="0"/>
          </a:p>
        </p:txBody>
      </p:sp>
      <p:sp>
        <p:nvSpPr>
          <p:cNvPr id="3" name="Subtitle 2"/>
          <p:cNvSpPr>
            <a:spLocks noGrp="1"/>
          </p:cNvSpPr>
          <p:nvPr>
            <p:ph type="subTitle" idx="1"/>
          </p:nvPr>
        </p:nvSpPr>
        <p:spPr/>
        <p:txBody>
          <a:bodyPr/>
          <a:lstStyle/>
          <a:p>
            <a:r>
              <a:rPr lang="en-US" dirty="0" smtClean="0"/>
              <a:t>Mass Storage Structure</a:t>
            </a:r>
          </a:p>
          <a:p>
            <a:r>
              <a:rPr lang="en-US" dirty="0" smtClean="0"/>
              <a:t>File System Interface</a:t>
            </a:r>
          </a:p>
          <a:p>
            <a:r>
              <a:rPr lang="en-US" dirty="0" smtClean="0"/>
              <a:t>File System Implementation</a:t>
            </a:r>
            <a:endParaRPr lang="en-US" dirty="0"/>
          </a:p>
        </p:txBody>
      </p:sp>
      <p:sp>
        <p:nvSpPr>
          <p:cNvPr id="4" name="Footer Placeholder 3"/>
          <p:cNvSpPr>
            <a:spLocks noGrp="1"/>
          </p:cNvSpPr>
          <p:nvPr>
            <p:ph type="ftr" sz="quarter" idx="11"/>
          </p:nvPr>
        </p:nvSpPr>
        <p:spPr/>
        <p:txBody>
          <a:bodyPr/>
          <a:lstStyle/>
          <a:p>
            <a:r>
              <a:rPr lang="en-US" sz="1400" b="1" dirty="0" smtClean="0">
                <a:solidFill>
                  <a:srgbClr val="FF0000"/>
                </a:solidFill>
              </a:rPr>
              <a:t>Dr.S.MD. FAROOQ</a:t>
            </a:r>
            <a:endParaRPr lang="en-US" sz="14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7498080" cy="5486400"/>
          </a:xfrm>
        </p:spPr>
        <p:txBody>
          <a:bodyPr>
            <a:normAutofit fontScale="92500" lnSpcReduction="10000"/>
          </a:bodyPr>
          <a:lstStyle/>
          <a:p>
            <a:pPr marL="365760" lvl="1" indent="-283464" algn="just">
              <a:spcBef>
                <a:spcPts val="600"/>
              </a:spcBef>
              <a:buSzPct val="80000"/>
              <a:buFont typeface="Wingdings 2"/>
              <a:buChar char=""/>
            </a:pPr>
            <a:r>
              <a:rPr lang="en-US" altLang="en-US" sz="3200" dirty="0" smtClean="0"/>
              <a:t>Logical to physical address should be easy</a:t>
            </a:r>
          </a:p>
          <a:p>
            <a:pPr marL="576072" lvl="3" indent="-283464" algn="just">
              <a:spcBef>
                <a:spcPts val="600"/>
              </a:spcBef>
              <a:buClr>
                <a:schemeClr val="accent1"/>
              </a:buClr>
              <a:buSzPct val="80000"/>
              <a:buFont typeface="Wingdings 2"/>
              <a:buChar char=""/>
            </a:pPr>
            <a:r>
              <a:rPr lang="en-US" altLang="en-US" sz="2800" dirty="0" smtClean="0"/>
              <a:t>Except for bad sectors</a:t>
            </a:r>
          </a:p>
          <a:p>
            <a:pPr marL="576072" lvl="3" indent="-283464" algn="just">
              <a:spcBef>
                <a:spcPts val="600"/>
              </a:spcBef>
              <a:buClr>
                <a:schemeClr val="accent1"/>
              </a:buClr>
              <a:buSzPct val="80000"/>
              <a:buFont typeface="Wingdings 2"/>
              <a:buChar char=""/>
            </a:pPr>
            <a:r>
              <a:rPr lang="en-US" altLang="en-US" sz="2800" dirty="0" smtClean="0"/>
              <a:t>Non-constant # of sectors per track via constant angular velocity</a:t>
            </a:r>
          </a:p>
          <a:p>
            <a:pPr algn="just"/>
            <a:r>
              <a:rPr lang="en-US" dirty="0" smtClean="0"/>
              <a:t>the density of bits per track is uniform known as Constant Linear Velocity</a:t>
            </a:r>
          </a:p>
          <a:p>
            <a:pPr algn="just"/>
            <a:r>
              <a:rPr lang="en-US" dirty="0" smtClean="0"/>
              <a:t>As we move from outer zones to inner zones, the number of sectors per track decreases</a:t>
            </a:r>
          </a:p>
          <a:p>
            <a:pPr algn="just"/>
            <a:r>
              <a:rPr lang="en-US" dirty="0" smtClean="0"/>
              <a:t> Tracks in the outermost zone typically hold 40 percent more sectors than do tracks in the innermost zone</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14400"/>
            <a:ext cx="7498080" cy="5334000"/>
          </a:xfrm>
        </p:spPr>
        <p:txBody>
          <a:bodyPr>
            <a:normAutofit lnSpcReduction="10000"/>
          </a:bodyPr>
          <a:lstStyle/>
          <a:p>
            <a:pPr algn="just"/>
            <a:r>
              <a:rPr lang="en-US" dirty="0" smtClean="0"/>
              <a:t>The drive increases its rotation speed as the head moves from the outer to the inner tracks to keep the same rate of data moving under the head (CD-ROM, DVD-ROM)</a:t>
            </a:r>
          </a:p>
          <a:p>
            <a:pPr algn="just"/>
            <a:r>
              <a:rPr lang="en-US" dirty="0" smtClean="0"/>
              <a:t> the disk rotation speed can stay constant; in this case, the density of bits decreases from inner tracks to outer tracks to keep the data rate constant. This method is used in hard disks and is known as </a:t>
            </a:r>
            <a:r>
              <a:rPr lang="en-US" b="1" dirty="0" smtClean="0"/>
              <a:t>Constant Angular Velocity</a:t>
            </a:r>
            <a:endParaRPr lang="en-US" b="1"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Disk Attachment</a:t>
            </a:r>
            <a:endParaRPr lang="en-US" dirty="0"/>
          </a:p>
        </p:txBody>
      </p:sp>
      <p:sp>
        <p:nvSpPr>
          <p:cNvPr id="3" name="Content Placeholder 2"/>
          <p:cNvSpPr>
            <a:spLocks noGrp="1"/>
          </p:cNvSpPr>
          <p:nvPr>
            <p:ph idx="1"/>
          </p:nvPr>
        </p:nvSpPr>
        <p:spPr/>
        <p:txBody>
          <a:bodyPr/>
          <a:lstStyle/>
          <a:p>
            <a:pPr algn="just"/>
            <a:r>
              <a:rPr lang="en-US" dirty="0" smtClean="0"/>
              <a:t>Computers access disk storage in two ways. One way is via </a:t>
            </a:r>
            <a:r>
              <a:rPr lang="en-US" b="1" dirty="0" smtClean="0"/>
              <a:t>I/O ports </a:t>
            </a:r>
            <a:r>
              <a:rPr lang="en-US" dirty="0" smtClean="0"/>
              <a:t>or </a:t>
            </a:r>
            <a:r>
              <a:rPr lang="en-US" b="1" dirty="0" smtClean="0"/>
              <a:t>Disk attached Storage</a:t>
            </a:r>
          </a:p>
          <a:p>
            <a:pPr algn="just"/>
            <a:r>
              <a:rPr lang="en-US" dirty="0" smtClean="0"/>
              <a:t>The other way is via a </a:t>
            </a:r>
            <a:r>
              <a:rPr lang="en-US" b="1" dirty="0" smtClean="0"/>
              <a:t>remote host </a:t>
            </a:r>
            <a:r>
              <a:rPr lang="en-US" dirty="0" smtClean="0"/>
              <a:t>in a distributed file system; this is referred to as </a:t>
            </a:r>
            <a:r>
              <a:rPr lang="en-US" b="1" dirty="0" smtClean="0"/>
              <a:t>Network Attached Storage</a:t>
            </a:r>
            <a:endParaRPr lang="en-US" b="1"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attached Storage</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The typical desktop PC uses an I/0 bus architecture called IDE or ATA, This architecture supports a maximum of </a:t>
            </a:r>
            <a:r>
              <a:rPr lang="en-US" b="1" dirty="0" smtClean="0"/>
              <a:t>two drives</a:t>
            </a:r>
            <a:r>
              <a:rPr lang="en-US" dirty="0" smtClean="0"/>
              <a:t> per I/0 bus</a:t>
            </a:r>
          </a:p>
          <a:p>
            <a:pPr algn="just"/>
            <a:r>
              <a:rPr lang="en-US" dirty="0" smtClean="0"/>
              <a:t> similar protocol that has simplified cabling is SATA.</a:t>
            </a:r>
          </a:p>
          <a:p>
            <a:pPr algn="just"/>
            <a:r>
              <a:rPr lang="en-US" dirty="0" smtClean="0"/>
              <a:t>High-end workstations and servers generally use more sophisticated I/0 architectures, such as </a:t>
            </a:r>
            <a:r>
              <a:rPr lang="en-US" b="1" dirty="0" smtClean="0"/>
              <a:t>SCSI and fiber channel (FC). </a:t>
            </a:r>
            <a:endParaRPr lang="en-US" b="1"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fontScale="92500"/>
          </a:bodyPr>
          <a:lstStyle/>
          <a:p>
            <a:pPr algn="just"/>
            <a:r>
              <a:rPr lang="en-US" dirty="0" smtClean="0"/>
              <a:t>SCSI is a bus architecture. Its physical medium is usually a ribbon cable with a large number of conductor ( 50 or 68)</a:t>
            </a:r>
          </a:p>
          <a:p>
            <a:pPr algn="just"/>
            <a:r>
              <a:rPr lang="en-US" dirty="0" smtClean="0"/>
              <a:t>The SCSI protocol supports a maximum of </a:t>
            </a:r>
            <a:r>
              <a:rPr lang="en-US" b="1" dirty="0" smtClean="0"/>
              <a:t>16 devices </a:t>
            </a:r>
            <a:r>
              <a:rPr lang="en-US" dirty="0" smtClean="0"/>
              <a:t>per bus. </a:t>
            </a:r>
          </a:p>
          <a:p>
            <a:pPr algn="just"/>
            <a:r>
              <a:rPr lang="en-US" dirty="0" smtClean="0"/>
              <a:t>Generally, the devices include one controller card in the host </a:t>
            </a:r>
            <a:r>
              <a:rPr lang="en-US" b="1" dirty="0" smtClean="0"/>
              <a:t>SCSI Initiator </a:t>
            </a:r>
            <a:r>
              <a:rPr lang="en-US" dirty="0" smtClean="0"/>
              <a:t>and up to 15 storage devices </a:t>
            </a:r>
            <a:r>
              <a:rPr lang="en-US" b="1" dirty="0" smtClean="0"/>
              <a:t>SCSI Targets</a:t>
            </a:r>
          </a:p>
          <a:p>
            <a:pPr marL="365760" lvl="1" indent="-283464" algn="just">
              <a:spcBef>
                <a:spcPts val="600"/>
              </a:spcBef>
              <a:buSzPct val="80000"/>
              <a:buFont typeface="Wingdings 2"/>
              <a:buChar char=""/>
            </a:pPr>
            <a:r>
              <a:rPr lang="en-US" altLang="en-US" b="1" dirty="0" smtClean="0"/>
              <a:t>SCSI initiator</a:t>
            </a:r>
            <a:r>
              <a:rPr lang="en-US" altLang="en-US" dirty="0" smtClean="0"/>
              <a:t> requests operation and </a:t>
            </a:r>
            <a:r>
              <a:rPr lang="en-US" altLang="en-US" b="1" dirty="0" smtClean="0"/>
              <a:t>SCSI targets</a:t>
            </a:r>
            <a:r>
              <a:rPr lang="en-US" altLang="en-US" dirty="0" smtClean="0"/>
              <a:t> perform tasks. Each target can have up to 8 </a:t>
            </a:r>
            <a:r>
              <a:rPr lang="en-US" altLang="en-US" b="1" dirty="0" smtClean="0"/>
              <a:t>logical units</a:t>
            </a:r>
            <a:r>
              <a:rPr lang="en-US" altLang="en-US" dirty="0" smtClean="0"/>
              <a:t> (disks attached to device controller)</a:t>
            </a:r>
          </a:p>
          <a:p>
            <a:pPr algn="just"/>
            <a:endParaRPr lang="en-US" b="1"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lnSpcReduction="10000"/>
          </a:bodyPr>
          <a:lstStyle/>
          <a:p>
            <a:pPr algn="just"/>
            <a:r>
              <a:rPr lang="en-US" dirty="0" smtClean="0"/>
              <a:t>FC is a high-speed serial architecture that can operate over </a:t>
            </a:r>
            <a:r>
              <a:rPr lang="en-US" b="1" dirty="0" smtClean="0"/>
              <a:t>optical fiber </a:t>
            </a:r>
            <a:r>
              <a:rPr lang="en-US" dirty="0" smtClean="0"/>
              <a:t>or over a </a:t>
            </a:r>
            <a:r>
              <a:rPr lang="en-US" b="1" dirty="0" smtClean="0"/>
              <a:t>four-conductor copper cable</a:t>
            </a:r>
            <a:r>
              <a:rPr lang="en-US" dirty="0" smtClean="0"/>
              <a:t>. It has two variants.</a:t>
            </a:r>
          </a:p>
          <a:p>
            <a:pPr algn="just"/>
            <a:r>
              <a:rPr lang="en-US" dirty="0" smtClean="0"/>
              <a:t> One is a large switched fabric having a 24-bit address space is the basis of Storage Area Networks.</a:t>
            </a:r>
          </a:p>
          <a:p>
            <a:pPr algn="just"/>
            <a:r>
              <a:rPr lang="en-US" dirty="0" smtClean="0"/>
              <a:t>The other FC variant is an Arbitrated Loop (FC-AL) that can address 126 devices </a:t>
            </a:r>
          </a:p>
          <a:p>
            <a:pPr algn="just"/>
            <a:r>
              <a:rPr lang="en-US" dirty="0" smtClean="0"/>
              <a:t>Examples: hard disk drives, RAID arrays, and CD, DVD, and tape drives.</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Attached Storage</a:t>
            </a:r>
            <a:endParaRPr lang="en-US" dirty="0"/>
          </a:p>
        </p:txBody>
      </p:sp>
      <p:sp>
        <p:nvSpPr>
          <p:cNvPr id="3" name="Content Placeholder 2"/>
          <p:cNvSpPr>
            <a:spLocks noGrp="1"/>
          </p:cNvSpPr>
          <p:nvPr>
            <p:ph idx="1"/>
          </p:nvPr>
        </p:nvSpPr>
        <p:spPr/>
        <p:txBody>
          <a:bodyPr/>
          <a:lstStyle/>
          <a:p>
            <a:pPr algn="just"/>
            <a:r>
              <a:rPr lang="en-US" dirty="0" smtClean="0"/>
              <a:t>A network-attached storage (NAS) device is a special-purpose storage system that is accessed </a:t>
            </a:r>
            <a:r>
              <a:rPr lang="en-US" b="1" dirty="0" smtClean="0"/>
              <a:t>remotely</a:t>
            </a:r>
            <a:r>
              <a:rPr lang="en-US" dirty="0" smtClean="0"/>
              <a:t> over a data network </a:t>
            </a:r>
          </a:p>
          <a:p>
            <a:pPr algn="just"/>
            <a:r>
              <a:rPr lang="en-US" dirty="0" smtClean="0"/>
              <a:t>Client Access via a remote-procedure-call interface such as NFS for UNIX systems or CIFS for Windows machines</a:t>
            </a:r>
          </a:p>
          <a:p>
            <a:pPr algn="just"/>
            <a:r>
              <a:rPr lang="en-US" dirty="0" smtClean="0"/>
              <a:t>The remote procedure calls (RPCs) are carried via TCP or UDP over an IP network</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AS.jpg"/>
          <p:cNvPicPr>
            <a:picLocks noGrp="1" noChangeAspect="1"/>
          </p:cNvPicPr>
          <p:nvPr>
            <p:ph idx="1"/>
          </p:nvPr>
        </p:nvPicPr>
        <p:blipFill>
          <a:blip r:embed="rId2"/>
          <a:stretch>
            <a:fillRect/>
          </a:stretch>
        </p:blipFill>
        <p:spPr>
          <a:xfrm>
            <a:off x="1371600" y="1219200"/>
            <a:ext cx="7315200" cy="3857625"/>
          </a:xfrm>
        </p:spPr>
      </p:pic>
      <p:sp>
        <p:nvSpPr>
          <p:cNvPr id="3" name="Footer Placeholder 2"/>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fontScale="92500"/>
          </a:bodyPr>
          <a:lstStyle/>
          <a:p>
            <a:pPr algn="just"/>
            <a:r>
              <a:rPr lang="en-US" dirty="0" smtClean="0"/>
              <a:t>The network attached storage unit is usually implemented as a RAID array with software that implements the RPC interface.</a:t>
            </a:r>
          </a:p>
          <a:p>
            <a:pPr algn="just"/>
            <a:r>
              <a:rPr lang="en-US" dirty="0" smtClean="0"/>
              <a:t>rather than using a SCSI device driver and SCSI protocols to access storage, a system using NAS would use RPC over TCP /IP. </a:t>
            </a:r>
          </a:p>
          <a:p>
            <a:pPr algn="just"/>
            <a:r>
              <a:rPr lang="en-US" dirty="0" smtClean="0"/>
              <a:t>Network-attached storage provides a convenient way for all the computers on a LAN to share a pool of storage with the same ease of naming and access enjoyed with local host-attached storage</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It is less efficient and have lower performance</a:t>
            </a:r>
          </a:p>
          <a:p>
            <a:pPr algn="just"/>
            <a:r>
              <a:rPr lang="en-US" dirty="0" smtClean="0"/>
              <a:t>ISCSI is the latest network-attached storage protocol.</a:t>
            </a:r>
          </a:p>
          <a:p>
            <a:pPr algn="just"/>
            <a:r>
              <a:rPr lang="en-US" dirty="0" smtClean="0"/>
              <a:t>it uses the IP network protocol to carry the SCSI protocol</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 of Mass Storage Structure</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Magnetic Disks: provide the bulk of secondary storage for modern computer systems. </a:t>
            </a:r>
          </a:p>
          <a:p>
            <a:pPr algn="just"/>
            <a:r>
              <a:rPr lang="en-US" dirty="0" smtClean="0"/>
              <a:t>disks are relatively simple </a:t>
            </a:r>
          </a:p>
          <a:p>
            <a:pPr algn="just"/>
            <a:r>
              <a:rPr lang="en-US" dirty="0" smtClean="0"/>
              <a:t>Each disk </a:t>
            </a:r>
            <a:r>
              <a:rPr lang="en-US" b="1" dirty="0" smtClean="0"/>
              <a:t>platter</a:t>
            </a:r>
            <a:r>
              <a:rPr lang="en-US" dirty="0" smtClean="0"/>
              <a:t> has a flat circular shape.</a:t>
            </a:r>
          </a:p>
          <a:p>
            <a:pPr algn="just"/>
            <a:r>
              <a:rPr lang="en-US" dirty="0" smtClean="0"/>
              <a:t>Common platter diameters range from 1.8 to 5.25 inches</a:t>
            </a:r>
          </a:p>
          <a:p>
            <a:pPr algn="just"/>
            <a:r>
              <a:rPr lang="en-US" dirty="0" smtClean="0"/>
              <a:t>The two surfaces of a platter are covered with a magnetic material. Stores the information by recording it magnetically</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Area Network</a:t>
            </a:r>
            <a:endParaRPr lang="en-US" dirty="0"/>
          </a:p>
        </p:txBody>
      </p:sp>
      <p:sp>
        <p:nvSpPr>
          <p:cNvPr id="3" name="Content Placeholder 2"/>
          <p:cNvSpPr>
            <a:spLocks noGrp="1"/>
          </p:cNvSpPr>
          <p:nvPr>
            <p:ph idx="1"/>
          </p:nvPr>
        </p:nvSpPr>
        <p:spPr/>
        <p:txBody>
          <a:bodyPr/>
          <a:lstStyle/>
          <a:p>
            <a:pPr algn="just"/>
            <a:r>
              <a:rPr lang="en-US" dirty="0" smtClean="0"/>
              <a:t>One drawback of network-attached storage systems is that the storage I/O operations </a:t>
            </a:r>
            <a:r>
              <a:rPr lang="en-US" b="1" dirty="0" smtClean="0"/>
              <a:t>consume bandwidth </a:t>
            </a:r>
            <a:r>
              <a:rPr lang="en-US" dirty="0" smtClean="0"/>
              <a:t>on the data network, thereby increasing the </a:t>
            </a:r>
            <a:r>
              <a:rPr lang="en-US" b="1" dirty="0" smtClean="0"/>
              <a:t>latency </a:t>
            </a:r>
            <a:r>
              <a:rPr lang="en-US" dirty="0" smtClean="0"/>
              <a:t>of network communication.</a:t>
            </a:r>
          </a:p>
          <a:p>
            <a:pPr algn="just"/>
            <a:r>
              <a:rPr lang="en-US" dirty="0" smtClean="0"/>
              <a:t>A storage-area network (SAN) is a private network  connecting servers and storage units.</a:t>
            </a:r>
          </a:p>
          <a:p>
            <a:pPr algn="just"/>
            <a:r>
              <a:rPr lang="en-US" dirty="0" smtClean="0"/>
              <a:t>The power of a SAN lies in its flexibility</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an.jpg"/>
          <p:cNvPicPr>
            <a:picLocks noGrp="1" noChangeAspect="1"/>
          </p:cNvPicPr>
          <p:nvPr>
            <p:ph idx="1"/>
          </p:nvPr>
        </p:nvPicPr>
        <p:blipFill>
          <a:blip r:embed="rId2"/>
          <a:stretch>
            <a:fillRect/>
          </a:stretch>
        </p:blipFill>
        <p:spPr>
          <a:xfrm>
            <a:off x="1803400" y="685800"/>
            <a:ext cx="6959600" cy="5181599"/>
          </a:xfrm>
        </p:spPr>
      </p:pic>
      <p:sp>
        <p:nvSpPr>
          <p:cNvPr id="3" name="Footer Placeholder 2"/>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t>Multiple hosts and multiple storage arrays can attach to the same SAN, and storage can be dynamically allocated to hosts.</a:t>
            </a:r>
          </a:p>
          <a:p>
            <a:pPr algn="just"/>
            <a:r>
              <a:rPr lang="en-US" dirty="0" smtClean="0"/>
              <a:t>A SAN switch allows or prohibits access between the hosts and the storage.</a:t>
            </a:r>
          </a:p>
          <a:p>
            <a:pPr algn="just"/>
            <a:r>
              <a:rPr lang="en-US" dirty="0" smtClean="0"/>
              <a:t>For Example if a host is running low on disk space, the SAN can be configured to allocate more storage to that host.</a:t>
            </a:r>
          </a:p>
          <a:p>
            <a:pPr algn="just"/>
            <a:r>
              <a:rPr lang="en-US" dirty="0" smtClean="0"/>
              <a:t>SANs typically have more ports, and less expensive ports, than storage arrays. </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Disk Scheduling</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One of the responsibilities of the operating system is to use the hardware efficiently. </a:t>
            </a:r>
          </a:p>
          <a:p>
            <a:pPr algn="just"/>
            <a:r>
              <a:rPr lang="en-US" dirty="0" smtClean="0"/>
              <a:t>Should have fast access time and large disk bandwidth.</a:t>
            </a:r>
          </a:p>
          <a:p>
            <a:pPr algn="just"/>
            <a:r>
              <a:rPr lang="en-US" dirty="0" smtClean="0"/>
              <a:t>The access time has two major components- Seek time and Rotational Latency.</a:t>
            </a:r>
          </a:p>
          <a:p>
            <a:pPr algn="just"/>
            <a:r>
              <a:rPr lang="en-US" dirty="0" smtClean="0"/>
              <a:t>Disk Bandwidth is the total number of bytes transferred, divided by the total time between the first request for service and the completion of the last transfer.</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On a typical multiprogramming system, there will usually be multiple disk access requests at any point of time. So those requests must be scheduled to achieve good efficiency. Disk scheduling is similar to process scheduling. Some of the disk scheduling algorithms are described below.</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FCFS Scheduling</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This algorithm performs requests in the same order asked by the system. Let's take an example where the queue has the following requests with cylinder numbers as follows:</a:t>
            </a:r>
          </a:p>
          <a:p>
            <a:pPr algn="just">
              <a:buNone/>
            </a:pPr>
            <a:r>
              <a:rPr lang="en-US" dirty="0" smtClean="0"/>
              <a:t>		</a:t>
            </a:r>
            <a:r>
              <a:rPr lang="en-US" b="1" dirty="0" smtClean="0"/>
              <a:t>98, 183, 37, 122, 14, 124, 65, 67</a:t>
            </a:r>
          </a:p>
          <a:p>
            <a:pPr algn="just">
              <a:buNone/>
            </a:pPr>
            <a:r>
              <a:rPr lang="en-US" dirty="0" smtClean="0"/>
              <a:t> 	If the disk head is initially at cylinder 53, it will first move from 53 to 98, then to 183, 37, 122, 14, 124, 65, and finally to 67, for a total head movement of 640 cylinders</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cfs disk.jpg"/>
          <p:cNvPicPr>
            <a:picLocks noGrp="1" noChangeAspect="1"/>
          </p:cNvPicPr>
          <p:nvPr>
            <p:ph idx="1"/>
          </p:nvPr>
        </p:nvPicPr>
        <p:blipFill>
          <a:blip r:embed="rId2"/>
          <a:stretch>
            <a:fillRect/>
          </a:stretch>
        </p:blipFill>
        <p:spPr>
          <a:xfrm>
            <a:off x="990600" y="609600"/>
            <a:ext cx="8001000" cy="5562600"/>
          </a:xfrm>
        </p:spPr>
      </p:pic>
      <p:sp>
        <p:nvSpPr>
          <p:cNvPr id="3" name="Footer Placeholder 2"/>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Shortest Seek Time First (SSTF)</a:t>
            </a:r>
            <a:endParaRPr lang="en-US" dirty="0"/>
          </a:p>
        </p:txBody>
      </p:sp>
      <p:sp>
        <p:nvSpPr>
          <p:cNvPr id="3" name="Content Placeholder 2"/>
          <p:cNvSpPr>
            <a:spLocks noGrp="1"/>
          </p:cNvSpPr>
          <p:nvPr>
            <p:ph idx="1"/>
          </p:nvPr>
        </p:nvSpPr>
        <p:spPr/>
        <p:txBody>
          <a:bodyPr/>
          <a:lstStyle/>
          <a:p>
            <a:r>
              <a:rPr lang="en-US" dirty="0" smtClean="0"/>
              <a:t>Here the position which is closest to the current head position is chosen first. Consider the previous example where disk queue looks like,</a:t>
            </a:r>
          </a:p>
          <a:p>
            <a:r>
              <a:rPr lang="en-US" b="1" dirty="0" smtClean="0"/>
              <a:t>98, 183, 37, 122, 14, 124, 65, 67</a:t>
            </a:r>
            <a:endParaRPr lang="en-US" dirty="0" smtClean="0"/>
          </a:p>
          <a:p>
            <a:r>
              <a:rPr lang="en-US" dirty="0" smtClean="0"/>
              <a:t>Assume the head is initially at cylinder </a:t>
            </a:r>
            <a:r>
              <a:rPr lang="en-US" b="1" dirty="0" smtClean="0"/>
              <a:t>56</a:t>
            </a:r>
            <a:r>
              <a:rPr lang="en-US" dirty="0" smtClean="0"/>
              <a:t>. The next closest cylinder to </a:t>
            </a:r>
            <a:r>
              <a:rPr lang="en-US" b="1" dirty="0" smtClean="0"/>
              <a:t>56</a:t>
            </a:r>
            <a:r>
              <a:rPr lang="en-US" dirty="0" smtClean="0"/>
              <a:t> is </a:t>
            </a:r>
            <a:r>
              <a:rPr lang="en-US" b="1" dirty="0" smtClean="0"/>
              <a:t>65</a:t>
            </a:r>
            <a:r>
              <a:rPr lang="en-US" dirty="0" smtClean="0"/>
              <a:t>, and then the next nearest one is </a:t>
            </a:r>
            <a:r>
              <a:rPr lang="en-US" b="1" dirty="0" smtClean="0"/>
              <a:t>67</a:t>
            </a:r>
            <a:r>
              <a:rPr lang="en-US" dirty="0" smtClean="0"/>
              <a:t>, then </a:t>
            </a:r>
            <a:r>
              <a:rPr lang="en-US" b="1" dirty="0" smtClean="0"/>
              <a:t>37</a:t>
            </a:r>
            <a:r>
              <a:rPr lang="en-US" dirty="0" smtClean="0"/>
              <a:t>, </a:t>
            </a:r>
            <a:r>
              <a:rPr lang="en-US" b="1" dirty="0" smtClean="0"/>
              <a:t>14</a:t>
            </a:r>
            <a:r>
              <a:rPr lang="en-US" dirty="0" smtClean="0"/>
              <a:t>, so on.</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stf disk.jpg"/>
          <p:cNvPicPr>
            <a:picLocks noGrp="1" noChangeAspect="1"/>
          </p:cNvPicPr>
          <p:nvPr>
            <p:ph idx="1"/>
          </p:nvPr>
        </p:nvPicPr>
        <p:blipFill>
          <a:blip r:embed="rId2"/>
          <a:stretch>
            <a:fillRect/>
          </a:stretch>
        </p:blipFill>
        <p:spPr>
          <a:xfrm>
            <a:off x="1524000" y="457200"/>
            <a:ext cx="7162800" cy="4648200"/>
          </a:xfrm>
        </p:spPr>
      </p:pic>
      <p:sp>
        <p:nvSpPr>
          <p:cNvPr id="5" name="TextBox 4"/>
          <p:cNvSpPr txBox="1"/>
          <p:nvPr/>
        </p:nvSpPr>
        <p:spPr>
          <a:xfrm>
            <a:off x="1676400" y="4800600"/>
            <a:ext cx="7086600" cy="954107"/>
          </a:xfrm>
          <a:prstGeom prst="rect">
            <a:avLst/>
          </a:prstGeom>
          <a:noFill/>
        </p:spPr>
        <p:txBody>
          <a:bodyPr wrap="square" rtlCol="0">
            <a:spAutoFit/>
          </a:bodyPr>
          <a:lstStyle/>
          <a:p>
            <a:pPr algn="just"/>
            <a:r>
              <a:rPr lang="en-US" sz="2800" dirty="0" smtClean="0"/>
              <a:t>This scheduling method results in a total head movement of only 236 cylinders</a:t>
            </a:r>
            <a:endParaRPr lang="en-US" sz="2800" dirty="0"/>
          </a:p>
        </p:txBody>
      </p:sp>
      <p:sp>
        <p:nvSpPr>
          <p:cNvPr id="6" name="Footer Placeholder 5"/>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SCAN Scheduling</a:t>
            </a:r>
            <a:endParaRPr lang="en-US" dirty="0"/>
          </a:p>
        </p:txBody>
      </p:sp>
      <p:sp>
        <p:nvSpPr>
          <p:cNvPr id="3" name="Content Placeholder 2"/>
          <p:cNvSpPr>
            <a:spLocks noGrp="1"/>
          </p:cNvSpPr>
          <p:nvPr>
            <p:ph idx="1"/>
          </p:nvPr>
        </p:nvSpPr>
        <p:spPr/>
        <p:txBody>
          <a:bodyPr/>
          <a:lstStyle/>
          <a:p>
            <a:pPr algn="just"/>
            <a:r>
              <a:rPr lang="en-US" dirty="0" smtClean="0"/>
              <a:t>This algorithm is also called the elevator algorithm because of it's behavior. Here, first the head moves in a direction (say backward) and covers all the requests in the path. Then it moves in the opposite direction and covers the remaining requests in the path</a:t>
            </a:r>
          </a:p>
          <a:p>
            <a:pPr algn="just"/>
            <a:r>
              <a:rPr lang="en-US" b="1" dirty="0" smtClean="0"/>
              <a:t>98, 183, 37, 122, 14, 124, 65, 67</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lnSpcReduction="10000"/>
          </a:bodyPr>
          <a:lstStyle/>
          <a:p>
            <a:pPr algn="just"/>
            <a:r>
              <a:rPr lang="en-US" dirty="0" smtClean="0"/>
              <a:t>A read -write head "flies" just above each surface of every platter. The heads are attached to a </a:t>
            </a:r>
            <a:r>
              <a:rPr lang="en-US" b="1" dirty="0" smtClean="0"/>
              <a:t>Disk Arm </a:t>
            </a:r>
            <a:r>
              <a:rPr lang="en-US" dirty="0" smtClean="0"/>
              <a:t>that moves all the heads as a unit</a:t>
            </a:r>
          </a:p>
          <a:p>
            <a:pPr algn="just"/>
            <a:r>
              <a:rPr lang="en-US" dirty="0" smtClean="0"/>
              <a:t>The surface of a platter is logically divided into circular </a:t>
            </a:r>
            <a:r>
              <a:rPr lang="en-US" b="1" dirty="0" smtClean="0"/>
              <a:t>tracks, </a:t>
            </a:r>
            <a:r>
              <a:rPr lang="en-US" dirty="0" smtClean="0"/>
              <a:t>which are subdivided into </a:t>
            </a:r>
            <a:r>
              <a:rPr lang="en-US" b="1" dirty="0" smtClean="0"/>
              <a:t>Sectors</a:t>
            </a:r>
          </a:p>
          <a:p>
            <a:pPr algn="just"/>
            <a:r>
              <a:rPr lang="en-US" dirty="0" smtClean="0"/>
              <a:t>The set of tracks that are at one arm position makes up a </a:t>
            </a:r>
            <a:r>
              <a:rPr lang="en-US" b="1" dirty="0" smtClean="0"/>
              <a:t>Cylinder</a:t>
            </a:r>
          </a:p>
          <a:p>
            <a:pPr algn="just"/>
            <a:r>
              <a:rPr lang="en-US" dirty="0" smtClean="0"/>
              <a:t>There may be thousands of concentric cylinders in a disk drive, and each track may contain hundreds of sectors</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lstStyle/>
          <a:p>
            <a:pPr algn="just"/>
            <a:r>
              <a:rPr lang="en-US" dirty="0" smtClean="0"/>
              <a:t>Assume the head is initially at cylinder </a:t>
            </a:r>
            <a:r>
              <a:rPr lang="en-US" b="1" dirty="0" smtClean="0"/>
              <a:t>56</a:t>
            </a:r>
            <a:r>
              <a:rPr lang="en-US" dirty="0" smtClean="0"/>
              <a:t>. The head moves in backward direction and accesses </a:t>
            </a:r>
            <a:r>
              <a:rPr lang="en-US" b="1" dirty="0" smtClean="0"/>
              <a:t>37</a:t>
            </a:r>
            <a:r>
              <a:rPr lang="en-US" dirty="0" smtClean="0"/>
              <a:t> and </a:t>
            </a:r>
            <a:r>
              <a:rPr lang="en-US" b="1" dirty="0" smtClean="0"/>
              <a:t>14</a:t>
            </a:r>
            <a:r>
              <a:rPr lang="en-US" dirty="0" smtClean="0"/>
              <a:t>. Then it goes in the opposite direction and accesses the cylinders as they come in the path. </a:t>
            </a:r>
            <a:endParaRPr lang="en-US" dirty="0"/>
          </a:p>
        </p:txBody>
      </p:sp>
      <p:pic>
        <p:nvPicPr>
          <p:cNvPr id="4" name="Picture 3" descr="scan disk.jpg"/>
          <p:cNvPicPr>
            <a:picLocks noChangeAspect="1"/>
          </p:cNvPicPr>
          <p:nvPr/>
        </p:nvPicPr>
        <p:blipFill>
          <a:blip r:embed="rId2"/>
          <a:stretch>
            <a:fillRect/>
          </a:stretch>
        </p:blipFill>
        <p:spPr>
          <a:xfrm>
            <a:off x="1447800" y="2971800"/>
            <a:ext cx="7467600" cy="3657600"/>
          </a:xfrm>
          <a:prstGeom prst="rect">
            <a:avLst/>
          </a:prstGeom>
        </p:spPr>
      </p:pic>
      <p:sp>
        <p:nvSpPr>
          <p:cNvPr id="5" name="Footer Placeholder 4"/>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C-SCAN Scheduling</a:t>
            </a:r>
            <a:endParaRPr lang="en-US" dirty="0"/>
          </a:p>
        </p:txBody>
      </p:sp>
      <p:sp>
        <p:nvSpPr>
          <p:cNvPr id="3" name="Content Placeholder 2"/>
          <p:cNvSpPr>
            <a:spLocks noGrp="1"/>
          </p:cNvSpPr>
          <p:nvPr>
            <p:ph idx="1"/>
          </p:nvPr>
        </p:nvSpPr>
        <p:spPr/>
        <p:txBody>
          <a:bodyPr/>
          <a:lstStyle/>
          <a:p>
            <a:pPr algn="just"/>
            <a:r>
              <a:rPr lang="en-US" dirty="0" smtClean="0"/>
              <a:t>C-SCAN is a variant of SCAN designed to provide a more uniform wait time.</a:t>
            </a:r>
          </a:p>
          <a:p>
            <a:pPr algn="just"/>
            <a:r>
              <a:rPr lang="en-US" dirty="0" smtClean="0"/>
              <a:t>Like SCAN, C-SCAN moves the head from one end of the disk to the other, servicing requests along the way. </a:t>
            </a:r>
          </a:p>
          <a:p>
            <a:pPr algn="just"/>
            <a:r>
              <a:rPr lang="en-US" dirty="0" smtClean="0"/>
              <a:t>When the head reaches the other end, however, it immediately returns to the beginning of the disk without servicing any requests on the return trip </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lstStyle/>
          <a:p>
            <a:pPr algn="just"/>
            <a:r>
              <a:rPr lang="en-US" dirty="0" smtClean="0"/>
              <a:t>The C-SCAN scheduling algorithm essentially treats the cylinders as a circular list that wraps around from the final cylinder to the first one. </a:t>
            </a:r>
            <a:endParaRPr lang="en-US" dirty="0"/>
          </a:p>
        </p:txBody>
      </p:sp>
      <p:pic>
        <p:nvPicPr>
          <p:cNvPr id="4" name="Picture 3" descr="cscan.jpg"/>
          <p:cNvPicPr>
            <a:picLocks noChangeAspect="1"/>
          </p:cNvPicPr>
          <p:nvPr/>
        </p:nvPicPr>
        <p:blipFill>
          <a:blip r:embed="rId2"/>
          <a:stretch>
            <a:fillRect/>
          </a:stretch>
        </p:blipFill>
        <p:spPr>
          <a:xfrm>
            <a:off x="1676400" y="2667000"/>
            <a:ext cx="7086600" cy="3981450"/>
          </a:xfrm>
          <a:prstGeom prst="rect">
            <a:avLst/>
          </a:prstGeom>
        </p:spPr>
      </p:pic>
      <p:sp>
        <p:nvSpPr>
          <p:cNvPr id="5" name="Footer Placeholder 4"/>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and C-LOOK Scheduling</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both SCAN and C-SCAN move the disk arm across the full width of the disk.</a:t>
            </a:r>
          </a:p>
          <a:p>
            <a:pPr algn="just"/>
            <a:r>
              <a:rPr lang="en-US" dirty="0" smtClean="0"/>
              <a:t>the arm goes only as far as the final request in each direction. Then, it reverses direction immediately without going all the way to the end of the disk </a:t>
            </a:r>
          </a:p>
          <a:p>
            <a:pPr algn="just"/>
            <a:r>
              <a:rPr lang="en-US" dirty="0" smtClean="0"/>
              <a:t>Versions of SCAN and C-SCAN that follow this pattern are called LOOK and C-LOOK Scheduling, because they look for a request before continuing to move in a given direction </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Disk Management</a:t>
            </a:r>
            <a:endParaRPr lang="en-US" dirty="0"/>
          </a:p>
        </p:txBody>
      </p:sp>
      <p:sp>
        <p:nvSpPr>
          <p:cNvPr id="3" name="Content Placeholder 2"/>
          <p:cNvSpPr>
            <a:spLocks noGrp="1"/>
          </p:cNvSpPr>
          <p:nvPr>
            <p:ph idx="1"/>
          </p:nvPr>
        </p:nvSpPr>
        <p:spPr/>
        <p:txBody>
          <a:bodyPr/>
          <a:lstStyle/>
          <a:p>
            <a:pPr algn="just">
              <a:buNone/>
            </a:pPr>
            <a:r>
              <a:rPr lang="en-US" dirty="0" smtClean="0"/>
              <a:t>Disk Formatting:</a:t>
            </a:r>
          </a:p>
          <a:p>
            <a:pPr algn="just"/>
            <a:r>
              <a:rPr lang="en-US" dirty="0" smtClean="0"/>
              <a:t>A new magnetic disk is a blank slate: it is just a platter of a magnetic recording material.</a:t>
            </a:r>
          </a:p>
          <a:p>
            <a:pPr algn="just"/>
            <a:r>
              <a:rPr lang="en-US" dirty="0" smtClean="0"/>
              <a:t>Before a disk can store data, it must be divided into sectors that the disk controller can read and write. </a:t>
            </a:r>
          </a:p>
          <a:p>
            <a:pPr algn="just"/>
            <a:r>
              <a:rPr lang="en-US" dirty="0" smtClean="0"/>
              <a:t>This process is called “ Low-Level Formatting” or Physical Formatting</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Low-level formatting fills the disk with a special data structure for each sector.</a:t>
            </a:r>
          </a:p>
          <a:p>
            <a:pPr algn="just"/>
            <a:r>
              <a:rPr lang="en-US" dirty="0" smtClean="0"/>
              <a:t>The data structure for a sector typically consists of a header, a data area and a trailer.</a:t>
            </a:r>
          </a:p>
          <a:p>
            <a:pPr algn="just"/>
            <a:r>
              <a:rPr lang="en-US" dirty="0" smtClean="0"/>
              <a:t>The header and trailer contain information used by the disk controller, such as a sector number  and an ECC “ Error Correcting Code”</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lnSpcReduction="10000"/>
          </a:bodyPr>
          <a:lstStyle/>
          <a:p>
            <a:pPr algn="just"/>
            <a:r>
              <a:rPr lang="en-US" dirty="0" smtClean="0"/>
              <a:t>When the controller writes a sector of data, the ECC is updated with a value calculated from </a:t>
            </a:r>
            <a:r>
              <a:rPr lang="en-US" b="1" dirty="0" smtClean="0"/>
              <a:t>all the bytes </a:t>
            </a:r>
            <a:r>
              <a:rPr lang="en-US" dirty="0" smtClean="0"/>
              <a:t>in the </a:t>
            </a:r>
            <a:r>
              <a:rPr lang="en-US" b="1" dirty="0" smtClean="0"/>
              <a:t>data area</a:t>
            </a:r>
          </a:p>
          <a:p>
            <a:pPr algn="just"/>
            <a:r>
              <a:rPr lang="en-US" dirty="0" smtClean="0"/>
              <a:t>When the sector is read, the ECC is recalculated and compared with the stored value</a:t>
            </a:r>
          </a:p>
          <a:p>
            <a:pPr algn="just"/>
            <a:r>
              <a:rPr lang="en-US" dirty="0" smtClean="0"/>
              <a:t>If the stored and calculated numbers are different, this </a:t>
            </a:r>
            <a:r>
              <a:rPr lang="en-US" b="1" dirty="0" smtClean="0"/>
              <a:t>mismatch </a:t>
            </a:r>
            <a:r>
              <a:rPr lang="en-US" dirty="0" smtClean="0"/>
              <a:t>indicates that the data area of the sector has become </a:t>
            </a:r>
            <a:r>
              <a:rPr lang="en-US" b="1" dirty="0" smtClean="0"/>
              <a:t>corrupted</a:t>
            </a:r>
            <a:r>
              <a:rPr lang="en-US" dirty="0" smtClean="0"/>
              <a:t> and that the disk sector may be bad</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fontScale="92500" lnSpcReduction="10000"/>
          </a:bodyPr>
          <a:lstStyle/>
          <a:p>
            <a:pPr algn="just"/>
            <a:r>
              <a:rPr lang="en-US" dirty="0" smtClean="0"/>
              <a:t>Before it can use a disk to hold files, the operating system still needs to record its own data structures on the disk.</a:t>
            </a:r>
          </a:p>
          <a:p>
            <a:pPr algn="just"/>
            <a:r>
              <a:rPr lang="en-US" dirty="0" smtClean="0"/>
              <a:t>The first step is to </a:t>
            </a:r>
            <a:r>
              <a:rPr lang="en-US" b="1" dirty="0" smtClean="0"/>
              <a:t>Partition </a:t>
            </a:r>
            <a:r>
              <a:rPr lang="en-US" dirty="0" smtClean="0"/>
              <a:t>the disk into one or more groups of cylinders. OS treats each partition as a separate disk.</a:t>
            </a:r>
          </a:p>
          <a:p>
            <a:pPr algn="just"/>
            <a:r>
              <a:rPr lang="en-US" dirty="0" smtClean="0"/>
              <a:t>The second step is </a:t>
            </a:r>
            <a:r>
              <a:rPr lang="en-US" b="1" dirty="0" smtClean="0"/>
              <a:t>Logical Formatting or creation of a file system. </a:t>
            </a:r>
            <a:r>
              <a:rPr lang="en-US" dirty="0" smtClean="0"/>
              <a:t>In this step, the operating system stores the initial file-system data structures onto the disk.</a:t>
            </a:r>
          </a:p>
          <a:p>
            <a:pPr algn="just"/>
            <a:r>
              <a:rPr lang="en-US" dirty="0" smtClean="0"/>
              <a:t>These data structures may include maps of free and allocated space and an initial empty directory.</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fontScale="92500" lnSpcReduction="10000"/>
          </a:bodyPr>
          <a:lstStyle/>
          <a:p>
            <a:pPr algn="just"/>
            <a:r>
              <a:rPr lang="en-US" dirty="0" smtClean="0"/>
              <a:t>To increase efficiency, most file systems group blocks together into larger chunks, frequently called  </a:t>
            </a:r>
            <a:r>
              <a:rPr lang="en-US" b="1" dirty="0" smtClean="0"/>
              <a:t>Clusters.</a:t>
            </a:r>
          </a:p>
          <a:p>
            <a:pPr algn="just">
              <a:buNone/>
            </a:pPr>
            <a:r>
              <a:rPr lang="en-US" b="1" dirty="0" smtClean="0"/>
              <a:t>Boot Block:</a:t>
            </a:r>
          </a:p>
          <a:p>
            <a:pPr algn="just"/>
            <a:r>
              <a:rPr lang="en-US" dirty="0" smtClean="0"/>
              <a:t>when it is powered up or rebooted -it must have an initial program to run. The bootstrap program loads all aspects of the system, and then start the Operating System.</a:t>
            </a:r>
          </a:p>
          <a:p>
            <a:pPr algn="just"/>
            <a:r>
              <a:rPr lang="en-US" dirty="0" smtClean="0"/>
              <a:t>To do its job, the bootstrap program finds the operating-system kernel on disk, loads that kernel into memory, and jumps to an initial address to begin the operating-system execution</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normAutofit fontScale="92500" lnSpcReduction="20000"/>
          </a:bodyPr>
          <a:lstStyle/>
          <a:p>
            <a:pPr algn="just"/>
            <a:r>
              <a:rPr lang="en-US" dirty="0" smtClean="0"/>
              <a:t>Bootstrap Program is stored in ROM. since ROM is read only, it cannot be infected by a computer virus.</a:t>
            </a:r>
          </a:p>
          <a:p>
            <a:pPr algn="just"/>
            <a:r>
              <a:rPr lang="en-US" dirty="0" smtClean="0"/>
              <a:t>The problem is that changing this bootstrap code requires changing the ROM hardware chips</a:t>
            </a:r>
          </a:p>
          <a:p>
            <a:pPr algn="just"/>
            <a:r>
              <a:rPr lang="en-US" dirty="0" smtClean="0"/>
              <a:t>For this reason, most systems store a </a:t>
            </a:r>
            <a:r>
              <a:rPr lang="en-US" b="1" dirty="0" smtClean="0"/>
              <a:t>tiny bootstrap loader program</a:t>
            </a:r>
            <a:r>
              <a:rPr lang="en-US" dirty="0" smtClean="0"/>
              <a:t> in the boot ROM whose only job is to bring in a full bootstrap program from disk</a:t>
            </a:r>
          </a:p>
          <a:p>
            <a:pPr algn="just"/>
            <a:r>
              <a:rPr lang="en-US" dirty="0" smtClean="0"/>
              <a:t>The full bootstrap program is stored in the "boot blocks" at a fixed location on the disk. </a:t>
            </a:r>
          </a:p>
          <a:p>
            <a:pPr algn="just"/>
            <a:r>
              <a:rPr lang="en-US" dirty="0" smtClean="0"/>
              <a:t>A disk that has a boot partition is called a </a:t>
            </a:r>
            <a:r>
              <a:rPr lang="en-US" b="1" dirty="0" smtClean="0"/>
              <a:t>Boot Disk </a:t>
            </a:r>
            <a:r>
              <a:rPr lang="en-US" dirty="0" smtClean="0"/>
              <a:t>or </a:t>
            </a:r>
            <a:r>
              <a:rPr lang="en-US" b="1" dirty="0" smtClean="0"/>
              <a:t>System Disk</a:t>
            </a:r>
            <a:endParaRPr lang="en-US" b="1"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ylinder.jpg"/>
          <p:cNvPicPr>
            <a:picLocks noGrp="1" noChangeAspect="1"/>
          </p:cNvPicPr>
          <p:nvPr>
            <p:ph idx="1"/>
          </p:nvPr>
        </p:nvPicPr>
        <p:blipFill>
          <a:blip r:embed="rId2"/>
          <a:stretch>
            <a:fillRect/>
          </a:stretch>
        </p:blipFill>
        <p:spPr>
          <a:xfrm>
            <a:off x="1905000" y="152400"/>
            <a:ext cx="7086600" cy="6096000"/>
          </a:xfrm>
        </p:spPr>
      </p:pic>
      <p:sp>
        <p:nvSpPr>
          <p:cNvPr id="3" name="Footer Placeholder 2"/>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ooting.jpg"/>
          <p:cNvPicPr>
            <a:picLocks noGrp="1" noChangeAspect="1"/>
          </p:cNvPicPr>
          <p:nvPr>
            <p:ph idx="1"/>
          </p:nvPr>
        </p:nvPicPr>
        <p:blipFill>
          <a:blip r:embed="rId2"/>
          <a:stretch>
            <a:fillRect/>
          </a:stretch>
        </p:blipFill>
        <p:spPr>
          <a:xfrm>
            <a:off x="1524000" y="381000"/>
            <a:ext cx="6934200" cy="5562600"/>
          </a:xfrm>
        </p:spPr>
      </p:pic>
      <p:sp>
        <p:nvSpPr>
          <p:cNvPr id="3" name="Footer Placeholder 2"/>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7498080" cy="5486400"/>
          </a:xfrm>
        </p:spPr>
        <p:txBody>
          <a:bodyPr>
            <a:normAutofit fontScale="92500" lnSpcReduction="10000"/>
          </a:bodyPr>
          <a:lstStyle/>
          <a:p>
            <a:pPr algn="just"/>
            <a:r>
              <a:rPr lang="en-US" dirty="0" smtClean="0"/>
              <a:t>Windows 2000 system places its boot code in the first sector on the hard disk called </a:t>
            </a:r>
            <a:r>
              <a:rPr lang="en-US" b="1" dirty="0" smtClean="0"/>
              <a:t>MBR</a:t>
            </a:r>
            <a:r>
              <a:rPr lang="en-US" dirty="0" smtClean="0"/>
              <a:t> or </a:t>
            </a:r>
            <a:r>
              <a:rPr lang="en-US" b="1" dirty="0" smtClean="0"/>
              <a:t>Master Boot Record.</a:t>
            </a:r>
          </a:p>
          <a:p>
            <a:pPr algn="just"/>
            <a:r>
              <a:rPr lang="en-US" dirty="0" smtClean="0"/>
              <a:t>Windows 2000 allows a hard disk to be divided into one or more partitions; one partition, identified as the </a:t>
            </a:r>
            <a:r>
              <a:rPr lang="en-US" b="1" dirty="0" smtClean="0"/>
              <a:t>Boot Partition </a:t>
            </a:r>
            <a:r>
              <a:rPr lang="en-US" dirty="0" smtClean="0"/>
              <a:t>contains the operating system and device drivers.</a:t>
            </a:r>
          </a:p>
          <a:p>
            <a:pPr algn="just"/>
            <a:r>
              <a:rPr lang="en-US" dirty="0" smtClean="0"/>
              <a:t>In addition to containing boot code, the MBR contains a table listing the partitions for the hard disk and a flag indicating which partition the system is to be booted from</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Blocks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Because disks have moving parts and small tolerances they are prone to failures.</a:t>
            </a:r>
          </a:p>
          <a:p>
            <a:pPr algn="just"/>
            <a:r>
              <a:rPr lang="en-US" dirty="0" smtClean="0"/>
              <a:t>Sometimes the failure is complete, in this case, the disk needs to be replaced and its contents restored from backup media to the new disk.</a:t>
            </a:r>
          </a:p>
          <a:p>
            <a:pPr algn="just"/>
            <a:r>
              <a:rPr lang="en-US" dirty="0" smtClean="0"/>
              <a:t>More frequently, one or more sectors become defective</a:t>
            </a:r>
          </a:p>
          <a:p>
            <a:pPr algn="just"/>
            <a:r>
              <a:rPr lang="en-US" dirty="0" smtClean="0"/>
              <a:t>Most disks even come from the factory with  bad blocks</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The controller maintains a list of bad blocks on the disk</a:t>
            </a:r>
          </a:p>
          <a:p>
            <a:pPr algn="just"/>
            <a:r>
              <a:rPr lang="en-US" dirty="0" smtClean="0"/>
              <a:t>The controller can be told to replace each bad sector logically with one of the spare sectors. This scheme is known as </a:t>
            </a:r>
            <a:r>
              <a:rPr lang="en-US" b="1" dirty="0" smtClean="0"/>
              <a:t>“Sector Sparing or Forwarding”</a:t>
            </a:r>
            <a:endParaRPr lang="en-US" b="1"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A typical bad-sector transaction might be as follows</a:t>
            </a:r>
          </a:p>
          <a:p>
            <a:pPr algn="just"/>
            <a:r>
              <a:rPr lang="en-US" dirty="0" smtClean="0"/>
              <a:t>The operating system tries to read logical block 87</a:t>
            </a:r>
          </a:p>
          <a:p>
            <a:pPr algn="just"/>
            <a:r>
              <a:rPr lang="en-US" dirty="0" smtClean="0"/>
              <a:t>The controller calculates the ECC and finds that the sector is bad. It reports this finding to the operating system</a:t>
            </a:r>
          </a:p>
          <a:p>
            <a:pPr algn="just"/>
            <a:r>
              <a:rPr lang="en-US" dirty="0" smtClean="0"/>
              <a:t>The next time the system is rebooted, a special command is run to tell the SCSI controller to replace the bad sector with a spare</a:t>
            </a:r>
          </a:p>
          <a:p>
            <a:pPr algn="just"/>
            <a:r>
              <a:rPr lang="en-US" dirty="0" smtClean="0"/>
              <a:t>After that, whenever the system requests logical block 87, the request is translated into the replacement sector's address by the controller</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lstStyle/>
          <a:p>
            <a:pPr algn="just"/>
            <a:r>
              <a:rPr lang="en-US" dirty="0" smtClean="0"/>
              <a:t>As an alternative to sector some controllers can be instructed to replace a bad block by </a:t>
            </a:r>
            <a:r>
              <a:rPr lang="en-US" b="1" dirty="0" smtClean="0"/>
              <a:t>Sector Slipping.</a:t>
            </a:r>
          </a:p>
          <a:p>
            <a:pPr algn="just"/>
            <a:r>
              <a:rPr lang="en-US" dirty="0" smtClean="0"/>
              <a:t>Slipping moves all down one spot. </a:t>
            </a:r>
          </a:p>
          <a:p>
            <a:pPr algn="just"/>
            <a:r>
              <a:rPr lang="en-US" dirty="0" smtClean="0"/>
              <a:t>17 is defective and spare is 202, then it slips 201 to 202, 200 to 201 until 18 is copied into sector 19… Finally at the place of sector 18, sector 17 will be placed.</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Swap space management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err="1" smtClean="0"/>
              <a:t>wap</a:t>
            </a:r>
            <a:r>
              <a:rPr lang="en-US" dirty="0" smtClean="0"/>
              <a:t> space is a space on hard disk which is a substitute of physical memory. It is used as virtual memory which contains process memory image.</a:t>
            </a:r>
          </a:p>
          <a:p>
            <a:pPr algn="just"/>
            <a:r>
              <a:rPr lang="en-US" dirty="0" smtClean="0"/>
              <a:t>Swap space helps the computer’s operating system in pretending that it have more RAM than it actually has. It is also called as swap file</a:t>
            </a:r>
          </a:p>
          <a:p>
            <a:pPr algn="just"/>
            <a:r>
              <a:rPr lang="en-US" dirty="0" smtClean="0"/>
              <a:t>This interchange of data between virtual memory and real memory is called as swapping and space on disk as “swap space”</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Virtual memory is a combination of RAM and disk space that running processes can use. </a:t>
            </a:r>
            <a:r>
              <a:rPr lang="en-US" b="1" dirty="0" smtClean="0"/>
              <a:t>Swap space</a:t>
            </a:r>
            <a:r>
              <a:rPr lang="en-US" dirty="0" smtClean="0"/>
              <a:t> is the </a:t>
            </a:r>
            <a:r>
              <a:rPr lang="en-US" b="1" dirty="0" smtClean="0"/>
              <a:t>portion of virtual memory</a:t>
            </a:r>
            <a:r>
              <a:rPr lang="en-US" dirty="0" smtClean="0"/>
              <a:t> that is on the hard disk, used when RAM is full.</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RAID- Redundant Array of Independent Disks</a:t>
            </a:r>
            <a:endParaRPr lang="en-US" sz="2800" dirty="0"/>
          </a:p>
        </p:txBody>
      </p:sp>
      <p:sp>
        <p:nvSpPr>
          <p:cNvPr id="3" name="Content Placeholder 2"/>
          <p:cNvSpPr>
            <a:spLocks noGrp="1"/>
          </p:cNvSpPr>
          <p:nvPr>
            <p:ph idx="1"/>
          </p:nvPr>
        </p:nvSpPr>
        <p:spPr/>
        <p:txBody>
          <a:bodyPr>
            <a:normAutofit fontScale="85000" lnSpcReduction="20000"/>
          </a:bodyPr>
          <a:lstStyle/>
          <a:p>
            <a:pPr algn="just"/>
            <a:r>
              <a:rPr lang="en-US" dirty="0" smtClean="0"/>
              <a:t>RAID, or “Redundant Arrays of Independent Disks” is a technique which makes use of a combination of multiple disks instead of using a single disk for increased performance, data redundancy or both</a:t>
            </a:r>
          </a:p>
          <a:p>
            <a:pPr algn="just"/>
            <a:r>
              <a:rPr lang="en-US" b="1" dirty="0" smtClean="0"/>
              <a:t>Data Redundancy: </a:t>
            </a:r>
            <a:r>
              <a:rPr lang="en-US" dirty="0" smtClean="0"/>
              <a:t>Data redundancy, although taking up extra space, adds to disk reliability. This means, in case of disk failure, if the same data is also backed up onto another disk, we can retrieve the data and go on with the operation. On the other hand, if the data is spread across just multiple disks without the RAID technique, the loss of a single disk can affect the entire data.</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Improvement of reliability via redundancy</a:t>
            </a:r>
            <a:endParaRPr lang="en-US" sz="3200"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simplest  approach to introducing redundancy is to duplicate every disk. This technique is called </a:t>
            </a:r>
            <a:r>
              <a:rPr lang="en-US" b="1" dirty="0" smtClean="0"/>
              <a:t>“ Mirroring”</a:t>
            </a:r>
          </a:p>
          <a:p>
            <a:pPr algn="just"/>
            <a:r>
              <a:rPr lang="en-US" dirty="0" smtClean="0"/>
              <a:t>With mirroring, a logical disk consists of two physical disks, and every write is carried out on both disks. The result is called a </a:t>
            </a:r>
            <a:r>
              <a:rPr lang="en-US" b="1" dirty="0" smtClean="0"/>
              <a:t>“ Mirrored Volume”</a:t>
            </a:r>
          </a:p>
          <a:p>
            <a:pPr algn="just"/>
            <a:r>
              <a:rPr lang="en-US" dirty="0" smtClean="0"/>
              <a:t>where failure is the loss of data- depends on two factors. One is the </a:t>
            </a:r>
            <a:r>
              <a:rPr lang="en-US" b="1" dirty="0" smtClean="0"/>
              <a:t>mean time to failure </a:t>
            </a:r>
            <a:r>
              <a:rPr lang="en-US" dirty="0" smtClean="0"/>
              <a:t>of the individual disks. The other is the </a:t>
            </a:r>
            <a:r>
              <a:rPr lang="en-US" b="1" dirty="0" smtClean="0"/>
              <a:t>mean time to repair</a:t>
            </a:r>
            <a:endParaRPr lang="en-US" b="1"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fontScale="92500"/>
          </a:bodyPr>
          <a:lstStyle/>
          <a:p>
            <a:pPr algn="just"/>
            <a:r>
              <a:rPr lang="en-US" dirty="0" smtClean="0"/>
              <a:t>Disk speed has two parts: </a:t>
            </a:r>
          </a:p>
          <a:p>
            <a:pPr marL="365760" lvl="1" indent="-283464" algn="just">
              <a:spcBef>
                <a:spcPts val="600"/>
              </a:spcBef>
              <a:buSzPct val="80000"/>
              <a:buFont typeface="Wingdings 2"/>
              <a:buChar char=""/>
            </a:pPr>
            <a:r>
              <a:rPr lang="en-US" altLang="en-US" dirty="0" smtClean="0"/>
              <a:t>Drives rotate at 60 to 250 times per second</a:t>
            </a:r>
            <a:endParaRPr lang="en-US" dirty="0" smtClean="0"/>
          </a:p>
          <a:p>
            <a:pPr algn="just">
              <a:buNone/>
            </a:pPr>
            <a:r>
              <a:rPr lang="en-US" dirty="0" smtClean="0"/>
              <a:t>	</a:t>
            </a:r>
            <a:r>
              <a:rPr lang="en-US" b="1" dirty="0" smtClean="0"/>
              <a:t>Transfer Rate </a:t>
            </a:r>
            <a:r>
              <a:rPr lang="en-US" dirty="0" smtClean="0"/>
              <a:t>The is the rate at which data flow between the drive and the computer. </a:t>
            </a:r>
          </a:p>
          <a:p>
            <a:pPr marL="365760" lvl="1" indent="-283464" algn="just">
              <a:spcBef>
                <a:spcPts val="600"/>
              </a:spcBef>
              <a:buSzPct val="80000"/>
              <a:buNone/>
            </a:pPr>
            <a:r>
              <a:rPr lang="en-US" altLang="en-US" b="1" dirty="0" smtClean="0">
                <a:solidFill>
                  <a:srgbClr val="3366FF"/>
                </a:solidFill>
              </a:rPr>
              <a:t>	</a:t>
            </a:r>
            <a:r>
              <a:rPr lang="en-US" altLang="en-US" sz="3200" b="1" dirty="0" smtClean="0"/>
              <a:t>Positioning time </a:t>
            </a:r>
            <a:r>
              <a:rPr lang="en-US" altLang="en-US" sz="3200" dirty="0" smtClean="0"/>
              <a:t>(</a:t>
            </a:r>
            <a:r>
              <a:rPr lang="en-US" altLang="en-US" sz="3200" b="1" dirty="0" smtClean="0"/>
              <a:t>random-access time</a:t>
            </a:r>
            <a:r>
              <a:rPr lang="en-US" altLang="en-US" sz="3200" dirty="0" smtClean="0"/>
              <a:t>) is time to move disk arm to desired cylinder (</a:t>
            </a:r>
            <a:r>
              <a:rPr lang="en-US" altLang="en-US" sz="3200" b="1" dirty="0" smtClean="0"/>
              <a:t>seek time</a:t>
            </a:r>
            <a:r>
              <a:rPr lang="en-US" altLang="en-US" sz="3200" dirty="0" smtClean="0"/>
              <a:t>) and time for desired sector to rotate under the disk head (</a:t>
            </a:r>
            <a:r>
              <a:rPr lang="en-US" altLang="en-US" sz="3200" b="1" dirty="0" smtClean="0"/>
              <a:t>rotational latency</a:t>
            </a:r>
            <a:r>
              <a:rPr lang="en-US" altLang="en-US" sz="3200" dirty="0" smtClean="0"/>
              <a:t>)</a:t>
            </a:r>
          </a:p>
          <a:p>
            <a:pPr marL="365760" lvl="1" indent="-283464" algn="just">
              <a:spcBef>
                <a:spcPts val="600"/>
              </a:spcBef>
              <a:buSzPct val="80000"/>
              <a:buNone/>
            </a:pPr>
            <a:r>
              <a:rPr lang="en-US" altLang="en-US" sz="3200" b="1" dirty="0" smtClean="0"/>
              <a:t>	Head crash </a:t>
            </a:r>
            <a:r>
              <a:rPr lang="en-US" altLang="en-US" sz="3200" dirty="0" smtClean="0"/>
              <a:t>results from disk head making contact with the disk surface  -- That</a:t>
            </a:r>
            <a:r>
              <a:rPr lang="ja-JP" altLang="en-US" sz="3200" dirty="0" smtClean="0"/>
              <a:t>’</a:t>
            </a:r>
            <a:r>
              <a:rPr lang="en-US" altLang="ja-JP" sz="3200" dirty="0" smtClean="0"/>
              <a:t>s bad</a:t>
            </a:r>
          </a:p>
          <a:p>
            <a:pPr marL="365760" lvl="1" indent="-283464" algn="just">
              <a:spcBef>
                <a:spcPts val="600"/>
              </a:spcBef>
              <a:buSzPct val="80000"/>
              <a:buNone/>
            </a:pPr>
            <a:endParaRPr lang="en-US" altLang="en-US" sz="3200" dirty="0" smtClean="0"/>
          </a:p>
          <a:p>
            <a:pPr algn="just">
              <a:buNone/>
            </a:pP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200" dirty="0" smtClean="0"/>
              <a:t>Improvement of Performance Via parallelism</a:t>
            </a:r>
            <a:endParaRPr lang="en-US" sz="3200" dirty="0"/>
          </a:p>
        </p:txBody>
      </p:sp>
      <p:sp>
        <p:nvSpPr>
          <p:cNvPr id="3" name="Content Placeholder 2"/>
          <p:cNvSpPr>
            <a:spLocks noGrp="1"/>
          </p:cNvSpPr>
          <p:nvPr>
            <p:ph idx="1"/>
          </p:nvPr>
        </p:nvSpPr>
        <p:spPr/>
        <p:txBody>
          <a:bodyPr/>
          <a:lstStyle/>
          <a:p>
            <a:pPr algn="just"/>
            <a:r>
              <a:rPr lang="en-US" dirty="0" smtClean="0"/>
              <a:t>With multiple disks, we can improve the transfer rate as well (or instead) by striping data across the disks.</a:t>
            </a:r>
          </a:p>
          <a:p>
            <a:pPr algn="just"/>
            <a:r>
              <a:rPr lang="en-US" dirty="0" smtClean="0"/>
              <a:t>Data Stripping consist of  the bits of each byte across multiple disks; such striping is called  </a:t>
            </a:r>
            <a:r>
              <a:rPr lang="en-US" b="1" dirty="0" smtClean="0"/>
              <a:t>“ Bit-Level Stripping”.</a:t>
            </a:r>
          </a:p>
          <a:p>
            <a:pPr algn="just"/>
            <a:r>
              <a:rPr lang="en-US" dirty="0" smtClean="0"/>
              <a:t>For Ex:  if we have an array of eight disks, we write bit </a:t>
            </a:r>
            <a:r>
              <a:rPr lang="en-US" dirty="0" err="1" smtClean="0"/>
              <a:t>i</a:t>
            </a:r>
            <a:r>
              <a:rPr lang="en-US" dirty="0" smtClean="0"/>
              <a:t> of each byte to disk </a:t>
            </a:r>
            <a:r>
              <a:rPr lang="en-US" dirty="0" err="1" smtClean="0"/>
              <a:t>i</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lstStyle/>
          <a:p>
            <a:pPr algn="just"/>
            <a:r>
              <a:rPr lang="en-US" dirty="0" smtClean="0"/>
              <a:t>In </a:t>
            </a:r>
            <a:r>
              <a:rPr lang="en-US" b="1" dirty="0" smtClean="0"/>
              <a:t>Block – Level Stripping </a:t>
            </a:r>
            <a:r>
              <a:rPr lang="en-US" dirty="0" smtClean="0"/>
              <a:t>blocks of a file are striped across multiple disks; with n disks, block </a:t>
            </a:r>
            <a:r>
              <a:rPr lang="en-US" dirty="0" err="1" smtClean="0"/>
              <a:t>i</a:t>
            </a:r>
            <a:r>
              <a:rPr lang="en-US" dirty="0" smtClean="0"/>
              <a:t> of a file goes to disk (</a:t>
            </a:r>
            <a:r>
              <a:rPr lang="en-US" dirty="0" err="1" smtClean="0"/>
              <a:t>i</a:t>
            </a:r>
            <a:r>
              <a:rPr lang="en-US" dirty="0" smtClean="0"/>
              <a:t> mod n) + 1. </a:t>
            </a:r>
          </a:p>
          <a:p>
            <a:pPr algn="just"/>
            <a:r>
              <a:rPr lang="en-US" dirty="0" smtClean="0"/>
              <a:t>Parallelism in a disk system, as achieved through striping, has two main goals: </a:t>
            </a:r>
          </a:p>
          <a:p>
            <a:pPr marL="596646" indent="-514350" algn="just">
              <a:buFont typeface="+mj-lt"/>
              <a:buAutoNum type="arabicPeriod"/>
            </a:pPr>
            <a:r>
              <a:rPr lang="en-US" dirty="0" smtClean="0"/>
              <a:t>Increase the throughput of multiple small accesses (that is, page accesses) by load balancing.</a:t>
            </a:r>
          </a:p>
          <a:p>
            <a:pPr marL="596646" indent="-514350" algn="just">
              <a:buFont typeface="+mj-lt"/>
              <a:buAutoNum type="arabicPeriod"/>
            </a:pPr>
            <a:r>
              <a:rPr lang="en-US" dirty="0" smtClean="0"/>
              <a:t>Reduce the response time of large accesses</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RAID Levels</a:t>
            </a:r>
            <a:endParaRPr lang="en-US" dirty="0"/>
          </a:p>
        </p:txBody>
      </p:sp>
      <p:sp>
        <p:nvSpPr>
          <p:cNvPr id="3" name="Content Placeholder 2"/>
          <p:cNvSpPr>
            <a:spLocks noGrp="1"/>
          </p:cNvSpPr>
          <p:nvPr>
            <p:ph idx="1"/>
          </p:nvPr>
        </p:nvSpPr>
        <p:spPr/>
        <p:txBody>
          <a:bodyPr/>
          <a:lstStyle/>
          <a:p>
            <a:pPr algn="just"/>
            <a:r>
              <a:rPr lang="en-US" dirty="0" smtClean="0"/>
              <a:t>RAID System  is used to increase performance and improve reliability of the storage system. </a:t>
            </a:r>
          </a:p>
          <a:p>
            <a:pPr algn="just"/>
            <a:r>
              <a:rPr lang="en-US" b="1" dirty="0" smtClean="0"/>
              <a:t>Data striping </a:t>
            </a:r>
            <a:r>
              <a:rPr lang="en-US" dirty="0" smtClean="0"/>
              <a:t>increases the performance and </a:t>
            </a:r>
            <a:r>
              <a:rPr lang="en-US" b="1" dirty="0" smtClean="0"/>
              <a:t>data redundancy </a:t>
            </a:r>
            <a:r>
              <a:rPr lang="en-US" dirty="0" smtClean="0"/>
              <a:t>improves the reliability. Disks are organized in several ways and referred as RAID levels.</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lstStyle/>
          <a:p>
            <a:pPr algn="just">
              <a:buNone/>
            </a:pPr>
            <a:r>
              <a:rPr lang="en-US" b="1" dirty="0" smtClean="0"/>
              <a:t>Level 0 : Non Redundant</a:t>
            </a:r>
          </a:p>
          <a:p>
            <a:pPr algn="just"/>
            <a:r>
              <a:rPr lang="en-US" dirty="0" smtClean="0"/>
              <a:t>In this level, a striped array of disks is implemented. The data is broken down into blocks and the blocks are distributed among disks. Each disk receives a block of data to write/read in parallel. It enhances the speed and performance of the storage device. There is no parity and backup in Level 0.</a:t>
            </a:r>
          </a:p>
          <a:p>
            <a:pPr algn="just">
              <a:buNone/>
            </a:pPr>
            <a:r>
              <a:rPr lang="en-US" dirty="0" smtClean="0"/>
              <a:t/>
            </a:r>
            <a:br>
              <a:rPr lang="en-US" dirty="0" smtClean="0"/>
            </a:br>
            <a:endParaRPr lang="en-US" dirty="0"/>
          </a:p>
        </p:txBody>
      </p:sp>
      <p:pic>
        <p:nvPicPr>
          <p:cNvPr id="4" name="Picture 3" descr="raid0.jpg"/>
          <p:cNvPicPr>
            <a:picLocks noChangeAspect="1"/>
          </p:cNvPicPr>
          <p:nvPr/>
        </p:nvPicPr>
        <p:blipFill>
          <a:blip r:embed="rId2"/>
          <a:stretch>
            <a:fillRect/>
          </a:stretch>
        </p:blipFill>
        <p:spPr>
          <a:xfrm>
            <a:off x="3352800" y="5105400"/>
            <a:ext cx="4959350" cy="1187450"/>
          </a:xfrm>
          <a:prstGeom prst="rect">
            <a:avLst/>
          </a:prstGeom>
        </p:spPr>
      </p:pic>
      <p:sp>
        <p:nvSpPr>
          <p:cNvPr id="5" name="Footer Placeholder 4"/>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lstStyle/>
          <a:p>
            <a:pPr algn="just">
              <a:buNone/>
            </a:pPr>
            <a:r>
              <a:rPr lang="en-US" b="1" dirty="0" smtClean="0"/>
              <a:t>Level 1 : Mirrored</a:t>
            </a:r>
          </a:p>
          <a:p>
            <a:pPr algn="just"/>
            <a:r>
              <a:rPr lang="en-US" dirty="0" smtClean="0"/>
              <a:t>In this level same data is copied on two different disks. This type of redundancy is called as mirroring. It is the most expensive system. Because two copies of same data are available in two different disks, it allows parallel read</a:t>
            </a:r>
          </a:p>
          <a:p>
            <a:pPr algn="just">
              <a:buNone/>
            </a:pPr>
            <a:r>
              <a:rPr lang="en-US" b="1" dirty="0" smtClean="0"/>
              <a:t>Level 1+0 : Stripping and Mirroring</a:t>
            </a:r>
          </a:p>
          <a:p>
            <a:pPr algn="just"/>
            <a:r>
              <a:rPr lang="en-US" dirty="0" smtClean="0"/>
              <a:t>This level is combination of level 0 and level 1, sometimes called as level 10.</a:t>
            </a:r>
            <a:endParaRPr lang="en-US" b="1" dirty="0"/>
          </a:p>
        </p:txBody>
      </p:sp>
      <p:pic>
        <p:nvPicPr>
          <p:cNvPr id="4" name="Picture 3" descr="raid1.jpg"/>
          <p:cNvPicPr>
            <a:picLocks noChangeAspect="1"/>
          </p:cNvPicPr>
          <p:nvPr/>
        </p:nvPicPr>
        <p:blipFill>
          <a:blip r:embed="rId2"/>
          <a:stretch>
            <a:fillRect/>
          </a:stretch>
        </p:blipFill>
        <p:spPr>
          <a:xfrm>
            <a:off x="2895600" y="5486400"/>
            <a:ext cx="4000500" cy="1168400"/>
          </a:xfrm>
          <a:prstGeom prst="rect">
            <a:avLst/>
          </a:prstGeom>
        </p:spPr>
      </p:pic>
      <p:sp>
        <p:nvSpPr>
          <p:cNvPr id="5" name="Footer Placeholder 4"/>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Autofit/>
          </a:bodyPr>
          <a:lstStyle/>
          <a:p>
            <a:pPr algn="just">
              <a:buNone/>
            </a:pPr>
            <a:r>
              <a:rPr lang="en-US" sz="2400" b="1" dirty="0" smtClean="0"/>
              <a:t>Level 2: Error Correcting Codes</a:t>
            </a:r>
          </a:p>
          <a:p>
            <a:pPr algn="just"/>
            <a:r>
              <a:rPr lang="en-US" sz="2400" dirty="0" smtClean="0"/>
              <a:t>RAID Level 2 is also known as “ Memory Style Error Correcting Code Organization</a:t>
            </a:r>
          </a:p>
          <a:p>
            <a:pPr algn="just"/>
            <a:r>
              <a:rPr lang="en-US" sz="2400" dirty="0" smtClean="0"/>
              <a:t>Each byte in a memory system may have a parity bit associated with it that records whether the number of bits in the byte set to 1 is even (parity= 0) or odd (parity= 1). </a:t>
            </a:r>
          </a:p>
          <a:p>
            <a:pPr algn="just"/>
            <a:r>
              <a:rPr lang="en-US" sz="2400" dirty="0" smtClean="0"/>
              <a:t>If one of the bits in the byte is damaged (either a 1 becomes a 0, or a 0 becomes a 1) the parity of the byte changes and thus does not match the stored parity.</a:t>
            </a:r>
          </a:p>
          <a:p>
            <a:pPr algn="just"/>
            <a:r>
              <a:rPr lang="en-US" sz="2400" dirty="0" smtClean="0"/>
              <a:t>Error-correcting schemes store two or more extra bits and can reconstruct the data if a single bit is damaged</a:t>
            </a:r>
            <a:endParaRPr lang="en-US" sz="2400" dirty="0"/>
          </a:p>
        </p:txBody>
      </p:sp>
      <p:pic>
        <p:nvPicPr>
          <p:cNvPr id="4" name="Picture 3" descr="raid2.jpg"/>
          <p:cNvPicPr>
            <a:picLocks noChangeAspect="1"/>
          </p:cNvPicPr>
          <p:nvPr/>
        </p:nvPicPr>
        <p:blipFill>
          <a:blip r:embed="rId2"/>
          <a:stretch>
            <a:fillRect/>
          </a:stretch>
        </p:blipFill>
        <p:spPr>
          <a:xfrm>
            <a:off x="3048000" y="5334000"/>
            <a:ext cx="4845050" cy="1244600"/>
          </a:xfrm>
          <a:prstGeom prst="rect">
            <a:avLst/>
          </a:prstGeom>
        </p:spPr>
      </p:pic>
      <p:sp>
        <p:nvSpPr>
          <p:cNvPr id="5" name="Footer Placeholder 4"/>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fontScale="92500" lnSpcReduction="10000"/>
          </a:bodyPr>
          <a:lstStyle/>
          <a:p>
            <a:pPr algn="just">
              <a:buNone/>
            </a:pPr>
            <a:r>
              <a:rPr lang="en-US" dirty="0" smtClean="0"/>
              <a:t>RAID Level 3: Bit – Interleaved Parity</a:t>
            </a:r>
          </a:p>
          <a:p>
            <a:pPr algn="just"/>
            <a:r>
              <a:rPr lang="en-US" dirty="0" smtClean="0"/>
              <a:t>RAID 3 stripes the data onto multiple disks. The </a:t>
            </a:r>
            <a:r>
              <a:rPr lang="en-US" b="1" dirty="0" smtClean="0"/>
              <a:t>parity bit </a:t>
            </a:r>
            <a:r>
              <a:rPr lang="en-US" dirty="0" smtClean="0"/>
              <a:t>generated for data word is stored on a </a:t>
            </a:r>
            <a:r>
              <a:rPr lang="en-US" b="1" dirty="0" smtClean="0"/>
              <a:t>different disk</a:t>
            </a:r>
            <a:r>
              <a:rPr lang="en-US" dirty="0" smtClean="0"/>
              <a:t>. This technique makes it to overcome single disk failures.</a:t>
            </a:r>
          </a:p>
          <a:p>
            <a:pPr algn="just">
              <a:buNone/>
            </a:pPr>
            <a:r>
              <a:rPr lang="en-US" dirty="0" smtClean="0"/>
              <a:t>RAID Level 4: Block – Interleaved Parity</a:t>
            </a:r>
          </a:p>
          <a:p>
            <a:pPr algn="just"/>
            <a:r>
              <a:rPr lang="en-US" dirty="0" smtClean="0"/>
              <a:t>In this level, an entire block of data is written onto data disks and then the parity is generated and stored on a different disk. Note that level 3 uses byte-level striping, whereas level 4 uses block-level striping. Both level 3 and level 4 require at least three disks to implement RAID.</a:t>
            </a:r>
          </a:p>
          <a:p>
            <a:pPr algn="just"/>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aid3.jpg"/>
          <p:cNvPicPr>
            <a:picLocks noGrp="1" noChangeAspect="1"/>
          </p:cNvPicPr>
          <p:nvPr>
            <p:ph idx="1"/>
          </p:nvPr>
        </p:nvPicPr>
        <p:blipFill>
          <a:blip r:embed="rId2"/>
          <a:stretch>
            <a:fillRect/>
          </a:stretch>
        </p:blipFill>
        <p:spPr>
          <a:xfrm>
            <a:off x="1447800" y="914400"/>
            <a:ext cx="6781800" cy="1905000"/>
          </a:xfrm>
        </p:spPr>
      </p:pic>
      <p:pic>
        <p:nvPicPr>
          <p:cNvPr id="5" name="Picture 4" descr="raid4.jpg"/>
          <p:cNvPicPr>
            <a:picLocks noChangeAspect="1"/>
          </p:cNvPicPr>
          <p:nvPr/>
        </p:nvPicPr>
        <p:blipFill>
          <a:blip r:embed="rId3"/>
          <a:stretch>
            <a:fillRect/>
          </a:stretch>
        </p:blipFill>
        <p:spPr>
          <a:xfrm>
            <a:off x="1676400" y="3200400"/>
            <a:ext cx="6781800" cy="1987550"/>
          </a:xfrm>
          <a:prstGeom prst="rect">
            <a:avLst/>
          </a:prstGeom>
        </p:spPr>
      </p:pic>
      <p:sp>
        <p:nvSpPr>
          <p:cNvPr id="6" name="Footer Placeholder 5"/>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fontScale="92500" lnSpcReduction="20000"/>
          </a:bodyPr>
          <a:lstStyle/>
          <a:p>
            <a:pPr algn="just">
              <a:buNone/>
            </a:pPr>
            <a:r>
              <a:rPr lang="en-US" dirty="0" smtClean="0"/>
              <a:t> RAID Level 5:Block Interleaved Distributed Parity</a:t>
            </a:r>
          </a:p>
          <a:p>
            <a:pPr algn="just"/>
            <a:r>
              <a:rPr lang="en-US" dirty="0" smtClean="0"/>
              <a:t>RAID 5 writes whole data blocks onto different disks, but the parity bits generated for data block stripe are distributed among all the data disks rather than storing them on a different dedicated disk.</a:t>
            </a:r>
          </a:p>
          <a:p>
            <a:pPr algn="just">
              <a:buNone/>
            </a:pPr>
            <a:r>
              <a:rPr lang="en-US" dirty="0" smtClean="0"/>
              <a:t>RAID 6: (P+Q </a:t>
            </a:r>
            <a:r>
              <a:rPr lang="en-US" smtClean="0"/>
              <a:t>Redundancy Scheme )</a:t>
            </a:r>
          </a:p>
          <a:p>
            <a:pPr algn="just"/>
            <a:r>
              <a:rPr lang="en-US" dirty="0" smtClean="0"/>
              <a:t>is an extension of level 5. In this level, two independent parities are generated and stored in distributed fashion among multiple disks. Two parities provide additional fault tolerance. This level requires at least four disk drives to implement RAID.</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aid5.jpg"/>
          <p:cNvPicPr>
            <a:picLocks noGrp="1" noChangeAspect="1"/>
          </p:cNvPicPr>
          <p:nvPr>
            <p:ph idx="1"/>
          </p:nvPr>
        </p:nvPicPr>
        <p:blipFill>
          <a:blip r:embed="rId2"/>
          <a:stretch>
            <a:fillRect/>
          </a:stretch>
        </p:blipFill>
        <p:spPr>
          <a:xfrm>
            <a:off x="1524000" y="838200"/>
            <a:ext cx="6858000" cy="2178050"/>
          </a:xfrm>
        </p:spPr>
      </p:pic>
      <p:pic>
        <p:nvPicPr>
          <p:cNvPr id="5" name="Picture 4" descr="raid6.jpg"/>
          <p:cNvPicPr>
            <a:picLocks noChangeAspect="1"/>
          </p:cNvPicPr>
          <p:nvPr/>
        </p:nvPicPr>
        <p:blipFill>
          <a:blip r:embed="rId3"/>
          <a:stretch>
            <a:fillRect/>
          </a:stretch>
        </p:blipFill>
        <p:spPr>
          <a:xfrm>
            <a:off x="1905000" y="3429000"/>
            <a:ext cx="6781800" cy="3073400"/>
          </a:xfrm>
          <a:prstGeom prst="rect">
            <a:avLst/>
          </a:prstGeom>
        </p:spPr>
      </p:pic>
      <p:sp>
        <p:nvSpPr>
          <p:cNvPr id="6" name="Footer Placeholder 5"/>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fontScale="92500" lnSpcReduction="10000"/>
          </a:bodyPr>
          <a:lstStyle/>
          <a:p>
            <a:pPr algn="just"/>
            <a:r>
              <a:rPr lang="en-US" altLang="en-US" dirty="0" smtClean="0"/>
              <a:t>Disks can be removable</a:t>
            </a:r>
          </a:p>
          <a:p>
            <a:pPr algn="just"/>
            <a:r>
              <a:rPr lang="en-US" altLang="en-US" dirty="0" smtClean="0"/>
              <a:t>Drive attached to computer via </a:t>
            </a:r>
            <a:r>
              <a:rPr lang="en-US" altLang="en-US" b="1" dirty="0" smtClean="0">
                <a:solidFill>
                  <a:srgbClr val="3366FF"/>
                </a:solidFill>
              </a:rPr>
              <a:t>I/O bus</a:t>
            </a:r>
          </a:p>
          <a:p>
            <a:pPr marL="365760" lvl="1" indent="-283464" algn="just">
              <a:spcBef>
                <a:spcPts val="600"/>
              </a:spcBef>
              <a:buSzPct val="80000"/>
              <a:buFont typeface="Wingdings 2"/>
              <a:buChar char=""/>
            </a:pPr>
            <a:r>
              <a:rPr lang="en-US" altLang="en-US" dirty="0" smtClean="0"/>
              <a:t>Busses vary, including </a:t>
            </a:r>
            <a:r>
              <a:rPr lang="en-US" altLang="en-US" b="1" dirty="0" smtClean="0">
                <a:solidFill>
                  <a:srgbClr val="3366FF"/>
                </a:solidFill>
              </a:rPr>
              <a:t>EIDE</a:t>
            </a:r>
            <a:r>
              <a:rPr lang="en-US" altLang="en-US" dirty="0" smtClean="0"/>
              <a:t>,</a:t>
            </a:r>
            <a:r>
              <a:rPr lang="en-US" altLang="en-US" b="1" dirty="0" smtClean="0">
                <a:solidFill>
                  <a:srgbClr val="3366FF"/>
                </a:solidFill>
              </a:rPr>
              <a:t> ATA</a:t>
            </a:r>
            <a:r>
              <a:rPr lang="en-US" altLang="en-US" dirty="0" smtClean="0"/>
              <a:t>,</a:t>
            </a:r>
            <a:r>
              <a:rPr lang="en-US" altLang="en-US" b="1" dirty="0" smtClean="0">
                <a:solidFill>
                  <a:srgbClr val="3366FF"/>
                </a:solidFill>
              </a:rPr>
              <a:t> SATA</a:t>
            </a:r>
            <a:r>
              <a:rPr lang="en-US" altLang="en-US" dirty="0" smtClean="0"/>
              <a:t>,</a:t>
            </a:r>
            <a:r>
              <a:rPr lang="en-US" altLang="en-US" b="1" dirty="0" smtClean="0">
                <a:solidFill>
                  <a:srgbClr val="3366FF"/>
                </a:solidFill>
              </a:rPr>
              <a:t> USB</a:t>
            </a:r>
            <a:r>
              <a:rPr lang="en-US" altLang="en-US" dirty="0" smtClean="0"/>
              <a:t>,</a:t>
            </a:r>
            <a:r>
              <a:rPr lang="en-US" altLang="en-US" b="1" dirty="0" smtClean="0">
                <a:solidFill>
                  <a:srgbClr val="3366FF"/>
                </a:solidFill>
              </a:rPr>
              <a:t> </a:t>
            </a:r>
            <a:r>
              <a:rPr lang="en-US" altLang="en-US" b="1" dirty="0" err="1" smtClean="0">
                <a:solidFill>
                  <a:srgbClr val="3366FF"/>
                </a:solidFill>
              </a:rPr>
              <a:t>Fibre</a:t>
            </a:r>
            <a:r>
              <a:rPr lang="en-US" altLang="en-US" b="1" dirty="0" smtClean="0">
                <a:solidFill>
                  <a:srgbClr val="3366FF"/>
                </a:solidFill>
              </a:rPr>
              <a:t> Channel</a:t>
            </a:r>
            <a:r>
              <a:rPr lang="en-US" altLang="en-US" dirty="0" smtClean="0"/>
              <a:t>,</a:t>
            </a:r>
            <a:r>
              <a:rPr lang="en-US" altLang="en-US" b="1" dirty="0" smtClean="0">
                <a:solidFill>
                  <a:srgbClr val="3366FF"/>
                </a:solidFill>
              </a:rPr>
              <a:t> SCSI, SAS, </a:t>
            </a:r>
            <a:r>
              <a:rPr lang="en-US" altLang="en-US" b="1" dirty="0" err="1" smtClean="0">
                <a:solidFill>
                  <a:srgbClr val="3366FF"/>
                </a:solidFill>
              </a:rPr>
              <a:t>Firewire</a:t>
            </a:r>
            <a:endParaRPr lang="en-US" altLang="en-US" b="1" dirty="0" smtClean="0">
              <a:solidFill>
                <a:srgbClr val="3366FF"/>
              </a:solidFill>
            </a:endParaRPr>
          </a:p>
          <a:p>
            <a:pPr algn="just"/>
            <a:r>
              <a:rPr lang="en-US" dirty="0" smtClean="0"/>
              <a:t>EIDA-Enhanced Integrated Drive Electronics</a:t>
            </a:r>
          </a:p>
          <a:p>
            <a:pPr algn="just"/>
            <a:r>
              <a:rPr lang="en-US" dirty="0" smtClean="0"/>
              <a:t>ATA- Advanced Technology Attachment</a:t>
            </a:r>
          </a:p>
          <a:p>
            <a:pPr algn="just"/>
            <a:r>
              <a:rPr lang="en-US" dirty="0" smtClean="0"/>
              <a:t>SATA- Serial ATA</a:t>
            </a:r>
          </a:p>
          <a:p>
            <a:pPr algn="just"/>
            <a:r>
              <a:rPr lang="en-US" dirty="0" smtClean="0"/>
              <a:t>SCSI- Small computer System Interface</a:t>
            </a:r>
          </a:p>
          <a:p>
            <a:pPr algn="just"/>
            <a:r>
              <a:rPr lang="en-US" dirty="0" smtClean="0"/>
              <a:t>USB-Universal Serial Bus</a:t>
            </a:r>
          </a:p>
          <a:p>
            <a:pPr algn="just"/>
            <a:r>
              <a:rPr lang="en-US" dirty="0" smtClean="0"/>
              <a:t>SAS – Serial Attached SCSI</a:t>
            </a:r>
          </a:p>
          <a:p>
            <a:pPr marL="365760" lvl="1" indent="-283464" algn="just">
              <a:spcBef>
                <a:spcPts val="600"/>
              </a:spcBef>
              <a:buSzPct val="80000"/>
              <a:buFont typeface="Wingdings 2"/>
              <a:buChar char=""/>
            </a:pPr>
            <a:r>
              <a:rPr lang="en-US" altLang="en-US" b="1" dirty="0" smtClean="0">
                <a:solidFill>
                  <a:srgbClr val="3366FF"/>
                </a:solidFill>
              </a:rPr>
              <a:t>Host controller</a:t>
            </a:r>
            <a:r>
              <a:rPr lang="en-US" altLang="en-US" dirty="0" smtClean="0">
                <a:solidFill>
                  <a:srgbClr val="3366FF"/>
                </a:solidFill>
              </a:rPr>
              <a:t> </a:t>
            </a:r>
            <a:r>
              <a:rPr lang="en-US" altLang="en-US" dirty="0" smtClean="0"/>
              <a:t>in computer uses bus to talk to </a:t>
            </a:r>
            <a:r>
              <a:rPr lang="en-US" altLang="en-US" b="1" dirty="0" smtClean="0">
                <a:solidFill>
                  <a:srgbClr val="3366FF"/>
                </a:solidFill>
              </a:rPr>
              <a:t>disk controller</a:t>
            </a:r>
            <a:r>
              <a:rPr lang="en-US" altLang="en-US" dirty="0" smtClean="0">
                <a:solidFill>
                  <a:srgbClr val="3366FF"/>
                </a:solidFill>
              </a:rPr>
              <a:t> </a:t>
            </a:r>
            <a:r>
              <a:rPr lang="en-US" altLang="en-US" dirty="0" smtClean="0"/>
              <a:t>built into drive or storage array</a:t>
            </a:r>
          </a:p>
          <a:p>
            <a:pPr algn="just"/>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RAID Level 0+1 and 1+0</a:t>
            </a:r>
            <a:endParaRPr lang="en-US" dirty="0"/>
          </a:p>
        </p:txBody>
      </p:sp>
      <p:sp>
        <p:nvSpPr>
          <p:cNvPr id="3" name="Content Placeholder 2"/>
          <p:cNvSpPr>
            <a:spLocks noGrp="1"/>
          </p:cNvSpPr>
          <p:nvPr>
            <p:ph idx="1"/>
          </p:nvPr>
        </p:nvSpPr>
        <p:spPr/>
        <p:txBody>
          <a:bodyPr/>
          <a:lstStyle/>
          <a:p>
            <a:pPr algn="just"/>
            <a:r>
              <a:rPr lang="en-US" dirty="0" smtClean="0"/>
              <a:t> RAID level 0 + 1 refers to a combination of RAID levels 0 and 1. RAID 0 provides the performance, while RAID 1 provides the reliability. Generally, this level provides better performance than RAID 5.</a:t>
            </a:r>
          </a:p>
          <a:p>
            <a:pPr algn="just"/>
            <a:r>
              <a:rPr lang="en-US" dirty="0" smtClean="0"/>
              <a:t>In RAID 0 + 1, a set of disks are striped, and then the stripe is mirrored to another, equivalent stripe. </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838200"/>
            <a:ext cx="7498080" cy="4800600"/>
          </a:xfrm>
        </p:spPr>
        <p:txBody>
          <a:bodyPr>
            <a:normAutofit lnSpcReduction="10000"/>
          </a:bodyPr>
          <a:lstStyle/>
          <a:p>
            <a:pPr algn="just"/>
            <a:r>
              <a:rPr lang="en-US" dirty="0" smtClean="0"/>
              <a:t>disks are mirrored in pairs and then the resulting mirrored pairs are striped. This scheme has some advantages over RAID 0 + 1</a:t>
            </a:r>
          </a:p>
          <a:p>
            <a:pPr algn="just"/>
            <a:r>
              <a:rPr lang="en-US" dirty="0" smtClean="0"/>
              <a:t> if a single disk fails in RAID 0 + 1, an entire stripe is inaccessible, leaving only the other stripe available</a:t>
            </a:r>
          </a:p>
          <a:p>
            <a:pPr algn="just"/>
            <a:r>
              <a:rPr lang="en-US" dirty="0" smtClean="0"/>
              <a:t>in RAID 1 + 0, a single disk is unavailable, but the disk that mirrors it is still available, as are all the rest of the disks </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aid0+1.jpg"/>
          <p:cNvPicPr>
            <a:picLocks noGrp="1" noChangeAspect="1"/>
          </p:cNvPicPr>
          <p:nvPr>
            <p:ph idx="1"/>
          </p:nvPr>
        </p:nvPicPr>
        <p:blipFill>
          <a:blip r:embed="rId2"/>
          <a:stretch>
            <a:fillRect/>
          </a:stretch>
        </p:blipFill>
        <p:spPr>
          <a:xfrm>
            <a:off x="1600200" y="457200"/>
            <a:ext cx="7086600" cy="2520950"/>
          </a:xfrm>
        </p:spPr>
      </p:pic>
      <p:pic>
        <p:nvPicPr>
          <p:cNvPr id="5" name="Picture 4" descr="raid1+0.jpg"/>
          <p:cNvPicPr>
            <a:picLocks noChangeAspect="1"/>
          </p:cNvPicPr>
          <p:nvPr/>
        </p:nvPicPr>
        <p:blipFill>
          <a:blip r:embed="rId3"/>
          <a:stretch>
            <a:fillRect/>
          </a:stretch>
        </p:blipFill>
        <p:spPr>
          <a:xfrm>
            <a:off x="1600200" y="3733800"/>
            <a:ext cx="7086600" cy="2825750"/>
          </a:xfrm>
          <a:prstGeom prst="rect">
            <a:avLst/>
          </a:prstGeom>
        </p:spPr>
      </p:pic>
      <p:sp>
        <p:nvSpPr>
          <p:cNvPr id="6" name="Footer Placeholder 5"/>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Stable Storage Implementation</a:t>
            </a:r>
            <a:endParaRPr lang="en-US" dirty="0"/>
          </a:p>
        </p:txBody>
      </p:sp>
      <p:sp>
        <p:nvSpPr>
          <p:cNvPr id="3" name="Content Placeholder 2"/>
          <p:cNvSpPr>
            <a:spLocks noGrp="1"/>
          </p:cNvSpPr>
          <p:nvPr>
            <p:ph idx="1"/>
          </p:nvPr>
        </p:nvSpPr>
        <p:spPr/>
        <p:txBody>
          <a:bodyPr/>
          <a:lstStyle/>
          <a:p>
            <a:pPr algn="just"/>
            <a:r>
              <a:rPr lang="en-US" dirty="0" smtClean="0"/>
              <a:t> Information residing in stable storage is never lost.</a:t>
            </a:r>
          </a:p>
          <a:p>
            <a:pPr algn="just"/>
            <a:r>
              <a:rPr lang="en-US" dirty="0" smtClean="0"/>
              <a:t>To implement such storage, we need to replicate the required information on multiple storage devices with independent failure modes</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fontScale="92500" lnSpcReduction="10000"/>
          </a:bodyPr>
          <a:lstStyle/>
          <a:p>
            <a:pPr algn="just"/>
            <a:r>
              <a:rPr lang="en-US" dirty="0" smtClean="0"/>
              <a:t>A disk write results in one of three outcomes</a:t>
            </a:r>
          </a:p>
          <a:p>
            <a:pPr algn="just"/>
            <a:r>
              <a:rPr lang="en-US" b="1" dirty="0" smtClean="0"/>
              <a:t>Successful completion: </a:t>
            </a:r>
            <a:r>
              <a:rPr lang="en-US" dirty="0" smtClean="0"/>
              <a:t>The data were written correctly on disk. </a:t>
            </a:r>
          </a:p>
          <a:p>
            <a:pPr algn="just"/>
            <a:r>
              <a:rPr lang="en-US" b="1" dirty="0" smtClean="0"/>
              <a:t>Partial failure. </a:t>
            </a:r>
            <a:r>
              <a:rPr lang="en-US" dirty="0" smtClean="0"/>
              <a:t>A failure occurred in the midst of transfer, so only some of the sectors were written with the new data, and the sector being written during the failure may have been corrupted. </a:t>
            </a:r>
          </a:p>
          <a:p>
            <a:pPr algn="just"/>
            <a:r>
              <a:rPr lang="en-US" b="1" dirty="0" smtClean="0"/>
              <a:t>Total failure. </a:t>
            </a:r>
            <a:r>
              <a:rPr lang="en-US" dirty="0" smtClean="0"/>
              <a:t>The failure occurred before the disk write started, so the previous data values on the disk remain intact</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fontScale="92500" lnSpcReduction="10000"/>
          </a:bodyPr>
          <a:lstStyle/>
          <a:p>
            <a:pPr algn="just"/>
            <a:r>
              <a:rPr lang="en-US" dirty="0" smtClean="0"/>
              <a:t>Whenever a failure occurs during writing of a block, the system needs to detect it and invoke a recovery procedure to restore the block to a consistent state. To do that, the system must maintain two physical blocks for each logical block. </a:t>
            </a:r>
          </a:p>
          <a:p>
            <a:pPr algn="just"/>
            <a:r>
              <a:rPr lang="en-US" dirty="0" smtClean="0"/>
              <a:t>Write the information onto the first physical block. </a:t>
            </a:r>
          </a:p>
          <a:p>
            <a:pPr algn="just"/>
            <a:r>
              <a:rPr lang="en-US" dirty="0" smtClean="0"/>
              <a:t>When the first write completes successfully, write the same information onto the second physical block. </a:t>
            </a:r>
          </a:p>
          <a:p>
            <a:pPr algn="just"/>
            <a:r>
              <a:rPr lang="en-US" dirty="0" smtClean="0"/>
              <a:t>Declare the operation complete only after the second write completes successfully.</a:t>
            </a:r>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7498080" cy="685800"/>
          </a:xfrm>
        </p:spPr>
        <p:txBody>
          <a:bodyPr>
            <a:normAutofit fontScale="90000"/>
          </a:bodyPr>
          <a:lstStyle/>
          <a:p>
            <a:r>
              <a:rPr lang="en-US" dirty="0" smtClean="0"/>
              <a:t>Magnetic Tapes</a:t>
            </a:r>
            <a:endParaRPr lang="en-US" dirty="0"/>
          </a:p>
        </p:txBody>
      </p:sp>
      <p:sp>
        <p:nvSpPr>
          <p:cNvPr id="3" name="Content Placeholder 2"/>
          <p:cNvSpPr>
            <a:spLocks noGrp="1"/>
          </p:cNvSpPr>
          <p:nvPr>
            <p:ph idx="1"/>
          </p:nvPr>
        </p:nvSpPr>
        <p:spPr>
          <a:xfrm>
            <a:off x="1435608" y="990600"/>
            <a:ext cx="7498080" cy="5257800"/>
          </a:xfrm>
        </p:spPr>
        <p:txBody>
          <a:bodyPr>
            <a:noAutofit/>
          </a:bodyPr>
          <a:lstStyle/>
          <a:p>
            <a:pPr algn="just"/>
            <a:r>
              <a:rPr lang="en-US" altLang="en-US" sz="2000" dirty="0" smtClean="0"/>
              <a:t>Was early secondary-storage medium</a:t>
            </a:r>
          </a:p>
          <a:p>
            <a:pPr lvl="1" algn="just"/>
            <a:r>
              <a:rPr lang="en-US" altLang="en-US" sz="2000" dirty="0" smtClean="0"/>
              <a:t>Evolved from open spools to cartridges</a:t>
            </a:r>
          </a:p>
          <a:p>
            <a:pPr algn="just"/>
            <a:r>
              <a:rPr lang="en-US" altLang="en-US" sz="2000" dirty="0" smtClean="0"/>
              <a:t>Relatively permanent and holds large quantities of data</a:t>
            </a:r>
          </a:p>
          <a:p>
            <a:pPr algn="just"/>
            <a:r>
              <a:rPr lang="en-US" altLang="en-US" sz="2000" dirty="0" smtClean="0"/>
              <a:t>Access time slow</a:t>
            </a:r>
          </a:p>
          <a:p>
            <a:pPr algn="just"/>
            <a:r>
              <a:rPr lang="en-US" altLang="en-US" sz="2000" dirty="0" smtClean="0"/>
              <a:t>Random access ~1000 times slower than disk</a:t>
            </a:r>
          </a:p>
          <a:p>
            <a:pPr algn="just"/>
            <a:r>
              <a:rPr lang="en-US" altLang="en-US" sz="2000" dirty="0" smtClean="0"/>
              <a:t>Mainly used for backup, storage of infrequently-used data, transfer medium between systems</a:t>
            </a:r>
          </a:p>
          <a:p>
            <a:pPr algn="just"/>
            <a:r>
              <a:rPr lang="en-US" altLang="en-US" sz="2000" dirty="0" smtClean="0"/>
              <a:t>Kept in spool and wound or rewound past read-write head</a:t>
            </a:r>
          </a:p>
          <a:p>
            <a:pPr algn="just"/>
            <a:r>
              <a:rPr lang="en-US" altLang="en-US" sz="2000" dirty="0" smtClean="0"/>
              <a:t>Once data under head, transfer rates comparable to disk</a:t>
            </a:r>
          </a:p>
          <a:p>
            <a:pPr lvl="1" algn="just"/>
            <a:r>
              <a:rPr lang="en-US" altLang="en-US" sz="2000" dirty="0" smtClean="0"/>
              <a:t>140MB/sec and greater</a:t>
            </a:r>
          </a:p>
          <a:p>
            <a:pPr algn="just"/>
            <a:r>
              <a:rPr lang="en-US" altLang="en-US" sz="2000" dirty="0" smtClean="0"/>
              <a:t>200GB to 1.5TB typical storage</a:t>
            </a:r>
          </a:p>
          <a:p>
            <a:pPr algn="just"/>
            <a:r>
              <a:rPr lang="en-US" altLang="en-US" sz="2000" dirty="0" smtClean="0"/>
              <a:t>Common technologies are LTO-{3,4,5} and T10000</a:t>
            </a:r>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Firewire</a:t>
            </a:r>
            <a:endParaRPr lang="en-US" dirty="0"/>
          </a:p>
        </p:txBody>
      </p:sp>
      <p:sp>
        <p:nvSpPr>
          <p:cNvPr id="3" name="Content Placeholder 2"/>
          <p:cNvSpPr>
            <a:spLocks noGrp="1"/>
          </p:cNvSpPr>
          <p:nvPr>
            <p:ph idx="1"/>
          </p:nvPr>
        </p:nvSpPr>
        <p:spPr>
          <a:xfrm>
            <a:off x="1371600" y="1295400"/>
            <a:ext cx="7498080" cy="4800600"/>
          </a:xfrm>
        </p:spPr>
        <p:txBody>
          <a:bodyPr>
            <a:noAutofit/>
          </a:bodyPr>
          <a:lstStyle/>
          <a:p>
            <a:pPr algn="just"/>
            <a:r>
              <a:rPr lang="en-US" altLang="en-US" sz="3000" dirty="0" err="1" smtClean="0"/>
              <a:t>Fireware</a:t>
            </a:r>
            <a:r>
              <a:rPr lang="en-US" altLang="en-US" sz="3000" dirty="0" smtClean="0"/>
              <a:t> refers to an interface designed for connecting peripheral devices such as hard drives, DVD drives, and digital video cameras to a computer system.</a:t>
            </a:r>
          </a:p>
          <a:p>
            <a:pPr algn="just"/>
            <a:r>
              <a:rPr lang="en-US" altLang="en-US" sz="3000" dirty="0" smtClean="0"/>
              <a:t>Fire Wire was first developed by Apple Computer and became the IEEE 1394 standard in 1995.</a:t>
            </a:r>
          </a:p>
          <a:p>
            <a:pPr algn="just"/>
            <a:r>
              <a:rPr lang="en-US" altLang="en-US" sz="3000" dirty="0" smtClean="0"/>
              <a:t>The original FireWire standard provided bandwidth up to 400 megabits per second.</a:t>
            </a:r>
          </a:p>
          <a:p>
            <a:pPr algn="just"/>
            <a:r>
              <a:rPr lang="en-US" altLang="en-US" sz="3000" dirty="0" smtClean="0"/>
              <a:t>FireWire 2-has emerged and is identified by the IEEE 1394b standard-800 MB per second</a:t>
            </a:r>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Disk Structure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altLang="en-US" dirty="0" smtClean="0"/>
              <a:t>Disk drives are addressed as large 1-dimensional arrays of </a:t>
            </a:r>
            <a:r>
              <a:rPr lang="en-US" altLang="en-US" b="1" dirty="0" smtClean="0">
                <a:solidFill>
                  <a:srgbClr val="3366FF"/>
                </a:solidFill>
              </a:rPr>
              <a:t>logical blocks</a:t>
            </a:r>
            <a:r>
              <a:rPr lang="en-US" altLang="en-US" dirty="0" smtClean="0"/>
              <a:t>, where the logical block is the smallest unit of transfer</a:t>
            </a:r>
          </a:p>
          <a:p>
            <a:pPr lvl="1" algn="just"/>
            <a:r>
              <a:rPr lang="en-US" altLang="en-US" dirty="0" smtClean="0"/>
              <a:t>Low-level formatting creates </a:t>
            </a:r>
            <a:r>
              <a:rPr lang="en-US" altLang="en-US" b="1" dirty="0" smtClean="0">
                <a:solidFill>
                  <a:srgbClr val="3366FF"/>
                </a:solidFill>
              </a:rPr>
              <a:t>logical blocks </a:t>
            </a:r>
            <a:r>
              <a:rPr lang="en-US" altLang="en-US" dirty="0" smtClean="0"/>
              <a:t>on physical media</a:t>
            </a:r>
          </a:p>
          <a:p>
            <a:pPr algn="just"/>
            <a:r>
              <a:rPr lang="en-US" altLang="en-US" dirty="0" smtClean="0"/>
              <a:t>The 1-dimensional array of logical blocks is mapped into the sectors of the disk sequentially</a:t>
            </a:r>
          </a:p>
          <a:p>
            <a:pPr lvl="1" algn="just"/>
            <a:r>
              <a:rPr lang="en-US" altLang="en-US" dirty="0" smtClean="0"/>
              <a:t>Sector 0 is the first sector of the first track on the outermost cylinder</a:t>
            </a:r>
          </a:p>
          <a:p>
            <a:pPr lvl="1" algn="just"/>
            <a:r>
              <a:rPr lang="en-US" altLang="en-US" dirty="0" smtClean="0"/>
              <a:t>Mapping proceeds in order through that track, then the rest of the tracks in that cylinder, and then through the rest of the cylinders from outermost to innermost</a:t>
            </a:r>
          </a:p>
          <a:p>
            <a:pPr algn="just"/>
            <a:endParaRPr lang="en-US" dirty="0"/>
          </a:p>
        </p:txBody>
      </p:sp>
      <p:sp>
        <p:nvSpPr>
          <p:cNvPr id="4" name="Footer Placeholder 3"/>
          <p:cNvSpPr>
            <a:spLocks noGrp="1"/>
          </p:cNvSpPr>
          <p:nvPr>
            <p:ph type="ftr" sz="quarter" idx="11"/>
          </p:nvPr>
        </p:nvSpPr>
        <p:spPr/>
        <p:txBody>
          <a:bodyPr/>
          <a:lstStyle/>
          <a:p>
            <a:r>
              <a:rPr lang="en-US" smtClean="0"/>
              <a:t>Dr.S.MD. FAROOQ</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665</TotalTime>
  <Words>4042</Words>
  <Application>Microsoft Office PowerPoint</Application>
  <PresentationFormat>On-screen Show (4:3)</PresentationFormat>
  <Paragraphs>289</Paragraphs>
  <Slides>65</Slides>
  <Notes>0</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Solstice</vt:lpstr>
      <vt:lpstr>Unit IV  </vt:lpstr>
      <vt:lpstr>Overview of Mass Storage Structure</vt:lpstr>
      <vt:lpstr>Slide 3</vt:lpstr>
      <vt:lpstr>Slide 4</vt:lpstr>
      <vt:lpstr>Slide 5</vt:lpstr>
      <vt:lpstr>Slide 6</vt:lpstr>
      <vt:lpstr>Magnetic Tapes</vt:lpstr>
      <vt:lpstr>Firewire</vt:lpstr>
      <vt:lpstr>Disk Structure</vt:lpstr>
      <vt:lpstr>Slide 10</vt:lpstr>
      <vt:lpstr>Slide 11</vt:lpstr>
      <vt:lpstr>Disk Attachment</vt:lpstr>
      <vt:lpstr>Host attached Storage</vt:lpstr>
      <vt:lpstr>Slide 14</vt:lpstr>
      <vt:lpstr>Slide 15</vt:lpstr>
      <vt:lpstr>Network Attached Storage</vt:lpstr>
      <vt:lpstr>Slide 17</vt:lpstr>
      <vt:lpstr>Slide 18</vt:lpstr>
      <vt:lpstr>Slide 19</vt:lpstr>
      <vt:lpstr>Storage Area Network</vt:lpstr>
      <vt:lpstr>Slide 21</vt:lpstr>
      <vt:lpstr>Slide 22</vt:lpstr>
      <vt:lpstr>Disk Scheduling</vt:lpstr>
      <vt:lpstr>Slide 24</vt:lpstr>
      <vt:lpstr>FCFS Scheduling</vt:lpstr>
      <vt:lpstr>Slide 26</vt:lpstr>
      <vt:lpstr>Shortest Seek Time First (SSTF)</vt:lpstr>
      <vt:lpstr>Slide 28</vt:lpstr>
      <vt:lpstr>SCAN Scheduling</vt:lpstr>
      <vt:lpstr>Slide 30</vt:lpstr>
      <vt:lpstr>C-SCAN Scheduling</vt:lpstr>
      <vt:lpstr>Slide 32</vt:lpstr>
      <vt:lpstr>LOOK and C-LOOK Scheduling</vt:lpstr>
      <vt:lpstr>Disk Management</vt:lpstr>
      <vt:lpstr>Slide 35</vt:lpstr>
      <vt:lpstr>Slide 36</vt:lpstr>
      <vt:lpstr>Slide 37</vt:lpstr>
      <vt:lpstr>Slide 38</vt:lpstr>
      <vt:lpstr>Slide 39</vt:lpstr>
      <vt:lpstr>Slide 40</vt:lpstr>
      <vt:lpstr>Slide 41</vt:lpstr>
      <vt:lpstr>Bad Blocks</vt:lpstr>
      <vt:lpstr>Slide 43</vt:lpstr>
      <vt:lpstr>Example:</vt:lpstr>
      <vt:lpstr>Slide 45</vt:lpstr>
      <vt:lpstr>Swap space management</vt:lpstr>
      <vt:lpstr>Slide 47</vt:lpstr>
      <vt:lpstr>RAID- Redundant Array of Independent Disks</vt:lpstr>
      <vt:lpstr>Improvement of reliability via redundancy</vt:lpstr>
      <vt:lpstr>Improvement of Performance Via parallelism</vt:lpstr>
      <vt:lpstr>Slide 51</vt:lpstr>
      <vt:lpstr>RAID Levels</vt:lpstr>
      <vt:lpstr>Slide 53</vt:lpstr>
      <vt:lpstr>Slide 54</vt:lpstr>
      <vt:lpstr>Slide 55</vt:lpstr>
      <vt:lpstr>Slide 56</vt:lpstr>
      <vt:lpstr>Slide 57</vt:lpstr>
      <vt:lpstr>Slide 58</vt:lpstr>
      <vt:lpstr>Slide 59</vt:lpstr>
      <vt:lpstr>RAID Level 0+1 and 1+0</vt:lpstr>
      <vt:lpstr>Slide 61</vt:lpstr>
      <vt:lpstr>Slide 62</vt:lpstr>
      <vt:lpstr>Stable Storage Implementation</vt:lpstr>
      <vt:lpstr>Slide 64</vt:lpstr>
      <vt:lpstr>Slide 65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IV  </dc:title>
  <dc:creator>SMD FAROOK</dc:creator>
  <cp:lastModifiedBy>farook 1201</cp:lastModifiedBy>
  <cp:revision>74</cp:revision>
  <dcterms:created xsi:type="dcterms:W3CDTF">2006-08-16T00:00:00Z</dcterms:created>
  <dcterms:modified xsi:type="dcterms:W3CDTF">2023-11-28T06:07:39Z</dcterms:modified>
</cp:coreProperties>
</file>