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134960200" r:id="rId2"/>
    <p:sldId id="2134960210" r:id="rId3"/>
    <p:sldId id="2134960201" r:id="rId4"/>
    <p:sldId id="2134960202" r:id="rId5"/>
    <p:sldId id="2134960243" r:id="rId6"/>
    <p:sldId id="2134960203" r:id="rId7"/>
    <p:sldId id="2134960205" r:id="rId8"/>
    <p:sldId id="2134960263" r:id="rId9"/>
    <p:sldId id="2134960264" r:id="rId10"/>
    <p:sldId id="2134960265" r:id="rId11"/>
    <p:sldId id="2134960266" r:id="rId12"/>
    <p:sldId id="2134960187" r:id="rId13"/>
    <p:sldId id="2134960224" r:id="rId14"/>
    <p:sldId id="2134960225" r:id="rId15"/>
    <p:sldId id="2134960226" r:id="rId16"/>
    <p:sldId id="2134960211" r:id="rId17"/>
    <p:sldId id="2134960247" r:id="rId18"/>
    <p:sldId id="2134960212" r:id="rId19"/>
    <p:sldId id="2134960250" r:id="rId20"/>
    <p:sldId id="2134960222" r:id="rId21"/>
    <p:sldId id="2134960223" r:id="rId22"/>
    <p:sldId id="2134960258" r:id="rId23"/>
    <p:sldId id="2134960259" r:id="rId24"/>
    <p:sldId id="2134960244" r:id="rId25"/>
    <p:sldId id="2134960239" r:id="rId26"/>
    <p:sldId id="2134960237" r:id="rId27"/>
    <p:sldId id="2134960214" r:id="rId28"/>
    <p:sldId id="2134960252" r:id="rId29"/>
    <p:sldId id="2134960253" r:id="rId30"/>
    <p:sldId id="2134960229" r:id="rId31"/>
    <p:sldId id="2134960228" r:id="rId32"/>
    <p:sldId id="2134960207" r:id="rId33"/>
    <p:sldId id="2134960231" r:id="rId34"/>
    <p:sldId id="2134960245" r:id="rId35"/>
    <p:sldId id="2134960209" r:id="rId36"/>
    <p:sldId id="2134960208" r:id="rId37"/>
    <p:sldId id="2134960215" r:id="rId38"/>
    <p:sldId id="2134960249" r:id="rId39"/>
    <p:sldId id="2134960248" r:id="rId40"/>
    <p:sldId id="2134960216" r:id="rId41"/>
    <p:sldId id="2134960217" r:id="rId42"/>
    <p:sldId id="2134960218" r:id="rId43"/>
    <p:sldId id="2134960232" r:id="rId44"/>
    <p:sldId id="2134960206" r:id="rId45"/>
    <p:sldId id="2134960246" r:id="rId46"/>
    <p:sldId id="2134960221" r:id="rId47"/>
    <p:sldId id="2134960254" r:id="rId48"/>
    <p:sldId id="2134960267" r:id="rId49"/>
    <p:sldId id="2134960268" r:id="rId50"/>
    <p:sldId id="2134960269" r:id="rId51"/>
    <p:sldId id="2134960270" r:id="rId52"/>
    <p:sldId id="2134960271"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9644" autoAdjust="0"/>
  </p:normalViewPr>
  <p:slideViewPr>
    <p:cSldViewPr snapToGrid="0">
      <p:cViewPr>
        <p:scale>
          <a:sx n="75" d="100"/>
          <a:sy n="75" d="100"/>
        </p:scale>
        <p:origin x="-5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BF8E-B826-44B4-B025-896E80154D63}" type="datetimeFigureOut">
              <a:rPr lang="en-IN" smtClean="0"/>
              <a:t>27-02-2023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21E97C-A8AB-417C-AD6E-B47CABD3A8EF}" type="slidenum">
              <a:rPr lang="en-IN" smtClean="0"/>
              <a:t>‹#›</a:t>
            </a:fld>
            <a:endParaRPr lang="en-IN"/>
          </a:p>
        </p:txBody>
      </p:sp>
    </p:spTree>
    <p:extLst>
      <p:ext uri="{BB962C8B-B14F-4D97-AF65-F5344CB8AC3E}">
        <p14:creationId xmlns:p14="http://schemas.microsoft.com/office/powerpoint/2010/main" val="27723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7</a:t>
            </a:fld>
            <a:endParaRPr lang="en-IN"/>
          </a:p>
        </p:txBody>
      </p:sp>
    </p:spTree>
    <p:extLst>
      <p:ext uri="{BB962C8B-B14F-4D97-AF65-F5344CB8AC3E}">
        <p14:creationId xmlns:p14="http://schemas.microsoft.com/office/powerpoint/2010/main" val="85605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25</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26</a:t>
            </a:fld>
            <a:endParaRPr lang="en-IN"/>
          </a:p>
        </p:txBody>
      </p:sp>
    </p:spTree>
    <p:extLst>
      <p:ext uri="{BB962C8B-B14F-4D97-AF65-F5344CB8AC3E}">
        <p14:creationId xmlns:p14="http://schemas.microsoft.com/office/powerpoint/2010/main" val="300700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27</a:t>
            </a:fld>
            <a:endParaRPr lang="en-IN"/>
          </a:p>
        </p:txBody>
      </p:sp>
    </p:spTree>
    <p:extLst>
      <p:ext uri="{BB962C8B-B14F-4D97-AF65-F5344CB8AC3E}">
        <p14:creationId xmlns:p14="http://schemas.microsoft.com/office/powerpoint/2010/main" val="2068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28</a:t>
            </a:fld>
            <a:endParaRPr lang="en-IN"/>
          </a:p>
        </p:txBody>
      </p:sp>
    </p:spTree>
    <p:extLst>
      <p:ext uri="{BB962C8B-B14F-4D97-AF65-F5344CB8AC3E}">
        <p14:creationId xmlns:p14="http://schemas.microsoft.com/office/powerpoint/2010/main" val="101355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29</a:t>
            </a:fld>
            <a:endParaRPr lang="en-IN"/>
          </a:p>
        </p:txBody>
      </p:sp>
    </p:spTree>
    <p:extLst>
      <p:ext uri="{BB962C8B-B14F-4D97-AF65-F5344CB8AC3E}">
        <p14:creationId xmlns:p14="http://schemas.microsoft.com/office/powerpoint/2010/main" val="120289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30</a:t>
            </a:fld>
            <a:endParaRPr lang="en-IN"/>
          </a:p>
        </p:txBody>
      </p:sp>
    </p:spTree>
    <p:extLst>
      <p:ext uri="{BB962C8B-B14F-4D97-AF65-F5344CB8AC3E}">
        <p14:creationId xmlns:p14="http://schemas.microsoft.com/office/powerpoint/2010/main" val="364060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31</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33</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37</a:t>
            </a:fld>
            <a:endParaRPr lang="en-IN"/>
          </a:p>
        </p:txBody>
      </p:sp>
    </p:spTree>
    <p:extLst>
      <p:ext uri="{BB962C8B-B14F-4D97-AF65-F5344CB8AC3E}">
        <p14:creationId xmlns:p14="http://schemas.microsoft.com/office/powerpoint/2010/main" val="86655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39</a:t>
            </a:fld>
            <a:endParaRPr lang="en-IN"/>
          </a:p>
        </p:txBody>
      </p:sp>
    </p:spTree>
    <p:extLst>
      <p:ext uri="{BB962C8B-B14F-4D97-AF65-F5344CB8AC3E}">
        <p14:creationId xmlns:p14="http://schemas.microsoft.com/office/powerpoint/2010/main" val="197233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13</a:t>
            </a:fld>
            <a:endParaRPr lang="en-IN"/>
          </a:p>
        </p:txBody>
      </p:sp>
    </p:spTree>
    <p:extLst>
      <p:ext uri="{BB962C8B-B14F-4D97-AF65-F5344CB8AC3E}">
        <p14:creationId xmlns:p14="http://schemas.microsoft.com/office/powerpoint/2010/main" val="135362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40</a:t>
            </a:fld>
            <a:endParaRPr lang="en-IN"/>
          </a:p>
        </p:txBody>
      </p:sp>
    </p:spTree>
    <p:extLst>
      <p:ext uri="{BB962C8B-B14F-4D97-AF65-F5344CB8AC3E}">
        <p14:creationId xmlns:p14="http://schemas.microsoft.com/office/powerpoint/2010/main" val="382264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41</a:t>
            </a:fld>
            <a:endParaRPr lang="en-IN"/>
          </a:p>
        </p:txBody>
      </p:sp>
    </p:spTree>
    <p:extLst>
      <p:ext uri="{BB962C8B-B14F-4D97-AF65-F5344CB8AC3E}">
        <p14:creationId xmlns:p14="http://schemas.microsoft.com/office/powerpoint/2010/main" val="1919014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42</a:t>
            </a:fld>
            <a:endParaRPr lang="en-IN"/>
          </a:p>
        </p:txBody>
      </p:sp>
    </p:spTree>
    <p:extLst>
      <p:ext uri="{BB962C8B-B14F-4D97-AF65-F5344CB8AC3E}">
        <p14:creationId xmlns:p14="http://schemas.microsoft.com/office/powerpoint/2010/main" val="414801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43</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46</a:t>
            </a:fld>
            <a:endParaRPr lang="en-IN"/>
          </a:p>
        </p:txBody>
      </p:sp>
    </p:spTree>
    <p:extLst>
      <p:ext uri="{BB962C8B-B14F-4D97-AF65-F5344CB8AC3E}">
        <p14:creationId xmlns:p14="http://schemas.microsoft.com/office/powerpoint/2010/main" val="2693025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47</a:t>
            </a:fld>
            <a:endParaRPr lang="en-IN"/>
          </a:p>
        </p:txBody>
      </p:sp>
    </p:spTree>
    <p:extLst>
      <p:ext uri="{BB962C8B-B14F-4D97-AF65-F5344CB8AC3E}">
        <p14:creationId xmlns:p14="http://schemas.microsoft.com/office/powerpoint/2010/main" val="376796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48</a:t>
            </a:fld>
            <a:endParaRPr lang="en-IN"/>
          </a:p>
        </p:txBody>
      </p:sp>
    </p:spTree>
    <p:extLst>
      <p:ext uri="{BB962C8B-B14F-4D97-AF65-F5344CB8AC3E}">
        <p14:creationId xmlns:p14="http://schemas.microsoft.com/office/powerpoint/2010/main" val="37679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49</a:t>
            </a:fld>
            <a:endParaRPr lang="en-IN"/>
          </a:p>
        </p:txBody>
      </p:sp>
    </p:spTree>
    <p:extLst>
      <p:ext uri="{BB962C8B-B14F-4D97-AF65-F5344CB8AC3E}">
        <p14:creationId xmlns:p14="http://schemas.microsoft.com/office/powerpoint/2010/main" val="376796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50</a:t>
            </a:fld>
            <a:endParaRPr lang="en-IN"/>
          </a:p>
        </p:txBody>
      </p:sp>
    </p:spTree>
    <p:extLst>
      <p:ext uri="{BB962C8B-B14F-4D97-AF65-F5344CB8AC3E}">
        <p14:creationId xmlns:p14="http://schemas.microsoft.com/office/powerpoint/2010/main" val="37679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51</a:t>
            </a:fld>
            <a:endParaRPr lang="en-IN"/>
          </a:p>
        </p:txBody>
      </p:sp>
    </p:spTree>
    <p:extLst>
      <p:ext uri="{BB962C8B-B14F-4D97-AF65-F5344CB8AC3E}">
        <p14:creationId xmlns:p14="http://schemas.microsoft.com/office/powerpoint/2010/main" val="37679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14</a:t>
            </a:fld>
            <a:endParaRPr lang="en-IN"/>
          </a:p>
        </p:txBody>
      </p:sp>
    </p:spTree>
    <p:extLst>
      <p:ext uri="{BB962C8B-B14F-4D97-AF65-F5344CB8AC3E}">
        <p14:creationId xmlns:p14="http://schemas.microsoft.com/office/powerpoint/2010/main" val="283867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52</a:t>
            </a:fld>
            <a:endParaRPr lang="en-IN"/>
          </a:p>
        </p:txBody>
      </p:sp>
    </p:spTree>
    <p:extLst>
      <p:ext uri="{BB962C8B-B14F-4D97-AF65-F5344CB8AC3E}">
        <p14:creationId xmlns:p14="http://schemas.microsoft.com/office/powerpoint/2010/main" val="112944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15</a:t>
            </a:fld>
            <a:endParaRPr lang="en-IN"/>
          </a:p>
        </p:txBody>
      </p:sp>
    </p:spTree>
    <p:extLst>
      <p:ext uri="{BB962C8B-B14F-4D97-AF65-F5344CB8AC3E}">
        <p14:creationId xmlns:p14="http://schemas.microsoft.com/office/powerpoint/2010/main" val="26226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20</a:t>
            </a:fld>
            <a:endParaRPr lang="en-IN"/>
          </a:p>
        </p:txBody>
      </p:sp>
    </p:spTree>
    <p:extLst>
      <p:ext uri="{BB962C8B-B14F-4D97-AF65-F5344CB8AC3E}">
        <p14:creationId xmlns:p14="http://schemas.microsoft.com/office/powerpoint/2010/main" val="7129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21</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22</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23</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24</a:t>
            </a:fld>
            <a:endParaRPr lang="en-IN"/>
          </a:p>
        </p:txBody>
      </p:sp>
    </p:spTree>
    <p:extLst>
      <p:ext uri="{BB962C8B-B14F-4D97-AF65-F5344CB8AC3E}">
        <p14:creationId xmlns:p14="http://schemas.microsoft.com/office/powerpoint/2010/main" val="200739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74D62-9177-4290-B02D-696C2C881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53983414-9EF9-4415-95C2-6EFA5CCA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307DB11E-6EEB-4382-ADA6-EF988661F6C3}"/>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EAB93423-481E-4422-BD2E-14DD40081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C20280D2-7912-4022-9DF6-67281D561496}"/>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7117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79A31-92FC-46BF-AB10-55F3EF8DD7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10171A2-6467-4CAA-A63C-55CDFACFA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76C1607-43A2-44EF-924D-2085194D5F5E}"/>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5F0BA87C-BCAB-4944-8CF4-CB53FA4666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5801B00-FFBD-4B3E-B3CF-F3F0781E3FD1}"/>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0103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B80585-8D87-48C3-90EB-2104808E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83C68E7-BEE4-4F07-AA76-43588BE9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D9690EB-22D9-4B1B-87F1-96BFE683EF80}"/>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E85D4AE5-0178-40B4-9ECE-222588D9E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0B16FAA-37C3-43B9-A07A-C9D177F3391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3544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BA2CF-EE85-4D7B-8331-BB619E7A4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A7F938E-8011-416C-AF28-940914EF5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8A5BB6A-96FE-4463-85C6-A7AC0A674B75}"/>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616D771F-9615-4085-81B7-5F6651BE5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05808C4-0D51-4293-B4EA-CFAED74E990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1665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DAF1D-CD36-4AE4-A73D-C6E28B1BB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355899D-0AAA-4707-8FC5-82BBEC74D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26A054-E6D9-40A9-98BE-068546297BCE}"/>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8226EC39-583B-4E30-A5F5-02971A5809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23D6D71-B3E4-4596-808C-ADCA165D798C}"/>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134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DF6582-EDE4-417F-8D97-99A147FB97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29990E6-FCBE-46A7-9792-1DCED1C0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2C6E4DAD-C244-45CB-AFDF-B7D5BD802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913FFF38-FA9F-4905-80DD-A667214C1A1E}"/>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6" name="Footer Placeholder 5">
            <a:extLst>
              <a:ext uri="{FF2B5EF4-FFF2-40B4-BE49-F238E27FC236}">
                <a16:creationId xmlns="" xmlns:a16="http://schemas.microsoft.com/office/drawing/2014/main" id="{934ACF43-F46B-4FF6-8E17-F00F8A3701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8A0B117-0102-4F57-A0A8-8CE005B1BE8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2267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0EBFB-9C92-49D9-B216-82D9A69A45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126E40F-2AAE-4373-BD5E-7519FFA9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9D4BE59-94CB-4A75-9C41-6ACE68A82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43F7E077-B3A1-4D44-A9E2-AE50DF864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C31110-0792-4DB0-8209-F4B78259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CDFC918-9697-4AFE-8AF1-CAD672F04385}"/>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8" name="Footer Placeholder 7">
            <a:extLst>
              <a:ext uri="{FF2B5EF4-FFF2-40B4-BE49-F238E27FC236}">
                <a16:creationId xmlns="" xmlns:a16="http://schemas.microsoft.com/office/drawing/2014/main" id="{6B127854-8F76-4003-97F8-DED4199330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62FEC44E-BDF7-499E-BEF1-F75A0C80DF04}"/>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27747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D02B2F-162A-4A3D-97EA-7EA1464AEF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E2C7A89A-D85A-443F-B93F-4F4066CA57A0}"/>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4" name="Footer Placeholder 3">
            <a:extLst>
              <a:ext uri="{FF2B5EF4-FFF2-40B4-BE49-F238E27FC236}">
                <a16:creationId xmlns="" xmlns:a16="http://schemas.microsoft.com/office/drawing/2014/main" id="{5A52CB00-ACD5-4DD8-962F-43445959E3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375DEACC-2074-41BD-8323-CC5E85560E9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7471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BE3BD6-2224-4EB3-AD2C-42C9409712A5}"/>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3" name="Footer Placeholder 2">
            <a:extLst>
              <a:ext uri="{FF2B5EF4-FFF2-40B4-BE49-F238E27FC236}">
                <a16:creationId xmlns="" xmlns:a16="http://schemas.microsoft.com/office/drawing/2014/main" id="{916D9955-22C3-456C-8466-4A8B842A89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4970EE19-0738-4D9C-A4BA-9D5B224BB1C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338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66E61-C345-49D6-9653-4835AAD5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A455469-E92C-43A2-87A2-A3C109839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9226440C-FA16-4E6D-8B46-244D4BEF3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632B61-224C-4AC7-88EC-411A1F2DF3F2}"/>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6" name="Footer Placeholder 5">
            <a:extLst>
              <a:ext uri="{FF2B5EF4-FFF2-40B4-BE49-F238E27FC236}">
                <a16:creationId xmlns="" xmlns:a16="http://schemas.microsoft.com/office/drawing/2014/main" id="{0BC79896-0D70-47D4-A0D5-5A736436D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6501814-7822-486E-B9E0-0CBE16FC481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77352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5FD6EE-1685-4047-A0CD-2FFAF2B0E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2BA2AA51-D763-4F88-B849-38F41A21E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EEF3B48F-1ABE-442D-8EB3-6344214EA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63AD840-4915-4E48-9453-5128648F9C5F}"/>
              </a:ext>
            </a:extLst>
          </p:cNvPr>
          <p:cNvSpPr>
            <a:spLocks noGrp="1"/>
          </p:cNvSpPr>
          <p:nvPr>
            <p:ph type="dt" sz="half" idx="10"/>
          </p:nvPr>
        </p:nvSpPr>
        <p:spPr/>
        <p:txBody>
          <a:bodyPr/>
          <a:lstStyle/>
          <a:p>
            <a:fld id="{52909EA0-424E-4E0D-AEB8-7B3EDCAB6481}" type="datetimeFigureOut">
              <a:rPr lang="en-IN" smtClean="0"/>
              <a:t>27-02-2023</a:t>
            </a:fld>
            <a:endParaRPr lang="en-IN"/>
          </a:p>
        </p:txBody>
      </p:sp>
      <p:sp>
        <p:nvSpPr>
          <p:cNvPr id="6" name="Footer Placeholder 5">
            <a:extLst>
              <a:ext uri="{FF2B5EF4-FFF2-40B4-BE49-F238E27FC236}">
                <a16:creationId xmlns="" xmlns:a16="http://schemas.microsoft.com/office/drawing/2014/main" id="{A6F6CAD3-4A01-4CE9-8460-A181333C91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52165A4B-CBC8-4B53-9E61-6EC23C4EB209}"/>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41099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ECB33BE-1F59-418D-B6C0-B1926657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E827DA7-611F-47EC-8861-3CE72031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23580C6-AD86-4FAE-AD9D-48B24293F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9EA0-424E-4E0D-AEB8-7B3EDCAB6481}" type="datetimeFigureOut">
              <a:rPr lang="en-IN" smtClean="0"/>
              <a:t>27-02-2023</a:t>
            </a:fld>
            <a:endParaRPr lang="en-IN"/>
          </a:p>
        </p:txBody>
      </p:sp>
      <p:sp>
        <p:nvSpPr>
          <p:cNvPr id="5" name="Footer Placeholder 4">
            <a:extLst>
              <a:ext uri="{FF2B5EF4-FFF2-40B4-BE49-F238E27FC236}">
                <a16:creationId xmlns="" xmlns:a16="http://schemas.microsoft.com/office/drawing/2014/main" id="{B90DEA97-8C97-4D0A-B0CA-05F95C7F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840D13E-B650-4557-9049-3D2BC436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DF58-9A5F-4FE7-B6B4-5B75E8EE74BB}" type="slidenum">
              <a:rPr lang="en-IN" smtClean="0"/>
              <a:t>‹#›</a:t>
            </a:fld>
            <a:endParaRPr lang="en-IN"/>
          </a:p>
        </p:txBody>
      </p:sp>
    </p:spTree>
    <p:extLst>
      <p:ext uri="{BB962C8B-B14F-4D97-AF65-F5344CB8AC3E}">
        <p14:creationId xmlns:p14="http://schemas.microsoft.com/office/powerpoint/2010/main" val="369299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DB57588-5018-4FF4-B5E3-A6CA09A71D75}"/>
              </a:ext>
            </a:extLst>
          </p:cNvPr>
          <p:cNvSpPr/>
          <p:nvPr/>
        </p:nvSpPr>
        <p:spPr>
          <a:xfrm>
            <a:off x="0" y="-29928"/>
            <a:ext cx="12192000" cy="21566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9AD366C6-81E9-4F18-BCA8-E4BD8C04286F}"/>
              </a:ext>
            </a:extLst>
          </p:cNvPr>
          <p:cNvSpPr txBox="1"/>
          <p:nvPr/>
        </p:nvSpPr>
        <p:spPr>
          <a:xfrm>
            <a:off x="159587" y="796629"/>
            <a:ext cx="11594123" cy="1323439"/>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a:p>
            <a:pPr algn="ctr"/>
            <a:r>
              <a:rPr lang="en-US" sz="4000" dirty="0" smtClean="0">
                <a:solidFill>
                  <a:schemeClr val="bg1"/>
                </a:solidFill>
                <a:effectLst>
                  <a:outerShdw blurRad="38100" dist="38100" dir="2700000" algn="tl">
                    <a:srgbClr val="000000">
                      <a:alpha val="43137"/>
                    </a:srgbClr>
                  </a:outerShdw>
                </a:effectLst>
                <a:latin typeface="Georgia" panose="02040502050405020303" pitchFamily="18" charset="0"/>
              </a:rPr>
              <a:t>DIVERSITY TECHNIQUES </a:t>
            </a:r>
            <a:endParaRPr lang="en-US" sz="40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0" name="Picture 9">
            <a:extLst>
              <a:ext uri="{FF2B5EF4-FFF2-40B4-BE49-F238E27FC236}">
                <a16:creationId xmlns="" xmlns:a16="http://schemas.microsoft.com/office/drawing/2014/main" id="{37DEF4AE-43B9-4F00-8957-6922C5F1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20" y="2184886"/>
            <a:ext cx="2604560" cy="2604560"/>
          </a:xfrm>
          <a:prstGeom prst="rect">
            <a:avLst/>
          </a:prstGeom>
        </p:spPr>
      </p:pic>
      <p:sp>
        <p:nvSpPr>
          <p:cNvPr id="11" name="Rectangle 10">
            <a:extLst>
              <a:ext uri="{FF2B5EF4-FFF2-40B4-BE49-F238E27FC236}">
                <a16:creationId xmlns="" xmlns:a16="http://schemas.microsoft.com/office/drawing/2014/main" id="{A0F13DB1-8F39-48FB-93C8-4884DBF97ACC}"/>
              </a:ext>
            </a:extLst>
          </p:cNvPr>
          <p:cNvSpPr/>
          <p:nvPr/>
        </p:nvSpPr>
        <p:spPr>
          <a:xfrm>
            <a:off x="0" y="4857908"/>
            <a:ext cx="12206068" cy="20000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E73FF7F6-73FD-4682-AADE-F053AAB16FC9}"/>
              </a:ext>
            </a:extLst>
          </p:cNvPr>
          <p:cNvSpPr txBox="1"/>
          <p:nvPr/>
        </p:nvSpPr>
        <p:spPr>
          <a:xfrm>
            <a:off x="305972" y="5098536"/>
            <a:ext cx="11594123" cy="1661993"/>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Georgia" panose="02040502050405020303" pitchFamily="18" charset="0"/>
              </a:rPr>
              <a:t>Dr.Y.Mallikarjuna Rao </a:t>
            </a: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M.Tech., </a:t>
            </a:r>
            <a:r>
              <a:rPr lang="en-US" sz="2200" dirty="0" err="1">
                <a:solidFill>
                  <a:schemeClr val="bg1"/>
                </a:solidFill>
                <a:effectLst>
                  <a:outerShdw blurRad="38100" dist="38100" dir="2700000" algn="tl">
                    <a:srgbClr val="000000">
                      <a:alpha val="43137"/>
                    </a:srgbClr>
                  </a:outerShdw>
                </a:effectLst>
                <a:latin typeface="Georgia" panose="02040502050405020303" pitchFamily="18" charset="0"/>
              </a:rPr>
              <a:t>Ph.D</a:t>
            </a:r>
            <a:endParaRPr lang="en-US" sz="220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Professor &amp; Head of ECE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Santhiram Engineering College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hod.ece@srecnandyal.edu.in</a:t>
            </a:r>
          </a:p>
        </p:txBody>
      </p:sp>
    </p:spTree>
    <p:extLst>
      <p:ext uri="{BB962C8B-B14F-4D97-AF65-F5344CB8AC3E}">
        <p14:creationId xmlns:p14="http://schemas.microsoft.com/office/powerpoint/2010/main" val="3582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96014"/>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08/50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614727" cy="5235575"/>
              </a:xfrm>
            </p:spPr>
            <p:txBody>
              <a:bodyPr>
                <a:normAutofit/>
              </a:bodyPr>
              <a:lstStyle/>
              <a:p>
                <a:pPr marL="0" indent="0">
                  <a:buNone/>
                </a:pPr>
                <a:r>
                  <a:rPr lang="en-US" sz="2000" dirty="0" smtClean="0">
                    <a:latin typeface="Times New Roman" pitchFamily="18" charset="0"/>
                    <a:cs typeface="Times New Roman" pitchFamily="18" charset="0"/>
                  </a:rPr>
                  <a:t>The function </a:t>
                </a:r>
                <a:r>
                  <a:rPr lang="en-US" sz="2000" dirty="0">
                    <a:latin typeface="Times New Roman" pitchFamily="18" charset="0"/>
                    <a:cs typeface="Times New Roman" pitchFamily="18" charset="0"/>
                  </a:rPr>
                  <a:t>is defined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1" i="1" smtClean="0">
                          <a:latin typeface="Cambria Math"/>
                          <a:cs typeface="Times New Roman" pitchFamily="18" charset="0"/>
                        </a:rPr>
                        <m:t>𝑸</m:t>
                      </m:r>
                      <m:d>
                        <m:dPr>
                          <m:ctrlPr>
                            <a:rPr lang="en-US" sz="2000" b="1" i="1" smtClean="0">
                              <a:latin typeface="Cambria Math"/>
                              <a:cs typeface="Times New Roman" pitchFamily="18" charset="0"/>
                            </a:rPr>
                          </m:ctrlPr>
                        </m:dPr>
                        <m:e>
                          <m:r>
                            <a:rPr lang="en-US" sz="2000" b="1" i="1" smtClean="0">
                              <a:latin typeface="Cambria Math"/>
                              <a:cs typeface="Times New Roman" pitchFamily="18" charset="0"/>
                            </a:rPr>
                            <m:t>𝒙</m:t>
                          </m:r>
                        </m:e>
                      </m:d>
                      <m:r>
                        <a:rPr lang="en-US" sz="2000" b="1" i="1" smtClean="0">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1</m:t>
                          </m:r>
                        </m:num>
                        <m:den>
                          <m:rad>
                            <m:radPr>
                              <m:degHide m:val="on"/>
                              <m:ctrlPr>
                                <a:rPr lang="en-US" sz="2000" i="1">
                                  <a:latin typeface="Cambria Math"/>
                                  <a:ea typeface="Cambria Math"/>
                                  <a:cs typeface="Times New Roman" pitchFamily="18" charset="0"/>
                                </a:rPr>
                              </m:ctrlPr>
                            </m:radPr>
                            <m:deg/>
                            <m:e>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e>
                          </m:rad>
                        </m:den>
                      </m:f>
                      <m:nary>
                        <m:naryPr>
                          <m:limLoc m:val="undOvr"/>
                          <m:ctrlPr>
                            <a:rPr lang="en-US"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𝑥</m:t>
                          </m:r>
                        </m:sub>
                        <m:sup>
                          <m:r>
                            <a:rPr lang="en-US" sz="2000" i="1" smtClean="0">
                              <a:latin typeface="Cambria Math"/>
                              <a:ea typeface="Cambria Math"/>
                              <a:cs typeface="Times New Roman" pitchFamily="18" charset="0"/>
                            </a:rPr>
                            <m:t>∞</m:t>
                          </m:r>
                        </m:sup>
                        <m:e>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𝑟</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𝑑𝑡</m:t>
                          </m:r>
                        </m:e>
                      </m:nary>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Hence, finally, the probability of bit-error, or the BER for the above </a:t>
                </a:r>
                <a:r>
                  <a:rPr lang="en-US" sz="2000" dirty="0" smtClean="0">
                    <a:latin typeface="Times New Roman" pitchFamily="18" charset="0"/>
                    <a:cs typeface="Times New Roman" pitchFamily="18" charset="0"/>
                  </a:rPr>
                  <a:t>wire-line </a:t>
                </a:r>
                <a:r>
                  <a:rPr lang="en-US" sz="2000" dirty="0">
                    <a:latin typeface="Times New Roman" pitchFamily="18" charset="0"/>
                    <a:cs typeface="Times New Roman" pitchFamily="18" charset="0"/>
                  </a:rPr>
                  <a:t>channel can be derived by expressing the probability in Eq</a:t>
                </a:r>
                <a:r>
                  <a:rPr lang="en-US" sz="2000" dirty="0" smtClean="0">
                    <a:latin typeface="Times New Roman" pitchFamily="18" charset="0"/>
                    <a:cs typeface="Times New Roman" pitchFamily="18" charset="0"/>
                  </a:rPr>
                  <a:t>. 2 </a:t>
                </a:r>
                <a:r>
                  <a:rPr lang="en-US" sz="2000" dirty="0">
                    <a:latin typeface="Times New Roman" pitchFamily="18" charset="0"/>
                    <a:cs typeface="Times New Roman" pitchFamily="18" charset="0"/>
                  </a:rPr>
                  <a:t>in terms of the </a:t>
                </a:r>
                <a14:m>
                  <m:oMath xmlns:m="http://schemas.openxmlformats.org/officeDocument/2006/math">
                    <m:r>
                      <a:rPr lang="en-US" sz="2000" b="0" i="1" smtClean="0">
                        <a:latin typeface="Cambria Math"/>
                        <a:cs typeface="Times New Roman" pitchFamily="18" charset="0"/>
                      </a:rPr>
                      <m:t>𝑄</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function 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&gt;</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𝑄</m:t>
                      </m:r>
                      <m:d>
                        <m:dPr>
                          <m:ctrlPr>
                            <a:rPr lang="en-US" sz="2000" i="1" smtClean="0">
                              <a:latin typeface="Cambria Math"/>
                              <a:ea typeface="Cambria Math"/>
                              <a:cs typeface="Times New Roman" pitchFamily="18" charset="0"/>
                            </a:rPr>
                          </m:ctrlPr>
                        </m:dPr>
                        <m:e>
                          <m:rad>
                            <m:radPr>
                              <m:degHide m:val="on"/>
                              <m:ctrlPr>
                                <a:rPr lang="en-US" sz="2000" i="1" smtClean="0">
                                  <a:latin typeface="Cambria Math"/>
                                  <a:ea typeface="Cambria Math"/>
                                  <a:cs typeface="Times New Roman" pitchFamily="18" charset="0"/>
                                </a:rPr>
                              </m:ctrlPr>
                            </m:radPr>
                            <m:deg/>
                            <m:e>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den>
                              </m:f>
                            </m:e>
                          </m:rad>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𝑄</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𝑆𝑁𝑅</m:t>
                          </m:r>
                        </m:e>
                      </m:rad>
                      <m:r>
                        <a:rPr lang="en-US" sz="2000" b="0" i="1" smtClean="0">
                          <a:latin typeface="Cambria Math"/>
                          <a:ea typeface="Cambria Math"/>
                          <a:cs typeface="Times New Roman" pitchFamily="18" charset="0"/>
                        </a:rPr>
                        <m:t>−−−−−3</m:t>
                      </m:r>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the quantity </a:t>
                </a:r>
                <a14:m>
                  <m:oMath xmlns:m="http://schemas.openxmlformats.org/officeDocument/2006/math">
                    <m:r>
                      <a:rPr lang="en-US" sz="2000" b="0" i="1" smtClean="0">
                        <a:latin typeface="Cambria Math"/>
                        <a:cs typeface="Times New Roman" pitchFamily="18" charset="0"/>
                      </a:rPr>
                      <m:t>𝑆𝑁𝑅</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𝑃</m:t>
                        </m:r>
                      </m:num>
                      <m:den>
                        <m:sSup>
                          <m:sSupPr>
                            <m:ctrlPr>
                              <a:rPr lang="en-US" sz="2000" b="0" i="1" smtClean="0">
                                <a:latin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den>
                    </m:f>
                  </m:oMath>
                </a14:m>
                <a:r>
                  <a:rPr lang="en-US" sz="2000" dirty="0" smtClean="0">
                    <a:latin typeface="Times New Roman" pitchFamily="18" charset="0"/>
                    <a:cs typeface="Times New Roman" pitchFamily="18" charset="0"/>
                  </a:rPr>
                  <a:t> denotes </a:t>
                </a:r>
                <a:r>
                  <a:rPr lang="en-US" sz="2000" dirty="0">
                    <a:latin typeface="Times New Roman" pitchFamily="18" charset="0"/>
                    <a:cs typeface="Times New Roman" pitchFamily="18" charset="0"/>
                  </a:rPr>
                  <a:t>the signal-to-noise power ratio of the above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communication system. Also, the SNR of a system is often expressed in dB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𝑆𝑁𝑅</m:t>
                      </m:r>
                      <m:r>
                        <a:rPr lang="en-US" sz="2000" b="0" i="1" smtClean="0">
                          <a:latin typeface="Cambria Math"/>
                          <a:cs typeface="Times New Roman" pitchFamily="18" charset="0"/>
                        </a:rPr>
                        <m:t>(</m:t>
                      </m:r>
                      <m:r>
                        <a:rPr lang="en-US" sz="2000" b="0" i="1" smtClean="0">
                          <a:latin typeface="Cambria Math"/>
                          <a:cs typeface="Times New Roman" pitchFamily="18" charset="0"/>
                        </a:rPr>
                        <m:t>𝑑𝐵</m:t>
                      </m:r>
                      <m:r>
                        <a:rPr lang="en-US" sz="2000" b="0" i="1" smtClean="0">
                          <a:latin typeface="Cambria Math"/>
                          <a:cs typeface="Times New Roman" pitchFamily="18" charset="0"/>
                        </a:rPr>
                        <m:t>)=10</m:t>
                      </m:r>
                      <m:func>
                        <m:funcPr>
                          <m:ctrlPr>
                            <a:rPr lang="en-US" sz="2000" b="0" i="1" smtClean="0">
                              <a:latin typeface="Cambria Math"/>
                              <a:ea typeface="Cambria Math"/>
                              <a:cs typeface="Times New Roman" pitchFamily="18" charset="0"/>
                            </a:rPr>
                          </m:ctrlPr>
                        </m:funcPr>
                        <m:fName>
                          <m:sSub>
                            <m:sSubPr>
                              <m:ctrlPr>
                                <a:rPr lang="en-US" sz="2000" b="0" i="1" smtClean="0">
                                  <a:latin typeface="Cambria Math"/>
                                  <a:ea typeface="Cambria Math"/>
                                  <a:cs typeface="Times New Roman" pitchFamily="18" charset="0"/>
                                </a:rPr>
                              </m:ctrlPr>
                            </m:sSubPr>
                            <m:e>
                              <m:r>
                                <m:rPr>
                                  <m:sty m:val="p"/>
                                </m:rPr>
                                <a:rPr lang="en-US" sz="2000" b="0" i="0" smtClean="0">
                                  <a:latin typeface="Cambria Math"/>
                                  <a:ea typeface="Cambria Math"/>
                                  <a:cs typeface="Times New Roman" pitchFamily="18" charset="0"/>
                                </a:rPr>
                                <m:t>log</m:t>
                              </m:r>
                            </m:e>
                            <m:sub>
                              <m:r>
                                <a:rPr lang="en-US" sz="2000" b="0" i="1" smtClean="0">
                                  <a:latin typeface="Cambria Math"/>
                                  <a:ea typeface="Cambria Math"/>
                                  <a:cs typeface="Times New Roman" pitchFamily="18" charset="0"/>
                                </a:rPr>
                                <m:t>10</m:t>
                              </m:r>
                            </m:sub>
                          </m:sSub>
                        </m:fName>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den>
                              </m:f>
                            </m:e>
                          </m:d>
                        </m:e>
                      </m:func>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614727" cy="5235575"/>
              </a:xfrm>
              <a:blipFill rotWithShape="1">
                <a:blip r:embed="rId3"/>
                <a:stretch>
                  <a:fillRect l="-577" t="-1164" r="-525"/>
                </a:stretch>
              </a:blipFill>
            </p:spPr>
            <p:txBody>
              <a:bodyPr/>
              <a:lstStyle/>
              <a:p>
                <a:r>
                  <a:rPr lang="en-IN">
                    <a:noFill/>
                  </a:rPr>
                  <a:t> </a:t>
                </a:r>
              </a:p>
            </p:txBody>
          </p:sp>
        </mc:Fallback>
      </mc:AlternateContent>
    </p:spTree>
    <p:extLst>
      <p:ext uri="{BB962C8B-B14F-4D97-AF65-F5344CB8AC3E}">
        <p14:creationId xmlns:p14="http://schemas.microsoft.com/office/powerpoint/2010/main" val="102904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96014"/>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09/50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8895" y="1020309"/>
            <a:ext cx="5236229" cy="290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45299" y="4064000"/>
            <a:ext cx="5119825" cy="1754326"/>
          </a:xfrm>
          <a:prstGeom prst="rect">
            <a:avLst/>
          </a:prstGeom>
        </p:spPr>
        <p:txBody>
          <a:bodyPr wrap="square">
            <a:spAutoFit/>
          </a:bodyPr>
          <a:lstStyle/>
          <a:p>
            <a:pPr algn="just"/>
            <a:r>
              <a:rPr lang="en-US" b="1" dirty="0">
                <a:latin typeface="Times New Roman" pitchFamily="18" charset="0"/>
                <a:cs typeface="Times New Roman" pitchFamily="18" charset="0"/>
              </a:rPr>
              <a:t>Figure 4</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BER of a </a:t>
            </a:r>
            <a:r>
              <a:rPr lang="en-US" b="1" dirty="0" err="1">
                <a:latin typeface="Times New Roman" pitchFamily="18" charset="0"/>
                <a:cs typeface="Times New Roman" pitchFamily="18" charset="0"/>
              </a:rPr>
              <a:t>wireline</a:t>
            </a:r>
            <a:r>
              <a:rPr lang="en-US" b="1" dirty="0">
                <a:latin typeface="Times New Roman" pitchFamily="18" charset="0"/>
                <a:cs typeface="Times New Roman" pitchFamily="18" charset="0"/>
              </a:rPr>
              <a:t> or AWGN channel based communication system. The plot corresponding to ’theory’ is obtained from the analytical expression in </a:t>
            </a:r>
            <a:r>
              <a:rPr lang="en-US" b="1" dirty="0" smtClean="0">
                <a:latin typeface="Times New Roman" pitchFamily="18" charset="0"/>
                <a:cs typeface="Times New Roman" pitchFamily="18" charset="0"/>
              </a:rPr>
              <a:t>Eq.3 . </a:t>
            </a:r>
            <a:r>
              <a:rPr lang="en-US" b="1" dirty="0">
                <a:latin typeface="Times New Roman" pitchFamily="18" charset="0"/>
                <a:cs typeface="Times New Roman" pitchFamily="18" charset="0"/>
              </a:rPr>
              <a:t>Observe that the curves obtained from the theory and simulation coincide accurately.</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86898" y="974636"/>
                <a:ext cx="6240902" cy="4370427"/>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The BER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SNR for the above </a:t>
                </a:r>
                <a:r>
                  <a:rPr lang="en-US" sz="2000" dirty="0" err="1">
                    <a:latin typeface="Times New Roman" pitchFamily="18" charset="0"/>
                    <a:cs typeface="Times New Roman" pitchFamily="18" charset="0"/>
                  </a:rPr>
                  <a:t>wireline</a:t>
                </a:r>
                <a:r>
                  <a:rPr lang="en-US" sz="2000" dirty="0">
                    <a:latin typeface="Times New Roman" pitchFamily="18" charset="0"/>
                    <a:cs typeface="Times New Roman" pitchFamily="18" charset="0"/>
                  </a:rPr>
                  <a:t> system is plotted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SNR(dB) in Figure 2.1 The Gaussian </a:t>
                </a:r>
                <a:r>
                  <a:rPr lang="en-US" sz="2000" i="1" dirty="0">
                    <a:latin typeface="Times New Roman" pitchFamily="18" charset="0"/>
                    <a:cs typeface="Times New Roman" pitchFamily="18" charset="0"/>
                  </a:rPr>
                  <a:t>Q</a:t>
                </a:r>
                <a:r>
                  <a:rPr lang="en-US" sz="2000" dirty="0">
                    <a:latin typeface="Times New Roman" pitchFamily="18" charset="0"/>
                    <a:cs typeface="Times New Roman" pitchFamily="18" charset="0"/>
                  </a:rPr>
                  <a:t> function satisfies the property </a:t>
                </a:r>
                <a:r>
                  <a:rPr lang="en-US" sz="2000" dirty="0" smtClean="0">
                    <a:latin typeface="Times New Roman" pitchFamily="18" charset="0"/>
                    <a:cs typeface="Times New Roman" pitchFamily="18" charset="0"/>
                  </a:rPr>
                  <a:t>that </a:t>
                </a:r>
                <a14:m>
                  <m:oMath xmlns:m="http://schemas.openxmlformats.org/officeDocument/2006/math">
                    <m:r>
                      <a:rPr lang="en-US" sz="2000" b="0" i="1" smtClean="0">
                        <a:latin typeface="Cambria Math"/>
                        <a:cs typeface="Times New Roman" pitchFamily="18" charset="0"/>
                      </a:rPr>
                      <m:t>𝑄</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e>
                    </m:d>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𝑥</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Hence, the BER of the </a:t>
                </a:r>
                <a:r>
                  <a:rPr lang="en-US" sz="2000" dirty="0" smtClean="0">
                    <a:latin typeface="Times New Roman" pitchFamily="18" charset="0"/>
                    <a:cs typeface="Times New Roman" pitchFamily="18" charset="0"/>
                  </a:rPr>
                  <a:t>wire-line </a:t>
                </a:r>
                <a:r>
                  <a:rPr lang="en-US" sz="2000" dirty="0">
                    <a:latin typeface="Times New Roman" pitchFamily="18" charset="0"/>
                    <a:cs typeface="Times New Roman" pitchFamily="18" charset="0"/>
                  </a:rPr>
                  <a:t>channel decreases </a:t>
                </a:r>
                <a:r>
                  <a:rPr lang="en-US" sz="2000" dirty="0" smtClean="0">
                    <a:latin typeface="Times New Roman" pitchFamily="18" charset="0"/>
                    <a:cs typeface="Times New Roman" pitchFamily="18" charset="0"/>
                  </a:rPr>
                  <a:t>as</a:t>
                </a:r>
              </a:p>
              <a:p>
                <a:pPr algn="just"/>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𝑄</m:t>
                      </m:r>
                      <m:d>
                        <m:dPr>
                          <m:ctrlPr>
                            <a:rPr lang="en-US" sz="2000" b="0" i="1" smtClean="0">
                              <a:latin typeface="Cambria Math"/>
                              <a:cs typeface="Times New Roman" pitchFamily="18" charset="0"/>
                            </a:rPr>
                          </m:ctrlPr>
                        </m:dPr>
                        <m:e>
                          <m:rad>
                            <m:radPr>
                              <m:degHide m:val="on"/>
                              <m:ctrlPr>
                                <a:rPr lang="en-US" sz="2000" b="0" i="1" smtClean="0">
                                  <a:latin typeface="Cambria Math"/>
                                  <a:cs typeface="Times New Roman" pitchFamily="18" charset="0"/>
                                </a:rPr>
                              </m:ctrlPr>
                            </m:radPr>
                            <m:deg/>
                            <m:e>
                              <m:r>
                                <a:rPr lang="en-US" sz="2000" b="0" i="1" smtClean="0">
                                  <a:latin typeface="Cambria Math"/>
                                  <a:cs typeface="Times New Roman" pitchFamily="18" charset="0"/>
                                </a:rPr>
                                <m:t>𝑃</m:t>
                              </m:r>
                            </m:e>
                          </m:rad>
                        </m:e>
                      </m:d>
                      <m:r>
                        <a:rPr lang="en-US" sz="2000" i="1">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𝑆𝑁𝑅</m:t>
                              </m:r>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−−−−−4</m:t>
                      </m:r>
                    </m:oMath>
                  </m:oMathPara>
                </a14:m>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Thus, it has a </a:t>
                </a:r>
                <a:r>
                  <a:rPr lang="en-US" sz="2000" i="1" dirty="0">
                    <a:latin typeface="Times New Roman" pitchFamily="18" charset="0"/>
                    <a:cs typeface="Times New Roman" pitchFamily="18" charset="0"/>
                  </a:rPr>
                  <a:t>faster</a:t>
                </a:r>
                <a:r>
                  <a:rPr lang="en-US" sz="2000" dirty="0">
                    <a:latin typeface="Times New Roman" pitchFamily="18" charset="0"/>
                    <a:cs typeface="Times New Roman" pitchFamily="18" charset="0"/>
                  </a:rPr>
                  <a:t> exponential rate of decrease with respect to SNR. As can be seen in Figure 4</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 a </a:t>
                </a:r>
                <a:r>
                  <a:rPr lang="en-US" sz="2000" dirty="0" err="1">
                    <a:latin typeface="Times New Roman" pitchFamily="18" charset="0"/>
                    <a:cs typeface="Times New Roman" pitchFamily="18" charset="0"/>
                  </a:rPr>
                  <a:t>wireline</a:t>
                </a:r>
                <a:r>
                  <a:rPr lang="en-US" sz="2000" dirty="0">
                    <a:latin typeface="Times New Roman" pitchFamily="18" charset="0"/>
                    <a:cs typeface="Times New Roman" pitchFamily="18" charset="0"/>
                  </a:rPr>
                  <a:t> channel, one can obtain a BER as low as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10</m:t>
                        </m:r>
                      </m:e>
                      <m:sup>
                        <m:r>
                          <a:rPr lang="en-US" sz="2000" b="0" i="1" smtClean="0">
                            <a:latin typeface="Cambria Math"/>
                            <a:cs typeface="Times New Roman" pitchFamily="18" charset="0"/>
                          </a:rPr>
                          <m:t>−6</m:t>
                        </m:r>
                      </m:sup>
                    </m:sSup>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an SNR equal to 13.54 </a:t>
                </a:r>
                <a:r>
                  <a:rPr lang="en-US" sz="2000" dirty="0" err="1">
                    <a:latin typeface="Times New Roman" pitchFamily="18" charset="0"/>
                    <a:cs typeface="Times New Roman" pitchFamily="18" charset="0"/>
                  </a:rPr>
                  <a:t>dB.</a:t>
                </a:r>
                <a:endParaRPr lang="en-IN" sz="2000" dirty="0" smtClean="0">
                  <a:latin typeface="Times New Roman" pitchFamily="18" charset="0"/>
                  <a:cs typeface="Times New Roman" pitchFamily="18" charset="0"/>
                </a:endParaRPr>
              </a:p>
              <a:p>
                <a:pPr algn="just"/>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6898" y="974636"/>
                <a:ext cx="6240902" cy="4370427"/>
              </a:xfrm>
              <a:prstGeom prst="rect">
                <a:avLst/>
              </a:prstGeom>
              <a:blipFill rotWithShape="1">
                <a:blip r:embed="rId4"/>
                <a:stretch>
                  <a:fillRect l="-977" t="-697" r="-1074"/>
                </a:stretch>
              </a:blipFill>
            </p:spPr>
            <p:txBody>
              <a:bodyPr/>
              <a:lstStyle/>
              <a:p>
                <a:r>
                  <a:rPr lang="en-IN">
                    <a:noFill/>
                  </a:rPr>
                  <a:t> </a:t>
                </a:r>
              </a:p>
            </p:txBody>
          </p:sp>
        </mc:Fallback>
      </mc:AlternateContent>
    </p:spTree>
    <p:extLst>
      <p:ext uri="{BB962C8B-B14F-4D97-AF65-F5344CB8AC3E}">
        <p14:creationId xmlns:p14="http://schemas.microsoft.com/office/powerpoint/2010/main" val="102904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10/50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 xmlns:a16="http://schemas.microsoft.com/office/drawing/2014/main"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47724"/>
                <a:ext cx="11837108" cy="5311775"/>
              </a:xfrm>
            </p:spPr>
            <p:txBody>
              <a:bodyPr>
                <a:normAutofit lnSpcReduction="10000"/>
              </a:bodyPr>
              <a:lstStyle/>
              <a:p>
                <a:pPr marL="0" indent="0" algn="just">
                  <a:buNone/>
                </a:pPr>
                <a:r>
                  <a:rPr lang="en-US" sz="2000" b="1" u="sng" dirty="0" smtClean="0">
                    <a:latin typeface="Times New Roman" pitchFamily="18" charset="0"/>
                    <a:cs typeface="Times New Roman" pitchFamily="18" charset="0"/>
                  </a:rPr>
                  <a:t>SNR</a:t>
                </a:r>
                <a:r>
                  <a:rPr lang="en-US" sz="2000" b="1" u="sng" dirty="0" smtClean="0">
                    <a:latin typeface="Times New Roman" pitchFamily="18" charset="0"/>
                    <a:cs typeface="Times New Roman" pitchFamily="18" charset="0"/>
                    <a:sym typeface="Wingdings" pitchFamily="2" charset="2"/>
                  </a:rPr>
                  <a:t> (WIRELESS)</a:t>
                </a:r>
                <a:endParaRPr lang="en-US" sz="2000" b="1" u="sng"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or the simple nonfading AWGN channel described previously, consider the transmission of the BPSK symbols </a:t>
                </a:r>
                <a14:m>
                  <m:oMath xmlns:m="http://schemas.openxmlformats.org/officeDocument/2006/math">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𝑘</m:t>
                    </m:r>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𝑝</m:t>
                        </m:r>
                        <m:r>
                          <a:rPr lang="en-US" sz="2000" b="0" i="1" smtClean="0">
                            <a:latin typeface="Cambria Math"/>
                            <a:ea typeface="Cambria Math"/>
                            <a:cs typeface="Times New Roman" pitchFamily="18" charset="0"/>
                          </a:rPr>
                          <m:t>  </m:t>
                        </m:r>
                      </m:e>
                    </m:rad>
                  </m:oMath>
                </a14:m>
                <a:r>
                  <a:rPr lang="en-US" sz="2000" dirty="0" smtClean="0">
                    <a:latin typeface="Times New Roman" pitchFamily="18" charset="0"/>
                    <a:cs typeface="Times New Roman" pitchFamily="18" charset="0"/>
                  </a:rPr>
                  <a:t> across a </a:t>
                </a:r>
                <a:r>
                  <a:rPr lang="en-US" sz="2000" dirty="0" err="1" smtClean="0">
                    <a:latin typeface="Times New Roman" pitchFamily="18" charset="0"/>
                    <a:cs typeface="Times New Roman" pitchFamily="18" charset="0"/>
                  </a:rPr>
                  <a:t>rayleigh</a:t>
                </a:r>
                <a:r>
                  <a:rPr lang="en-US" sz="2000" dirty="0" smtClean="0">
                    <a:latin typeface="Times New Roman" pitchFamily="18" charset="0"/>
                    <a:cs typeface="Times New Roman" pitchFamily="18" charset="0"/>
                  </a:rPr>
                  <a:t> fading wireless channel.</a:t>
                </a:r>
              </a:p>
              <a:p>
                <a:pPr algn="just">
                  <a:buFont typeface="Wingdings" pitchFamily="2" charset="2"/>
                  <a:buChar char="Ø"/>
                </a:pPr>
                <a:r>
                  <a:rPr lang="en-US" sz="2000" dirty="0" smtClean="0">
                    <a:latin typeface="Times New Roman" pitchFamily="18" charset="0"/>
                    <a:cs typeface="Times New Roman" pitchFamily="18" charset="0"/>
                  </a:rPr>
                  <a:t>The baseband </a:t>
                </a:r>
                <a:r>
                  <a:rPr lang="en-US" sz="2000" dirty="0" err="1" smtClean="0">
                    <a:latin typeface="Times New Roman" pitchFamily="18" charset="0"/>
                    <a:cs typeface="Times New Roman" pitchFamily="18" charset="0"/>
                  </a:rPr>
                  <a:t>rayleigh</a:t>
                </a:r>
                <a:r>
                  <a:rPr lang="en-US" sz="2000" dirty="0" smtClean="0">
                    <a:latin typeface="Times New Roman" pitchFamily="18" charset="0"/>
                    <a:cs typeface="Times New Roman" pitchFamily="18" charset="0"/>
                  </a:rPr>
                  <a:t> wireless system can be </a:t>
                </a:r>
                <a:r>
                  <a:rPr lang="en-US" sz="2000" dirty="0" err="1" smtClean="0">
                    <a:latin typeface="Times New Roman" pitchFamily="18" charset="0"/>
                    <a:cs typeface="Times New Roman" pitchFamily="18" charset="0"/>
                  </a:rPr>
                  <a:t>modelled</a:t>
                </a:r>
                <a:r>
                  <a:rPr lang="en-US" sz="2000" dirty="0" smtClean="0">
                    <a:latin typeface="Times New Roman" pitchFamily="18" charset="0"/>
                    <a:cs typeface="Times New Roman" pitchFamily="18" charset="0"/>
                  </a:rPr>
                  <a:t> as</a:t>
                </a:r>
              </a:p>
              <a:p>
                <a:pPr marL="0" indent="0" algn="just">
                  <a:buNone/>
                </a:pPr>
                <a:endParaRPr lang="en-US" sz="2000" b="0" i="1" dirty="0" smtClean="0">
                  <a:latin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h𝑥</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critical difference between the above wireless channel and the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channel is the multiplicative fading coefficient </a:t>
                </a:r>
                <a:r>
                  <a:rPr lang="en-US" sz="2000" i="1" dirty="0" smtClean="0">
                    <a:latin typeface="Times New Roman" pitchFamily="18" charset="0"/>
                    <a:cs typeface="Times New Roman" pitchFamily="18" charset="0"/>
                  </a:rPr>
                  <a:t>h</a:t>
                </a:r>
                <a:r>
                  <a:rPr lang="en-US" sz="2000" dirty="0" smtClean="0">
                    <a:latin typeface="Times New Roman" pitchFamily="18" charset="0"/>
                    <a:cs typeface="Times New Roman" pitchFamily="18" charset="0"/>
                  </a:rPr>
                  <a:t>, due to which the received baseband signal is</a:t>
                </a:r>
                <a14:m>
                  <m:oMath xmlns:m="http://schemas.openxmlformats.org/officeDocument/2006/math">
                    <m:r>
                      <a:rPr lang="en-US" sz="2000" b="0" i="0" smtClean="0">
                        <a:latin typeface="Cambria Math"/>
                        <a:ea typeface="Cambria Math"/>
                        <a:cs typeface="Times New Roman" pitchFamily="18" charset="0"/>
                      </a:rPr>
                      <m:t> </m:t>
                    </m:r>
                    <m:r>
                      <a:rPr lang="en-US" sz="2000" i="1">
                        <a:latin typeface="Cambria Math"/>
                        <a:ea typeface="Cambria Math"/>
                        <a:cs typeface="Times New Roman" pitchFamily="18" charset="0"/>
                      </a:rPr>
                      <m:t>h𝑥</m:t>
                    </m:r>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𝑘</m:t>
                        </m:r>
                      </m:e>
                    </m:d>
                  </m:oMath>
                </a14:m>
                <a:r>
                  <a:rPr lang="en-US" sz="2000" dirty="0" smtClean="0">
                    <a:latin typeface="Times New Roman" pitchFamily="18" charset="0"/>
                    <a:cs typeface="Times New Roman" pitchFamily="18" charset="0"/>
                  </a:rPr>
                  <a:t>. Therefore, the received signal power in the wireless channel is given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h𝑥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h</m:t>
                              </m:r>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sup>
                              <m:r>
                                <a:rPr lang="en-US" sz="2000" b="0" i="1" smtClean="0">
                                  <a:latin typeface="Cambria Math"/>
                                  <a:cs typeface="Times New Roman" pitchFamily="18" charset="0"/>
                                </a:rPr>
                                <m:t>2</m:t>
                              </m:r>
                            </m:sup>
                          </m:sSup>
                        </m:e>
                      </m:d>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h</m:t>
                          </m:r>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𝑃</m:t>
                      </m:r>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𝑃</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Where </a:t>
                </a:r>
                <a14:m>
                  <m:oMath xmlns:m="http://schemas.openxmlformats.org/officeDocument/2006/math">
                    <m:sSup>
                      <m:sSupPr>
                        <m:ctrlPr>
                          <a:rPr lang="en-US" sz="2000" i="1" smtClean="0">
                            <a:latin typeface="Cambria Math"/>
                            <a:cs typeface="Times New Roman" pitchFamily="18" charset="0"/>
                          </a:rPr>
                        </m:ctrlPr>
                      </m:sSupPr>
                      <m:e>
                        <m:d>
                          <m:dPr>
                            <m:begChr m:val="|"/>
                            <m:endChr m:val="|"/>
                            <m:ctrlPr>
                              <a:rPr lang="en-US" sz="2000" i="1" smtClean="0">
                                <a:latin typeface="Cambria Math"/>
                                <a:cs typeface="Times New Roman" pitchFamily="18" charset="0"/>
                              </a:rPr>
                            </m:ctrlPr>
                          </m:dPr>
                          <m:e>
                            <m:d>
                              <m:dPr>
                                <m:begChr m:val="|"/>
                                <m:endChr m:val="|"/>
                                <m:ctrlPr>
                                  <a:rPr lang="en-US" sz="2000" i="1" smtClean="0">
                                    <a:latin typeface="Cambria Math"/>
                                    <a:cs typeface="Times New Roman" pitchFamily="18" charset="0"/>
                                  </a:rPr>
                                </m:ctrlPr>
                              </m:dPr>
                              <m:e>
                                <m:r>
                                  <a:rPr lang="en-US" sz="2000" b="0" i="1" smtClean="0">
                                    <a:latin typeface="Cambria Math"/>
                                    <a:cs typeface="Times New Roman" pitchFamily="18" charset="0"/>
                                  </a:rPr>
                                  <m:t>h</m:t>
                                </m:r>
                              </m:e>
                            </m:d>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𝑎</m:t>
                        </m:r>
                      </m:e>
                      <m:sup>
                        <m:r>
                          <a:rPr lang="en-US" sz="2000" b="0" i="1" smtClean="0">
                            <a:latin typeface="Cambria Math"/>
                            <a:cs typeface="Times New Roman" pitchFamily="18" charset="0"/>
                          </a:rPr>
                          <m:t>2</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since</a:t>
                </a:r>
                <a14:m>
                  <m:oMath xmlns:m="http://schemas.openxmlformats.org/officeDocument/2006/math">
                    <m:r>
                      <a:rPr lang="en-US" sz="2000" b="0" i="1" dirty="0" smtClean="0">
                        <a:latin typeface="Cambria Math"/>
                        <a:cs typeface="Times New Roman" pitchFamily="18" charset="0"/>
                      </a:rPr>
                      <m:t>h</m:t>
                    </m:r>
                    <m:r>
                      <a:rPr lang="en-US" sz="2000" b="0" i="1" dirty="0" smtClean="0">
                        <a:latin typeface="Cambria Math"/>
                        <a:cs typeface="Times New Roman" pitchFamily="18" charset="0"/>
                      </a:rPr>
                      <m:t>=</m:t>
                    </m:r>
                    <m:sSup>
                      <m:sSupPr>
                        <m:ctrlPr>
                          <a:rPr lang="en-US" sz="2000" b="0" i="1" dirty="0" smtClean="0">
                            <a:latin typeface="Cambria Math"/>
                            <a:cs typeface="Times New Roman" pitchFamily="18" charset="0"/>
                          </a:rPr>
                        </m:ctrlPr>
                      </m:sSupPr>
                      <m:e>
                        <m:r>
                          <a:rPr lang="en-US" sz="2000" b="0" i="1" dirty="0" smtClean="0">
                            <a:latin typeface="Cambria Math"/>
                            <a:cs typeface="Times New Roman" pitchFamily="18" charset="0"/>
                          </a:rPr>
                          <m:t>𝑎𝑒</m:t>
                        </m:r>
                      </m:e>
                      <m:sup>
                        <m:r>
                          <a:rPr lang="en-US" sz="2000" b="0" i="1" dirty="0" smtClean="0">
                            <a:latin typeface="Cambria Math"/>
                            <a:cs typeface="Times New Roman" pitchFamily="18" charset="0"/>
                          </a:rPr>
                          <m:t>𝑗</m:t>
                        </m:r>
                        <m:r>
                          <a:rPr lang="en-US" sz="2000" b="0" i="1" dirty="0" smtClean="0">
                            <a:latin typeface="Cambria Math"/>
                            <a:ea typeface="Cambria Math"/>
                            <a:cs typeface="Times New Roman" pitchFamily="18" charset="0"/>
                          </a:rPr>
                          <m:t>∅</m:t>
                        </m:r>
                      </m:sup>
                    </m:sSup>
                  </m:oMath>
                </a14:m>
                <a:r>
                  <a:rPr lang="en-US" sz="2000" dirty="0" smtClean="0">
                    <a:latin typeface="Times New Roman" pitchFamily="18" charset="0"/>
                    <a:cs typeface="Times New Roman" pitchFamily="18" charset="0"/>
                  </a:rPr>
                  <a:t>. This clearly illustrates the fact that the received power at the wireless receiver depends on the amplitude a of the random channel fading coefficient h. Further, we will term this SNR at the receiver, as a function of the fading amplitude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as the instantaneous SNR, i.e.,</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m:rPr>
                          <m:nor/>
                        </m:rPr>
                        <a:rPr lang="en-US" sz="2000" dirty="0">
                          <a:latin typeface="Times New Roman" pitchFamily="18" charset="0"/>
                          <a:cs typeface="Times New Roman" pitchFamily="18" charset="0"/>
                        </a:rPr>
                        <m:t>instantaneous</m:t>
                      </m:r>
                      <m:r>
                        <m:rPr>
                          <m:nor/>
                        </m:rPr>
                        <a:rPr lang="en-US" sz="2000" dirty="0">
                          <a:latin typeface="Times New Roman" pitchFamily="18" charset="0"/>
                          <a:cs typeface="Times New Roman" pitchFamily="18" charset="0"/>
                        </a:rPr>
                        <m:t> </m:t>
                      </m:r>
                      <m:r>
                        <m:rPr>
                          <m:nor/>
                        </m:rPr>
                        <a:rPr lang="en-US" sz="2000" dirty="0">
                          <a:latin typeface="Times New Roman" pitchFamily="18" charset="0"/>
                          <a:cs typeface="Times New Roman" pitchFamily="18" charset="0"/>
                        </a:rPr>
                        <m:t>SNR</m:t>
                      </m:r>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b>
                            <m:sSubPr>
                              <m:ctrlPr>
                                <a:rPr lang="en-IN" sz="2000" i="1" smtClean="0">
                                  <a:latin typeface="Cambria Math"/>
                                  <a:ea typeface="Cambria Math"/>
                                  <a:cs typeface="Times New Roman" pitchFamily="18" charset="0"/>
                                </a:rPr>
                              </m:ctrlPr>
                            </m:sSubPr>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den>
                      </m:f>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47724"/>
                <a:ext cx="11837108" cy="5311775"/>
              </a:xfrm>
              <a:blipFill rotWithShape="1">
                <a:blip r:embed="rId3"/>
                <a:stretch>
                  <a:fillRect l="-566" t="-1722" r="-515"/>
                </a:stretch>
              </a:blipFill>
            </p:spPr>
            <p:txBody>
              <a:bodyPr/>
              <a:lstStyle/>
              <a:p>
                <a:r>
                  <a:rPr lang="en-IN">
                    <a:noFill/>
                  </a:rPr>
                  <a:t> </a:t>
                </a:r>
              </a:p>
            </p:txBody>
          </p:sp>
        </mc:Fallback>
      </mc:AlternateContent>
    </p:spTree>
    <p:extLst>
      <p:ext uri="{BB962C8B-B14F-4D97-AF65-F5344CB8AC3E}">
        <p14:creationId xmlns:p14="http://schemas.microsoft.com/office/powerpoint/2010/main" val="170812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3" y="111345"/>
            <a:ext cx="11075108"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a:p>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11/50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11224"/>
                <a:ext cx="11740002" cy="52736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average SNR in such a wireless system can be obtained as</a:t>
                </a:r>
              </a:p>
              <a:p>
                <a:pPr algn="just">
                  <a:buFont typeface="Wingdings" pitchFamily="2" charset="2"/>
                  <a:buChar char="Ø"/>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cs typeface="Times New Roman" pitchFamily="18" charset="0"/>
                        </a:rPr>
                        <m:t>𝐴𝑣𝑒𝑟𝑎𝑔𝑒</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𝑆𝑁𝑅</m:t>
                      </m:r>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den>
                          </m:f>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e>
                      </m:d>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den>
                      </m:f>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the average SNR of this wireless system is equal </a:t>
                </a:r>
                <a:r>
                  <a:rPr lang="en-US" sz="2000" dirty="0" smtClean="0">
                    <a:latin typeface="Times New Roman" pitchFamily="18" charset="0"/>
                    <a:cs typeface="Times New Roman" pitchFamily="18" charset="0"/>
                  </a:rPr>
                  <a:t>to</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𝑃</m:t>
                        </m:r>
                      </m:num>
                      <m:den>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𝑛</m:t>
                            </m:r>
                          </m:sub>
                        </m:sSub>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we will refer to simply as SNR in the subsequent discussion to avoid confusion with the instantaneous </a:t>
                </a:r>
                <a:r>
                  <a:rPr lang="en-US" sz="2000" dirty="0" smtClean="0">
                    <a:latin typeface="Times New Roman" pitchFamily="18" charset="0"/>
                    <a:cs typeface="Times New Roman" pitchFamily="18" charset="0"/>
                  </a:rPr>
                  <a:t>SNR</a:t>
                </a:r>
              </a:p>
              <a:p>
                <a:pPr marL="0" indent="0" algn="just">
                  <a:buNone/>
                </a:pPr>
                <a:r>
                  <a:rPr lang="en-US" sz="2000" b="1" u="sng" dirty="0" smtClean="0">
                    <a:latin typeface="Times New Roman" pitchFamily="18" charset="0"/>
                    <a:cs typeface="Times New Roman" pitchFamily="18" charset="0"/>
                  </a:rPr>
                  <a:t>BER:</a:t>
                </a:r>
              </a:p>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channel, the instantaneous </a:t>
                </a:r>
                <a:r>
                  <a:rPr lang="en-US" sz="2000" i="1" dirty="0" smtClean="0">
                    <a:latin typeface="Times New Roman" pitchFamily="18" charset="0"/>
                    <a:cs typeface="Times New Roman" pitchFamily="18" charset="0"/>
                  </a:rPr>
                  <a:t>BER (a) </a:t>
                </a:r>
                <a:r>
                  <a:rPr lang="en-US" sz="2000" dirty="0" smtClean="0">
                    <a:latin typeface="Times New Roman" pitchFamily="18" charset="0"/>
                    <a:cs typeface="Times New Roman" pitchFamily="18" charset="0"/>
                  </a:rPr>
                  <a:t>for a particular value of the amplitude a of the </a:t>
                </a:r>
                <a:r>
                  <a:rPr lang="en-US" sz="2000" dirty="0" err="1" smtClean="0">
                    <a:latin typeface="Times New Roman" pitchFamily="18" charset="0"/>
                    <a:cs typeface="Times New Roman" pitchFamily="18" charset="0"/>
                  </a:rPr>
                  <a:t>rayleigh</a:t>
                </a:r>
                <a:r>
                  <a:rPr lang="en-US" sz="2000" dirty="0" smtClean="0">
                    <a:latin typeface="Times New Roman" pitchFamily="18" charset="0"/>
                    <a:cs typeface="Times New Roman" pitchFamily="18" charset="0"/>
                  </a:rPr>
                  <a:t> fading channel coefficient </a:t>
                </a:r>
                <a:r>
                  <a:rPr lang="en-US" sz="2000" i="1" dirty="0" smtClean="0">
                    <a:latin typeface="Times New Roman" pitchFamily="18" charset="0"/>
                    <a:cs typeface="Times New Roman" pitchFamily="18" charset="0"/>
                  </a:rPr>
                  <a:t>h</a:t>
                </a:r>
                <a:r>
                  <a:rPr lang="en-US" sz="2000" dirty="0" smtClean="0">
                    <a:latin typeface="Times New Roman" pitchFamily="18" charset="0"/>
                    <a:cs typeface="Times New Roman" pitchFamily="18" charset="0"/>
                  </a:rPr>
                  <a:t> is given by the standard </a:t>
                </a:r>
                <a:r>
                  <a:rPr lang="en-US" sz="2000" dirty="0" err="1" smtClean="0">
                    <a:latin typeface="Times New Roman" pitchFamily="18" charset="0"/>
                    <a:cs typeface="Times New Roman" pitchFamily="18" charset="0"/>
                  </a:rPr>
                  <a:t>gaussian</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Q</a:t>
                </a:r>
                <a:r>
                  <a:rPr lang="en-US" sz="2000" dirty="0" smtClean="0">
                    <a:latin typeface="Times New Roman" pitchFamily="18" charset="0"/>
                    <a:cs typeface="Times New Roman" pitchFamily="18" charset="0"/>
                  </a:rPr>
                  <a:t> function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cs typeface="Times New Roman" pitchFamily="18" charset="0"/>
                        </a:rPr>
                        <m:t>𝐵𝐸𝑅</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𝑎</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𝑄</m:t>
                      </m:r>
                      <m:d>
                        <m:dPr>
                          <m:ctrlPr>
                            <a:rPr lang="en-US" sz="2000" i="1" smtClean="0">
                              <a:latin typeface="Cambria Math"/>
                              <a:ea typeface="Cambria Math"/>
                              <a:cs typeface="Times New Roman" pitchFamily="18" charset="0"/>
                            </a:rPr>
                          </m:ctrlPr>
                        </m:dPr>
                        <m:e>
                          <m:rad>
                            <m:radPr>
                              <m:degHide m:val="on"/>
                              <m:ctrlPr>
                                <a:rPr lang="en-US" sz="2000" i="1" smtClean="0">
                                  <a:latin typeface="Cambria Math"/>
                                  <a:ea typeface="Cambria Math"/>
                                  <a:cs typeface="Times New Roman" pitchFamily="18" charset="0"/>
                                </a:rPr>
                              </m:ctrlPr>
                            </m:radPr>
                            <m:deg/>
                            <m:e>
                              <m:f>
                                <m:fPr>
                                  <m:ctrlPr>
                                    <a:rPr lang="en-US" sz="2000" i="1" smtClean="0">
                                      <a:latin typeface="Cambria Math"/>
                                      <a:ea typeface="Cambria Math"/>
                                      <a:cs typeface="Times New Roman" pitchFamily="18" charset="0"/>
                                    </a:rPr>
                                  </m:ctrlPr>
                                </m:fPr>
                                <m:num>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num>
                                <m:den>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den>
                              </m:f>
                            </m:e>
                          </m:rad>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𝑄</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𝑎</m:t>
                          </m:r>
                          <m:rad>
                            <m:radPr>
                              <m:degHide m:val="on"/>
                              <m:ctrlPr>
                                <a:rPr lang="en-US" sz="2000" i="1" smtClean="0">
                                  <a:latin typeface="Cambria Math"/>
                                  <a:ea typeface="Cambria Math"/>
                                  <a:cs typeface="Times New Roman" pitchFamily="18" charset="0"/>
                                </a:rPr>
                              </m:ctrlPr>
                            </m:radPr>
                            <m:deg/>
                            <m:e>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den>
                              </m:f>
                            </m:e>
                          </m:rad>
                        </m:e>
                      </m:d>
                    </m:oMath>
                  </m:oMathPara>
                </a14:m>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e>
                          </m:rad>
                        </m:den>
                      </m:f>
                      <m:nary>
                        <m:naryPr>
                          <m:limLoc m:val="undOvr"/>
                          <m:ctrlPr>
                            <a:rPr lang="en-US" sz="2000" i="1" smtClean="0">
                              <a:latin typeface="Cambria Math"/>
                              <a:ea typeface="Cambria Math"/>
                              <a:cs typeface="Times New Roman" pitchFamily="18" charset="0"/>
                            </a:rPr>
                          </m:ctrlPr>
                        </m:naryPr>
                        <m:sub>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𝑎</m:t>
                              </m:r>
                              <m:rad>
                                <m:radPr>
                                  <m:degHide m:val="on"/>
                                  <m:ctrlPr>
                                    <a:rPr lang="en-US" sz="2000" i="1">
                                      <a:latin typeface="Cambria Math"/>
                                      <a:ea typeface="Cambria Math"/>
                                      <a:cs typeface="Times New Roman" pitchFamily="18" charset="0"/>
                                    </a:rPr>
                                  </m:ctrlPr>
                                </m:radPr>
                                <m:deg/>
                                <m:e>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𝑃</m:t>
                                      </m:r>
                                    </m:num>
                                    <m:den>
                                      <m:sSup>
                                        <m:sSupPr>
                                          <m:ctrlPr>
                                            <a:rPr lang="en-US" sz="2000" i="1">
                                              <a:latin typeface="Cambria Math"/>
                                              <a:ea typeface="Cambria Math"/>
                                              <a:cs typeface="Times New Roman" pitchFamily="18" charset="0"/>
                                            </a:rPr>
                                          </m:ctrlPr>
                                        </m:s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p>
                                          <m:r>
                                            <a:rPr lang="en-US" sz="2000" i="1">
                                              <a:latin typeface="Cambria Math"/>
                                              <a:ea typeface="Cambria Math"/>
                                              <a:cs typeface="Times New Roman" pitchFamily="18" charset="0"/>
                                            </a:rPr>
                                            <m:t>2</m:t>
                                          </m:r>
                                        </m:sup>
                                      </m:sSup>
                                    </m:den>
                                  </m:f>
                                </m:e>
                              </m:rad>
                            </m:e>
                          </m:d>
                        </m:sub>
                        <m:sup>
                          <m:r>
                            <a:rPr lang="en-US" sz="2000" i="1" smtClean="0">
                              <a:latin typeface="Cambria Math"/>
                              <a:ea typeface="Cambria Math"/>
                              <a:cs typeface="Times New Roman" pitchFamily="18" charset="0"/>
                            </a:rPr>
                            <m:t>∞</m:t>
                          </m:r>
                        </m:sup>
                        <m:e>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i="1" smtClean="0">
                                  <a:latin typeface="Cambria Math"/>
                                  <a:ea typeface="Cambria Math"/>
                                  <a:cs typeface="Times New Roman" pitchFamily="18" charset="0"/>
                                </a:rPr>
                                <m:t>−</m:t>
                              </m:r>
                              <m:f>
                                <m:fPr>
                                  <m:type m:val="skw"/>
                                  <m:ctrlPr>
                                    <a:rPr lang="en-US" sz="2000" i="1" smtClean="0">
                                      <a:latin typeface="Cambria Math"/>
                                      <a:ea typeface="Cambria Math"/>
                                      <a:cs typeface="Times New Roman" pitchFamily="18" charset="0"/>
                                    </a:rPr>
                                  </m:ctrlPr>
                                </m:fPr>
                                <m:num>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𝑥</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𝑑𝑥</m:t>
                          </m:r>
                        </m:e>
                      </m:nary>
                    </m:oMath>
                  </m:oMathPara>
                </a14:m>
                <a:endParaRPr lang="en-US" sz="2000" dirty="0" smtClean="0">
                  <a:latin typeface="Times New Roman" pitchFamily="18" charset="0"/>
                  <a:cs typeface="Times New Roman" pitchFamily="18" charset="0"/>
                </a:endParaRPr>
              </a:p>
              <a:p>
                <a:pPr algn="just">
                  <a:buFont typeface="Wingdings" pitchFamily="2" charset="2"/>
                  <a:buChar char="Ø"/>
                </a:pPr>
                <a:endParaRPr lang="en-IN"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11224"/>
                <a:ext cx="11740002" cy="5273675"/>
              </a:xfrm>
              <a:blipFill rotWithShape="1">
                <a:blip r:embed="rId4"/>
                <a:stretch>
                  <a:fillRect l="-571" t="-1155" r="-519"/>
                </a:stretch>
              </a:blipFill>
            </p:spPr>
            <p:txBody>
              <a:bodyPr/>
              <a:lstStyle/>
              <a:p>
                <a:r>
                  <a:rPr lang="en-IN">
                    <a:noFill/>
                  </a:rPr>
                  <a:t> </a:t>
                </a:r>
              </a:p>
            </p:txBody>
          </p:sp>
        </mc:Fallback>
      </mc:AlternateContent>
    </p:spTree>
    <p:extLst>
      <p:ext uri="{BB962C8B-B14F-4D97-AF65-F5344CB8AC3E}">
        <p14:creationId xmlns:p14="http://schemas.microsoft.com/office/powerpoint/2010/main" val="59609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a:p>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12/50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 xmlns:a16="http://schemas.microsoft.com/office/drawing/2014/main" id="{1A5135F2-EC67-4455-A56A-182FF9DCBF38}"/>
              </a:ext>
            </a:extLst>
          </p:cNvPr>
          <p:cNvSpPr/>
          <p:nvPr/>
        </p:nvSpPr>
        <p:spPr>
          <a:xfrm>
            <a:off x="7708713" y="2434800"/>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 xmlns:a16="http://schemas.microsoft.com/office/drawing/2014/main" id="{39BC3AC1-C97C-40CA-86C6-C53DE00FA29C}"/>
              </a:ext>
            </a:extLst>
          </p:cNvPr>
          <p:cNvSpPr/>
          <p:nvPr/>
        </p:nvSpPr>
        <p:spPr>
          <a:xfrm>
            <a:off x="954935"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 xmlns:a16="http://schemas.microsoft.com/office/drawing/2014/main" id="{D45D618A-1685-446D-A920-BA985E1A4A9A}"/>
              </a:ext>
            </a:extLst>
          </p:cNvPr>
          <p:cNvSpPr/>
          <p:nvPr/>
        </p:nvSpPr>
        <p:spPr>
          <a:xfrm>
            <a:off x="2628437"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 xmlns:a16="http://schemas.microsoft.com/office/drawing/2014/main" id="{39EEFE51-D6D7-4969-B264-54018555DF09}"/>
              </a:ext>
            </a:extLst>
          </p:cNvPr>
          <p:cNvSpPr/>
          <p:nvPr/>
        </p:nvSpPr>
        <p:spPr>
          <a:xfrm>
            <a:off x="599886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 xmlns:a16="http://schemas.microsoft.com/office/drawing/2014/main" id="{46A4273B-D826-4086-829C-0E2B2347592B}"/>
              </a:ext>
            </a:extLst>
          </p:cNvPr>
          <p:cNvSpPr/>
          <p:nvPr/>
        </p:nvSpPr>
        <p:spPr>
          <a:xfrm>
            <a:off x="9382215" y="2444572"/>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47724"/>
                <a:ext cx="11837108" cy="53371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where the quantity μ has been defined as the SNR, i.e., </a:t>
                </a:r>
                <a14:m>
                  <m:oMath xmlns:m="http://schemas.openxmlformats.org/officeDocument/2006/math">
                    <m:r>
                      <a:rPr lang="en-US" sz="2000" i="1" smtClean="0">
                        <a:latin typeface="Cambria Math"/>
                        <a:ea typeface="Cambria Math"/>
                        <a:cs typeface="Times New Roman" pitchFamily="18" charset="0"/>
                      </a:rPr>
                      <m:t>𝜇</m:t>
                    </m:r>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𝑃</m:t>
                        </m:r>
                      </m:num>
                      <m:den>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to simplify the notation. Substituting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𝑥</m:t>
                        </m:r>
                      </m:num>
                      <m:den>
                        <m:r>
                          <a:rPr lang="en-US" sz="2000" b="0" i="1" smtClean="0">
                            <a:latin typeface="Cambria Math"/>
                            <a:cs typeface="Times New Roman" pitchFamily="18" charset="0"/>
                          </a:rPr>
                          <m:t>𝑎</m:t>
                        </m:r>
                        <m:rad>
                          <m:radPr>
                            <m:degHide m:val="on"/>
                            <m:ctrlPr>
                              <a:rPr lang="en-US" sz="2000" b="0" i="1" smtClean="0">
                                <a:latin typeface="Cambria Math"/>
                                <a:cs typeface="Times New Roman" pitchFamily="18" charset="0"/>
                              </a:rPr>
                            </m:ctrlPr>
                          </m:radPr>
                          <m:deg/>
                          <m:e>
                            <m:r>
                              <a:rPr lang="en-US" sz="2000" b="0" i="1" smtClean="0">
                                <a:latin typeface="Cambria Math"/>
                                <a:ea typeface="Cambria Math"/>
                                <a:cs typeface="Times New Roman" pitchFamily="18" charset="0"/>
                              </a:rPr>
                              <m:t>𝜇</m:t>
                            </m:r>
                          </m:e>
                        </m:rad>
                      </m:den>
                    </m:f>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above integral can be simplified using standard calculus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𝐵𝐸𝑅</m:t>
                      </m:r>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𝑎</m:t>
                          </m:r>
                        </m:e>
                      </m:d>
                      <m:r>
                        <a:rPr lang="en-IN" sz="2000" i="1" smtClean="0">
                          <a:latin typeface="Cambria Math"/>
                          <a:ea typeface="Cambria Math"/>
                          <a:cs typeface="Times New Roman" pitchFamily="18" charset="0"/>
                        </a:rPr>
                        <m:t>=</m:t>
                      </m:r>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1</m:t>
                          </m:r>
                        </m:sub>
                        <m:sup>
                          <m:r>
                            <a:rPr lang="en-IN" sz="2000" i="1" smtClean="0">
                              <a:latin typeface="Cambria Math"/>
                              <a:ea typeface="Cambria Math"/>
                              <a:cs typeface="Times New Roman" pitchFamily="18" charset="0"/>
                            </a:rPr>
                            <m:t>∞</m:t>
                          </m:r>
                        </m:sup>
                        <m:e>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f>
                                <m:fPr>
                                  <m:type m:val="skw"/>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𝜇</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𝑡</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𝑎</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𝝻</m:t>
                              </m:r>
                            </m:e>
                          </m:rad>
                        </m:e>
                      </m:nary>
                      <m:r>
                        <a:rPr lang="en-US" sz="2000" b="0" i="1" smtClean="0">
                          <a:latin typeface="Cambria Math"/>
                          <a:ea typeface="Cambria Math"/>
                          <a:cs typeface="Times New Roman" pitchFamily="18" charset="0"/>
                        </a:rPr>
                        <m:t>𝑑𝑎</m:t>
                      </m:r>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𝐵𝐸𝑅</m:t>
                          </m:r>
                        </m:e>
                        <m:sub>
                          <m:r>
                            <a:rPr lang="en-US" sz="2000" b="0" i="1" smtClean="0">
                              <a:latin typeface="Cambria Math"/>
                              <a:cs typeface="Times New Roman" pitchFamily="18" charset="0"/>
                            </a:rPr>
                            <m:t>𝑟𝑎𝑦𝑙𝑒𝑖𝑔h</m:t>
                          </m:r>
                        </m:sub>
                      </m:sSub>
                      <m:r>
                        <a:rPr lang="en-IN" sz="2000" i="1" smtClean="0">
                          <a:latin typeface="Cambria Math"/>
                          <a:ea typeface="Cambria Math"/>
                          <a:cs typeface="Times New Roman" pitchFamily="18" charset="0"/>
                        </a:rPr>
                        <m:t>=</m:t>
                      </m:r>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0</m:t>
                          </m:r>
                        </m:sub>
                        <m:sup>
                          <m:r>
                            <a:rPr lang="en-IN" sz="2000" i="1" smtClean="0">
                              <a:latin typeface="Cambria Math"/>
                              <a:ea typeface="Cambria Math"/>
                              <a:cs typeface="Times New Roman" pitchFamily="18" charset="0"/>
                            </a:rPr>
                            <m:t>∞</m:t>
                          </m:r>
                        </m:sup>
                        <m:e>
                          <m:r>
                            <a:rPr lang="en-US" sz="2000" b="0" i="1" smtClean="0">
                              <a:latin typeface="Cambria Math"/>
                              <a:ea typeface="Cambria Math"/>
                              <a:cs typeface="Times New Roman" pitchFamily="18" charset="0"/>
                            </a:rPr>
                            <m:t>𝐵𝐸𝑅</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𝑎</m:t>
                              </m:r>
                            </m:e>
                          </m:d>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𝑎𝑒</m:t>
                              </m:r>
                            </m:e>
                            <m: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up>
                          </m:sSup>
                          <m:r>
                            <a:rPr lang="en-US" sz="2000" b="0" i="1" smtClean="0">
                              <a:latin typeface="Cambria Math"/>
                              <a:ea typeface="Cambria Math"/>
                              <a:cs typeface="Times New Roman" pitchFamily="18" charset="0"/>
                            </a:rPr>
                            <m:t>𝑑𝑡</m:t>
                          </m:r>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ad>
                            <m:radPr>
                              <m:degHide m:val="on"/>
                              <m:ctrlPr>
                                <a:rPr lang="en-IN"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m:rPr>
                                  <m:sty m:val="p"/>
                                </m:rPr>
                                <a:rPr lang="el-GR" sz="2000" b="0" i="1" smtClean="0">
                                  <a:latin typeface="Cambria Math"/>
                                  <a:ea typeface="Cambria Math"/>
                                  <a:cs typeface="Times New Roman" pitchFamily="18" charset="0"/>
                                </a:rPr>
                                <m:t>π</m:t>
                              </m:r>
                            </m:e>
                          </m:rad>
                        </m:den>
                      </m:f>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0</m:t>
                          </m:r>
                        </m:sub>
                        <m:sup>
                          <m:r>
                            <a:rPr lang="en-IN" sz="2000" i="1" smtClean="0">
                              <a:latin typeface="Cambria Math"/>
                              <a:ea typeface="Cambria Math"/>
                              <a:cs typeface="Times New Roman" pitchFamily="18" charset="0"/>
                            </a:rPr>
                            <m:t>∞</m:t>
                          </m:r>
                        </m:sup>
                        <m:e>
                          <m:d>
                            <m:dPr>
                              <m:ctrlPr>
                                <a:rPr lang="en-IN" sz="2000" i="1" smtClean="0">
                                  <a:latin typeface="Cambria Math"/>
                                  <a:ea typeface="Cambria Math"/>
                                  <a:cs typeface="Times New Roman" pitchFamily="18" charset="0"/>
                                </a:rPr>
                              </m:ctrlPr>
                            </m:dPr>
                            <m:e>
                              <m:nary>
                                <m:naryPr>
                                  <m:limLoc m:val="undOvr"/>
                                  <m:ctrlPr>
                                    <a:rPr lang="en-IN" sz="2000" i="1">
                                      <a:latin typeface="Cambria Math"/>
                                      <a:ea typeface="Cambria Math"/>
                                      <a:cs typeface="Times New Roman" pitchFamily="18" charset="0"/>
                                    </a:rPr>
                                  </m:ctrlPr>
                                </m:naryPr>
                                <m:sub>
                                  <m:r>
                                    <m:rPr>
                                      <m:brk m:alnAt="24"/>
                                    </m:rPr>
                                    <a:rPr lang="en-US" sz="2000" i="1">
                                      <a:latin typeface="Cambria Math"/>
                                      <a:ea typeface="Cambria Math"/>
                                      <a:cs typeface="Times New Roman" pitchFamily="18" charset="0"/>
                                    </a:rPr>
                                    <m:t>1</m:t>
                                  </m:r>
                                </m:sub>
                                <m:sup>
                                  <m:r>
                                    <a:rPr lang="en-IN" sz="2000" i="1">
                                      <a:latin typeface="Cambria Math"/>
                                      <a:ea typeface="Cambria Math"/>
                                      <a:cs typeface="Times New Roman" pitchFamily="18" charset="0"/>
                                    </a:rPr>
                                    <m:t>∞</m:t>
                                  </m:r>
                                </m:sup>
                                <m:e>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f>
                                        <m:fPr>
                                          <m:type m:val="skw"/>
                                          <m:ctrlPr>
                                            <a:rPr lang="en-IN" sz="2000" i="1">
                                              <a:latin typeface="Cambria Math"/>
                                              <a:ea typeface="Cambria Math"/>
                                              <a:cs typeface="Times New Roman" pitchFamily="18" charset="0"/>
                                            </a:rPr>
                                          </m:ctrlPr>
                                        </m:fPr>
                                        <m:num>
                                          <m:r>
                                            <a:rPr lang="en-US" sz="2000" i="1">
                                              <a:latin typeface="Cambria Math"/>
                                              <a:ea typeface="Cambria Math"/>
                                              <a:cs typeface="Times New Roman" pitchFamily="18" charset="0"/>
                                            </a:rPr>
                                            <m:t>−</m:t>
                                          </m:r>
                                          <m:r>
                                            <a:rPr lang="en-IN" sz="2000" i="1">
                                              <a:latin typeface="Cambria Math"/>
                                              <a:ea typeface="Cambria Math"/>
                                              <a:cs typeface="Times New Roman" pitchFamily="18" charset="0"/>
                                            </a:rPr>
                                            <m:t>𝜇</m:t>
                                          </m:r>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𝑎</m:t>
                                              </m:r>
                                            </m:e>
                                            <m:sup>
                                              <m:r>
                                                <a:rPr lang="en-US" sz="2000" i="1">
                                                  <a:latin typeface="Cambria Math"/>
                                                  <a:ea typeface="Cambria Math"/>
                                                  <a:cs typeface="Times New Roman" pitchFamily="18" charset="0"/>
                                                </a:rPr>
                                                <m:t>2</m:t>
                                              </m:r>
                                            </m:sup>
                                          </m:sSup>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𝑡</m:t>
                                              </m:r>
                                            </m:e>
                                            <m:sup>
                                              <m:r>
                                                <a:rPr lang="en-US" sz="2000" i="1">
                                                  <a:latin typeface="Cambria Math"/>
                                                  <a:ea typeface="Cambria Math"/>
                                                  <a:cs typeface="Times New Roman" pitchFamily="18" charset="0"/>
                                                </a:rPr>
                                                <m:t>2</m:t>
                                              </m:r>
                                            </m:sup>
                                          </m:sSup>
                                        </m:num>
                                        <m:den>
                                          <m:r>
                                            <a:rPr lang="en-US" sz="2000" i="1">
                                              <a:latin typeface="Cambria Math"/>
                                              <a:ea typeface="Cambria Math"/>
                                              <a:cs typeface="Times New Roman" pitchFamily="18" charset="0"/>
                                            </a:rPr>
                                            <m:t>2</m:t>
                                          </m:r>
                                        </m:den>
                                      </m:f>
                                    </m:sup>
                                  </m:sSup>
                                  <m:r>
                                    <a:rPr lang="en-US" sz="2000" i="1">
                                      <a:latin typeface="Cambria Math"/>
                                      <a:ea typeface="Cambria Math"/>
                                      <a:cs typeface="Times New Roman" pitchFamily="18" charset="0"/>
                                    </a:rPr>
                                    <m:t>𝑎</m:t>
                                  </m:r>
                                  <m:rad>
                                    <m:radPr>
                                      <m:degHide m:val="on"/>
                                      <m:ctrlPr>
                                        <a:rPr lang="en-US" sz="2000" i="1">
                                          <a:latin typeface="Cambria Math"/>
                                          <a:ea typeface="Cambria Math"/>
                                          <a:cs typeface="Times New Roman" pitchFamily="18" charset="0"/>
                                        </a:rPr>
                                      </m:ctrlPr>
                                    </m:radPr>
                                    <m:deg/>
                                    <m:e>
                                      <m:r>
                                        <a:rPr lang="en-US" sz="2000" i="1">
                                          <a:latin typeface="Cambria Math"/>
                                          <a:ea typeface="Cambria Math"/>
                                          <a:cs typeface="Times New Roman" pitchFamily="18" charset="0"/>
                                        </a:rPr>
                                        <m:t>𝝻</m:t>
                                      </m:r>
                                    </m:e>
                                  </m:rad>
                                </m:e>
                              </m:nary>
                            </m:e>
                          </m:d>
                        </m:e>
                      </m:nary>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𝑎𝑒</m:t>
                          </m:r>
                        </m:e>
                        <m:sup>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𝑎</m:t>
                              </m:r>
                            </m:e>
                            <m:sup>
                              <m:r>
                                <a:rPr lang="en-US" sz="2000" i="1">
                                  <a:latin typeface="Cambria Math"/>
                                  <a:ea typeface="Cambria Math"/>
                                  <a:cs typeface="Times New Roman" pitchFamily="18" charset="0"/>
                                </a:rPr>
                                <m:t>2</m:t>
                              </m:r>
                            </m:sup>
                          </m:sSup>
                        </m:sup>
                      </m:sSup>
                      <m:r>
                        <a:rPr lang="en-US" sz="2000" i="1">
                          <a:latin typeface="Cambria Math"/>
                          <a:ea typeface="Cambria Math"/>
                          <a:cs typeface="Times New Roman" pitchFamily="18" charset="0"/>
                        </a:rPr>
                        <m:t>𝑑𝑡</m:t>
                      </m:r>
                      <m:r>
                        <a:rPr lang="en-US" sz="2000" b="0" i="1" smtClean="0">
                          <a:latin typeface="Cambria Math"/>
                          <a:ea typeface="Cambria Math"/>
                          <a:cs typeface="Times New Roman" pitchFamily="18" charset="0"/>
                        </a:rPr>
                        <m:t>𝑑𝑎</m:t>
                      </m:r>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ad>
                            <m:radPr>
                              <m:degHide m:val="on"/>
                              <m:ctrlPr>
                                <a:rPr lang="en-IN" sz="2000" i="1" smtClean="0">
                                  <a:latin typeface="Cambria Math"/>
                                  <a:ea typeface="Cambria Math"/>
                                  <a:cs typeface="Times New Roman" pitchFamily="18" charset="0"/>
                                </a:rPr>
                              </m:ctrlPr>
                            </m:radPr>
                            <m:deg/>
                            <m:e>
                              <m:r>
                                <a:rPr lang="en-IN" sz="2000" i="1" smtClean="0">
                                  <a:latin typeface="Cambria Math"/>
                                  <a:ea typeface="Cambria Math"/>
                                  <a:cs typeface="Times New Roman" pitchFamily="18" charset="0"/>
                                </a:rPr>
                                <m:t>𝜇</m:t>
                              </m:r>
                            </m:e>
                          </m:rad>
                        </m:num>
                        <m:den>
                          <m:rad>
                            <m:radPr>
                              <m:degHide m:val="on"/>
                              <m:ctrlPr>
                                <a:rPr lang="en-IN"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e>
                          </m:rad>
                        </m:den>
                      </m:f>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0</m:t>
                          </m:r>
                        </m:sub>
                        <m:sup>
                          <m:r>
                            <a:rPr lang="en-IN" sz="2000" i="1" smtClean="0">
                              <a:latin typeface="Cambria Math"/>
                              <a:ea typeface="Cambria Math"/>
                              <a:cs typeface="Times New Roman" pitchFamily="18" charset="0"/>
                            </a:rPr>
                            <m:t>∞</m:t>
                          </m:r>
                        </m:sup>
                        <m:e>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1</m:t>
                              </m:r>
                            </m:sub>
                            <m:sup>
                              <m:r>
                                <a:rPr lang="en-IN" sz="2000" i="1" smtClean="0">
                                  <a:latin typeface="Cambria Math"/>
                                  <a:ea typeface="Cambria Math"/>
                                  <a:cs typeface="Times New Roman" pitchFamily="18" charset="0"/>
                                </a:rPr>
                                <m:t>∞</m:t>
                              </m:r>
                            </m:sup>
                            <m:e>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𝜇</m:t>
                                          </m:r>
                                          <m:r>
                                            <a:rPr lang="en-US" sz="2000" b="0" i="1" smtClean="0">
                                              <a:latin typeface="Cambria Math"/>
                                              <a:ea typeface="Cambria Math"/>
                                              <a:cs typeface="Times New Roman" pitchFamily="18" charset="0"/>
                                            </a:rPr>
                                            <m:t>𝑡</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𝑑𝑡𝑑𝑎</m:t>
                              </m:r>
                            </m:e>
                          </m:nary>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a:latin typeface="Cambria Math"/>
                              <a:cs typeface="Times New Roman" pitchFamily="18" charset="0"/>
                            </a:rPr>
                          </m:ctrlPr>
                        </m:sSubPr>
                        <m:e>
                          <m:r>
                            <a:rPr lang="en-US" sz="2000" i="1">
                              <a:latin typeface="Cambria Math"/>
                              <a:cs typeface="Times New Roman" pitchFamily="18" charset="0"/>
                            </a:rPr>
                            <m:t>𝐵𝐸𝑅</m:t>
                          </m:r>
                        </m:e>
                        <m:sub>
                          <m:r>
                            <a:rPr lang="en-US" sz="2000" i="1">
                              <a:latin typeface="Cambria Math"/>
                              <a:cs typeface="Times New Roman" pitchFamily="18" charset="0"/>
                            </a:rPr>
                            <m:t>𝑟𝑎𝑦𝑙𝑒𝑖𝑔h</m:t>
                          </m:r>
                        </m:sub>
                      </m:sSub>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r>
                            <a:rPr lang="en-US" sz="2000" i="1" smtClean="0">
                              <a:latin typeface="Cambria Math"/>
                              <a:ea typeface="Cambria Math"/>
                              <a:cs typeface="Times New Roman" pitchFamily="18" charset="0"/>
                            </a:rPr>
                            <m:t>𝜇</m:t>
                          </m:r>
                        </m:e>
                      </m:rad>
                      <m:nary>
                        <m:naryPr>
                          <m:limLoc m:val="undOvr"/>
                          <m:ctrlPr>
                            <a:rPr lang="en-US"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1</m:t>
                          </m:r>
                        </m:sub>
                        <m:sup>
                          <m:r>
                            <a:rPr lang="en-US" sz="2000" i="1" smtClean="0">
                              <a:latin typeface="Cambria Math"/>
                              <a:ea typeface="Cambria Math"/>
                              <a:cs typeface="Times New Roman" pitchFamily="18" charset="0"/>
                            </a:rPr>
                            <m:t>∞</m:t>
                          </m:r>
                        </m:sup>
                        <m:e>
                          <m:d>
                            <m:dPr>
                              <m:ctrlPr>
                                <a:rPr lang="en-US" sz="2000" i="1" smtClean="0">
                                  <a:latin typeface="Cambria Math"/>
                                  <a:ea typeface="Cambria Math"/>
                                  <a:cs typeface="Times New Roman" pitchFamily="18" charset="0"/>
                                </a:rPr>
                              </m:ctrlPr>
                            </m:dPr>
                            <m:e>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e>
                                  </m:rad>
                                </m:den>
                              </m:f>
                              <m:nary>
                                <m:naryPr>
                                  <m:limLoc m:val="undOvr"/>
                                  <m:ctrlPr>
                                    <a:rPr lang="en-US"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0</m:t>
                                  </m:r>
                                </m:sub>
                                <m:sup>
                                  <m:r>
                                    <a:rPr lang="en-US" sz="2000" i="1" smtClean="0">
                                      <a:latin typeface="Cambria Math"/>
                                      <a:ea typeface="Cambria Math"/>
                                      <a:cs typeface="Times New Roman" pitchFamily="18" charset="0"/>
                                    </a:rPr>
                                    <m:t>∞</m:t>
                                  </m:r>
                                </m:sup>
                                <m:e>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𝛾</m:t>
                                              </m:r>
                                            </m:e>
                                            <m:sup>
                                              <m:r>
                                                <a:rPr lang="en-US" sz="2000" b="0" i="1" smtClean="0">
                                                  <a:latin typeface="Cambria Math"/>
                                                  <a:ea typeface="Cambria Math"/>
                                                  <a:cs typeface="Times New Roman" pitchFamily="18" charset="0"/>
                                                </a:rPr>
                                                <m:t>2</m:t>
                                              </m:r>
                                            </m:sup>
                                          </m:sSup>
                                        </m:den>
                                      </m:f>
                                    </m:sup>
                                  </m:sSup>
                                  <m:r>
                                    <a:rPr lang="en-US" sz="2000" b="0" i="1" smtClean="0">
                                      <a:latin typeface="Cambria Math"/>
                                      <a:ea typeface="Cambria Math"/>
                                      <a:cs typeface="Times New Roman" pitchFamily="18" charset="0"/>
                                    </a:rPr>
                                    <m:t>𝑑𝑎</m:t>
                                  </m:r>
                                </m:e>
                              </m:nary>
                            </m:e>
                          </m:d>
                          <m:r>
                            <a:rPr lang="en-US" sz="2000" b="0" i="1" smtClean="0">
                              <a:latin typeface="Cambria Math"/>
                              <a:ea typeface="Cambria Math"/>
                              <a:cs typeface="Times New Roman" pitchFamily="18" charset="0"/>
                            </a:rPr>
                            <m:t>𝑑𝑡</m:t>
                          </m:r>
                        </m:e>
                      </m:nary>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47724"/>
                <a:ext cx="11837108" cy="5337175"/>
              </a:xfrm>
              <a:blipFill rotWithShape="1">
                <a:blip r:embed="rId4"/>
                <a:stretch>
                  <a:fillRect l="-463" t="-228"/>
                </a:stretch>
              </a:blipFill>
            </p:spPr>
            <p:txBody>
              <a:bodyPr/>
              <a:lstStyle/>
              <a:p>
                <a:r>
                  <a:rPr lang="en-IN">
                    <a:noFill/>
                  </a:rPr>
                  <a:t> </a:t>
                </a:r>
              </a:p>
            </p:txBody>
          </p:sp>
        </mc:Fallback>
      </mc:AlternateContent>
    </p:spTree>
    <p:extLst>
      <p:ext uri="{BB962C8B-B14F-4D97-AF65-F5344CB8AC3E}">
        <p14:creationId xmlns:p14="http://schemas.microsoft.com/office/powerpoint/2010/main" val="258348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3821" y="22267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13/52</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 xmlns:a16="http://schemas.microsoft.com/office/drawing/2014/main" id="{A2518DE7-6723-46F1-8EAD-1371E9F8182C}"/>
              </a:ext>
            </a:extLst>
          </p:cNvPr>
          <p:cNvSpPr/>
          <p:nvPr/>
        </p:nvSpPr>
        <p:spPr>
          <a:xfrm>
            <a:off x="7708713" y="2547094"/>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 xmlns:a16="http://schemas.microsoft.com/office/drawing/2014/main" id="{D6371013-C64D-41E5-A8E5-AC9060126172}"/>
              </a:ext>
            </a:extLst>
          </p:cNvPr>
          <p:cNvSpPr/>
          <p:nvPr/>
        </p:nvSpPr>
        <p:spPr>
          <a:xfrm>
            <a:off x="2628437"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 xmlns:a16="http://schemas.microsoft.com/office/drawing/2014/main" id="{4C818B5B-5035-49C6-A796-941FE987F533}"/>
              </a:ext>
            </a:extLst>
          </p:cNvPr>
          <p:cNvSpPr/>
          <p:nvPr/>
        </p:nvSpPr>
        <p:spPr>
          <a:xfrm>
            <a:off x="430077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 xmlns:a16="http://schemas.microsoft.com/office/drawing/2014/main" id="{8A16751C-0CE3-4E5F-96EF-C3E99A684D6B}"/>
              </a:ext>
            </a:extLst>
          </p:cNvPr>
          <p:cNvSpPr/>
          <p:nvPr/>
        </p:nvSpPr>
        <p:spPr>
          <a:xfrm>
            <a:off x="599886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 xmlns:a16="http://schemas.microsoft.com/office/drawing/2014/main" id="{3D2DF35E-801B-4345-9FA2-AF05FC348CD0}"/>
              </a:ext>
            </a:extLst>
          </p:cNvPr>
          <p:cNvSpPr/>
          <p:nvPr/>
        </p:nvSpPr>
        <p:spPr>
          <a:xfrm>
            <a:off x="9382215" y="2556866"/>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1599" y="889000"/>
                <a:ext cx="11892315" cy="5232400"/>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where we have defined γ as </a:t>
                </a:r>
                <a14:m>
                  <m:oMath xmlns:m="http://schemas.openxmlformats.org/officeDocument/2006/math">
                    <m:r>
                      <m:rPr>
                        <m:sty m:val="p"/>
                      </m:rPr>
                      <a:rPr lang="el-GR" sz="2000" i="1" smtClean="0">
                        <a:latin typeface="Cambria Math"/>
                        <a:cs typeface="Times New Roman" pitchFamily="18" charset="0"/>
                      </a:rPr>
                      <m:t>ϒ</m:t>
                    </m:r>
                    <m:r>
                      <a:rPr lang="en-US" sz="2000" b="0" i="1" smtClean="0">
                        <a:latin typeface="Cambria Math"/>
                        <a:cs typeface="Times New Roman" pitchFamily="18" charset="0"/>
                      </a:rPr>
                      <m:t>=</m:t>
                    </m:r>
                    <m:rad>
                      <m:radPr>
                        <m:degHide m:val="on"/>
                        <m:ctrlPr>
                          <a:rPr lang="en-US" sz="2000" b="0" i="1" smtClean="0">
                            <a:latin typeface="Cambria Math"/>
                            <a:cs typeface="Times New Roman" pitchFamily="18" charset="0"/>
                          </a:rPr>
                        </m:ctrlPr>
                      </m:radPr>
                      <m:deg/>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𝜇</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h</m:t>
                                </m:r>
                              </m:e>
                              <m:sup>
                                <m:r>
                                  <a:rPr lang="en-US" sz="2000" b="0" i="1" smtClean="0">
                                    <a:latin typeface="Cambria Math"/>
                                    <a:ea typeface="Cambria Math"/>
                                    <a:cs typeface="Times New Roman" pitchFamily="18" charset="0"/>
                                  </a:rPr>
                                  <m:t>2</m:t>
                                </m:r>
                              </m:sup>
                            </m:sSup>
                          </m:den>
                        </m:f>
                      </m:e>
                    </m:rad>
                  </m:oMath>
                </a14:m>
                <a:r>
                  <a:rPr lang="en-US" sz="2000" dirty="0" smtClean="0">
                    <a:latin typeface="Times New Roman" pitchFamily="18" charset="0"/>
                    <a:cs typeface="Times New Roman" pitchFamily="18" charset="0"/>
                  </a:rPr>
                  <a:t> for </a:t>
                </a:r>
                <a:r>
                  <a:rPr lang="en-US" sz="2000" dirty="0">
                    <a:latin typeface="Times New Roman" pitchFamily="18" charset="0"/>
                    <a:cs typeface="Times New Roman" pitchFamily="18" charset="0"/>
                  </a:rPr>
                  <a:t>convenience. Now, employing the </a:t>
                </a:r>
                <a:r>
                  <a:rPr lang="en-US" sz="2000" dirty="0" smtClean="0">
                    <a:latin typeface="Times New Roman" pitchFamily="18" charset="0"/>
                    <a:cs typeface="Times New Roman" pitchFamily="18" charset="0"/>
                  </a:rPr>
                  <a:t>property</a:t>
                </a:r>
              </a:p>
              <a:p>
                <a:pPr marL="0" indent="0">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r>
                            <a:rPr lang="en-US" sz="2000" b="0" i="1" smtClean="0">
                              <a:latin typeface="Cambria Math"/>
                              <a:cs typeface="Times New Roman" pitchFamily="18" charset="0"/>
                            </a:rPr>
                            <m:t>1</m:t>
                          </m:r>
                        </m:num>
                        <m:den>
                          <m:rad>
                            <m:radPr>
                              <m:degHide m:val="on"/>
                              <m:ctrlPr>
                                <a:rPr lang="en-IN" sz="2000" i="1" smtClean="0">
                                  <a:latin typeface="Cambria Math"/>
                                  <a:cs typeface="Times New Roman" pitchFamily="18" charset="0"/>
                                </a:rPr>
                              </m:ctrlPr>
                            </m:radPr>
                            <m:deg/>
                            <m:e>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e>
                          </m:rad>
                        </m:den>
                      </m:f>
                      <m:nary>
                        <m:naryPr>
                          <m:limLoc m:val="undOvr"/>
                          <m:ctrlPr>
                            <a:rPr lang="en-US" sz="2000" i="1">
                              <a:latin typeface="Cambria Math"/>
                              <a:ea typeface="Cambria Math"/>
                              <a:cs typeface="Times New Roman" pitchFamily="18" charset="0"/>
                            </a:rPr>
                          </m:ctrlPr>
                        </m:naryPr>
                        <m:sub>
                          <m:r>
                            <m:rPr>
                              <m:brk m:alnAt="24"/>
                            </m:rPr>
                            <a:rPr lang="en-US" sz="2000" i="1">
                              <a:latin typeface="Cambria Math"/>
                              <a:ea typeface="Cambria Math"/>
                              <a:cs typeface="Times New Roman" pitchFamily="18" charset="0"/>
                            </a:rPr>
                            <m:t>0</m:t>
                          </m:r>
                        </m:sub>
                        <m:sup>
                          <m:r>
                            <a:rPr lang="en-US" sz="2000" i="1">
                              <a:latin typeface="Cambria Math"/>
                              <a:ea typeface="Cambria Math"/>
                              <a:cs typeface="Times New Roman" pitchFamily="18" charset="0"/>
                            </a:rPr>
                            <m:t>∞</m:t>
                          </m:r>
                        </m:sup>
                        <m:e>
                          <m:r>
                            <a:rPr lang="en-US" sz="2000" i="1">
                              <a:latin typeface="Cambria Math"/>
                              <a:ea typeface="Cambria Math"/>
                              <a:cs typeface="Times New Roman" pitchFamily="18" charset="0"/>
                            </a:rPr>
                            <m:t>2</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𝑎</m:t>
                              </m:r>
                            </m:e>
                            <m:sup>
                              <m:r>
                                <a:rPr lang="en-US" sz="2000" i="1">
                                  <a:latin typeface="Cambria Math"/>
                                  <a:ea typeface="Cambria Math"/>
                                  <a:cs typeface="Times New Roman" pitchFamily="18" charset="0"/>
                                </a:rPr>
                                <m:t>2</m:t>
                              </m:r>
                            </m:sup>
                          </m:sSup>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𝑎</m:t>
                                      </m:r>
                                    </m:e>
                                    <m:sup>
                                      <m:r>
                                        <a:rPr lang="en-US" sz="2000" i="1">
                                          <a:latin typeface="Cambria Math"/>
                                          <a:ea typeface="Cambria Math"/>
                                          <a:cs typeface="Times New Roman" pitchFamily="18" charset="0"/>
                                        </a:rPr>
                                        <m:t>2</m:t>
                                      </m:r>
                                    </m:sup>
                                  </m:sSup>
                                </m:num>
                                <m:den>
                                  <m:r>
                                    <a:rPr lang="en-US" sz="2000" i="1">
                                      <a:latin typeface="Cambria Math"/>
                                      <a:ea typeface="Cambria Math"/>
                                      <a:cs typeface="Times New Roman" pitchFamily="18" charset="0"/>
                                    </a:rPr>
                                    <m:t>2</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𝛾</m:t>
                                      </m:r>
                                    </m:e>
                                    <m:sup>
                                      <m:r>
                                        <a:rPr lang="en-US" sz="2000" i="1">
                                          <a:latin typeface="Cambria Math"/>
                                          <a:ea typeface="Cambria Math"/>
                                          <a:cs typeface="Times New Roman" pitchFamily="18" charset="0"/>
                                        </a:rPr>
                                        <m:t>2</m:t>
                                      </m:r>
                                    </m:sup>
                                  </m:sSup>
                                </m:den>
                              </m:f>
                            </m:sup>
                          </m:sSup>
                          <m:r>
                            <a:rPr lang="en-US" sz="2000" i="1">
                              <a:latin typeface="Cambria Math"/>
                              <a:ea typeface="Cambria Math"/>
                              <a:cs typeface="Times New Roman" pitchFamily="18" charset="0"/>
                            </a:rPr>
                            <m:t>𝑑𝑎</m:t>
                          </m:r>
                        </m:e>
                      </m:nary>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𝛾</m:t>
                          </m:r>
                        </m:e>
                        <m:sup>
                          <m:r>
                            <a:rPr lang="en-US" sz="2000" b="0" i="1" smtClean="0">
                              <a:latin typeface="Cambria Math"/>
                              <a:ea typeface="Cambria Math"/>
                              <a:cs typeface="Times New Roman" pitchFamily="18" charset="0"/>
                            </a:rPr>
                            <m:t>3</m:t>
                          </m:r>
                        </m:sup>
                      </m:sSup>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above expression for </a:t>
                </a:r>
                <a14:m>
                  <m:oMath xmlns:m="http://schemas.openxmlformats.org/officeDocument/2006/math">
                    <m:sSub>
                      <m:sSubPr>
                        <m:ctrlPr>
                          <a:rPr lang="en-US" sz="2000" i="1" smtClean="0">
                            <a:latin typeface="Cambria Math"/>
                          </a:rPr>
                        </m:ctrlPr>
                      </m:sSubPr>
                      <m:e>
                        <m:r>
                          <a:rPr lang="en-US" sz="2000" b="0" i="1" smtClean="0">
                            <a:latin typeface="Cambria Math"/>
                          </a:rPr>
                          <m:t>𝐵𝐸𝑅</m:t>
                        </m:r>
                      </m:e>
                      <m:sub>
                        <m:r>
                          <a:rPr lang="en-US" sz="2000" b="0" i="1" smtClean="0">
                            <a:latin typeface="Cambria Math"/>
                          </a:rPr>
                          <m:t>𝑟𝑎𝑦𝑙𝑒𝑖𝑔h</m:t>
                        </m:r>
                      </m:sub>
                    </m:sSub>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further simplified by recasting </a:t>
                </a:r>
                <a:r>
                  <a:rPr lang="en-US" sz="2000" dirty="0" smtClean="0">
                    <a:latin typeface="Times New Roman" pitchFamily="18" charset="0"/>
                    <a:cs typeface="Times New Roman" pitchFamily="18" charset="0"/>
                  </a:rPr>
                  <a:t>it 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𝐵𝐸𝑅</m:t>
                          </m:r>
                        </m:e>
                        <m:sub>
                          <m:r>
                            <a:rPr lang="en-US" sz="2000" b="0" i="1" smtClean="0">
                              <a:latin typeface="Cambria Math"/>
                              <a:cs typeface="Times New Roman" pitchFamily="18" charset="0"/>
                            </a:rPr>
                            <m:t>𝑟𝑎𝑦𝑙𝑒𝑖𝑔h</m:t>
                          </m:r>
                        </m:sub>
                      </m:sSub>
                      <m:r>
                        <a:rPr lang="en-IN" sz="2000" i="1" smtClean="0">
                          <a:latin typeface="Cambria Math"/>
                          <a:ea typeface="Cambria Math"/>
                          <a:cs typeface="Times New Roman" pitchFamily="18" charset="0"/>
                        </a:rPr>
                        <m:t>=</m:t>
                      </m:r>
                      <m:rad>
                        <m:radPr>
                          <m:degHide m:val="on"/>
                          <m:ctrlPr>
                            <a:rPr lang="en-IN" sz="2000" i="1" smtClean="0">
                              <a:latin typeface="Cambria Math"/>
                              <a:ea typeface="Cambria Math"/>
                              <a:cs typeface="Times New Roman" pitchFamily="18" charset="0"/>
                            </a:rPr>
                          </m:ctrlPr>
                        </m:radPr>
                        <m:deg/>
                        <m:e>
                          <m:r>
                            <a:rPr lang="en-IN" sz="2000" i="1" smtClean="0">
                              <a:latin typeface="Cambria Math"/>
                              <a:ea typeface="Cambria Math"/>
                              <a:cs typeface="Times New Roman" pitchFamily="18" charset="0"/>
                            </a:rPr>
                            <m:t>𝜇</m:t>
                          </m:r>
                        </m:e>
                      </m:rad>
                      <m:nary>
                        <m:naryPr>
                          <m:limLoc m:val="undOvr"/>
                          <m:ctrlPr>
                            <a:rPr lang="en-IN"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1</m:t>
                          </m:r>
                        </m:sub>
                        <m:sup>
                          <m:r>
                            <a:rPr lang="en-IN" sz="2000" i="1" smtClean="0">
                              <a:latin typeface="Cambria Math"/>
                              <a:ea typeface="Cambria Math"/>
                              <a:cs typeface="Times New Roman" pitchFamily="18" charset="0"/>
                            </a:rPr>
                            <m:t>∞</m:t>
                          </m:r>
                        </m:sup>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𝛾</m:t>
                              </m:r>
                            </m:e>
                            <m:sup>
                              <m:r>
                                <a:rPr lang="en-US" sz="2000" b="0" i="1" smtClean="0">
                                  <a:latin typeface="Cambria Math"/>
                                  <a:ea typeface="Cambria Math"/>
                                  <a:cs typeface="Times New Roman" pitchFamily="18" charset="0"/>
                                </a:rPr>
                                <m:t>3</m:t>
                              </m:r>
                            </m:sup>
                          </m:sSup>
                          <m:r>
                            <a:rPr lang="en-US" sz="2000" b="0" i="1" smtClean="0">
                              <a:latin typeface="Cambria Math"/>
                              <a:ea typeface="Cambria Math"/>
                              <a:cs typeface="Times New Roman" pitchFamily="18" charset="0"/>
                            </a:rPr>
                            <m:t>𝑑h</m:t>
                          </m:r>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𝜇</m:t>
                              </m:r>
                            </m:e>
                          </m:rad>
                          <m:nary>
                            <m:naryPr>
                              <m:limLoc m:val="undOvr"/>
                              <m:ctrlPr>
                                <a:rPr lang="en-US" sz="2000" b="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m:t>
                              </m:r>
                            </m:sup>
                            <m:e>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𝜇</m:t>
                                              </m:r>
                                              <m:r>
                                                <a:rPr lang="en-US" sz="2000" b="0" i="1" smtClean="0">
                                                  <a:latin typeface="Cambria Math"/>
                                                  <a:ea typeface="Cambria Math"/>
                                                  <a:cs typeface="Times New Roman" pitchFamily="18" charset="0"/>
                                                </a:rPr>
                                                <m:t>𝑡</m:t>
                                              </m:r>
                                            </m:e>
                                            <m:sup>
                                              <m:r>
                                                <a:rPr lang="en-US" sz="2000" b="0" i="1" smtClean="0">
                                                  <a:latin typeface="Cambria Math"/>
                                                  <a:ea typeface="Cambria Math"/>
                                                  <a:cs typeface="Times New Roman" pitchFamily="18" charset="0"/>
                                                </a:rPr>
                                                <m:t>2</m:t>
                                              </m:r>
                                            </m:sup>
                                          </m:sSup>
                                        </m:den>
                                      </m:f>
                                    </m:e>
                                  </m:d>
                                </m:e>
                                <m:sup>
                                  <m:f>
                                    <m:fPr>
                                      <m:type m:val="skw"/>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3</m:t>
                                      </m:r>
                                    </m:num>
                                    <m:den>
                                      <m:r>
                                        <a:rPr lang="en-US" sz="2000" b="0" i="1" smtClean="0">
                                          <a:latin typeface="Cambria Math"/>
                                          <a:ea typeface="Cambria Math"/>
                                          <a:cs typeface="Times New Roman" pitchFamily="18" charset="0"/>
                                        </a:rPr>
                                        <m:t>2</m:t>
                                      </m:r>
                                    </m:den>
                                  </m:f>
                                </m:sup>
                              </m:sSup>
                            </m:e>
                          </m:nary>
                          <m:r>
                            <a:rPr lang="en-US" sz="2000" b="0" i="1" smtClean="0">
                              <a:latin typeface="Cambria Math"/>
                              <a:ea typeface="Cambria Math"/>
                              <a:cs typeface="Times New Roman" pitchFamily="18" charset="0"/>
                            </a:rPr>
                            <m:t>𝑑𝑡</m:t>
                          </m:r>
                        </m:e>
                      </m:nary>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We now employ the following </a:t>
                </a:r>
                <a:r>
                  <a:rPr lang="en-US" sz="2000" dirty="0" err="1">
                    <a:latin typeface="Times New Roman" pitchFamily="18" charset="0"/>
                    <a:cs typeface="Times New Roman" pitchFamily="18" charset="0"/>
                  </a:rPr>
                  <a:t>reparameterization</a:t>
                </a:r>
                <a:r>
                  <a:rPr lang="en-US" sz="2000" dirty="0">
                    <a:latin typeface="Times New Roman" pitchFamily="18" charset="0"/>
                    <a:cs typeface="Times New Roman" pitchFamily="18" charset="0"/>
                  </a:rPr>
                  <a:t> of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in terms of </a:t>
                </a:r>
                <a:r>
                  <a:rPr lang="en-US" sz="2000" i="1" dirty="0" smtClean="0">
                    <a:latin typeface="Times New Roman" pitchFamily="18" charset="0"/>
                    <a:cs typeface="Times New Roman" pitchFamily="18" charset="0"/>
                  </a:rPr>
                  <a:t>θ</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to simplify the above expression </a:t>
                </a:r>
                <a:r>
                  <a:rPr lang="en-US" sz="2000" dirty="0" smtClean="0">
                    <a:latin typeface="Times New Roman" pitchFamily="18" charset="0"/>
                    <a:cs typeface="Times New Roman" pitchFamily="18" charset="0"/>
                  </a:rPr>
                  <a:t>as</a:t>
                </a:r>
              </a:p>
              <a:p>
                <a:pPr marL="0" indent="0">
                  <a:buNone/>
                </a:pPr>
                <a:r>
                  <a:rPr lang="en-US" sz="2000" b="0" dirty="0" smtClean="0">
                    <a:cs typeface="Times New Roman" pitchFamily="18" charset="0"/>
                  </a:rPr>
                  <a:t>					</a:t>
                </a:r>
                <a14:m>
                  <m:oMath xmlns:m="http://schemas.openxmlformats.org/officeDocument/2006/math">
                    <m:r>
                      <a:rPr lang="en-US" sz="2000" b="0" i="1" smtClean="0">
                        <a:latin typeface="Cambria Math"/>
                        <a:cs typeface="Times New Roman" pitchFamily="18" charset="0"/>
                      </a:rPr>
                      <m:t>𝑡</m:t>
                    </m:r>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𝝻</m:t>
                            </m:r>
                          </m:den>
                        </m:f>
                      </m:e>
                    </m:rad>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tan</m:t>
                        </m:r>
                      </m:fName>
                      <m:e>
                        <m:r>
                          <a:rPr lang="en-US" sz="2000" b="0" i="1" smtClean="0">
                            <a:latin typeface="Cambria Math"/>
                            <a:ea typeface="Cambria Math"/>
                            <a:cs typeface="Times New Roman" pitchFamily="18" charset="0"/>
                          </a:rPr>
                          <m:t>𝚹</m:t>
                        </m:r>
                      </m:e>
                    </m:func>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𝝻</m:t>
                            </m:r>
                          </m:den>
                        </m:f>
                      </m:e>
                    </m:rad>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𝑠𝑒𝑐</m:t>
                        </m:r>
                      </m:e>
                      <m:sup>
                        <m:r>
                          <a:rPr lang="en-US" sz="2000" b="0" i="1" smtClean="0">
                            <a:latin typeface="Cambria Math"/>
                            <a:ea typeface="Cambria Math"/>
                            <a:cs typeface="Times New Roman" pitchFamily="18" charset="0"/>
                          </a:rPr>
                          <m:t>2</m:t>
                        </m:r>
                      </m:sup>
                    </m:sSup>
                  </m:oMath>
                </a14:m>
                <a:r>
                  <a:rPr lang="en-IN" sz="2000" dirty="0" smtClean="0">
                    <a:latin typeface="Times New Roman" pitchFamily="18" charset="0"/>
                    <a:cs typeface="Times New Roman" pitchFamily="18" charset="0"/>
                  </a:rPr>
                  <a:t>𝚹</a:t>
                </a: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1599" y="889000"/>
                <a:ext cx="11892315" cy="5232400"/>
              </a:xfrm>
              <a:blipFill rotWithShape="1">
                <a:blip r:embed="rId4"/>
                <a:stretch>
                  <a:fillRect l="-564"/>
                </a:stretch>
              </a:blipFill>
            </p:spPr>
            <p:txBody>
              <a:bodyPr/>
              <a:lstStyle/>
              <a:p>
                <a:r>
                  <a:rPr lang="en-IN">
                    <a:noFill/>
                  </a:rPr>
                  <a:t> </a:t>
                </a:r>
              </a:p>
            </p:txBody>
          </p:sp>
        </mc:Fallback>
      </mc:AlternateContent>
    </p:spTree>
    <p:extLst>
      <p:ext uri="{BB962C8B-B14F-4D97-AF65-F5344CB8AC3E}">
        <p14:creationId xmlns:p14="http://schemas.microsoft.com/office/powerpoint/2010/main" val="157966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7" y="750439"/>
                <a:ext cx="11614727" cy="542176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US" sz="2000" b="0" i="1" smtClean="0">
                              <a:latin typeface="Cambria Math"/>
                            </a:rPr>
                            <m:t>𝐵𝐸𝑅</m:t>
                          </m:r>
                        </m:e>
                        <m:sub>
                          <m:r>
                            <a:rPr lang="en-US" sz="2000" b="0" i="1" smtClean="0">
                              <a:latin typeface="Cambria Math"/>
                            </a:rPr>
                            <m:t>𝑟𝑎𝑦𝑙𝑒𝑖𝑔h</m:t>
                          </m:r>
                        </m:sub>
                      </m:sSub>
                      <m:r>
                        <a:rPr lang="en-IN" sz="2000" i="1" smtClean="0">
                          <a:latin typeface="Cambria Math"/>
                          <a:ea typeface="Cambria Math"/>
                        </a:rPr>
                        <m:t>=</m:t>
                      </m:r>
                      <m:rad>
                        <m:radPr>
                          <m:degHide m:val="on"/>
                          <m:ctrlPr>
                            <a:rPr lang="en-IN" sz="2000" i="1" smtClean="0">
                              <a:latin typeface="Cambria Math"/>
                              <a:ea typeface="Cambria Math"/>
                            </a:rPr>
                          </m:ctrlPr>
                        </m:radPr>
                        <m:deg/>
                        <m:e>
                          <m:r>
                            <a:rPr lang="en-IN" sz="2000" i="1" smtClean="0">
                              <a:latin typeface="Cambria Math"/>
                              <a:ea typeface="Cambria Math"/>
                            </a:rPr>
                            <m:t>𝜇</m:t>
                          </m:r>
                        </m:e>
                      </m:rad>
                      <m:nary>
                        <m:naryPr>
                          <m:limLoc m:val="undOvr"/>
                          <m:ctrlPr>
                            <a:rPr lang="en-IN" sz="2000" i="1" smtClean="0">
                              <a:latin typeface="Cambria Math"/>
                              <a:ea typeface="Cambria Math"/>
                            </a:rPr>
                          </m:ctrlPr>
                        </m:naryPr>
                        <m:sub>
                          <m:func>
                            <m:funcPr>
                              <m:ctrlPr>
                                <a:rPr lang="en-IN" sz="2000" i="1" smtClean="0">
                                  <a:latin typeface="Cambria Math"/>
                                  <a:ea typeface="Cambria Math"/>
                                </a:rPr>
                              </m:ctrlPr>
                            </m:funcPr>
                            <m:fName>
                              <m:sSup>
                                <m:sSupPr>
                                  <m:ctrlPr>
                                    <a:rPr lang="en-IN" sz="2000" i="1" smtClean="0">
                                      <a:latin typeface="Cambria Math"/>
                                      <a:ea typeface="Cambria Math"/>
                                    </a:rPr>
                                  </m:ctrlPr>
                                </m:sSupPr>
                                <m:e>
                                  <m:r>
                                    <m:rPr>
                                      <m:sty m:val="p"/>
                                      <m:brk m:alnAt="24"/>
                                    </m:rPr>
                                    <a:rPr lang="en-IN" sz="2000" i="0" smtClean="0">
                                      <a:latin typeface="Cambria Math"/>
                                      <a:ea typeface="Cambria Math"/>
                                    </a:rPr>
                                    <m:t>t</m:t>
                                  </m:r>
                                  <m:r>
                                    <m:rPr>
                                      <m:sty m:val="p"/>
                                    </m:rPr>
                                    <a:rPr lang="en-IN" sz="2000" i="0" smtClean="0">
                                      <a:latin typeface="Cambria Math"/>
                                      <a:ea typeface="Cambria Math"/>
                                    </a:rPr>
                                    <m:t>an</m:t>
                                  </m:r>
                                </m:e>
                                <m:sup>
                                  <m:r>
                                    <m:rPr>
                                      <m:brk m:alnAt="24"/>
                                    </m:rPr>
                                    <a:rPr lang="en-IN" sz="2000" i="1" smtClean="0">
                                      <a:latin typeface="Cambria Math"/>
                                      <a:ea typeface="Cambria Math"/>
                                    </a:rPr>
                                    <m:t>−</m:t>
                                  </m:r>
                                  <m:r>
                                    <a:rPr lang="en-IN" sz="2000" i="1" smtClean="0">
                                      <a:latin typeface="Cambria Math"/>
                                      <a:ea typeface="Cambria Math"/>
                                    </a:rPr>
                                    <m:t>1</m:t>
                                  </m:r>
                                </m:sup>
                              </m:sSup>
                            </m:fName>
                            <m:e>
                              <m:rad>
                                <m:radPr>
                                  <m:degHide m:val="on"/>
                                  <m:ctrlPr>
                                    <a:rPr lang="en-IN" sz="2000" i="1" smtClean="0">
                                      <a:latin typeface="Cambria Math"/>
                                      <a:ea typeface="Cambria Math"/>
                                    </a:rPr>
                                  </m:ctrlPr>
                                </m:radPr>
                                <m:deg/>
                                <m:e>
                                  <m:f>
                                    <m:fPr>
                                      <m:ctrlPr>
                                        <a:rPr lang="en-IN" sz="2000" i="1" smtClean="0">
                                          <a:latin typeface="Cambria Math"/>
                                          <a:ea typeface="Cambria Math"/>
                                        </a:rPr>
                                      </m:ctrlPr>
                                    </m:fPr>
                                    <m:num>
                                      <m:r>
                                        <a:rPr lang="en-IN" sz="2000" i="1" smtClean="0">
                                          <a:latin typeface="Cambria Math"/>
                                          <a:ea typeface="Cambria Math"/>
                                        </a:rPr>
                                        <m:t>𝜇</m:t>
                                      </m:r>
                                    </m:num>
                                    <m:den>
                                      <m:r>
                                        <a:rPr lang="en-US" sz="2000" b="0" i="1" smtClean="0">
                                          <a:latin typeface="Cambria Math"/>
                                          <a:ea typeface="Cambria Math"/>
                                        </a:rPr>
                                        <m:t>2</m:t>
                                      </m:r>
                                    </m:den>
                                  </m:f>
                                </m:e>
                              </m:rad>
                            </m:e>
                          </m:func>
                        </m:sub>
                        <m:sup>
                          <m:f>
                            <m:fPr>
                              <m:type m:val="skw"/>
                              <m:ctrlPr>
                                <a:rPr lang="en-IN" sz="2000" i="1" smtClean="0">
                                  <a:latin typeface="Cambria Math"/>
                                  <a:ea typeface="Cambria Math"/>
                                </a:rPr>
                              </m:ctrlPr>
                            </m:fPr>
                            <m:num>
                              <m:r>
                                <a:rPr lang="en-IN" sz="2000" i="1" smtClean="0">
                                  <a:latin typeface="Cambria Math"/>
                                  <a:ea typeface="Cambria Math"/>
                                </a:rPr>
                                <m:t>𝜋</m:t>
                              </m:r>
                            </m:num>
                            <m:den>
                              <m:r>
                                <a:rPr lang="en-US" sz="2000" b="0" i="1" smtClean="0">
                                  <a:latin typeface="Cambria Math"/>
                                  <a:ea typeface="Cambria Math"/>
                                </a:rPr>
                                <m:t>2</m:t>
                              </m:r>
                            </m:den>
                          </m:f>
                        </m:sup>
                        <m:e>
                          <m:f>
                            <m:fPr>
                              <m:ctrlPr>
                                <a:rPr lang="en-IN" sz="2000" i="1" smtClean="0">
                                  <a:latin typeface="Cambria Math"/>
                                  <a:ea typeface="Cambria Math"/>
                                </a:rPr>
                              </m:ctrlPr>
                            </m:fPr>
                            <m:num>
                              <m:r>
                                <a:rPr lang="en-US" sz="2000" b="0" i="1" smtClean="0">
                                  <a:latin typeface="Cambria Math"/>
                                  <a:ea typeface="Cambria Math"/>
                                </a:rPr>
                                <m:t>1</m:t>
                              </m:r>
                            </m:num>
                            <m:den>
                              <m:sSup>
                                <m:sSupPr>
                                  <m:ctrlPr>
                                    <a:rPr lang="en-IN" sz="2000" i="1" smtClean="0">
                                      <a:latin typeface="Cambria Math"/>
                                      <a:ea typeface="Cambria Math"/>
                                    </a:rPr>
                                  </m:ctrlPr>
                                </m:sSupPr>
                                <m:e>
                                  <m:r>
                                    <a:rPr lang="en-US" sz="2000" b="0" i="1" smtClean="0">
                                      <a:latin typeface="Cambria Math"/>
                                      <a:ea typeface="Cambria Math"/>
                                    </a:rPr>
                                    <m:t>2</m:t>
                                  </m:r>
                                </m:e>
                                <m:sup>
                                  <m:f>
                                    <m:fPr>
                                      <m:type m:val="skw"/>
                                      <m:ctrlPr>
                                        <a:rPr lang="en-IN" sz="2000" i="1" smtClean="0">
                                          <a:latin typeface="Cambria Math"/>
                                          <a:ea typeface="Cambria Math"/>
                                        </a:rPr>
                                      </m:ctrlPr>
                                    </m:fPr>
                                    <m:num>
                                      <m:r>
                                        <a:rPr lang="en-US" sz="2000" b="0" i="1" smtClean="0">
                                          <a:latin typeface="Cambria Math"/>
                                          <a:ea typeface="Cambria Math"/>
                                        </a:rPr>
                                        <m:t>3</m:t>
                                      </m:r>
                                    </m:num>
                                    <m:den>
                                      <m:r>
                                        <a:rPr lang="en-US" sz="2000" b="0" i="1" smtClean="0">
                                          <a:latin typeface="Cambria Math"/>
                                          <a:ea typeface="Cambria Math"/>
                                        </a:rPr>
                                        <m:t>2</m:t>
                                      </m:r>
                                    </m:den>
                                  </m:f>
                                </m:sup>
                              </m:sSup>
                            </m:den>
                          </m:f>
                        </m:e>
                      </m:nary>
                      <m:f>
                        <m:fPr>
                          <m:ctrlPr>
                            <a:rPr lang="en-IN" sz="2000" i="1" smtClean="0">
                              <a:latin typeface="Cambria Math"/>
                              <a:ea typeface="Cambria Math"/>
                            </a:rPr>
                          </m:ctrlPr>
                        </m:fPr>
                        <m:num>
                          <m:r>
                            <a:rPr lang="en-US" sz="2000" b="0" i="1" smtClean="0">
                              <a:latin typeface="Cambria Math"/>
                              <a:ea typeface="Cambria Math"/>
                            </a:rPr>
                            <m:t>1</m:t>
                          </m:r>
                        </m:num>
                        <m:den>
                          <m:sSup>
                            <m:sSupPr>
                              <m:ctrlPr>
                                <a:rPr lang="en-IN" sz="2000" i="1" smtClean="0">
                                  <a:latin typeface="Cambria Math"/>
                                  <a:ea typeface="Cambria Math"/>
                                </a:rPr>
                              </m:ctrlPr>
                            </m:sSupPr>
                            <m:e>
                              <m:r>
                                <a:rPr lang="en-US" sz="2000" b="0" i="1" smtClean="0">
                                  <a:latin typeface="Cambria Math"/>
                                  <a:ea typeface="Cambria Math"/>
                                </a:rPr>
                                <m:t>𝑠𝑒𝑐</m:t>
                              </m:r>
                            </m:e>
                            <m:sup>
                              <m:r>
                                <a:rPr lang="en-US" sz="2000" b="0" i="1" smtClean="0">
                                  <a:latin typeface="Cambria Math"/>
                                  <a:ea typeface="Cambria Math"/>
                                </a:rPr>
                                <m:t>3</m:t>
                              </m:r>
                            </m:sup>
                          </m:sSup>
                          <m:r>
                            <a:rPr lang="en-IN" sz="2000" i="1" smtClean="0">
                              <a:latin typeface="Cambria Math"/>
                              <a:ea typeface="Cambria Math"/>
                            </a:rPr>
                            <m:t>𝜃</m:t>
                          </m:r>
                        </m:den>
                      </m:f>
                      <m:sSup>
                        <m:sSupPr>
                          <m:ctrlPr>
                            <a:rPr lang="en-IN" sz="2000" i="1" smtClean="0">
                              <a:latin typeface="Cambria Math"/>
                              <a:ea typeface="Cambria Math"/>
                            </a:rPr>
                          </m:ctrlPr>
                        </m:sSupPr>
                        <m:e>
                          <m:r>
                            <a:rPr lang="en-US" sz="2000" b="0" i="1" smtClean="0">
                              <a:latin typeface="Cambria Math"/>
                              <a:ea typeface="Cambria Math"/>
                            </a:rPr>
                            <m:t>𝑠𝑒𝑐</m:t>
                          </m:r>
                        </m:e>
                        <m:sup>
                          <m:r>
                            <a:rPr lang="en-US" sz="2000" b="0" i="1" smtClean="0">
                              <a:latin typeface="Cambria Math"/>
                              <a:ea typeface="Cambria Math"/>
                            </a:rPr>
                            <m:t>2</m:t>
                          </m:r>
                        </m:sup>
                      </m:sSup>
                      <m:r>
                        <a:rPr lang="en-IN" sz="2000" i="1" smtClean="0">
                          <a:latin typeface="Cambria Math"/>
                          <a:ea typeface="Cambria Math"/>
                        </a:rPr>
                        <m:t>𝜃</m:t>
                      </m:r>
                      <m:rad>
                        <m:radPr>
                          <m:degHide m:val="on"/>
                          <m:ctrlPr>
                            <a:rPr lang="en-IN" sz="2000" i="1" smtClean="0">
                              <a:latin typeface="Cambria Math"/>
                              <a:ea typeface="Cambria Math"/>
                            </a:rPr>
                          </m:ctrlPr>
                        </m:radPr>
                        <m:deg/>
                        <m:e>
                          <m:f>
                            <m:fPr>
                              <m:ctrlPr>
                                <a:rPr lang="en-IN" sz="2000" i="1" smtClean="0">
                                  <a:latin typeface="Cambria Math"/>
                                  <a:ea typeface="Cambria Math"/>
                                </a:rPr>
                              </m:ctrlPr>
                            </m:fPr>
                            <m:num>
                              <m:r>
                                <a:rPr lang="en-US" sz="2000" b="0" i="1" smtClean="0">
                                  <a:latin typeface="Cambria Math"/>
                                  <a:ea typeface="Cambria Math"/>
                                </a:rPr>
                                <m:t>2</m:t>
                              </m:r>
                            </m:num>
                            <m:den>
                              <m:r>
                                <a:rPr lang="en-IN" sz="2000" i="1" smtClean="0">
                                  <a:latin typeface="Cambria Math"/>
                                  <a:ea typeface="Cambria Math"/>
                                </a:rPr>
                                <m:t>𝜇</m:t>
                              </m:r>
                            </m:den>
                          </m:f>
                        </m:e>
                      </m:rad>
                      <m:r>
                        <a:rPr lang="en-US" sz="2000" b="0" i="1" smtClean="0">
                          <a:latin typeface="Cambria Math"/>
                          <a:ea typeface="Cambria Math"/>
                        </a:rPr>
                        <m:t>𝑑</m:t>
                      </m:r>
                      <m:r>
                        <a:rPr lang="en-US" sz="2000" b="0" i="1" smtClean="0">
                          <a:latin typeface="Cambria Math"/>
                          <a:ea typeface="Cambria Math"/>
                        </a:rPr>
                        <m:t>𝜃</m:t>
                      </m:r>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nary>
                        <m:naryPr>
                          <m:limLoc m:val="undOvr"/>
                          <m:ctrlPr>
                            <a:rPr lang="en-IN" sz="2000" i="1" smtClean="0">
                              <a:latin typeface="Cambria Math"/>
                              <a:ea typeface="Cambria Math"/>
                            </a:rPr>
                          </m:ctrlPr>
                        </m:naryPr>
                        <m:sub>
                          <m:func>
                            <m:funcPr>
                              <m:ctrlPr>
                                <a:rPr lang="en-IN" sz="2000" i="1" smtClean="0">
                                  <a:latin typeface="Cambria Math"/>
                                  <a:ea typeface="Cambria Math"/>
                                </a:rPr>
                              </m:ctrlPr>
                            </m:funcPr>
                            <m:fName>
                              <m:sSup>
                                <m:sSupPr>
                                  <m:ctrlPr>
                                    <a:rPr lang="en-IN" sz="2000" i="1" smtClean="0">
                                      <a:latin typeface="Cambria Math"/>
                                      <a:ea typeface="Cambria Math"/>
                                    </a:rPr>
                                  </m:ctrlPr>
                                </m:sSupPr>
                                <m:e>
                                  <m:r>
                                    <m:rPr>
                                      <m:sty m:val="p"/>
                                      <m:brk m:alnAt="24"/>
                                    </m:rPr>
                                    <a:rPr lang="en-IN" sz="2000" i="0" smtClean="0">
                                      <a:latin typeface="Cambria Math"/>
                                      <a:ea typeface="Cambria Math"/>
                                    </a:rPr>
                                    <m:t>t</m:t>
                                  </m:r>
                                  <m:r>
                                    <m:rPr>
                                      <m:sty m:val="p"/>
                                    </m:rPr>
                                    <a:rPr lang="en-IN" sz="2000" i="0" smtClean="0">
                                      <a:latin typeface="Cambria Math"/>
                                      <a:ea typeface="Cambria Math"/>
                                    </a:rPr>
                                    <m:t>an</m:t>
                                  </m:r>
                                </m:e>
                                <m:sup>
                                  <m:r>
                                    <m:rPr>
                                      <m:brk m:alnAt="24"/>
                                    </m:rPr>
                                    <a:rPr lang="en-IN" sz="2000" i="1" smtClean="0">
                                      <a:latin typeface="Cambria Math"/>
                                      <a:ea typeface="Cambria Math"/>
                                    </a:rPr>
                                    <m:t>−</m:t>
                                  </m:r>
                                  <m:r>
                                    <a:rPr lang="en-IN" sz="2000" i="1" smtClean="0">
                                      <a:latin typeface="Cambria Math"/>
                                      <a:ea typeface="Cambria Math"/>
                                    </a:rPr>
                                    <m:t>1</m:t>
                                  </m:r>
                                </m:sup>
                              </m:sSup>
                            </m:fName>
                            <m:e>
                              <m:rad>
                                <m:radPr>
                                  <m:degHide m:val="on"/>
                                  <m:ctrlPr>
                                    <a:rPr lang="en-IN" sz="2000" i="1" smtClean="0">
                                      <a:latin typeface="Cambria Math"/>
                                      <a:ea typeface="Cambria Math"/>
                                    </a:rPr>
                                  </m:ctrlPr>
                                </m:radPr>
                                <m:deg/>
                                <m:e>
                                  <m:f>
                                    <m:fPr>
                                      <m:ctrlPr>
                                        <a:rPr lang="en-IN" sz="2000" i="1" smtClean="0">
                                          <a:latin typeface="Cambria Math"/>
                                          <a:ea typeface="Cambria Math"/>
                                        </a:rPr>
                                      </m:ctrlPr>
                                    </m:fPr>
                                    <m:num>
                                      <m:r>
                                        <a:rPr lang="en-IN" sz="2000" i="1" smtClean="0">
                                          <a:latin typeface="Cambria Math"/>
                                          <a:ea typeface="Cambria Math"/>
                                        </a:rPr>
                                        <m:t>𝜇</m:t>
                                      </m:r>
                                    </m:num>
                                    <m:den>
                                      <m:r>
                                        <a:rPr lang="en-US" sz="2000" b="0" i="1" smtClean="0">
                                          <a:latin typeface="Cambria Math"/>
                                          <a:ea typeface="Cambria Math"/>
                                        </a:rPr>
                                        <m:t>2</m:t>
                                      </m:r>
                                    </m:den>
                                  </m:f>
                                </m:e>
                              </m:rad>
                            </m:e>
                          </m:func>
                        </m:sub>
                        <m:sup>
                          <m:f>
                            <m:fPr>
                              <m:type m:val="skw"/>
                              <m:ctrlPr>
                                <a:rPr lang="en-IN" sz="2000" i="1" smtClean="0">
                                  <a:latin typeface="Cambria Math"/>
                                  <a:ea typeface="Cambria Math"/>
                                </a:rPr>
                              </m:ctrlPr>
                            </m:fPr>
                            <m:num>
                              <m:r>
                                <a:rPr lang="en-IN" sz="2000" i="1" smtClean="0">
                                  <a:latin typeface="Cambria Math"/>
                                  <a:ea typeface="Cambria Math"/>
                                </a:rPr>
                                <m:t>𝜋</m:t>
                              </m:r>
                            </m:num>
                            <m:den>
                              <m:r>
                                <a:rPr lang="en-US" sz="2000" b="0" i="1" smtClean="0">
                                  <a:latin typeface="Cambria Math"/>
                                  <a:ea typeface="Cambria Math"/>
                                </a:rPr>
                                <m:t>2</m:t>
                              </m:r>
                            </m:den>
                          </m:f>
                        </m:sup>
                        <m:e>
                          <m:func>
                            <m:funcPr>
                              <m:ctrlPr>
                                <a:rPr lang="en-IN" sz="2000" i="1" smtClean="0">
                                  <a:latin typeface="Cambria Math"/>
                                  <a:ea typeface="Cambria Math"/>
                                </a:rPr>
                              </m:ctrlPr>
                            </m:funcPr>
                            <m:fName>
                              <m:r>
                                <m:rPr>
                                  <m:sty m:val="p"/>
                                </m:rPr>
                                <a:rPr lang="en-IN" sz="2000" i="0" smtClean="0">
                                  <a:latin typeface="Cambria Math"/>
                                  <a:ea typeface="Cambria Math"/>
                                </a:rPr>
                                <m:t>cos</m:t>
                              </m:r>
                            </m:fName>
                            <m:e>
                              <m:r>
                                <a:rPr lang="en-IN" sz="2000" i="1" smtClean="0">
                                  <a:latin typeface="Cambria Math"/>
                                  <a:ea typeface="Cambria Math"/>
                                </a:rPr>
                                <m:t>𝜃</m:t>
                              </m:r>
                              <m:r>
                                <a:rPr lang="en-US" sz="2000" b="0" i="1" smtClean="0">
                                  <a:latin typeface="Cambria Math"/>
                                  <a:ea typeface="Cambria Math"/>
                                </a:rPr>
                                <m:t>𝑑</m:t>
                              </m:r>
                              <m:r>
                                <a:rPr lang="en-US" sz="2000" b="0" i="1" smtClean="0">
                                  <a:latin typeface="Cambria Math"/>
                                  <a:ea typeface="Cambria Math"/>
                                </a:rPr>
                                <m:t>𝜃</m:t>
                              </m:r>
                            </m:e>
                          </m:func>
                        </m:e>
                      </m:nary>
                      <m:r>
                        <a:rPr lang="en-US" sz="2000" b="0" i="0" smtClean="0">
                          <a:latin typeface="Cambria Math"/>
                          <a:ea typeface="Cambria Math"/>
                        </a:rPr>
                        <m:t>   </m:t>
                      </m:r>
                      <m:r>
                        <a:rPr lang="en-IN" sz="2000" i="1" smtClean="0">
                          <a:latin typeface="Cambria Math"/>
                          <a:ea typeface="Cambria Math"/>
                        </a:rPr>
                        <m:t>=</m:t>
                      </m:r>
                      <m:f>
                        <m:fPr>
                          <m:ctrlPr>
                            <a:rPr lang="en-IN"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begChr m:val=""/>
                          <m:endChr m:val="|"/>
                          <m:ctrlPr>
                            <a:rPr lang="en-IN" sz="2000" i="1" smtClean="0">
                              <a:latin typeface="Cambria Math"/>
                              <a:ea typeface="Cambria Math"/>
                            </a:rPr>
                          </m:ctrlPr>
                        </m:dPr>
                        <m:e>
                          <m:func>
                            <m:funcPr>
                              <m:ctrlPr>
                                <a:rPr lang="en-IN" sz="2000" i="1" smtClean="0">
                                  <a:latin typeface="Cambria Math"/>
                                  <a:ea typeface="Cambria Math"/>
                                </a:rPr>
                              </m:ctrlPr>
                            </m:funcPr>
                            <m:fName>
                              <m:r>
                                <m:rPr>
                                  <m:sty m:val="p"/>
                                </m:rPr>
                                <a:rPr lang="en-IN" sz="2000" i="0" smtClean="0">
                                  <a:latin typeface="Cambria Math"/>
                                  <a:ea typeface="Cambria Math"/>
                                </a:rPr>
                                <m:t>sin</m:t>
                              </m:r>
                            </m:fName>
                            <m:e>
                              <m:r>
                                <a:rPr lang="en-IN" sz="2000" i="1" smtClean="0">
                                  <a:latin typeface="Cambria Math"/>
                                  <a:ea typeface="Cambria Math"/>
                                </a:rPr>
                                <m:t>𝜃</m:t>
                              </m:r>
                            </m:e>
                          </m:func>
                        </m:e>
                      </m:d>
                      <m:f>
                        <m:fPr>
                          <m:type m:val="noBar"/>
                          <m:ctrlPr>
                            <a:rPr lang="en-IN" sz="2000" i="1" smtClean="0">
                              <a:latin typeface="Cambria Math"/>
                              <a:ea typeface="Cambria Math"/>
                            </a:rPr>
                          </m:ctrlPr>
                        </m:fPr>
                        <m:num>
                          <m:f>
                            <m:fPr>
                              <m:type m:val="skw"/>
                              <m:ctrlPr>
                                <a:rPr lang="en-IN" sz="2000" i="1" smtClean="0">
                                  <a:latin typeface="Cambria Math"/>
                                  <a:ea typeface="Cambria Math"/>
                                </a:rPr>
                              </m:ctrlPr>
                            </m:fPr>
                            <m:num>
                              <m:r>
                                <a:rPr lang="en-IN" sz="2000" i="1" smtClean="0">
                                  <a:latin typeface="Cambria Math"/>
                                  <a:ea typeface="Cambria Math"/>
                                </a:rPr>
                                <m:t>𝜋</m:t>
                              </m:r>
                            </m:num>
                            <m:den>
                              <m:r>
                                <a:rPr lang="en-US" sz="2000" b="0" i="1" smtClean="0">
                                  <a:latin typeface="Cambria Math"/>
                                  <a:ea typeface="Cambria Math"/>
                                </a:rPr>
                                <m:t>2</m:t>
                              </m:r>
                            </m:den>
                          </m:f>
                        </m:num>
                        <m:den>
                          <m:func>
                            <m:funcPr>
                              <m:ctrlPr>
                                <a:rPr lang="en-IN" sz="2000" i="1" smtClean="0">
                                  <a:latin typeface="Cambria Math"/>
                                  <a:ea typeface="Cambria Math"/>
                                </a:rPr>
                              </m:ctrlPr>
                            </m:funcPr>
                            <m:fName>
                              <m:sSup>
                                <m:sSupPr>
                                  <m:ctrlPr>
                                    <a:rPr lang="en-IN" sz="2000" i="1" smtClean="0">
                                      <a:latin typeface="Cambria Math"/>
                                      <a:ea typeface="Cambria Math"/>
                                    </a:rPr>
                                  </m:ctrlPr>
                                </m:sSupPr>
                                <m:e>
                                  <m:r>
                                    <m:rPr>
                                      <m:sty m:val="p"/>
                                    </m:rPr>
                                    <a:rPr lang="en-IN" sz="2000" i="0" smtClean="0">
                                      <a:latin typeface="Cambria Math"/>
                                      <a:ea typeface="Cambria Math"/>
                                    </a:rPr>
                                    <m:t>tan</m:t>
                                  </m:r>
                                </m:e>
                                <m:sup>
                                  <m:r>
                                    <a:rPr lang="en-IN" sz="2000" i="1" smtClean="0">
                                      <a:latin typeface="Cambria Math"/>
                                      <a:ea typeface="Cambria Math"/>
                                    </a:rPr>
                                    <m:t>−1</m:t>
                                  </m:r>
                                </m:sup>
                              </m:sSup>
                            </m:fName>
                            <m:e>
                              <m:rad>
                                <m:radPr>
                                  <m:degHide m:val="on"/>
                                  <m:ctrlPr>
                                    <a:rPr lang="en-IN" sz="2000" i="1" smtClean="0">
                                      <a:latin typeface="Cambria Math"/>
                                      <a:ea typeface="Cambria Math"/>
                                    </a:rPr>
                                  </m:ctrlPr>
                                </m:radPr>
                                <m:deg/>
                                <m:e>
                                  <m:f>
                                    <m:fPr>
                                      <m:ctrlPr>
                                        <a:rPr lang="en-IN" sz="2000" i="1" smtClean="0">
                                          <a:latin typeface="Cambria Math"/>
                                          <a:ea typeface="Cambria Math"/>
                                        </a:rPr>
                                      </m:ctrlPr>
                                    </m:fPr>
                                    <m:num>
                                      <m:r>
                                        <a:rPr lang="en-IN" sz="2000" i="1" smtClean="0">
                                          <a:latin typeface="Cambria Math"/>
                                          <a:ea typeface="Cambria Math"/>
                                        </a:rPr>
                                        <m:t>𝜇</m:t>
                                      </m:r>
                                    </m:num>
                                    <m:den>
                                      <m:r>
                                        <a:rPr lang="en-US" sz="2000" b="0" i="1" smtClean="0">
                                          <a:latin typeface="Cambria Math"/>
                                          <a:ea typeface="Cambria Math"/>
                                        </a:rPr>
                                        <m:t>2</m:t>
                                      </m:r>
                                    </m:den>
                                  </m:f>
                                </m:e>
                              </m:rad>
                            </m:e>
                          </m:func>
                        </m:den>
                      </m:f>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f>
                        <m:fPr>
                          <m:ctrlPr>
                            <a:rPr lang="en-IN"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IN" sz="2000" i="1" smtClean="0">
                              <a:latin typeface="Cambria Math"/>
                              <a:ea typeface="Cambria Math"/>
                            </a:rPr>
                          </m:ctrlPr>
                        </m:dPr>
                        <m:e>
                          <m:func>
                            <m:funcPr>
                              <m:ctrlPr>
                                <a:rPr lang="en-IN" sz="2000" i="1" smtClean="0">
                                  <a:latin typeface="Cambria Math"/>
                                  <a:ea typeface="Cambria Math"/>
                                </a:rPr>
                              </m:ctrlPr>
                            </m:funcPr>
                            <m:fName>
                              <m:r>
                                <m:rPr>
                                  <m:sty m:val="p"/>
                                </m:rPr>
                                <a:rPr lang="en-IN" sz="2000" i="0" smtClean="0">
                                  <a:latin typeface="Cambria Math"/>
                                  <a:ea typeface="Cambria Math"/>
                                </a:rPr>
                                <m:t>sin</m:t>
                              </m:r>
                            </m:fName>
                            <m:e>
                              <m:f>
                                <m:fPr>
                                  <m:ctrlPr>
                                    <a:rPr lang="en-IN" sz="2000" i="1" smtClean="0">
                                      <a:latin typeface="Cambria Math"/>
                                      <a:ea typeface="Cambria Math"/>
                                    </a:rPr>
                                  </m:ctrlPr>
                                </m:fPr>
                                <m:num>
                                  <m:r>
                                    <a:rPr lang="en-IN" sz="2000" i="1" smtClean="0">
                                      <a:latin typeface="Cambria Math"/>
                                      <a:ea typeface="Cambria Math"/>
                                    </a:rPr>
                                    <m:t>𝜋</m:t>
                                  </m:r>
                                </m:num>
                                <m:den>
                                  <m:r>
                                    <a:rPr lang="en-US" sz="2000" b="0" i="1" smtClean="0">
                                      <a:latin typeface="Cambria Math"/>
                                      <a:ea typeface="Cambria Math"/>
                                    </a:rPr>
                                    <m:t>2</m:t>
                                  </m:r>
                                </m:den>
                              </m:f>
                              <m:r>
                                <a:rPr lang="en-IN" sz="2000" i="1" smtClean="0">
                                  <a:latin typeface="Cambria Math"/>
                                  <a:ea typeface="Cambria Math"/>
                                </a:rPr>
                                <m:t>−</m:t>
                              </m:r>
                              <m:func>
                                <m:funcPr>
                                  <m:ctrlPr>
                                    <a:rPr lang="en-IN" sz="2000" i="1" smtClean="0">
                                      <a:latin typeface="Cambria Math"/>
                                      <a:ea typeface="Cambria Math"/>
                                    </a:rPr>
                                  </m:ctrlPr>
                                </m:funcPr>
                                <m:fName>
                                  <m:r>
                                    <m:rPr>
                                      <m:sty m:val="p"/>
                                    </m:rPr>
                                    <a:rPr lang="en-IN" sz="2000" i="0" smtClean="0">
                                      <a:latin typeface="Cambria Math"/>
                                      <a:ea typeface="Cambria Math"/>
                                    </a:rPr>
                                    <m:t>sin</m:t>
                                  </m:r>
                                </m:fName>
                                <m:e>
                                  <m:d>
                                    <m:dPr>
                                      <m:ctrlPr>
                                        <a:rPr lang="en-IN" sz="2000" i="1" smtClean="0">
                                          <a:latin typeface="Cambria Math"/>
                                          <a:ea typeface="Cambria Math"/>
                                        </a:rPr>
                                      </m:ctrlPr>
                                    </m:dPr>
                                    <m:e>
                                      <m:func>
                                        <m:funcPr>
                                          <m:ctrlPr>
                                            <a:rPr lang="en-IN" sz="2000" i="1" smtClean="0">
                                              <a:latin typeface="Cambria Math"/>
                                              <a:ea typeface="Cambria Math"/>
                                            </a:rPr>
                                          </m:ctrlPr>
                                        </m:funcPr>
                                        <m:fName>
                                          <m:sSup>
                                            <m:sSupPr>
                                              <m:ctrlPr>
                                                <a:rPr lang="en-IN" sz="2000" i="1" smtClean="0">
                                                  <a:latin typeface="Cambria Math"/>
                                                  <a:ea typeface="Cambria Math"/>
                                                </a:rPr>
                                              </m:ctrlPr>
                                            </m:sSupPr>
                                            <m:e>
                                              <m:r>
                                                <m:rPr>
                                                  <m:sty m:val="p"/>
                                                </m:rPr>
                                                <a:rPr lang="en-IN" sz="2000" i="0" smtClean="0">
                                                  <a:latin typeface="Cambria Math"/>
                                                  <a:ea typeface="Cambria Math"/>
                                                </a:rPr>
                                                <m:t>tan</m:t>
                                              </m:r>
                                            </m:e>
                                            <m:sup>
                                              <m:r>
                                                <a:rPr lang="en-IN" sz="2000" i="1" smtClean="0">
                                                  <a:latin typeface="Cambria Math"/>
                                                  <a:ea typeface="Cambria Math"/>
                                                </a:rPr>
                                                <m:t>−1</m:t>
                                              </m:r>
                                            </m:sup>
                                          </m:sSup>
                                        </m:fName>
                                        <m:e>
                                          <m:rad>
                                            <m:radPr>
                                              <m:degHide m:val="on"/>
                                              <m:ctrlPr>
                                                <a:rPr lang="en-IN" sz="2000" i="1" smtClean="0">
                                                  <a:latin typeface="Cambria Math"/>
                                                  <a:ea typeface="Cambria Math"/>
                                                </a:rPr>
                                              </m:ctrlPr>
                                            </m:radPr>
                                            <m:deg/>
                                            <m:e>
                                              <m:f>
                                                <m:fPr>
                                                  <m:ctrlPr>
                                                    <a:rPr lang="en-IN" sz="2000" i="1" smtClean="0">
                                                      <a:latin typeface="Cambria Math"/>
                                                      <a:ea typeface="Cambria Math"/>
                                                    </a:rPr>
                                                  </m:ctrlPr>
                                                </m:fPr>
                                                <m:num>
                                                  <m:r>
                                                    <a:rPr lang="en-IN" sz="2000" i="1" smtClean="0">
                                                      <a:latin typeface="Cambria Math"/>
                                                      <a:ea typeface="Cambria Math"/>
                                                    </a:rPr>
                                                    <m:t>𝜇</m:t>
                                                  </m:r>
                                                </m:num>
                                                <m:den>
                                                  <m:r>
                                                    <a:rPr lang="en-US" sz="2000" b="0" i="1" smtClean="0">
                                                      <a:latin typeface="Cambria Math"/>
                                                      <a:ea typeface="Cambria Math"/>
                                                    </a:rPr>
                                                    <m:t>2</m:t>
                                                  </m:r>
                                                </m:den>
                                              </m:f>
                                            </m:e>
                                          </m:rad>
                                        </m:e>
                                      </m:func>
                                    </m:e>
                                  </m:d>
                                </m:e>
                              </m:func>
                            </m:e>
                          </m:func>
                        </m:e>
                      </m:d>
                      <m:r>
                        <a:rPr lang="en-US" sz="2000" b="0" i="1" smtClean="0">
                          <a:latin typeface="Cambria Math"/>
                          <a:ea typeface="Cambria Math"/>
                        </a:rPr>
                        <m:t>            =</m:t>
                      </m:r>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US" sz="2000" b="0" i="1" smtClean="0">
                              <a:latin typeface="Cambria Math"/>
                              <a:ea typeface="Cambria Math"/>
                            </a:rPr>
                          </m:ctrlPr>
                        </m:dPr>
                        <m:e>
                          <m:r>
                            <a:rPr lang="en-US" sz="2000" b="0" i="1" smtClean="0">
                              <a:latin typeface="Cambria Math"/>
                              <a:ea typeface="Cambria Math"/>
                            </a:rPr>
                            <m:t>1−</m:t>
                          </m:r>
                          <m:f>
                            <m:fPr>
                              <m:ctrlPr>
                                <a:rPr lang="en-US" sz="2000" b="0" i="1" smtClean="0">
                                  <a:latin typeface="Cambria Math"/>
                                  <a:ea typeface="Cambria Math"/>
                                </a:rPr>
                              </m:ctrlPr>
                            </m:fPr>
                            <m:num>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𝜇</m:t>
                                      </m:r>
                                    </m:num>
                                    <m:den>
                                      <m:r>
                                        <a:rPr lang="en-US" sz="2000" b="0" i="1" smtClean="0">
                                          <a:latin typeface="Cambria Math"/>
                                          <a:ea typeface="Cambria Math"/>
                                        </a:rPr>
                                        <m:t>2</m:t>
                                      </m:r>
                                    </m:den>
                                  </m:f>
                                </m:e>
                              </m:rad>
                            </m:num>
                            <m:den>
                              <m:r>
                                <a:rPr lang="en-US" sz="2000" b="0" i="1" smtClean="0">
                                  <a:latin typeface="Cambria Math"/>
                                  <a:ea typeface="Cambria Math"/>
                                </a:rPr>
                                <m:t>1+</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𝜇</m:t>
                                      </m:r>
                                    </m:num>
                                    <m:den>
                                      <m:r>
                                        <a:rPr lang="en-US" sz="2000" b="0" i="1" smtClean="0">
                                          <a:latin typeface="Cambria Math"/>
                                          <a:ea typeface="Cambria Math"/>
                                        </a:rPr>
                                        <m:t>2</m:t>
                                      </m:r>
                                    </m:den>
                                  </m:f>
                                </m:e>
                              </m:rad>
                            </m:den>
                          </m:f>
                        </m:e>
                      </m:d>
                    </m:oMath>
                  </m:oMathPara>
                </a14:m>
                <a:endParaRPr lang="en-IN" sz="2000" dirty="0" smtClean="0"/>
              </a:p>
              <a:p>
                <a:pPr marL="0" indent="0">
                  <a:buNone/>
                </a:pPr>
                <a:endParaRPr lang="en-IN" sz="2000" dirty="0" smtClean="0"/>
              </a:p>
              <a:p>
                <a:pPr marL="0" indent="0">
                  <a:buNone/>
                </a:pPr>
                <a14:m>
                  <m:oMathPara xmlns:m="http://schemas.openxmlformats.org/officeDocument/2006/math">
                    <m:oMathParaPr>
                      <m:jc m:val="centerGroup"/>
                    </m:oMathParaPr>
                    <m:oMath xmlns:m="http://schemas.openxmlformats.org/officeDocument/2006/math">
                      <m:borderBox>
                        <m:borderBoxPr>
                          <m:ctrlPr>
                            <a:rPr lang="en-IN" sz="2000" i="1" smtClean="0">
                              <a:latin typeface="Cambria Math"/>
                            </a:rPr>
                          </m:ctrlPr>
                        </m:borderBoxPr>
                        <m:e>
                          <m:sSub>
                            <m:sSubPr>
                              <m:ctrlPr>
                                <a:rPr lang="en-IN" sz="2000" i="1" smtClean="0">
                                  <a:latin typeface="Cambria Math"/>
                                </a:rPr>
                              </m:ctrlPr>
                            </m:sSubPr>
                            <m:e>
                              <m:r>
                                <a:rPr lang="en-US" sz="2000" b="0" i="1" smtClean="0">
                                  <a:latin typeface="Cambria Math"/>
                                </a:rPr>
                                <m:t>𝐵𝐸𝑅</m:t>
                              </m:r>
                            </m:e>
                            <m:sub>
                              <m:r>
                                <a:rPr lang="en-US" sz="2000" b="0" i="1" smtClean="0">
                                  <a:latin typeface="Cambria Math"/>
                                </a:rPr>
                                <m:t>𝑟𝑎𝑦𝑙𝑒𝑖𝑔h</m:t>
                              </m:r>
                            </m:sub>
                          </m:sSub>
                          <m:r>
                            <a:rPr lang="en-IN" sz="2000" i="1" smtClean="0">
                              <a:latin typeface="Cambria Math"/>
                              <a:ea typeface="Cambria Math"/>
                            </a:rPr>
                            <m:t>=</m:t>
                          </m:r>
                          <m:f>
                            <m:fPr>
                              <m:ctrlPr>
                                <a:rPr lang="en-IN"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IN" sz="2000" i="1" smtClean="0">
                                  <a:latin typeface="Cambria Math"/>
                                  <a:ea typeface="Cambria Math"/>
                                </a:rPr>
                              </m:ctrlPr>
                            </m:dPr>
                            <m:e>
                              <m:r>
                                <a:rPr lang="en-US" sz="2000" b="0" i="1" smtClean="0">
                                  <a:latin typeface="Cambria Math"/>
                                  <a:ea typeface="Cambria Math"/>
                                </a:rPr>
                                <m:t>1−</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𝑆𝑁𝑅</m:t>
                                      </m:r>
                                    </m:num>
                                    <m:den>
                                      <m:r>
                                        <a:rPr lang="en-US" sz="2000" b="0" i="1" smtClean="0">
                                          <a:latin typeface="Cambria Math"/>
                                          <a:ea typeface="Cambria Math"/>
                                        </a:rPr>
                                        <m:t>2+</m:t>
                                      </m:r>
                                      <m:r>
                                        <a:rPr lang="en-US" sz="2000" b="0" i="1" smtClean="0">
                                          <a:latin typeface="Cambria Math"/>
                                          <a:ea typeface="Cambria Math"/>
                                        </a:rPr>
                                        <m:t>𝑆𝑁𝑅</m:t>
                                      </m:r>
                                    </m:den>
                                  </m:f>
                                </m:e>
                              </m:rad>
                            </m:e>
                          </m:d>
                        </m:e>
                      </m:borderBox>
                    </m:oMath>
                  </m:oMathPara>
                </a14:m>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7" y="750439"/>
                <a:ext cx="11614727" cy="5421762"/>
              </a:xfrm>
              <a:blipFill rotWithShape="1">
                <a:blip r:embed="rId3"/>
                <a:stretch>
                  <a:fillRect t="-449"/>
                </a:stretch>
              </a:blipFill>
            </p:spPr>
            <p:txBody>
              <a:bodyPr/>
              <a:lstStyle/>
              <a:p>
                <a:r>
                  <a:rPr lang="en-IN">
                    <a:noFill/>
                  </a:rPr>
                  <a:t> </a:t>
                </a:r>
              </a:p>
            </p:txBody>
          </p:sp>
        </mc:Fallback>
      </mc:AlternateContent>
    </p:spTree>
    <p:extLst>
      <p:ext uri="{BB962C8B-B14F-4D97-AF65-F5344CB8AC3E}">
        <p14:creationId xmlns:p14="http://schemas.microsoft.com/office/powerpoint/2010/main" val="134436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51692" y="986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15/50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51692" y="873124"/>
                <a:ext cx="11811708" cy="5286375"/>
              </a:xfrm>
            </p:spPr>
            <p:txBody>
              <a:bodyPr>
                <a:normAutofit/>
              </a:bodyPr>
              <a:lstStyle/>
              <a:p>
                <a:pPr marL="0" indent="0">
                  <a:buNone/>
                </a:pPr>
                <a:r>
                  <a:rPr lang="en-US" sz="2000" b="1" u="sng" dirty="0" smtClean="0">
                    <a:latin typeface="Times New Roman" pitchFamily="18" charset="0"/>
                    <a:cs typeface="Times New Roman" pitchFamily="18" charset="0"/>
                  </a:rPr>
                  <a:t>Rayleigh BER at high SNR:</a:t>
                </a:r>
              </a:p>
              <a:p>
                <a:pPr marL="0" indent="0">
                  <a:buNone/>
                </a:pPr>
                <a:r>
                  <a:rPr lang="en-US" sz="2000" dirty="0">
                    <a:latin typeface="Times New Roman" pitchFamily="18" charset="0"/>
                    <a:cs typeface="Times New Roman" pitchFamily="18" charset="0"/>
                  </a:rPr>
                  <a:t>As system </a:t>
                </a:r>
                <a:r>
                  <a:rPr lang="en-US" sz="2000" i="1" dirty="0">
                    <a:latin typeface="Times New Roman" pitchFamily="18" charset="0"/>
                    <a:cs typeface="Times New Roman" pitchFamily="18" charset="0"/>
                  </a:rPr>
                  <a:t>SNR → ∞</a:t>
                </a:r>
                <a:r>
                  <a:rPr lang="en-US" sz="2000" dirty="0">
                    <a:latin typeface="Times New Roman" pitchFamily="18" charset="0"/>
                    <a:cs typeface="Times New Roman" pitchFamily="18" charset="0"/>
                  </a:rPr>
                  <a:t>, the BER expression </a:t>
                </a:r>
                <a:r>
                  <a:rPr lang="en-US" sz="2000" dirty="0" smtClean="0">
                    <a:latin typeface="Times New Roman" pitchFamily="18" charset="0"/>
                    <a:cs typeface="Times New Roman" pitchFamily="18" charset="0"/>
                  </a:rPr>
                  <a:t>above can </a:t>
                </a:r>
                <a:r>
                  <a:rPr lang="en-US" sz="2000" dirty="0">
                    <a:latin typeface="Times New Roman" pitchFamily="18" charset="0"/>
                    <a:cs typeface="Times New Roman" pitchFamily="18" charset="0"/>
                  </a:rPr>
                  <a:t>be simplified as </a:t>
                </a: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a:latin typeface="Cambria Math"/>
                            </a:rPr>
                          </m:ctrlPr>
                        </m:sSubPr>
                        <m:e>
                          <m:r>
                            <a:rPr lang="en-US" sz="2000" i="1">
                              <a:latin typeface="Cambria Math"/>
                            </a:rPr>
                            <m:t>𝐵𝐸𝑅</m:t>
                          </m:r>
                        </m:e>
                        <m:sub>
                          <m:r>
                            <a:rPr lang="en-US" sz="2000" i="1">
                              <a:latin typeface="Cambria Math"/>
                            </a:rPr>
                            <m:t>𝑟𝑎𝑦𝑙𝑒𝑖𝑔h</m:t>
                          </m:r>
                        </m:sub>
                      </m:sSub>
                      <m:r>
                        <a:rPr lang="en-IN" sz="2000" i="1">
                          <a:latin typeface="Cambria Math"/>
                          <a:ea typeface="Cambria Math"/>
                        </a:rPr>
                        <m:t>=</m:t>
                      </m:r>
                      <m:f>
                        <m:fPr>
                          <m:ctrlPr>
                            <a:rPr lang="en-IN" sz="2000" i="1">
                              <a:latin typeface="Cambria Math"/>
                              <a:ea typeface="Cambria Math"/>
                            </a:rPr>
                          </m:ctrlPr>
                        </m:fPr>
                        <m:num>
                          <m:r>
                            <a:rPr lang="en-US" sz="2000" i="1">
                              <a:latin typeface="Cambria Math"/>
                              <a:ea typeface="Cambria Math"/>
                            </a:rPr>
                            <m:t>1</m:t>
                          </m:r>
                        </m:num>
                        <m:den>
                          <m:r>
                            <a:rPr lang="en-US" sz="2000" i="1">
                              <a:latin typeface="Cambria Math"/>
                              <a:ea typeface="Cambria Math"/>
                            </a:rPr>
                            <m:t>2</m:t>
                          </m:r>
                        </m:den>
                      </m:f>
                      <m:d>
                        <m:dPr>
                          <m:ctrlPr>
                            <a:rPr lang="en-IN" sz="2000" i="1">
                              <a:latin typeface="Cambria Math"/>
                              <a:ea typeface="Cambria Math"/>
                            </a:rPr>
                          </m:ctrlPr>
                        </m:dPr>
                        <m:e>
                          <m:r>
                            <a:rPr lang="en-US" sz="2000" i="1">
                              <a:latin typeface="Cambria Math"/>
                              <a:ea typeface="Cambria Math"/>
                            </a:rPr>
                            <m:t>1−</m:t>
                          </m:r>
                          <m:rad>
                            <m:radPr>
                              <m:degHide m:val="on"/>
                              <m:ctrlPr>
                                <a:rPr lang="en-US" sz="2000" i="1">
                                  <a:latin typeface="Cambria Math"/>
                                  <a:ea typeface="Cambria Math"/>
                                </a:rPr>
                              </m:ctrlPr>
                            </m:radPr>
                            <m:deg/>
                            <m:e>
                              <m:f>
                                <m:fPr>
                                  <m:ctrlPr>
                                    <a:rPr lang="en-US" sz="2000" i="1">
                                      <a:latin typeface="Cambria Math"/>
                                      <a:ea typeface="Cambria Math"/>
                                    </a:rPr>
                                  </m:ctrlPr>
                                </m:fPr>
                                <m:num>
                                  <m:r>
                                    <a:rPr lang="en-US" sz="2000" i="1">
                                      <a:latin typeface="Cambria Math"/>
                                      <a:ea typeface="Cambria Math"/>
                                    </a:rPr>
                                    <m:t>𝑆𝑁𝑅</m:t>
                                  </m:r>
                                </m:num>
                                <m:den>
                                  <m:r>
                                    <a:rPr lang="en-US" sz="2000" i="1">
                                      <a:latin typeface="Cambria Math"/>
                                      <a:ea typeface="Cambria Math"/>
                                    </a:rPr>
                                    <m:t>2+</m:t>
                                  </m:r>
                                  <m:r>
                                    <a:rPr lang="en-US" sz="2000" i="1">
                                      <a:latin typeface="Cambria Math"/>
                                      <a:ea typeface="Cambria Math"/>
                                    </a:rPr>
                                    <m:t>𝑆𝑁𝑅</m:t>
                                  </m:r>
                                </m:den>
                              </m:f>
                            </m:e>
                          </m:rad>
                        </m:e>
                      </m:d>
                      <m:r>
                        <a:rPr lang="en-US" sz="2000" b="1" i="0" smtClean="0">
                          <a:latin typeface="Cambria Math"/>
                          <a:ea typeface="Cambria Math"/>
                        </a:rPr>
                        <m:t> </m:t>
                      </m:r>
                      <m:r>
                        <a:rPr lang="en-US" sz="2000" b="0" i="0" smtClean="0">
                          <a:latin typeface="Cambria Math"/>
                          <a:ea typeface="Cambria Math"/>
                        </a:rPr>
                        <m:t>=</m:t>
                      </m:r>
                      <m:f>
                        <m:fPr>
                          <m:ctrlPr>
                            <a:rPr lang="en-US"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d>
                        <m:dPr>
                          <m:ctrlPr>
                            <a:rPr lang="en-US" sz="2000" i="1" smtClean="0">
                              <a:latin typeface="Cambria Math"/>
                              <a:ea typeface="Cambria Math"/>
                            </a:rPr>
                          </m:ctrlPr>
                        </m:dPr>
                        <m:e>
                          <m:r>
                            <a:rPr lang="en-US" sz="2000" b="0" i="1" smtClean="0">
                              <a:latin typeface="Cambria Math"/>
                              <a:ea typeface="Cambria Math"/>
                            </a:rPr>
                            <m:t>1−</m:t>
                          </m:r>
                          <m:f>
                            <m:fPr>
                              <m:ctrlPr>
                                <a:rPr lang="en-US" sz="2000" i="1" smtClean="0">
                                  <a:latin typeface="Cambria Math"/>
                                  <a:ea typeface="Cambria Math"/>
                                </a:rPr>
                              </m:ctrlPr>
                            </m:fPr>
                            <m:num>
                              <m:r>
                                <a:rPr lang="en-US" sz="2000" b="0" i="1" smtClean="0">
                                  <a:latin typeface="Cambria Math"/>
                                  <a:ea typeface="Cambria Math"/>
                                </a:rPr>
                                <m:t>1</m:t>
                              </m:r>
                            </m:num>
                            <m:den>
                              <m:rad>
                                <m:radPr>
                                  <m:degHide m:val="on"/>
                                  <m:ctrlPr>
                                    <a:rPr lang="en-US" sz="2000" i="1" smtClean="0">
                                      <a:latin typeface="Cambria Math"/>
                                      <a:ea typeface="Cambria Math"/>
                                    </a:rPr>
                                  </m:ctrlPr>
                                </m:radPr>
                                <m:deg/>
                                <m:e>
                                  <m:r>
                                    <a:rPr lang="en-US" sz="2000" b="0" i="1" smtClean="0">
                                      <a:latin typeface="Cambria Math"/>
                                      <a:ea typeface="Cambria Math"/>
                                    </a:rPr>
                                    <m:t>1+</m:t>
                                  </m:r>
                                  <m:f>
                                    <m:fPr>
                                      <m:ctrlPr>
                                        <a:rPr lang="en-US" sz="2000" i="1" smtClean="0">
                                          <a:latin typeface="Cambria Math"/>
                                          <a:ea typeface="Cambria Math"/>
                                        </a:rPr>
                                      </m:ctrlPr>
                                    </m:fPr>
                                    <m:num>
                                      <m:r>
                                        <a:rPr lang="en-US" sz="2000" b="0" i="1" smtClean="0">
                                          <a:latin typeface="Cambria Math"/>
                                          <a:ea typeface="Cambria Math"/>
                                        </a:rPr>
                                        <m:t>2</m:t>
                                      </m:r>
                                    </m:num>
                                    <m:den>
                                      <m:r>
                                        <a:rPr lang="en-US" sz="2000" b="0" i="1" smtClean="0">
                                          <a:latin typeface="Cambria Math"/>
                                          <a:ea typeface="Cambria Math"/>
                                        </a:rPr>
                                        <m:t>𝑆𝑁𝑅</m:t>
                                      </m:r>
                                    </m:den>
                                  </m:f>
                                </m:e>
                              </m:rad>
                            </m:den>
                          </m:f>
                        </m:e>
                      </m:d>
                    </m:oMath>
                  </m:oMathPara>
                </a14:m>
                <a:endParaRPr lang="en-IN" sz="2000" u="sng"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begChr m:val="["/>
                          <m:endChr m:val="]"/>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𝑆𝑁𝑅</m:t>
                                      </m:r>
                                    </m:den>
                                  </m:f>
                                </m:e>
                              </m:d>
                            </m:e>
                          </m:d>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𝑆𝑁𝑅</m:t>
                          </m:r>
                        </m:den>
                      </m:f>
                      <m:r>
                        <a:rPr lang="en-US" sz="2000" b="0"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𝑨</m:t>
                      </m:r>
                    </m:oMath>
                  </m:oMathPara>
                </a14:m>
                <a:endParaRPr lang="en-IN" sz="2000" b="1"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At high SNR, the BER of a wireless fading channel decreases at a very slow rate of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𝑆𝑁𝑅</m:t>
                        </m:r>
                      </m:den>
                    </m:f>
                  </m:oMath>
                </a14:m>
                <a:r>
                  <a:rPr lang="en-US" sz="2000" dirty="0" smtClean="0">
                    <a:latin typeface="Times New Roman" pitchFamily="18" charset="0"/>
                    <a:cs typeface="Times New Roman" pitchFamily="18" charset="0"/>
                  </a:rPr>
                  <a:t> compared to that of a </a:t>
                </a:r>
                <a:r>
                  <a:rPr lang="en-US" sz="2000" dirty="0" err="1" smtClean="0">
                    <a:latin typeface="Times New Roman" pitchFamily="18" charset="0"/>
                    <a:cs typeface="Times New Roman" pitchFamily="18" charset="0"/>
                  </a:rPr>
                  <a:t>wireline</a:t>
                </a:r>
                <a:r>
                  <a:rPr lang="en-US" sz="2000" dirty="0" smtClean="0">
                    <a:latin typeface="Times New Roman" pitchFamily="18" charset="0"/>
                    <a:cs typeface="Times New Roman" pitchFamily="18" charset="0"/>
                  </a:rPr>
                  <a:t> channel with decreases exponentially</a:t>
                </a: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1692" y="873124"/>
                <a:ext cx="11811708" cy="5286375"/>
              </a:xfrm>
              <a:blipFill rotWithShape="1">
                <a:blip r:embed="rId3"/>
                <a:stretch>
                  <a:fillRect l="-568" t="-1153" r="-516"/>
                </a:stretch>
              </a:blipFill>
            </p:spPr>
            <p:txBody>
              <a:bodyPr/>
              <a:lstStyle/>
              <a:p>
                <a:r>
                  <a:rPr lang="en-IN">
                    <a:noFill/>
                  </a:rPr>
                  <a:t> </a:t>
                </a:r>
              </a:p>
            </p:txBody>
          </p:sp>
        </mc:Fallback>
      </mc:AlternateContent>
    </p:spTree>
    <p:extLst>
      <p:ext uri="{BB962C8B-B14F-4D97-AF65-F5344CB8AC3E}">
        <p14:creationId xmlns:p14="http://schemas.microsoft.com/office/powerpoint/2010/main" val="280379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73744"/>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16/50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164392" y="847724"/>
            <a:ext cx="11862508" cy="5349875"/>
          </a:xfrm>
        </p:spPr>
        <p:txBody>
          <a:bodyPr>
            <a:normAutofit/>
          </a:bodyPr>
          <a:lstStyle/>
          <a:p>
            <a:pPr marL="0" indent="0">
              <a:buNone/>
            </a:pPr>
            <a:r>
              <a:rPr lang="en-US" sz="2000" b="1" u="sng" dirty="0" smtClean="0">
                <a:latin typeface="Times New Roman" pitchFamily="18" charset="0"/>
                <a:cs typeface="Times New Roman" pitchFamily="18" charset="0"/>
              </a:rPr>
              <a:t>WIRELESS CHANNEL AND DELAY SPEED:</a:t>
            </a:r>
          </a:p>
          <a:p>
            <a:pPr algn="just">
              <a:buFont typeface="Wingdings" pitchFamily="2" charset="2"/>
              <a:buChar char="Ø"/>
            </a:pPr>
            <a:r>
              <a:rPr lang="en-US" sz="2000" dirty="0" smtClean="0">
                <a:latin typeface="Times New Roman" pitchFamily="18" charset="0"/>
                <a:cs typeface="Times New Roman" pitchFamily="18" charset="0"/>
              </a:rPr>
              <a:t>The fading wireless channel comprises several multipath components arising from the presence of multiple non-line-of-sight (NLOS) signal-propagation paths. These NLOS components arise from the scattering effects of objects in the wireless environment such as buildings, trees, vehicles, water bodies, etc.</a:t>
            </a:r>
          </a:p>
          <a:p>
            <a:pPr algn="just">
              <a:buFont typeface="Wingdings" pitchFamily="2" charset="2"/>
              <a:buChar char="Ø"/>
            </a:pPr>
            <a:r>
              <a:rPr lang="en-IN" sz="2000" dirty="0" smtClean="0">
                <a:latin typeface="Times New Roman" pitchFamily="18" charset="0"/>
                <a:cs typeface="Times New Roman" pitchFamily="18" charset="0"/>
              </a:rPr>
              <a:t>In Wireless </a:t>
            </a:r>
            <a:r>
              <a:rPr lang="en-IN" sz="2000" dirty="0">
                <a:latin typeface="Times New Roman" pitchFamily="18" charset="0"/>
                <a:cs typeface="Times New Roman" pitchFamily="18" charset="0"/>
              </a:rPr>
              <a:t>Channel </a:t>
            </a:r>
            <a:r>
              <a:rPr lang="en-IN" sz="2000" dirty="0" smtClean="0">
                <a:latin typeface="Times New Roman" pitchFamily="18" charset="0"/>
                <a:cs typeface="Times New Roman" pitchFamily="18" charset="0"/>
              </a:rPr>
              <a:t>Modelling</a:t>
            </a:r>
            <a:r>
              <a:rPr lang="en-US" sz="2000" dirty="0">
                <a:latin typeface="Times New Roman" pitchFamily="18" charset="0"/>
                <a:cs typeface="Times New Roman" pitchFamily="18" charset="0"/>
              </a:rPr>
              <a:t>we aim to develop a systemic framework to study the nature of the wireless channel, especially with respect to key properties such as inter-symbol interference and, time-varying characteristics amongst others. </a:t>
            </a:r>
            <a:endParaRPr lang="en-US" sz="2000" dirty="0" smtClean="0">
              <a:latin typeface="Times New Roman" pitchFamily="18" charset="0"/>
              <a:cs typeface="Times New Roman" pitchFamily="18" charset="0"/>
            </a:endParaRPr>
          </a:p>
          <a:p>
            <a:pPr algn="just">
              <a:buFont typeface="Wingdings" pitchFamily="2" charset="2"/>
              <a:buChar char="Ø"/>
            </a:pPr>
            <a:endParaRPr lang="en-IN" sz="20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3194050"/>
            <a:ext cx="4416425" cy="252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38708" y="5722957"/>
            <a:ext cx="6417911" cy="307777"/>
          </a:xfrm>
          <a:prstGeom prst="rect">
            <a:avLst/>
          </a:prstGeom>
        </p:spPr>
        <p:txBody>
          <a:bodyPr wrap="none">
            <a:spAutoFit/>
          </a:bodyPr>
          <a:lstStyle/>
          <a:p>
            <a:r>
              <a:rPr lang="en-US" sz="1400" b="1" dirty="0" smtClean="0">
                <a:latin typeface="Times New Roman" pitchFamily="18" charset="0"/>
                <a:cs typeface="Times New Roman" pitchFamily="18" charset="0"/>
              </a:rPr>
              <a:t>FIGURE 5: SCHEMATIC OF AN L = 4 TAP WIRELESS CHANNEL PROFILE </a:t>
            </a:r>
            <a:endParaRPr lang="en-I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70336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17/50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950004"/>
                <a:ext cx="11811708" cy="5222196"/>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impulse response of the standard multipath wireless channel can be </a:t>
                </a:r>
                <a:r>
                  <a:rPr lang="en-US" sz="2000" dirty="0" err="1" smtClean="0">
                    <a:latin typeface="Times New Roman" pitchFamily="18" charset="0"/>
                    <a:cs typeface="Times New Roman" pitchFamily="18" charset="0"/>
                  </a:rPr>
                  <a:t>modelled</a:t>
                </a:r>
                <a:r>
                  <a:rPr lang="en-US" sz="2000" dirty="0" smtClean="0">
                    <a:latin typeface="Times New Roman" pitchFamily="18" charset="0"/>
                    <a:cs typeface="Times New Roman" pitchFamily="18" charset="0"/>
                  </a:rPr>
                  <a:t> 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b="0" i="1" smtClean="0">
                          <a:latin typeface="Cambria Math"/>
                          <a:ea typeface="Cambria Math"/>
                          <a:cs typeface="Times New Roman" pitchFamily="18" charset="0"/>
                        </a:rPr>
                        <m:t>=</m:t>
                      </m:r>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e>
                          </m:d>
                        </m:e>
                      </m:nary>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each </a:t>
                </a:r>
                <a14:m>
                  <m:oMath xmlns:m="http://schemas.openxmlformats.org/officeDocument/2006/math">
                    <m:r>
                      <a:rPr lang="en-US" sz="2000" i="1" smtClean="0">
                        <a:latin typeface="Cambria Math"/>
                        <a:ea typeface="Cambria Math"/>
                      </a:rPr>
                      <m:t>𝛿</m:t>
                    </m:r>
                    <m:d>
                      <m:dPr>
                        <m:ctrlPr>
                          <a:rPr lang="en-US" sz="200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𝜏</m:t>
                            </m:r>
                          </m:e>
                          <m:sub>
                            <m:r>
                              <a:rPr lang="en-US" sz="2000" b="0" i="1" smtClean="0">
                                <a:latin typeface="Cambria Math"/>
                                <a:ea typeface="Cambria Math"/>
                              </a:rPr>
                              <m:t>𝑖</m:t>
                            </m:r>
                          </m:sub>
                        </m:sSub>
                      </m:e>
                    </m:d>
                  </m:oMath>
                </a14:m>
                <a:r>
                  <a:rPr lang="en-US" sz="2000" dirty="0" smtClean="0">
                    <a:latin typeface="Times New Roman" pitchFamily="18" charset="0"/>
                    <a:cs typeface="Times New Roman" pitchFamily="18" charset="0"/>
                  </a:rPr>
                  <a:t> corresponds </a:t>
                </a:r>
                <a:r>
                  <a:rPr lang="en-US" sz="2000" dirty="0">
                    <a:latin typeface="Times New Roman" pitchFamily="18" charset="0"/>
                    <a:cs typeface="Times New Roman" pitchFamily="18" charset="0"/>
                  </a:rPr>
                  <a:t>to delaying the signal </a:t>
                </a:r>
                <a:r>
                  <a:rPr lang="en-US" sz="2000" dirty="0" smtClean="0">
                    <a:latin typeface="Times New Roman" pitchFamily="18" charset="0"/>
                    <a:cs typeface="Times New Roman" pitchFamily="18" charset="0"/>
                  </a:rPr>
                  <a:t>by</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attenuation associated with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path</a:t>
                </a:r>
                <a:r>
                  <a:rPr lang="en-US" sz="2000" dirty="0">
                    <a:latin typeface="Times New Roman" pitchFamily="18" charset="0"/>
                    <a:cs typeface="Times New Roman" pitchFamily="18" charset="0"/>
                  </a:rPr>
                  <a:t>. The quantity </a:t>
                </a:r>
                <a:r>
                  <a:rPr lang="en-US" sz="2000" i="1" dirty="0">
                    <a:latin typeface="Times New Roman" pitchFamily="18" charset="0"/>
                    <a:cs typeface="Times New Roman" pitchFamily="18" charset="0"/>
                  </a:rPr>
                  <a:t>L</a:t>
                </a:r>
                <a:r>
                  <a:rPr lang="en-US" sz="2000" dirty="0">
                    <a:latin typeface="Times New Roman" pitchFamily="18" charset="0"/>
                    <a:cs typeface="Times New Roman" pitchFamily="18" charset="0"/>
                  </a:rPr>
                  <a:t> denotes the number of paths or multipath components. From the above impulse response, one can define the multipath power profile of the multipath channel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e>
                      </m:d>
                      <m:r>
                        <a:rPr lang="en-IN" sz="2000" i="1" smtClean="0">
                          <a:latin typeface="Cambria Math"/>
                          <a:ea typeface="Cambria Math"/>
                          <a:cs typeface="Times New Roman" pitchFamily="18" charset="0"/>
                        </a:rPr>
                        <m:t>=</m:t>
                      </m:r>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p>
                            <m:sSupPr>
                              <m:ctrlPr>
                                <a:rPr lang="en-IN" sz="2000" i="1" smtClean="0">
                                  <a:latin typeface="Cambria Math"/>
                                  <a:ea typeface="Cambria Math"/>
                                  <a:cs typeface="Times New Roman" pitchFamily="18" charset="0"/>
                                </a:rPr>
                              </m:ctrlPr>
                            </m:sSupPr>
                            <m:e>
                              <m:d>
                                <m:dPr>
                                  <m:begChr m:val="|"/>
                                  <m:endChr m:val="|"/>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e>
                              </m:d>
                            </m:e>
                            <m:sup>
                              <m:r>
                                <a:rPr lang="en-US" sz="2000" b="0" i="1" smtClean="0">
                                  <a:latin typeface="Cambria Math"/>
                                  <a:ea typeface="Cambria Math"/>
                                  <a:cs typeface="Times New Roman" pitchFamily="18" charset="0"/>
                                </a:rPr>
                                <m:t>2</m:t>
                              </m:r>
                            </m:sup>
                          </m:sSup>
                          <m:r>
                            <a:rPr lang="en-IN" sz="2000" i="1" smtClean="0">
                              <a:latin typeface="Cambria Math"/>
                              <a:ea typeface="Cambria Math"/>
                              <a:cs typeface="Times New Roman" pitchFamily="18" charset="0"/>
                            </a:rPr>
                            <m:t>𝛿</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e>
                          </m:d>
                        </m:e>
                      </m:nary>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r>
                  <a:rPr lang="en-IN" sz="2000" dirty="0" smtClean="0">
                    <a:ea typeface="Cambria Math"/>
                    <a:cs typeface="Times New Roman" pitchFamily="18" charset="0"/>
                  </a:rPr>
                  <a:t>					        </a:t>
                </a:r>
                <a14:m>
                  <m:oMath xmlns:m="http://schemas.openxmlformats.org/officeDocument/2006/math">
                    <m:r>
                      <a:rPr lang="en-IN" sz="2000" i="1" smtClean="0">
                        <a:latin typeface="Cambria Math"/>
                        <a:ea typeface="Cambria Math"/>
                        <a:cs typeface="Times New Roman" pitchFamily="18" charset="0"/>
                      </a:rPr>
                      <m:t>=</m:t>
                    </m:r>
                    <m:nary>
                      <m:naryPr>
                        <m:chr m:val="∑"/>
                        <m:ctrlPr>
                          <a:rPr lang="en-IN" sz="2000" i="1">
                            <a:latin typeface="Cambria Math"/>
                            <a:ea typeface="Cambria Math"/>
                            <a:cs typeface="Times New Roman" pitchFamily="18" charset="0"/>
                          </a:rPr>
                        </m:ctrlPr>
                      </m:naryPr>
                      <m:sub>
                        <m:r>
                          <m:rPr>
                            <m:brk m:alnAt="23"/>
                          </m:rPr>
                          <a:rPr lang="en-US" sz="2000" i="1">
                            <a:latin typeface="Cambria Math"/>
                            <a:ea typeface="Cambria Math"/>
                            <a:cs typeface="Times New Roman" pitchFamily="18" charset="0"/>
                          </a:rPr>
                          <m:t>𝑖</m:t>
                        </m:r>
                        <m:r>
                          <a:rPr lang="en-US" sz="2000" i="1">
                            <a:latin typeface="Cambria Math"/>
                            <a:ea typeface="Cambria Math"/>
                            <a:cs typeface="Times New Roman" pitchFamily="18" charset="0"/>
                          </a:rPr>
                          <m:t>=0</m:t>
                        </m:r>
                      </m:sub>
                      <m:sup>
                        <m:r>
                          <a:rPr lang="en-US" sz="2000" i="1">
                            <a:latin typeface="Cambria Math"/>
                            <a:ea typeface="Cambria Math"/>
                            <a:cs typeface="Times New Roman" pitchFamily="18" charset="0"/>
                          </a:rPr>
                          <m:t>𝐿</m:t>
                        </m:r>
                        <m:r>
                          <a:rPr lang="en-US" sz="2000" i="1">
                            <a:latin typeface="Cambria Math"/>
                            <a:ea typeface="Cambria Math"/>
                            <a:cs typeface="Times New Roman" pitchFamily="18" charset="0"/>
                          </a:rPr>
                          <m:t>−1</m:t>
                        </m:r>
                      </m:sup>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𝑔</m:t>
                            </m:r>
                          </m:e>
                          <m:sub>
                            <m:r>
                              <a:rPr lang="en-US" sz="2000" b="0" i="1" smtClean="0">
                                <a:latin typeface="Cambria Math"/>
                                <a:ea typeface="Cambria Math"/>
                                <a:cs typeface="Times New Roman" pitchFamily="18" charset="0"/>
                              </a:rPr>
                              <m:t>𝑖</m:t>
                            </m:r>
                          </m:sub>
                        </m:sSub>
                        <m:r>
                          <a:rPr lang="en-IN" sz="2000" i="1">
                            <a:latin typeface="Cambria Math"/>
                            <a:ea typeface="Cambria Math"/>
                            <a:cs typeface="Times New Roman" pitchFamily="18" charset="0"/>
                          </a:rPr>
                          <m:t>𝛿</m:t>
                        </m:r>
                        <m:d>
                          <m:dPr>
                            <m:ctrlPr>
                              <a:rPr lang="en-IN" sz="2000" i="1">
                                <a:latin typeface="Cambria Math"/>
                                <a:ea typeface="Cambria Math"/>
                                <a:cs typeface="Times New Roman" pitchFamily="18" charset="0"/>
                              </a:rPr>
                            </m:ctrlPr>
                          </m:dPr>
                          <m:e>
                            <m:r>
                              <a:rPr lang="en-US" sz="2000" i="1">
                                <a:latin typeface="Cambria Math"/>
                                <a:ea typeface="Cambria Math"/>
                                <a:cs typeface="Times New Roman" pitchFamily="18" charset="0"/>
                              </a:rPr>
                              <m:t>𝑡</m:t>
                            </m:r>
                            <m:r>
                              <a:rPr lang="en-US" sz="2000" i="1">
                                <a:latin typeface="Cambria Math"/>
                                <a:ea typeface="Cambria Math"/>
                                <a:cs typeface="Times New Roman" pitchFamily="18" charset="0"/>
                              </a:rPr>
                              <m:t>−</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𝜏</m:t>
                                </m:r>
                              </m:e>
                              <m:sub>
                                <m:r>
                                  <a:rPr lang="en-US" sz="2000" i="1">
                                    <a:latin typeface="Cambria Math"/>
                                    <a:ea typeface="Cambria Math"/>
                                    <a:cs typeface="Times New Roman" pitchFamily="18" charset="0"/>
                                  </a:rPr>
                                  <m:t>𝑖</m:t>
                                </m:r>
                              </m:sub>
                            </m:sSub>
                          </m:e>
                        </m:d>
                      </m:e>
                    </m:nary>
                  </m:oMath>
                </a14:m>
                <a:r>
                  <a:rPr lang="en-IN" sz="2000" dirty="0" smtClean="0">
                    <a:latin typeface="Times New Roman" pitchFamily="18" charset="0"/>
                    <a:cs typeface="Times New Roman" pitchFamily="18" charset="0"/>
                  </a:rPr>
                  <a:t>--------- 1</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950004"/>
                <a:ext cx="11811708" cy="5222196"/>
              </a:xfrm>
              <a:blipFill rotWithShape="1">
                <a:blip r:embed="rId3"/>
                <a:stretch>
                  <a:fillRect l="-568" t="-1167" r="-516" b="-7701"/>
                </a:stretch>
              </a:blipFill>
            </p:spPr>
            <p:txBody>
              <a:bodyPr/>
              <a:lstStyle/>
              <a:p>
                <a:r>
                  <a:rPr lang="en-IN">
                    <a:noFill/>
                  </a:rPr>
                  <a:t> </a:t>
                </a:r>
              </a:p>
            </p:txBody>
          </p:sp>
        </mc:Fallback>
      </mc:AlternateContent>
    </p:spTree>
    <p:extLst>
      <p:ext uri="{BB962C8B-B14F-4D97-AF65-F5344CB8AC3E}">
        <p14:creationId xmlns:p14="http://schemas.microsoft.com/office/powerpoint/2010/main" val="37450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Outline of the Presentation</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830997"/>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Noise and pulse modulation                   </a:t>
            </a:r>
            <a:r>
              <a:rPr lang="en-US" sz="2400" dirty="0" err="1" smtClean="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Dr.Y.Mallikarjuna</a:t>
            </a:r>
            <a:r>
              <a:rPr lang="en-US" sz="2400" dirty="0" smtClean="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 </a:t>
            </a:r>
            <a:r>
              <a:rPr lang="en-US" sz="2400" dirty="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Rao		</a:t>
            </a:r>
            <a:r>
              <a:rPr lang="en-US" sz="240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       </a:t>
            </a:r>
            <a:r>
              <a:rPr lang="en-US" sz="2400" smtClean="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21</a:t>
            </a:r>
            <a:r>
              <a:rPr lang="en-US" sz="2400" smtClean="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-02-2023</a:t>
            </a:r>
            <a:r>
              <a:rPr lang="en-US" sz="2400" dirty="0">
                <a:solidFill>
                  <a:schemeClr val="bg1"/>
                </a:solidFill>
                <a:effectLst>
                  <a:outerShdw blurRad="38100" dist="38100" dir="2700000" algn="tl">
                    <a:srgbClr val="000000">
                      <a:alpha val="43137"/>
                    </a:srgbClr>
                  </a:outerShdw>
                </a:effectLst>
                <a:latin typeface="Angsana New" panose="020B0502040204020203" pitchFamily="18" charset="-34"/>
                <a:ea typeface="Microsoft GothicNeo" panose="020B0503020000020004" pitchFamily="34" charset="-127"/>
                <a:cs typeface="Angsana New" panose="020B0502040204020203" pitchFamily="18" charset="-34"/>
              </a:rPr>
              <a:t>		</a:t>
            </a:r>
          </a:p>
        </p:txBody>
      </p:sp>
      <p:sp>
        <p:nvSpPr>
          <p:cNvPr id="9" name="TextBox 8">
            <a:extLst>
              <a:ext uri="{FF2B5EF4-FFF2-40B4-BE49-F238E27FC236}">
                <a16:creationId xmlns="" xmlns:a16="http://schemas.microsoft.com/office/drawing/2014/main" id="{84B741AE-165A-40FC-BFBA-59D981283D58}"/>
              </a:ext>
            </a:extLst>
          </p:cNvPr>
          <p:cNvSpPr txBox="1"/>
          <p:nvPr/>
        </p:nvSpPr>
        <p:spPr>
          <a:xfrm>
            <a:off x="331087" y="750438"/>
            <a:ext cx="5764913" cy="5652830"/>
          </a:xfrm>
          <a:prstGeom prst="rect">
            <a:avLst/>
          </a:prstGeom>
          <a:noFill/>
        </p:spPr>
        <p:txBody>
          <a:bodyPr wrap="square">
            <a:spAutoFit/>
          </a:bodyPr>
          <a:lstStyle/>
          <a:p>
            <a:pPr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2. SMALL SCALE FADING AND MULTIPATH</a:t>
            </a:r>
            <a:endParaRPr lang="en-IN" sz="1600" b="1" dirty="0" smtClean="0">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IN" sz="1600" dirty="0" smtClean="0">
                <a:latin typeface="Times New Roman" pitchFamily="18" charset="0"/>
                <a:ea typeface="Verdana" panose="020B0604030504040204" pitchFamily="34" charset="0"/>
                <a:cs typeface="Times New Roman" pitchFamily="18" charset="0"/>
              </a:rPr>
              <a:t>2</a:t>
            </a:r>
            <a:r>
              <a:rPr lang="en-IN" sz="1600" dirty="0" smtClean="0">
                <a:effectLst/>
                <a:latin typeface="Times New Roman" pitchFamily="18" charset="0"/>
                <a:ea typeface="Verdana" panose="020B0604030504040204" pitchFamily="34" charset="0"/>
                <a:cs typeface="Times New Roman" pitchFamily="18" charset="0"/>
              </a:rPr>
              <a:t>.1 FADING IN WIELESS CHANNEL</a:t>
            </a:r>
          </a:p>
          <a:p>
            <a:pPr fontAlgn="base">
              <a:lnSpc>
                <a:spcPct val="150000"/>
              </a:lnSpc>
              <a:spcAft>
                <a:spcPts val="800"/>
              </a:spcAft>
            </a:pPr>
            <a:r>
              <a:rPr lang="en-IN" sz="1600" dirty="0" smtClean="0">
                <a:latin typeface="Times New Roman" pitchFamily="18" charset="0"/>
                <a:ea typeface="Verdana" panose="020B0604030504040204" pitchFamily="34" charset="0"/>
                <a:cs typeface="Times New Roman" pitchFamily="18" charset="0"/>
              </a:rPr>
              <a:t>2.2 RAYLEIGH FADING </a:t>
            </a:r>
          </a:p>
          <a:p>
            <a:pPr fontAlgn="base">
              <a:lnSpc>
                <a:spcPct val="150000"/>
              </a:lnSpc>
              <a:spcAft>
                <a:spcPts val="800"/>
              </a:spcAft>
            </a:pPr>
            <a:r>
              <a:rPr lang="en-IN" sz="1600" dirty="0" smtClean="0">
                <a:latin typeface="Times New Roman" pitchFamily="18" charset="0"/>
                <a:ea typeface="Verdana" panose="020B0604030504040204" pitchFamily="34" charset="0"/>
                <a:cs typeface="Times New Roman" pitchFamily="18" charset="0"/>
              </a:rPr>
              <a:t>2</a:t>
            </a:r>
            <a:r>
              <a:rPr lang="en-IN" sz="1600" dirty="0" smtClean="0">
                <a:effectLst/>
                <a:latin typeface="Times New Roman" pitchFamily="18" charset="0"/>
                <a:ea typeface="Verdana" panose="020B0604030504040204" pitchFamily="34" charset="0"/>
                <a:cs typeface="Times New Roman" pitchFamily="18" charset="0"/>
              </a:rPr>
              <a:t>.3 BER IN WIRED AND WIRELESS CHANNEL</a:t>
            </a:r>
          </a:p>
          <a:p>
            <a:pPr fontAlgn="base">
              <a:lnSpc>
                <a:spcPct val="150000"/>
              </a:lnSpc>
              <a:spcAft>
                <a:spcPts val="800"/>
              </a:spcAft>
            </a:pPr>
            <a:r>
              <a:rPr lang="en-IN" sz="1600" dirty="0" smtClean="0">
                <a:latin typeface="Times New Roman" pitchFamily="18" charset="0"/>
                <a:ea typeface="Verdana" panose="020B0604030504040204" pitchFamily="34" charset="0"/>
                <a:cs typeface="Times New Roman" pitchFamily="18" charset="0"/>
              </a:rPr>
              <a:t>2.4 WIRELESS CHANNEL AND DELAY SPREAD </a:t>
            </a:r>
          </a:p>
          <a:p>
            <a:pPr fontAlgn="base">
              <a:lnSpc>
                <a:spcPct val="150000"/>
              </a:lnSpc>
              <a:spcAft>
                <a:spcPts val="800"/>
              </a:spcAft>
            </a:pPr>
            <a:r>
              <a:rPr lang="en-US" sz="1600" dirty="0" smtClean="0">
                <a:latin typeface="Times New Roman" pitchFamily="18" charset="0"/>
                <a:ea typeface="Verdana" panose="020B0604030504040204" pitchFamily="34" charset="0"/>
                <a:cs typeface="Times New Roman" pitchFamily="18" charset="0"/>
              </a:rPr>
              <a:t>2.5 COHERENCE BAND WIDTH OF WIRELESS CHNNEL</a:t>
            </a:r>
          </a:p>
          <a:p>
            <a:pPr fontAlgn="base">
              <a:lnSpc>
                <a:spcPct val="150000"/>
              </a:lnSpc>
              <a:spcAft>
                <a:spcPts val="800"/>
              </a:spcAft>
            </a:pPr>
            <a:r>
              <a:rPr lang="en-US" sz="1600" dirty="0" smtClean="0">
                <a:latin typeface="Times New Roman" pitchFamily="18" charset="0"/>
                <a:ea typeface="Verdana" panose="020B0604030504040204" pitchFamily="34" charset="0"/>
                <a:cs typeface="Times New Roman" pitchFamily="18" charset="0"/>
              </a:rPr>
              <a:t>2.6 </a:t>
            </a:r>
            <a:r>
              <a:rPr lang="en-US" sz="1600" b="1" dirty="0" smtClean="0">
                <a:latin typeface="Times New Roman" pitchFamily="18" charset="0"/>
                <a:ea typeface="Verdana" panose="020B0604030504040204" pitchFamily="34" charset="0"/>
                <a:cs typeface="Times New Roman" pitchFamily="18" charset="0"/>
              </a:rPr>
              <a:t>ISI</a:t>
            </a:r>
            <a:r>
              <a:rPr lang="en-US" sz="1600" dirty="0" smtClean="0">
                <a:latin typeface="Times New Roman" pitchFamily="18" charset="0"/>
                <a:ea typeface="Verdana" panose="020B0604030504040204" pitchFamily="34" charset="0"/>
                <a:cs typeface="Times New Roman" pitchFamily="18" charset="0"/>
              </a:rPr>
              <a:t> AND DOPPLER IN WIRELESS CHANNEL</a:t>
            </a:r>
          </a:p>
          <a:p>
            <a:pPr fontAlgn="base">
              <a:lnSpc>
                <a:spcPct val="150000"/>
              </a:lnSpc>
              <a:spcAft>
                <a:spcPts val="800"/>
              </a:spcAft>
            </a:pPr>
            <a:r>
              <a:rPr lang="en-US" sz="1600" dirty="0" smtClean="0">
                <a:latin typeface="Times New Roman" pitchFamily="18" charset="0"/>
                <a:ea typeface="Verdana" panose="020B0604030504040204" pitchFamily="34" charset="0"/>
                <a:cs typeface="Times New Roman" pitchFamily="18" charset="0"/>
              </a:rPr>
              <a:t>2.7 DOPPLER SPECTRUM AND JAKE’S MODEL</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2.1 DIVERSITY TECHNIQUES</a:t>
            </a:r>
          </a:p>
          <a:p>
            <a:pPr fontAlgn="base">
              <a:lnSpc>
                <a:spcPct val="150000"/>
              </a:lnSpc>
              <a:spcAft>
                <a:spcPts val="800"/>
              </a:spcAft>
            </a:pPr>
            <a:r>
              <a:rPr lang="en-US" sz="1600" dirty="0" smtClean="0">
                <a:latin typeface="Times New Roman" pitchFamily="18" charset="0"/>
                <a:ea typeface="Verdana" panose="020B0604030504040204" pitchFamily="34" charset="0"/>
                <a:cs typeface="Times New Roman" pitchFamily="18" charset="0"/>
              </a:rPr>
              <a:t>2.1.1 INTRODUCTION TO DIVERSITY TECHNIQUES </a:t>
            </a:r>
          </a:p>
          <a:p>
            <a:pPr fontAlgn="base">
              <a:lnSpc>
                <a:spcPct val="150000"/>
              </a:lnSpc>
              <a:spcAft>
                <a:spcPts val="800"/>
              </a:spcAft>
            </a:pPr>
            <a:r>
              <a:rPr lang="en-US" sz="1600" dirty="0" smtClean="0">
                <a:latin typeface="Times New Roman" pitchFamily="18" charset="0"/>
                <a:ea typeface="Verdana" panose="020B0604030504040204" pitchFamily="34" charset="0"/>
                <a:cs typeface="Times New Roman" pitchFamily="18" charset="0"/>
              </a:rPr>
              <a:t>2.1.2 </a:t>
            </a:r>
            <a:r>
              <a:rPr lang="en-US" sz="1600" b="1" dirty="0" smtClean="0">
                <a:latin typeface="Times New Roman" pitchFamily="18" charset="0"/>
                <a:ea typeface="Verdana" panose="020B0604030504040204" pitchFamily="34" charset="0"/>
                <a:cs typeface="Times New Roman" pitchFamily="18" charset="0"/>
              </a:rPr>
              <a:t>MRC</a:t>
            </a:r>
            <a:r>
              <a:rPr lang="en-US" sz="1600" dirty="0" smtClean="0">
                <a:latin typeface="Times New Roman" pitchFamily="18" charset="0"/>
                <a:ea typeface="Verdana" panose="020B0604030504040204" pitchFamily="34" charset="0"/>
                <a:cs typeface="Times New Roman" pitchFamily="18" charset="0"/>
              </a:rPr>
              <a:t> FOR MULTI-ANTENNA SYSTEM </a:t>
            </a:r>
          </a:p>
          <a:p>
            <a:pPr fontAlgn="base">
              <a:lnSpc>
                <a:spcPct val="150000"/>
              </a:lnSpc>
              <a:spcAft>
                <a:spcPts val="800"/>
              </a:spcAft>
            </a:pPr>
            <a:endParaRPr lang="en-IN" sz="1600" dirty="0" smtClean="0">
              <a:latin typeface="Times New Roman" pitchFamily="18" charset="0"/>
              <a:ea typeface="Verdana" panose="020B0604030504040204" pitchFamily="34" charset="0"/>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8" name="TextBox 7">
            <a:extLst>
              <a:ext uri="{FF2B5EF4-FFF2-40B4-BE49-F238E27FC236}">
                <a16:creationId xmlns="" xmlns:a16="http://schemas.microsoft.com/office/drawing/2014/main" id="{01C07CD3-6828-47BF-B927-6CA56A1E1DB1}"/>
              </a:ext>
            </a:extLst>
          </p:cNvPr>
          <p:cNvSpPr txBox="1"/>
          <p:nvPr/>
        </p:nvSpPr>
        <p:spPr>
          <a:xfrm>
            <a:off x="6605432" y="709534"/>
            <a:ext cx="5145261" cy="1405513"/>
          </a:xfrm>
          <a:prstGeom prst="rect">
            <a:avLst/>
          </a:prstGeom>
          <a:noFill/>
        </p:spPr>
        <p:txBody>
          <a:bodyPr wrap="square">
            <a:spAutoFit/>
          </a:bodyPr>
          <a:lstStyle/>
          <a:p>
            <a:pPr fontAlgn="base">
              <a:lnSpc>
                <a:spcPct val="150000"/>
              </a:lnSpc>
              <a:spcAft>
                <a:spcPts val="800"/>
              </a:spcAft>
            </a:pPr>
            <a:r>
              <a:rPr lang="en-IN" sz="1600" dirty="0" smtClean="0">
                <a:effectLst/>
                <a:latin typeface="Times New Roman" pitchFamily="18" charset="0"/>
                <a:ea typeface="Calibri" panose="020F0502020204030204" pitchFamily="34" charset="0"/>
                <a:cs typeface="Times New Roman" pitchFamily="18" charset="0"/>
              </a:rPr>
              <a:t>2.1.3 BER WITH DIVERSITY</a:t>
            </a:r>
          </a:p>
          <a:p>
            <a:pPr fontAlgn="base">
              <a:lnSpc>
                <a:spcPct val="150000"/>
              </a:lnSpc>
              <a:spcAft>
                <a:spcPts val="800"/>
              </a:spcAft>
            </a:pPr>
            <a:r>
              <a:rPr lang="en-IN" sz="1600" dirty="0" smtClean="0">
                <a:latin typeface="Times New Roman" pitchFamily="18" charset="0"/>
                <a:ea typeface="Calibri" panose="020F0502020204030204" pitchFamily="34" charset="0"/>
                <a:cs typeface="Times New Roman" pitchFamily="18" charset="0"/>
              </a:rPr>
              <a:t>2.1.4 SPATIAL DIVERSITY AND DIVERSITY ORDER</a:t>
            </a:r>
          </a:p>
          <a:p>
            <a:pPr fontAlgn="base">
              <a:lnSpc>
                <a:spcPct val="150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18/50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85824"/>
                <a:ext cx="11699133" cy="5311775"/>
              </a:xfrm>
            </p:spPr>
            <p:txBody>
              <a:bodyPr/>
              <a:lstStyle/>
              <a:p>
                <a:pPr>
                  <a:buFont typeface="Wingdings" pitchFamily="2" charset="2"/>
                  <a:buChar char="Ø"/>
                </a:pPr>
                <a:r>
                  <a:rPr lang="en-US" sz="2000" dirty="0" smtClean="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d>
                          <m:dPr>
                            <m:begChr m:val="|"/>
                            <m:endChr m:val="|"/>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e>
                        </m:d>
                      </m:e>
                      <m:sup>
                        <m:r>
                          <a:rPr lang="en-US" sz="2000" b="0" i="1" smtClean="0">
                            <a:latin typeface="Cambria Math"/>
                            <a:ea typeface="Cambria Math"/>
                            <a:cs typeface="Times New Roman" pitchFamily="18" charset="0"/>
                          </a:rPr>
                          <m:t>2</m:t>
                        </m:r>
                      </m:sup>
                    </m:sSup>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power gain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 path</a:t>
                </a:r>
                <a:r>
                  <a:rPr lang="en-US" sz="2000" dirty="0">
                    <a:latin typeface="Times New Roman" pitchFamily="18" charset="0"/>
                    <a:cs typeface="Times New Roman" pitchFamily="18" charset="0"/>
                  </a:rPr>
                  <a:t>. For instance, consider an </a:t>
                </a:r>
                <a:r>
                  <a:rPr lang="en-US" sz="2000" i="1" dirty="0">
                    <a:latin typeface="Times New Roman" pitchFamily="18" charset="0"/>
                    <a:cs typeface="Times New Roman" pitchFamily="18" charset="0"/>
                  </a:rPr>
                  <a:t>L = 4 </a:t>
                </a:r>
                <a:r>
                  <a:rPr lang="en-US" sz="2000" dirty="0">
                    <a:latin typeface="Times New Roman" pitchFamily="18" charset="0"/>
                    <a:cs typeface="Times New Roman" pitchFamily="18" charset="0"/>
                  </a:rPr>
                  <a:t>path multipath channel. The gains and the corresponding delays of the paths of this multipath channel </a:t>
                </a:r>
                <a:r>
                  <a:rPr lang="en-US" sz="2000" dirty="0" smtClean="0">
                    <a:latin typeface="Times New Roman" pitchFamily="18" charset="0"/>
                    <a:cs typeface="Times New Roman" pitchFamily="18" charset="0"/>
                  </a:rPr>
                  <a:t>is listed in below Table , </a:t>
                </a:r>
                <a:r>
                  <a:rPr lang="en-US" sz="2000" dirty="0">
                    <a:latin typeface="Times New Roman" pitchFamily="18" charset="0"/>
                    <a:cs typeface="Times New Roman" pitchFamily="18" charset="0"/>
                  </a:rPr>
                  <a:t>and this is schematically shown in Figure </a:t>
                </a:r>
                <a:r>
                  <a:rPr lang="en-US" sz="2000" dirty="0" smtClean="0">
                    <a:latin typeface="Times New Roman" pitchFamily="18" charset="0"/>
                    <a:cs typeface="Times New Roman" pitchFamily="18" charset="0"/>
                  </a:rPr>
                  <a:t>1</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sz="1200" b="1" dirty="0" smtClean="0">
                    <a:latin typeface="Times New Roman" pitchFamily="18" charset="0"/>
                    <a:cs typeface="Times New Roman" pitchFamily="18" charset="0"/>
                  </a:rPr>
                  <a:t>TABLE PATH GAINS AND ASSOCIATED DELAYS FOR AN L = 4 MULTIPATH CHANNEL</a:t>
                </a:r>
              </a:p>
              <a:p>
                <a:pPr marL="0" indent="0">
                  <a:buNone/>
                </a:pPr>
                <a:endParaRPr lang="en-US" sz="1200" b="1" dirty="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arriving power at the wireless receiver is schematically shown in Figure 6</a:t>
                </a:r>
                <a:r>
                  <a:rPr lang="en-US" sz="2000" dirty="0" smtClean="0">
                    <a:latin typeface="Times New Roman" pitchFamily="18" charset="0"/>
                    <a:cs typeface="Times New Roman" pitchFamily="18" charset="0"/>
                  </a:rPr>
                  <a:t> ;</a:t>
                </a:r>
                <a:r>
                  <a:rPr lang="en-US" sz="1200" dirty="0"/>
                  <a:t> </a:t>
                </a:r>
                <a:r>
                  <a:rPr lang="en-US" sz="2000" dirty="0">
                    <a:latin typeface="Times New Roman" pitchFamily="18" charset="0"/>
                    <a:cs typeface="Times New Roman" pitchFamily="18" charset="0"/>
                  </a:rPr>
                  <a:t>in which all the power is received at a single time instant due to the presence of only a </a:t>
                </a:r>
                <a:r>
                  <a:rPr lang="en-US" sz="2000" dirty="0" smtClean="0">
                    <a:latin typeface="Times New Roman" pitchFamily="18" charset="0"/>
                    <a:cs typeface="Times New Roman" pitchFamily="18" charset="0"/>
                  </a:rPr>
                  <a:t>single </a:t>
                </a:r>
                <a:r>
                  <a:rPr lang="en-US" sz="2000" dirty="0">
                    <a:latin typeface="Times New Roman" pitchFamily="18" charset="0"/>
                    <a:cs typeface="Times New Roman" pitchFamily="18" charset="0"/>
                  </a:rPr>
                  <a:t>propagation path</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The total power received in a multipath wireless channel occurs over a spread of time referred to as the </a:t>
                </a:r>
                <a:r>
                  <a:rPr lang="en-US" sz="2000" b="1" i="1" dirty="0" smtClean="0">
                    <a:latin typeface="Times New Roman" pitchFamily="18" charset="0"/>
                    <a:cs typeface="Times New Roman" pitchFamily="18" charset="0"/>
                  </a:rPr>
                  <a:t>DELAY SPREAD.</a:t>
                </a:r>
                <a:endParaRPr lang="en-IN" sz="2000" b="1" i="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85824"/>
                <a:ext cx="11699133" cy="5311775"/>
              </a:xfrm>
              <a:blipFill rotWithShape="1">
                <a:blip r:embed="rId4"/>
                <a:stretch>
                  <a:fillRect l="-469" t="-1032" r="-5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209499273"/>
                  </p:ext>
                </p:extLst>
              </p:nvPr>
            </p:nvGraphicFramePr>
            <p:xfrm>
              <a:off x="1104900" y="1900766"/>
              <a:ext cx="4038600" cy="1828800"/>
            </p:xfrm>
            <a:graphic>
              <a:graphicData uri="http://schemas.openxmlformats.org/drawingml/2006/table">
                <a:tbl>
                  <a:tblPr firstRow="1" bandRow="1">
                    <a:tableStyleId>{5C22544A-7EE6-4342-B048-85BDC9FD1C3A}</a:tableStyleId>
                  </a:tblPr>
                  <a:tblGrid>
                    <a:gridCol w="2142124"/>
                    <a:gridCol w="1896476"/>
                  </a:tblGrid>
                  <a:tr h="358987">
                    <a:tc>
                      <a:txBody>
                        <a:bodyPr/>
                        <a:lstStyle/>
                        <a:p>
                          <a:pPr algn="ctr"/>
                          <a:r>
                            <a:rPr lang="en-IN" dirty="0" smtClean="0"/>
                            <a:t>GAIN</a:t>
                          </a:r>
                          <a:endParaRPr lang="en-IN" dirty="0"/>
                        </a:p>
                      </a:txBody>
                      <a:tcPr/>
                    </a:tc>
                    <a:tc>
                      <a:txBody>
                        <a:bodyPr/>
                        <a:lstStyle/>
                        <a:p>
                          <a:pPr algn="ctr"/>
                          <a:r>
                            <a:rPr lang="en-IN" dirty="0" smtClean="0"/>
                            <a:t>DELAY</a:t>
                          </a:r>
                          <a:endParaRPr lang="en-IN" dirty="0"/>
                        </a:p>
                      </a:txBody>
                      <a:tcPr/>
                    </a:tc>
                  </a:tr>
                  <a:tr h="358987">
                    <a:tc>
                      <a:txBody>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a:rPr>
                                    </m:ctrlPr>
                                  </m:sSupPr>
                                  <m:e>
                                    <m:d>
                                      <m:dPr>
                                        <m:begChr m:val="|"/>
                                        <m:endChr m:val="|"/>
                                        <m:ctrlPr>
                                          <a:rPr lang="en-IN" i="1" smtClean="0">
                                            <a:latin typeface="Cambria Math"/>
                                          </a:rPr>
                                        </m:ctrlPr>
                                      </m:dPr>
                                      <m:e>
                                        <m:sSub>
                                          <m:sSubPr>
                                            <m:ctrlPr>
                                              <a:rPr lang="en-IN" i="1" smtClean="0">
                                                <a:latin typeface="Cambria Math"/>
                                              </a:rPr>
                                            </m:ctrlPr>
                                          </m:sSubPr>
                                          <m:e>
                                            <m:r>
                                              <a:rPr lang="en-US" b="0" i="1" smtClean="0">
                                                <a:latin typeface="Cambria Math"/>
                                              </a:rPr>
                                              <m:t>𝑎</m:t>
                                            </m:r>
                                          </m:e>
                                          <m:sub>
                                            <m:r>
                                              <a:rPr lang="en-US" b="0" i="1" smtClean="0">
                                                <a:latin typeface="Cambria Math"/>
                                              </a:rPr>
                                              <m:t>0</m:t>
                                            </m:r>
                                          </m:sub>
                                        </m:sSub>
                                      </m:e>
                                    </m:d>
                                  </m:e>
                                  <m:sup>
                                    <m:r>
                                      <a:rPr lang="en-US" b="0" i="1" smtClean="0">
                                        <a:latin typeface="Cambria Math"/>
                                      </a:rPr>
                                      <m:t>2</m:t>
                                    </m:r>
                                  </m:sup>
                                </m:sSup>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a:rPr>
                                      <m:t>𝑇</m:t>
                                    </m:r>
                                  </m:e>
                                  <m:sub>
                                    <m:r>
                                      <a:rPr lang="en-US" b="0" i="1" smtClean="0">
                                        <a:latin typeface="Cambria Math"/>
                                      </a:rPr>
                                      <m:t>0</m:t>
                                    </m:r>
                                  </m:sub>
                                </m:sSub>
                              </m:oMath>
                            </m:oMathPara>
                          </a14:m>
                          <a:endParaRPr lang="en-IN" dirty="0"/>
                        </a:p>
                      </a:txBody>
                      <a:tcPr/>
                    </a:tc>
                  </a:tr>
                  <a:tr h="358987">
                    <a:tc>
                      <a:txBody>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a:rPr>
                                    </m:ctrlPr>
                                  </m:sSupPr>
                                  <m:e>
                                    <m:d>
                                      <m:dPr>
                                        <m:begChr m:val="|"/>
                                        <m:endChr m:val="|"/>
                                        <m:ctrlPr>
                                          <a:rPr lang="en-IN" i="1" smtClean="0">
                                            <a:latin typeface="Cambria Math"/>
                                          </a:rPr>
                                        </m:ctrlPr>
                                      </m:dPr>
                                      <m:e>
                                        <m:sSub>
                                          <m:sSubPr>
                                            <m:ctrlPr>
                                              <a:rPr lang="en-IN" i="1" smtClean="0">
                                                <a:latin typeface="Cambria Math"/>
                                              </a:rPr>
                                            </m:ctrlPr>
                                          </m:sSubPr>
                                          <m:e>
                                            <m:r>
                                              <a:rPr lang="en-US" b="0" i="1" smtClean="0">
                                                <a:latin typeface="Cambria Math"/>
                                              </a:rPr>
                                              <m:t>𝑎</m:t>
                                            </m:r>
                                          </m:e>
                                          <m:sub>
                                            <m:r>
                                              <a:rPr lang="en-US" b="0" i="1" smtClean="0">
                                                <a:latin typeface="Cambria Math"/>
                                              </a:rPr>
                                              <m:t>1</m:t>
                                            </m:r>
                                          </m:sub>
                                        </m:sSub>
                                      </m:e>
                                    </m:d>
                                  </m:e>
                                  <m:sup>
                                    <m:r>
                                      <a:rPr lang="en-US" b="0" i="1" smtClean="0">
                                        <a:latin typeface="Cambria Math"/>
                                      </a:rPr>
                                      <m:t>2</m:t>
                                    </m:r>
                                  </m:sup>
                                </m:sSup>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a:rPr>
                                      <m:t>𝑇</m:t>
                                    </m:r>
                                  </m:e>
                                  <m:sub>
                                    <m:r>
                                      <a:rPr lang="en-US" b="0" i="1" smtClean="0">
                                        <a:latin typeface="Cambria Math"/>
                                      </a:rPr>
                                      <m:t>1</m:t>
                                    </m:r>
                                  </m:sub>
                                </m:sSub>
                              </m:oMath>
                            </m:oMathPara>
                          </a14:m>
                          <a:endParaRPr lang="en-IN" dirty="0"/>
                        </a:p>
                      </a:txBody>
                      <a:tcPr/>
                    </a:tc>
                  </a:tr>
                  <a:tr h="358987">
                    <a:tc>
                      <a:txBody>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a:rPr>
                                    </m:ctrlPr>
                                  </m:sSupPr>
                                  <m:e>
                                    <m:d>
                                      <m:dPr>
                                        <m:begChr m:val="|"/>
                                        <m:endChr m:val="|"/>
                                        <m:ctrlPr>
                                          <a:rPr lang="en-IN" i="1" smtClean="0">
                                            <a:latin typeface="Cambria Math"/>
                                          </a:rPr>
                                        </m:ctrlPr>
                                      </m:dPr>
                                      <m:e>
                                        <m:sSub>
                                          <m:sSubPr>
                                            <m:ctrlPr>
                                              <a:rPr lang="en-IN" i="1" smtClean="0">
                                                <a:latin typeface="Cambria Math"/>
                                              </a:rPr>
                                            </m:ctrlPr>
                                          </m:sSubPr>
                                          <m:e>
                                            <m:r>
                                              <a:rPr lang="en-US" b="0" i="1" smtClean="0">
                                                <a:latin typeface="Cambria Math"/>
                                              </a:rPr>
                                              <m:t>𝑎</m:t>
                                            </m:r>
                                          </m:e>
                                          <m:sub>
                                            <m:r>
                                              <a:rPr lang="en-US" b="0" i="1" smtClean="0">
                                                <a:latin typeface="Cambria Math"/>
                                              </a:rPr>
                                              <m:t>2</m:t>
                                            </m:r>
                                          </m:sub>
                                        </m:sSub>
                                      </m:e>
                                    </m:d>
                                  </m:e>
                                  <m:sup>
                                    <m:r>
                                      <a:rPr lang="en-US" b="0" i="1" smtClean="0">
                                        <a:latin typeface="Cambria Math"/>
                                      </a:rPr>
                                      <m:t>2</m:t>
                                    </m:r>
                                  </m:sup>
                                </m:sSup>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a:rPr>
                                      <m:t>𝑇</m:t>
                                    </m:r>
                                  </m:e>
                                  <m:sub>
                                    <m:r>
                                      <a:rPr lang="en-US" b="0" i="1" smtClean="0">
                                        <a:latin typeface="Cambria Math"/>
                                      </a:rPr>
                                      <m:t>2</m:t>
                                    </m:r>
                                  </m:sub>
                                </m:sSub>
                              </m:oMath>
                            </m:oMathPara>
                          </a14:m>
                          <a:endParaRPr lang="en-IN" dirty="0"/>
                        </a:p>
                      </a:txBody>
                      <a:tcPr/>
                    </a:tc>
                  </a:tr>
                  <a:tr h="358987">
                    <a:tc>
                      <a:txBody>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a:rPr>
                                    </m:ctrlPr>
                                  </m:sSupPr>
                                  <m:e>
                                    <m:d>
                                      <m:dPr>
                                        <m:begChr m:val="|"/>
                                        <m:endChr m:val="|"/>
                                        <m:ctrlPr>
                                          <a:rPr lang="en-IN" i="1" smtClean="0">
                                            <a:latin typeface="Cambria Math"/>
                                          </a:rPr>
                                        </m:ctrlPr>
                                      </m:dPr>
                                      <m:e>
                                        <m:sSub>
                                          <m:sSubPr>
                                            <m:ctrlPr>
                                              <a:rPr lang="en-IN" i="1" smtClean="0">
                                                <a:latin typeface="Cambria Math"/>
                                              </a:rPr>
                                            </m:ctrlPr>
                                          </m:sSubPr>
                                          <m:e>
                                            <m:r>
                                              <a:rPr lang="en-US" b="0" i="1" smtClean="0">
                                                <a:latin typeface="Cambria Math"/>
                                              </a:rPr>
                                              <m:t>𝑎</m:t>
                                            </m:r>
                                          </m:e>
                                          <m:sub>
                                            <m:r>
                                              <a:rPr lang="en-US" b="0" i="1" smtClean="0">
                                                <a:latin typeface="Cambria Math"/>
                                              </a:rPr>
                                              <m:t>3</m:t>
                                            </m:r>
                                          </m:sub>
                                        </m:sSub>
                                      </m:e>
                                    </m:d>
                                  </m:e>
                                  <m:sup>
                                    <m:r>
                                      <a:rPr lang="en-US" b="0" i="1" smtClean="0">
                                        <a:latin typeface="Cambria Math"/>
                                      </a:rPr>
                                      <m:t>2</m:t>
                                    </m:r>
                                  </m:sup>
                                </m:sSup>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a:rPr>
                                      <m:t>𝑇</m:t>
                                    </m:r>
                                  </m:e>
                                  <m:sub>
                                    <m:r>
                                      <a:rPr lang="en-US" b="0" i="1" smtClean="0">
                                        <a:latin typeface="Cambria Math"/>
                                      </a:rPr>
                                      <m:t>3</m:t>
                                    </m:r>
                                  </m:sub>
                                </m:sSub>
                              </m:oMath>
                            </m:oMathPara>
                          </a14:m>
                          <a:endParaRPr lang="en-IN"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209499273"/>
                  </p:ext>
                </p:extLst>
              </p:nvPr>
            </p:nvGraphicFramePr>
            <p:xfrm>
              <a:off x="1104900" y="1900766"/>
              <a:ext cx="4038600" cy="1828800"/>
            </p:xfrm>
            <a:graphic>
              <a:graphicData uri="http://schemas.openxmlformats.org/drawingml/2006/table">
                <a:tbl>
                  <a:tblPr firstRow="1" bandRow="1">
                    <a:tableStyleId>{5C22544A-7EE6-4342-B048-85BDC9FD1C3A}</a:tableStyleId>
                  </a:tblPr>
                  <a:tblGrid>
                    <a:gridCol w="2142124"/>
                    <a:gridCol w="1896476"/>
                  </a:tblGrid>
                  <a:tr h="365760">
                    <a:tc>
                      <a:txBody>
                        <a:bodyPr/>
                        <a:lstStyle/>
                        <a:p>
                          <a:pPr algn="ctr"/>
                          <a:r>
                            <a:rPr lang="en-IN" dirty="0" smtClean="0"/>
                            <a:t>GAIN</a:t>
                          </a:r>
                          <a:endParaRPr lang="en-IN" dirty="0"/>
                        </a:p>
                      </a:txBody>
                      <a:tcPr/>
                    </a:tc>
                    <a:tc>
                      <a:txBody>
                        <a:bodyPr/>
                        <a:lstStyle/>
                        <a:p>
                          <a:pPr algn="ctr"/>
                          <a:r>
                            <a:rPr lang="en-IN" dirty="0" smtClean="0"/>
                            <a:t>DELAY</a:t>
                          </a:r>
                          <a:endParaRPr lang="en-IN" dirty="0"/>
                        </a:p>
                      </a:txBody>
                      <a:tcPr/>
                    </a:tc>
                  </a:tr>
                  <a:tr h="365760">
                    <a:tc>
                      <a:txBody>
                        <a:bodyPr/>
                        <a:lstStyle/>
                        <a:p>
                          <a:endParaRPr lang="en-US"/>
                        </a:p>
                      </a:txBody>
                      <a:tcPr>
                        <a:blipFill rotWithShape="1">
                          <a:blip r:embed="rId5"/>
                          <a:stretch>
                            <a:fillRect t="-108333" r="-88352" b="-300000"/>
                          </a:stretch>
                        </a:blipFill>
                      </a:tcPr>
                    </a:tc>
                    <a:tc>
                      <a:txBody>
                        <a:bodyPr/>
                        <a:lstStyle/>
                        <a:p>
                          <a:endParaRPr lang="en-US"/>
                        </a:p>
                      </a:txBody>
                      <a:tcPr>
                        <a:blipFill rotWithShape="1">
                          <a:blip r:embed="rId5"/>
                          <a:stretch>
                            <a:fillRect l="-113183" t="-108333" b="-300000"/>
                          </a:stretch>
                        </a:blipFill>
                      </a:tcPr>
                    </a:tc>
                  </a:tr>
                  <a:tr h="365760">
                    <a:tc>
                      <a:txBody>
                        <a:bodyPr/>
                        <a:lstStyle/>
                        <a:p>
                          <a:endParaRPr lang="en-US"/>
                        </a:p>
                      </a:txBody>
                      <a:tcPr>
                        <a:blipFill rotWithShape="1">
                          <a:blip r:embed="rId5"/>
                          <a:stretch>
                            <a:fillRect t="-208333" r="-88352" b="-200000"/>
                          </a:stretch>
                        </a:blipFill>
                      </a:tcPr>
                    </a:tc>
                    <a:tc>
                      <a:txBody>
                        <a:bodyPr/>
                        <a:lstStyle/>
                        <a:p>
                          <a:endParaRPr lang="en-US"/>
                        </a:p>
                      </a:txBody>
                      <a:tcPr>
                        <a:blipFill rotWithShape="1">
                          <a:blip r:embed="rId5"/>
                          <a:stretch>
                            <a:fillRect l="-113183" t="-208333" b="-200000"/>
                          </a:stretch>
                        </a:blipFill>
                      </a:tcPr>
                    </a:tc>
                  </a:tr>
                  <a:tr h="365760">
                    <a:tc>
                      <a:txBody>
                        <a:bodyPr/>
                        <a:lstStyle/>
                        <a:p>
                          <a:endParaRPr lang="en-US"/>
                        </a:p>
                      </a:txBody>
                      <a:tcPr>
                        <a:blipFill rotWithShape="1">
                          <a:blip r:embed="rId5"/>
                          <a:stretch>
                            <a:fillRect t="-308333" r="-88352" b="-100000"/>
                          </a:stretch>
                        </a:blipFill>
                      </a:tcPr>
                    </a:tc>
                    <a:tc>
                      <a:txBody>
                        <a:bodyPr/>
                        <a:lstStyle/>
                        <a:p>
                          <a:endParaRPr lang="en-US"/>
                        </a:p>
                      </a:txBody>
                      <a:tcPr>
                        <a:blipFill rotWithShape="1">
                          <a:blip r:embed="rId5"/>
                          <a:stretch>
                            <a:fillRect l="-113183" t="-308333" b="-100000"/>
                          </a:stretch>
                        </a:blipFill>
                      </a:tcPr>
                    </a:tc>
                  </a:tr>
                  <a:tr h="365760">
                    <a:tc>
                      <a:txBody>
                        <a:bodyPr/>
                        <a:lstStyle/>
                        <a:p>
                          <a:endParaRPr lang="en-US"/>
                        </a:p>
                      </a:txBody>
                      <a:tcPr>
                        <a:blipFill rotWithShape="1">
                          <a:blip r:embed="rId5"/>
                          <a:stretch>
                            <a:fillRect t="-408333" r="-88352"/>
                          </a:stretch>
                        </a:blipFill>
                      </a:tcPr>
                    </a:tc>
                    <a:tc>
                      <a:txBody>
                        <a:bodyPr/>
                        <a:lstStyle/>
                        <a:p>
                          <a:endParaRPr lang="en-US"/>
                        </a:p>
                      </a:txBody>
                      <a:tcPr>
                        <a:blipFill rotWithShape="1">
                          <a:blip r:embed="rId5"/>
                          <a:stretch>
                            <a:fillRect l="-113183" t="-408333"/>
                          </a:stretch>
                        </a:blipFill>
                      </a:tcPr>
                    </a:tc>
                  </a:tr>
                </a:tbl>
              </a:graphicData>
            </a:graphic>
          </p:graphicFrame>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1600" y="1549400"/>
            <a:ext cx="4064866" cy="237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51599" y="4109135"/>
            <a:ext cx="5411925" cy="461665"/>
          </a:xfrm>
          <a:prstGeom prst="rect">
            <a:avLst/>
          </a:prstGeom>
        </p:spPr>
        <p:txBody>
          <a:bodyPr wrap="square">
            <a:spAutoFit/>
          </a:bodyPr>
          <a:lstStyle/>
          <a:p>
            <a:pPr algn="just"/>
            <a:r>
              <a:rPr lang="en-US" sz="1200" b="1" dirty="0" smtClean="0">
                <a:latin typeface="Times New Roman" pitchFamily="18" charset="0"/>
                <a:cs typeface="Times New Roman" pitchFamily="18" charset="0"/>
              </a:rPr>
              <a:t>FIGURE 6: SCHEMATIC OF A TYPICAL WIRELESS CHANNEL POWER PROFILE AND DELAY SPREAD</a:t>
            </a:r>
            <a:endParaRPr lang="en-IN"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222047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19/50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4392" y="931346"/>
                <a:ext cx="11811708" cy="5126554"/>
              </a:xfrm>
            </p:spPr>
            <p:txBody>
              <a:bodyPr>
                <a:normAutofit fontScale="85000" lnSpcReduction="20000"/>
              </a:bodyPr>
              <a:lstStyle/>
              <a:p>
                <a:pPr marL="0" indent="0">
                  <a:buNone/>
                </a:pPr>
                <a:r>
                  <a:rPr lang="en-IN" sz="2000" b="1" u="sng" dirty="0" smtClean="0">
                    <a:latin typeface="Times New Roman" pitchFamily="18" charset="0"/>
                    <a:cs typeface="Times New Roman" pitchFamily="18" charset="0"/>
                  </a:rPr>
                  <a:t>Maximum Delay Spread </a:t>
                </a:r>
                <a14:m>
                  <m:oMath xmlns:m="http://schemas.openxmlformats.org/officeDocument/2006/math">
                    <m:sSup>
                      <m:sSupPr>
                        <m:ctrlPr>
                          <a:rPr lang="en-IN" sz="2000" b="1" i="1" u="sng" smtClean="0">
                            <a:latin typeface="Cambria Math"/>
                            <a:cs typeface="Times New Roman" pitchFamily="18" charset="0"/>
                          </a:rPr>
                        </m:ctrlPr>
                      </m:sSupPr>
                      <m:e>
                        <m:sSub>
                          <m:sSubPr>
                            <m:ctrlPr>
                              <a:rPr lang="en-IN" sz="2000" b="1" i="1" u="sng" smtClean="0">
                                <a:latin typeface="Cambria Math"/>
                                <a:cs typeface="Times New Roman" pitchFamily="18" charset="0"/>
                              </a:rPr>
                            </m:ctrlPr>
                          </m:sSubPr>
                          <m:e>
                            <m:r>
                              <a:rPr lang="en-IN" sz="2000" b="1" i="1" u="sng" smtClean="0">
                                <a:latin typeface="Cambria Math"/>
                                <a:ea typeface="Cambria Math"/>
                                <a:cs typeface="Times New Roman" pitchFamily="18" charset="0"/>
                              </a:rPr>
                              <m:t>𝝈</m:t>
                            </m:r>
                          </m:e>
                          <m:sub>
                            <m:r>
                              <a:rPr lang="en-IN" sz="2000" b="1" i="1" u="sng" smtClean="0">
                                <a:latin typeface="Cambria Math"/>
                                <a:ea typeface="Cambria Math"/>
                                <a:cs typeface="Times New Roman" pitchFamily="18" charset="0"/>
                              </a:rPr>
                              <m:t>𝝉</m:t>
                            </m:r>
                          </m:sub>
                        </m:sSub>
                      </m:e>
                      <m:sup>
                        <m:r>
                          <a:rPr lang="en-US" sz="2000" b="1" i="1" u="sng" smtClean="0">
                            <a:latin typeface="Cambria Math"/>
                            <a:cs typeface="Times New Roman" pitchFamily="18" charset="0"/>
                          </a:rPr>
                          <m:t>𝒎𝒂𝒙</m:t>
                        </m:r>
                      </m:sup>
                    </m:sSup>
                  </m:oMath>
                </a14:m>
                <a:r>
                  <a:rPr lang="en-IN" sz="2000" b="1" u="sng"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The delay spread of a wireless channel is a key parameter that characterizes the nature of the wireless environment and is denoted by the parameter </a:t>
                </a:r>
                <a14:m>
                  <m:oMath xmlns:m="http://schemas.openxmlformats.org/officeDocument/2006/math">
                    <m:sSub>
                      <m:sSubPr>
                        <m:ctrlPr>
                          <a:rPr lang="en-US" sz="2000" i="1" dirty="0" smtClean="0">
                            <a:latin typeface="Cambria Math"/>
                          </a:rPr>
                        </m:ctrlPr>
                      </m:sSubPr>
                      <m:e>
                        <m:r>
                          <a:rPr lang="en-US" sz="2000" i="1" dirty="0" smtClean="0">
                            <a:latin typeface="Cambria Math"/>
                            <a:ea typeface="Cambria Math"/>
                          </a:rPr>
                          <m:t>𝜎</m:t>
                        </m:r>
                      </m:e>
                      <m:sub>
                        <m:r>
                          <a:rPr lang="en-US" sz="2000" i="1" dirty="0" smtClean="0">
                            <a:latin typeface="Cambria Math"/>
                            <a:ea typeface="Cambria Math"/>
                          </a:rPr>
                          <m:t>𝜏</m:t>
                        </m:r>
                      </m:sub>
                    </m:sSub>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a:buFont typeface="Wingdings" pitchFamily="2" charset="2"/>
                  <a:buChar char="Ø"/>
                </a:pPr>
                <a:r>
                  <a:rPr lang="en-US" sz="2000" dirty="0" smtClean="0">
                    <a:latin typeface="Times New Roman" pitchFamily="18" charset="0"/>
                    <a:cs typeface="Times New Roman" pitchFamily="18" charset="0"/>
                  </a:rPr>
                  <a:t>The delay spread of a wireless channel is through the maximum delay spread of the channel denoted by</a:t>
                </a:r>
                <a:r>
                  <a:rPr lang="en-IN" sz="2000" b="1" u="sng" dirty="0">
                    <a:cs typeface="Times New Roman" pitchFamily="18" charset="0"/>
                  </a:rPr>
                  <a:t> </a:t>
                </a:r>
                <a14:m>
                  <m:oMath xmlns:m="http://schemas.openxmlformats.org/officeDocument/2006/math">
                    <m:sSup>
                      <m:sSupPr>
                        <m:ctrlPr>
                          <a:rPr lang="en-IN" sz="2000" b="1" i="1">
                            <a:latin typeface="Cambria Math"/>
                            <a:cs typeface="Times New Roman" pitchFamily="18" charset="0"/>
                          </a:rPr>
                        </m:ctrlPr>
                      </m:sSupPr>
                      <m:e>
                        <m:sSub>
                          <m:sSubPr>
                            <m:ctrlPr>
                              <a:rPr lang="en-IN" sz="2000" b="1" i="1">
                                <a:latin typeface="Cambria Math"/>
                                <a:cs typeface="Times New Roman" pitchFamily="18" charset="0"/>
                              </a:rPr>
                            </m:ctrlPr>
                          </m:sSubPr>
                          <m:e>
                            <m:r>
                              <a:rPr lang="en-IN" sz="2000" b="1" i="1">
                                <a:latin typeface="Cambria Math"/>
                                <a:ea typeface="Cambria Math"/>
                                <a:cs typeface="Times New Roman" pitchFamily="18" charset="0"/>
                              </a:rPr>
                              <m:t>𝝈</m:t>
                            </m:r>
                          </m:e>
                          <m:sub>
                            <m:r>
                              <a:rPr lang="en-IN" sz="2000" b="1" i="1">
                                <a:latin typeface="Cambria Math"/>
                                <a:ea typeface="Cambria Math"/>
                                <a:cs typeface="Times New Roman" pitchFamily="18" charset="0"/>
                              </a:rPr>
                              <m:t>𝝉</m:t>
                            </m:r>
                          </m:sub>
                        </m:sSub>
                      </m:e>
                      <m:sup>
                        <m:r>
                          <a:rPr lang="en-US" sz="2000" b="1" i="1">
                            <a:latin typeface="Cambria Math"/>
                            <a:cs typeface="Times New Roman" pitchFamily="18" charset="0"/>
                          </a:rPr>
                          <m:t>𝒎𝒂𝒙</m:t>
                        </m:r>
                      </m:sup>
                    </m:sSup>
                  </m:oMath>
                </a14:m>
                <a:r>
                  <a:rPr lang="en-US" sz="2000" i="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consider a wireless channel with </a:t>
                </a:r>
                <a:r>
                  <a:rPr lang="en-US" sz="2000" i="1" dirty="0">
                    <a:latin typeface="Times New Roman" pitchFamily="18" charset="0"/>
                    <a:cs typeface="Times New Roman" pitchFamily="18" charset="0"/>
                  </a:rPr>
                  <a:t>L</a:t>
                </a:r>
                <a:r>
                  <a:rPr lang="en-US" sz="2000" dirty="0">
                    <a:latin typeface="Times New Roman" pitchFamily="18" charset="0"/>
                    <a:cs typeface="Times New Roman" pitchFamily="18" charset="0"/>
                  </a:rPr>
                  <a:t> multipath components, with the first path arriving at a delay of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the last signal copy arriving at </a:t>
                </a:r>
                <a14:m>
                  <m:oMath xmlns:m="http://schemas.openxmlformats.org/officeDocument/2006/math">
                    <m:sSub>
                      <m:sSubPr>
                        <m:ctrlPr>
                          <a:rPr lang="en-US" sz="2000" i="1" dirty="0" smtClean="0">
                            <a:latin typeface="Cambria Math"/>
                            <a:cs typeface="Times New Roman" pitchFamily="18" charset="0"/>
                          </a:rPr>
                        </m:ctrlPr>
                      </m:sSubPr>
                      <m:e>
                        <m:r>
                          <a:rPr lang="en-US" sz="2000" i="1" dirty="0" smtClean="0">
                            <a:latin typeface="Cambria Math"/>
                            <a:ea typeface="Cambria Math"/>
                            <a:cs typeface="Times New Roman" pitchFamily="18" charset="0"/>
                          </a:rPr>
                          <m:t>𝜏</m:t>
                        </m:r>
                      </m:e>
                      <m:sub>
                        <m:r>
                          <a:rPr lang="en-US" sz="2000" b="0" i="1" dirty="0" smtClean="0">
                            <a:latin typeface="Cambria Math"/>
                            <a:cs typeface="Times New Roman" pitchFamily="18" charset="0"/>
                          </a:rPr>
                          <m:t>𝐿</m:t>
                        </m:r>
                        <m:r>
                          <a:rPr lang="en-US" sz="2000" b="0" i="1" dirty="0" smtClean="0">
                            <a:latin typeface="Cambria Math"/>
                            <a:cs typeface="Times New Roman" pitchFamily="18" charset="0"/>
                          </a:rPr>
                          <m:t>−1</m:t>
                        </m:r>
                      </m:sub>
                    </m:sSub>
                  </m:oMath>
                </a14:m>
                <a:r>
                  <a:rPr lang="en-US" sz="2000" dirty="0">
                    <a:latin typeface="Times New Roman" pitchFamily="18" charset="0"/>
                    <a:cs typeface="Times New Roman" pitchFamily="18" charset="0"/>
                  </a:rPr>
                  <a:t>. The maximum delay spread is simply defined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sSup>
                            <m:sSupPr>
                              <m:ctrlPr>
                                <a:rPr lang="en-IN" sz="2000" i="1" smtClean="0">
                                  <a:latin typeface="Cambria Math"/>
                                  <a:cs typeface="Times New Roman" pitchFamily="18" charset="0"/>
                                </a:rPr>
                              </m:ctrlPr>
                            </m:sSupPr>
                            <m:e>
                              <m:r>
                                <a:rPr lang="en-IN" sz="2000" b="0" i="1" smtClean="0">
                                  <a:latin typeface="Cambria Math"/>
                                  <a:ea typeface="Cambria Math"/>
                                  <a:cs typeface="Times New Roman" pitchFamily="18" charset="0"/>
                                </a:rPr>
                                <m:t>𝜎</m:t>
                              </m:r>
                            </m:e>
                            <m:sup>
                              <m:r>
                                <a:rPr lang="en-US" sz="2000" b="0" i="1" smtClean="0">
                                  <a:latin typeface="Cambria Math"/>
                                  <a:cs typeface="Times New Roman" pitchFamily="18" charset="0"/>
                                </a:rPr>
                                <m:t>𝑚𝑎𝑥</m:t>
                              </m:r>
                            </m:sup>
                          </m:sSup>
                        </m:e>
                        <m:sub>
                          <m:r>
                            <a:rPr lang="en-IN" sz="2000" b="0" i="1" smtClean="0">
                              <a:latin typeface="Cambria Math"/>
                              <a:ea typeface="Cambria Math"/>
                              <a:cs typeface="Times New Roman" pitchFamily="18" charset="0"/>
                            </a:rPr>
                            <m:t>𝜏</m:t>
                          </m:r>
                        </m:sub>
                      </m:sSub>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0</m:t>
                          </m:r>
                        </m:sub>
                      </m:sSub>
                    </m:oMath>
                  </m:oMathPara>
                </a14:m>
                <a:endParaRPr lang="en-IN" sz="2000" dirty="0" smtClean="0">
                  <a:latin typeface="Times New Roman" pitchFamily="18" charset="0"/>
                  <a:cs typeface="Times New Roman" pitchFamily="18" charset="0"/>
                </a:endParaRPr>
              </a:p>
              <a:p>
                <a:pPr marL="0" indent="0">
                  <a:buNone/>
                </a:pPr>
                <a:r>
                  <a:rPr lang="en-IN" sz="2000" b="1" u="sng" dirty="0" smtClean="0">
                    <a:latin typeface="Times New Roman" pitchFamily="18" charset="0"/>
                    <a:cs typeface="Times New Roman" pitchFamily="18" charset="0"/>
                  </a:rPr>
                  <a:t>RMS DELAY SPREAD</a:t>
                </a:r>
                <a14:m>
                  <m:oMath xmlns:m="http://schemas.openxmlformats.org/officeDocument/2006/math">
                    <m:sSub>
                      <m:sSubPr>
                        <m:ctrlPr>
                          <a:rPr lang="en-IN" sz="2000" b="1" i="1" u="sng" smtClean="0">
                            <a:latin typeface="Cambria Math"/>
                            <a:cs typeface="Times New Roman" pitchFamily="18" charset="0"/>
                          </a:rPr>
                        </m:ctrlPr>
                      </m:sSubPr>
                      <m:e>
                        <m:sSup>
                          <m:sSupPr>
                            <m:ctrlPr>
                              <a:rPr lang="en-IN" sz="2000" b="1" i="1" u="sng" smtClean="0">
                                <a:latin typeface="Cambria Math"/>
                                <a:cs typeface="Times New Roman" pitchFamily="18" charset="0"/>
                              </a:rPr>
                            </m:ctrlPr>
                          </m:sSupPr>
                          <m:e>
                            <m:r>
                              <a:rPr lang="en-IN" sz="2000" b="1" i="1" u="sng" smtClean="0">
                                <a:latin typeface="Cambria Math"/>
                                <a:ea typeface="Cambria Math"/>
                                <a:cs typeface="Times New Roman" pitchFamily="18" charset="0"/>
                              </a:rPr>
                              <m:t>𝝈</m:t>
                            </m:r>
                          </m:e>
                          <m:sup>
                            <m:r>
                              <a:rPr lang="en-US" sz="2000" b="1" i="1" u="sng" smtClean="0">
                                <a:latin typeface="Cambria Math"/>
                                <a:cs typeface="Times New Roman" pitchFamily="18" charset="0"/>
                              </a:rPr>
                              <m:t>𝑹𝑴𝑺</m:t>
                            </m:r>
                          </m:sup>
                        </m:sSup>
                      </m:e>
                      <m:sub>
                        <m:r>
                          <a:rPr lang="en-IN" sz="2000" b="1" i="1" u="sng" smtClean="0">
                            <a:latin typeface="Cambria Math"/>
                            <a:ea typeface="Cambria Math"/>
                            <a:cs typeface="Times New Roman" pitchFamily="18" charset="0"/>
                          </a:rPr>
                          <m:t>𝝉</m:t>
                        </m:r>
                      </m:sub>
                    </m:sSub>
                  </m:oMath>
                </a14:m>
                <a:r>
                  <a:rPr lang="en-IN" sz="2000" dirty="0" smtClean="0">
                    <a:latin typeface="Times New Roman" pitchFamily="18" charset="0"/>
                    <a:cs typeface="Times New Roman" pitchFamily="18" charset="0"/>
                  </a:rPr>
                  <a:t>:</a:t>
                </a:r>
              </a:p>
              <a:p>
                <a:pPr>
                  <a:buFont typeface="Wingdings" pitchFamily="2" charset="2"/>
                  <a:buChar char="Ø"/>
                </a:pPr>
                <a:r>
                  <a:rPr lang="en-US" sz="2000" dirty="0" smtClean="0">
                    <a:latin typeface="Times New Roman" pitchFamily="18" charset="0"/>
                    <a:cs typeface="Times New Roman" pitchFamily="18" charset="0"/>
                  </a:rPr>
                  <a:t>The paths which arrive later are significantly lower in power due to the larger propagation distances and weaker reflections as shown in figure 3. This results in a large value of the maximum delay spread </a:t>
                </a:r>
                <a14:m>
                  <m:oMath xmlns:m="http://schemas.openxmlformats.org/officeDocument/2006/math">
                    <m:sSup>
                      <m:sSupPr>
                        <m:ctrlPr>
                          <a:rPr lang="en-US" sz="2000" i="1" smtClean="0">
                            <a:latin typeface="Cambria Math"/>
                            <a:cs typeface="Times New Roman" pitchFamily="18" charset="0"/>
                          </a:rPr>
                        </m:ctrlPr>
                      </m:sSupPr>
                      <m:e>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𝜎</m:t>
                            </m:r>
                          </m:e>
                          <m:sub>
                            <m:r>
                              <a:rPr lang="en-US" sz="2000" i="1" smtClean="0">
                                <a:latin typeface="Cambria Math"/>
                                <a:ea typeface="Cambria Math"/>
                                <a:cs typeface="Times New Roman" pitchFamily="18" charset="0"/>
                              </a:rPr>
                              <m:t>𝜏</m:t>
                            </m:r>
                          </m:sub>
                        </m:sSub>
                      </m:e>
                      <m:sup>
                        <m:r>
                          <a:rPr lang="en-US" sz="2000" b="0" i="1" smtClean="0">
                            <a:latin typeface="Cambria Math"/>
                            <a:cs typeface="Times New Roman" pitchFamily="18" charset="0"/>
                          </a:rPr>
                          <m:t>𝑚𝑎𝑥</m:t>
                        </m:r>
                      </m:sup>
                    </m:sSup>
                  </m:oMath>
                </a14:m>
                <a:r>
                  <a:rPr lang="en-US" sz="2000" dirty="0" smtClean="0">
                    <a:latin typeface="Times New Roman" pitchFamily="18" charset="0"/>
                    <a:cs typeface="Times New Roman" pitchFamily="18" charset="0"/>
                  </a:rPr>
                  <a:t>even though several of the later paths comprise weak scatter components with negligible power.</a:t>
                </a:r>
              </a:p>
              <a:p>
                <a:pPr>
                  <a:buFont typeface="Wingdings" pitchFamily="2" charset="2"/>
                  <a:buChar char="Ø"/>
                </a:pPr>
                <a:r>
                  <a:rPr lang="en-US" sz="2000" dirty="0" smtClean="0">
                    <a:latin typeface="Times New Roman" pitchFamily="18" charset="0"/>
                    <a:cs typeface="Times New Roman" pitchFamily="18" charset="0"/>
                  </a:rPr>
                  <a:t>From </a:t>
                </a:r>
                <a:r>
                  <a:rPr lang="en-US" sz="2000" dirty="0" err="1" smtClean="0">
                    <a:latin typeface="Times New Roman" pitchFamily="18" charset="0"/>
                    <a:cs typeface="Times New Roman" pitchFamily="18" charset="0"/>
                  </a:rPr>
                  <a:t>equ</a:t>
                </a:r>
                <a:r>
                  <a:rPr lang="en-US" sz="2000" dirty="0" smtClean="0">
                    <a:latin typeface="Times New Roman" pitchFamily="18" charset="0"/>
                    <a:cs typeface="Times New Roman" pitchFamily="18" charset="0"/>
                  </a:rPr>
                  <a:t> 1 </a:t>
                </a:r>
                <a:r>
                  <a:rPr lang="en-US" sz="2000" dirty="0">
                    <a:latin typeface="Times New Roman" pitchFamily="18" charset="0"/>
                    <a:cs typeface="Times New Roman" pitchFamily="18" charset="0"/>
                  </a:rPr>
                  <a:t>the power profile comprising of L multipath components </a:t>
                </a:r>
                <a:r>
                  <a:rPr lang="en-US" sz="2000" dirty="0" smtClean="0">
                    <a:latin typeface="Times New Roman" pitchFamily="18" charset="0"/>
                    <a:cs typeface="Times New Roman" pitchFamily="18" charset="0"/>
                  </a:rPr>
                  <a:t>defined with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d>
                          <m:dPr>
                            <m:begChr m:val="|"/>
                            <m:endChr m:val="|"/>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e>
                        </m:d>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,0≤</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oMath>
                </a14:m>
                <a:r>
                  <a:rPr lang="en-US" sz="2000" dirty="0"/>
                  <a:t> </a:t>
                </a:r>
                <a:r>
                  <a:rPr lang="en-US" sz="2200" dirty="0">
                    <a:latin typeface="Times New Roman" pitchFamily="18" charset="0"/>
                    <a:cs typeface="Times New Roman" pitchFamily="18" charset="0"/>
                  </a:rPr>
                  <a:t>denoting</a:t>
                </a:r>
                <a:r>
                  <a:rPr lang="en-US" sz="2000" dirty="0"/>
                  <a:t> </a:t>
                </a:r>
                <a:r>
                  <a:rPr lang="en-US" sz="2000" dirty="0">
                    <a:latin typeface="Times New Roman" pitchFamily="18" charset="0"/>
                    <a:cs typeface="Times New Roman" pitchFamily="18" charset="0"/>
                  </a:rPr>
                  <a:t>the power gain of each multipath component</a:t>
                </a:r>
                <a:r>
                  <a:rPr lang="en-US" sz="2000" dirty="0" smtClean="0"/>
                  <a:t>.</a:t>
                </a:r>
              </a:p>
              <a:p>
                <a:pPr>
                  <a:buFont typeface="Wingdings" pitchFamily="2" charset="2"/>
                  <a:buChar char="Ø"/>
                </a:pPr>
                <a:endParaRPr lang="en-US" sz="2000" dirty="0" smtClean="0"/>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𝑏</m:t>
                          </m:r>
                        </m:e>
                        <m:sub>
                          <m:r>
                            <a:rPr lang="en-US" sz="2000" b="0" i="1" smtClean="0">
                              <a:latin typeface="Cambria Math"/>
                              <a:cs typeface="Times New Roman" pitchFamily="18" charset="0"/>
                            </a:rPr>
                            <m:t>𝑖</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𝑔</m:t>
                              </m:r>
                            </m:e>
                            <m:sub>
                              <m:r>
                                <a:rPr lang="en-US" sz="2000" b="0" i="1" smtClean="0">
                                  <a:latin typeface="Cambria Math"/>
                                  <a:ea typeface="Cambria Math"/>
                                  <a:cs typeface="Times New Roman" pitchFamily="18" charset="0"/>
                                </a:rPr>
                                <m:t>𝑖</m:t>
                              </m:r>
                            </m:sub>
                          </m:sSub>
                        </m:num>
                        <m:den>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𝑔</m:t>
                              </m:r>
                            </m:e>
                            <m:sub>
                              <m:r>
                                <a:rPr lang="en-US" sz="2000" b="0" i="1" smtClean="0">
                                  <a:latin typeface="Cambria Math"/>
                                  <a:ea typeface="Cambria Math"/>
                                  <a:cs typeface="Times New Roman" pitchFamily="18" charset="0"/>
                                </a:rPr>
                                <m:t>0</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𝑔</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𝑔</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den>
                      </m:f>
                    </m:oMath>
                  </m:oMathPara>
                </a14:m>
                <a:endParaRPr lang="en-IN" sz="2000" dirty="0" smtClean="0">
                  <a:latin typeface="Times New Roman" pitchFamily="18" charset="0"/>
                  <a:cs typeface="Times New Roman" pitchFamily="18" charset="0"/>
                </a:endParaRPr>
              </a:p>
              <a:p>
                <a:pPr>
                  <a:buFont typeface="Wingdings" pitchFamily="2" charset="2"/>
                  <a:buChar char="Ø"/>
                </a:pPr>
                <a:endParaRPr lang="en-IN" sz="2000" dirty="0">
                  <a:latin typeface="Times New Roman" pitchFamily="18" charset="0"/>
                  <a:cs typeface="Times New Roman" pitchFamily="18" charset="0"/>
                </a:endParaRPr>
              </a:p>
              <a:p>
                <a:pPr marL="0" indent="0">
                  <a:buNone/>
                </a:pPr>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4392" y="931346"/>
                <a:ext cx="11811708" cy="5126554"/>
              </a:xfrm>
              <a:blipFill rotWithShape="1">
                <a:blip r:embed="rId4"/>
                <a:stretch>
                  <a:fillRect l="-361" t="-1665" r="-361"/>
                </a:stretch>
              </a:blipFill>
            </p:spPr>
            <p:txBody>
              <a:bodyPr/>
              <a:lstStyle/>
              <a:p>
                <a:r>
                  <a:rPr lang="en-IN">
                    <a:noFill/>
                  </a:rPr>
                  <a:t> </a:t>
                </a:r>
              </a:p>
            </p:txBody>
          </p:sp>
        </mc:Fallback>
      </mc:AlternateContent>
    </p:spTree>
    <p:extLst>
      <p:ext uri="{BB962C8B-B14F-4D97-AF65-F5344CB8AC3E}">
        <p14:creationId xmlns:p14="http://schemas.microsoft.com/office/powerpoint/2010/main" val="50572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20/50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9681" y="822324"/>
                <a:ext cx="11442700" cy="51974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Observe now that the various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𝑏</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define </a:t>
                </a:r>
                <a:r>
                  <a:rPr lang="en-US" sz="2000" dirty="0">
                    <a:latin typeface="Times New Roman" pitchFamily="18" charset="0"/>
                    <a:cs typeface="Times New Roman" pitchFamily="18" charset="0"/>
                  </a:rPr>
                  <a:t>a power distribution for the above multipath power profile since each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𝑏</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&gt;</m:t>
                    </m:r>
                    <m:r>
                      <a:rPr lang="en-US" sz="2000" b="0" i="1" smtClean="0">
                        <a:latin typeface="Cambria Math"/>
                        <a:ea typeface="Cambria Math"/>
                        <a:cs typeface="Times New Roman" pitchFamily="18" charset="0"/>
                      </a:rPr>
                      <m:t>0</m:t>
                    </m:r>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𝑏</m:t>
                        </m:r>
                      </m:e>
                      <m:sub>
                        <m:r>
                          <a:rPr lang="en-US" sz="2000" b="0" i="1" smtClean="0">
                            <a:latin typeface="Cambria Math"/>
                            <a:cs typeface="Times New Roman" pitchFamily="18" charset="0"/>
                          </a:rPr>
                          <m:t>0</m:t>
                        </m:r>
                      </m:sub>
                    </m:sSub>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1</m:t>
                        </m:r>
                      </m:sub>
                    </m:sSub>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Therefore, the average delay </a:t>
                </a:r>
                <a14:m>
                  <m:oMath xmlns:m="http://schemas.openxmlformats.org/officeDocument/2006/math">
                    <m:acc>
                      <m:accPr>
                        <m:chr m:val="̅"/>
                        <m:ctrlPr>
                          <a:rPr lang="en-US" sz="2000" i="1" smtClean="0">
                            <a:latin typeface="Cambria Math"/>
                            <a:cs typeface="Times New Roman" pitchFamily="18" charset="0"/>
                          </a:rPr>
                        </m:ctrlPr>
                      </m:accPr>
                      <m:e>
                        <m:r>
                          <a:rPr lang="en-US" sz="2000" i="1" smtClean="0">
                            <a:latin typeface="Cambria Math"/>
                            <a:ea typeface="Cambria Math"/>
                            <a:cs typeface="Times New Roman" pitchFamily="18" charset="0"/>
                          </a:rPr>
                          <m:t>𝜏</m:t>
                        </m:r>
                      </m:e>
                    </m:acc>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computed to the mean of the above power distribution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r>
                            <a:rPr lang="en-IN" sz="2000" i="1" smtClean="0">
                              <a:latin typeface="Cambria Math"/>
                              <a:ea typeface="Cambria Math"/>
                              <a:cs typeface="Times New Roman" pitchFamily="18" charset="0"/>
                            </a:rPr>
                            <m:t>𝜏</m:t>
                          </m:r>
                        </m:e>
                      </m:acc>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0</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0</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1</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𝑏</m:t>
                              </m:r>
                            </m:e>
                            <m:sub>
                              <m:r>
                                <a:rPr lang="en-US" sz="2000" b="0" i="1" smtClean="0">
                                  <a:latin typeface="Cambria Math"/>
                                  <a:ea typeface="Cambria Math"/>
                                  <a:cs typeface="Times New Roman" pitchFamily="18" charset="0"/>
                                </a:rPr>
                                <m:t>𝑖</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𝞃</m:t>
                              </m:r>
                            </m:e>
                            <m:sub>
                              <m:r>
                                <a:rPr lang="en-US" sz="2000" b="0" i="1" smtClean="0">
                                  <a:latin typeface="Cambria Math"/>
                                  <a:ea typeface="Cambria Math"/>
                                  <a:cs typeface="Times New Roman" pitchFamily="18" charset="0"/>
                                </a:rPr>
                                <m:t>𝑖</m:t>
                              </m:r>
                            </m:sub>
                          </m:sSub>
                        </m:e>
                      </m:nary>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m:t>
                      </m:r>
                      <m:nary>
                        <m:naryPr>
                          <m:chr m:val="∑"/>
                          <m:ctrlPr>
                            <a:rPr lang="en-IN" sz="200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f>
                            <m:fPr>
                              <m:ctrlPr>
                                <a:rPr lang="en-IN" sz="2000" i="1" smtClean="0">
                                  <a:latin typeface="Cambria Math"/>
                                  <a:cs typeface="Times New Roman" pitchFamily="18" charset="0"/>
                                </a:rPr>
                              </m:ctrlPr>
                            </m:fPr>
                            <m:num>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𝑖</m:t>
                                  </m:r>
                                </m:sub>
                              </m:sSub>
                            </m:num>
                            <m:den>
                              <m:nary>
                                <m:naryPr>
                                  <m:chr m:val="∑"/>
                                  <m:limLoc m:val="subSup"/>
                                  <m:ctrlPr>
                                    <a:rPr lang="en-IN" sz="2000" i="1" smtClean="0">
                                      <a:latin typeface="Cambria Math"/>
                                      <a:cs typeface="Times New Roman" pitchFamily="18" charset="0"/>
                                    </a:rPr>
                                  </m:ctrlPr>
                                </m:naryPr>
                                <m:sub>
                                  <m:r>
                                    <m:rPr>
                                      <m:brk m:alnAt="25"/>
                                    </m:rPr>
                                    <a:rPr lang="en-US" sz="2000" b="0" i="1" smtClean="0">
                                      <a:latin typeface="Cambria Math"/>
                                      <a:cs typeface="Times New Roman" pitchFamily="18" charset="0"/>
                                    </a:rPr>
                                    <m:t>𝑗</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𝑗</m:t>
                                      </m:r>
                                    </m:sub>
                                  </m:sSub>
                                </m:e>
                              </m:nary>
                            </m:den>
                          </m:f>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𝜏</m:t>
                              </m:r>
                            </m:e>
                            <m:sub>
                              <m:r>
                                <a:rPr lang="en-US" sz="2000" b="0" i="1" smtClean="0">
                                  <a:latin typeface="Cambria Math"/>
                                  <a:cs typeface="Times New Roman" pitchFamily="18" charset="0"/>
                                </a:rPr>
                                <m:t>𝑖</m:t>
                              </m:r>
                            </m:sub>
                          </m:sSub>
                        </m:e>
                      </m:nary>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m:t>
                      </m:r>
                      <m:f>
                        <m:fPr>
                          <m:ctrlPr>
                            <a:rPr lang="en-IN" sz="2000" i="1" smtClean="0">
                              <a:latin typeface="Cambria Math"/>
                              <a:cs typeface="Times New Roman" pitchFamily="18" charset="0"/>
                            </a:rPr>
                          </m:ctrlPr>
                        </m:fPr>
                        <m:num>
                          <m:nary>
                            <m:naryPr>
                              <m:chr m:val="∑"/>
                              <m:limLoc m:val="subSup"/>
                              <m:ctrlPr>
                                <a:rPr lang="en-IN" sz="2000" i="1" smtClean="0">
                                  <a:latin typeface="Cambria Math"/>
                                  <a:cs typeface="Times New Roman" pitchFamily="18" charset="0"/>
                                </a:rPr>
                              </m:ctrlPr>
                            </m:naryPr>
                            <m:sub>
                              <m:r>
                                <m:rPr>
                                  <m:brk m:alnAt="25"/>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𝑖</m:t>
                                  </m:r>
                                </m:sub>
                              </m:sSub>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𝜏</m:t>
                                  </m:r>
                                </m:e>
                                <m:sub>
                                  <m:r>
                                    <a:rPr lang="en-US" sz="2000" b="0" i="1" smtClean="0">
                                      <a:latin typeface="Cambria Math"/>
                                      <a:cs typeface="Times New Roman" pitchFamily="18" charset="0"/>
                                    </a:rPr>
                                    <m:t>𝑖</m:t>
                                  </m:r>
                                </m:sub>
                              </m:sSub>
                            </m:e>
                          </m:nary>
                        </m:num>
                        <m:den>
                          <m:nary>
                            <m:naryPr>
                              <m:chr m:val="∑"/>
                              <m:limLoc m:val="subSup"/>
                              <m:ctrlPr>
                                <a:rPr lang="en-IN" sz="2000" i="1" smtClean="0">
                                  <a:latin typeface="Cambria Math"/>
                                  <a:cs typeface="Times New Roman" pitchFamily="18" charset="0"/>
                                </a:rPr>
                              </m:ctrlPr>
                            </m:naryPr>
                            <m:sub>
                              <m:r>
                                <m:rPr>
                                  <m:brk m:alnAt="25"/>
                                </m:rPr>
                                <a:rPr lang="en-US" sz="2000" b="0" i="1" smtClean="0">
                                  <a:latin typeface="Cambria Math"/>
                                  <a:cs typeface="Times New Roman" pitchFamily="18" charset="0"/>
                                </a:rPr>
                                <m:t>𝑗</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𝑗</m:t>
                                  </m:r>
                                </m:sub>
                              </m:sSub>
                            </m:e>
                          </m:nary>
                        </m:den>
                      </m:f>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Finally, the RMS delay spread</a:t>
                </a:r>
                <a:r>
                  <a:rPr lang="en-US" sz="2000" dirty="0"/>
                  <a:t> </a:t>
                </a:r>
                <a14:m>
                  <m:oMath xmlns:m="http://schemas.openxmlformats.org/officeDocument/2006/math">
                    <m:sSub>
                      <m:sSubPr>
                        <m:ctrlPr>
                          <a:rPr lang="en-US" sz="2000" i="1" smtClean="0">
                            <a:latin typeface="Cambria Math"/>
                          </a:rPr>
                        </m:ctrlPr>
                      </m:sSubPr>
                      <m:e>
                        <m:sSup>
                          <m:sSupPr>
                            <m:ctrlPr>
                              <a:rPr lang="en-US" sz="2000" i="1" smtClean="0">
                                <a:latin typeface="Cambria Math"/>
                              </a:rPr>
                            </m:ctrlPr>
                          </m:sSupPr>
                          <m:e>
                            <m:r>
                              <a:rPr lang="en-US" sz="2000" i="1" smtClean="0">
                                <a:latin typeface="Cambria Math"/>
                                <a:ea typeface="Cambria Math"/>
                              </a:rPr>
                              <m:t>𝜎</m:t>
                            </m:r>
                          </m:e>
                          <m:sup>
                            <m:r>
                              <a:rPr lang="en-US" sz="2000" b="0" i="1" smtClean="0">
                                <a:latin typeface="Cambria Math"/>
                              </a:rPr>
                              <m:t>𝑅𝑀𝑆</m:t>
                            </m:r>
                          </m:sup>
                        </m:sSup>
                      </m:e>
                      <m:sub>
                        <m:r>
                          <a:rPr lang="en-US" sz="2000" i="1" smtClean="0">
                            <a:latin typeface="Cambria Math"/>
                            <a:ea typeface="Cambria Math"/>
                          </a:rPr>
                          <m:t>𝜏</m:t>
                        </m:r>
                      </m:sub>
                    </m:sSub>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computed as the </a:t>
                </a:r>
                <a:r>
                  <a:rPr lang="en-US" sz="2000" i="1" dirty="0" smtClean="0">
                    <a:latin typeface="Times New Roman" pitchFamily="18" charset="0"/>
                    <a:cs typeface="Times New Roman" pitchFamily="18" charset="0"/>
                  </a:rPr>
                  <a:t>STANDARD DEVIATION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power distribution, which is defined </a:t>
                </a:r>
                <a:r>
                  <a:rPr lang="en-US" sz="2000" dirty="0" smtClean="0">
                    <a:latin typeface="Times New Roman" pitchFamily="18" charset="0"/>
                    <a:cs typeface="Times New Roman" pitchFamily="18" charset="0"/>
                  </a:rPr>
                  <a:t>as </a:t>
                </a:r>
              </a:p>
              <a:p>
                <a:pPr marL="0" indent="0" algn="just">
                  <a:buNone/>
                </a:pPr>
                <a:endParaRPr lang="en-IN"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9681" y="822324"/>
                <a:ext cx="11442700" cy="5197475"/>
              </a:xfrm>
              <a:blipFill rotWithShape="1">
                <a:blip r:embed="rId4"/>
                <a:stretch>
                  <a:fillRect l="-533" t="-1174" r="-586"/>
                </a:stretch>
              </a:blipFill>
            </p:spPr>
            <p:txBody>
              <a:bodyPr/>
              <a:lstStyle/>
              <a:p>
                <a:r>
                  <a:rPr lang="en-IN">
                    <a:noFill/>
                  </a:rPr>
                  <a:t> </a:t>
                </a:r>
              </a:p>
            </p:txBody>
          </p:sp>
        </mc:Fallback>
      </mc:AlternateContent>
    </p:spTree>
    <p:extLst>
      <p:ext uri="{BB962C8B-B14F-4D97-AF65-F5344CB8AC3E}">
        <p14:creationId xmlns:p14="http://schemas.microsoft.com/office/powerpoint/2010/main" val="3866922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35024"/>
                <a:ext cx="11811708" cy="5337175"/>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rPr>
                          </m:ctrlPr>
                        </m:sSupPr>
                        <m:e>
                          <m:d>
                            <m:dPr>
                              <m:ctrlPr>
                                <a:rPr lang="en-IN" sz="2000" i="1" smtClean="0">
                                  <a:latin typeface="Cambria Math"/>
                                </a:rPr>
                              </m:ctrlPr>
                            </m:dPr>
                            <m:e>
                              <m:sSub>
                                <m:sSubPr>
                                  <m:ctrlPr>
                                    <a:rPr lang="en-IN" sz="2000" i="1" smtClean="0">
                                      <a:latin typeface="Cambria Math"/>
                                    </a:rPr>
                                  </m:ctrlPr>
                                </m:sSubPr>
                                <m:e>
                                  <m:sSup>
                                    <m:sSupPr>
                                      <m:ctrlPr>
                                        <a:rPr lang="en-IN" sz="2000" i="1" smtClean="0">
                                          <a:latin typeface="Cambria Math"/>
                                        </a:rPr>
                                      </m:ctrlPr>
                                    </m:sSupPr>
                                    <m:e>
                                      <m:r>
                                        <a:rPr lang="en-IN" sz="2000" i="1" smtClean="0">
                                          <a:latin typeface="Cambria Math"/>
                                          <a:ea typeface="Cambria Math"/>
                                        </a:rPr>
                                        <m:t>𝜎</m:t>
                                      </m:r>
                                    </m:e>
                                    <m:sup>
                                      <m:r>
                                        <a:rPr lang="en-US" sz="2000" b="0" i="1" smtClean="0">
                                          <a:latin typeface="Cambria Math"/>
                                        </a:rPr>
                                        <m:t>𝑅𝑀𝑆</m:t>
                                      </m:r>
                                    </m:sup>
                                  </m:sSup>
                                </m:e>
                                <m:sub>
                                  <m:r>
                                    <a:rPr lang="en-IN" sz="2000" i="1" smtClean="0">
                                      <a:latin typeface="Cambria Math"/>
                                      <a:ea typeface="Cambria Math"/>
                                    </a:rPr>
                                    <m:t>𝜏</m:t>
                                  </m:r>
                                </m:sub>
                              </m:sSub>
                            </m:e>
                          </m:d>
                        </m:e>
                        <m:sup>
                          <m:r>
                            <a:rPr lang="en-US" sz="2000" b="0" i="1" smtClean="0">
                              <a:latin typeface="Cambria Math"/>
                            </a:rPr>
                            <m:t>2</m:t>
                          </m:r>
                        </m:sup>
                      </m:sSup>
                      <m:r>
                        <a:rPr lang="en-US" sz="2000" b="0" i="1" smtClean="0">
                          <a:latin typeface="Cambria Math"/>
                        </a:rPr>
                        <m:t>=</m:t>
                      </m:r>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0</m:t>
                          </m:r>
                        </m:sub>
                      </m:sSub>
                      <m:sSup>
                        <m:sSupPr>
                          <m:ctrlPr>
                            <a:rPr lang="en-US" sz="2000" b="0" i="1" smtClean="0">
                              <a:latin typeface="Cambria Math"/>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𝜏</m:t>
                                  </m:r>
                                </m:e>
                                <m:sub>
                                  <m:r>
                                    <a:rPr lang="en-US" sz="2000" b="0" i="1" smtClean="0">
                                      <a:latin typeface="Cambria Math"/>
                                    </a:rPr>
                                    <m:t>0</m:t>
                                  </m:r>
                                </m:sub>
                              </m:sSub>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𝜏</m:t>
                                  </m:r>
                                </m:e>
                              </m:acc>
                            </m:e>
                          </m:d>
                        </m:e>
                        <m:sup>
                          <m:r>
                            <a:rPr lang="en-US" sz="2000" b="0" i="1" smtClean="0">
                              <a:latin typeface="Cambria Math"/>
                            </a:rPr>
                            <m:t>2</m:t>
                          </m:r>
                        </m:sup>
                      </m:sSup>
                      <m:r>
                        <a:rPr lang="en-US" sz="2000" b="0" i="1" smtClean="0">
                          <a:latin typeface="Cambria Math"/>
                        </a:rPr>
                        <m:t>+</m:t>
                      </m:r>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1</m:t>
                          </m:r>
                        </m:sub>
                      </m:sSub>
                      <m:sSup>
                        <m:sSupPr>
                          <m:ctrlPr>
                            <a:rPr lang="en-US" sz="2000" b="0" i="1" smtClean="0">
                              <a:latin typeface="Cambria Math"/>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𝜏</m:t>
                                  </m:r>
                                </m:e>
                                <m:sub>
                                  <m:r>
                                    <a:rPr lang="en-US" sz="2000" b="0" i="1" smtClean="0">
                                      <a:latin typeface="Cambria Math"/>
                                    </a:rPr>
                                    <m:t>1</m:t>
                                  </m:r>
                                </m:sub>
                              </m:sSub>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𝜏</m:t>
                                  </m:r>
                                </m:e>
                              </m:acc>
                            </m:e>
                          </m:d>
                        </m:e>
                        <m:sup>
                          <m:r>
                            <a:rPr lang="en-US" sz="2000" b="0" i="1" smtClean="0">
                              <a:latin typeface="Cambria Math"/>
                            </a:rPr>
                            <m:t>2</m:t>
                          </m:r>
                        </m:sup>
                      </m:sSup>
                      <m:r>
                        <a:rPr lang="en-US" sz="2000" b="0" i="1" smtClean="0">
                          <a:latin typeface="Cambria Math"/>
                        </a:rPr>
                        <m:t>+…</m:t>
                      </m:r>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𝐿</m:t>
                          </m:r>
                          <m:r>
                            <a:rPr lang="en-US" sz="2000" b="0" i="1" smtClean="0">
                              <a:latin typeface="Cambria Math"/>
                            </a:rPr>
                            <m:t>−1</m:t>
                          </m:r>
                        </m:sub>
                      </m:sSub>
                      <m:sSup>
                        <m:sSupPr>
                          <m:ctrlPr>
                            <a:rPr lang="en-US" sz="2000" b="0" i="1" smtClean="0">
                              <a:latin typeface="Cambria Math"/>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𝜏</m:t>
                                  </m:r>
                                </m:e>
                                <m:sub>
                                  <m:r>
                                    <a:rPr lang="en-US" sz="2000" b="0" i="1" smtClean="0">
                                      <a:latin typeface="Cambria Math"/>
                                    </a:rPr>
                                    <m:t>𝐿</m:t>
                                  </m:r>
                                  <m:r>
                                    <a:rPr lang="en-US" sz="2000" b="0" i="1" smtClean="0">
                                      <a:latin typeface="Cambria Math"/>
                                    </a:rPr>
                                    <m:t>−1</m:t>
                                  </m:r>
                                </m:sub>
                              </m:sSub>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𝜏</m:t>
                                  </m:r>
                                </m:e>
                              </m:acc>
                            </m:e>
                          </m:d>
                        </m:e>
                        <m:sup>
                          <m:r>
                            <a:rPr lang="en-US" sz="2000" b="0" i="1" smtClean="0">
                              <a:latin typeface="Cambria Math"/>
                            </a:rPr>
                            <m:t>2</m:t>
                          </m:r>
                        </m:sup>
                      </m:sSup>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nary>
                        <m:naryPr>
                          <m:chr m:val="∑"/>
                          <m:ctrlPr>
                            <a:rPr lang="en-IN" sz="2000" i="1" smtClean="0">
                              <a:latin typeface="Cambria Math"/>
                              <a:ea typeface="Cambria Math"/>
                            </a:rPr>
                          </m:ctrlPr>
                        </m:naryPr>
                        <m:sub>
                          <m:r>
                            <m:rPr>
                              <m:brk m:alnAt="23"/>
                            </m:rPr>
                            <a:rPr lang="en-US" sz="2000" b="0" i="1" smtClean="0">
                              <a:latin typeface="Cambria Math"/>
                              <a:ea typeface="Cambria Math"/>
                            </a:rPr>
                            <m:t>𝑖</m:t>
                          </m:r>
                          <m:r>
                            <a:rPr lang="en-US" sz="2000" b="0" i="1" smtClean="0">
                              <a:latin typeface="Cambria Math"/>
                              <a:ea typeface="Cambria Math"/>
                            </a:rPr>
                            <m:t>=0</m:t>
                          </m:r>
                        </m:sub>
                        <m:sup>
                          <m:r>
                            <a:rPr lang="en-US" sz="2000" b="0" i="1" smtClean="0">
                              <a:latin typeface="Cambria Math"/>
                              <a:ea typeface="Cambria Math"/>
                            </a:rPr>
                            <m:t>𝑙</m:t>
                          </m:r>
                          <m:r>
                            <a:rPr lang="en-US" sz="2000" b="0" i="1" smtClean="0">
                              <a:latin typeface="Cambria Math"/>
                              <a:ea typeface="Cambria Math"/>
                            </a:rPr>
                            <m:t>−1</m:t>
                          </m:r>
                        </m:sup>
                        <m:e>
                          <m:sSub>
                            <m:sSubPr>
                              <m:ctrlPr>
                                <a:rPr lang="en-IN" sz="2000" i="1" smtClean="0">
                                  <a:latin typeface="Cambria Math"/>
                                  <a:ea typeface="Cambria Math"/>
                                </a:rPr>
                              </m:ctrlPr>
                            </m:sSubPr>
                            <m:e>
                              <m:r>
                                <a:rPr lang="en-US" sz="2000" b="0" i="1" smtClean="0">
                                  <a:latin typeface="Cambria Math"/>
                                  <a:ea typeface="Cambria Math"/>
                                </a:rPr>
                                <m:t>𝑏</m:t>
                              </m:r>
                            </m:e>
                            <m:sub>
                              <m:r>
                                <a:rPr lang="en-US" sz="2000" b="0" i="1" smtClean="0">
                                  <a:latin typeface="Cambria Math"/>
                                  <a:ea typeface="Cambria Math"/>
                                </a:rPr>
                                <m:t>𝑖</m:t>
                              </m:r>
                            </m:sub>
                          </m:sSub>
                          <m:sSup>
                            <m:sSupPr>
                              <m:ctrlPr>
                                <a:rPr lang="en-IN" sz="2000" i="1" smtClean="0">
                                  <a:latin typeface="Cambria Math"/>
                                  <a:ea typeface="Cambria Math"/>
                                </a:rPr>
                              </m:ctrlPr>
                            </m:sSupPr>
                            <m:e>
                              <m:d>
                                <m:dPr>
                                  <m:ctrlPr>
                                    <a:rPr lang="en-IN" sz="2000" i="1" smtClean="0">
                                      <a:latin typeface="Cambria Math"/>
                                      <a:ea typeface="Cambria Math"/>
                                    </a:rPr>
                                  </m:ctrlPr>
                                </m:dPr>
                                <m:e>
                                  <m:sSub>
                                    <m:sSubPr>
                                      <m:ctrlPr>
                                        <a:rPr lang="en-IN" sz="2000" i="1" smtClean="0">
                                          <a:latin typeface="Cambria Math"/>
                                          <a:ea typeface="Cambria Math"/>
                                        </a:rPr>
                                      </m:ctrlPr>
                                    </m:sSubPr>
                                    <m:e>
                                      <m:r>
                                        <a:rPr lang="en-IN" sz="2000" i="1" smtClean="0">
                                          <a:latin typeface="Cambria Math"/>
                                          <a:ea typeface="Cambria Math"/>
                                        </a:rPr>
                                        <m:t>𝜏</m:t>
                                      </m:r>
                                    </m:e>
                                    <m:sub>
                                      <m:r>
                                        <a:rPr lang="en-US" sz="2000" b="0" i="1" smtClean="0">
                                          <a:latin typeface="Cambria Math"/>
                                          <a:ea typeface="Cambria Math"/>
                                        </a:rPr>
                                        <m:t>𝑖</m:t>
                                      </m:r>
                                    </m:sub>
                                  </m:sSub>
                                  <m:r>
                                    <a:rPr lang="en-IN" sz="2000" i="1" smtClean="0">
                                      <a:latin typeface="Cambria Math"/>
                                      <a:ea typeface="Cambria Math"/>
                                    </a:rPr>
                                    <m:t>−</m:t>
                                  </m:r>
                                  <m:acc>
                                    <m:accPr>
                                      <m:chr m:val="̅"/>
                                      <m:ctrlPr>
                                        <a:rPr lang="en-IN" sz="2000" i="1" smtClean="0">
                                          <a:latin typeface="Cambria Math"/>
                                          <a:ea typeface="Cambria Math"/>
                                        </a:rPr>
                                      </m:ctrlPr>
                                    </m:accPr>
                                    <m:e>
                                      <m:r>
                                        <a:rPr lang="en-IN" sz="2000" i="1" smtClean="0">
                                          <a:latin typeface="Cambria Math"/>
                                          <a:ea typeface="Cambria Math"/>
                                        </a:rPr>
                                        <m:t>𝜏</m:t>
                                      </m:r>
                                    </m:e>
                                  </m:acc>
                                </m:e>
                              </m:d>
                            </m:e>
                            <m:sup>
                              <m:r>
                                <a:rPr lang="en-US" sz="2000" b="0" i="1" smtClean="0">
                                  <a:latin typeface="Cambria Math"/>
                                  <a:ea typeface="Cambria Math"/>
                                </a:rPr>
                                <m:t>2</m:t>
                              </m:r>
                            </m:sup>
                          </m:sSup>
                        </m:e>
                      </m:nary>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ea typeface="Cambria Math"/>
                            </a:rPr>
                          </m:ctrlPr>
                        </m:sSupPr>
                        <m:e>
                          <m:sSub>
                            <m:sSubPr>
                              <m:ctrlPr>
                                <a:rPr lang="en-IN" sz="2000" i="1" smtClean="0">
                                  <a:latin typeface="Cambria Math"/>
                                  <a:ea typeface="Cambria Math"/>
                                </a:rPr>
                              </m:ctrlPr>
                            </m:sSubPr>
                            <m:e>
                              <m:r>
                                <a:rPr lang="en-IN" sz="2000" i="1" smtClean="0">
                                  <a:latin typeface="Cambria Math"/>
                                  <a:ea typeface="Cambria Math"/>
                                </a:rPr>
                                <m:t>𝜎</m:t>
                              </m:r>
                            </m:e>
                            <m:sub>
                              <m:r>
                                <a:rPr lang="en-IN" sz="2000" i="1" smtClean="0">
                                  <a:latin typeface="Cambria Math"/>
                                  <a:ea typeface="Cambria Math"/>
                                </a:rPr>
                                <m:t>𝜏</m:t>
                              </m:r>
                            </m:sub>
                          </m:sSub>
                        </m:e>
                        <m:sup>
                          <m:r>
                            <a:rPr lang="en-US" sz="2000" b="0" i="1" smtClean="0">
                              <a:latin typeface="Cambria Math"/>
                              <a:ea typeface="Cambria Math"/>
                            </a:rPr>
                            <m:t>𝑅𝑀𝑆</m:t>
                          </m:r>
                        </m:sup>
                      </m:sSup>
                      <m:r>
                        <a:rPr lang="en-IN" sz="2000" i="1" smtClean="0">
                          <a:latin typeface="Cambria Math"/>
                          <a:ea typeface="Cambria Math"/>
                        </a:rPr>
                        <m:t>=</m:t>
                      </m:r>
                      <m:rad>
                        <m:radPr>
                          <m:degHide m:val="on"/>
                          <m:ctrlPr>
                            <a:rPr lang="en-IN" sz="2000" i="1" smtClean="0">
                              <a:latin typeface="Cambria Math"/>
                              <a:ea typeface="Cambria Math"/>
                            </a:rPr>
                          </m:ctrlPr>
                        </m:radPr>
                        <m:deg/>
                        <m:e>
                          <m:f>
                            <m:fPr>
                              <m:ctrlPr>
                                <a:rPr lang="en-IN" sz="2000" i="1" smtClean="0">
                                  <a:latin typeface="Cambria Math"/>
                                  <a:ea typeface="Cambria Math"/>
                                </a:rPr>
                              </m:ctrlPr>
                            </m:fPr>
                            <m:num>
                              <m:nary>
                                <m:naryPr>
                                  <m:chr m:val="∑"/>
                                  <m:limLoc m:val="subSup"/>
                                  <m:ctrlPr>
                                    <a:rPr lang="en-IN" sz="2000" i="1" smtClean="0">
                                      <a:latin typeface="Cambria Math"/>
                                      <a:ea typeface="Cambria Math"/>
                                    </a:rPr>
                                  </m:ctrlPr>
                                </m:naryPr>
                                <m:sub>
                                  <m:r>
                                    <m:rPr>
                                      <m:brk m:alnAt="25"/>
                                    </m:rPr>
                                    <a:rPr lang="en-US" sz="2000" b="0" i="1" smtClean="0">
                                      <a:latin typeface="Cambria Math"/>
                                      <a:ea typeface="Cambria Math"/>
                                    </a:rPr>
                                    <m:t>0</m:t>
                                  </m:r>
                                </m:sub>
                                <m:sup>
                                  <m:r>
                                    <a:rPr lang="en-US" sz="2000" b="0" i="1" smtClean="0">
                                      <a:latin typeface="Cambria Math"/>
                                      <a:ea typeface="Cambria Math"/>
                                    </a:rPr>
                                    <m:t>𝐿</m:t>
                                  </m:r>
                                  <m:r>
                                    <a:rPr lang="en-US" sz="2000" b="0" i="1" smtClean="0">
                                      <a:latin typeface="Cambria Math"/>
                                      <a:ea typeface="Cambria Math"/>
                                    </a:rPr>
                                    <m:t>−1</m:t>
                                  </m:r>
                                </m:sup>
                                <m:e>
                                  <m:sSub>
                                    <m:sSubPr>
                                      <m:ctrlPr>
                                        <a:rPr lang="en-IN" sz="2000" i="1" smtClean="0">
                                          <a:latin typeface="Cambria Math"/>
                                          <a:ea typeface="Cambria Math"/>
                                        </a:rPr>
                                      </m:ctrlPr>
                                    </m:sSubPr>
                                    <m:e>
                                      <m:r>
                                        <a:rPr lang="en-US" sz="2000" b="0" i="1" smtClean="0">
                                          <a:latin typeface="Cambria Math"/>
                                          <a:ea typeface="Cambria Math"/>
                                        </a:rPr>
                                        <m:t>𝑔</m:t>
                                      </m:r>
                                    </m:e>
                                    <m:sub>
                                      <m:r>
                                        <a:rPr lang="en-US" sz="2000" b="0" i="1" smtClean="0">
                                          <a:latin typeface="Cambria Math"/>
                                          <a:ea typeface="Cambria Math"/>
                                        </a:rPr>
                                        <m:t>𝑖</m:t>
                                      </m:r>
                                    </m:sub>
                                  </m:sSub>
                                  <m:sSup>
                                    <m:sSupPr>
                                      <m:ctrlPr>
                                        <a:rPr lang="en-IN" sz="2000" i="1" smtClean="0">
                                          <a:latin typeface="Cambria Math"/>
                                          <a:ea typeface="Cambria Math"/>
                                        </a:rPr>
                                      </m:ctrlPr>
                                    </m:sSupPr>
                                    <m:e>
                                      <m:d>
                                        <m:dPr>
                                          <m:ctrlPr>
                                            <a:rPr lang="en-IN" sz="2000" i="1" smtClean="0">
                                              <a:latin typeface="Cambria Math"/>
                                              <a:ea typeface="Cambria Math"/>
                                            </a:rPr>
                                          </m:ctrlPr>
                                        </m:dPr>
                                        <m:e>
                                          <m:sSub>
                                            <m:sSubPr>
                                              <m:ctrlPr>
                                                <a:rPr lang="en-IN" sz="2000" i="1" smtClean="0">
                                                  <a:latin typeface="Cambria Math"/>
                                                  <a:ea typeface="Cambria Math"/>
                                                </a:rPr>
                                              </m:ctrlPr>
                                            </m:sSubPr>
                                            <m:e>
                                              <m:r>
                                                <a:rPr lang="en-IN" sz="2000" i="1" smtClean="0">
                                                  <a:latin typeface="Cambria Math"/>
                                                  <a:ea typeface="Cambria Math"/>
                                                </a:rPr>
                                                <m:t>𝜏</m:t>
                                              </m:r>
                                            </m:e>
                                            <m:sub>
                                              <m:r>
                                                <a:rPr lang="en-US" sz="2000" b="0" i="1" smtClean="0">
                                                  <a:latin typeface="Cambria Math"/>
                                                  <a:ea typeface="Cambria Math"/>
                                                </a:rPr>
                                                <m:t>𝑖</m:t>
                                              </m:r>
                                            </m:sub>
                                          </m:sSub>
                                          <m:r>
                                            <a:rPr lang="en-IN" sz="2000" i="1" smtClean="0">
                                              <a:latin typeface="Cambria Math"/>
                                              <a:ea typeface="Cambria Math"/>
                                            </a:rPr>
                                            <m:t>−</m:t>
                                          </m:r>
                                          <m:acc>
                                            <m:accPr>
                                              <m:chr m:val="̅"/>
                                              <m:ctrlPr>
                                                <a:rPr lang="en-IN" sz="2000" i="1" smtClean="0">
                                                  <a:latin typeface="Cambria Math"/>
                                                  <a:ea typeface="Cambria Math"/>
                                                </a:rPr>
                                              </m:ctrlPr>
                                            </m:accPr>
                                            <m:e>
                                              <m:r>
                                                <a:rPr lang="en-IN" sz="2000" i="1" smtClean="0">
                                                  <a:latin typeface="Cambria Math"/>
                                                  <a:ea typeface="Cambria Math"/>
                                                </a:rPr>
                                                <m:t>𝜏</m:t>
                                              </m:r>
                                            </m:e>
                                          </m:acc>
                                        </m:e>
                                      </m:d>
                                    </m:e>
                                    <m:sup>
                                      <m:r>
                                        <a:rPr lang="en-US" sz="2000" b="0" i="1" smtClean="0">
                                          <a:latin typeface="Cambria Math"/>
                                          <a:ea typeface="Cambria Math"/>
                                        </a:rPr>
                                        <m:t>2</m:t>
                                      </m:r>
                                    </m:sup>
                                  </m:sSup>
                                </m:e>
                              </m:nary>
                            </m:num>
                            <m:den>
                              <m:nary>
                                <m:naryPr>
                                  <m:chr m:val="∑"/>
                                  <m:limLoc m:val="subSup"/>
                                  <m:ctrlPr>
                                    <a:rPr lang="en-IN" sz="2000" i="1" smtClean="0">
                                      <a:latin typeface="Cambria Math"/>
                                      <a:ea typeface="Cambria Math"/>
                                    </a:rPr>
                                  </m:ctrlPr>
                                </m:naryPr>
                                <m:sub>
                                  <m:r>
                                    <m:rPr>
                                      <m:brk m:alnAt="25"/>
                                    </m:rPr>
                                    <a:rPr lang="en-US" sz="2000" b="0" i="1" smtClean="0">
                                      <a:latin typeface="Cambria Math"/>
                                      <a:ea typeface="Cambria Math"/>
                                    </a:rPr>
                                    <m:t>0</m:t>
                                  </m:r>
                                </m:sub>
                                <m:sup>
                                  <m:r>
                                    <a:rPr lang="en-US" sz="2000" b="0" i="1" smtClean="0">
                                      <a:latin typeface="Cambria Math"/>
                                      <a:ea typeface="Cambria Math"/>
                                    </a:rPr>
                                    <m:t>𝐿</m:t>
                                  </m:r>
                                  <m:r>
                                    <a:rPr lang="en-US" sz="2000" b="0" i="1" smtClean="0">
                                      <a:latin typeface="Cambria Math"/>
                                      <a:ea typeface="Cambria Math"/>
                                    </a:rPr>
                                    <m:t>−1</m:t>
                                  </m:r>
                                </m:sup>
                                <m:e>
                                  <m:sSub>
                                    <m:sSubPr>
                                      <m:ctrlPr>
                                        <a:rPr lang="en-IN" sz="2000" i="1" smtClean="0">
                                          <a:latin typeface="Cambria Math"/>
                                          <a:ea typeface="Cambria Math"/>
                                        </a:rPr>
                                      </m:ctrlPr>
                                    </m:sSubPr>
                                    <m:e>
                                      <m:r>
                                        <a:rPr lang="en-US" sz="2000" b="0" i="1" smtClean="0">
                                          <a:latin typeface="Cambria Math"/>
                                          <a:ea typeface="Cambria Math"/>
                                        </a:rPr>
                                        <m:t>𝑔</m:t>
                                      </m:r>
                                    </m:e>
                                    <m:sub>
                                      <m:r>
                                        <a:rPr lang="en-US" sz="2000" b="0" i="1" smtClean="0">
                                          <a:latin typeface="Cambria Math"/>
                                          <a:ea typeface="Cambria Math"/>
                                        </a:rPr>
                                        <m:t>𝑖</m:t>
                                      </m:r>
                                    </m:sub>
                                  </m:sSub>
                                </m:e>
                              </m:nary>
                            </m:den>
                          </m:f>
                        </m:e>
                      </m:rad>
                      <m:r>
                        <a:rPr lang="en-US" sz="2000" b="0" i="1" smtClean="0">
                          <a:latin typeface="Cambria Math"/>
                          <a:ea typeface="Cambria Math"/>
                        </a:rPr>
                        <m:t>  −−−−2 </m:t>
                      </m:r>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rad>
                        <m:radPr>
                          <m:degHide m:val="on"/>
                          <m:ctrlPr>
                            <a:rPr lang="en-IN" sz="2000" i="1" smtClean="0">
                              <a:latin typeface="Cambria Math"/>
                              <a:ea typeface="Cambria Math"/>
                            </a:rPr>
                          </m:ctrlPr>
                        </m:radPr>
                        <m:deg/>
                        <m:e>
                          <m:f>
                            <m:fPr>
                              <m:ctrlPr>
                                <a:rPr lang="en-IN" sz="2000" i="1" smtClean="0">
                                  <a:latin typeface="Cambria Math"/>
                                  <a:ea typeface="Cambria Math"/>
                                </a:rPr>
                              </m:ctrlPr>
                            </m:fPr>
                            <m:num>
                              <m:nary>
                                <m:naryPr>
                                  <m:chr m:val="∑"/>
                                  <m:limLoc m:val="subSup"/>
                                  <m:ctrlPr>
                                    <a:rPr lang="en-IN" sz="2000" i="1" smtClean="0">
                                      <a:latin typeface="Cambria Math"/>
                                      <a:ea typeface="Cambria Math"/>
                                    </a:rPr>
                                  </m:ctrlPr>
                                </m:naryPr>
                                <m:sub>
                                  <m:r>
                                    <m:rPr>
                                      <m:brk m:alnAt="25"/>
                                    </m:rPr>
                                    <a:rPr lang="en-US" sz="2000" b="0" i="1" smtClean="0">
                                      <a:latin typeface="Cambria Math"/>
                                      <a:ea typeface="Cambria Math"/>
                                    </a:rPr>
                                    <m:t>𝑖</m:t>
                                  </m:r>
                                  <m:r>
                                    <a:rPr lang="en-US" sz="2000" b="0" i="1" smtClean="0">
                                      <a:latin typeface="Cambria Math"/>
                                      <a:ea typeface="Cambria Math"/>
                                    </a:rPr>
                                    <m:t>=0</m:t>
                                  </m:r>
                                </m:sub>
                                <m:sup>
                                  <m:r>
                                    <a:rPr lang="en-US" sz="2000" b="0" i="1" smtClean="0">
                                      <a:latin typeface="Cambria Math"/>
                                      <a:ea typeface="Cambria Math"/>
                                    </a:rPr>
                                    <m:t>𝐿</m:t>
                                  </m:r>
                                  <m:r>
                                    <a:rPr lang="en-US" sz="2000" b="0" i="1" smtClean="0">
                                      <a:latin typeface="Cambria Math"/>
                                      <a:ea typeface="Cambria Math"/>
                                    </a:rPr>
                                    <m:t>−1</m:t>
                                  </m:r>
                                </m:sup>
                                <m:e>
                                  <m:sSup>
                                    <m:sSupPr>
                                      <m:ctrlPr>
                                        <a:rPr lang="en-IN" sz="2000" i="1" smtClean="0">
                                          <a:latin typeface="Cambria Math"/>
                                          <a:ea typeface="Cambria Math"/>
                                        </a:rPr>
                                      </m:ctrlPr>
                                    </m:sSupPr>
                                    <m:e>
                                      <m:d>
                                        <m:dPr>
                                          <m:begChr m:val="|"/>
                                          <m:endChr m:val="|"/>
                                          <m:ctrlPr>
                                            <a:rPr lang="en-IN" sz="2000" i="1" smtClean="0">
                                              <a:latin typeface="Cambria Math"/>
                                              <a:ea typeface="Cambria Math"/>
                                            </a:rPr>
                                          </m:ctrlPr>
                                        </m:dPr>
                                        <m:e>
                                          <m:sSub>
                                            <m:sSubPr>
                                              <m:ctrlPr>
                                                <a:rPr lang="en-IN" sz="2000" i="1" smtClean="0">
                                                  <a:latin typeface="Cambria Math"/>
                                                  <a:ea typeface="Cambria Math"/>
                                                </a:rPr>
                                              </m:ctrlPr>
                                            </m:sSubPr>
                                            <m:e>
                                              <m:r>
                                                <a:rPr lang="en-US" sz="2000" b="0" i="1" smtClean="0">
                                                  <a:latin typeface="Cambria Math"/>
                                                  <a:ea typeface="Cambria Math"/>
                                                </a:rPr>
                                                <m:t>𝑎</m:t>
                                              </m:r>
                                            </m:e>
                                            <m:sub>
                                              <m:r>
                                                <a:rPr lang="en-US" sz="2000" b="0" i="1" smtClean="0">
                                                  <a:latin typeface="Cambria Math"/>
                                                  <a:ea typeface="Cambria Math"/>
                                                </a:rPr>
                                                <m:t>𝑖</m:t>
                                              </m:r>
                                            </m:sub>
                                          </m:sSub>
                                        </m:e>
                                      </m:d>
                                    </m:e>
                                    <m:sup>
                                      <m:r>
                                        <a:rPr lang="en-US" sz="2000" b="0" i="1" smtClean="0">
                                          <a:latin typeface="Cambria Math"/>
                                          <a:ea typeface="Cambria Math"/>
                                        </a:rPr>
                                        <m:t>2</m:t>
                                      </m:r>
                                    </m:sup>
                                  </m:sSup>
                                  <m:sSup>
                                    <m:sSupPr>
                                      <m:ctrlPr>
                                        <a:rPr lang="en-IN" sz="2000" i="1" smtClean="0">
                                          <a:latin typeface="Cambria Math"/>
                                          <a:ea typeface="Cambria Math"/>
                                        </a:rPr>
                                      </m:ctrlPr>
                                    </m:sSupPr>
                                    <m:e>
                                      <m:d>
                                        <m:dPr>
                                          <m:ctrlPr>
                                            <a:rPr lang="en-IN" sz="2000" i="1" smtClean="0">
                                              <a:latin typeface="Cambria Math"/>
                                              <a:ea typeface="Cambria Math"/>
                                            </a:rPr>
                                          </m:ctrlPr>
                                        </m:dPr>
                                        <m:e>
                                          <m:sSub>
                                            <m:sSubPr>
                                              <m:ctrlPr>
                                                <a:rPr lang="en-IN" sz="2000" i="1" smtClean="0">
                                                  <a:latin typeface="Cambria Math"/>
                                                  <a:ea typeface="Cambria Math"/>
                                                </a:rPr>
                                              </m:ctrlPr>
                                            </m:sSubPr>
                                            <m:e>
                                              <m:r>
                                                <a:rPr lang="en-IN" sz="2000" i="1" smtClean="0">
                                                  <a:latin typeface="Cambria Math"/>
                                                  <a:ea typeface="Cambria Math"/>
                                                </a:rPr>
                                                <m:t>𝜏</m:t>
                                              </m:r>
                                            </m:e>
                                            <m:sub>
                                              <m:r>
                                                <a:rPr lang="en-US" sz="2000" b="0" i="1" smtClean="0">
                                                  <a:latin typeface="Cambria Math"/>
                                                  <a:ea typeface="Cambria Math"/>
                                                </a:rPr>
                                                <m:t>𝑖</m:t>
                                              </m:r>
                                            </m:sub>
                                          </m:sSub>
                                          <m:r>
                                            <a:rPr lang="en-IN" sz="2000" i="1" smtClean="0">
                                              <a:latin typeface="Cambria Math"/>
                                              <a:ea typeface="Cambria Math"/>
                                            </a:rPr>
                                            <m:t>−</m:t>
                                          </m:r>
                                          <m:acc>
                                            <m:accPr>
                                              <m:chr m:val="̅"/>
                                              <m:ctrlPr>
                                                <a:rPr lang="en-IN" sz="2000" i="1" smtClean="0">
                                                  <a:latin typeface="Cambria Math"/>
                                                  <a:ea typeface="Cambria Math"/>
                                                </a:rPr>
                                              </m:ctrlPr>
                                            </m:accPr>
                                            <m:e>
                                              <m:r>
                                                <a:rPr lang="en-IN" sz="2000" i="1" smtClean="0">
                                                  <a:latin typeface="Cambria Math"/>
                                                  <a:ea typeface="Cambria Math"/>
                                                </a:rPr>
                                                <m:t>𝜏</m:t>
                                              </m:r>
                                            </m:e>
                                          </m:acc>
                                        </m:e>
                                      </m:d>
                                    </m:e>
                                    <m:sup>
                                      <m:r>
                                        <a:rPr lang="en-US" sz="2000" b="0" i="1" smtClean="0">
                                          <a:latin typeface="Cambria Math"/>
                                          <a:ea typeface="Cambria Math"/>
                                        </a:rPr>
                                        <m:t>2</m:t>
                                      </m:r>
                                    </m:sup>
                                  </m:sSup>
                                </m:e>
                              </m:nary>
                            </m:num>
                            <m:den>
                              <m:nary>
                                <m:naryPr>
                                  <m:chr m:val="∑"/>
                                  <m:limLoc m:val="subSup"/>
                                  <m:ctrlPr>
                                    <a:rPr lang="en-IN" sz="2000" i="1" smtClean="0">
                                      <a:latin typeface="Cambria Math"/>
                                      <a:ea typeface="Cambria Math"/>
                                    </a:rPr>
                                  </m:ctrlPr>
                                </m:naryPr>
                                <m:sub>
                                  <m:r>
                                    <m:rPr>
                                      <m:brk m:alnAt="25"/>
                                    </m:rPr>
                                    <a:rPr lang="en-US" sz="2000" b="0" i="1" smtClean="0">
                                      <a:latin typeface="Cambria Math"/>
                                      <a:ea typeface="Cambria Math"/>
                                    </a:rPr>
                                    <m:t>𝑖</m:t>
                                  </m:r>
                                  <m:r>
                                    <a:rPr lang="en-US" sz="2000" b="0" i="1" smtClean="0">
                                      <a:latin typeface="Cambria Math"/>
                                      <a:ea typeface="Cambria Math"/>
                                    </a:rPr>
                                    <m:t>=0</m:t>
                                  </m:r>
                                </m:sub>
                                <m:sup>
                                  <m:r>
                                    <a:rPr lang="en-US" sz="2000" b="0" i="1" smtClean="0">
                                      <a:latin typeface="Cambria Math"/>
                                      <a:ea typeface="Cambria Math"/>
                                    </a:rPr>
                                    <m:t>𝐿</m:t>
                                  </m:r>
                                  <m:r>
                                    <a:rPr lang="en-US" sz="2000" b="0" i="1" smtClean="0">
                                      <a:latin typeface="Cambria Math"/>
                                      <a:ea typeface="Cambria Math"/>
                                    </a:rPr>
                                    <m:t>−1</m:t>
                                  </m:r>
                                </m:sup>
                                <m:e>
                                  <m:sSup>
                                    <m:sSupPr>
                                      <m:ctrlPr>
                                        <a:rPr lang="en-IN" sz="2000" i="1" smtClean="0">
                                          <a:latin typeface="Cambria Math"/>
                                          <a:ea typeface="Cambria Math"/>
                                        </a:rPr>
                                      </m:ctrlPr>
                                    </m:sSupPr>
                                    <m:e>
                                      <m:d>
                                        <m:dPr>
                                          <m:begChr m:val="|"/>
                                          <m:endChr m:val="|"/>
                                          <m:ctrlPr>
                                            <a:rPr lang="en-IN" sz="2000" i="1" smtClean="0">
                                              <a:latin typeface="Cambria Math"/>
                                              <a:ea typeface="Cambria Math"/>
                                            </a:rPr>
                                          </m:ctrlPr>
                                        </m:dPr>
                                        <m:e>
                                          <m:sSub>
                                            <m:sSubPr>
                                              <m:ctrlPr>
                                                <a:rPr lang="en-IN" sz="2000" i="1" smtClean="0">
                                                  <a:latin typeface="Cambria Math"/>
                                                  <a:ea typeface="Cambria Math"/>
                                                </a:rPr>
                                              </m:ctrlPr>
                                            </m:sSubPr>
                                            <m:e>
                                              <m:r>
                                                <a:rPr lang="en-US" sz="2000" b="0" i="1" smtClean="0">
                                                  <a:latin typeface="Cambria Math"/>
                                                  <a:ea typeface="Cambria Math"/>
                                                </a:rPr>
                                                <m:t>𝑎</m:t>
                                              </m:r>
                                            </m:e>
                                            <m:sub>
                                              <m:r>
                                                <a:rPr lang="en-US" sz="2000" b="0" i="1" smtClean="0">
                                                  <a:latin typeface="Cambria Math"/>
                                                  <a:ea typeface="Cambria Math"/>
                                                </a:rPr>
                                                <m:t>𝑖</m:t>
                                              </m:r>
                                            </m:sub>
                                          </m:sSub>
                                        </m:e>
                                      </m:d>
                                    </m:e>
                                    <m:sup>
                                      <m:r>
                                        <a:rPr lang="en-US" sz="2000" b="0" i="1" smtClean="0">
                                          <a:latin typeface="Cambria Math"/>
                                          <a:ea typeface="Cambria Math"/>
                                        </a:rPr>
                                        <m:t>2</m:t>
                                      </m:r>
                                    </m:sup>
                                  </m:sSup>
                                </m:e>
                              </m:nary>
                            </m:den>
                          </m:f>
                          <m:r>
                            <a:rPr lang="en-US" sz="2000" b="0" i="1" smtClean="0">
                              <a:latin typeface="Cambria Math"/>
                              <a:ea typeface="Cambria Math"/>
                            </a:rPr>
                            <m:t>  </m:t>
                          </m:r>
                        </m:e>
                      </m:rad>
                      <m:r>
                        <a:rPr lang="en-US" sz="2000" b="0" i="1" smtClean="0">
                          <a:latin typeface="Cambria Math"/>
                          <a:ea typeface="Cambria Math"/>
                        </a:rPr>
                        <m:t>−−−−3</m:t>
                      </m:r>
                    </m:oMath>
                  </m:oMathPara>
                </a14:m>
                <a:endParaRPr lang="en-IN" sz="2000" dirty="0" smtClean="0"/>
              </a:p>
              <a:p>
                <a:pPr algn="just">
                  <a:buFont typeface="Wingdings" pitchFamily="2" charset="2"/>
                  <a:buChar char="Ø"/>
                </a:pPr>
                <a:r>
                  <a:rPr lang="en-US" sz="2000" dirty="0" smtClean="0">
                    <a:latin typeface="Times New Roman" pitchFamily="18" charset="0"/>
                    <a:cs typeface="Times New Roman" pitchFamily="18" charset="0"/>
                  </a:rPr>
                  <a:t>The RMS metric to characterize the delay spread defined above is not sensitive to spurious multipath components of weak signal power since it weights each delay in proportion to its power, thereby automatically suppressing the contribution of weaker paths</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35024"/>
                <a:ext cx="11811708" cy="5337175"/>
              </a:xfrm>
              <a:blipFill rotWithShape="1">
                <a:blip r:embed="rId4"/>
                <a:stretch>
                  <a:fillRect l="-464" r="-516"/>
                </a:stretch>
              </a:blipFill>
            </p:spPr>
            <p:txBody>
              <a:bodyPr/>
              <a:lstStyle/>
              <a:p>
                <a:r>
                  <a:rPr lang="en-IN">
                    <a:noFill/>
                  </a:rPr>
                  <a:t> </a:t>
                </a:r>
              </a:p>
            </p:txBody>
          </p:sp>
        </mc:Fallback>
      </mc:AlternateContent>
    </p:spTree>
    <p:extLst>
      <p:ext uri="{BB962C8B-B14F-4D97-AF65-F5344CB8AC3E}">
        <p14:creationId xmlns:p14="http://schemas.microsoft.com/office/powerpoint/2010/main" val="576992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a:t>
            </a:r>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MULTI </a:t>
            </a: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703730"/>
                <a:ext cx="11740002" cy="5430369"/>
              </a:xfrm>
            </p:spPr>
            <p:txBody>
              <a:bodyPr>
                <a:normAutofit/>
              </a:bodyPr>
              <a:lstStyle/>
              <a:p>
                <a:pPr marL="0" indent="0">
                  <a:buNone/>
                </a:pPr>
                <a:r>
                  <a:rPr lang="en-US" sz="2000" b="1" u="sng" dirty="0" smtClean="0">
                    <a:latin typeface="Times New Roman" pitchFamily="18" charset="0"/>
                    <a:cs typeface="Times New Roman" pitchFamily="18" charset="0"/>
                  </a:rPr>
                  <a:t>COHERENCE BANDWIDTH IN WIRELESS COMMUNICATIONS:</a:t>
                </a:r>
              </a:p>
              <a:p>
                <a:pPr algn="just">
                  <a:buFont typeface="Wingdings" pitchFamily="2" charset="2"/>
                  <a:buChar char="Ø"/>
                </a:pPr>
                <a:r>
                  <a:rPr lang="en-US" sz="2000" dirty="0">
                    <a:latin typeface="Times New Roman" pitchFamily="18" charset="0"/>
                    <a:cs typeface="Times New Roman" pitchFamily="18" charset="0"/>
                  </a:rPr>
                  <a:t>In this section, we introduce another important parameter of a wireless communication channel, namely, the </a:t>
                </a:r>
                <a:r>
                  <a:rPr lang="en-US" sz="2000" i="1" dirty="0">
                    <a:latin typeface="Times New Roman" pitchFamily="18" charset="0"/>
                    <a:cs typeface="Times New Roman" pitchFamily="18" charset="0"/>
                  </a:rPr>
                  <a:t>coherence </a:t>
                </a:r>
                <a:r>
                  <a:rPr lang="en-US" sz="2000" i="1" dirty="0" smtClean="0">
                    <a:latin typeface="Times New Roman" pitchFamily="18" charset="0"/>
                    <a:cs typeface="Times New Roman" pitchFamily="18" charset="0"/>
                  </a:rPr>
                  <a:t>bandwidth</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Towards this end, let us define the frequency response </a:t>
                </a:r>
                <a:r>
                  <a:rPr lang="en-US" sz="2000" i="1" dirty="0">
                    <a:latin typeface="Times New Roman" pitchFamily="18" charset="0"/>
                    <a:cs typeface="Times New Roman" pitchFamily="18" charset="0"/>
                  </a:rPr>
                  <a:t>H (f)</a:t>
                </a:r>
                <a:r>
                  <a:rPr lang="en-US" sz="2000" dirty="0">
                    <a:latin typeface="Times New Roman" pitchFamily="18" charset="0"/>
                    <a:cs typeface="Times New Roman" pitchFamily="18" charset="0"/>
                  </a:rPr>
                  <a:t> of the wireless channel as</a:t>
                </a:r>
                <a:endParaRPr lang="en-US" sz="2000" b="1" u="sng"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𝐻</m:t>
                      </m:r>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𝑓</m:t>
                          </m:r>
                        </m:e>
                      </m:d>
                      <m:r>
                        <a:rPr lang="en-IN" sz="2000" b="0" i="1" smtClean="0">
                          <a:latin typeface="Cambria Math"/>
                          <a:ea typeface="Cambria Math"/>
                          <a:cs typeface="Times New Roman" pitchFamily="18" charset="0"/>
                        </a:rPr>
                        <m:t>=</m:t>
                      </m:r>
                      <m:nary>
                        <m:naryPr>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m:t>
                          </m:r>
                        </m:sup>
                        <m:e>
                          <m:r>
                            <a:rPr lang="en-US" sz="2000" b="0" i="1" smtClean="0">
                              <a:latin typeface="Cambria Math"/>
                              <a:ea typeface="Cambria Math"/>
                              <a:cs typeface="Times New Roman" pitchFamily="18" charset="0"/>
                            </a:rPr>
                            <m:t>h</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𝜏</m:t>
                              </m:r>
                            </m:e>
                          </m:d>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𝜏</m:t>
                              </m:r>
                            </m:sup>
                          </m:sSup>
                          <m:r>
                            <a:rPr lang="en-US" sz="2000" b="0" i="1" smtClean="0">
                              <a:latin typeface="Cambria Math"/>
                              <a:ea typeface="Cambria Math"/>
                              <a:cs typeface="Times New Roman" pitchFamily="18" charset="0"/>
                            </a:rPr>
                            <m:t>𝑑</m:t>
                          </m:r>
                          <m:r>
                            <a:rPr lang="en-US" sz="2000" b="0" i="1" smtClean="0">
                              <a:latin typeface="Cambria Math"/>
                              <a:ea typeface="Cambria Math"/>
                              <a:cs typeface="Times New Roman" pitchFamily="18" charset="0"/>
                            </a:rPr>
                            <m:t>𝞽</m:t>
                          </m:r>
                        </m:e>
                      </m:nary>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703730"/>
                <a:ext cx="11740002" cy="5430369"/>
              </a:xfrm>
              <a:blipFill rotWithShape="1">
                <a:blip r:embed="rId4"/>
                <a:stretch>
                  <a:fillRect l="-571" t="-1122" r="-519"/>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3020" y="2628900"/>
            <a:ext cx="2513779" cy="243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8153399" y="5064124"/>
                <a:ext cx="3735525" cy="646331"/>
              </a:xfrm>
              <a:prstGeom prst="rect">
                <a:avLst/>
              </a:prstGeom>
            </p:spPr>
            <p:txBody>
              <a:bodyPr wrap="square">
                <a:spAutoFit/>
              </a:bodyPr>
              <a:lstStyle/>
              <a:p>
                <a:pPr algn="just"/>
                <a:r>
                  <a:rPr lang="en-US" b="1" dirty="0" smtClean="0">
                    <a:latin typeface="Times New Roman" pitchFamily="18" charset="0"/>
                    <a:cs typeface="Times New Roman" pitchFamily="18" charset="0"/>
                  </a:rPr>
                  <a:t>Figure 7: Coherence </a:t>
                </a:r>
                <a:r>
                  <a:rPr lang="en-US" b="1" dirty="0">
                    <a:latin typeface="Times New Roman" pitchFamily="18" charset="0"/>
                    <a:cs typeface="Times New Roman" pitchFamily="18" charset="0"/>
                  </a:rPr>
                  <a:t>bandwidth </a:t>
                </a:r>
                <a14:m>
                  <m:oMath xmlns:m="http://schemas.openxmlformats.org/officeDocument/2006/math">
                    <m:sSub>
                      <m:sSubPr>
                        <m:ctrlPr>
                          <a:rPr lang="en-US" b="1" i="1" smtClean="0">
                            <a:latin typeface="Cambria Math"/>
                            <a:cs typeface="Times New Roman" pitchFamily="18" charset="0"/>
                          </a:rPr>
                        </m:ctrlPr>
                      </m:sSubPr>
                      <m:e>
                        <m:r>
                          <a:rPr lang="en-US" b="1" i="1" smtClean="0">
                            <a:latin typeface="Cambria Math"/>
                            <a:cs typeface="Times New Roman" pitchFamily="18" charset="0"/>
                          </a:rPr>
                          <m:t>𝑩</m:t>
                        </m:r>
                      </m:e>
                      <m:sub>
                        <m:r>
                          <a:rPr lang="en-US" b="1" i="1" smtClean="0">
                            <a:latin typeface="Cambria Math"/>
                            <a:cs typeface="Times New Roman" pitchFamily="18" charset="0"/>
                          </a:rPr>
                          <m:t>𝒄</m:t>
                        </m:r>
                      </m:sub>
                    </m:sSub>
                    <m:r>
                      <a:rPr lang="en-US" b="1" i="1" smtClean="0">
                        <a:latin typeface="Cambria Math"/>
                        <a:cs typeface="Times New Roman" pitchFamily="18" charset="0"/>
                      </a:rPr>
                      <m:t> </m:t>
                    </m:r>
                  </m:oMath>
                </a14:m>
                <a:r>
                  <a:rPr lang="en-US" b="1" dirty="0" smtClean="0">
                    <a:latin typeface="Times New Roman" pitchFamily="18" charset="0"/>
                    <a:cs typeface="Times New Roman" pitchFamily="18" charset="0"/>
                  </a:rPr>
                  <a:t>variation </a:t>
                </a:r>
                <a:r>
                  <a:rPr lang="en-US" b="1" dirty="0">
                    <a:latin typeface="Times New Roman" pitchFamily="18" charset="0"/>
                    <a:cs typeface="Times New Roman" pitchFamily="18" charset="0"/>
                  </a:rPr>
                  <a:t>with delay </a:t>
                </a:r>
                <a:r>
                  <a:rPr lang="en-US" b="1" dirty="0" smtClean="0">
                    <a:latin typeface="Times New Roman" pitchFamily="18" charset="0"/>
                    <a:cs typeface="Times New Roman" pitchFamily="18" charset="0"/>
                  </a:rPr>
                  <a:t>spread </a:t>
                </a:r>
                <a14:m>
                  <m:oMath xmlns:m="http://schemas.openxmlformats.org/officeDocument/2006/math">
                    <m:sSub>
                      <m:sSubPr>
                        <m:ctrlPr>
                          <a:rPr lang="en-US" b="1" i="1" smtClean="0">
                            <a:latin typeface="Cambria Math"/>
                            <a:cs typeface="Times New Roman" pitchFamily="18" charset="0"/>
                          </a:rPr>
                        </m:ctrlPr>
                      </m:sSubPr>
                      <m:e>
                        <m:r>
                          <a:rPr lang="en-US" b="1" i="1" smtClean="0">
                            <a:latin typeface="Cambria Math"/>
                            <a:ea typeface="Cambria Math"/>
                            <a:cs typeface="Times New Roman" pitchFamily="18" charset="0"/>
                          </a:rPr>
                          <m:t>𝝈</m:t>
                        </m:r>
                      </m:e>
                      <m:sub>
                        <m:r>
                          <a:rPr lang="en-US" b="1" i="1" smtClean="0">
                            <a:latin typeface="Cambria Math"/>
                            <a:ea typeface="Cambria Math"/>
                            <a:cs typeface="Times New Roman" pitchFamily="18" charset="0"/>
                          </a:rPr>
                          <m:t>𝝉</m:t>
                        </m:r>
                      </m:sub>
                    </m:sSub>
                  </m:oMath>
                </a14:m>
                <a:endParaRPr lang="en-IN" b="1"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53399" y="5064124"/>
                <a:ext cx="3735525" cy="646331"/>
              </a:xfrm>
              <a:prstGeom prst="rect">
                <a:avLst/>
              </a:prstGeom>
              <a:blipFill rotWithShape="1">
                <a:blip r:embed="rId6"/>
                <a:stretch>
                  <a:fillRect l="-1305" t="-4717" r="-1468" b="-141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 y="2782501"/>
                <a:ext cx="8280400" cy="2656368"/>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Let us begin by considering a simple case corresponding to</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i="1" smtClean="0">
                            <a:latin typeface="Cambria Math"/>
                            <a:ea typeface="Cambria Math"/>
                            <a:cs typeface="Times New Roman" pitchFamily="18" charset="0"/>
                          </a:rPr>
                          <m:t>𝜏</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0</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shown in Figure </a:t>
                </a:r>
                <a:r>
                  <a:rPr lang="en-US" sz="2000" dirty="0" smtClean="0">
                    <a:latin typeface="Times New Roman" pitchFamily="18" charset="0"/>
                    <a:cs typeface="Times New Roman" pitchFamily="18" charset="0"/>
                  </a:rPr>
                  <a:t>2 (a</a:t>
                </a:r>
                <a:r>
                  <a:rPr lang="en-US" sz="2000" dirty="0">
                    <a:latin typeface="Times New Roman" pitchFamily="18" charset="0"/>
                    <a:cs typeface="Times New Roman" pitchFamily="18" charset="0"/>
                  </a:rPr>
                  <a:t>). In this scenario, since the delay spread is zero, the wireless channel comprises a single propagation path. Hence, the delay profile </a:t>
                </a:r>
                <a:r>
                  <a:rPr lang="en-US" sz="2000" i="1" dirty="0">
                    <a:latin typeface="Times New Roman" pitchFamily="18" charset="0"/>
                    <a:cs typeface="Times New Roman" pitchFamily="18" charset="0"/>
                  </a:rPr>
                  <a:t>h (τ ) </a:t>
                </a:r>
                <a:r>
                  <a:rPr lang="en-US" sz="2000" dirty="0">
                    <a:latin typeface="Times New Roman" pitchFamily="18" charset="0"/>
                    <a:cs typeface="Times New Roman" pitchFamily="18" charset="0"/>
                  </a:rPr>
                  <a:t>is given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d>
                        <m:dPr>
                          <m:ctrlPr>
                            <a:rPr lang="en-US" sz="2000" b="0" i="1" smtClean="0">
                              <a:latin typeface="Cambria Math"/>
                              <a:cs typeface="Times New Roman" pitchFamily="18" charset="0"/>
                            </a:rPr>
                          </m:ctrlPr>
                        </m:dPr>
                        <m:e>
                          <m:r>
                            <a:rPr lang="en-US" sz="2000" b="0" i="1" smtClean="0">
                              <a:latin typeface="Cambria Math"/>
                              <a:ea typeface="Cambria Math"/>
                              <a:cs typeface="Times New Roman" pitchFamily="18" charset="0"/>
                            </a:rPr>
                            <m:t>𝜏</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𝜏</m:t>
                          </m:r>
                        </m:e>
                      </m:d>
                    </m:oMath>
                  </m:oMathPara>
                </a14:m>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corresponding frequency response </a:t>
                </a:r>
                <a:r>
                  <a:rPr lang="en-US" sz="2000" i="1" dirty="0">
                    <a:latin typeface="Times New Roman" pitchFamily="18" charset="0"/>
                    <a:cs typeface="Times New Roman" pitchFamily="18" charset="0"/>
                  </a:rPr>
                  <a:t>H (f)</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𝐻</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r>
                        <a:rPr lang="en-US" sz="2000" b="0" i="1" smtClean="0">
                          <a:latin typeface="Cambria Math"/>
                          <a:ea typeface="Cambria Math"/>
                          <a:cs typeface="Times New Roman" pitchFamily="18" charset="0"/>
                        </a:rPr>
                        <m:t>=</m:t>
                      </m:r>
                      <m:nary>
                        <m:naryPr>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m:t>
                          </m:r>
                        </m:sup>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𝜏</m:t>
                              </m:r>
                            </m:e>
                          </m:d>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𝐽</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𝜏</m:t>
                                  </m:r>
                                </m:sub>
                              </m:sSub>
                            </m:sup>
                          </m:sSup>
                        </m:e>
                      </m:nary>
                      <m:r>
                        <a:rPr lang="en-US" sz="2000" b="0" i="1" smtClean="0">
                          <a:latin typeface="Cambria Math"/>
                          <a:ea typeface="Cambria Math"/>
                          <a:cs typeface="Times New Roman" pitchFamily="18" charset="0"/>
                        </a:rPr>
                        <m:t>𝑑</m:t>
                      </m:r>
                      <m:r>
                        <a:rPr lang="en-US" sz="2000" b="0" i="1" smtClean="0">
                          <a:latin typeface="Cambria Math"/>
                          <a:ea typeface="Cambria Math"/>
                          <a:cs typeface="Times New Roman" pitchFamily="18" charset="0"/>
                        </a:rPr>
                        <m:t>𝞃</m:t>
                      </m:r>
                      <m:r>
                        <a:rPr lang="en-US" sz="2000" b="0" i="1" smtClean="0">
                          <a:latin typeface="Cambria Math"/>
                          <a:ea typeface="Cambria Math"/>
                          <a:cs typeface="Times New Roman" pitchFamily="18" charset="0"/>
                        </a:rPr>
                        <m:t>=1</m:t>
                      </m:r>
                    </m:oMath>
                  </m:oMathPara>
                </a14:m>
                <a:endParaRPr lang="en-IN" sz="2000"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 y="2782501"/>
                <a:ext cx="8280400" cy="2656368"/>
              </a:xfrm>
              <a:prstGeom prst="rect">
                <a:avLst/>
              </a:prstGeom>
              <a:blipFill rotWithShape="1">
                <a:blip r:embed="rId7"/>
                <a:stretch>
                  <a:fillRect l="-736" t="-1147" r="-736"/>
                </a:stretch>
              </a:blipFill>
            </p:spPr>
            <p:txBody>
              <a:bodyPr/>
              <a:lstStyle/>
              <a:p>
                <a:r>
                  <a:rPr lang="en-IN">
                    <a:noFill/>
                  </a:rPr>
                  <a:t> </a:t>
                </a:r>
              </a:p>
            </p:txBody>
          </p:sp>
        </mc:Fallback>
      </mc:AlternateContent>
    </p:spTree>
    <p:extLst>
      <p:ext uri="{BB962C8B-B14F-4D97-AF65-F5344CB8AC3E}">
        <p14:creationId xmlns:p14="http://schemas.microsoft.com/office/powerpoint/2010/main" val="1380261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23/50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22324"/>
                <a:ext cx="11837108" cy="53498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The frequency response is the constant </a:t>
                </a:r>
                <a:r>
                  <a:rPr lang="en-US" sz="2000" i="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|H (f)| = 1</a:t>
                </a:r>
                <a:r>
                  <a:rPr lang="en-US" sz="2000" dirty="0" smtClean="0">
                    <a:latin typeface="Times New Roman" pitchFamily="18" charset="0"/>
                    <a:cs typeface="Times New Roman" pitchFamily="18" charset="0"/>
                  </a:rPr>
                  <a:t>. This is basically a flat frequency response over the entire frequency band as shown in figure 2 (b), i.e., Of infinite bandwidth</a:t>
                </a:r>
              </a:p>
              <a:p>
                <a:pPr algn="just">
                  <a:buFont typeface="Wingdings" pitchFamily="2" charset="2"/>
                  <a:buChar char="Ø"/>
                </a:pPr>
                <a:r>
                  <a:rPr lang="en-US" sz="2000" dirty="0">
                    <a:latin typeface="Times New Roman" pitchFamily="18" charset="0"/>
                    <a:cs typeface="Times New Roman" pitchFamily="18" charset="0"/>
                  </a:rPr>
                  <a:t>As the delay spread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i="1" smtClean="0">
                            <a:latin typeface="Cambria Math"/>
                            <a:ea typeface="Cambria Math"/>
                            <a:cs typeface="Times New Roman" pitchFamily="18" charset="0"/>
                          </a:rPr>
                          <m:t>𝜏</m:t>
                        </m:r>
                      </m:sub>
                    </m:sSub>
                  </m:oMath>
                </a14:m>
                <a:r>
                  <a:rPr lang="en-US" sz="2000" dirty="0" smtClean="0">
                    <a:latin typeface="Times New Roman" pitchFamily="18" charset="0"/>
                    <a:cs typeface="Times New Roman" pitchFamily="18" charset="0"/>
                  </a:rPr>
                  <a:t> increases </a:t>
                </a:r>
                <a:r>
                  <a:rPr lang="en-US" sz="2000" dirty="0">
                    <a:latin typeface="Times New Roman" pitchFamily="18" charset="0"/>
                    <a:cs typeface="Times New Roman" pitchFamily="18" charset="0"/>
                  </a:rPr>
                  <a:t>in Figure </a:t>
                </a:r>
                <a:r>
                  <a:rPr lang="en-US" sz="2000" dirty="0" smtClean="0">
                    <a:latin typeface="Times New Roman" pitchFamily="18" charset="0"/>
                    <a:cs typeface="Times New Roman" pitchFamily="18" charset="0"/>
                  </a:rPr>
                  <a:t>2 (c</a:t>
                </a:r>
                <a:r>
                  <a:rPr lang="en-US" sz="2000" dirty="0">
                    <a:latin typeface="Times New Roman" pitchFamily="18" charset="0"/>
                    <a:cs typeface="Times New Roman" pitchFamily="18" charset="0"/>
                  </a:rPr>
                  <a:t>), the time spread of this response increases, leading to a decrease in the bandwidth of the response </a:t>
                </a:r>
                <a14:m>
                  <m:oMath xmlns:m="http://schemas.openxmlformats.org/officeDocument/2006/math">
                    <m:r>
                      <a:rPr lang="en-US" sz="2000" b="0" i="1" smtClean="0">
                        <a:latin typeface="Cambria Math"/>
                        <a:cs typeface="Times New Roman" pitchFamily="18" charset="0"/>
                      </a:rPr>
                      <m:t>𝐻</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as </a:t>
                </a:r>
                <a:r>
                  <a:rPr lang="en-US" sz="2000" dirty="0">
                    <a:latin typeface="Times New Roman" pitchFamily="18" charset="0"/>
                    <a:cs typeface="Times New Roman" pitchFamily="18" charset="0"/>
                  </a:rPr>
                  <a:t>shown in Figure </a:t>
                </a:r>
                <a:r>
                  <a:rPr lang="en-US" sz="2000" dirty="0" smtClean="0">
                    <a:latin typeface="Times New Roman" pitchFamily="18" charset="0"/>
                    <a:cs typeface="Times New Roman" pitchFamily="18" charset="0"/>
                  </a:rPr>
                  <a:t>2 (d</a:t>
                </a:r>
                <a:r>
                  <a:rPr lang="en-US" sz="2000" dirty="0">
                    <a:latin typeface="Times New Roman" pitchFamily="18" charset="0"/>
                    <a:cs typeface="Times New Roman" pitchFamily="18" charset="0"/>
                  </a:rPr>
                  <a:t>). Finally, as the time spread of the response becomes ∞ as shown in Figure 2</a:t>
                </a:r>
                <a:r>
                  <a:rPr lang="en-US" sz="2000" dirty="0" smtClean="0">
                    <a:latin typeface="Times New Roman" pitchFamily="18" charset="0"/>
                    <a:cs typeface="Times New Roman" pitchFamily="18" charset="0"/>
                  </a:rPr>
                  <a:t>(e</a:t>
                </a:r>
                <a:r>
                  <a:rPr lang="en-US" sz="2000" dirty="0">
                    <a:latin typeface="Times New Roman" pitchFamily="18" charset="0"/>
                    <a:cs typeface="Times New Roman" pitchFamily="18" charset="0"/>
                  </a:rPr>
                  <a:t>), the channel filter becomes an impulse </a:t>
                </a:r>
                <a14:m>
                  <m:oMath xmlns:m="http://schemas.openxmlformats.org/officeDocument/2006/math">
                    <m:r>
                      <a:rPr lang="en-US" sz="2000" i="1" smtClean="0">
                        <a:latin typeface="Cambria Math"/>
                        <a:ea typeface="Cambria Math"/>
                        <a:cs typeface="Times New Roman" pitchFamily="18" charset="0"/>
                      </a:rPr>
                      <m:t>𝛿</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𝑓</m:t>
                        </m:r>
                      </m:e>
                    </m:d>
                  </m:oMath>
                </a14:m>
                <a:r>
                  <a:rPr lang="en-US" sz="2000" dirty="0" smtClean="0">
                    <a:latin typeface="Times New Roman" pitchFamily="18" charset="0"/>
                    <a:cs typeface="Times New Roman" pitchFamily="18" charset="0"/>
                  </a:rPr>
                  <a:t> as </a:t>
                </a:r>
                <a:r>
                  <a:rPr lang="en-US" sz="2000" dirty="0">
                    <a:latin typeface="Times New Roman" pitchFamily="18" charset="0"/>
                    <a:cs typeface="Times New Roman" pitchFamily="18" charset="0"/>
                  </a:rPr>
                  <a:t>shown in Figure </a:t>
                </a:r>
                <a:r>
                  <a:rPr lang="en-US" sz="2000" dirty="0" smtClean="0">
                    <a:latin typeface="Times New Roman" pitchFamily="18" charset="0"/>
                    <a:cs typeface="Times New Roman" pitchFamily="18" charset="0"/>
                  </a:rPr>
                  <a:t>2 (f</a:t>
                </a:r>
                <a:r>
                  <a:rPr lang="en-US" sz="2000" dirty="0">
                    <a:latin typeface="Times New Roman" pitchFamily="18" charset="0"/>
                    <a:cs typeface="Times New Roman" pitchFamily="18" charset="0"/>
                  </a:rPr>
                  <a:t>) and the bandwidth of the channel filter reduces to 0. The coherence bandwidth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then defined as the bandwidth of the </a:t>
                </a:r>
                <a:r>
                  <a:rPr lang="en-US" sz="2000" dirty="0" smtClean="0">
                    <a:latin typeface="Times New Roman" pitchFamily="18" charset="0"/>
                    <a:cs typeface="Times New Roman" pitchFamily="18" charset="0"/>
                  </a:rPr>
                  <a:t>response, </a:t>
                </a:r>
                <a:r>
                  <a:rPr lang="en-US" sz="2000" dirty="0">
                    <a:latin typeface="Times New Roman" pitchFamily="18" charset="0"/>
                    <a:cs typeface="Times New Roman" pitchFamily="18" charset="0"/>
                  </a:rPr>
                  <a:t>i.e., the frequency band over which the response </a:t>
                </a:r>
                <a14:m>
                  <m:oMath xmlns:m="http://schemas.openxmlformats.org/officeDocument/2006/math">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flat as shown in Figure 2</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22324"/>
                <a:ext cx="11837108" cy="5349875"/>
              </a:xfrm>
              <a:blipFill rotWithShape="1">
                <a:blip r:embed="rId4"/>
                <a:stretch>
                  <a:fillRect l="-463" t="-1140" r="-515"/>
                </a:stretch>
              </a:blipFill>
            </p:spPr>
            <p:txBody>
              <a:bodyPr/>
              <a:lstStyle/>
              <a:p>
                <a:r>
                  <a:rPr lang="en-IN">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172" y="3471927"/>
            <a:ext cx="3658531" cy="166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89200" y="5132707"/>
            <a:ext cx="6756400" cy="400110"/>
          </a:xfrm>
          <a:prstGeom prst="rect">
            <a:avLst/>
          </a:prstGeom>
        </p:spPr>
        <p:txBody>
          <a:bodyPr wrap="square">
            <a:spAutoFit/>
          </a:bodyPr>
          <a:lstStyle/>
          <a:p>
            <a:pPr algn="just"/>
            <a:r>
              <a:rPr lang="en-US" sz="2000" b="1" dirty="0" smtClean="0">
                <a:latin typeface="Times New Roman" pitchFamily="18" charset="0"/>
                <a:cs typeface="Times New Roman" pitchFamily="18" charset="0"/>
              </a:rPr>
              <a:t>Figure 8:  coherence bandwidth of wireless-channel response</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7132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24/50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68299" y="860424"/>
                <a:ext cx="11495225" cy="53244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from the theory of linear signals and systems that the output response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output signal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𝑓</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𝐻</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𝑓</m:t>
                          </m:r>
                        </m:e>
                      </m:d>
                      <m:r>
                        <a:rPr lang="en-IN" sz="2000" b="0" i="1" smtClean="0">
                          <a:latin typeface="Cambria Math"/>
                          <a:ea typeface="Cambria Math"/>
                          <a:cs typeface="Times New Roman" pitchFamily="18" charset="0"/>
                        </a:rPr>
                        <m:t> </m:t>
                      </m:r>
                      <m:r>
                        <a:rPr lang="en-IN" sz="2000" b="0" i="1" smtClean="0">
                          <a:latin typeface="Cambria Math"/>
                          <a:ea typeface="Cambria Math"/>
                          <a:cs typeface="Times New Roman" pitchFamily="18" charset="0"/>
                        </a:rPr>
                        <m:t>𝑋</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𝑓</m:t>
                          </m:r>
                        </m:e>
                      </m:d>
                      <m:r>
                        <a:rPr lang="en-US" sz="2000" b="0" i="1" smtClean="0">
                          <a:latin typeface="Cambria Math"/>
                          <a:ea typeface="Cambria Math"/>
                          <a:cs typeface="Times New Roman" pitchFamily="18" charset="0"/>
                        </a:rPr>
                        <m:t>−−−4</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68299" y="860424"/>
                <a:ext cx="11495225" cy="5324475"/>
              </a:xfrm>
              <a:blipFill rotWithShape="1">
                <a:blip r:embed="rId4"/>
                <a:stretch>
                  <a:fillRect l="-424" t="-1144" r="-583"/>
                </a:stretch>
              </a:blipFill>
            </p:spPr>
            <p:txBody>
              <a:bodyPr/>
              <a:lstStyle/>
              <a:p>
                <a:r>
                  <a:rPr lang="en-IN">
                    <a:noFill/>
                  </a:rPr>
                  <a:t> </a:t>
                </a:r>
              </a:p>
            </p:txBody>
          </p:sp>
        </mc:Fallback>
      </mc:AlternateContent>
      <p:pic>
        <p:nvPicPr>
          <p:cNvPr id="2052" name="Picture 4" descr="https://documents.lucid.app/documents/00dc0376-e290-4634-af97-57078873a074/pages/-gMdtye-1kh8?a=4084&amp;x=289&amp;y=111&amp;w=682&amp;h=195&amp;store=1&amp;accept=image%2F*&amp;auth=LCA%2016cd0a216c7f5ee3b56715eb0c9a77bcfa7a2ac5c65ef3272d9d55c4d2fb4f91-ts%3D1677215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199677"/>
            <a:ext cx="5041900" cy="17039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31898" y="3903654"/>
            <a:ext cx="3670301" cy="923330"/>
          </a:xfrm>
          <a:prstGeom prst="rect">
            <a:avLst/>
          </a:prstGeom>
        </p:spPr>
        <p:txBody>
          <a:bodyPr wrap="square">
            <a:spAutoFit/>
          </a:bodyPr>
          <a:lstStyle/>
          <a:p>
            <a:pPr algn="just"/>
            <a:r>
              <a:rPr lang="en-US" b="1" dirty="0" smtClean="0">
                <a:latin typeface="Times New Roman" pitchFamily="18" charset="0"/>
                <a:cs typeface="Times New Roman" pitchFamily="18" charset="0"/>
              </a:rPr>
              <a:t>Figure 9: </a:t>
            </a:r>
            <a:r>
              <a:rPr lang="en-US" b="1" dirty="0">
                <a:latin typeface="Times New Roman" pitchFamily="18" charset="0"/>
                <a:cs typeface="Times New Roman" pitchFamily="18" charset="0"/>
              </a:rPr>
              <a:t>Linear input-output system model for the wireless channel</a:t>
            </a:r>
            <a:endParaRPr lang="en-IN" b="1"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8663" y="1866900"/>
            <a:ext cx="28098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7078662" y="5219700"/>
                <a:ext cx="4224337" cy="923330"/>
              </a:xfrm>
              <a:prstGeom prst="rect">
                <a:avLst/>
              </a:prstGeom>
            </p:spPr>
            <p:txBody>
              <a:bodyPr wrap="square">
                <a:spAutoFit/>
              </a:bodyPr>
              <a:lstStyle/>
              <a:p>
                <a:pPr algn="just"/>
                <a:r>
                  <a:rPr lang="en-US" b="1" dirty="0" smtClean="0">
                    <a:latin typeface="Times New Roman" pitchFamily="18" charset="0"/>
                    <a:cs typeface="Times New Roman" pitchFamily="18" charset="0"/>
                  </a:rPr>
                  <a:t>Figure 4.10 </a:t>
                </a:r>
                <a:r>
                  <a:rPr lang="en-US" b="1" dirty="0">
                    <a:latin typeface="Times New Roman" pitchFamily="18" charset="0"/>
                    <a:cs typeface="Times New Roman" pitchFamily="18" charset="0"/>
                  </a:rPr>
                  <a:t>Signal bandwidth </a:t>
                </a:r>
                <a14:m>
                  <m:oMath xmlns:m="http://schemas.openxmlformats.org/officeDocument/2006/math">
                    <m:sSub>
                      <m:sSubPr>
                        <m:ctrlPr>
                          <a:rPr lang="en-US" b="1" i="1" smtClean="0">
                            <a:latin typeface="Cambria Math"/>
                            <a:cs typeface="Times New Roman" pitchFamily="18" charset="0"/>
                          </a:rPr>
                        </m:ctrlPr>
                      </m:sSubPr>
                      <m:e>
                        <m:r>
                          <a:rPr lang="en-US" b="1" i="1" smtClean="0">
                            <a:latin typeface="Cambria Math"/>
                            <a:cs typeface="Times New Roman" pitchFamily="18" charset="0"/>
                          </a:rPr>
                          <m:t>𝑩</m:t>
                        </m:r>
                      </m:e>
                      <m:sub>
                        <m:r>
                          <a:rPr lang="en-US" b="1" i="1" smtClean="0">
                            <a:latin typeface="Cambria Math"/>
                            <a:cs typeface="Times New Roman" pitchFamily="18" charset="0"/>
                          </a:rPr>
                          <m:t>𝒔</m:t>
                        </m:r>
                      </m:sub>
                    </m:sSub>
                  </m:oMath>
                </a14:m>
                <a:r>
                  <a:rPr lang="en-US" b="1" dirty="0" smtClean="0">
                    <a:latin typeface="Times New Roman" pitchFamily="18" charset="0"/>
                    <a:cs typeface="Times New Roman" pitchFamily="18" charset="0"/>
                  </a:rPr>
                  <a:t>less </a:t>
                </a:r>
                <a:r>
                  <a:rPr lang="en-US" b="1" dirty="0">
                    <a:latin typeface="Times New Roman" pitchFamily="18" charset="0"/>
                    <a:cs typeface="Times New Roman" pitchFamily="18" charset="0"/>
                  </a:rPr>
                  <a:t>than coherence bandwidth </a:t>
                </a:r>
                <a14:m>
                  <m:oMath xmlns:m="http://schemas.openxmlformats.org/officeDocument/2006/math">
                    <m:sSub>
                      <m:sSubPr>
                        <m:ctrlPr>
                          <a:rPr lang="en-US" b="1" i="1" smtClean="0">
                            <a:latin typeface="Cambria Math"/>
                            <a:cs typeface="Times New Roman" pitchFamily="18" charset="0"/>
                          </a:rPr>
                        </m:ctrlPr>
                      </m:sSubPr>
                      <m:e>
                        <m:r>
                          <a:rPr lang="en-US" b="1" i="1" smtClean="0">
                            <a:latin typeface="Cambria Math"/>
                            <a:cs typeface="Times New Roman" pitchFamily="18" charset="0"/>
                          </a:rPr>
                          <m:t>𝑩</m:t>
                        </m:r>
                      </m:e>
                      <m:sub>
                        <m:r>
                          <a:rPr lang="en-US" b="1" i="1" smtClean="0">
                            <a:latin typeface="Cambria Math"/>
                            <a:cs typeface="Times New Roman" pitchFamily="18" charset="0"/>
                          </a:rPr>
                          <m:t>𝒄</m:t>
                        </m:r>
                      </m:sub>
                    </m:sSub>
                    <m:r>
                      <a:rPr lang="en-US" b="1" i="1" smtClean="0">
                        <a:latin typeface="Cambria Math"/>
                        <a:cs typeface="Times New Roman" pitchFamily="18" charset="0"/>
                      </a:rPr>
                      <m:t> </m:t>
                    </m:r>
                  </m:oMath>
                </a14:m>
                <a:r>
                  <a:rPr lang="en-US" b="1" dirty="0" smtClean="0">
                    <a:latin typeface="Times New Roman" pitchFamily="18" charset="0"/>
                    <a:cs typeface="Times New Roman" pitchFamily="18" charset="0"/>
                  </a:rPr>
                  <a:t>implying </a:t>
                </a:r>
                <a:r>
                  <a:rPr lang="en-US" b="1" dirty="0">
                    <a:latin typeface="Times New Roman" pitchFamily="18" charset="0"/>
                    <a:cs typeface="Times New Roman" pitchFamily="18" charset="0"/>
                  </a:rPr>
                  <a:t>no distortion</a:t>
                </a:r>
                <a:endParaRPr lang="en-IN" b="1"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078662" y="5219700"/>
                <a:ext cx="4224337" cy="923330"/>
              </a:xfrm>
              <a:prstGeom prst="rect">
                <a:avLst/>
              </a:prstGeom>
              <a:blipFill rotWithShape="1">
                <a:blip r:embed="rId7"/>
                <a:stretch>
                  <a:fillRect l="-1154" t="-3289" r="-1299" b="-9211"/>
                </a:stretch>
              </a:blipFill>
            </p:spPr>
            <p:txBody>
              <a:bodyPr/>
              <a:lstStyle/>
              <a:p>
                <a:r>
                  <a:rPr lang="en-IN">
                    <a:noFill/>
                  </a:rPr>
                  <a:t> </a:t>
                </a:r>
              </a:p>
            </p:txBody>
          </p:sp>
        </mc:Fallback>
      </mc:AlternateContent>
    </p:spTree>
    <p:extLst>
      <p:ext uri="{BB962C8B-B14F-4D97-AF65-F5344CB8AC3E}">
        <p14:creationId xmlns:p14="http://schemas.microsoft.com/office/powerpoint/2010/main" val="407724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25/50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5599" y="974725"/>
                <a:ext cx="11507926" cy="5095876"/>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Figure </a:t>
                </a:r>
                <a:r>
                  <a:rPr lang="en-US" sz="2000" dirty="0" smtClean="0">
                    <a:latin typeface="Times New Roman" pitchFamily="18" charset="0"/>
                    <a:cs typeface="Times New Roman" pitchFamily="18" charset="0"/>
                  </a:rPr>
                  <a:t>9, we get  the </a:t>
                </a:r>
                <a:r>
                  <a:rPr lang="en-US" sz="2000" dirty="0">
                    <a:latin typeface="Times New Roman" pitchFamily="18" charset="0"/>
                    <a:cs typeface="Times New Roman" pitchFamily="18" charset="0"/>
                  </a:rPr>
                  <a:t>impact of the coherence bandwidth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on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signal</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  </m:t>
                    </m:r>
                    <m:r>
                      <a:rPr lang="en-US" sz="2000" b="0" i="1" smtClean="0">
                        <a:latin typeface="Cambria Math"/>
                        <a:cs typeface="Times New Roman" pitchFamily="18" charset="0"/>
                      </a:rPr>
                      <m:t>𝑥</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oMath>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From Figure 10, </a:t>
                </a:r>
                <a:r>
                  <a:rPr lang="en-US" sz="2000" dirty="0">
                    <a:latin typeface="Times New Roman" pitchFamily="18" charset="0"/>
                    <a:cs typeface="Times New Roman" pitchFamily="18" charset="0"/>
                  </a:rPr>
                  <a:t>if the bandwidth </a:t>
                </a:r>
                <a14:m>
                  <m:oMath xmlns:m="http://schemas.openxmlformats.org/officeDocument/2006/math">
                    <m:sSub>
                      <m:sSubPr>
                        <m:ctrlPr>
                          <a:rPr lang="en-US" sz="2000" i="1" smtClean="0">
                            <a:latin typeface="Cambria Math"/>
                          </a:rPr>
                        </m:ctrlPr>
                      </m:sSubPr>
                      <m:e>
                        <m:r>
                          <a:rPr lang="en-US" sz="2000" b="0" i="1" smtClean="0">
                            <a:latin typeface="Cambria Math"/>
                          </a:rPr>
                          <m:t>𝐵</m:t>
                        </m:r>
                      </m:e>
                      <m:sub>
                        <m:r>
                          <a:rPr lang="en-US" sz="2000" b="0" i="1" smtClean="0">
                            <a:latin typeface="Cambria Math"/>
                          </a:rPr>
                          <m:t>𝑠</m:t>
                        </m:r>
                      </m:sub>
                    </m:sSub>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signal </a:t>
                </a:r>
                <a14:m>
                  <m:oMath xmlns:m="http://schemas.openxmlformats.org/officeDocument/2006/math">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less </a:t>
                </a:r>
                <a:r>
                  <a:rPr lang="en-US" sz="2000" dirty="0" smtClean="0">
                    <a:latin typeface="Times New Roman" pitchFamily="18" charset="0"/>
                    <a:cs typeface="Times New Roman" pitchFamily="18" charset="0"/>
                  </a:rPr>
                  <a:t>than</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then </a:t>
                </a:r>
                <a14:m>
                  <m:oMath xmlns:m="http://schemas.openxmlformats.org/officeDocument/2006/math">
                    <m:r>
                      <a:rPr lang="en-US" sz="2000" b="0" i="1" smtClean="0">
                        <a:latin typeface="Cambria Math"/>
                        <a:cs typeface="Times New Roman" pitchFamily="18" charset="0"/>
                      </a:rPr>
                      <m:t>𝑋</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spans </a:t>
                </a:r>
                <a:r>
                  <a:rPr lang="en-US" sz="2000" dirty="0">
                    <a:latin typeface="Times New Roman" pitchFamily="18" charset="0"/>
                    <a:cs typeface="Times New Roman" pitchFamily="18" charset="0"/>
                  </a:rPr>
                  <a:t>the </a:t>
                </a:r>
                <a:r>
                  <a:rPr lang="en-US" sz="2000" i="1" dirty="0">
                    <a:latin typeface="Times New Roman" pitchFamily="18" charset="0"/>
                    <a:cs typeface="Times New Roman" pitchFamily="18" charset="0"/>
                  </a:rPr>
                  <a:t>flat part </a:t>
                </a:r>
                <a:r>
                  <a:rPr lang="en-US" sz="2000" dirty="0">
                    <a:latin typeface="Times New Roman" pitchFamily="18" charset="0"/>
                    <a:cs typeface="Times New Roman" pitchFamily="18" charset="0"/>
                  </a:rPr>
                  <a:t>of the channel </a:t>
                </a:r>
                <a:r>
                  <a:rPr lang="en-US" sz="2000" dirty="0" smtClean="0">
                    <a:latin typeface="Times New Roman" pitchFamily="18" charset="0"/>
                    <a:cs typeface="Times New Roman" pitchFamily="18" charset="0"/>
                  </a:rPr>
                  <a:t>response </a:t>
                </a:r>
                <a14:m>
                  <m:oMath xmlns:m="http://schemas.openxmlformats.org/officeDocument/2006/math">
                    <m:r>
                      <a:rPr lang="en-US" sz="2000" b="0" i="1" smtClean="0">
                        <a:latin typeface="Cambria Math"/>
                        <a:cs typeface="Times New Roman" pitchFamily="18" charset="0"/>
                      </a:rPr>
                      <m:t>𝐻</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Hence, the output </a:t>
                </a:r>
                <a14:m>
                  <m:oMath xmlns:m="http://schemas.openxmlformats.org/officeDocument/2006/math">
                    <m:r>
                      <a:rPr lang="en-US" sz="2000" b="0" i="1" smtClean="0">
                        <a:latin typeface="Cambria Math"/>
                        <a:cs typeface="Times New Roman" pitchFamily="18" charset="0"/>
                      </a:rPr>
                      <m:t>𝑌</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𝐻</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𝑓</m:t>
                        </m:r>
                      </m:e>
                    </m:d>
                    <m:r>
                      <a:rPr lang="en-US" sz="2000" b="0" i="1" smtClean="0">
                        <a:latin typeface="Cambria Math"/>
                        <a:ea typeface="Cambria Math"/>
                        <a:cs typeface="Times New Roman" pitchFamily="18" charset="0"/>
                      </a:rPr>
                      <m:t>𝑋</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𝑓</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simply a scaled version of </a:t>
                </a:r>
                <a14:m>
                  <m:oMath xmlns:m="http://schemas.openxmlformats.org/officeDocument/2006/math">
                    <m:r>
                      <a:rPr lang="en-US" sz="2000" b="0" i="1" smtClean="0">
                        <a:latin typeface="Cambria Math"/>
                        <a:cs typeface="Times New Roman" pitchFamily="18" charset="0"/>
                      </a:rPr>
                      <m:t>𝑋</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corresponding </a:t>
                </a:r>
                <a:r>
                  <a:rPr lang="en-US" sz="2000" dirty="0">
                    <a:latin typeface="Times New Roman" pitchFamily="18" charset="0"/>
                    <a:cs typeface="Times New Roman" pitchFamily="18" charset="0"/>
                  </a:rPr>
                  <a:t>to the magnitude of the flat part. Thus, the input signal spectrum </a:t>
                </a:r>
                <a14:m>
                  <m:oMath xmlns:m="http://schemas.openxmlformats.org/officeDocument/2006/math">
                    <m:r>
                      <a:rPr lang="en-US" sz="2000" b="0" i="1" smtClean="0">
                        <a:latin typeface="Cambria Math"/>
                        <a:cs typeface="Times New Roman" pitchFamily="18" charset="0"/>
                      </a:rPr>
                      <m:t>𝑋</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undistorted at the output. Such a wireless channel is termed a </a:t>
                </a:r>
                <a:r>
                  <a:rPr lang="en-US" sz="2000" i="1" dirty="0">
                    <a:latin typeface="Times New Roman" pitchFamily="18" charset="0"/>
                    <a:cs typeface="Times New Roman" pitchFamily="18" charset="0"/>
                  </a:rPr>
                  <a:t>flat-fading channel</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From figure 11 </a:t>
                </a:r>
                <a:r>
                  <a:rPr lang="en-US" sz="2000" dirty="0">
                    <a:latin typeface="Times New Roman" pitchFamily="18" charset="0"/>
                    <a:cs typeface="Times New Roman" pitchFamily="18" charset="0"/>
                  </a:rPr>
                  <a:t>the impact of the frequency spectrum H (f) of the wireless channel on the input signal x (t) can be summarized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𝑠</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𝑛𝑜</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𝑑𝑖𝑠𝑡𝑜𝑟𝑡𝑖𝑜𝑛</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𝑖𝑛</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𝑟𝑒𝑐𝑒𝑖𝑣𝑒𝑑</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𝑠𝑖𝑔𝑛𝑎𝑙</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𝑒</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𝑓𝑙𝑎𝑡</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𝑓𝑎𝑑𝑖𝑛𝑔</m:t>
                      </m:r>
                    </m:oMath>
                  </m:oMathPara>
                </a14:m>
                <a:endParaRPr lang="en-US" sz="2000" b="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𝑠</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𝑑𝑖𝑠𝑡𝑜𝑟𝑡𝑖𝑜𝑛</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𝑖𝑛</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𝑒𝑐𝑒𝑖𝑣𝑒𝑑</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𝑠𝑖𝑔𝑛𝑎𝑙</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𝑒</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𝑓𝑟𝑒𝑞𝑢𝑒𝑛𝑐𝑦</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𝑠𝑒𝑙𝑒𝑐𝑡𝑖𝑣𝑒</m:t>
                      </m:r>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𝑓𝑎𝑑𝑖𝑛𝑔</m:t>
                      </m:r>
                      <m:r>
                        <a:rPr lang="en-US" sz="2000" b="0" i="1" smtClean="0">
                          <a:latin typeface="Cambria Math"/>
                          <a:ea typeface="Cambria Math"/>
                          <a:cs typeface="Times New Roman" pitchFamily="18" charset="0"/>
                        </a:rPr>
                        <m:t>−−−−5 </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In order to derive </a:t>
                </a:r>
                <a:r>
                  <a:rPr lang="en-US" sz="2000" dirty="0">
                    <a:latin typeface="Times New Roman" pitchFamily="18" charset="0"/>
                    <a:cs typeface="Times New Roman" pitchFamily="18" charset="0"/>
                  </a:rPr>
                  <a:t>an empirical relationship between the delay spread and coherence bandwidth of a typical wireless channel. Consider a wireless delay </a:t>
                </a:r>
                <a:r>
                  <a:rPr lang="en-US" sz="2000" dirty="0" smtClean="0">
                    <a:latin typeface="Times New Roman" pitchFamily="18" charset="0"/>
                    <a:cs typeface="Times New Roman" pitchFamily="18" charset="0"/>
                  </a:rPr>
                  <a:t>profile</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d>
                        <m:dPr>
                          <m:ctrlPr>
                            <a:rPr lang="en-US" sz="2000" b="0" i="1" smtClean="0">
                              <a:latin typeface="Cambria Math"/>
                              <a:cs typeface="Times New Roman" pitchFamily="18" charset="0"/>
                            </a:rPr>
                          </m:ctrlPr>
                        </m:dPr>
                        <m:e>
                          <m:r>
                            <a:rPr lang="en-US" sz="2000" b="0" i="1" smtClean="0">
                              <a:latin typeface="Cambria Math"/>
                              <a:ea typeface="Cambria Math"/>
                              <a:cs typeface="Times New Roman" pitchFamily="18" charset="0"/>
                            </a:rPr>
                            <m:t>𝜏</m:t>
                          </m:r>
                        </m:e>
                      </m:d>
                      <m:r>
                        <a:rPr lang="en-US" sz="2000" b="0" i="1" smtClean="0">
                          <a:latin typeface="Cambria Math"/>
                          <a:ea typeface="Cambria Math"/>
                          <a:cs typeface="Times New Roman" pitchFamily="18" charset="0"/>
                        </a:rPr>
                        <m:t>=</m:t>
                      </m:r>
                      <m:nary>
                        <m:naryPr>
                          <m:chr m:val="∑"/>
                          <m:limLoc m:val="subSup"/>
                          <m:ctrlPr>
                            <a:rPr lang="en-US" sz="2000" b="0" i="1" smtClean="0">
                              <a:latin typeface="Cambria Math"/>
                              <a:ea typeface="Cambria Math"/>
                              <a:cs typeface="Times New Roman" pitchFamily="18" charset="0"/>
                            </a:rPr>
                          </m:ctrlPr>
                        </m:naryPr>
                        <m:sub>
                          <m:r>
                            <m:rPr>
                              <m:brk m:alnAt="25"/>
                            </m:rP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1</m:t>
                              </m:r>
                            </m:sub>
                          </m:sSub>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𝜏</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1</m:t>
                                  </m:r>
                                </m:sub>
                              </m:sSub>
                            </m:e>
                          </m:d>
                        </m:e>
                      </m:nary>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 response </a:t>
                </a:r>
                <a:r>
                  <a:rPr lang="en-US" sz="2000" i="1" dirty="0">
                    <a:latin typeface="Times New Roman" pitchFamily="18" charset="0"/>
                    <a:cs typeface="Times New Roman" pitchFamily="18" charset="0"/>
                  </a:rPr>
                  <a:t>H (f)</a:t>
                </a:r>
                <a:r>
                  <a:rPr lang="en-US" sz="2000" dirty="0">
                    <a:latin typeface="Times New Roman" pitchFamily="18" charset="0"/>
                    <a:cs typeface="Times New Roman" pitchFamily="18" charset="0"/>
                  </a:rPr>
                  <a:t> of this channel is given as</a:t>
                </a:r>
                <a:endParaRPr lang="en-US" sz="2000" dirty="0" smtClean="0">
                  <a:latin typeface="Times New Roman" pitchFamily="18" charset="0"/>
                  <a:cs typeface="Times New Roman" pitchFamily="18" charset="0"/>
                </a:endParaRPr>
              </a:p>
              <a:p>
                <a:pPr algn="just">
                  <a:buFont typeface="Wingdings" pitchFamily="2" charset="2"/>
                  <a:buChar char="Ø"/>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5599" y="974725"/>
                <a:ext cx="11507926" cy="5095876"/>
              </a:xfrm>
              <a:blipFill rotWithShape="1">
                <a:blip r:embed="rId4"/>
                <a:stretch>
                  <a:fillRect l="-530" t="-1196" r="-583"/>
                </a:stretch>
              </a:blipFill>
            </p:spPr>
            <p:txBody>
              <a:bodyPr/>
              <a:lstStyle/>
              <a:p>
                <a:r>
                  <a:rPr lang="en-IN">
                    <a:noFill/>
                  </a:rPr>
                  <a:t> </a:t>
                </a:r>
              </a:p>
            </p:txBody>
          </p:sp>
        </mc:Fallback>
      </mc:AlternateContent>
    </p:spTree>
    <p:extLst>
      <p:ext uri="{BB962C8B-B14F-4D97-AF65-F5344CB8AC3E}">
        <p14:creationId xmlns:p14="http://schemas.microsoft.com/office/powerpoint/2010/main" val="209035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6000"/>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26/50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7" y="898524"/>
                <a:ext cx="11614727" cy="52355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𝐻</m:t>
                      </m:r>
                      <m:d>
                        <m:dPr>
                          <m:ctrlPr>
                            <a:rPr lang="en-US" sz="2000" b="0" i="1" smtClean="0">
                              <a:latin typeface="Cambria Math"/>
                            </a:rPr>
                          </m:ctrlPr>
                        </m:dPr>
                        <m:e>
                          <m:r>
                            <a:rPr lang="en-US" sz="2000" b="0" i="1" smtClean="0">
                              <a:latin typeface="Cambria Math"/>
                            </a:rPr>
                            <m:t>𝑓</m:t>
                          </m:r>
                        </m:e>
                      </m:d>
                      <m:r>
                        <a:rPr lang="en-US" sz="2000" b="0" i="1" smtClean="0">
                          <a:latin typeface="Cambria Math"/>
                          <a:ea typeface="Cambria Math"/>
                        </a:rPr>
                        <m:t>=</m:t>
                      </m:r>
                      <m:nary>
                        <m:naryPr>
                          <m:limLoc m:val="undOvr"/>
                          <m:ctrlPr>
                            <a:rPr lang="en-US" sz="2000" b="0" i="1" smtClean="0">
                              <a:latin typeface="Cambria Math"/>
                              <a:ea typeface="Cambria Math"/>
                            </a:rPr>
                          </m:ctrlPr>
                        </m:naryPr>
                        <m:sub>
                          <m:r>
                            <m:rPr>
                              <m:brk m:alnAt="24"/>
                            </m:rPr>
                            <a:rPr lang="en-US" sz="2000" b="0" i="1" smtClean="0">
                              <a:latin typeface="Cambria Math"/>
                              <a:ea typeface="Cambria Math"/>
                            </a:rPr>
                            <m:t>0</m:t>
                          </m:r>
                        </m:sub>
                        <m:sup>
                          <m:r>
                            <a:rPr lang="en-US" sz="2000" b="0" i="1" smtClean="0">
                              <a:latin typeface="Cambria Math"/>
                              <a:ea typeface="Cambria Math"/>
                            </a:rPr>
                            <m:t>∞</m:t>
                          </m:r>
                        </m:sup>
                        <m:e>
                          <m:r>
                            <a:rPr lang="en-US" sz="2000" b="0" i="1" smtClean="0">
                              <a:latin typeface="Cambria Math"/>
                              <a:ea typeface="Cambria Math"/>
                            </a:rPr>
                            <m:t>h</m:t>
                          </m:r>
                          <m:d>
                            <m:dPr>
                              <m:ctrlPr>
                                <a:rPr lang="en-US" sz="2000" b="0" i="1" smtClean="0">
                                  <a:latin typeface="Cambria Math"/>
                                  <a:ea typeface="Cambria Math"/>
                                </a:rPr>
                              </m:ctrlPr>
                            </m:dPr>
                            <m:e>
                              <m:r>
                                <a:rPr lang="en-US" sz="2000" b="0" i="1" smtClean="0">
                                  <a:latin typeface="Cambria Math"/>
                                  <a:ea typeface="Cambria Math"/>
                                </a:rPr>
                                <m:t>𝜏</m:t>
                              </m:r>
                            </m:e>
                          </m:d>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2</m:t>
                              </m:r>
                              <m:r>
                                <a:rPr lang="en-US" sz="2000" b="0" i="1" smtClean="0">
                                  <a:latin typeface="Cambria Math"/>
                                  <a:ea typeface="Cambria Math"/>
                                </a:rPr>
                                <m:t>𝜋</m:t>
                              </m:r>
                              <m:sSub>
                                <m:sSubPr>
                                  <m:ctrlPr>
                                    <a:rPr lang="en-US" sz="2000" b="0" i="1" smtClean="0">
                                      <a:latin typeface="Cambria Math"/>
                                      <a:ea typeface="Cambria Math"/>
                                    </a:rPr>
                                  </m:ctrlPr>
                                </m:sSubPr>
                                <m:e>
                                  <m:r>
                                    <a:rPr lang="en-US" sz="2000" b="0" i="1" smtClean="0">
                                      <a:latin typeface="Cambria Math"/>
                                      <a:ea typeface="Cambria Math"/>
                                    </a:rPr>
                                    <m:t>𝑓</m:t>
                                  </m:r>
                                </m:e>
                                <m:sub>
                                  <m:r>
                                    <a:rPr lang="en-US" sz="2000" b="0" i="1" smtClean="0">
                                      <a:latin typeface="Cambria Math"/>
                                      <a:ea typeface="Cambria Math"/>
                                    </a:rPr>
                                    <m:t>𝜏</m:t>
                                  </m:r>
                                </m:sub>
                              </m:sSub>
                            </m:sup>
                          </m:sSup>
                        </m:e>
                      </m:nary>
                      <m:r>
                        <a:rPr lang="en-US" sz="2000" b="0" i="1" smtClean="0">
                          <a:latin typeface="Cambria Math"/>
                          <a:ea typeface="Cambria Math"/>
                        </a:rPr>
                        <m:t>𝑑</m:t>
                      </m:r>
                      <m:r>
                        <a:rPr lang="en-US" sz="2000" b="0" i="1" smtClean="0">
                          <a:latin typeface="Cambria Math"/>
                          <a:ea typeface="Cambria Math"/>
                        </a:rPr>
                        <m:t>𝞃</m:t>
                      </m:r>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nary>
                        <m:naryPr>
                          <m:limLoc m:val="undOvr"/>
                          <m:ctrlPr>
                            <a:rPr lang="en-IN" sz="2000" i="1" smtClean="0">
                              <a:latin typeface="Cambria Math"/>
                              <a:ea typeface="Cambria Math"/>
                            </a:rPr>
                          </m:ctrlPr>
                        </m:naryPr>
                        <m:sub>
                          <m:r>
                            <m:rPr>
                              <m:brk m:alnAt="24"/>
                            </m:rPr>
                            <a:rPr lang="en-US" sz="2000" b="0" i="1" smtClean="0">
                              <a:latin typeface="Cambria Math"/>
                              <a:ea typeface="Cambria Math"/>
                            </a:rPr>
                            <m:t>0</m:t>
                          </m:r>
                        </m:sub>
                        <m:sup>
                          <m:r>
                            <a:rPr lang="en-IN" sz="2000" i="1" smtClean="0">
                              <a:latin typeface="Cambria Math"/>
                              <a:ea typeface="Cambria Math"/>
                            </a:rPr>
                            <m:t>∞</m:t>
                          </m:r>
                        </m:sup>
                        <m:e>
                          <m:d>
                            <m:dPr>
                              <m:ctrlPr>
                                <a:rPr lang="en-IN" sz="2000" i="1" smtClean="0">
                                  <a:latin typeface="Cambria Math"/>
                                  <a:ea typeface="Cambria Math"/>
                                </a:rPr>
                              </m:ctrlPr>
                            </m:dPr>
                            <m:e>
                              <m:nary>
                                <m:naryPr>
                                  <m:chr m:val="∑"/>
                                  <m:limLoc m:val="subSup"/>
                                  <m:ctrlPr>
                                    <a:rPr lang="en-US" sz="2000" i="1">
                                      <a:latin typeface="Cambria Math"/>
                                      <a:ea typeface="Cambria Math"/>
                                      <a:cs typeface="Times New Roman" pitchFamily="18" charset="0"/>
                                    </a:rPr>
                                  </m:ctrlPr>
                                </m:naryPr>
                                <m:sub>
                                  <m:r>
                                    <m:rPr>
                                      <m:brk m:alnAt="25"/>
                                    </m:rPr>
                                    <a:rPr lang="en-US" sz="2000" i="1">
                                      <a:latin typeface="Cambria Math"/>
                                      <a:ea typeface="Cambria Math"/>
                                      <a:cs typeface="Times New Roman" pitchFamily="18" charset="0"/>
                                    </a:rPr>
                                    <m:t>𝑙</m:t>
                                  </m:r>
                                  <m:r>
                                    <a:rPr lang="en-US" sz="2000" i="1">
                                      <a:latin typeface="Cambria Math"/>
                                      <a:ea typeface="Cambria Math"/>
                                      <a:cs typeface="Times New Roman" pitchFamily="18" charset="0"/>
                                    </a:rPr>
                                    <m:t>=0</m:t>
                                  </m:r>
                                </m:sub>
                                <m:sup>
                                  <m:r>
                                    <a:rPr lang="en-US" sz="2000" i="1">
                                      <a:latin typeface="Cambria Math"/>
                                      <a:ea typeface="Cambria Math"/>
                                      <a:cs typeface="Times New Roman" pitchFamily="18" charset="0"/>
                                    </a:rPr>
                                    <m:t>𝐿</m:t>
                                  </m:r>
                                  <m:r>
                                    <a:rPr lang="en-US" sz="2000" i="1">
                                      <a:latin typeface="Cambria Math"/>
                                      <a:ea typeface="Cambria Math"/>
                                      <a:cs typeface="Times New Roman" pitchFamily="18" charset="0"/>
                                    </a:rPr>
                                    <m:t>−1</m:t>
                                  </m:r>
                                </m:sup>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𝑎</m:t>
                                      </m:r>
                                    </m:e>
                                    <m:sub>
                                      <m:r>
                                        <a:rPr lang="en-US" sz="2000" i="1">
                                          <a:latin typeface="Cambria Math"/>
                                          <a:ea typeface="Cambria Math"/>
                                          <a:cs typeface="Times New Roman" pitchFamily="18" charset="0"/>
                                        </a:rPr>
                                        <m:t>1</m:t>
                                      </m:r>
                                    </m:sub>
                                  </m:sSub>
                                  <m:r>
                                    <a:rPr lang="en-US" sz="2000" i="1">
                                      <a:latin typeface="Cambria Math"/>
                                      <a:ea typeface="Cambria Math"/>
                                      <a:cs typeface="Times New Roman" pitchFamily="18" charset="0"/>
                                    </a:rPr>
                                    <m:t>𝛿</m:t>
                                  </m:r>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𝜏</m:t>
                                      </m:r>
                                      <m:r>
                                        <a:rPr lang="en-US" sz="2000" i="1">
                                          <a:latin typeface="Cambria Math"/>
                                          <a:ea typeface="Cambria Math"/>
                                          <a:cs typeface="Times New Roman" pitchFamily="18" charset="0"/>
                                        </a:rPr>
                                        <m:t>−</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𝜏</m:t>
                                          </m:r>
                                        </m:e>
                                        <m:sub>
                                          <m:r>
                                            <a:rPr lang="en-US" sz="2000" i="1">
                                              <a:latin typeface="Cambria Math"/>
                                              <a:ea typeface="Cambria Math"/>
                                              <a:cs typeface="Times New Roman" pitchFamily="18" charset="0"/>
                                            </a:rPr>
                                            <m:t>1</m:t>
                                          </m:r>
                                        </m:sub>
                                      </m:sSub>
                                    </m:e>
                                  </m:d>
                                </m:e>
                              </m:nary>
                            </m:e>
                          </m:d>
                          <m:r>
                            <a:rPr lang="en-US" sz="2000" i="1">
                              <a:latin typeface="Cambria Math"/>
                              <a:ea typeface="Cambria Math"/>
                            </a:rPr>
                            <m:t>𝑑</m:t>
                          </m:r>
                          <m:r>
                            <a:rPr lang="en-US" sz="2000" i="1">
                              <a:latin typeface="Cambria Math"/>
                              <a:ea typeface="Cambria Math"/>
                            </a:rPr>
                            <m:t>𝞃</m:t>
                          </m:r>
                          <m:r>
                            <m:rPr>
                              <m:nor/>
                            </m:rPr>
                            <a:rPr lang="en-IN" sz="2000" dirty="0"/>
                            <m:t> </m:t>
                          </m:r>
                        </m:e>
                      </m:nary>
                      <m:sSup>
                        <m:sSupPr>
                          <m:ctrlPr>
                            <a:rPr lang="en-IN" sz="200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2</m:t>
                          </m:r>
                          <m:r>
                            <a:rPr lang="en-US" sz="2000" b="0" i="1" smtClean="0">
                              <a:latin typeface="Cambria Math"/>
                              <a:ea typeface="Cambria Math"/>
                            </a:rPr>
                            <m:t>𝜋</m:t>
                          </m:r>
                          <m:sSub>
                            <m:sSubPr>
                              <m:ctrlPr>
                                <a:rPr lang="en-US" sz="2000" b="0" i="1" smtClean="0">
                                  <a:latin typeface="Cambria Math"/>
                                  <a:ea typeface="Cambria Math"/>
                                </a:rPr>
                              </m:ctrlPr>
                            </m:sSubPr>
                            <m:e>
                              <m:r>
                                <a:rPr lang="en-US" sz="2000" b="0" i="1" smtClean="0">
                                  <a:latin typeface="Cambria Math"/>
                                  <a:ea typeface="Cambria Math"/>
                                </a:rPr>
                                <m:t>𝑓</m:t>
                              </m:r>
                            </m:e>
                            <m:sub>
                              <m:r>
                                <a:rPr lang="en-US" sz="2000" b="0" i="1" smtClean="0">
                                  <a:latin typeface="Cambria Math"/>
                                  <a:ea typeface="Cambria Math"/>
                                </a:rPr>
                                <m:t>𝑡</m:t>
                              </m:r>
                            </m:sub>
                          </m:sSub>
                        </m:sup>
                      </m:sSup>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nary>
                        <m:naryPr>
                          <m:chr m:val="∑"/>
                          <m:ctrlPr>
                            <a:rPr lang="en-IN" sz="2000" i="1" smtClean="0">
                              <a:latin typeface="Cambria Math"/>
                              <a:ea typeface="Cambria Math"/>
                            </a:rPr>
                          </m:ctrlPr>
                        </m:naryPr>
                        <m:sub>
                          <m:r>
                            <m:rPr>
                              <m:brk m:alnAt="23"/>
                            </m:rPr>
                            <a:rPr lang="en-US" sz="2000" b="0" i="1" smtClean="0">
                              <a:latin typeface="Cambria Math"/>
                              <a:ea typeface="Cambria Math"/>
                            </a:rPr>
                            <m:t>𝑙</m:t>
                          </m:r>
                          <m:r>
                            <a:rPr lang="en-US" sz="2000" b="0" i="1" smtClean="0">
                              <a:latin typeface="Cambria Math"/>
                              <a:ea typeface="Cambria Math"/>
                            </a:rPr>
                            <m:t>=0</m:t>
                          </m:r>
                        </m:sub>
                        <m:sup>
                          <m:r>
                            <a:rPr lang="en-US" sz="2000" b="0" i="1" smtClean="0">
                              <a:latin typeface="Cambria Math"/>
                              <a:ea typeface="Cambria Math"/>
                            </a:rPr>
                            <m:t>𝐿</m:t>
                          </m:r>
                          <m:r>
                            <a:rPr lang="en-US" sz="2000" b="0" i="1" smtClean="0">
                              <a:latin typeface="Cambria Math"/>
                              <a:ea typeface="Cambria Math"/>
                            </a:rPr>
                            <m:t>−1</m:t>
                          </m:r>
                        </m:sup>
                        <m:e>
                          <m:sSub>
                            <m:sSubPr>
                              <m:ctrlPr>
                                <a:rPr lang="en-IN" sz="2000" i="1" smtClean="0">
                                  <a:latin typeface="Cambria Math"/>
                                  <a:ea typeface="Cambria Math"/>
                                </a:rPr>
                              </m:ctrlPr>
                            </m:sSubPr>
                            <m:e>
                              <m:r>
                                <a:rPr lang="en-US" sz="2000" b="0" i="1" smtClean="0">
                                  <a:latin typeface="Cambria Math"/>
                                  <a:ea typeface="Cambria Math"/>
                                </a:rPr>
                                <m:t>𝑎</m:t>
                              </m:r>
                            </m:e>
                            <m:sub>
                              <m:r>
                                <a:rPr lang="en-US" sz="2000" b="0" i="1" smtClean="0">
                                  <a:latin typeface="Cambria Math"/>
                                  <a:ea typeface="Cambria Math"/>
                                </a:rPr>
                                <m:t>1</m:t>
                              </m:r>
                            </m:sub>
                          </m:sSub>
                          <m:sSup>
                            <m:sSupPr>
                              <m:ctrlPr>
                                <a:rPr lang="en-IN" sz="200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2</m:t>
                              </m:r>
                              <m:r>
                                <a:rPr lang="en-US" sz="2000" b="0" i="1" smtClean="0">
                                  <a:latin typeface="Cambria Math"/>
                                  <a:ea typeface="Cambria Math"/>
                                </a:rPr>
                                <m:t>𝜋</m:t>
                              </m:r>
                              <m:sSub>
                                <m:sSubPr>
                                  <m:ctrlPr>
                                    <a:rPr lang="en-US" sz="2000" b="0" i="1" smtClean="0">
                                      <a:latin typeface="Cambria Math"/>
                                      <a:ea typeface="Cambria Math"/>
                                    </a:rPr>
                                  </m:ctrlPr>
                                </m:sSubPr>
                                <m:e>
                                  <m:r>
                                    <a:rPr lang="en-US" sz="2000" b="0" i="1" smtClean="0">
                                      <a:latin typeface="Cambria Math"/>
                                      <a:ea typeface="Cambria Math"/>
                                    </a:rPr>
                                    <m:t>𝑓</m:t>
                                  </m:r>
                                </m:e>
                                <m:sub>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1</m:t>
                                      </m:r>
                                    </m:sub>
                                  </m:sSub>
                                </m:sub>
                              </m:sSub>
                            </m:sup>
                          </m:sSup>
                        </m:e>
                      </m:nary>
                    </m:oMath>
                  </m:oMathPara>
                </a14:m>
                <a:endParaRPr lang="en-IN" sz="2000" dirty="0" smtClean="0"/>
              </a:p>
              <a:p>
                <a:pPr marL="0" indent="0">
                  <a:buNone/>
                </a:pPr>
                <a:r>
                  <a:rPr lang="en-US" sz="2000" dirty="0">
                    <a:latin typeface="Times New Roman" pitchFamily="18" charset="0"/>
                    <a:cs typeface="Times New Roman" pitchFamily="18" charset="0"/>
                  </a:rPr>
                  <a:t>Consider now the highest frequency harmonic corresponding </a:t>
                </a:r>
                <a:r>
                  <a:rPr lang="en-US" sz="2000" dirty="0" smtClean="0">
                    <a:latin typeface="Times New Roman" pitchFamily="18" charset="0"/>
                    <a:cs typeface="Times New Roman" pitchFamily="18" charset="0"/>
                  </a:rPr>
                  <a:t>to</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r>
                          <a:rPr lang="en-US" sz="2000" b="0" i="1" smtClean="0">
                            <a:latin typeface="Cambria Math"/>
                            <a:cs typeface="Times New Roman" pitchFamily="18" charset="0"/>
                          </a:rPr>
                          <m:t>𝑗</m:t>
                        </m:r>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 with phase varying at the </a:t>
                </a:r>
                <a:r>
                  <a:rPr lang="en-US" sz="2000" dirty="0" smtClean="0">
                    <a:latin typeface="Times New Roman" pitchFamily="18" charset="0"/>
                    <a:cs typeface="Times New Roman" pitchFamily="18" charset="0"/>
                  </a:rPr>
                  <a:t>rate</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Its values at frequencies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and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4</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den>
                    </m:f>
                  </m:oMath>
                </a14:m>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𝑓</m:t>
                      </m:r>
                      <m:r>
                        <a:rPr lang="en-US" sz="2000" b="0" i="1" smtClean="0">
                          <a:latin typeface="Cambria Math"/>
                          <a:cs typeface="Times New Roman" pitchFamily="18" charset="0"/>
                        </a:rPr>
                        <m:t>=0⇒</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r>
                            <a:rPr lang="en-US" sz="2000" b="0" i="1" smtClean="0">
                              <a:latin typeface="Cambria Math"/>
                              <a:cs typeface="Times New Roman" pitchFamily="18" charset="0"/>
                            </a:rPr>
                            <m:t>𝑗</m:t>
                          </m:r>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𝞃</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sup>
                      </m:sSup>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0</m:t>
                          </m:r>
                        </m:sup>
                      </m:sSup>
                      <m:r>
                        <a:rPr lang="en-US" sz="2000" b="0" i="1" smtClean="0">
                          <a:latin typeface="Cambria Math"/>
                          <a:ea typeface="Cambria Math"/>
                          <a:cs typeface="Times New Roman" pitchFamily="18" charset="0"/>
                        </a:rPr>
                        <m:t>=1</m:t>
                      </m:r>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𝑓</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4</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den>
                      </m:f>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r>
                            <a:rPr lang="en-US" sz="2000" b="0" i="1" smtClean="0">
                              <a:latin typeface="Cambria Math"/>
                              <a:cs typeface="Times New Roman" pitchFamily="18" charset="0"/>
                            </a:rPr>
                            <m:t>𝑗</m:t>
                          </m:r>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π</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𝞃</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den>
                          </m:f>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𝞃</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up>
                      </m:sSup>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r>
                            <a:rPr lang="en-US" sz="2000" b="0" i="1" smtClean="0">
                              <a:latin typeface="Cambria Math"/>
                              <a:cs typeface="Times New Roman" pitchFamily="18" charset="0"/>
                            </a:rPr>
                            <m:t>𝑗</m:t>
                          </m:r>
                          <m:r>
                            <a:rPr lang="en-US" sz="2000" b="0" i="1" smtClean="0">
                              <a:latin typeface="Cambria Math"/>
                              <a:ea typeface="Cambria Math"/>
                              <a:cs typeface="Times New Roman" pitchFamily="18" charset="0"/>
                            </a:rPr>
                            <m:t>𝜋</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sup>
                      </m:sSup>
                      <m:r>
                        <a:rPr lang="en-US" sz="2000" b="0" i="1" smtClean="0">
                          <a:latin typeface="Cambria Math"/>
                          <a:cs typeface="Times New Roman" pitchFamily="18" charset="0"/>
                        </a:rPr>
                        <m:t>=−</m:t>
                      </m:r>
                      <m:r>
                        <a:rPr lang="en-US" sz="2000" b="0" i="1" smtClean="0">
                          <a:latin typeface="Cambria Math"/>
                          <a:cs typeface="Times New Roman" pitchFamily="18" charset="0"/>
                        </a:rPr>
                        <m:t>𝑗</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oMath>
                  </m:oMathPara>
                </a14:m>
                <a:endParaRPr lang="en-US"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7" y="898524"/>
                <a:ext cx="11614727" cy="5235575"/>
              </a:xfrm>
              <a:blipFill rotWithShape="1">
                <a:blip r:embed="rId4"/>
                <a:stretch>
                  <a:fillRect l="-577"/>
                </a:stretch>
              </a:blipFill>
            </p:spPr>
            <p:txBody>
              <a:bodyPr/>
              <a:lstStyle/>
              <a:p>
                <a:r>
                  <a:rPr lang="en-IN">
                    <a:noFill/>
                  </a:rPr>
                  <a:t> </a:t>
                </a:r>
              </a:p>
            </p:txBody>
          </p:sp>
        </mc:Fallback>
      </mc:AlternateContent>
    </p:spTree>
    <p:extLst>
      <p:ext uri="{BB962C8B-B14F-4D97-AF65-F5344CB8AC3E}">
        <p14:creationId xmlns:p14="http://schemas.microsoft.com/office/powerpoint/2010/main" val="124578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27/50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74725"/>
                <a:ext cx="11353584" cy="4956176"/>
              </a:xfrm>
            </p:spPr>
            <p:txBody>
              <a:bodyPr>
                <a:normAutofit lnSpcReduction="10000"/>
              </a:bodyPr>
              <a:lstStyle/>
              <a:p>
                <a:pPr>
                  <a:buFont typeface="Wingdings" pitchFamily="2" charset="2"/>
                  <a:buChar char="Ø"/>
                </a:pPr>
                <a:r>
                  <a:rPr lang="en-US" sz="2000" dirty="0" smtClean="0">
                    <a:latin typeface="Times New Roman" pitchFamily="18" charset="0"/>
                    <a:cs typeface="Times New Roman" pitchFamily="18" charset="0"/>
                  </a:rPr>
                  <a:t>The bandwidth of the response H (f) is approximately given 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𝑐</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4</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den>
                      </m:f>
                      <m:r>
                        <a:rPr lang="en-US" sz="2000" b="0" i="1" smtClean="0">
                          <a:latin typeface="Cambria Math"/>
                          <a:ea typeface="Cambria Math"/>
                          <a:cs typeface="Times New Roman" pitchFamily="18" charset="0"/>
                        </a:rPr>
                        <m:t>−−−−6</m:t>
                      </m:r>
                    </m:oMath>
                  </m:oMathPara>
                </a14:m>
                <a:endParaRPr lang="en-US" sz="2000" dirty="0" smtClean="0">
                  <a:latin typeface="Times New Roman" pitchFamily="18" charset="0"/>
                  <a:ea typeface="Cambria Math"/>
                  <a:cs typeface="Times New Roman" pitchFamily="18" charset="0"/>
                </a:endParaRPr>
              </a:p>
              <a:p>
                <a:pPr marL="0" indent="0">
                  <a:buNone/>
                </a:pPr>
                <a:r>
                  <a:rPr lang="en-US" sz="2000" dirty="0">
                    <a:latin typeface="Times New Roman" pitchFamily="18" charset="0"/>
                    <a:cs typeface="Times New Roman" pitchFamily="18" charset="0"/>
                  </a:rPr>
                  <a:t>Hence, the coherence bandwidth of the filter </a:t>
                </a:r>
                <a14:m>
                  <m:oMath xmlns:m="http://schemas.openxmlformats.org/officeDocument/2006/math">
                    <m:r>
                      <a:rPr lang="en-US" sz="2000" b="0" i="1" smtClean="0">
                        <a:latin typeface="Cambria Math"/>
                        <a:cs typeface="Times New Roman" pitchFamily="18" charset="0"/>
                      </a:rPr>
                      <m:t>𝐻</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approximately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b>
                          </m:sSub>
                        </m:den>
                      </m:f>
                      <m:r>
                        <a:rPr lang="en-US" sz="2000" b="0" i="1" smtClean="0">
                          <a:latin typeface="Cambria Math"/>
                          <a:ea typeface="Cambria Math"/>
                          <a:cs typeface="Times New Roman" pitchFamily="18" charset="0"/>
                        </a:rPr>
                        <m:t>−−−7</m:t>
                      </m:r>
                    </m:oMath>
                  </m:oMathPara>
                </a14:m>
                <a:endParaRPr lang="en-US" sz="2000" dirty="0" smtClean="0">
                  <a:latin typeface="Times New Roman" pitchFamily="18" charset="0"/>
                  <a:ea typeface="Cambria Math"/>
                  <a:cs typeface="Times New Roman" pitchFamily="18" charset="0"/>
                </a:endParaRPr>
              </a:p>
              <a:p>
                <a:pPr marL="0" indent="0">
                  <a:buNone/>
                </a:pPr>
                <a:r>
                  <a:rPr lang="en-US" sz="2000" dirty="0">
                    <a:latin typeface="Times New Roman" pitchFamily="18" charset="0"/>
                    <a:cs typeface="Times New Roman" pitchFamily="18" charset="0"/>
                  </a:rPr>
                  <a:t>Finally, observe that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𝐿</m:t>
                        </m:r>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maximum delay spread </a:t>
                </a:r>
                <a14:m>
                  <m:oMath xmlns:m="http://schemas.openxmlformats.org/officeDocument/2006/math">
                    <m:sSup>
                      <m:sSupPr>
                        <m:ctrlPr>
                          <a:rPr lang="en-US" sz="2000" i="1" smtClean="0">
                            <a:latin typeface="Cambria Math"/>
                            <a:cs typeface="Times New Roman" pitchFamily="18" charset="0"/>
                          </a:rPr>
                        </m:ctrlPr>
                      </m:sSupPr>
                      <m:e>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i="1" smtClean="0">
                                <a:latin typeface="Cambria Math"/>
                                <a:ea typeface="Cambria Math"/>
                                <a:cs typeface="Times New Roman" pitchFamily="18" charset="0"/>
                              </a:rPr>
                              <m:t>𝜏</m:t>
                            </m:r>
                          </m:sub>
                        </m:sSub>
                      </m:e>
                      <m:sup>
                        <m:r>
                          <a:rPr lang="en-US" sz="2000" b="0" i="1" smtClean="0">
                            <a:latin typeface="Cambria Math"/>
                            <a:cs typeface="Times New Roman" pitchFamily="18" charset="0"/>
                          </a:rPr>
                          <m:t>𝑚𝑎𝑥</m:t>
                        </m:r>
                      </m:sup>
                    </m:sSup>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channel. Thus, the coherence bandwidth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related to the delay spread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i="1" smtClean="0">
                            <a:latin typeface="Cambria Math"/>
                            <a:ea typeface="Cambria Math"/>
                            <a:cs typeface="Times New Roman" pitchFamily="18" charset="0"/>
                          </a:rPr>
                          <m:t>𝜏</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𝝈</m:t>
                              </m:r>
                            </m:e>
                            <m:sub>
                              <m:r>
                                <a:rPr lang="en-US" sz="2000" i="1" smtClean="0">
                                  <a:latin typeface="Cambria Math"/>
                                  <a:ea typeface="Cambria Math"/>
                                  <a:cs typeface="Times New Roman" pitchFamily="18" charset="0"/>
                                </a:rPr>
                                <m:t>𝞃</m:t>
                              </m:r>
                            </m:sub>
                          </m:sSub>
                        </m:den>
                      </m:f>
                      <m:r>
                        <a:rPr lang="en-US" sz="2000" b="0" i="1" smtClean="0">
                          <a:latin typeface="Cambria Math"/>
                          <a:ea typeface="Cambria Math"/>
                          <a:cs typeface="Times New Roman" pitchFamily="18" charset="0"/>
                        </a:rPr>
                        <m:t>−−−−9</m:t>
                      </m:r>
                    </m:oMath>
                  </m:oMathPara>
                </a14:m>
                <a:endParaRPr lang="en-US" sz="2000" dirty="0" smtClean="0">
                  <a:latin typeface="Times New Roman" pitchFamily="18" charset="0"/>
                  <a:ea typeface="Cambria Math"/>
                  <a:cs typeface="Times New Roman" pitchFamily="18" charset="0"/>
                </a:endParaRPr>
              </a:p>
              <a:p>
                <a:pPr marL="0" indent="0" algn="just">
                  <a:buNone/>
                </a:pPr>
                <a:r>
                  <a:rPr lang="en-US" sz="2000" dirty="0">
                    <a:latin typeface="Times New Roman" pitchFamily="18" charset="0"/>
                    <a:cs typeface="Times New Roman" pitchFamily="18" charset="0"/>
                  </a:rPr>
                  <a:t>Finally, the approximate delay spread corresponding to outdoor channels with a typical delay spread of 2 </a:t>
                </a:r>
                <a:r>
                  <a:rPr lang="en-US" sz="2000" dirty="0" err="1">
                    <a:latin typeface="Times New Roman" pitchFamily="18" charset="0"/>
                    <a:cs typeface="Times New Roman" pitchFamily="18" charset="0"/>
                  </a:rPr>
                  <a:t>μs</a:t>
                </a:r>
                <a:r>
                  <a:rPr lang="en-US" sz="2000" dirty="0">
                    <a:latin typeface="Times New Roman" pitchFamily="18" charset="0"/>
                    <a:cs typeface="Times New Roman" pitchFamily="18" charset="0"/>
                  </a:rPr>
                  <a:t> can be derived as</a:t>
                </a:r>
                <a:endParaRPr lang="en-US" sz="2000" dirty="0" smtClean="0">
                  <a:latin typeface="Times New Roman" pitchFamily="18" charset="0"/>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2×1×</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10</m:t>
                              </m:r>
                            </m:e>
                            <m:sup>
                              <m:r>
                                <a:rPr lang="en-US" sz="2000" b="0" i="1" smtClean="0">
                                  <a:latin typeface="Cambria Math"/>
                                  <a:ea typeface="Cambria Math"/>
                                  <a:cs typeface="Times New Roman" pitchFamily="18" charset="0"/>
                                </a:rPr>
                                <m:t>−6</m:t>
                              </m:r>
                            </m:sup>
                          </m:sSup>
                        </m:den>
                      </m:f>
                      <m:r>
                        <a:rPr lang="en-US" sz="2000" b="0" i="1" smtClean="0">
                          <a:latin typeface="Cambria Math"/>
                          <a:ea typeface="Cambria Math"/>
                          <a:cs typeface="Times New Roman" pitchFamily="18" charset="0"/>
                        </a:rPr>
                        <m:t>=250</m:t>
                      </m:r>
                      <m:r>
                        <a:rPr lang="en-US" sz="2000" b="0" i="1" smtClean="0">
                          <a:latin typeface="Cambria Math"/>
                          <a:ea typeface="Cambria Math"/>
                          <a:cs typeface="Times New Roman" pitchFamily="18" charset="0"/>
                        </a:rPr>
                        <m:t>𝐾𝐻𝑧</m:t>
                      </m:r>
                      <m:r>
                        <a:rPr lang="en-US" sz="2000" b="0" i="1" smtClean="0">
                          <a:latin typeface="Cambria Math"/>
                          <a:ea typeface="Cambria Math"/>
                          <a:cs typeface="Times New Roman" pitchFamily="18" charset="0"/>
                        </a:rPr>
                        <m:t>−−−−10</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the typical delay spread of outdoor cellular wireless channels </a:t>
                </a:r>
                <a:r>
                  <a:rPr lang="en-US" sz="2000" dirty="0" smtClean="0">
                    <a:latin typeface="Times New Roman" pitchFamily="18" charset="0"/>
                    <a:cs typeface="Times New Roman" pitchFamily="18" charset="0"/>
                  </a:rPr>
                  <a:t>is</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250</m:t>
                    </m:r>
                    <m:r>
                      <a:rPr lang="en-US" sz="2000" b="0" i="1" smtClean="0">
                        <a:latin typeface="Cambria Math"/>
                        <a:ea typeface="Cambria Math"/>
                        <a:cs typeface="Times New Roman" pitchFamily="18" charset="0"/>
                      </a:rPr>
                      <m:t>𝐾𝐻𝑧</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is again very helpful towards characterizing and understanding the </a:t>
                </a:r>
                <a:r>
                  <a:rPr lang="en-US" sz="2000" dirty="0" err="1">
                    <a:latin typeface="Times New Roman" pitchFamily="18" charset="0"/>
                    <a:cs typeface="Times New Roman" pitchFamily="18" charset="0"/>
                  </a:rPr>
                  <a:t>behaviour</a:t>
                </a:r>
                <a:r>
                  <a:rPr lang="en-US" sz="2000" dirty="0">
                    <a:latin typeface="Times New Roman" pitchFamily="18" charset="0"/>
                    <a:cs typeface="Times New Roman" pitchFamily="18" charset="0"/>
                  </a:rPr>
                  <a:t> of typical 3G/4G wireless cellular channels.</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74725"/>
                <a:ext cx="11353584" cy="4956176"/>
              </a:xfrm>
              <a:blipFill rotWithShape="1">
                <a:blip r:embed="rId4"/>
                <a:stretch>
                  <a:fillRect l="-591" t="-1845" r="-537"/>
                </a:stretch>
              </a:blipFill>
            </p:spPr>
            <p:txBody>
              <a:bodyPr/>
              <a:lstStyle/>
              <a:p>
                <a:r>
                  <a:rPr lang="en-IN">
                    <a:noFill/>
                  </a:rPr>
                  <a:t> </a:t>
                </a:r>
              </a:p>
            </p:txBody>
          </p:sp>
        </mc:Fallback>
      </mc:AlternateContent>
    </p:spTree>
    <p:extLst>
      <p:ext uri="{BB962C8B-B14F-4D97-AF65-F5344CB8AC3E}">
        <p14:creationId xmlns:p14="http://schemas.microsoft.com/office/powerpoint/2010/main" val="187862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21-02-2023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01/5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788" y="938213"/>
            <a:ext cx="4649737"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18399" y="4082534"/>
            <a:ext cx="4396379"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FIGURE 1: SCHEMATIC OF THE WIRELESS-PROPAGATION ENVIRONMENT</a:t>
            </a:r>
            <a:endParaRPr lang="en-IN" b="1" dirty="0">
              <a:latin typeface="Times New Roman" pitchFamily="18" charset="0"/>
              <a:cs typeface="Times New Roman" pitchFamily="18" charset="0"/>
            </a:endParaRPr>
          </a:p>
        </p:txBody>
      </p:sp>
      <p:sp>
        <p:nvSpPr>
          <p:cNvPr id="3" name="Rectangle 2"/>
          <p:cNvSpPr/>
          <p:nvPr/>
        </p:nvSpPr>
        <p:spPr>
          <a:xfrm>
            <a:off x="406400" y="938213"/>
            <a:ext cx="6642100" cy="5324535"/>
          </a:xfrm>
          <a:prstGeom prst="rect">
            <a:avLst/>
          </a:prstGeom>
        </p:spPr>
        <p:txBody>
          <a:bodyPr wrap="square">
            <a:spAutoFit/>
          </a:bodyPr>
          <a:lstStyle/>
          <a:p>
            <a:pPr algn="just"/>
            <a:r>
              <a:rPr lang="en-US" sz="2000" b="1" u="sng" dirty="0" smtClean="0">
                <a:latin typeface="Times New Roman" pitchFamily="18" charset="0"/>
                <a:cs typeface="Times New Roman" pitchFamily="18" charset="0"/>
              </a:rPr>
              <a:t>FADING IN WIRELESS CHANNEL</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conventional </a:t>
            </a:r>
            <a:r>
              <a:rPr lang="en-US" sz="2000" dirty="0" smtClean="0">
                <a:latin typeface="Times New Roman" pitchFamily="18" charset="0"/>
                <a:cs typeface="Times New Roman" pitchFamily="18" charset="0"/>
              </a:rPr>
              <a:t>wire line </a:t>
            </a:r>
            <a:r>
              <a:rPr lang="en-US" sz="2000" dirty="0">
                <a:latin typeface="Times New Roman" pitchFamily="18" charset="0"/>
                <a:cs typeface="Times New Roman" pitchFamily="18" charset="0"/>
              </a:rPr>
              <a:t>communication systems, there is a single signal-propagation path between the transmitter and the receiver, which is constrained by the propagation medium such as a coaxial cable or a twisted pair</a:t>
            </a:r>
            <a:r>
              <a:rPr lang="en-US" sz="2000" dirty="0" smtClean="0">
                <a:latin typeface="Times New Roman" pitchFamily="18" charset="0"/>
                <a:cs typeface="Times New Roman" pitchFamily="18" charset="0"/>
              </a:rPr>
              <a:t>.</a:t>
            </a:r>
          </a:p>
          <a:p>
            <a:pPr marL="342900" indent="-342900" algn="just">
              <a:buFont typeface="Wingdings" pitchFamily="2" charset="2"/>
              <a:buChar char="Ø"/>
            </a:pPr>
            <a:r>
              <a:rPr lang="en-US" sz="2000" dirty="0" smtClean="0">
                <a:latin typeface="Times New Roman" pitchFamily="18" charset="0"/>
                <a:cs typeface="Times New Roman" pitchFamily="18" charset="0"/>
              </a:rPr>
              <a:t>From fig 1 </a:t>
            </a:r>
            <a:r>
              <a:rPr lang="en-US" sz="2000" dirty="0">
                <a:latin typeface="Times New Roman" pitchFamily="18" charset="0"/>
                <a:cs typeface="Times New Roman" pitchFamily="18" charset="0"/>
              </a:rPr>
              <a:t>in wireless systems, the signal can reach the receiver via direct, reflected, and scattered paths as shown </a:t>
            </a:r>
            <a:r>
              <a:rPr lang="en-US" sz="2000" dirty="0" smtClean="0">
                <a:latin typeface="Times New Roman" pitchFamily="18" charset="0"/>
                <a:cs typeface="Times New Roman" pitchFamily="18" charset="0"/>
              </a:rPr>
              <a:t>which  </a:t>
            </a:r>
            <a:r>
              <a:rPr lang="en-US" sz="2000" dirty="0">
                <a:latin typeface="Times New Roman" pitchFamily="18" charset="0"/>
                <a:cs typeface="Times New Roman" pitchFamily="18" charset="0"/>
              </a:rPr>
              <a:t>result, at the receiver, there is a superposition of multiple copies of the transmitted signal</a:t>
            </a:r>
            <a:r>
              <a:rPr lang="en-US" sz="2000" dirty="0" smtClean="0">
                <a:latin typeface="Times New Roman" pitchFamily="18" charset="0"/>
                <a:cs typeface="Times New Roman" pitchFamily="18" charset="0"/>
              </a:rPr>
              <a:t>.</a:t>
            </a:r>
          </a:p>
          <a:p>
            <a:pPr marL="342900" indent="-342900" algn="just">
              <a:buFont typeface="Wingdings" pitchFamily="2" charset="2"/>
              <a:buChar char="Ø"/>
            </a:pPr>
            <a:r>
              <a:rPr lang="en-US" sz="2000" dirty="0" smtClean="0">
                <a:latin typeface="Times New Roman" pitchFamily="18" charset="0"/>
                <a:cs typeface="Times New Roman" pitchFamily="18" charset="0"/>
              </a:rPr>
              <a:t>The interference </a:t>
            </a:r>
            <a:r>
              <a:rPr lang="en-US" sz="2000" dirty="0">
                <a:latin typeface="Times New Roman" pitchFamily="18" charset="0"/>
                <a:cs typeface="Times New Roman" pitchFamily="18" charset="0"/>
              </a:rPr>
              <a:t>of signals received from these multiple propagation paths, which is termed </a:t>
            </a:r>
            <a:r>
              <a:rPr lang="en-US" sz="2000" b="1" i="1" u="sng" dirty="0" smtClean="0">
                <a:latin typeface="Times New Roman" pitchFamily="18" charset="0"/>
                <a:cs typeface="Times New Roman" pitchFamily="18" charset="0"/>
              </a:rPr>
              <a:t>MULTIPATH INTERFERENCE</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the receiver </a:t>
            </a:r>
          </a:p>
          <a:p>
            <a:pPr marL="342900" indent="-342900" algn="just">
              <a:buFont typeface="Wingdings" pitchFamily="2" charset="2"/>
              <a:buChar char="Ø"/>
            </a:pPr>
            <a:r>
              <a:rPr lang="en-US" sz="2000" dirty="0" smtClean="0">
                <a:latin typeface="Times New Roman" pitchFamily="18" charset="0"/>
                <a:cs typeface="Times New Roman" pitchFamily="18" charset="0"/>
              </a:rPr>
              <a:t>The variation </a:t>
            </a:r>
            <a:r>
              <a:rPr lang="en-US" sz="2000" dirty="0">
                <a:latin typeface="Times New Roman" pitchFamily="18" charset="0"/>
                <a:cs typeface="Times New Roman" pitchFamily="18" charset="0"/>
              </a:rPr>
              <a:t>in the received signal strength arising from the multipath propagation phenomenon is termed </a:t>
            </a:r>
            <a:r>
              <a:rPr lang="en-US" sz="2000" b="1" i="1" u="sng" dirty="0" smtClean="0">
                <a:latin typeface="Times New Roman" pitchFamily="18" charset="0"/>
                <a:cs typeface="Times New Roman" pitchFamily="18" charset="0"/>
              </a:rPr>
              <a:t>MULTIPATH FADING OR SIMPLY FADING</a:t>
            </a:r>
            <a:r>
              <a:rPr lang="en-US" sz="2000" b="1" i="1" u="sng" dirty="0" smtClean="0"/>
              <a:t>.</a:t>
            </a:r>
            <a:endParaRPr lang="en-US" sz="2000" b="1" i="1" u="sng" dirty="0" smtClean="0">
              <a:latin typeface="Times New Roman" pitchFamily="18" charset="0"/>
              <a:cs typeface="Times New Roman" pitchFamily="18" charset="0"/>
            </a:endParaRPr>
          </a:p>
          <a:p>
            <a:pPr marL="342900" indent="-342900" algn="just">
              <a:buFont typeface="Wingdings" pitchFamily="2" charset="2"/>
              <a:buChar char="Ø"/>
            </a:pP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70719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28/50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23924"/>
                <a:ext cx="11614727" cy="5222875"/>
              </a:xfrm>
            </p:spPr>
            <p:txBody>
              <a:bodyPr>
                <a:normAutofit/>
              </a:bodyPr>
              <a:lstStyle/>
              <a:p>
                <a:pPr marL="0" indent="0">
                  <a:buNone/>
                </a:pPr>
                <a:r>
                  <a:rPr lang="en-US" sz="2400" b="1" u="sng" dirty="0" smtClean="0">
                    <a:latin typeface="Times New Roman" pitchFamily="18" charset="0"/>
                    <a:cs typeface="Times New Roman" pitchFamily="18" charset="0"/>
                  </a:rPr>
                  <a:t>ISI AND DOPPLER IN WIRELESS CHANNEL:</a:t>
                </a:r>
              </a:p>
              <a:p>
                <a:pPr marL="0" indent="0">
                  <a:buNone/>
                </a:pPr>
                <a:r>
                  <a:rPr lang="en-US" sz="2000" b="1" u="sng" dirty="0" smtClean="0">
                    <a:latin typeface="Times New Roman" pitchFamily="18" charset="0"/>
                    <a:cs typeface="Times New Roman" pitchFamily="18" charset="0"/>
                  </a:rPr>
                  <a:t>ISI IN WIRELESS CHANNEL:</a:t>
                </a:r>
              </a:p>
              <a:p>
                <a:pPr marL="0" indent="0">
                  <a:buNone/>
                </a:pPr>
                <a:endParaRPr lang="en-US" sz="2000" b="1" u="sng" dirty="0" smtClean="0">
                  <a:latin typeface="Times New Roman" pitchFamily="18" charset="0"/>
                  <a:cs typeface="Times New Roman" pitchFamily="18" charset="0"/>
                </a:endParaRPr>
              </a:p>
              <a:p>
                <a:pPr marL="0" indent="0">
                  <a:buNone/>
                </a:pPr>
                <a:r>
                  <a:rPr lang="en-US" sz="2000" b="1" u="sng" dirty="0" smtClean="0">
                    <a:latin typeface="Times New Roman" pitchFamily="18" charset="0"/>
                    <a:cs typeface="Times New Roman" pitchFamily="18" charset="0"/>
                  </a:rPr>
                  <a:t> </a:t>
                </a:r>
                <a:endParaRPr lang="en-US" sz="2000" b="1" u="sng" dirty="0">
                  <a:latin typeface="Times New Roman" pitchFamily="18" charset="0"/>
                  <a:cs typeface="Times New Roman" pitchFamily="18" charset="0"/>
                </a:endParaRPr>
              </a:p>
              <a:p>
                <a:pPr marL="0" indent="0">
                  <a:buNone/>
                </a:pPr>
                <a:endParaRPr lang="en-US" sz="2000" b="1" u="sng" dirty="0" smtClean="0">
                  <a:latin typeface="Times New Roman" pitchFamily="18" charset="0"/>
                  <a:cs typeface="Times New Roman" pitchFamily="18" charset="0"/>
                </a:endParaRPr>
              </a:p>
              <a:p>
                <a:pPr marL="0" indent="0">
                  <a:buNone/>
                </a:pPr>
                <a:endParaRPr lang="en-US" sz="2000" b="1" u="sng" dirty="0">
                  <a:latin typeface="Times New Roman" pitchFamily="18" charset="0"/>
                  <a:cs typeface="Times New Roman" pitchFamily="18" charset="0"/>
                </a:endParaRPr>
              </a:p>
              <a:p>
                <a:pPr marL="0" indent="0">
                  <a:buNone/>
                </a:pPr>
                <a:endParaRPr lang="en-US" sz="2000" b="1" u="sng" dirty="0" smtClean="0">
                  <a:latin typeface="Times New Roman" pitchFamily="18" charset="0"/>
                  <a:cs typeface="Times New Roman" pitchFamily="18" charset="0"/>
                </a:endParaRPr>
              </a:p>
              <a:p>
                <a:pPr marL="0" indent="0">
                  <a:buNone/>
                </a:pPr>
                <a:endParaRPr lang="en-US" sz="2000" b="1" u="sng" dirty="0">
                  <a:latin typeface="Times New Roman" pitchFamily="18" charset="0"/>
                  <a:cs typeface="Times New Roman" pitchFamily="18" charset="0"/>
                </a:endParaRPr>
              </a:p>
              <a:p>
                <a:pPr marL="0" indent="0">
                  <a:buNone/>
                </a:pPr>
                <a:endParaRPr lang="en-US" sz="2000" b="1" u="sng" dirty="0" smtClean="0">
                  <a:latin typeface="Times New Roman" pitchFamily="18" charset="0"/>
                  <a:cs typeface="Times New Roman" pitchFamily="18" charset="0"/>
                </a:endParaRPr>
              </a:p>
              <a:p>
                <a:pPr marL="0" indent="0">
                  <a:buNone/>
                </a:pPr>
                <a:endParaRPr lang="en-US" sz="2000" b="1" u="sng" dirty="0">
                  <a:latin typeface="Times New Roman" pitchFamily="18" charset="0"/>
                  <a:cs typeface="Times New Roman" pitchFamily="18" charset="0"/>
                </a:endParaRPr>
              </a:p>
              <a:p>
                <a:pPr marL="0" indent="0">
                  <a:buNone/>
                </a:pPr>
                <a:r>
                  <a:rPr lang="en-US" sz="2000" b="1" dirty="0" smtClean="0"/>
                  <a:t>                                                                                                                   </a:t>
                </a:r>
                <a:r>
                  <a:rPr lang="en-US" sz="2000" b="1" dirty="0" smtClean="0">
                    <a:latin typeface="Times New Roman" pitchFamily="18" charset="0"/>
                    <a:cs typeface="Times New Roman" pitchFamily="18" charset="0"/>
                  </a:rPr>
                  <a:t>Figure 4.13: </a:t>
                </a:r>
                <a:r>
                  <a:rPr lang="en-US" sz="2000" b="1" dirty="0">
                    <a:latin typeface="Times New Roman" pitchFamily="18" charset="0"/>
                    <a:cs typeface="Times New Roman" pitchFamily="18" charset="0"/>
                  </a:rPr>
                  <a:t>Negligible ISI </a:t>
                </a:r>
                <a:r>
                  <a:rPr lang="en-US" sz="2000" b="1" dirty="0" smtClean="0">
                    <a:latin typeface="Times New Roman" pitchFamily="18" charset="0"/>
                    <a:cs typeface="Times New Roman" pitchFamily="18" charset="0"/>
                  </a:rPr>
                  <a:t>when  </a:t>
                </a:r>
                <a14:m>
                  <m:oMath xmlns:m="http://schemas.openxmlformats.org/officeDocument/2006/math">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ea typeface="Cambria Math"/>
                            <a:cs typeface="Times New Roman" pitchFamily="18" charset="0"/>
                          </a:rPr>
                          <m:t>𝝉</m:t>
                        </m:r>
                      </m:sub>
                    </m:sSub>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𝝉</m:t>
                        </m:r>
                      </m:e>
                      <m:sub>
                        <m:r>
                          <a:rPr lang="en-US" sz="2000" b="1" i="1" smtClean="0">
                            <a:latin typeface="Cambria Math"/>
                            <a:ea typeface="Cambria Math"/>
                            <a:cs typeface="Times New Roman" pitchFamily="18" charset="0"/>
                          </a:rPr>
                          <m:t>𝑺</m:t>
                        </m:r>
                      </m:sub>
                    </m:sSub>
                  </m:oMath>
                </a14:m>
                <a:endParaRPr lang="en-US" sz="2000" b="1" u="sng" dirty="0">
                  <a:latin typeface="Times New Roman" pitchFamily="18" charset="0"/>
                  <a:cs typeface="Times New Roman" pitchFamily="18" charset="0"/>
                </a:endParaRPr>
              </a:p>
              <a:p>
                <a:pPr marL="0" indent="0">
                  <a:buNone/>
                </a:pPr>
                <a:endParaRPr lang="en-US" sz="2000" dirty="0" err="1"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23924"/>
                <a:ext cx="11614727" cy="5222875"/>
              </a:xfrm>
              <a:blipFill rotWithShape="1">
                <a:blip r:embed="rId4"/>
                <a:stretch>
                  <a:fillRect l="-840" t="-1636"/>
                </a:stretch>
              </a:blipFill>
            </p:spPr>
            <p:txBody>
              <a:bodyPr/>
              <a:lstStyle/>
              <a:p>
                <a:r>
                  <a:rPr lang="en-IN">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388" y="1828800"/>
            <a:ext cx="5226050" cy="324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399" y="2405358"/>
            <a:ext cx="3924885" cy="209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9450" y="5074794"/>
            <a:ext cx="4850450" cy="646331"/>
          </a:xfrm>
          <a:prstGeom prst="rect">
            <a:avLst/>
          </a:prstGeom>
        </p:spPr>
        <p:txBody>
          <a:bodyPr wrap="square">
            <a:spAutoFit/>
          </a:bodyPr>
          <a:lstStyle/>
          <a:p>
            <a:r>
              <a:rPr lang="en-US" b="1" dirty="0" smtClean="0">
                <a:latin typeface="Times New Roman" pitchFamily="18" charset="0"/>
                <a:cs typeface="Times New Roman" pitchFamily="18" charset="0"/>
              </a:rPr>
              <a:t>Figure 4.12 severe ISI caused by multiple scatter components</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369500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29/50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42899" y="923924"/>
                <a:ext cx="11520625" cy="5248275"/>
              </a:xfrm>
            </p:spPr>
            <p:txBody>
              <a:bodyPr>
                <a:normAutofit lnSpcReduction="10000"/>
              </a:bodyPr>
              <a:lstStyle/>
              <a:p>
                <a:pPr algn="just">
                  <a:buFont typeface="Wingdings" pitchFamily="2" charset="2"/>
                  <a:buChar char="Ø"/>
                </a:pPr>
                <a:r>
                  <a:rPr lang="en-US" sz="2000" dirty="0" smtClean="0">
                    <a:latin typeface="Times New Roman" pitchFamily="18" charset="0"/>
                    <a:cs typeface="Times New Roman" pitchFamily="18" charset="0"/>
                  </a:rPr>
                  <a:t>Let us now analyze the criterion for occurrence of ISI. It can be that the ISI at the receiver is related to the interplay between the symbol time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𝑆</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delay </a:t>
                </a:r>
                <a:r>
                  <a:rPr lang="en-US" sz="2000" dirty="0" smtClean="0">
                    <a:latin typeface="Times New Roman" pitchFamily="18" charset="0"/>
                    <a:cs typeface="Times New Roman" pitchFamily="18" charset="0"/>
                  </a:rPr>
                  <a:t>spread</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𝑑</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instance, when the symbol time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𝑠</m:t>
                        </m:r>
                        <m:r>
                          <a:rPr lang="en-US" sz="2000" b="0" i="1" smtClean="0">
                            <a:latin typeface="Cambria Math"/>
                            <a:cs typeface="Times New Roman" pitchFamily="18" charset="0"/>
                          </a:rPr>
                          <m:t> </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much larger than the delay spread Td as shown in Figure </a:t>
                </a:r>
                <a:r>
                  <a:rPr lang="en-US" sz="2000" dirty="0" smtClean="0">
                    <a:latin typeface="Times New Roman" pitchFamily="18" charset="0"/>
                    <a:cs typeface="Times New Roman" pitchFamily="18" charset="0"/>
                  </a:rPr>
                  <a:t>4.13, </a:t>
                </a:r>
                <a:r>
                  <a:rPr lang="en-US" sz="2000" dirty="0">
                    <a:latin typeface="Times New Roman" pitchFamily="18" charset="0"/>
                    <a:cs typeface="Times New Roman" pitchFamily="18" charset="0"/>
                  </a:rPr>
                  <a:t>there is no ISI. However, as the delay spread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𝑑</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becomes comparable </a:t>
                </a:r>
                <a:r>
                  <a:rPr lang="en-US" sz="2000" dirty="0" smtClean="0">
                    <a:latin typeface="Times New Roman" pitchFamily="18" charset="0"/>
                    <a:cs typeface="Times New Roman" pitchFamily="18" charset="0"/>
                  </a:rPr>
                  <a:t>to</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𝑠</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leads to ISI. Thus one can empirically state the criterion for ISI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𝑑</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𝑠</m:t>
                          </m:r>
                        </m:sub>
                      </m:sSub>
                    </m:oMath>
                  </m:oMathPara>
                </a14:m>
                <a:endParaRPr lang="en-US" sz="200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criterion for inter-symbol interference above can be recast in terms of the bandwidths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𝑠</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as</a:t>
                </a:r>
              </a:p>
              <a:p>
                <a:pPr marL="0" indent="0" algn="just">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f>
                        <m:fPr>
                          <m:ctrlPr>
                            <a:rPr lang="en-IN" sz="2000" i="1" smtClean="0">
                              <a:latin typeface="Cambria Math"/>
                              <a:cs typeface="Times New Roman" pitchFamily="18" charset="0"/>
                            </a:rPr>
                          </m:ctrlPr>
                        </m:fPr>
                        <m:num>
                          <m:r>
                            <a:rPr lang="en-US" sz="2000" b="0" i="1" smtClean="0">
                              <a:latin typeface="Cambria Math"/>
                              <a:cs typeface="Times New Roman" pitchFamily="18" charset="0"/>
                            </a:rPr>
                            <m:t>1</m:t>
                          </m:r>
                        </m:num>
                        <m:den>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den>
                      </m:f>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𝑠</m:t>
                              </m:r>
                            </m:sub>
                          </m:sSub>
                        </m:den>
                      </m:f>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𝑠</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In the time domain, if the delay spread is much larger compared to the symbol time, it results in inter-symbol interference. Correspondingly, in the frequency domain, this implies that the bandwidth of the signal is much larger than the coherence bandwidth of the channel. Thus, in effect, one is trying to push a signal of much higher bandwidth through a channel filter, with a much smaller bandwidth</a:t>
                </a:r>
                <a:r>
                  <a:rPr lang="en-US" sz="2000" dirty="0" smtClean="0"/>
                  <a:t>.</a:t>
                </a:r>
              </a:p>
              <a:p>
                <a:pPr algn="just">
                  <a:buFont typeface="Wingdings" pitchFamily="2" charset="2"/>
                  <a:buChar char="Ø"/>
                </a:pPr>
                <a:r>
                  <a:rPr lang="en-US" sz="2000" dirty="0" smtClean="0">
                    <a:latin typeface="Times New Roman" pitchFamily="18" charset="0"/>
                    <a:cs typeface="Times New Roman" pitchFamily="18" charset="0"/>
                  </a:rPr>
                  <a:t>In order </a:t>
                </a:r>
                <a:r>
                  <a:rPr lang="en-US" sz="2000" dirty="0">
                    <a:latin typeface="Times New Roman" pitchFamily="18" charset="0"/>
                    <a:cs typeface="Times New Roman" pitchFamily="18" charset="0"/>
                  </a:rPr>
                  <a:t>to correct for the inter-symbol interference at the receiver, one needs to intuitively multiply by the inverse of the channel response filter, i.e</a:t>
                </a:r>
                <a:r>
                  <a:rPr lang="en-US" sz="2000" dirty="0" smtClean="0">
                    <a:latin typeface="Times New Roman" pitchFamily="18" charset="0"/>
                    <a:cs typeface="Times New Roman" pitchFamily="18" charset="0"/>
                  </a:rPr>
                  <a:t>.,</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𝐻</m:t>
                        </m:r>
                        <m:d>
                          <m:dPr>
                            <m:ctrlPr>
                              <a:rPr lang="en-US" sz="2000" b="0" i="1" smtClean="0">
                                <a:latin typeface="Cambria Math"/>
                              </a:rPr>
                            </m:ctrlPr>
                          </m:dPr>
                          <m:e>
                            <m:r>
                              <a:rPr lang="en-US" sz="2000" b="0" i="1" smtClean="0">
                                <a:latin typeface="Cambria Math"/>
                              </a:rPr>
                              <m:t>𝑓</m:t>
                            </m:r>
                          </m:e>
                        </m:d>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to convert the frequency selective channel into a system with a net flat-fading response. This process, termed </a:t>
                </a:r>
                <a:r>
                  <a:rPr lang="en-US" sz="2000" b="1" i="1" dirty="0" smtClean="0">
                    <a:latin typeface="Times New Roman" pitchFamily="18" charset="0"/>
                    <a:cs typeface="Times New Roman" pitchFamily="18" charset="0"/>
                  </a:rPr>
                  <a:t>EQUALIZATION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different frequency components are being equalized to a common flat-level</a:t>
                </a:r>
                <a:r>
                  <a:rPr lang="en-US" sz="2000" dirty="0"/>
                  <a:t>.</a:t>
                </a:r>
                <a:endParaRPr lang="en-IN"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42899" y="923924"/>
                <a:ext cx="11520625" cy="5248275"/>
              </a:xfrm>
              <a:blipFill rotWithShape="1">
                <a:blip r:embed="rId4"/>
                <a:stretch>
                  <a:fillRect l="-423" t="-1744" r="-582"/>
                </a:stretch>
              </a:blipFill>
            </p:spPr>
            <p:txBody>
              <a:bodyPr/>
              <a:lstStyle/>
              <a:p>
                <a:r>
                  <a:rPr lang="en-IN">
                    <a:noFill/>
                  </a:rPr>
                  <a:t> </a:t>
                </a:r>
              </a:p>
            </p:txBody>
          </p:sp>
        </mc:Fallback>
      </mc:AlternateContent>
    </p:spTree>
    <p:extLst>
      <p:ext uri="{BB962C8B-B14F-4D97-AF65-F5344CB8AC3E}">
        <p14:creationId xmlns:p14="http://schemas.microsoft.com/office/powerpoint/2010/main" val="141868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30/50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7" y="898524"/>
            <a:ext cx="11614727" cy="5248275"/>
          </a:xfrm>
        </p:spPr>
        <p:txBody>
          <a:bodyPr/>
          <a:lstStyle/>
          <a:p>
            <a:pPr marL="0" indent="0">
              <a:buNone/>
            </a:pPr>
            <a:r>
              <a:rPr lang="en-US" sz="2000" b="1" u="sng" dirty="0" smtClean="0">
                <a:latin typeface="Times New Roman" pitchFamily="18" charset="0"/>
                <a:cs typeface="Times New Roman" pitchFamily="18" charset="0"/>
              </a:rPr>
              <a:t>DOPPLER SPECTRUM AND JAKES MODEL</a:t>
            </a:r>
            <a:r>
              <a:rPr lang="en-US" sz="2000" b="1" dirty="0" smtClean="0">
                <a:latin typeface="Times New Roman" pitchFamily="18" charset="0"/>
                <a:cs typeface="Times New Roman" pitchFamily="18" charset="0"/>
              </a:rPr>
              <a:t>:</a:t>
            </a:r>
          </a:p>
          <a:p>
            <a:pPr marL="0" indent="0">
              <a:buNone/>
            </a:pPr>
            <a:r>
              <a:rPr lang="en-US" sz="2000" b="1" u="sng" dirty="0" smtClean="0">
                <a:latin typeface="Times New Roman" pitchFamily="18" charset="0"/>
                <a:cs typeface="Times New Roman" pitchFamily="18" charset="0"/>
              </a:rPr>
              <a:t>DOPPLER IN WIRELESS CHANNEL</a:t>
            </a:r>
            <a:r>
              <a:rPr lang="en-US" dirty="0" smtClean="0"/>
              <a:t>:</a:t>
            </a:r>
          </a:p>
          <a:p>
            <a:pPr algn="just">
              <a:buFont typeface="Wingdings" pitchFamily="2" charset="2"/>
              <a:buChar char="Ø"/>
            </a:pPr>
            <a:r>
              <a:rPr lang="en-US" sz="2000" dirty="0">
                <a:latin typeface="Times New Roman" pitchFamily="18" charset="0"/>
                <a:cs typeface="Times New Roman" pitchFamily="18" charset="0"/>
              </a:rPr>
              <a:t>The Doppler shift is a fundamental principle related to the electromagnetic radio-wave propagation. In this context, the Doppler shift associated with an electromagnetic wave is defined as the perceived change in the frequency of the wave due to relative motion between the transmitter and </a:t>
            </a:r>
            <a:r>
              <a:rPr lang="en-US" sz="2000" dirty="0" smtClean="0">
                <a:latin typeface="Times New Roman" pitchFamily="18" charset="0"/>
                <a:cs typeface="Times New Roman" pitchFamily="18" charset="0"/>
              </a:rPr>
              <a:t>receiver, which  </a:t>
            </a:r>
            <a:r>
              <a:rPr lang="en-US" sz="2000" dirty="0">
                <a:latin typeface="Times New Roman" pitchFamily="18" charset="0"/>
                <a:cs typeface="Times New Roman" pitchFamily="18" charset="0"/>
              </a:rPr>
              <a:t>is schematically shown </a:t>
            </a:r>
            <a:r>
              <a:rPr lang="en-US" sz="2000" dirty="0" smtClean="0">
                <a:latin typeface="Times New Roman" pitchFamily="18" charset="0"/>
                <a:cs typeface="Times New Roman" pitchFamily="18" charset="0"/>
              </a:rPr>
              <a:t>below. </a:t>
            </a:r>
            <a:r>
              <a:rPr lang="en-US" sz="2000" dirty="0">
                <a:latin typeface="Times New Roman" pitchFamily="18" charset="0"/>
                <a:cs typeface="Times New Roman" pitchFamily="18" charset="0"/>
              </a:rPr>
              <a:t>The perceived frequency is higher than the true frequency if the transmitter is moving towards the receiver and lower otherwise. </a:t>
            </a:r>
          </a:p>
          <a:p>
            <a:pPr marL="0" indent="0">
              <a:buNone/>
            </a:pPr>
            <a:endParaRPr lang="en-I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1" y="3016250"/>
            <a:ext cx="34480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2282" y="4635500"/>
            <a:ext cx="3904318" cy="707886"/>
          </a:xfrm>
          <a:prstGeom prst="rect">
            <a:avLst/>
          </a:prstGeom>
        </p:spPr>
        <p:txBody>
          <a:bodyPr wrap="square">
            <a:spAutoFit/>
          </a:bodyPr>
          <a:lstStyle/>
          <a:p>
            <a:r>
              <a:rPr lang="en-IN" sz="2000" b="1" dirty="0" smtClean="0">
                <a:latin typeface="Times New Roman" pitchFamily="18" charset="0"/>
                <a:cs typeface="Times New Roman" pitchFamily="18" charset="0"/>
              </a:rPr>
              <a:t> Figure 4.14 Doppler </a:t>
            </a:r>
            <a:r>
              <a:rPr lang="en-IN" sz="2000" b="1" dirty="0">
                <a:latin typeface="Times New Roman" pitchFamily="18" charset="0"/>
                <a:cs typeface="Times New Roman" pitchFamily="18" charset="0"/>
              </a:rPr>
              <a:t>fading due to user mobility</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844800"/>
            <a:ext cx="3048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65900" y="5158720"/>
            <a:ext cx="3415102" cy="400110"/>
          </a:xfrm>
          <a:prstGeom prst="rect">
            <a:avLst/>
          </a:prstGeom>
        </p:spPr>
        <p:txBody>
          <a:bodyPr wrap="none">
            <a:spAutoFit/>
          </a:bodyPr>
          <a:lstStyle/>
          <a:p>
            <a:r>
              <a:rPr lang="en-IN" sz="2000" b="1" dirty="0">
                <a:latin typeface="Times New Roman" pitchFamily="18" charset="0"/>
                <a:cs typeface="Times New Roman" pitchFamily="18" charset="0"/>
              </a:rPr>
              <a:t>Figure </a:t>
            </a:r>
            <a:r>
              <a:rPr lang="en-IN" sz="2000" b="1" dirty="0" smtClean="0">
                <a:latin typeface="Times New Roman" pitchFamily="18" charset="0"/>
                <a:cs typeface="Times New Roman" pitchFamily="18" charset="0"/>
              </a:rPr>
              <a:t>4.15 </a:t>
            </a:r>
            <a:r>
              <a:rPr lang="en-IN" sz="2000" b="1" dirty="0">
                <a:latin typeface="Times New Roman" pitchFamily="18" charset="0"/>
                <a:cs typeface="Times New Roman" pitchFamily="18" charset="0"/>
              </a:rPr>
              <a:t>Doppler scenario </a:t>
            </a:r>
          </a:p>
        </p:txBody>
      </p:sp>
    </p:spTree>
    <p:extLst>
      <p:ext uri="{BB962C8B-B14F-4D97-AF65-F5344CB8AC3E}">
        <p14:creationId xmlns:p14="http://schemas.microsoft.com/office/powerpoint/2010/main" val="1906830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7498"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31/50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898524"/>
                <a:ext cx="11748793" cy="52609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Consider the scenario shown pictorially in Figure 4.15, </a:t>
                </a:r>
                <a:r>
                  <a:rPr lang="en-US" sz="2000" dirty="0">
                    <a:latin typeface="Times New Roman" pitchFamily="18" charset="0"/>
                    <a:cs typeface="Times New Roman" pitchFamily="18" charset="0"/>
                  </a:rPr>
                  <a:t>where the mobile station is moving with a velocity </a:t>
                </a:r>
                <a14:m>
                  <m:oMath xmlns:m="http://schemas.openxmlformats.org/officeDocument/2006/math">
                    <m:r>
                      <a:rPr lang="en-US" sz="2000" b="0" i="1" smtClean="0">
                        <a:latin typeface="Cambria Math"/>
                        <a:cs typeface="Times New Roman" pitchFamily="18" charset="0"/>
                      </a:rPr>
                      <m:t>𝑣</m:t>
                    </m:r>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an angle </a:t>
                </a:r>
                <a14:m>
                  <m:oMath xmlns:m="http://schemas.openxmlformats.org/officeDocument/2006/math">
                    <m:r>
                      <a:rPr lang="en-US" sz="2000" i="1" smtClean="0">
                        <a:latin typeface="Cambria Math"/>
                        <a:ea typeface="Cambria Math"/>
                        <a:cs typeface="Times New Roman" pitchFamily="18" charset="0"/>
                      </a:rPr>
                      <m:t>𝜃</m:t>
                    </m:r>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the line joining the mobile and base station. Let the carrier frequency </a:t>
                </a:r>
                <a:r>
                  <a:rPr lang="en-US" sz="2000" dirty="0" smtClean="0">
                    <a:latin typeface="Times New Roman" pitchFamily="18" charset="0"/>
                    <a:cs typeface="Times New Roman" pitchFamily="18" charset="0"/>
                  </a:rPr>
                  <a:t>be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Doppler shift for this scenario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𝑑</m:t>
                          </m:r>
                        </m:sub>
                      </m:sSub>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𝑣</m:t>
                              </m:r>
                            </m:num>
                            <m:den>
                              <m:r>
                                <a:rPr lang="en-US" sz="2000" b="0" i="1" smtClean="0">
                                  <a:latin typeface="Cambria Math"/>
                                  <a:ea typeface="Cambria Math"/>
                                  <a:cs typeface="Times New Roman" pitchFamily="18" charset="0"/>
                                </a:rPr>
                                <m:t>𝑐</m:t>
                              </m:r>
                            </m:den>
                          </m:f>
                          <m:func>
                            <m:funcPr>
                              <m:ctrlPr>
                                <a:rPr lang="en-IN" sz="2000" i="1" smtClean="0">
                                  <a:latin typeface="Cambria Math"/>
                                  <a:ea typeface="Cambria Math"/>
                                  <a:cs typeface="Times New Roman" pitchFamily="18" charset="0"/>
                                </a:rPr>
                              </m:ctrlPr>
                            </m:funcPr>
                            <m:fName>
                              <m:r>
                                <m:rPr>
                                  <m:sty m:val="p"/>
                                </m:rPr>
                                <a:rPr lang="en-IN" sz="2000" i="0" smtClean="0">
                                  <a:latin typeface="Cambria Math"/>
                                  <a:ea typeface="Cambria Math"/>
                                  <a:cs typeface="Times New Roman" pitchFamily="18" charset="0"/>
                                </a:rPr>
                                <m:t>cos</m:t>
                              </m:r>
                            </m:fName>
                            <m:e>
                              <m:r>
                                <a:rPr lang="en-IN" sz="2000" i="1" smtClean="0">
                                  <a:latin typeface="Cambria Math"/>
                                  <a:ea typeface="Cambria Math"/>
                                  <a:cs typeface="Times New Roman" pitchFamily="18" charset="0"/>
                                </a:rPr>
                                <m:t>𝜃</m:t>
                              </m:r>
                            </m:e>
                          </m:func>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−−−−11</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where </a:t>
                </a:r>
                <a14:m>
                  <m:oMath xmlns:m="http://schemas.openxmlformats.org/officeDocument/2006/math">
                    <m:r>
                      <a:rPr lang="en-US" sz="2000" b="0" i="1" smtClean="0">
                        <a:latin typeface="Cambria Math"/>
                        <a:cs typeface="Times New Roman" pitchFamily="18" charset="0"/>
                      </a:rPr>
                      <m:t>𝑐</m:t>
                    </m:r>
                    <m:r>
                      <a:rPr lang="en-US" sz="2000" b="0" i="1" smtClean="0">
                        <a:latin typeface="Cambria Math"/>
                        <a:cs typeface="Times New Roman" pitchFamily="18" charset="0"/>
                      </a:rPr>
                      <m:t>=3×</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10</m:t>
                        </m:r>
                      </m:e>
                      <m:sup>
                        <m:r>
                          <a:rPr lang="en-US" sz="2000" b="0" i="1" smtClean="0">
                            <a:latin typeface="Cambria Math"/>
                            <a:ea typeface="Cambria Math"/>
                            <a:cs typeface="Times New Roman" pitchFamily="18" charset="0"/>
                          </a:rPr>
                          <m:t>8</m:t>
                        </m:r>
                      </m:sup>
                    </m:sSup>
                    <m:r>
                      <a:rPr lang="en-US" sz="2000" b="0" i="1" smtClean="0">
                        <a:latin typeface="Cambria Math"/>
                        <a:ea typeface="Cambria Math"/>
                        <a:cs typeface="Times New Roman" pitchFamily="18" charset="0"/>
                      </a:rPr>
                      <m:t>𝑚</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𝑠𝑒𝑐</m:t>
                    </m:r>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the velocity of light, i.e., velocity of an electromagnetic wave in free space. It can be clearly seen that the Doppler shift increases with the </a:t>
                </a:r>
                <a:r>
                  <a:rPr lang="en-US" sz="2000" dirty="0" smtClean="0">
                    <a:latin typeface="Times New Roman" pitchFamily="18" charset="0"/>
                    <a:cs typeface="Times New Roman" pitchFamily="18" charset="0"/>
                  </a:rPr>
                  <a:t>velocity </a:t>
                </a:r>
                <a14:m>
                  <m:oMath xmlns:m="http://schemas.openxmlformats.org/officeDocument/2006/math">
                    <m:r>
                      <a:rPr lang="en-US" sz="2000" b="0" i="1" smtClean="0">
                        <a:latin typeface="Cambria Math"/>
                        <a:cs typeface="Times New Roman" pitchFamily="18" charset="0"/>
                      </a:rPr>
                      <m:t>𝑣</m:t>
                    </m:r>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Moreover, it depends critically on the angle </a:t>
                </a:r>
                <a:r>
                  <a:rPr lang="en-US" sz="2000" i="1" dirty="0">
                    <a:latin typeface="Times New Roman" pitchFamily="18" charset="0"/>
                    <a:cs typeface="Times New Roman" pitchFamily="18" charset="0"/>
                  </a:rPr>
                  <a:t>θ</a:t>
                </a:r>
                <a:r>
                  <a:rPr lang="en-US" sz="2000" dirty="0">
                    <a:latin typeface="Times New Roman" pitchFamily="18" charset="0"/>
                    <a:cs typeface="Times New Roman" pitchFamily="18" charset="0"/>
                  </a:rPr>
                  <a:t> between the direction of motion and the line joining the transmitter and receiver</a:t>
                </a:r>
                <a:r>
                  <a:rPr lang="en-US" sz="2000" dirty="0" smtClean="0"/>
                  <a:t>.</a:t>
                </a:r>
              </a:p>
              <a:p>
                <a:pPr algn="just">
                  <a:buFont typeface="Wingdings" pitchFamily="2" charset="2"/>
                  <a:buChar char="Ø"/>
                </a:pPr>
                <a:r>
                  <a:rPr lang="en-US" sz="2000" dirty="0"/>
                  <a:t>For instance, </a:t>
                </a:r>
                <a:endParaRPr lang="en-US" sz="2000" dirty="0" smtClean="0"/>
              </a:p>
              <a:p>
                <a:pPr algn="just">
                  <a:buFont typeface="Wingdings" pitchFamily="2" charset="2"/>
                  <a:buChar char="ü"/>
                </a:pPr>
                <a:r>
                  <a:rPr lang="en-US" sz="2000" b="1" dirty="0" smtClean="0">
                    <a:latin typeface="Times New Roman" pitchFamily="18" charset="0"/>
                    <a:cs typeface="Times New Roman" pitchFamily="18" charset="0"/>
                  </a:rPr>
                  <a:t>Case 1</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Doppler shift is maximum when </a:t>
                </a:r>
                <a:r>
                  <a:rPr lang="en-US" sz="2000" dirty="0" smtClean="0">
                    <a:latin typeface="Cambria Math"/>
                    <a:ea typeface="Cambria Math"/>
                    <a:cs typeface="Times New Roman" pitchFamily="18" charset="0"/>
                  </a:rPr>
                  <a:t>𝚹</a:t>
                </a:r>
                <a14:m>
                  <m:oMath xmlns:m="http://schemas.openxmlformats.org/officeDocument/2006/math">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0,</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i.e</a:t>
                </a:r>
                <a:r>
                  <a:rPr lang="en-US" sz="2000" dirty="0">
                    <a:latin typeface="Times New Roman" pitchFamily="18" charset="0"/>
                    <a:cs typeface="Times New Roman" pitchFamily="18" charset="0"/>
                  </a:rPr>
                  <a:t>., when the relative motion is along the line joining the transmitter and receiver. </a:t>
                </a:r>
              </a:p>
              <a:p>
                <a:pPr algn="just">
                  <a:buFont typeface="Wingdings" pitchFamily="2" charset="2"/>
                  <a:buChar char="ü"/>
                </a:pPr>
                <a:r>
                  <a:rPr lang="en-US" sz="2000" b="1" dirty="0" smtClean="0">
                    <a:latin typeface="Times New Roman" pitchFamily="18" charset="0"/>
                    <a:cs typeface="Times New Roman" pitchFamily="18" charset="0"/>
                  </a:rPr>
                  <a:t>Case 2</a:t>
                </a:r>
                <a:r>
                  <a:rPr lang="en-US" sz="2000" dirty="0" smtClean="0">
                    <a:latin typeface="Times New Roman" pitchFamily="18" charset="0"/>
                    <a:cs typeface="Times New Roman" pitchFamily="18" charset="0"/>
                  </a:rPr>
                  <a:t>: when</a:t>
                </a:r>
                <a14:m>
                  <m:oMath xmlns:m="http://schemas.openxmlformats.org/officeDocument/2006/math">
                    <m:r>
                      <a:rPr lang="en-US" sz="2000" i="1" smtClean="0">
                        <a:latin typeface="Cambria Math"/>
                        <a:ea typeface="Cambria Math"/>
                        <a:cs typeface="Times New Roman" pitchFamily="18" charset="0"/>
                      </a:rPr>
                      <m:t>𝜃</m:t>
                    </m:r>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i="1" smtClean="0">
                            <a:latin typeface="Cambria Math"/>
                            <a:ea typeface="Cambria Math"/>
                            <a:cs typeface="Times New Roman" pitchFamily="18" charset="0"/>
                          </a:rPr>
                          <m:t>𝜋</m:t>
                        </m:r>
                      </m:num>
                      <m:den>
                        <m:r>
                          <a:rPr lang="en-US" sz="2000" b="0" i="1" smtClean="0">
                            <a:latin typeface="Cambria Math"/>
                            <a:ea typeface="Cambria Math"/>
                            <a:cs typeface="Times New Roman" pitchFamily="18" charset="0"/>
                          </a:rPr>
                          <m:t>2</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 the motion is perpendicular to the receive direction, the Doppler shift is zero. Also, the Doppler shift is positive in the sense that the perceived frequency is higher </a:t>
                </a:r>
                <a:r>
                  <a:rPr lang="en-US" sz="2000" dirty="0" smtClean="0">
                    <a:latin typeface="Times New Roman" pitchFamily="18" charset="0"/>
                    <a:cs typeface="Times New Roman" pitchFamily="18" charset="0"/>
                  </a:rPr>
                  <a:t>if</a:t>
                </a:r>
                <a14:m>
                  <m:oMath xmlns:m="http://schemas.openxmlformats.org/officeDocument/2006/math">
                    <m:r>
                      <a:rPr lang="en-US" sz="2000" b="0" i="1" smtClean="0">
                        <a:latin typeface="Cambria Math"/>
                        <a:cs typeface="Times New Roman" pitchFamily="18" charset="0"/>
                      </a:rPr>
                      <m:t>0</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𝜃</m:t>
                    </m:r>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𝜋</m:t>
                        </m:r>
                      </m:num>
                      <m:den>
                        <m:r>
                          <a:rPr lang="en-US" sz="2000" b="0" i="1" smtClean="0">
                            <a:latin typeface="Cambria Math"/>
                            <a:ea typeface="Cambria Math"/>
                            <a:cs typeface="Times New Roman" pitchFamily="18" charset="0"/>
                          </a:rPr>
                          <m:t>2</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which case </a:t>
                </a:r>
                <a14:m>
                  <m:oMath xmlns:m="http://schemas.openxmlformats.org/officeDocument/2006/math">
                    <m:func>
                      <m:funcPr>
                        <m:ctrlPr>
                          <a:rPr lang="en-US" sz="2000" i="1" smtClean="0">
                            <a:latin typeface="Cambria Math"/>
                            <a:cs typeface="Times New Roman" pitchFamily="18" charset="0"/>
                          </a:rPr>
                        </m:ctrlPr>
                      </m:funcPr>
                      <m:fName>
                        <m:r>
                          <m:rPr>
                            <m:sty m:val="p"/>
                          </m:rPr>
                          <a:rPr lang="en-US" sz="2000" i="0" smtClean="0">
                            <a:latin typeface="Cambria Math"/>
                            <a:cs typeface="Times New Roman" pitchFamily="18" charset="0"/>
                          </a:rPr>
                          <m:t>cos</m:t>
                        </m:r>
                      </m:fName>
                      <m:e>
                        <m:r>
                          <a:rPr lang="en-US" sz="2000" i="1" smtClean="0">
                            <a:latin typeface="Cambria Math"/>
                            <a:ea typeface="Cambria Math"/>
                            <a:cs typeface="Times New Roman" pitchFamily="18" charset="0"/>
                          </a:rPr>
                          <m:t>𝚹</m:t>
                        </m:r>
                      </m:e>
                    </m:func>
                    <m:r>
                      <a:rPr lang="en-US" sz="2000" i="1" smtClean="0">
                        <a:latin typeface="Cambria Math"/>
                        <a:ea typeface="Cambria Math"/>
                        <a:cs typeface="Times New Roman" pitchFamily="18" charset="0"/>
                      </a:rPr>
                      <m:t>&gt;</m:t>
                    </m:r>
                    <m:r>
                      <a:rPr lang="en-US" sz="2000" b="0" i="1" smtClean="0">
                        <a:latin typeface="Cambria Math"/>
                        <a:ea typeface="Cambria Math"/>
                        <a:cs typeface="Times New Roman" pitchFamily="18" charset="0"/>
                      </a:rPr>
                      <m:t>0</m:t>
                    </m:r>
                  </m:oMath>
                </a14:m>
                <a:endParaRPr lang="en-US" sz="2000" b="0" dirty="0" smtClean="0">
                  <a:latin typeface="Times New Roman" pitchFamily="18" charset="0"/>
                  <a:ea typeface="Cambria Math"/>
                  <a:cs typeface="Times New Roman" pitchFamily="18" charset="0"/>
                </a:endParaRPr>
              </a:p>
              <a:p>
                <a:pPr algn="just">
                  <a:buFont typeface="Wingdings" pitchFamily="2" charset="2"/>
                  <a:buChar char="ü"/>
                </a:pPr>
                <a:r>
                  <a:rPr lang="en-US" sz="2000" b="1" dirty="0" smtClean="0">
                    <a:latin typeface="Times New Roman" pitchFamily="18" charset="0"/>
                    <a:cs typeface="Times New Roman" pitchFamily="18" charset="0"/>
                  </a:rPr>
                  <a:t>Case 3</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negative, leading to a lower perceived frequency that the transmit frequency </a:t>
                </a:r>
                <a:r>
                  <a:rPr lang="en-US" sz="2000" dirty="0" smtClean="0">
                    <a:latin typeface="Times New Roman" pitchFamily="18" charset="0"/>
                    <a:cs typeface="Times New Roman" pitchFamily="18" charset="0"/>
                  </a:rPr>
                  <a:t>is  </a:t>
                </a:r>
                <a14:m>
                  <m:oMath xmlns:m="http://schemas.openxmlformats.org/officeDocument/2006/math">
                    <m:f>
                      <m:fPr>
                        <m:ctrlPr>
                          <a:rPr lang="en-US" sz="2000" i="1" smtClean="0">
                            <a:latin typeface="Cambria Math"/>
                            <a:cs typeface="Times New Roman" pitchFamily="18" charset="0"/>
                          </a:rPr>
                        </m:ctrlPr>
                      </m:fPr>
                      <m:num>
                        <m:r>
                          <a:rPr lang="en-US" sz="2000" i="1" smtClean="0">
                            <a:latin typeface="Cambria Math"/>
                            <a:ea typeface="Cambria Math"/>
                            <a:cs typeface="Times New Roman" pitchFamily="18" charset="0"/>
                          </a:rPr>
                          <m:t>𝜋</m:t>
                        </m:r>
                      </m:num>
                      <m:den>
                        <m:r>
                          <a:rPr lang="en-US" sz="2000" b="0" i="1" smtClean="0">
                            <a:latin typeface="Cambria Math"/>
                            <a:cs typeface="Times New Roman" pitchFamily="18" charset="0"/>
                          </a:rPr>
                          <m:t>2</m:t>
                        </m:r>
                      </m:den>
                    </m:f>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𝜃</m:t>
                    </m:r>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𝜋</m:t>
                    </m:r>
                  </m:oMath>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898524"/>
                <a:ext cx="11748793" cy="5260975"/>
              </a:xfrm>
              <a:blipFill rotWithShape="1">
                <a:blip r:embed="rId4"/>
                <a:stretch>
                  <a:fillRect l="-467" t="-1159" r="-519"/>
                </a:stretch>
              </a:blipFill>
            </p:spPr>
            <p:txBody>
              <a:bodyPr/>
              <a:lstStyle/>
              <a:p>
                <a:r>
                  <a:rPr lang="en-IN">
                    <a:noFill/>
                  </a:rPr>
                  <a:t> </a:t>
                </a:r>
              </a:p>
            </p:txBody>
          </p:sp>
        </mc:Fallback>
      </mc:AlternateContent>
    </p:spTree>
    <p:extLst>
      <p:ext uri="{BB962C8B-B14F-4D97-AF65-F5344CB8AC3E}">
        <p14:creationId xmlns:p14="http://schemas.microsoft.com/office/powerpoint/2010/main" val="4008900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32/50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23924"/>
                <a:ext cx="11752702" cy="5222875"/>
              </a:xfrm>
            </p:spPr>
            <p:txBody>
              <a:bodyPr>
                <a:normAutofit/>
              </a:bodyPr>
              <a:lstStyle/>
              <a:p>
                <a:pPr marL="0" indent="0">
                  <a:buNone/>
                </a:pPr>
                <a:r>
                  <a:rPr lang="en-US" sz="2000" b="1" u="sng" dirty="0" smtClean="0">
                    <a:latin typeface="Times New Roman" pitchFamily="18" charset="0"/>
                    <a:cs typeface="Times New Roman" pitchFamily="18" charset="0"/>
                  </a:rPr>
                  <a:t>DOPPLER SPECTRUM AND JAKES MODEL</a:t>
                </a:r>
                <a:r>
                  <a:rPr lang="en-US" sz="2000" b="1" dirty="0" smtClean="0">
                    <a:latin typeface="Times New Roman" pitchFamily="18" charset="0"/>
                    <a:cs typeface="Times New Roman" pitchFamily="18" charset="0"/>
                  </a:rPr>
                  <a:t>:</a:t>
                </a:r>
              </a:p>
              <a:p>
                <a:pPr marL="0" indent="0">
                  <a:buNone/>
                </a:pPr>
                <a:r>
                  <a:rPr lang="en-US" sz="2000" b="1" u="sng" dirty="0" smtClean="0">
                    <a:latin typeface="Times New Roman" pitchFamily="18" charset="0"/>
                    <a:cs typeface="Times New Roman" pitchFamily="18" charset="0"/>
                  </a:rPr>
                  <a:t>DOPPLER SPECTRUM</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the impulse response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 component </a:t>
                </a:r>
                <a:r>
                  <a:rPr lang="en-US" sz="2000" dirty="0">
                    <a:latin typeface="Times New Roman" pitchFamily="18" charset="0"/>
                    <a:cs typeface="Times New Roman" pitchFamily="18" charset="0"/>
                  </a:rPr>
                  <a:t>of the multipath channel given as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𝛿</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e>
                    </m:d>
                  </m:oMath>
                </a14:m>
                <a:r>
                  <a:rPr lang="en-US" sz="2000" dirty="0" smtClean="0">
                    <a:latin typeface="Times New Roman" pitchFamily="18" charset="0"/>
                    <a:cs typeface="Times New Roman" pitchFamily="18" charset="0"/>
                  </a:rPr>
                  <a:t> Let </a:t>
                </a:r>
                <a:r>
                  <a:rPr lang="en-US" sz="2000" dirty="0">
                    <a:latin typeface="Times New Roman" pitchFamily="18" charset="0"/>
                    <a:cs typeface="Times New Roman" pitchFamily="18" charset="0"/>
                  </a:rPr>
                  <a:t>the vehicle be moving with velocity </a:t>
                </a:r>
                <a14:m>
                  <m:oMath xmlns:m="http://schemas.openxmlformats.org/officeDocument/2006/math">
                    <m:r>
                      <a:rPr lang="en-US" sz="2000" b="0" i="1" smtClean="0">
                        <a:latin typeface="Cambria Math"/>
                        <a:cs typeface="Times New Roman" pitchFamily="18" charset="0"/>
                      </a:rPr>
                      <m:t>𝑣</m:t>
                    </m:r>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an angle </a:t>
                </a:r>
                <a:r>
                  <a:rPr lang="en-US" sz="2000" dirty="0" smtClean="0">
                    <a:latin typeface="Cambria Math"/>
                    <a:ea typeface="Cambria Math"/>
                    <a:cs typeface="Times New Roman" pitchFamily="18" charset="0"/>
                  </a:rPr>
                  <a:t>𝚹 </a:t>
                </a:r>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respect to the line </a:t>
                </a:r>
                <a:r>
                  <a:rPr lang="en-US" sz="2000" dirty="0" err="1">
                    <a:latin typeface="Times New Roman" pitchFamily="18" charset="0"/>
                    <a:cs typeface="Times New Roman" pitchFamily="18" charset="0"/>
                  </a:rPr>
                  <a:t>joing</a:t>
                </a:r>
                <a:r>
                  <a:rPr lang="en-US" sz="2000" dirty="0">
                    <a:latin typeface="Times New Roman" pitchFamily="18" charset="0"/>
                    <a:cs typeface="Times New Roman" pitchFamily="18" charset="0"/>
                  </a:rPr>
                  <a:t> the mobile and base station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Observe that the distance between the base station and the mobile is changing constantly due to the motion of the user. Therefore, as a result, the delay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 signal </a:t>
                </a:r>
                <a:r>
                  <a:rPr lang="en-US" sz="2000" dirty="0">
                    <a:latin typeface="Times New Roman" pitchFamily="18" charset="0"/>
                    <a:cs typeface="Times New Roman" pitchFamily="18" charset="0"/>
                  </a:rPr>
                  <a:t>component is also changing. Let the initial distance for </a:t>
                </a:r>
                <a:r>
                  <a:rPr lang="en-US" sz="2000" dirty="0" smtClean="0">
                    <a:latin typeface="Times New Roman" pitchFamily="18" charset="0"/>
                    <a:cs typeface="Times New Roman" pitchFamily="18" charset="0"/>
                  </a:rPr>
                  <a:t>the </a:t>
                </a:r>
                <a14:m>
                  <m:oMath xmlns:m="http://schemas.openxmlformats.org/officeDocument/2006/math">
                    <m:sSup>
                      <m:sSupPr>
                        <m:ctrlPr>
                          <a:rPr lang="en-US" sz="2000" i="1">
                            <a:latin typeface="Cambria Math"/>
                            <a:cs typeface="Times New Roman" pitchFamily="18" charset="0"/>
                          </a:rPr>
                        </m:ctrlPr>
                      </m:sSupPr>
                      <m:e>
                        <m:r>
                          <a:rPr lang="en-US" sz="2000" i="1">
                            <a:latin typeface="Cambria Math"/>
                            <a:cs typeface="Times New Roman" pitchFamily="18" charset="0"/>
                          </a:rPr>
                          <m:t>𝑖</m:t>
                        </m:r>
                      </m:e>
                      <m:sup>
                        <m:r>
                          <a:rPr lang="en-US" sz="2000" i="1">
                            <a:latin typeface="Cambria Math"/>
                            <a:cs typeface="Times New Roman" pitchFamily="18" charset="0"/>
                          </a:rPr>
                          <m:t>𝑡h</m:t>
                        </m:r>
                      </m:sup>
                    </m:sSup>
                  </m:oMath>
                </a14:m>
                <a:r>
                  <a:rPr lang="en-US" sz="2000" dirty="0" smtClean="0">
                    <a:latin typeface="Times New Roman" pitchFamily="18" charset="0"/>
                    <a:cs typeface="Times New Roman" pitchFamily="18" charset="0"/>
                  </a:rPr>
                  <a:t> signal </a:t>
                </a:r>
                <a:r>
                  <a:rPr lang="en-US" sz="2000" dirty="0">
                    <a:latin typeface="Times New Roman" pitchFamily="18" charset="0"/>
                    <a:cs typeface="Times New Roman" pitchFamily="18" charset="0"/>
                  </a:rPr>
                  <a:t>component </a:t>
                </a:r>
                <a:r>
                  <a:rPr lang="en-US" sz="2000" dirty="0" smtClean="0">
                    <a:latin typeface="Times New Roman" pitchFamily="18" charset="0"/>
                    <a:cs typeface="Times New Roman" pitchFamily="18" charset="0"/>
                  </a:rPr>
                  <a:t>be</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𝑑</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initial propagation </a:t>
                </a:r>
                <a:r>
                  <a:rPr lang="en-IN" sz="2000" dirty="0">
                    <a:latin typeface="Times New Roman" pitchFamily="18" charset="0"/>
                    <a:cs typeface="Times New Roman" pitchFamily="18" charset="0"/>
                  </a:rPr>
                  <a:t>delay is, therefore</a:t>
                </a:r>
                <a:r>
                  <a:rPr lang="en-IN" sz="2000" dirty="0" smtClean="0"/>
                  <a:t>,</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cs typeface="Times New Roman" pitchFamily="18" charset="0"/>
                            </a:rPr>
                            <m:t>𝑖</m:t>
                          </m:r>
                        </m:sub>
                      </m:sSub>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𝑖</m:t>
                              </m:r>
                            </m:sub>
                          </m:sSub>
                        </m:num>
                        <m:den>
                          <m:r>
                            <a:rPr lang="en-US" sz="2000" b="0" i="1" smtClean="0">
                              <a:latin typeface="Cambria Math"/>
                              <a:ea typeface="Cambria Math"/>
                              <a:cs typeface="Times New Roman" pitchFamily="18" charset="0"/>
                            </a:rPr>
                            <m:t>𝑐</m:t>
                          </m:r>
                        </m:den>
                      </m:f>
                      <m:r>
                        <a:rPr lang="en-US" sz="2000" b="0" i="1" smtClean="0">
                          <a:latin typeface="Cambria Math"/>
                          <a:ea typeface="Cambria Math"/>
                          <a:cs typeface="Times New Roman" pitchFamily="18" charset="0"/>
                        </a:rPr>
                        <m:t>−−−−12</m:t>
                      </m:r>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After a small interval of time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this distance decreases </a:t>
                </a:r>
                <a:r>
                  <a:rPr lang="en-US" sz="2000" dirty="0" smtClean="0">
                    <a:latin typeface="Times New Roman" pitchFamily="18" charset="0"/>
                    <a:cs typeface="Times New Roman" pitchFamily="18" charset="0"/>
                  </a:rPr>
                  <a:t>by </a:t>
                </a:r>
                <a14:m>
                  <m:oMath xmlns:m="http://schemas.openxmlformats.org/officeDocument/2006/math">
                    <m:r>
                      <a:rPr lang="en-US" sz="2000" b="0" i="1" smtClean="0">
                        <a:latin typeface="Cambria Math"/>
                        <a:cs typeface="Times New Roman" pitchFamily="18" charset="0"/>
                      </a:rPr>
                      <m:t>𝑣𝑡</m:t>
                    </m:r>
                    <m:r>
                      <a:rPr lang="en-US" sz="2000" b="0" i="1" smtClean="0">
                        <a:latin typeface="Cambria Math"/>
                        <a:cs typeface="Times New Roman" pitchFamily="18" charset="0"/>
                      </a:rPr>
                      <m:t> </m:t>
                    </m:r>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cos</m:t>
                        </m:r>
                      </m:fName>
                      <m:e>
                        <m:r>
                          <a:rPr lang="en-US" sz="2000" b="0" i="1" smtClean="0">
                            <a:latin typeface="Cambria Math"/>
                            <a:ea typeface="Cambria Math"/>
                            <a:cs typeface="Times New Roman" pitchFamily="18" charset="0"/>
                          </a:rPr>
                          <m:t>𝜃</m:t>
                        </m:r>
                      </m:e>
                    </m:func>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since </a:t>
                </a:r>
                <a14:m>
                  <m:oMath xmlns:m="http://schemas.openxmlformats.org/officeDocument/2006/math">
                    <m:r>
                      <a:rPr lang="en-US" sz="2000" b="0" i="1" smtClean="0">
                        <a:latin typeface="Cambria Math"/>
                        <a:cs typeface="Times New Roman" pitchFamily="18" charset="0"/>
                      </a:rPr>
                      <m:t>𝑣</m:t>
                    </m:r>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cos</m:t>
                        </m:r>
                      </m:fName>
                      <m:e>
                        <m:r>
                          <a:rPr lang="en-US" sz="2000" b="0" i="1" smtClean="0">
                            <a:latin typeface="Cambria Math"/>
                            <a:ea typeface="Cambria Math"/>
                            <a:cs typeface="Times New Roman" pitchFamily="18" charset="0"/>
                          </a:rPr>
                          <m:t>𝜃</m:t>
                        </m:r>
                      </m:e>
                    </m:func>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component of the velocity in the direction of the base station. Hence, the delay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component </a:t>
                </a:r>
                <a:r>
                  <a:rPr lang="en-US" sz="2000" dirty="0">
                    <a:latin typeface="Times New Roman" pitchFamily="18" charset="0"/>
                    <a:cs typeface="Times New Roman" pitchFamily="18" charset="0"/>
                  </a:rPr>
                  <a:t>after time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is correspondingly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𝑖</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𝑣𝑡</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e>
                          </m:func>
                        </m:num>
                        <m:den>
                          <m:r>
                            <a:rPr lang="en-US" sz="2000" b="0" i="1" smtClean="0">
                              <a:latin typeface="Cambria Math"/>
                              <a:ea typeface="Cambria Math"/>
                              <a:cs typeface="Times New Roman" pitchFamily="18" charset="0"/>
                            </a:rPr>
                            <m:t>𝑐</m:t>
                          </m:r>
                        </m:den>
                      </m:f>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𝑖</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𝑣𝑡</m:t>
                          </m:r>
                        </m:num>
                        <m:den>
                          <m:r>
                            <a:rPr lang="en-US" sz="2000" b="0" i="1" smtClean="0">
                              <a:latin typeface="Cambria Math"/>
                              <a:ea typeface="Cambria Math"/>
                              <a:cs typeface="Times New Roman" pitchFamily="18" charset="0"/>
                            </a:rPr>
                            <m:t>𝑐</m:t>
                          </m:r>
                        </m:den>
                      </m:f>
                      <m:func>
                        <m:funcPr>
                          <m:ctrlPr>
                            <a:rPr lang="en-US" sz="2000" i="1" smtClean="0">
                              <a:latin typeface="Cambria Math"/>
                              <a:ea typeface="Cambria Math"/>
                              <a:cs typeface="Times New Roman" pitchFamily="18" charset="0"/>
                            </a:rPr>
                          </m:ctrlPr>
                        </m:funcPr>
                        <m:fName>
                          <m:r>
                            <m:rPr>
                              <m:sty m:val="p"/>
                            </m:rPr>
                            <a:rPr lang="en-US" sz="2000" i="0" smtClean="0">
                              <a:latin typeface="Cambria Math"/>
                              <a:ea typeface="Cambria Math"/>
                              <a:cs typeface="Times New Roman" pitchFamily="18" charset="0"/>
                            </a:rPr>
                            <m:t>cos</m:t>
                          </m:r>
                        </m:fName>
                        <m:e>
                          <m:r>
                            <a:rPr lang="en-US" sz="2000" i="1" smtClean="0">
                              <a:latin typeface="Cambria Math"/>
                              <a:ea typeface="Cambria Math"/>
                              <a:cs typeface="Times New Roman" pitchFamily="18" charset="0"/>
                            </a:rPr>
                            <m:t>𝜃</m:t>
                          </m:r>
                        </m:e>
                      </m:func>
                    </m:oMath>
                  </m:oMathPara>
                </a14:m>
                <a:endParaRPr lang="en-US" sz="2000" dirty="0" smtClean="0">
                  <a:latin typeface="Times New Roman" pitchFamily="18" charset="0"/>
                  <a:cs typeface="Times New Roman" pitchFamily="18" charset="0"/>
                </a:endParaRPr>
              </a:p>
              <a:p>
                <a:pPr algn="just"/>
                <a:endParaRPr lang="en-IN" sz="2000" b="1" u="sng"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23924"/>
                <a:ext cx="11752702" cy="5222875"/>
              </a:xfrm>
              <a:blipFill rotWithShape="1">
                <a:blip r:embed="rId3"/>
                <a:stretch>
                  <a:fillRect l="-571" t="-1168" r="-519"/>
                </a:stretch>
              </a:blipFill>
            </p:spPr>
            <p:txBody>
              <a:bodyPr/>
              <a:lstStyle/>
              <a:p>
                <a:r>
                  <a:rPr lang="en-IN">
                    <a:noFill/>
                  </a:rPr>
                  <a:t> </a:t>
                </a:r>
              </a:p>
            </p:txBody>
          </p:sp>
        </mc:Fallback>
      </mc:AlternateContent>
    </p:spTree>
    <p:extLst>
      <p:ext uri="{BB962C8B-B14F-4D97-AF65-F5344CB8AC3E}">
        <p14:creationId xmlns:p14="http://schemas.microsoft.com/office/powerpoint/2010/main" val="1253186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62024"/>
                <a:ext cx="11727302" cy="5184775"/>
              </a:xfrm>
            </p:spPr>
            <p:txBody>
              <a:bodyPr>
                <a:normAutofit lnSpcReduction="10000"/>
              </a:bodyPr>
              <a:lstStyle/>
              <a:p>
                <a:pPr marL="0" indent="0">
                  <a:buNone/>
                </a:pPr>
                <a:r>
                  <a:rPr lang="en-US" sz="2000" dirty="0" smtClean="0">
                    <a:latin typeface="Times New Roman" pitchFamily="18" charset="0"/>
                    <a:cs typeface="Times New Roman" pitchFamily="18" charset="0"/>
                  </a:rPr>
                  <a:t>From the </a:t>
                </a:r>
                <a:r>
                  <a:rPr lang="en-US" sz="2000" dirty="0">
                    <a:latin typeface="Times New Roman" pitchFamily="18" charset="0"/>
                    <a:cs typeface="Times New Roman" pitchFamily="18" charset="0"/>
                  </a:rPr>
                  <a:t>flat-fading wireless-channel coefficient has been defined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r>
                        <a:rPr lang="en-US" sz="2000" b="0" i="1" smtClean="0">
                          <a:latin typeface="Cambria Math"/>
                          <a:cs typeface="Times New Roman" pitchFamily="18" charset="0"/>
                        </a:rPr>
                        <m:t>=</m:t>
                      </m:r>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sup>
                          </m:sSup>
                        </m:e>
                      </m:nary>
                    </m:oMath>
                  </m:oMathPara>
                </a14:m>
                <a:endParaRPr lang="en-IN" sz="2000" dirty="0" smtClean="0">
                  <a:latin typeface="Times New Roman" pitchFamily="18" charset="0"/>
                  <a:cs typeface="Times New Roman" pitchFamily="18" charset="0"/>
                </a:endParaRPr>
              </a:p>
              <a:p>
                <a:pPr marL="0" indent="0">
                  <a:buNone/>
                </a:pPr>
                <a:r>
                  <a:rPr lang="en-US" sz="2000" dirty="0" smtClean="0"/>
                  <a:t> </a:t>
                </a:r>
                <a:r>
                  <a:rPr lang="en-US" sz="2000" dirty="0" smtClean="0">
                    <a:latin typeface="Times New Roman" pitchFamily="18" charset="0"/>
                    <a:cs typeface="Times New Roman" pitchFamily="18" charset="0"/>
                  </a:rPr>
                  <a:t>The time-varying channel coefficient h is given 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b="0" i="1" smtClean="0">
                          <a:latin typeface="Cambria Math"/>
                          <a:ea typeface="Cambria Math"/>
                          <a:cs typeface="Times New Roman" pitchFamily="18" charset="0"/>
                        </a:rPr>
                        <m:t>=</m:t>
                      </m:r>
                      <m:nary>
                        <m:naryPr>
                          <m:chr m:val="∑"/>
                          <m:ctrlPr>
                            <a:rPr lang="en-US" sz="2000" i="1">
                              <a:latin typeface="Cambria Math"/>
                              <a:cs typeface="Times New Roman" pitchFamily="18" charset="0"/>
                            </a:rPr>
                          </m:ctrlPr>
                        </m:naryPr>
                        <m:sub>
                          <m:r>
                            <m:rPr>
                              <m:brk m:alnAt="23"/>
                            </m:rPr>
                            <a:rPr lang="en-US" sz="2000" i="1">
                              <a:latin typeface="Cambria Math"/>
                              <a:cs typeface="Times New Roman" pitchFamily="18" charset="0"/>
                            </a:rPr>
                            <m:t>𝑖</m:t>
                          </m:r>
                          <m:r>
                            <a:rPr lang="en-US" sz="2000" i="1">
                              <a:latin typeface="Cambria Math"/>
                              <a:cs typeface="Times New Roman" pitchFamily="18" charset="0"/>
                            </a:rPr>
                            <m:t>=0</m:t>
                          </m:r>
                        </m:sub>
                        <m:sup>
                          <m:r>
                            <a:rPr lang="en-US" sz="2000" i="1">
                              <a:latin typeface="Cambria Math"/>
                              <a:cs typeface="Times New Roman" pitchFamily="18" charset="0"/>
                            </a:rPr>
                            <m:t>𝐿</m:t>
                          </m:r>
                          <m:r>
                            <a:rPr lang="en-US" sz="2000" i="1">
                              <a:latin typeface="Cambria Math"/>
                              <a:cs typeface="Times New Roman" pitchFamily="18" charset="0"/>
                            </a:rPr>
                            <m:t>−1</m:t>
                          </m:r>
                        </m:sup>
                        <m:e>
                          <m:sSub>
                            <m:sSubPr>
                              <m:ctrlPr>
                                <a:rPr lang="en-US" sz="2000" i="1">
                                  <a:latin typeface="Cambria Math"/>
                                  <a:cs typeface="Times New Roman" pitchFamily="18" charset="0"/>
                                </a:rPr>
                              </m:ctrlPr>
                            </m:sSubPr>
                            <m:e>
                              <m:r>
                                <a:rPr lang="en-US" sz="2000" i="1">
                                  <a:latin typeface="Cambria Math"/>
                                  <a:cs typeface="Times New Roman" pitchFamily="18" charset="0"/>
                                </a:rPr>
                                <m:t>𝑎</m:t>
                              </m:r>
                            </m:e>
                            <m:sub>
                              <m:r>
                                <a:rPr lang="en-US" sz="2000" i="1">
                                  <a:latin typeface="Cambria Math"/>
                                  <a:cs typeface="Times New Roman" pitchFamily="18" charset="0"/>
                                </a:rPr>
                                <m:t>𝑖</m:t>
                              </m:r>
                            </m:sub>
                          </m:sSub>
                        </m:e>
                      </m:nary>
                      <m:sSup>
                        <m:sSupPr>
                          <m:ctrlPr>
                            <a:rPr lang="en-US" sz="2000" i="1">
                              <a:latin typeface="Cambria Math"/>
                              <a:cs typeface="Times New Roman" pitchFamily="18" charset="0"/>
                            </a:rPr>
                          </m:ctrlPr>
                        </m:sSupPr>
                        <m:e>
                          <m:r>
                            <a:rPr lang="en-US" sz="2000" i="1">
                              <a:latin typeface="Cambria Math"/>
                              <a:cs typeface="Times New Roman" pitchFamily="18" charset="0"/>
                            </a:rPr>
                            <m:t>𝑒</m:t>
                          </m:r>
                        </m:e>
                        <m: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d>
                            <m:dPr>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𝑣</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e>
                                  </m:func>
                                </m:num>
                                <m:den>
                                  <m:r>
                                    <a:rPr lang="en-US" sz="2000" b="0" i="1" smtClean="0">
                                      <a:latin typeface="Cambria Math"/>
                                      <a:ea typeface="Cambria Math"/>
                                      <a:cs typeface="Times New Roman" pitchFamily="18" charset="0"/>
                                    </a:rPr>
                                    <m:t>𝑐</m:t>
                                  </m:r>
                                </m:den>
                              </m:f>
                              <m:r>
                                <a:rPr lang="en-US" sz="2000" b="0" i="1" smtClean="0">
                                  <a:latin typeface="Cambria Math"/>
                                  <a:ea typeface="Cambria Math"/>
                                  <a:cs typeface="Times New Roman" pitchFamily="18" charset="0"/>
                                </a:rPr>
                                <m:t>𝑡</m:t>
                              </m:r>
                            </m:e>
                          </m:d>
                        </m:sup>
                      </m:sSup>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𝜏</m:t>
                                  </m:r>
                                </m:e>
                                <m:sub>
                                  <m:r>
                                    <a:rPr lang="en-US" sz="2000" b="0" i="1" smtClean="0">
                                      <a:latin typeface="Cambria Math"/>
                                      <a:ea typeface="Cambria Math"/>
                                      <a:cs typeface="Times New Roman" pitchFamily="18" charset="0"/>
                                    </a:rPr>
                                    <m:t>𝑖</m:t>
                                  </m:r>
                                </m:sub>
                              </m:sSub>
                            </m:sup>
                          </m:sSup>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𝑡</m:t>
                              </m:r>
                            </m:sup>
                          </m:sSup>
                        </m:e>
                      </m:nary>
                      <m:r>
                        <a:rPr lang="en-US" sz="2000" b="0" i="1" smtClean="0">
                          <a:latin typeface="Cambria Math"/>
                          <a:ea typeface="Cambria Math"/>
                          <a:cs typeface="Times New Roman" pitchFamily="18" charset="0"/>
                        </a:rPr>
                        <m:t>−−−−13</m:t>
                      </m:r>
                    </m:oMath>
                  </m:oMathPara>
                </a14:m>
                <a:endParaRPr lang="en-IN"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Where</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𝑑</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𝑣</m:t>
                          </m:r>
                          <m:r>
                            <a:rPr lang="en-US" sz="2000" b="0" i="1" smtClean="0">
                              <a:latin typeface="Cambria Math"/>
                              <a:ea typeface="Cambria Math"/>
                              <a:cs typeface="Times New Roman" pitchFamily="18" charset="0"/>
                            </a:rPr>
                            <m:t> </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e>
                          </m:func>
                        </m:num>
                        <m:den>
                          <m:r>
                            <a:rPr lang="en-US" sz="2000" b="0" i="1" smtClean="0">
                              <a:latin typeface="Cambria Math"/>
                              <a:ea typeface="Cambria Math"/>
                              <a:cs typeface="Times New Roman" pitchFamily="18" charset="0"/>
                            </a:rPr>
                            <m:t>𝑐</m:t>
                          </m:r>
                        </m:den>
                      </m:f>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rate of variation of the phase is given by the Doppler </a:t>
                </a:r>
                <a:r>
                  <a:rPr lang="en-US" sz="2000" dirty="0" smtClean="0">
                    <a:latin typeface="Times New Roman" pitchFamily="18" charset="0"/>
                    <a:cs typeface="Times New Roman" pitchFamily="18" charset="0"/>
                  </a:rPr>
                  <a:t>frequency</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𝑑</m:t>
                        </m:r>
                      </m:sub>
                    </m:sSub>
                  </m:oMath>
                </a14:m>
                <a:r>
                  <a:rPr lang="en-US" sz="2000" dirty="0" smtClean="0">
                    <a:latin typeface="Times New Roman" pitchFamily="18" charset="0"/>
                    <a:cs typeface="Times New Roman" pitchFamily="18" charset="0"/>
                  </a:rPr>
                  <a:t>. finally, </a:t>
                </a:r>
                <a:r>
                  <a:rPr lang="en-US" sz="2000" dirty="0">
                    <a:latin typeface="Times New Roman" pitchFamily="18" charset="0"/>
                    <a:cs typeface="Times New Roman" pitchFamily="18" charset="0"/>
                  </a:rPr>
                  <a:t>the mobility of the user in a wireless communication system leads to a Doppler shift, which in turn results in a </a:t>
                </a:r>
                <a:r>
                  <a:rPr lang="en-US" sz="2000" b="1" i="1" dirty="0" smtClean="0">
                    <a:latin typeface="Times New Roman" pitchFamily="18" charset="0"/>
                    <a:cs typeface="Times New Roman" pitchFamily="18" charset="0"/>
                  </a:rPr>
                  <a:t>TIME-VARYING WIRELESS CHANNEL COEFFICIENT </a:t>
                </a:r>
                <a:r>
                  <a:rPr lang="en-US" sz="2000" dirty="0"/>
                  <a:t>w</a:t>
                </a:r>
                <a:r>
                  <a:rPr lang="en-US" sz="2000" dirty="0" smtClean="0"/>
                  <a:t>hich  </a:t>
                </a:r>
                <a:r>
                  <a:rPr lang="en-US" sz="2000" dirty="0"/>
                  <a:t>is also termed time selectivity and the time-varying wireless channel is termed a </a:t>
                </a:r>
                <a:r>
                  <a:rPr lang="en-US" sz="2000" b="1" i="1" dirty="0" smtClean="0">
                    <a:latin typeface="Times New Roman" pitchFamily="18" charset="0"/>
                    <a:cs typeface="Times New Roman" pitchFamily="18" charset="0"/>
                  </a:rPr>
                  <a:t>TIME-SELECTIVE CHANNEL.</a:t>
                </a:r>
                <a:endParaRPr lang="en-IN" sz="2000" b="1" i="1"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62024"/>
                <a:ext cx="11727302" cy="5184775"/>
              </a:xfrm>
              <a:blipFill rotWithShape="1">
                <a:blip r:embed="rId3"/>
                <a:stretch>
                  <a:fillRect l="-572" t="-1765" r="-520"/>
                </a:stretch>
              </a:blipFill>
            </p:spPr>
            <p:txBody>
              <a:bodyPr/>
              <a:lstStyle/>
              <a:p>
                <a:r>
                  <a:rPr lang="en-IN">
                    <a:noFill/>
                  </a:rPr>
                  <a:t> </a:t>
                </a:r>
              </a:p>
            </p:txBody>
          </p:sp>
        </mc:Fallback>
      </mc:AlternateContent>
    </p:spTree>
    <p:extLst>
      <p:ext uri="{BB962C8B-B14F-4D97-AF65-F5344CB8AC3E}">
        <p14:creationId xmlns:p14="http://schemas.microsoft.com/office/powerpoint/2010/main" val="396705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80096" y="6338306"/>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34/50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936624"/>
                <a:ext cx="11752702" cy="5197475"/>
              </a:xfrm>
            </p:spPr>
            <p:txBody>
              <a:bodyPr>
                <a:normAutofit/>
              </a:bodyPr>
              <a:lstStyle/>
              <a:p>
                <a:pPr marL="0" indent="0">
                  <a:buNone/>
                </a:pPr>
                <a:r>
                  <a:rPr lang="en-US" sz="2000" b="1" u="sng" dirty="0" smtClean="0">
                    <a:latin typeface="Times New Roman" pitchFamily="18" charset="0"/>
                    <a:cs typeface="Times New Roman" pitchFamily="18" charset="0"/>
                  </a:rPr>
                  <a:t>JAKES MODEL IN WIRELESS CHANNEL </a:t>
                </a:r>
                <a:r>
                  <a:rPr lang="en-US" sz="2000" b="1" dirty="0" smtClean="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Let </a:t>
                </a:r>
                <a:r>
                  <a:rPr lang="en-US" sz="2000" i="1" dirty="0">
                    <a:latin typeface="Times New Roman" pitchFamily="18" charset="0"/>
                    <a:cs typeface="Times New Roman" pitchFamily="18" charset="0"/>
                  </a:rPr>
                  <a:t>X, Y </a:t>
                </a:r>
                <a:r>
                  <a:rPr lang="en-US" sz="2000" dirty="0">
                    <a:latin typeface="Times New Roman" pitchFamily="18" charset="0"/>
                    <a:cs typeface="Times New Roman" pitchFamily="18" charset="0"/>
                  </a:rPr>
                  <a:t>be two complex-valued random variables. The correlation between these random variable is defined </a:t>
                </a:r>
                <a:r>
                  <a:rPr lang="en-US" sz="2000" dirty="0" smtClean="0">
                    <a:latin typeface="Times New Roman" pitchFamily="18" charset="0"/>
                    <a:cs typeface="Times New Roman" pitchFamily="18" charset="0"/>
                  </a:rPr>
                  <a:t>as</a:t>
                </a:r>
                <a14:m>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𝑋</m:t>
                        </m:r>
                        <m:r>
                          <a:rPr lang="en-US" sz="2000" b="0" i="1" smtClean="0">
                            <a:latin typeface="Cambria Math"/>
                            <a:cs typeface="Times New Roman" pitchFamily="18" charset="0"/>
                          </a:rPr>
                          <m:t>,</m:t>
                        </m:r>
                        <m:r>
                          <a:rPr lang="en-US" sz="2000" b="0" i="1" smtClean="0">
                            <a:latin typeface="Cambria Math"/>
                            <a:cs typeface="Times New Roman" pitchFamily="18" charset="0"/>
                          </a:rPr>
                          <m:t>𝑌</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higher correlation between </a:t>
                </a:r>
                <a:r>
                  <a:rPr lang="en-US" sz="2000" i="1" dirty="0">
                    <a:latin typeface="Times New Roman" pitchFamily="18" charset="0"/>
                    <a:cs typeface="Times New Roman" pitchFamily="18" charset="0"/>
                  </a:rPr>
                  <a:t>X, Y </a:t>
                </a:r>
                <a:r>
                  <a:rPr lang="en-US" sz="2000" dirty="0">
                    <a:latin typeface="Times New Roman" pitchFamily="18" charset="0"/>
                    <a:cs typeface="Times New Roman" pitchFamily="18" charset="0"/>
                  </a:rPr>
                  <a:t>indicates a greater degree of similarity between the values assumed by </a:t>
                </a:r>
                <a:r>
                  <a:rPr lang="en-US" sz="2000" i="1" dirty="0">
                    <a:latin typeface="Times New Roman" pitchFamily="18" charset="0"/>
                    <a:cs typeface="Times New Roman" pitchFamily="18" charset="0"/>
                  </a:rPr>
                  <a:t>X, Y </a:t>
                </a:r>
                <a:r>
                  <a:rPr lang="en-US" sz="2000" dirty="0">
                    <a:latin typeface="Times New Roman" pitchFamily="18" charset="0"/>
                    <a:cs typeface="Times New Roman" pitchFamily="18" charset="0"/>
                  </a:rPr>
                  <a:t>. 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 denote </a:t>
                </a:r>
                <a:r>
                  <a:rPr lang="en-US" sz="2000" dirty="0">
                    <a:latin typeface="Times New Roman" pitchFamily="18" charset="0"/>
                    <a:cs typeface="Times New Roman" pitchFamily="18" charset="0"/>
                  </a:rPr>
                  <a:t>the channel response corresponding to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 path </a:t>
                </a:r>
                <a:r>
                  <a:rPr lang="en-US" sz="2000" dirty="0">
                    <a:latin typeface="Times New Roman" pitchFamily="18" charset="0"/>
                    <a:cs typeface="Times New Roman" pitchFamily="18" charset="0"/>
                  </a:rPr>
                  <a:t>in the multipath channel profile at time instant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𝑡</m:t>
                          </m:r>
                        </m:e>
                      </m:d>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𝞃</m:t>
                              </m:r>
                            </m:e>
                            <m:sub>
                              <m:r>
                                <a:rPr lang="en-US" sz="2000" b="0" i="1" smtClean="0">
                                  <a:latin typeface="Cambria Math"/>
                                  <a:ea typeface="Cambria Math"/>
                                  <a:cs typeface="Times New Roman" pitchFamily="18" charset="0"/>
                                </a:rPr>
                                <m:t>𝑖</m:t>
                              </m:r>
                            </m:sub>
                          </m:sSub>
                        </m:sup>
                      </m:sSup>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𝑑</m:t>
                              </m:r>
                            </m:sub>
                          </m:sSub>
                          <m:r>
                            <a:rPr lang="en-US" sz="2000" b="0" i="1" smtClean="0">
                              <a:latin typeface="Cambria Math"/>
                              <a:ea typeface="Cambria Math"/>
                              <a:cs typeface="Times New Roman" pitchFamily="18" charset="0"/>
                            </a:rPr>
                            <m:t>𝑡</m:t>
                          </m:r>
                        </m:sup>
                      </m:sSup>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 channel </a:t>
                </a:r>
                <a:r>
                  <a:rPr lang="en-US" sz="2000" dirty="0" smtClean="0">
                    <a:latin typeface="Times New Roman" pitchFamily="18" charset="0"/>
                    <a:cs typeface="Times New Roman" pitchFamily="18" charset="0"/>
                  </a:rPr>
                  <a:t>coefficient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r>
                          <a:rPr lang="en-US" sz="2000" b="0" i="1" smtClean="0">
                            <a:latin typeface="Cambria Math"/>
                            <a:ea typeface="Cambria Math"/>
                            <a:cs typeface="Times New Roman" pitchFamily="18" charset="0"/>
                          </a:rPr>
                          <m:t>+</m:t>
                        </m:r>
                        <m:r>
                          <m:rPr>
                            <m:sty m:val="p"/>
                          </m:rPr>
                          <a:rPr lang="el-GR" sz="2000" b="0" i="1" smtClean="0">
                            <a:latin typeface="Cambria Math"/>
                            <a:ea typeface="Cambria Math"/>
                            <a:cs typeface="Times New Roman" pitchFamily="18" charset="0"/>
                          </a:rPr>
                          <m:t>Δ</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time </a:t>
                </a:r>
                <a14:m>
                  <m:oMath xmlns:m="http://schemas.openxmlformats.org/officeDocument/2006/math">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later </a:t>
                </a:r>
                <a:r>
                  <a:rPr lang="en-US" sz="2000" dirty="0">
                    <a:latin typeface="Times New Roman" pitchFamily="18" charset="0"/>
                    <a:cs typeface="Times New Roman" pitchFamily="18" charset="0"/>
                  </a:rPr>
                  <a:t>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𝑎</m:t>
                          </m:r>
                        </m:e>
                        <m:sub>
                          <m:r>
                            <a:rPr lang="en-US" sz="2000" i="1">
                              <a:latin typeface="Cambria Math"/>
                              <a:cs typeface="Times New Roman" pitchFamily="18" charset="0"/>
                            </a:rPr>
                            <m:t>𝑖</m:t>
                          </m:r>
                        </m:sub>
                      </m:sSub>
                      <m:d>
                        <m:dPr>
                          <m:ctrlPr>
                            <a:rPr lang="en-US" sz="2000" i="1">
                              <a:latin typeface="Cambria Math"/>
                              <a:cs typeface="Times New Roman" pitchFamily="18" charset="0"/>
                            </a:rPr>
                          </m:ctrlPr>
                        </m:dPr>
                        <m:e>
                          <m:r>
                            <a:rPr lang="en-US" sz="2000" i="1">
                              <a:latin typeface="Cambria Math"/>
                              <a:cs typeface="Times New Roman" pitchFamily="18" charset="0"/>
                            </a:rPr>
                            <m:t>𝑡</m:t>
                          </m:r>
                          <m:r>
                            <a:rPr lang="en-US" sz="2000" i="1">
                              <a:latin typeface="Cambria Math"/>
                              <a:ea typeface="Cambria Math"/>
                              <a:cs typeface="Times New Roman" pitchFamily="18" charset="0"/>
                            </a:rPr>
                            <m:t>+</m:t>
                          </m:r>
                          <m:r>
                            <m:rPr>
                              <m:sty m:val="p"/>
                            </m:rPr>
                            <a:rPr lang="el-GR" sz="2000" i="1">
                              <a:latin typeface="Cambria Math"/>
                              <a:ea typeface="Cambria Math"/>
                              <a:cs typeface="Times New Roman" pitchFamily="18" charset="0"/>
                            </a:rPr>
                            <m:t>Δ</m:t>
                          </m:r>
                          <m:r>
                            <a:rPr lang="en-US" sz="2000" i="1">
                              <a:latin typeface="Cambria Math"/>
                              <a:ea typeface="Cambria Math"/>
                              <a:cs typeface="Times New Roman" pitchFamily="18" charset="0"/>
                            </a:rPr>
                            <m:t>𝑡</m:t>
                          </m:r>
                        </m:e>
                      </m:d>
                      <m:r>
                        <a:rPr lang="en-US" sz="2000" i="1">
                          <a:latin typeface="Cambria Math"/>
                          <a:ea typeface="Cambria Math"/>
                          <a:cs typeface="Times New Roman" pitchFamily="18" charset="0"/>
                        </a:rPr>
                        <m:t> </m:t>
                      </m:r>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𝑎</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𝞃</m:t>
                              </m:r>
                            </m:e>
                            <m:sub>
                              <m:r>
                                <a:rPr lang="en-US" sz="2000" i="1">
                                  <a:latin typeface="Cambria Math"/>
                                  <a:ea typeface="Cambria Math"/>
                                  <a:cs typeface="Times New Roman" pitchFamily="18" charset="0"/>
                                </a:rPr>
                                <m:t>𝑖</m:t>
                              </m:r>
                            </m:sub>
                          </m:sSub>
                        </m:sup>
                      </m:sSup>
                      <m:sSup>
                        <m:sSupPr>
                          <m:ctrlPr>
                            <a:rPr lang="en-IN" sz="2000" i="1" smtClean="0">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𝑑</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sup>
                      </m:sSup>
                    </m:oMath>
                  </m:oMathPara>
                </a14:m>
                <a:endParaRPr lang="en-IN" sz="2000" dirty="0" smtClean="0">
                  <a:latin typeface="Times New Roman" pitchFamily="18" charset="0"/>
                  <a:cs typeface="Times New Roman" pitchFamily="18" charset="0"/>
                </a:endParaRPr>
              </a:p>
              <a:p>
                <a:pPr marL="0" indent="0" algn="just">
                  <a:buNone/>
                </a:pPr>
                <a:r>
                  <a:rPr lang="en-US" sz="2000" b="1" dirty="0" smtClean="0">
                    <a:latin typeface="Times New Roman" pitchFamily="18" charset="0"/>
                    <a:cs typeface="Times New Roman" pitchFamily="18" charset="0"/>
                  </a:rPr>
                  <a:t>Case 1</a:t>
                </a:r>
                <a:r>
                  <a:rPr lang="en-US" sz="2000" dirty="0" smtClean="0">
                    <a:latin typeface="Times New Roman" pitchFamily="18" charset="0"/>
                    <a:cs typeface="Times New Roman" pitchFamily="18" charset="0"/>
                  </a:rPr>
                  <a:t>: If </a:t>
                </a:r>
                <a:r>
                  <a:rPr lang="en-US" sz="2000" dirty="0">
                    <a:latin typeface="Times New Roman" pitchFamily="18" charset="0"/>
                    <a:cs typeface="Times New Roman" pitchFamily="18" charset="0"/>
                  </a:rPr>
                  <a:t>the correlation between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larger, it </a:t>
                </a:r>
                <a:r>
                  <a:rPr lang="en-US" sz="2000" dirty="0" smtClean="0">
                    <a:latin typeface="Times New Roman" pitchFamily="18" charset="0"/>
                    <a:cs typeface="Times New Roman" pitchFamily="18" charset="0"/>
                  </a:rPr>
                  <a:t>means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very similar to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hence, the channel is varying slowly</a:t>
                </a:r>
                <a:r>
                  <a:rPr lang="en-US" sz="2000" dirty="0"/>
                  <a:t>. </a:t>
                </a:r>
                <a:endParaRPr lang="en-US" sz="2000" dirty="0" smtClean="0"/>
              </a:p>
              <a:p>
                <a:pPr marL="0" indent="0" algn="just">
                  <a:buNone/>
                </a:pPr>
                <a:r>
                  <a:rPr lang="en-US" sz="2000" b="1" dirty="0" smtClean="0">
                    <a:latin typeface="Times New Roman" pitchFamily="18" charset="0"/>
                    <a:cs typeface="Times New Roman" pitchFamily="18" charset="0"/>
                  </a:rPr>
                  <a:t>Case 2</a:t>
                </a:r>
                <a:r>
                  <a:rPr lang="en-US" sz="2000" dirty="0" smtClean="0">
                    <a:latin typeface="Times New Roman" pitchFamily="18" charset="0"/>
                    <a:cs typeface="Times New Roman" pitchFamily="18" charset="0"/>
                  </a:rPr>
                  <a:t>: if </a:t>
                </a:r>
                <a:r>
                  <a:rPr lang="en-US" sz="2000" dirty="0">
                    <a:latin typeface="Times New Roman" pitchFamily="18" charset="0"/>
                    <a:cs typeface="Times New Roman" pitchFamily="18" charset="0"/>
                  </a:rPr>
                  <a:t>the correlation is small, it implies that</a:t>
                </a:r>
                <a:r>
                  <a:rPr lang="en-US" sz="2000" dirty="0">
                    <a:cs typeface="Times New Roman" pitchFamily="18" charset="0"/>
                  </a:rPr>
                  <a:t> </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𝑎</m:t>
                        </m:r>
                      </m:e>
                      <m:sub>
                        <m:r>
                          <a:rPr lang="en-US" sz="2000" i="1">
                            <a:latin typeface="Cambria Math"/>
                            <a:cs typeface="Times New Roman" pitchFamily="18" charset="0"/>
                          </a:rPr>
                          <m:t>𝑖</m:t>
                        </m:r>
                      </m:sub>
                    </m:sSub>
                    <m:d>
                      <m:dPr>
                        <m:ctrlPr>
                          <a:rPr lang="en-US" sz="2000" i="1">
                            <a:latin typeface="Cambria Math"/>
                            <a:cs typeface="Times New Roman" pitchFamily="18" charset="0"/>
                          </a:rPr>
                        </m:ctrlPr>
                      </m:dPr>
                      <m:e>
                        <m:r>
                          <a:rPr lang="en-US" sz="2000" i="1">
                            <a:latin typeface="Cambria Math"/>
                            <a:cs typeface="Times New Roman" pitchFamily="18" charset="0"/>
                          </a:rPr>
                          <m:t>𝑡</m:t>
                        </m:r>
                        <m:r>
                          <a:rPr lang="en-US" sz="2000" i="1">
                            <a:latin typeface="Cambria Math"/>
                            <a:cs typeface="Times New Roman" pitchFamily="18" charset="0"/>
                          </a:rPr>
                          <m:t>+∆</m:t>
                        </m:r>
                        <m:r>
                          <a:rPr lang="en-US" sz="2000" i="1">
                            <a:latin typeface="Cambria Math"/>
                            <a:ea typeface="Cambria Math"/>
                            <a:cs typeface="Times New Roman" pitchFamily="18" charset="0"/>
                          </a:rPr>
                          <m:t>𝑡</m:t>
                        </m:r>
                      </m:e>
                    </m:d>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has </a:t>
                </a:r>
                <a:r>
                  <a:rPr lang="en-US" sz="2000" dirty="0">
                    <a:latin typeface="Times New Roman" pitchFamily="18" charset="0"/>
                    <a:cs typeface="Times New Roman" pitchFamily="18" charset="0"/>
                  </a:rPr>
                  <a:t>changed significantly compared to</a:t>
                </a:r>
                <a:r>
                  <a:rPr lang="en-US" sz="2000" dirty="0">
                    <a:cs typeface="Times New Roman" pitchFamily="18" charset="0"/>
                  </a:rPr>
                  <a:t> </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𝑎</m:t>
                        </m:r>
                      </m:e>
                      <m:sub>
                        <m:r>
                          <a:rPr lang="en-US" sz="2000" i="1">
                            <a:latin typeface="Cambria Math"/>
                            <a:cs typeface="Times New Roman" pitchFamily="18" charset="0"/>
                          </a:rPr>
                          <m:t>𝑖</m:t>
                        </m:r>
                      </m:sub>
                    </m:sSub>
                    <m:d>
                      <m:dPr>
                        <m:ctrlPr>
                          <a:rPr lang="en-US" sz="2000" i="1">
                            <a:latin typeface="Cambria Math"/>
                            <a:cs typeface="Times New Roman" pitchFamily="18" charset="0"/>
                          </a:rPr>
                        </m:ctrlPr>
                      </m:dPr>
                      <m:e>
                        <m:r>
                          <a:rPr lang="en-US" sz="2000" i="1">
                            <a:latin typeface="Cambria Math"/>
                            <a:cs typeface="Times New Roman" pitchFamily="18" charset="0"/>
                          </a:rPr>
                          <m:t>𝑡</m:t>
                        </m:r>
                      </m:e>
                    </m:d>
                  </m:oMath>
                </a14:m>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therefore, the rate of channel variation is faster. Thus, the time correlation coefficient, also termed the </a:t>
                </a:r>
                <a:r>
                  <a:rPr lang="en-US" sz="2000" b="1" dirty="0" smtClean="0">
                    <a:latin typeface="Times New Roman" pitchFamily="18" charset="0"/>
                    <a:cs typeface="Times New Roman" pitchFamily="18" charset="0"/>
                  </a:rPr>
                  <a:t>TEMPORAL CORRELATION COEFFICIENT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key to understanding the rate of channel variation. </a:t>
                </a:r>
                <a:endParaRPr lang="en-US"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936624"/>
                <a:ext cx="11752702" cy="5197475"/>
              </a:xfrm>
              <a:blipFill rotWithShape="1">
                <a:blip r:embed="rId3"/>
                <a:stretch>
                  <a:fillRect l="-571" t="-1174" r="-519"/>
                </a:stretch>
              </a:blipFill>
            </p:spPr>
            <p:txBody>
              <a:bodyPr/>
              <a:lstStyle/>
              <a:p>
                <a:r>
                  <a:rPr lang="en-IN">
                    <a:noFill/>
                  </a:rPr>
                  <a:t> </a:t>
                </a:r>
              </a:p>
            </p:txBody>
          </p:sp>
        </mc:Fallback>
      </mc:AlternateContent>
    </p:spTree>
    <p:extLst>
      <p:ext uri="{BB962C8B-B14F-4D97-AF65-F5344CB8AC3E}">
        <p14:creationId xmlns:p14="http://schemas.microsoft.com/office/powerpoint/2010/main" val="262900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32898" y="6346091"/>
            <a:ext cx="12091771"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35/50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1000124"/>
                <a:ext cx="11614727" cy="51593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Let this correlation as a function of </a:t>
                </a:r>
                <a14:m>
                  <m:oMath xmlns:m="http://schemas.openxmlformats.org/officeDocument/2006/math">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oMath>
                </a14:m>
                <a:r>
                  <a:rPr lang="en-US" sz="2000" dirty="0" smtClean="0">
                    <a:latin typeface="Times New Roman" pitchFamily="18" charset="0"/>
                    <a:cs typeface="Times New Roman" pitchFamily="18" charset="0"/>
                  </a:rPr>
                  <a:t> be </a:t>
                </a:r>
                <a:r>
                  <a:rPr lang="en-US" sz="2000" dirty="0">
                    <a:latin typeface="Times New Roman" pitchFamily="18" charset="0"/>
                    <a:cs typeface="Times New Roman" pitchFamily="18" charset="0"/>
                  </a:rPr>
                  <a:t>denoted by </a:t>
                </a:r>
                <a14:m>
                  <m:oMath xmlns:m="http://schemas.openxmlformats.org/officeDocument/2006/math">
                    <m:r>
                      <m:rPr>
                        <m:sty m:val="p"/>
                      </m:rPr>
                      <a:rPr lang="el-GR" sz="2000" i="1" smtClean="0">
                        <a:latin typeface="Cambria Math"/>
                        <a:cs typeface="Times New Roman" pitchFamily="18" charset="0"/>
                      </a:rPr>
                      <m:t>Ψ</m:t>
                    </m:r>
                    <m:r>
                      <a:rPr lang="en-US" sz="2000" b="0" i="1" smtClean="0">
                        <a:latin typeface="Cambria Math"/>
                        <a:cs typeface="Times New Roman" pitchFamily="18" charset="0"/>
                      </a:rPr>
                      <m:t>(</m:t>
                    </m:r>
                    <m:r>
                      <m:rPr>
                        <m:sty m:val="p"/>
                      </m:rPr>
                      <a:rPr lang="el-GR" sz="2000" b="0" i="1" smtClean="0">
                        <a:latin typeface="Cambria Math"/>
                        <a:cs typeface="Times New Roman" pitchFamily="18" charset="0"/>
                      </a:rPr>
                      <m:t>Δ</m:t>
                    </m:r>
                    <m:r>
                      <a:rPr lang="en-US" sz="2000" b="0" i="1" smtClean="0">
                        <a:latin typeface="Cambria Math"/>
                        <a:cs typeface="Times New Roman" pitchFamily="18" charset="0"/>
                      </a:rPr>
                      <m:t>𝑡</m:t>
                    </m:r>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Therefore</a:t>
                </a:r>
                <a:r>
                  <a:rPr lang="en-US" sz="2000" dirty="0">
                    <a:latin typeface="Times New Roman" pitchFamily="18" charset="0"/>
                    <a:cs typeface="Times New Roman" pitchFamily="18" charset="0"/>
                  </a:rPr>
                  <a:t>, ψ (</a:t>
                </a:r>
                <a:r>
                  <a:rPr lang="en-US" sz="2000" dirty="0" err="1">
                    <a:latin typeface="Times New Roman" pitchFamily="18" charset="0"/>
                    <a:cs typeface="Times New Roman" pitchFamily="18" charset="0"/>
                  </a:rPr>
                  <a:t>Δt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defined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e>
                          </m:d>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e>
                            <m:sup>
                              <m:r>
                                <a:rPr lang="en-US" sz="2000" b="0" i="1" smtClean="0">
                                  <a:latin typeface="Cambria Math"/>
                                  <a:ea typeface="Cambria Math"/>
                                  <a:cs typeface="Times New Roman" pitchFamily="18" charset="0"/>
                                </a:rPr>
                                <m:t>∗</m:t>
                              </m:r>
                            </m:sup>
                          </m:sSup>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𝑎</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𝞃</m:t>
                                  </m:r>
                                </m:e>
                                <m:sub>
                                  <m:r>
                                    <a:rPr lang="en-US" sz="2000" i="1">
                                      <a:latin typeface="Cambria Math"/>
                                      <a:ea typeface="Cambria Math"/>
                                      <a:cs typeface="Times New Roman" pitchFamily="18" charset="0"/>
                                    </a:rPr>
                                    <m:t>𝑖</m:t>
                                  </m:r>
                                </m:sub>
                              </m:sSub>
                            </m:sup>
                          </m:sSup>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𝑑</m:t>
                                  </m:r>
                                </m:sub>
                              </m:sSub>
                              <m:r>
                                <a:rPr lang="en-US" sz="2000" i="1">
                                  <a:latin typeface="Cambria Math"/>
                                  <a:ea typeface="Cambria Math"/>
                                  <a:cs typeface="Times New Roman" pitchFamily="18" charset="0"/>
                                </a:rPr>
                                <m:t>𝑡</m:t>
                              </m:r>
                            </m:sup>
                          </m:sSup>
                          <m:sSup>
                            <m:sSupPr>
                              <m:ctrlPr>
                                <a:rPr lang="en-US" sz="2000" i="1" smtClean="0">
                                  <a:latin typeface="Cambria Math"/>
                                  <a:ea typeface="Cambria Math"/>
                                  <a:cs typeface="Times New Roman" pitchFamily="18" charset="0"/>
                                </a:rPr>
                              </m:ctrlPr>
                            </m:sSupPr>
                            <m:e>
                              <m:d>
                                <m:dPr>
                                  <m:ctrlPr>
                                    <a:rPr lang="en-US" sz="2000" i="1" smtClean="0">
                                      <a:latin typeface="Cambria Math"/>
                                      <a:ea typeface="Cambria Math"/>
                                      <a:cs typeface="Times New Roman" pitchFamily="18" charset="0"/>
                                    </a:rPr>
                                  </m:ctrlPr>
                                </m:d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𝑎</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𝞃</m:t>
                                          </m:r>
                                        </m:e>
                                        <m:sub>
                                          <m:r>
                                            <a:rPr lang="en-US" sz="2000" i="1">
                                              <a:latin typeface="Cambria Math"/>
                                              <a:ea typeface="Cambria Math"/>
                                              <a:cs typeface="Times New Roman" pitchFamily="18" charset="0"/>
                                            </a:rPr>
                                            <m:t>𝑖</m:t>
                                          </m:r>
                                        </m:sub>
                                      </m:sSub>
                                    </m:sup>
                                  </m:sSup>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𝑑</m:t>
                                          </m:r>
                                        </m:sub>
                                      </m:sSub>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𝑡</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𝑡</m:t>
                                      </m:r>
                                      <m:r>
                                        <a:rPr lang="en-US" sz="2000" i="1">
                                          <a:latin typeface="Cambria Math"/>
                                          <a:ea typeface="Cambria Math"/>
                                          <a:cs typeface="Times New Roman" pitchFamily="18" charset="0"/>
                                        </a:rPr>
                                        <m:t>)</m:t>
                                      </m:r>
                                    </m:sup>
                                  </m:sSup>
                                </m:e>
                              </m:d>
                            </m:e>
                            <m:sup>
                              <m:r>
                                <a:rPr lang="en-US" sz="2000" b="0" i="1" smtClean="0">
                                  <a:latin typeface="Cambria Math"/>
                                  <a:ea typeface="Cambria Math"/>
                                  <a:cs typeface="Times New Roman" pitchFamily="18" charset="0"/>
                                </a:rPr>
                                <m:t>∗</m:t>
                              </m:r>
                            </m:sup>
                          </m:sSup>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𝑖</m:t>
                                      </m:r>
                                    </m:sub>
                                  </m:sSub>
                                </m:e>
                              </m:d>
                            </m:e>
                            <m:sup>
                              <m:r>
                                <a:rPr lang="en-US" sz="2000" b="0" i="1" smtClean="0">
                                  <a:latin typeface="Cambria Math"/>
                                  <a:ea typeface="Cambria Math"/>
                                  <a:cs typeface="Times New Roman" pitchFamily="18" charset="0"/>
                                </a:rPr>
                                <m:t>2</m:t>
                              </m:r>
                            </m:sup>
                          </m:sSup>
                        </m:e>
                      </m:d>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sup>
                          </m:sSup>
                        </m:e>
                      </m:d>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We set the quantity </a:t>
                </a:r>
                <a14:m>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𝑖</m:t>
                                    </m:r>
                                  </m:sub>
                                </m:sSub>
                              </m:e>
                            </m:d>
                          </m:e>
                          <m:sup>
                            <m:r>
                              <a:rPr lang="en-US" sz="2000" b="0" i="1" smtClean="0">
                                <a:latin typeface="Cambria Math"/>
                                <a:cs typeface="Times New Roman" pitchFamily="18" charset="0"/>
                              </a:rPr>
                              <m:t>2</m:t>
                            </m:r>
                          </m:sup>
                        </m:sSup>
                      </m:e>
                    </m:d>
                  </m:oMath>
                </a14:m>
                <a:r>
                  <a:rPr lang="en-US" sz="2000" dirty="0" smtClean="0">
                    <a:latin typeface="Times New Roman" pitchFamily="18" charset="0"/>
                    <a:cs typeface="Times New Roman" pitchFamily="18" charset="0"/>
                  </a:rPr>
                  <a:t> to </a:t>
                </a:r>
                <a:r>
                  <a:rPr lang="en-US" sz="2000" dirty="0">
                    <a:latin typeface="Times New Roman" pitchFamily="18" charset="0"/>
                    <a:cs typeface="Times New Roman" pitchFamily="18" charset="0"/>
                  </a:rPr>
                  <a:t>derive the normalized correlation or, basically, the correlation coefficient. This is, therefore,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sup>
                          </m:sSup>
                        </m:e>
                      </m:d>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r>
                                <a:rPr lang="en-US" sz="2000" b="0" i="1" smtClean="0">
                                  <a:latin typeface="Cambria Math"/>
                                  <a:cs typeface="Times New Roman" pitchFamily="18" charset="0"/>
                                </a:rPr>
                                <m:t>𝑗</m:t>
                              </m:r>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𝑣</m:t>
                                  </m:r>
                                </m:num>
                                <m:den>
                                  <m:r>
                                    <a:rPr lang="en-US" sz="2000" b="0" i="1" smtClean="0">
                                      <a:latin typeface="Cambria Math"/>
                                      <a:ea typeface="Cambria Math"/>
                                      <a:cs typeface="Times New Roman" pitchFamily="18" charset="0"/>
                                    </a:rPr>
                                    <m:t>𝑐</m:t>
                                  </m:r>
                                </m:den>
                              </m:f>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func>
                            </m:sup>
                          </m:sSup>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𝑓</m:t>
                                      </m:r>
                                    </m:e>
                                    <m:sup>
                                      <m:r>
                                        <a:rPr lang="en-US" sz="2000" b="0" i="1" smtClean="0">
                                          <a:latin typeface="Cambria Math"/>
                                          <a:ea typeface="Cambria Math"/>
                                          <a:cs typeface="Times New Roman" pitchFamily="18" charset="0"/>
                                        </a:rPr>
                                        <m:t>𝑚𝑎𝑥</m:t>
                                      </m:r>
                                    </m:sup>
                                  </m:sSup>
                                </m:e>
                                <m:sub>
                                  <m:r>
                                    <a:rPr lang="en-US" sz="2000" b="0" i="1" smtClean="0">
                                      <a:latin typeface="Cambria Math"/>
                                      <a:ea typeface="Cambria Math"/>
                                      <a:cs typeface="Times New Roman" pitchFamily="18" charset="0"/>
                                    </a:rPr>
                                    <m:t>𝑑</m:t>
                                  </m:r>
                                </m:sub>
                              </m:sSub>
                            </m:sup>
                          </m:sSup>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func>
                        </m:e>
                      </m:d>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the correlation coefficient </a:t>
                </a:r>
                <a14:m>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 is obtained as</a:t>
                </a:r>
              </a:p>
              <a:p>
                <a:pPr marL="0" indent="0">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r>
                        <a:rPr lang="el-GR" sz="2000" i="1" smtClean="0">
                          <a:latin typeface="Cambria Math"/>
                          <a:ea typeface="Cambria Math"/>
                          <a:cs typeface="Times New Roman" pitchFamily="18" charset="0"/>
                        </a:rPr>
                        <m:t>=</m:t>
                      </m:r>
                      <m:nary>
                        <m:naryPr>
                          <m:limLoc m:val="undOvr"/>
                          <m:ctrlPr>
                            <a:rPr lang="el-GR" sz="2000" i="1" smtClean="0">
                              <a:latin typeface="Cambria Math"/>
                              <a:ea typeface="Cambria Math"/>
                              <a:cs typeface="Times New Roman" pitchFamily="18" charset="0"/>
                            </a:rPr>
                          </m:ctrlPr>
                        </m:naryPr>
                        <m:sub>
                          <m:r>
                            <m:rPr>
                              <m:brk m:alnAt="24"/>
                            </m:rPr>
                            <a:rPr lang="en-US" sz="2000" b="0" i="1" smtClean="0">
                              <a:latin typeface="Cambria Math"/>
                              <a:ea typeface="Cambria Math"/>
                              <a:cs typeface="Times New Roman" pitchFamily="18" charset="0"/>
                            </a:rPr>
                            <m:t>0</m:t>
                          </m:r>
                        </m:sub>
                        <m:sup>
                          <m:r>
                            <a:rPr lang="el-GR" sz="2000" i="1" smtClean="0">
                              <a:latin typeface="Cambria Math"/>
                              <a:ea typeface="Cambria Math"/>
                              <a:cs typeface="Times New Roman" pitchFamily="18" charset="0"/>
                            </a:rPr>
                            <m:t>𝜋</m:t>
                          </m:r>
                        </m:sup>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𝑓</m:t>
                                          </m:r>
                                        </m:e>
                                        <m:sup>
                                          <m:r>
                                            <a:rPr lang="en-US" sz="2000" b="0" i="1" smtClean="0">
                                              <a:latin typeface="Cambria Math"/>
                                              <a:ea typeface="Cambria Math"/>
                                              <a:cs typeface="Times New Roman" pitchFamily="18" charset="0"/>
                                            </a:rPr>
                                            <m:t>𝑚𝑎𝑥</m:t>
                                          </m:r>
                                        </m:sup>
                                      </m:sSup>
                                    </m:e>
                                    <m:sub>
                                      <m:r>
                                        <a:rPr lang="en-US" sz="2000" b="0" i="1" smtClean="0">
                                          <a:latin typeface="Cambria Math"/>
                                          <a:ea typeface="Cambria Math"/>
                                          <a:cs typeface="Times New Roman" pitchFamily="18" charset="0"/>
                                        </a:rPr>
                                        <m:t>𝑑</m:t>
                                      </m:r>
                                    </m:sub>
                                  </m:sSub>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𝜃</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func>
                                </m:sup>
                              </m:sSup>
                            </m:e>
                          </m:d>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m:rPr>
                                  <m:sty m:val="p"/>
                                </m:rPr>
                                <a:rPr lang="en-US" sz="2000" i="1">
                                  <a:latin typeface="Cambria Math"/>
                                  <a:ea typeface="Cambria Math"/>
                                  <a:cs typeface="Times New Roman" pitchFamily="18" charset="0"/>
                                </a:rPr>
                                <m:t>Θ</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𝚹</m:t>
                              </m:r>
                            </m:e>
                          </m:d>
                          <m:r>
                            <a:rPr lang="en-US" sz="2000" b="0" i="1" smtClean="0">
                              <a:latin typeface="Cambria Math"/>
                              <a:ea typeface="Cambria Math"/>
                              <a:cs typeface="Times New Roman" pitchFamily="18" charset="0"/>
                            </a:rPr>
                            <m:t>𝑑</m:t>
                          </m:r>
                          <m:r>
                            <a:rPr lang="en-US" sz="2000" b="0" i="1" smtClean="0">
                              <a:latin typeface="Cambria Math"/>
                              <a:ea typeface="Cambria Math"/>
                              <a:cs typeface="Times New Roman" pitchFamily="18" charset="0"/>
                            </a:rPr>
                            <m:t>𝜃</m:t>
                          </m:r>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𝑗</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𝑑</m:t>
                                  </m:r>
                                </m:sub>
                              </m:sSub>
                            </m:e>
                            <m:sup>
                              <m:r>
                                <a:rPr lang="en-US" sz="2000" b="0" i="1" smtClean="0">
                                  <a:latin typeface="Cambria Math"/>
                                  <a:ea typeface="Cambria Math"/>
                                  <a:cs typeface="Times New Roman" pitchFamily="18" charset="0"/>
                                </a:rPr>
                                <m:t>𝑚𝑎𝑥</m:t>
                              </m:r>
                            </m:sup>
                          </m:s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1000124"/>
                <a:ext cx="11614727" cy="5159375"/>
              </a:xfrm>
              <a:blipFill rotWithShape="1">
                <a:blip r:embed="rId4"/>
                <a:stretch>
                  <a:fillRect l="-577" t="-1182"/>
                </a:stretch>
              </a:blipFill>
            </p:spPr>
            <p:txBody>
              <a:bodyPr/>
              <a:lstStyle/>
              <a:p>
                <a:r>
                  <a:rPr lang="en-IN">
                    <a:noFill/>
                  </a:rPr>
                  <a:t> </a:t>
                </a:r>
              </a:p>
            </p:txBody>
          </p:sp>
        </mc:Fallback>
      </mc:AlternateContent>
    </p:spTree>
    <p:extLst>
      <p:ext uri="{BB962C8B-B14F-4D97-AF65-F5344CB8AC3E}">
        <p14:creationId xmlns:p14="http://schemas.microsoft.com/office/powerpoint/2010/main" val="92645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36/50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36624"/>
                <a:ext cx="11614727" cy="51847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US" sz="2000" b="0" i="1" smtClean="0">
                              <a:latin typeface="Cambria Math"/>
                            </a:rPr>
                            <m:t>𝑆</m:t>
                          </m:r>
                        </m:e>
                        <m:sub>
                          <m:r>
                            <a:rPr lang="en-US" sz="2000" b="0" i="1" smtClean="0">
                              <a:latin typeface="Cambria Math"/>
                            </a:rPr>
                            <m:t>𝐻</m:t>
                          </m:r>
                        </m:sub>
                      </m:sSub>
                      <m:d>
                        <m:dPr>
                          <m:ctrlPr>
                            <a:rPr lang="en-IN" sz="2000" i="1" smtClean="0">
                              <a:latin typeface="Cambria Math"/>
                            </a:rPr>
                          </m:ctrlPr>
                        </m:dPr>
                        <m:e>
                          <m:r>
                            <a:rPr lang="en-US" sz="2000" b="0" i="1" smtClean="0">
                              <a:latin typeface="Cambria Math"/>
                            </a:rPr>
                            <m:t>𝑓</m:t>
                          </m:r>
                        </m:e>
                      </m:d>
                      <m:r>
                        <a:rPr lang="en-IN" sz="2000" i="1" smtClean="0">
                          <a:latin typeface="Cambria Math"/>
                          <a:ea typeface="Cambria Math"/>
                        </a:rPr>
                        <m:t>=</m:t>
                      </m:r>
                      <m:nary>
                        <m:naryPr>
                          <m:limLoc m:val="undOvr"/>
                          <m:ctrlPr>
                            <a:rPr lang="en-IN" sz="2000" i="1" smtClean="0">
                              <a:latin typeface="Cambria Math"/>
                              <a:ea typeface="Cambria Math"/>
                            </a:rPr>
                          </m:ctrlPr>
                        </m:naryPr>
                        <m:sub>
                          <m:r>
                            <m:rPr>
                              <m:brk m:alnAt="24"/>
                            </m:rPr>
                            <a:rPr lang="en-IN" sz="2000" i="1" smtClean="0">
                              <a:latin typeface="Cambria Math"/>
                              <a:ea typeface="Cambria Math"/>
                            </a:rPr>
                            <m:t>−</m:t>
                          </m:r>
                          <m:r>
                            <a:rPr lang="en-IN" sz="2000" i="1" smtClean="0">
                              <a:latin typeface="Cambria Math"/>
                              <a:ea typeface="Cambria Math"/>
                            </a:rPr>
                            <m:t>∞</m:t>
                          </m:r>
                        </m:sub>
                        <m:sup>
                          <m:r>
                            <a:rPr lang="en-IN" sz="2000" i="1" smtClean="0">
                              <a:latin typeface="Cambria Math"/>
                              <a:ea typeface="Cambria Math"/>
                            </a:rPr>
                            <m:t>∞</m:t>
                          </m:r>
                        </m:sup>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𝑗</m:t>
                              </m:r>
                            </m:e>
                            <m:sub>
                              <m:r>
                                <a:rPr lang="en-US" sz="2000" i="1">
                                  <a:latin typeface="Cambria Math"/>
                                  <a:ea typeface="Cambria Math"/>
                                  <a:cs typeface="Times New Roman" pitchFamily="18" charset="0"/>
                                </a:rPr>
                                <m:t>0</m:t>
                              </m:r>
                            </m:sub>
                          </m:sSub>
                          <m:d>
                            <m:dPr>
                              <m:ctrlPr>
                                <a:rPr lang="en-IN" sz="2000" i="1">
                                  <a:latin typeface="Cambria Math"/>
                                  <a:ea typeface="Cambria Math"/>
                                  <a:cs typeface="Times New Roman" pitchFamily="18" charset="0"/>
                                </a:rPr>
                              </m:ctrlPr>
                            </m:dPr>
                            <m:e>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p>
                                <m:sSupPr>
                                  <m:ctrlPr>
                                    <a:rPr lang="en-US" sz="2000" i="1">
                                      <a:latin typeface="Cambria Math"/>
                                      <a:ea typeface="Cambria Math"/>
                                      <a:cs typeface="Times New Roman" pitchFamily="18" charset="0"/>
                                    </a:rPr>
                                  </m:ctrlPr>
                                </m:s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𝑑</m:t>
                                      </m:r>
                                    </m:sub>
                                  </m:sSub>
                                </m:e>
                                <m:sup>
                                  <m:r>
                                    <a:rPr lang="en-US" sz="2000" i="1">
                                      <a:latin typeface="Cambria Math"/>
                                      <a:ea typeface="Cambria Math"/>
                                      <a:cs typeface="Times New Roman" pitchFamily="18" charset="0"/>
                                    </a:rPr>
                                    <m:t>𝑚𝑎𝑥</m:t>
                                  </m:r>
                                </m:sup>
                              </m:s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𝑡</m:t>
                              </m:r>
                            </m:e>
                          </m:d>
                          <m:r>
                            <m:rPr>
                              <m:nor/>
                            </m:rPr>
                            <a:rPr lang="en-IN" sz="2000" dirty="0">
                              <a:latin typeface="Times New Roman" pitchFamily="18" charset="0"/>
                              <a:cs typeface="Times New Roman" pitchFamily="18" charset="0"/>
                            </a:rPr>
                            <m:t> </m:t>
                          </m:r>
                        </m:e>
                      </m:nary>
                      <m:sSup>
                        <m:sSupPr>
                          <m:ctrlPr>
                            <a:rPr lang="en-IN" sz="2000" i="1" smtClean="0">
                              <a:latin typeface="Cambria Math"/>
                              <a:ea typeface="Cambria Math"/>
                            </a:rPr>
                          </m:ctrlPr>
                        </m:sSupPr>
                        <m:e>
                          <m:r>
                            <a:rPr lang="en-US" sz="2000" b="0" i="1" smtClean="0">
                              <a:latin typeface="Cambria Math"/>
                              <a:ea typeface="Cambria Math"/>
                            </a:rPr>
                            <m:t>𝑒</m:t>
                          </m:r>
                        </m:e>
                        <m:sup>
                          <m:r>
                            <a:rPr lang="en-IN" sz="200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2</m:t>
                          </m:r>
                          <m:r>
                            <a:rPr lang="en-US" sz="2000" b="0" i="1" smtClean="0">
                              <a:latin typeface="Cambria Math"/>
                              <a:ea typeface="Cambria Math"/>
                            </a:rPr>
                            <m:t>𝜋</m:t>
                          </m:r>
                          <m:r>
                            <a:rPr lang="en-US" sz="2000" b="0" i="1" smtClean="0">
                              <a:latin typeface="Cambria Math"/>
                              <a:ea typeface="Cambria Math"/>
                            </a:rPr>
                            <m:t>𝑓</m:t>
                          </m:r>
                          <m:r>
                            <a:rPr lang="en-US" sz="2000" b="0" i="1" smtClean="0">
                              <a:latin typeface="Cambria Math"/>
                              <a:ea typeface="Cambria Math"/>
                            </a:rPr>
                            <m:t>∆</m:t>
                          </m:r>
                          <m:r>
                            <a:rPr lang="en-US" sz="2000" b="0" i="1" smtClean="0">
                              <a:latin typeface="Cambria Math"/>
                              <a:ea typeface="Cambria Math"/>
                            </a:rPr>
                            <m:t>𝑡</m:t>
                          </m:r>
                        </m:sup>
                      </m:sSup>
                      <m:r>
                        <a:rPr lang="en-US" sz="2000" b="0" i="1" smtClean="0">
                          <a:latin typeface="Cambria Math"/>
                          <a:ea typeface="Cambria Math"/>
                        </a:rPr>
                        <m:t>,</m:t>
                      </m:r>
                      <m:r>
                        <a:rPr lang="en-US" sz="2000" b="0" i="1" smtClean="0">
                          <a:latin typeface="Cambria Math"/>
                          <a:ea typeface="Cambria Math"/>
                        </a:rPr>
                        <m:t>𝑑</m:t>
                      </m:r>
                      <m:d>
                        <m:dPr>
                          <m:ctrlPr>
                            <a:rPr lang="en-US" sz="2000" b="0" i="1" smtClean="0">
                              <a:latin typeface="Cambria Math"/>
                              <a:ea typeface="Cambria Math"/>
                            </a:rPr>
                          </m:ctrlPr>
                        </m:dPr>
                        <m:e>
                          <m:r>
                            <a:rPr lang="en-US" sz="2000" b="0" i="1" smtClean="0">
                              <a:latin typeface="Cambria Math"/>
                              <a:ea typeface="Cambria Math"/>
                            </a:rPr>
                            <m:t>∆</m:t>
                          </m:r>
                          <m:r>
                            <a:rPr lang="en-US" sz="2000" b="0" i="1" smtClean="0">
                              <a:latin typeface="Cambria Math"/>
                              <a:ea typeface="Cambria Math"/>
                            </a:rPr>
                            <m:t>𝑡</m:t>
                          </m:r>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p>
                            <m:sSupPr>
                              <m:ctrlPr>
                                <a:rPr lang="en-IN" sz="2000" i="1" smtClean="0">
                                  <a:latin typeface="Cambria Math"/>
                                  <a:ea typeface="Cambria Math"/>
                                  <a:cs typeface="Times New Roman" pitchFamily="18" charset="0"/>
                                </a:rPr>
                              </m:ctrlPr>
                            </m:s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𝑑</m:t>
                                  </m:r>
                                </m:sub>
                              </m:sSub>
                            </m:e>
                            <m:sup>
                              <m:r>
                                <a:rPr lang="en-US" sz="2000" b="0" i="1" smtClean="0">
                                  <a:latin typeface="Cambria Math"/>
                                  <a:ea typeface="Cambria Math"/>
                                  <a:cs typeface="Times New Roman" pitchFamily="18" charset="0"/>
                                </a:rPr>
                                <m:t>𝑚𝑎𝑥</m:t>
                              </m:r>
                            </m:sup>
                          </m:sSup>
                        </m:den>
                      </m:f>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𝑟𝑒𝑐𝑡</m:t>
                          </m:r>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𝑓</m:t>
                                  </m:r>
                                </m:num>
                                <m:den>
                                  <m:sSubSup>
                                    <m:sSubSupPr>
                                      <m:ctrlPr>
                                        <a:rPr lang="en-US" sz="2000" b="0" i="1" smtClean="0">
                                          <a:latin typeface="Cambria Math"/>
                                          <a:ea typeface="Cambria Math"/>
                                          <a:cs typeface="Times New Roman" pitchFamily="18" charset="0"/>
                                        </a:rPr>
                                      </m:ctrlPr>
                                    </m:sSubSupPr>
                                    <m:e>
                                      <m:r>
                                        <a:rPr lang="en-US" sz="2000" b="0" i="1" smtClean="0">
                                          <a:latin typeface="Cambria Math"/>
                                          <a:ea typeface="Cambria Math"/>
                                          <a:cs typeface="Times New Roman" pitchFamily="18" charset="0"/>
                                        </a:rPr>
                                        <m:t>𝑓𝑚𝑎𝑥</m:t>
                                      </m:r>
                                    </m:e>
                                    <m:sub>
                                      <m:r>
                                        <a:rPr lang="en-US" sz="2000" b="0" i="1" smtClean="0">
                                          <a:latin typeface="Cambria Math"/>
                                          <a:ea typeface="Cambria Math"/>
                                          <a:cs typeface="Times New Roman" pitchFamily="18" charset="0"/>
                                        </a:rPr>
                                        <m:t>𝑑</m:t>
                                      </m:r>
                                    </m:sub>
                                    <m:sup/>
                                  </m:sSubSup>
                                </m:den>
                              </m:f>
                            </m:e>
                          </m:d>
                        </m:num>
                        <m:den>
                          <m:rad>
                            <m:radPr>
                              <m:degHide m:val="on"/>
                              <m:ctrlPr>
                                <a:rPr lang="en-IN"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1−</m:t>
                              </m:r>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𝑓</m:t>
                                          </m:r>
                                        </m:num>
                                        <m:den>
                                          <m:sSubSup>
                                            <m:sSubSupPr>
                                              <m:ctrlPr>
                                                <a:rPr lang="en-US" sz="2000" b="0" i="1" smtClean="0">
                                                  <a:latin typeface="Cambria Math"/>
                                                  <a:ea typeface="Cambria Math"/>
                                                  <a:cs typeface="Times New Roman" pitchFamily="18" charset="0"/>
                                                </a:rPr>
                                              </m:ctrlPr>
                                            </m:sSubSupPr>
                                            <m:e>
                                              <m:r>
                                                <a:rPr lang="en-US" sz="2000" b="0" i="1" smtClean="0">
                                                  <a:latin typeface="Cambria Math"/>
                                                  <a:ea typeface="Cambria Math"/>
                                                  <a:cs typeface="Times New Roman" pitchFamily="18" charset="0"/>
                                                </a:rPr>
                                                <m:t>𝑓𝑚𝑎𝑥</m:t>
                                              </m:r>
                                            </m:e>
                                            <m:sub>
                                              <m:r>
                                                <a:rPr lang="en-US" sz="2000" b="0" i="1" smtClean="0">
                                                  <a:latin typeface="Cambria Math"/>
                                                  <a:ea typeface="Cambria Math"/>
                                                  <a:cs typeface="Times New Roman" pitchFamily="18" charset="0"/>
                                                </a:rPr>
                                                <m:t>𝑑</m:t>
                                              </m:r>
                                            </m:sub>
                                            <m:sup/>
                                          </m:sSubSup>
                                        </m:den>
                                      </m:f>
                                    </m:e>
                                  </m:d>
                                </m:e>
                                <m:sup>
                                  <m:r>
                                    <a:rPr lang="en-US" sz="2000" b="0" i="1" smtClean="0">
                                      <a:latin typeface="Cambria Math"/>
                                      <a:ea typeface="Cambria Math"/>
                                      <a:cs typeface="Times New Roman" pitchFamily="18" charset="0"/>
                                    </a:rPr>
                                    <m:t>2</m:t>
                                  </m:r>
                                </m:sup>
                              </m:sSup>
                            </m:e>
                          </m:rad>
                        </m:den>
                      </m:f>
                      <m:r>
                        <a:rPr lang="en-US" sz="2000" b="0" i="1" smtClean="0">
                          <a:latin typeface="Cambria Math"/>
                          <a:ea typeface="Cambria Math"/>
                          <a:cs typeface="Times New Roman" pitchFamily="18" charset="0"/>
                        </a:rPr>
                        <m:t>−−−−14</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where the </a:t>
                </a:r>
                <a:r>
                  <a:rPr lang="en-US" sz="2000" dirty="0" smtClean="0">
                    <a:latin typeface="Times New Roman" pitchFamily="18" charset="0"/>
                    <a:cs typeface="Times New Roman" pitchFamily="18" charset="0"/>
                  </a:rPr>
                  <a:t>function </a:t>
                </a:r>
                <a14:m>
                  <m:oMath xmlns:m="http://schemas.openxmlformats.org/officeDocument/2006/math">
                    <m:r>
                      <a:rPr lang="en-US" sz="2000" b="0" i="1" smtClean="0">
                        <a:latin typeface="Cambria Math"/>
                        <a:cs typeface="Times New Roman" pitchFamily="18" charset="0"/>
                      </a:rPr>
                      <m:t>𝑟𝑒𝑐𝑡</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defined as</a:t>
                </a:r>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𝑟𝑒𝑐𝑡</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m:t>
                          </m:r>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eqArr>
                            <m:eqArrPr>
                              <m:ctrlPr>
                                <a:rPr lang="en-US" sz="2000" b="0" i="1" smtClean="0">
                                  <a:latin typeface="Cambria Math"/>
                                  <a:cs typeface="Times New Roman" pitchFamily="18" charset="0"/>
                                </a:rPr>
                              </m:ctrlPr>
                            </m:eqArrPr>
                            <m:e>
                              <m:r>
                                <a:rPr lang="en-US" sz="2000" b="0" i="1" smtClean="0">
                                  <a:latin typeface="Cambria Math"/>
                                  <a:cs typeface="Times New Roman" pitchFamily="18" charset="0"/>
                                </a:rPr>
                                <m:t>1</m:t>
                              </m:r>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e>
                              </m:d>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e>
                            <m:e>
                              <m:r>
                                <a:rPr lang="en-US" sz="2000" b="0" i="1" smtClean="0">
                                  <a:latin typeface="Cambria Math"/>
                                  <a:cs typeface="Times New Roman" pitchFamily="18" charset="0"/>
                                </a:rPr>
                                <m:t>0</m:t>
                              </m:r>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e>
                              </m:d>
                              <m:r>
                                <a:rPr lang="en-US" sz="2000" b="0" i="1" smtClean="0">
                                  <a:latin typeface="Cambria Math"/>
                                  <a:ea typeface="Cambria Math"/>
                                  <a:cs typeface="Times New Roman" pitchFamily="18" charset="0"/>
                                </a:rPr>
                                <m:t>&gt;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e>
                          </m:eqArr>
                        </m:e>
                      </m:d>
                      <m:r>
                        <a:rPr lang="en-US" sz="2000" b="0" i="1" smtClean="0">
                          <a:latin typeface="Cambria Math"/>
                          <a:cs typeface="Times New Roman" pitchFamily="18" charset="0"/>
                        </a:rPr>
                        <m:t>−−−−−−15</m:t>
                      </m:r>
                    </m:oMath>
                  </m:oMathPara>
                </a14:m>
                <a:endParaRPr lang="en-IN" sz="2000" dirty="0" smtClean="0">
                  <a:latin typeface="Times New Roman" pitchFamily="18" charset="0"/>
                  <a:cs typeface="Times New Roman" pitchFamily="18" charset="0"/>
                </a:endParaRPr>
              </a:p>
              <a:p>
                <a:pPr marL="0" indent="0">
                  <a:buNone/>
                </a:pPr>
                <a:r>
                  <a:rPr lang="en-US" sz="2000" dirty="0"/>
                  <a:t>i.e., </a:t>
                </a:r>
                <a14:m>
                  <m:oMath xmlns:m="http://schemas.openxmlformats.org/officeDocument/2006/math">
                    <m:r>
                      <a:rPr lang="en-US" sz="2000" b="0" i="1" smtClean="0">
                        <a:latin typeface="Cambria Math"/>
                      </a:rPr>
                      <m:t>𝑟𝑒𝑐𝑡</m:t>
                    </m:r>
                    <m:d>
                      <m:dPr>
                        <m:ctrlPr>
                          <a:rPr lang="en-US" sz="2000" b="0" i="1" smtClean="0">
                            <a:latin typeface="Cambria Math"/>
                          </a:rPr>
                        </m:ctrlPr>
                      </m:dPr>
                      <m:e>
                        <m:r>
                          <a:rPr lang="en-US" sz="2000" b="0" i="1" smtClean="0">
                            <a:latin typeface="Cambria Math"/>
                          </a:rPr>
                          <m:t>𝑥</m:t>
                        </m:r>
                      </m:e>
                    </m:d>
                    <m:r>
                      <a:rPr lang="en-US" sz="2000" b="0" i="1" smtClean="0">
                        <a:latin typeface="Cambria Math"/>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basically a pulse of height 1 between </a:t>
                </a:r>
                <a14:m>
                  <m:oMath xmlns:m="http://schemas.openxmlformats.org/officeDocument/2006/math">
                    <m:r>
                      <a:rPr lang="en-US" sz="2000" b="0" i="1" smtClean="0">
                        <a:latin typeface="Cambria Math"/>
                        <a:cs typeface="Times New Roman" pitchFamily="18" charset="0"/>
                      </a:rPr>
                      <m:t>𝑥</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oMath>
                </a14:m>
                <a:r>
                  <a:rPr lang="en-US" sz="2000" dirty="0" smtClean="0">
                    <a:latin typeface="Times New Roman" pitchFamily="18" charset="0"/>
                    <a:cs typeface="Times New Roman" pitchFamily="18" charset="0"/>
                  </a:rPr>
                  <a:t>  and </a:t>
                </a:r>
                <a:r>
                  <a:rPr lang="en-US" sz="2000" i="1" dirty="0">
                    <a:latin typeface="Times New Roman" pitchFamily="18" charset="0"/>
                    <a:cs typeface="Times New Roman" pitchFamily="18" charset="0"/>
                  </a:rPr>
                  <a:t>x = 1</a:t>
                </a:r>
                <a:endParaRPr lang="en-IN" sz="2000" i="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36624"/>
                <a:ext cx="11614727" cy="5184775"/>
              </a:xfrm>
              <a:blipFill rotWithShape="1">
                <a:blip r:embed="rId3"/>
                <a:stretch>
                  <a:fillRect l="-577"/>
                </a:stretch>
              </a:blipFill>
            </p:spPr>
            <p:txBody>
              <a:bodyPr/>
              <a:lstStyle/>
              <a:p>
                <a:r>
                  <a:rPr lang="en-IN">
                    <a:noFill/>
                  </a:rPr>
                  <a:t> </a:t>
                </a:r>
              </a:p>
            </p:txBody>
          </p:sp>
        </mc:Fallback>
      </mc:AlternateContent>
    </p:spTree>
    <p:extLst>
      <p:ext uri="{BB962C8B-B14F-4D97-AF65-F5344CB8AC3E}">
        <p14:creationId xmlns:p14="http://schemas.microsoft.com/office/powerpoint/2010/main" val="52362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37/50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7" y="923924"/>
                <a:ext cx="11741295" cy="52482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𝐽</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Bessel function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0</m:t>
                        </m:r>
                      </m:e>
                      <m:sup>
                        <m:r>
                          <a:rPr lang="en-US" sz="2000" b="0" i="1" smtClean="0">
                            <a:latin typeface="Cambria Math"/>
                            <a:cs typeface="Times New Roman" pitchFamily="18" charset="0"/>
                          </a:rPr>
                          <m:t>𝑡h</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order</a:t>
                </a:r>
                <a:r>
                  <a:rPr lang="en-US" sz="2000" dirty="0">
                    <a:latin typeface="Times New Roman" pitchFamily="18" charset="0"/>
                    <a:cs typeface="Times New Roman" pitchFamily="18" charset="0"/>
                  </a:rPr>
                  <a:t>. Therefore, </a:t>
                </a:r>
                <a:r>
                  <a:rPr lang="en-US" sz="2000" dirty="0" smtClean="0">
                    <a:latin typeface="Times New Roman" pitchFamily="18" charset="0"/>
                    <a:cs typeface="Times New Roman" pitchFamily="18" charset="0"/>
                  </a:rPr>
                  <a:t>substituting</a:t>
                </a:r>
                <a14:m>
                  <m:oMath xmlns:m="http://schemas.openxmlformats.org/officeDocument/2006/math">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     </m:t>
                            </m:r>
                            <m:r>
                              <a:rPr lang="en-US" sz="2000" b="0" i="1" smtClean="0">
                                <a:latin typeface="Cambria Math"/>
                                <a:cs typeface="Times New Roman" pitchFamily="18" charset="0"/>
                              </a:rPr>
                              <m:t>𝑓</m:t>
                            </m:r>
                          </m:e>
                          <m:sup>
                            <m:r>
                              <a:rPr lang="en-US" sz="2000" b="0" i="1" smtClean="0">
                                <a:latin typeface="Cambria Math"/>
                                <a:cs typeface="Times New Roman" pitchFamily="18" charset="0"/>
                              </a:rPr>
                              <m:t>𝑚𝑎𝑥</m:t>
                            </m:r>
                          </m:sup>
                        </m:sSup>
                      </m:e>
                      <m:sub>
                        <m:r>
                          <a:rPr lang="en-US" sz="2000" b="0" i="1" smtClean="0">
                            <a:latin typeface="Cambria Math"/>
                            <a:cs typeface="Times New Roman" pitchFamily="18" charset="0"/>
                          </a:rPr>
                          <m:t>𝑑</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4</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𝑐</m:t>
                            </m:r>
                          </m:sub>
                        </m:sSub>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r>
                        <a:rPr lang="el-GR" sz="2000" i="1" smtClean="0">
                          <a:latin typeface="Cambria Math"/>
                          <a:ea typeface="Cambria Math"/>
                          <a:cs typeface="Times New Roman" pitchFamily="18" charset="0"/>
                        </a:rPr>
                        <m:t>=</m:t>
                      </m:r>
                      <m:sSub>
                        <m:sSubPr>
                          <m:ctrlPr>
                            <a:rPr lang="el-GR"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𝐽</m:t>
                          </m:r>
                        </m:e>
                        <m:sub>
                          <m:r>
                            <a:rPr lang="en-US" sz="2000" b="0" i="1" smtClean="0">
                              <a:latin typeface="Cambria Math"/>
                              <a:ea typeface="Cambria Math"/>
                              <a:cs typeface="Times New Roman" pitchFamily="18" charset="0"/>
                            </a:rPr>
                            <m:t>0</m:t>
                          </m:r>
                        </m:sub>
                      </m:sSub>
                      <m:d>
                        <m:dPr>
                          <m:ctrlPr>
                            <a:rPr lang="el-GR"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4</m:t>
                              </m:r>
                              <m:r>
                                <m:rPr>
                                  <m:sty m:val="p"/>
                                </m:rPr>
                                <a:rPr lang="el-GR" sz="2000" b="0" i="1" smtClean="0">
                                  <a:latin typeface="Cambria Math"/>
                                  <a:ea typeface="Cambria Math"/>
                                  <a:cs typeface="Times New Roman" pitchFamily="18" charset="0"/>
                                </a:rPr>
                                <m:t>π</m:t>
                              </m:r>
                              <m:sSub>
                                <m:sSubPr>
                                  <m:ctrlPr>
                                    <a:rPr lang="el-GR"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𝑐</m:t>
                                  </m:r>
                                </m:sub>
                              </m:sSub>
                            </m:den>
                          </m:f>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r>
                        <a:rPr lang="el-GR" sz="2000" i="1" smtClean="0">
                          <a:latin typeface="Cambria Math"/>
                          <a:ea typeface="Cambria Math"/>
                          <a:cs typeface="Times New Roman" pitchFamily="18" charset="0"/>
                        </a:rPr>
                        <m:t>=</m:t>
                      </m:r>
                      <m:sSub>
                        <m:sSubPr>
                          <m:ctrlPr>
                            <a:rPr lang="el-GR"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𝐽</m:t>
                          </m:r>
                        </m:e>
                        <m:sub>
                          <m:r>
                            <a:rPr lang="en-US" sz="2000" b="0" i="1" smtClean="0">
                              <a:latin typeface="Cambria Math"/>
                              <a:ea typeface="Cambria Math"/>
                              <a:cs typeface="Times New Roman" pitchFamily="18" charset="0"/>
                            </a:rPr>
                            <m:t>0</m:t>
                          </m:r>
                        </m:sub>
                      </m:sSub>
                      <m:d>
                        <m:dPr>
                          <m:ctrlPr>
                            <a:rPr lang="el-GR" sz="2000" i="1" smtClean="0">
                              <a:latin typeface="Cambria Math"/>
                              <a:ea typeface="Cambria Math"/>
                              <a:cs typeface="Times New Roman" pitchFamily="18" charset="0"/>
                            </a:rPr>
                          </m:ctrlPr>
                        </m:dPr>
                        <m:e>
                          <m:f>
                            <m:fPr>
                              <m:ctrlPr>
                                <a:rPr lang="el-GR" sz="2000" i="1" smtClean="0">
                                  <a:latin typeface="Cambria Math"/>
                                  <a:ea typeface="Cambria Math"/>
                                  <a:cs typeface="Times New Roman" pitchFamily="18" charset="0"/>
                                </a:rPr>
                              </m:ctrlPr>
                            </m:fPr>
                            <m:num>
                              <m:r>
                                <a:rPr lang="el-GR" sz="2000" i="1" smtClean="0">
                                  <a:latin typeface="Cambria Math"/>
                                  <a:ea typeface="Cambria Math"/>
                                  <a:cs typeface="Times New Roman" pitchFamily="18" charset="0"/>
                                </a:rPr>
                                <m:t>𝜋</m:t>
                              </m:r>
                            </m:num>
                            <m:den>
                              <m:r>
                                <a:rPr lang="en-US" sz="2000" b="0" i="1" smtClean="0">
                                  <a:latin typeface="Cambria Math"/>
                                  <a:ea typeface="Cambria Math"/>
                                  <a:cs typeface="Times New Roman" pitchFamily="18" charset="0"/>
                                </a:rPr>
                                <m:t>2</m:t>
                              </m:r>
                            </m:den>
                          </m:f>
                          <m:f>
                            <m:fPr>
                              <m:ctrlPr>
                                <a:rPr lang="el-GR" sz="2000" i="1" smtClean="0">
                                  <a:latin typeface="Cambria Math"/>
                                  <a:ea typeface="Cambria Math"/>
                                  <a:cs typeface="Times New Roman" pitchFamily="18" charset="0"/>
                                </a:rPr>
                              </m:ctrlPr>
                            </m:fPr>
                            <m:num>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num>
                            <m:den>
                              <m:sSub>
                                <m:sSubPr>
                                  <m:ctrlPr>
                                    <a:rPr lang="el-GR"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𝑐</m:t>
                                  </m:r>
                                </m:sub>
                              </m:sSub>
                            </m:den>
                          </m:f>
                        </m:e>
                      </m:d>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7" y="923924"/>
                <a:ext cx="11741295" cy="5248275"/>
              </a:xfrm>
              <a:blipFill rotWithShape="1">
                <a:blip r:embed="rId4"/>
                <a:stretch>
                  <a:fillRect l="-467" t="-116"/>
                </a:stretch>
              </a:blipFill>
            </p:spPr>
            <p:txBody>
              <a:bodyPr/>
              <a:lstStyle/>
              <a:p>
                <a:r>
                  <a:rPr lang="en-IN">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6866" y="1742125"/>
            <a:ext cx="380761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8236948" y="4866325"/>
                <a:ext cx="3534618" cy="893450"/>
              </a:xfrm>
              <a:prstGeom prst="rect">
                <a:avLst/>
              </a:prstGeom>
            </p:spPr>
            <p:txBody>
              <a:bodyPr wrap="square">
                <a:spAutoFit/>
              </a:bodyPr>
              <a:lstStyle/>
              <a:p>
                <a:r>
                  <a:rPr lang="en-US" sz="2000" b="1" dirty="0" smtClean="0">
                    <a:latin typeface="Times New Roman" pitchFamily="18" charset="0"/>
                    <a:cs typeface="Times New Roman" pitchFamily="18" charset="0"/>
                  </a:rPr>
                  <a:t>Figure 4.16 Jakes’ correlation as a function of  </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𝒕</m:t>
                        </m:r>
                      </m:num>
                      <m:den>
                        <m:sSub>
                          <m:sSubPr>
                            <m:ctrlPr>
                              <a:rPr lang="en-US" sz="2000" b="1" i="1" smtClean="0">
                                <a:latin typeface="Cambria Math"/>
                                <a:cs typeface="Times New Roman" pitchFamily="18" charset="0"/>
                              </a:rPr>
                            </m:ctrlPr>
                          </m:sSubPr>
                          <m:e>
                            <m:r>
                              <a:rPr lang="en-US" sz="2000" b="1" i="1" smtClean="0">
                                <a:latin typeface="Cambria Math"/>
                                <a:cs typeface="Times New Roman" pitchFamily="18" charset="0"/>
                              </a:rPr>
                              <m:t>𝑻</m:t>
                            </m:r>
                          </m:e>
                          <m:sub>
                            <m:r>
                              <a:rPr lang="en-US" sz="2000" b="1" i="1" smtClean="0">
                                <a:latin typeface="Cambria Math"/>
                                <a:cs typeface="Times New Roman" pitchFamily="18" charset="0"/>
                              </a:rPr>
                              <m:t>𝒄</m:t>
                            </m:r>
                          </m:sub>
                        </m:sSub>
                      </m:den>
                    </m:f>
                  </m:oMath>
                </a14:m>
                <a:endParaRPr lang="en-IN" sz="2000" b="1"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36948" y="4866325"/>
                <a:ext cx="3534618" cy="893450"/>
              </a:xfrm>
              <a:prstGeom prst="rect">
                <a:avLst/>
              </a:prstGeom>
              <a:blipFill rotWithShape="1">
                <a:blip r:embed="rId6"/>
                <a:stretch>
                  <a:fillRect l="-1724" t="-340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8798" y="2079534"/>
                <a:ext cx="7353300" cy="4552593"/>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The above temporal correlation model for </a:t>
                </a:r>
                <a14:m>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popular model for wireless communication systems and is termed Jakes’ model. The Jakes correlation as a function of the normalized time lag </a:t>
                </a:r>
                <a14:m>
                  <m:oMath xmlns:m="http://schemas.openxmlformats.org/officeDocument/2006/math">
                    <m:f>
                      <m:fPr>
                        <m:ctrlPr>
                          <a:rPr lang="en-US" sz="2000" i="1" smtClean="0">
                            <a:latin typeface="Cambria Math"/>
                            <a:cs typeface="Times New Roman" pitchFamily="18" charset="0"/>
                          </a:rPr>
                        </m:ctrlPr>
                      </m:fPr>
                      <m:num>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num>
                      <m:den>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𝑐</m:t>
                            </m:r>
                          </m:sub>
                        </m:sSub>
                      </m:den>
                    </m:f>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shown in Figure </a:t>
                </a:r>
                <a:r>
                  <a:rPr lang="en-US" sz="2000" dirty="0" smtClean="0">
                    <a:latin typeface="Times New Roman" pitchFamily="18" charset="0"/>
                    <a:cs typeface="Times New Roman" pitchFamily="18" charset="0"/>
                  </a:rPr>
                  <a:t>16</a:t>
                </a:r>
                <a:r>
                  <a:rPr lang="en-US" sz="2000" dirty="0"/>
                  <a:t> </a:t>
                </a:r>
                <a:endParaRPr lang="en-US" sz="2000" dirty="0" smtClean="0"/>
              </a:p>
              <a:p>
                <a:pPr marL="342900" indent="-342900" algn="just">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Doppler spectrum corresponding to the temporal correlation function </a:t>
                </a:r>
                <a14:m>
                  <m:oMath xmlns:m="http://schemas.openxmlformats.org/officeDocument/2006/math">
                    <m:r>
                      <m:rPr>
                        <m:sty m:val="p"/>
                      </m:rPr>
                      <a:rPr lang="el-GR" sz="2000" i="1" smtClean="0">
                        <a:latin typeface="Cambria Math"/>
                        <a:cs typeface="Times New Roman" pitchFamily="18" charset="0"/>
                      </a:rPr>
                      <m:t>Ψ</m:t>
                    </m:r>
                    <m:d>
                      <m:dPr>
                        <m:ctrlPr>
                          <a:rPr lang="el-GR" sz="2000" i="1" smtClean="0">
                            <a:latin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given by its Fourier transform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𝑆</m:t>
                          </m:r>
                        </m:e>
                        <m:sub>
                          <m:r>
                            <a:rPr lang="en-US" sz="2000" b="0" i="1" smtClean="0">
                              <a:latin typeface="Cambria Math"/>
                              <a:cs typeface="Times New Roman" pitchFamily="18" charset="0"/>
                            </a:rPr>
                            <m:t>𝐻</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𝑓</m:t>
                          </m:r>
                        </m:e>
                      </m:d>
                      <m:r>
                        <a:rPr lang="en-US" sz="2000" i="1" smtClean="0">
                          <a:latin typeface="Cambria Math"/>
                          <a:ea typeface="Cambria Math"/>
                          <a:cs typeface="Times New Roman" pitchFamily="18" charset="0"/>
                        </a:rPr>
                        <m:t>=</m:t>
                      </m:r>
                      <m:nary>
                        <m:naryPr>
                          <m:limLoc m:val="undOvr"/>
                          <m:ctrlPr>
                            <a:rPr lang="en-US" sz="2000" i="1" smtClean="0">
                              <a:latin typeface="Cambria Math"/>
                              <a:ea typeface="Cambria Math"/>
                              <a:cs typeface="Times New Roman" pitchFamily="18" charset="0"/>
                            </a:rPr>
                          </m:ctrlPr>
                        </m:naryPr>
                        <m:sub>
                          <m:r>
                            <m:rPr>
                              <m:brk m:alnAt="24"/>
                            </m:rP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m:t>
                          </m:r>
                        </m:sub>
                        <m:sup>
                          <m:r>
                            <a:rPr lang="en-US" sz="2000" i="1" smtClean="0">
                              <a:latin typeface="Cambria Math"/>
                              <a:ea typeface="Cambria Math"/>
                              <a:cs typeface="Times New Roman" pitchFamily="18" charset="0"/>
                            </a:rPr>
                            <m:t>∞</m:t>
                          </m:r>
                        </m:sup>
                        <m:e>
                          <m:r>
                            <m:rPr>
                              <m:sty m:val="p"/>
                            </m:rPr>
                            <a:rPr lang="el-GR" sz="2000" i="1" smtClean="0">
                              <a:latin typeface="Cambria Math"/>
                              <a:ea typeface="Cambria Math"/>
                              <a:cs typeface="Times New Roman" pitchFamily="18" charset="0"/>
                            </a:rPr>
                            <m:t>Ψ</m:t>
                          </m:r>
                          <m:d>
                            <m:dPr>
                              <m:ctrlPr>
                                <a:rPr lang="el-GR" sz="2000" i="1" smtClean="0">
                                  <a:latin typeface="Cambria Math"/>
                                  <a:ea typeface="Cambria Math"/>
                                  <a:cs typeface="Times New Roman" pitchFamily="18" charset="0"/>
                                </a:rPr>
                              </m:ctrlPr>
                            </m:dPr>
                            <m:e>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sSup>
                            <m:sSupPr>
                              <m:ctrlPr>
                                <a:rPr lang="el-GR"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l-GR"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sup>
                          </m:sSup>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𝑑</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e>
                          </m:d>
                        </m:e>
                      </m:nary>
                    </m:oMath>
                  </m:oMathPara>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Font typeface="Wingdings" pitchFamily="2" charset="2"/>
                  <a:buChar char="Ø"/>
                </a:pPr>
                <a:endParaRPr lang="en-US" sz="2000" dirty="0" smtClean="0">
                  <a:latin typeface="Times New Roman" pitchFamily="18" charset="0"/>
                  <a:cs typeface="Times New Roman" pitchFamily="18" charset="0"/>
                </a:endParaRPr>
              </a:p>
              <a:p>
                <a:pPr marL="342900" indent="-342900" algn="just">
                  <a:buFont typeface="Wingdings" pitchFamily="2" charset="2"/>
                  <a:buChar char="Ø"/>
                </a:pPr>
                <a:endParaRPr lang="en-US" sz="2000" dirty="0" smtClean="0">
                  <a:latin typeface="Times New Roman" pitchFamily="18" charset="0"/>
                  <a:cs typeface="Times New Roman" pitchFamily="18" charset="0"/>
                </a:endParaRPr>
              </a:p>
              <a:p>
                <a:pPr marL="342900" indent="-342900" algn="just">
                  <a:buFont typeface="Wingdings" pitchFamily="2" charset="2"/>
                  <a:buChar char="Ø"/>
                </a:pPr>
                <a:endParaRPr lang="en-IN" sz="2000"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48798" y="2079534"/>
                <a:ext cx="7353300" cy="4552593"/>
              </a:xfrm>
              <a:prstGeom prst="rect">
                <a:avLst/>
              </a:prstGeom>
              <a:blipFill rotWithShape="1">
                <a:blip r:embed="rId7"/>
                <a:stretch>
                  <a:fillRect l="-746" t="-669" r="-829"/>
                </a:stretch>
              </a:blipFill>
            </p:spPr>
            <p:txBody>
              <a:bodyPr/>
              <a:lstStyle/>
              <a:p>
                <a:r>
                  <a:rPr lang="en-IN">
                    <a:noFill/>
                  </a:rPr>
                  <a:t> </a:t>
                </a:r>
              </a:p>
            </p:txBody>
          </p:sp>
        </mc:Fallback>
      </mc:AlternateContent>
    </p:spTree>
    <p:extLst>
      <p:ext uri="{BB962C8B-B14F-4D97-AF65-F5344CB8AC3E}">
        <p14:creationId xmlns:p14="http://schemas.microsoft.com/office/powerpoint/2010/main" val="40156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21-02-2023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02/50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279248" y="894834"/>
                <a:ext cx="11778176" cy="4804585"/>
              </a:xfrm>
              <a:prstGeom prst="rect">
                <a:avLst/>
              </a:prstGeom>
            </p:spPr>
            <p:txBody>
              <a:bodyPr wrap="square">
                <a:spAutoFit/>
              </a:bodyPr>
              <a:lstStyle/>
              <a:p>
                <a:r>
                  <a:rPr lang="en-IN" sz="2000" b="1" u="sng" dirty="0" smtClean="0">
                    <a:latin typeface="Times New Roman" pitchFamily="18" charset="0"/>
                    <a:cs typeface="Times New Roman" pitchFamily="18" charset="0"/>
                  </a:rPr>
                  <a:t>RAYLEIGH FADING </a:t>
                </a:r>
                <a:r>
                  <a:rPr lang="en-IN" sz="2000" b="1" dirty="0" smtClean="0">
                    <a:latin typeface="Times New Roman" pitchFamily="18" charset="0"/>
                    <a:cs typeface="Times New Roman" pitchFamily="18" charset="0"/>
                  </a:rPr>
                  <a:t>:</a:t>
                </a:r>
              </a:p>
              <a:p>
                <a:pPr marL="342900" indent="-342900" algn="just">
                  <a:buFont typeface="Wingdings" pitchFamily="2" charset="2"/>
                  <a:buChar char="Ø"/>
                </a:pPr>
                <a:r>
                  <a:rPr lang="en-US" sz="2000" dirty="0">
                    <a:latin typeface="Times New Roman" pitchFamily="18" charset="0"/>
                    <a:cs typeface="Times New Roman" pitchFamily="18" charset="0"/>
                  </a:rPr>
                  <a:t>The complex fading coefficient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can be expressed in terms of its real and imaginary components as</a:t>
                </a:r>
                <a:r>
                  <a:rPr lang="en-US" sz="2000" dirty="0" smtClean="0">
                    <a:latin typeface="Times New Roman" pitchFamily="18" charset="0"/>
                    <a:cs typeface="Times New Roman" pitchFamily="18" charset="0"/>
                  </a:rPr>
                  <a:t>,</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h</m:t>
                      </m:r>
                      <m:r>
                        <a:rPr lang="en-US" sz="2000" b="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𝑎𝑒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m:t>
                          </m:r>
                        </m:sup>
                      </m:sSup>
                      <m:r>
                        <a:rPr lang="en-US" sz="2000" b="0" i="1" smtClean="0">
                          <a:latin typeface="Cambria Math"/>
                          <a:ea typeface="Cambria Math"/>
                          <a:cs typeface="Times New Roman" pitchFamily="18" charset="0"/>
                        </a:rPr>
                        <m:t>=</m:t>
                      </m:r>
                      <m:nary>
                        <m:naryPr>
                          <m:chr m:val="∑"/>
                          <m:ctrlPr>
                            <a:rPr lang="en-US"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𝑜</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d>
                            <m:dPr>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𝑗𝑌</m:t>
                                  </m:r>
                                </m:e>
                                <m:sub>
                                  <m:r>
                                    <a:rPr lang="en-US" sz="2000" b="0" i="1" smtClean="0">
                                      <a:latin typeface="Cambria Math"/>
                                      <a:ea typeface="Cambria Math"/>
                                      <a:cs typeface="Times New Roman" pitchFamily="18" charset="0"/>
                                    </a:rPr>
                                    <m:t>𝑖</m:t>
                                  </m:r>
                                </m:sub>
                              </m:sSub>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𝑋</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𝑗𝑌</m:t>
                          </m:r>
                        </m:e>
                      </m:nary>
                    </m:oMath>
                  </m:oMathPara>
                </a14:m>
                <a:endParaRPr lang="en-IN" sz="2000"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X</a:t>
                </a:r>
                <a:r>
                  <a:rPr lang="en-US" sz="2000" i="1" dirty="0">
                    <a:latin typeface="Times New Roman" pitchFamily="18" charset="0"/>
                    <a:cs typeface="Times New Roman" pitchFamily="18" charset="0"/>
                  </a:rPr>
                  <a:t>, Y </a:t>
                </a:r>
                <a:r>
                  <a:rPr lang="en-US" sz="2000" dirty="0"/>
                  <a:t>,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the real and imaginary </a:t>
                </a:r>
                <a:r>
                  <a:rPr lang="en-US" sz="2000" dirty="0" smtClean="0">
                    <a:latin typeface="Times New Roman" pitchFamily="18" charset="0"/>
                    <a:cs typeface="Times New Roman" pitchFamily="18" charset="0"/>
                  </a:rPr>
                  <a:t>components</a:t>
                </a:r>
              </a:p>
              <a:p>
                <a:pPr algn="just"/>
                <a:r>
                  <a:rPr lang="en-US" sz="2000" dirty="0" smtClean="0">
                    <a:ea typeface="Cambria Math"/>
                    <a:cs typeface="Times New Roman" pitchFamily="18" charset="0"/>
                  </a:rPr>
                  <a:t>	</a:t>
                </a:r>
                <a14:m>
                  <m:oMath xmlns:m="http://schemas.openxmlformats.org/officeDocument/2006/math">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𝑎𝑒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m:t>
                        </m:r>
                      </m:sup>
                    </m:sSup>
                  </m:oMath>
                </a14:m>
                <a:r>
                  <a:rPr lang="en-IN" sz="2000" dirty="0"/>
                  <a:t>the fading </a:t>
                </a:r>
                <a:r>
                  <a:rPr lang="en-IN" sz="2000" dirty="0" smtClean="0"/>
                  <a:t>coefficient</a:t>
                </a:r>
              </a:p>
              <a:p>
                <a:pPr algn="just"/>
                <a:r>
                  <a:rPr lang="en-US" sz="2000" dirty="0" smtClean="0">
                    <a:cs typeface="Times New Roman" pitchFamily="18" charset="0"/>
                  </a:rPr>
                  <a:t>	</a:t>
                </a:r>
                <a14:m>
                  <m:oMath xmlns:m="http://schemas.openxmlformats.org/officeDocument/2006/math">
                    <m:sSub>
                      <m:sSubPr>
                        <m:ctrlPr>
                          <a:rPr lang="en-US" sz="2000" i="1" dirty="0" smtClean="0">
                            <a:latin typeface="Cambria Math"/>
                            <a:cs typeface="Times New Roman" pitchFamily="18" charset="0"/>
                          </a:rPr>
                        </m:ctrlPr>
                      </m:sSubPr>
                      <m:e>
                        <m:r>
                          <a:rPr lang="en-US" sz="2000" b="0" i="1" dirty="0" smtClean="0">
                            <a:latin typeface="Cambria Math"/>
                            <a:cs typeface="Times New Roman" pitchFamily="18" charset="0"/>
                          </a:rPr>
                          <m:t>𝑥</m:t>
                        </m:r>
                      </m:e>
                      <m:sub>
                        <m:r>
                          <a:rPr lang="en-US" sz="2000" b="0" i="1" dirty="0" smtClean="0">
                            <a:latin typeface="Cambria Math"/>
                            <a:cs typeface="Times New Roman" pitchFamily="18" charset="0"/>
                          </a:rPr>
                          <m:t>𝑖</m:t>
                        </m:r>
                      </m:sub>
                    </m:sSub>
                    <m:r>
                      <a:rPr lang="en-US" sz="2000" i="1" dirty="0" smtClean="0">
                        <a:latin typeface="Cambria Math"/>
                        <a:cs typeface="Times New Roman" pitchFamily="18" charset="0"/>
                      </a:rPr>
                      <m:t>	</m:t>
                    </m:r>
                    <m:r>
                      <a:rPr lang="en-US" sz="2000" b="0" i="1" dirty="0" smtClean="0">
                        <a:latin typeface="Cambria Math"/>
                        <a:cs typeface="Times New Roman" pitchFamily="18" charset="0"/>
                      </a:rPr>
                      <m:t>&amp;</m:t>
                    </m:r>
                    <m:sSub>
                      <m:sSubPr>
                        <m:ctrlPr>
                          <a:rPr lang="en-US" sz="2000" i="1" dirty="0" smtClean="0">
                            <a:latin typeface="Cambria Math"/>
                            <a:cs typeface="Times New Roman" pitchFamily="18" charset="0"/>
                          </a:rPr>
                        </m:ctrlPr>
                      </m:sSubPr>
                      <m:e>
                        <m:r>
                          <a:rPr lang="en-US" sz="2000" b="0" i="1" dirty="0" smtClean="0">
                            <a:latin typeface="Cambria Math"/>
                            <a:cs typeface="Times New Roman" pitchFamily="18" charset="0"/>
                          </a:rPr>
                          <m:t>𝑦</m:t>
                        </m:r>
                      </m:e>
                      <m:sub>
                        <m:r>
                          <a:rPr lang="en-US" sz="2000" b="0" i="1" dirty="0" smtClean="0">
                            <a:latin typeface="Cambria Math"/>
                            <a:cs typeface="Times New Roman" pitchFamily="18" charset="0"/>
                          </a:rPr>
                          <m:t>𝑖</m:t>
                        </m:r>
                      </m:sub>
                    </m:sSub>
                  </m:oMath>
                </a14:m>
                <a:r>
                  <a:rPr lang="en-US" sz="2000" dirty="0" smtClean="0"/>
                  <a:t> </a:t>
                </a:r>
                <a:r>
                  <a:rPr lang="en-US" sz="2000" dirty="0">
                    <a:latin typeface="Times New Roman" pitchFamily="18" charset="0"/>
                    <a:cs typeface="Times New Roman" pitchFamily="18" charset="0"/>
                  </a:rPr>
                  <a:t>the summation of a large number of random multipath </a:t>
                </a:r>
                <a:r>
                  <a:rPr lang="en-US" sz="2000" dirty="0" smtClean="0">
                    <a:latin typeface="Times New Roman" pitchFamily="18" charset="0"/>
                    <a:cs typeface="Times New Roman" pitchFamily="18" charset="0"/>
                  </a:rPr>
                  <a:t>components</a:t>
                </a:r>
              </a:p>
              <a:p>
                <a:pPr marL="342900" indent="-342900" algn="just">
                  <a:buFont typeface="Wingdings" pitchFamily="2" charset="2"/>
                  <a:buChar char="Ø"/>
                </a:pPr>
                <a:r>
                  <a:rPr lang="en-US" sz="2000" dirty="0">
                    <a:latin typeface="Times New Roman" pitchFamily="18" charset="0"/>
                    <a:cs typeface="Times New Roman" pitchFamily="18" charset="0"/>
                  </a:rPr>
                  <a:t>The above assumption is valid </a:t>
                </a:r>
                <a:r>
                  <a:rPr lang="en-US" sz="2000" dirty="0" smtClean="0">
                    <a:latin typeface="Times New Roman" pitchFamily="18" charset="0"/>
                    <a:cs typeface="Times New Roman" pitchFamily="18" charset="0"/>
                  </a:rPr>
                  <a:t>as</a:t>
                </a:r>
                <a14:m>
                  <m:oMath xmlns:m="http://schemas.openxmlformats.org/officeDocument/2006/math">
                    <m:r>
                      <a:rPr lang="en-US" sz="2000" b="0" i="1" smtClean="0">
                        <a:latin typeface="Cambria Math"/>
                        <a:cs typeface="Times New Roman" pitchFamily="18" charset="0"/>
                      </a:rPr>
                      <m:t>𝐿</m:t>
                    </m:r>
                    <m:r>
                      <a:rPr lang="en-US" sz="2000" b="0" i="1" smtClean="0">
                        <a:latin typeface="Cambria Math"/>
                        <a:ea typeface="Cambria Math"/>
                        <a:cs typeface="Times New Roman" pitchFamily="18" charset="0"/>
                      </a:rPr>
                      <m:t>→∞</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 the number of multipath components is fairly large. Hence, X, Y are distributed as </a:t>
                </a:r>
                <a:r>
                  <a:rPr lang="en-US" sz="2000" dirty="0" smtClean="0">
                    <a:latin typeface="Cambria Math"/>
                    <a:ea typeface="Cambria Math"/>
                    <a:cs typeface="Times New Roman" pitchFamily="18" charset="0"/>
                  </a:rPr>
                  <a:t>𝓝 </a:t>
                </a:r>
                <a14:m>
                  <m:oMath xmlns:m="http://schemas.openxmlformats.org/officeDocument/2006/math">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e>
                    </m:d>
                  </m:oMath>
                </a14:m>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assuming zero-mean and variance </a:t>
                </a:r>
                <a14:m>
                  <m:oMath xmlns:m="http://schemas.openxmlformats.org/officeDocument/2006/math">
                    <m:f>
                      <m:fPr>
                        <m:ctrlPr>
                          <a:rPr lang="en-US" sz="2000" i="1" dirty="0" smtClean="0">
                            <a:latin typeface="Cambria Math"/>
                            <a:cs typeface="Times New Roman" pitchFamily="18" charset="0"/>
                          </a:rPr>
                        </m:ctrlPr>
                      </m:fPr>
                      <m:num>
                        <m:r>
                          <a:rPr lang="en-US" sz="2000" b="0" i="1" dirty="0" smtClean="0">
                            <a:latin typeface="Cambria Math"/>
                            <a:cs typeface="Times New Roman" pitchFamily="18" charset="0"/>
                          </a:rPr>
                          <m:t>1</m:t>
                        </m:r>
                      </m:num>
                      <m:den>
                        <m:r>
                          <a:rPr lang="en-US" sz="2000" b="0" i="1" dirty="0" smtClean="0">
                            <a:latin typeface="Cambria Math"/>
                            <a:cs typeface="Times New Roman" pitchFamily="18" charset="0"/>
                          </a:rPr>
                          <m:t>2</m:t>
                        </m:r>
                      </m:den>
                    </m:f>
                    <m:r>
                      <a:rPr lang="en-US" sz="2000" i="1" dirty="0" smtClean="0">
                        <a:latin typeface="Cambria Math"/>
                        <a:cs typeface="Times New Roman" pitchFamily="18" charset="0"/>
                      </a:rPr>
                      <m:t> </m:t>
                    </m:r>
                  </m:oMath>
                </a14:m>
                <a:r>
                  <a:rPr lang="en-US" sz="2000" dirty="0">
                    <a:latin typeface="Times New Roman" pitchFamily="18" charset="0"/>
                    <a:cs typeface="Times New Roman" pitchFamily="18" charset="0"/>
                  </a:rPr>
                  <a:t>). Further, since X, Y are Gaussian in nature and un-correlated, it directly follows that they are </a:t>
                </a:r>
                <a:r>
                  <a:rPr lang="en-US" sz="2000" i="1" dirty="0">
                    <a:latin typeface="Times New Roman" pitchFamily="18" charset="0"/>
                    <a:cs typeface="Times New Roman" pitchFamily="18" charset="0"/>
                  </a:rPr>
                  <a:t>independent</a:t>
                </a:r>
                <a:r>
                  <a:rPr lang="en-US" sz="2000" dirty="0">
                    <a:latin typeface="Times New Roman" pitchFamily="18" charset="0"/>
                    <a:cs typeface="Times New Roman" pitchFamily="18" charset="0"/>
                  </a:rPr>
                  <a:t>. The joint distribution of X, Y is given by the standard multivariate Gaussian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𝑋</m:t>
                          </m:r>
                          <m:r>
                            <a:rPr lang="en-US" sz="2000" b="0" i="1" smtClean="0">
                              <a:latin typeface="Cambria Math"/>
                              <a:cs typeface="Times New Roman" pitchFamily="18" charset="0"/>
                            </a:rPr>
                            <m:t>,</m:t>
                          </m:r>
                          <m:r>
                            <a:rPr lang="en-US" sz="2000" b="0" i="1" smtClean="0">
                              <a:latin typeface="Cambria Math"/>
                              <a:cs typeface="Times New Roman" pitchFamily="18" charset="0"/>
                            </a:rPr>
                            <m:t>𝑌</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𝑥</m:t>
                          </m:r>
                          <m:r>
                            <a:rPr lang="en-US" sz="2000" b="0" i="1" smtClean="0">
                              <a:latin typeface="Cambria Math"/>
                              <a:cs typeface="Times New Roman" pitchFamily="18" charset="0"/>
                            </a:rPr>
                            <m:t>,</m:t>
                          </m:r>
                          <m:r>
                            <a:rPr lang="en-US" sz="2000" b="0" i="1" smtClean="0">
                              <a:latin typeface="Cambria Math"/>
                              <a:cs typeface="Times New Roman" pitchFamily="18" charset="0"/>
                            </a:rPr>
                            <m:t>𝑦</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m:rPr>
                              <m:sty m:val="p"/>
                            </m:rPr>
                            <a:rPr lang="el-GR" sz="2000" i="1" smtClean="0">
                              <a:latin typeface="Cambria Math"/>
                              <a:ea typeface="Cambria Math"/>
                              <a:cs typeface="Times New Roman" pitchFamily="18" charset="0"/>
                            </a:rPr>
                            <m:t>π</m:t>
                          </m:r>
                        </m:den>
                      </m:f>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𝑥</m:t>
                                  </m:r>
                                </m:e>
                                <m:sup>
                                  <m:r>
                                    <a:rPr lang="en-US" sz="2000" b="0" i="1" smtClean="0">
                                      <a:latin typeface="Cambria Math"/>
                                      <a:ea typeface="Cambria Math"/>
                                      <a:cs typeface="Times New Roman" pitchFamily="18" charset="0"/>
                                    </a:rPr>
                                    <m:t>2</m:t>
                                  </m:r>
                                </m:sup>
                              </m:sSup>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𝑦</m:t>
                                  </m:r>
                                </m:e>
                                <m:sup>
                                  <m:r>
                                    <a:rPr lang="en-US" sz="2000" b="0" i="1" smtClean="0">
                                      <a:latin typeface="Cambria Math"/>
                                      <a:ea typeface="Cambria Math"/>
                                      <a:cs typeface="Times New Roman" pitchFamily="18" charset="0"/>
                                    </a:rPr>
                                    <m:t>2</m:t>
                                  </m:r>
                                </m:sup>
                              </m:sSup>
                            </m:e>
                          </m:d>
                        </m:sup>
                      </m:sSup>
                    </m:oMath>
                  </m:oMathPara>
                </a14:m>
                <a:endParaRPr lang="en-IN" sz="2000" dirty="0" smtClean="0">
                  <a:latin typeface="Times New Roman" pitchFamily="18" charset="0"/>
                  <a:cs typeface="Times New Roman" pitchFamily="18" charset="0"/>
                </a:endParaRPr>
              </a:p>
              <a:p>
                <a:pPr algn="just"/>
                <a:endParaRPr lang="en-IN" sz="2000" b="1" u="sng"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9248" y="894834"/>
                <a:ext cx="11778176" cy="4804585"/>
              </a:xfrm>
              <a:prstGeom prst="rect">
                <a:avLst/>
              </a:prstGeom>
              <a:blipFill rotWithShape="1">
                <a:blip r:embed="rId3"/>
                <a:stretch>
                  <a:fillRect l="-569" t="-635" r="-518"/>
                </a:stretch>
              </a:blipFill>
            </p:spPr>
            <p:txBody>
              <a:bodyPr/>
              <a:lstStyle/>
              <a:p>
                <a:r>
                  <a:rPr lang="en-IN">
                    <a:noFill/>
                  </a:rPr>
                  <a:t> </a:t>
                </a:r>
              </a:p>
            </p:txBody>
          </p:sp>
        </mc:Fallback>
      </mc:AlternateContent>
    </p:spTree>
    <p:extLst>
      <p:ext uri="{BB962C8B-B14F-4D97-AF65-F5344CB8AC3E}">
        <p14:creationId xmlns:p14="http://schemas.microsoft.com/office/powerpoint/2010/main" val="481037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34576" y="160786"/>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34576" y="6323987"/>
            <a:ext cx="12019909"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38/50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53999" y="898524"/>
                <a:ext cx="11609525" cy="52355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Doppler spectrum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𝑆</m:t>
                        </m:r>
                      </m:e>
                      <m:sub>
                        <m:r>
                          <a:rPr lang="en-US" sz="2000" b="0" i="1" smtClean="0">
                            <a:latin typeface="Cambria Math"/>
                            <a:cs typeface="Times New Roman" pitchFamily="18" charset="0"/>
                          </a:rPr>
                          <m:t>𝐻</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𝑓</m:t>
                        </m:r>
                      </m:e>
                    </m:d>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Eq. (4.14), which is associated with the Jakes’ temporal correlation model, is termed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Jakes’ spectrum and is very popular in the context of wireless communications to model the correlation function of time-varying wireless channels</a:t>
                </a:r>
                <a:r>
                  <a:rPr lang="en-US" sz="2000" dirty="0" smtClean="0">
                    <a:latin typeface="Times New Roman" pitchFamily="18" charset="0"/>
                    <a:cs typeface="Times New Roman" pitchFamily="18" charset="0"/>
                  </a:rPr>
                  <a:t>.</a:t>
                </a: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53999" y="898524"/>
                <a:ext cx="11609525" cy="5235575"/>
              </a:xfrm>
              <a:blipFill rotWithShape="1">
                <a:blip r:embed="rId4"/>
                <a:stretch>
                  <a:fillRect l="-473" t="-1164" r="-525"/>
                </a:stretch>
              </a:blipFill>
            </p:spPr>
            <p:txBody>
              <a:bodyPr/>
              <a:lstStyle/>
              <a:p>
                <a:r>
                  <a:rPr lang="en-IN">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798" y="1511300"/>
            <a:ext cx="4127583"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7474798" y="5067300"/>
                <a:ext cx="4298102" cy="912814"/>
              </a:xfrm>
              <a:prstGeom prst="rect">
                <a:avLst/>
              </a:prstGeom>
            </p:spPr>
            <p:txBody>
              <a:bodyPr wrap="square">
                <a:spAutoFit/>
              </a:bodyPr>
              <a:lstStyle/>
              <a:p>
                <a:r>
                  <a:rPr lang="en-US" sz="2000" b="1" dirty="0" smtClean="0">
                    <a:latin typeface="Times New Roman" pitchFamily="18" charset="0"/>
                    <a:cs typeface="Times New Roman" pitchFamily="18" charset="0"/>
                  </a:rPr>
                  <a:t>Figure 4.17 </a:t>
                </a:r>
                <a:r>
                  <a:rPr lang="en-US" sz="2000" b="1" dirty="0">
                    <a:latin typeface="Times New Roman" pitchFamily="18" charset="0"/>
                    <a:cs typeface="Times New Roman" pitchFamily="18" charset="0"/>
                  </a:rPr>
                  <a:t>Jakes’ spectrum as a function of normalized </a:t>
                </a:r>
                <a:r>
                  <a:rPr lang="en-US" sz="2000" b="1" dirty="0" smtClean="0">
                    <a:latin typeface="Times New Roman" pitchFamily="18" charset="0"/>
                    <a:cs typeface="Times New Roman" pitchFamily="18" charset="0"/>
                  </a:rPr>
                  <a:t>frequency</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𝒇</m:t>
                        </m:r>
                      </m:num>
                      <m:den>
                        <m:sSub>
                          <m:sSubPr>
                            <m:ctrlPr>
                              <a:rPr lang="en-US" sz="2000" b="1" i="1" smtClean="0">
                                <a:latin typeface="Cambria Math"/>
                                <a:cs typeface="Times New Roman" pitchFamily="18" charset="0"/>
                              </a:rPr>
                            </m:ctrlPr>
                          </m:sSubPr>
                          <m:e>
                            <m:r>
                              <a:rPr lang="en-US" sz="2000" b="1" i="1" smtClean="0">
                                <a:latin typeface="Cambria Math"/>
                                <a:cs typeface="Times New Roman" pitchFamily="18" charset="0"/>
                              </a:rPr>
                              <m:t>𝒇</m:t>
                            </m:r>
                          </m:e>
                          <m:sub>
                            <m:r>
                              <a:rPr lang="en-US" sz="2000" b="1" i="1" smtClean="0">
                                <a:latin typeface="Cambria Math"/>
                                <a:cs typeface="Times New Roman" pitchFamily="18" charset="0"/>
                              </a:rPr>
                              <m:t>𝒅</m:t>
                            </m:r>
                          </m:sub>
                        </m:sSub>
                      </m:den>
                    </m:f>
                  </m:oMath>
                </a14:m>
                <a:endParaRPr lang="en-IN" sz="2000" b="1"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474798" y="5067300"/>
                <a:ext cx="4298102" cy="912814"/>
              </a:xfrm>
              <a:prstGeom prst="rect">
                <a:avLst/>
              </a:prstGeom>
              <a:blipFill rotWithShape="1">
                <a:blip r:embed="rId6"/>
                <a:stretch>
                  <a:fillRect l="-1418" t="-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17500" y="1852136"/>
                <a:ext cx="6877898" cy="2233304"/>
              </a:xfrm>
              <a:prstGeom prst="rect">
                <a:avLst/>
              </a:prstGeom>
            </p:spPr>
            <p:txBody>
              <a:bodyPr wrap="square">
                <a:spAutoFit/>
              </a:bodyPr>
              <a:lstStyle/>
              <a:p>
                <a:pPr marL="285750" indent="-285750" algn="just">
                  <a:buFont typeface="Wingdings" pitchFamily="2" charset="2"/>
                  <a:buChar char="Ø"/>
                </a:pPr>
                <a:r>
                  <a:rPr lang="en-US" dirty="0" smtClean="0">
                    <a:latin typeface="Times New Roman" pitchFamily="18" charset="0"/>
                    <a:cs typeface="Times New Roman" pitchFamily="18" charset="0"/>
                  </a:rPr>
                  <a:t>A figure of the Jakes spectrum is shown in Figure 4.17. </a:t>
                </a:r>
                <a:r>
                  <a:rPr lang="en-US" dirty="0">
                    <a:latin typeface="Times New Roman" pitchFamily="18" charset="0"/>
                    <a:cs typeface="Times New Roman" pitchFamily="18" charset="0"/>
                  </a:rPr>
                  <a:t>It can be seen that the spectrum is ’U’ shaped and restricted between </a:t>
                </a:r>
                <a14:m>
                  <m:oMath xmlns:m="http://schemas.openxmlformats.org/officeDocument/2006/math">
                    <m:sSup>
                      <m:sSupPr>
                        <m:ctrlPr>
                          <a:rPr lang="en-US" i="1" smtClean="0">
                            <a:latin typeface="Cambria Math"/>
                            <a:cs typeface="Times New Roman" pitchFamily="18" charset="0"/>
                          </a:rPr>
                        </m:ctrlPr>
                      </m:sSupPr>
                      <m:e>
                        <m:sSub>
                          <m:sSubPr>
                            <m:ctrlPr>
                              <a:rPr lang="en-US" i="1" smtClean="0">
                                <a:latin typeface="Cambria Math"/>
                                <a:cs typeface="Times New Roman" pitchFamily="18" charset="0"/>
                              </a:rPr>
                            </m:ctrlPr>
                          </m:sSubPr>
                          <m:e>
                            <m:r>
                              <a:rPr lang="en-US" b="0" i="1" smtClean="0">
                                <a:latin typeface="Cambria Math"/>
                                <a:cs typeface="Times New Roman" pitchFamily="18" charset="0"/>
                              </a:rPr>
                              <m:t>−</m:t>
                            </m:r>
                            <m:r>
                              <a:rPr lang="en-US" b="0" i="1" smtClean="0">
                                <a:latin typeface="Cambria Math"/>
                                <a:cs typeface="Times New Roman" pitchFamily="18" charset="0"/>
                              </a:rPr>
                              <m:t>𝑓</m:t>
                            </m:r>
                          </m:e>
                          <m:sub>
                            <m:r>
                              <a:rPr lang="en-US" b="0" i="1" smtClean="0">
                                <a:latin typeface="Cambria Math"/>
                                <a:cs typeface="Times New Roman" pitchFamily="18" charset="0"/>
                              </a:rPr>
                              <m:t>𝑑</m:t>
                            </m:r>
                          </m:sub>
                        </m:sSub>
                      </m:e>
                      <m:sup>
                        <m:r>
                          <a:rPr lang="en-US" b="0" i="1" smtClean="0">
                            <a:latin typeface="Cambria Math"/>
                            <a:cs typeface="Times New Roman" pitchFamily="18" charset="0"/>
                          </a:rPr>
                          <m:t>𝑚𝑎𝑥</m:t>
                        </m:r>
                      </m:sup>
                    </m:sSup>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14:m>
                  <m:oMath xmlns:m="http://schemas.openxmlformats.org/officeDocument/2006/math">
                    <m:sSup>
                      <m:sSupPr>
                        <m:ctrlPr>
                          <a:rPr lang="en-US" i="1" smtClean="0">
                            <a:latin typeface="Cambria Math"/>
                            <a:cs typeface="Times New Roman" pitchFamily="18" charset="0"/>
                          </a:rPr>
                        </m:ctrlPr>
                      </m:sSupPr>
                      <m:e>
                        <m:sSub>
                          <m:sSubPr>
                            <m:ctrlPr>
                              <a:rPr lang="en-US" i="1" smtClean="0">
                                <a:latin typeface="Cambria Math"/>
                                <a:cs typeface="Times New Roman" pitchFamily="18" charset="0"/>
                              </a:rPr>
                            </m:ctrlPr>
                          </m:sSubPr>
                          <m:e>
                            <m:r>
                              <a:rPr lang="en-US" b="0" i="1" smtClean="0">
                                <a:latin typeface="Cambria Math"/>
                                <a:cs typeface="Times New Roman" pitchFamily="18" charset="0"/>
                              </a:rPr>
                              <m:t>𝑓</m:t>
                            </m:r>
                          </m:e>
                          <m:sub>
                            <m:r>
                              <a:rPr lang="en-US" b="0" i="1" smtClean="0">
                                <a:latin typeface="Cambria Math"/>
                                <a:cs typeface="Times New Roman" pitchFamily="18" charset="0"/>
                              </a:rPr>
                              <m:t>𝑑</m:t>
                            </m:r>
                          </m:sub>
                        </m:sSub>
                      </m:e>
                      <m:sup>
                        <m:r>
                          <a:rPr lang="en-US" b="0" i="1" smtClean="0">
                            <a:latin typeface="Cambria Math"/>
                            <a:cs typeface="Times New Roman" pitchFamily="18" charset="0"/>
                          </a:rPr>
                          <m:t>𝑚𝑎𝑥</m:t>
                        </m:r>
                      </m:sup>
                    </m:sSup>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Hence, this is colloquially also termed a </a:t>
                </a:r>
                <a:r>
                  <a:rPr lang="en-US" b="1" i="1" dirty="0">
                    <a:latin typeface="Times New Roman" pitchFamily="18" charset="0"/>
                    <a:cs typeface="Times New Roman" pitchFamily="18" charset="0"/>
                  </a:rPr>
                  <a:t>U-shaped Doppler spectrum </a:t>
                </a:r>
                <a:endParaRPr lang="en-US" b="1" i="1" dirty="0" smtClean="0">
                  <a:latin typeface="Times New Roman" pitchFamily="18" charset="0"/>
                  <a:cs typeface="Times New Roman" pitchFamily="18" charset="0"/>
                </a:endParaRPr>
              </a:p>
              <a:p>
                <a:pPr marL="285750" indent="-285750" algn="just">
                  <a:buFont typeface="Wingdings" pitchFamily="2" charset="2"/>
                  <a:buChar char="Ø"/>
                </a:pPr>
                <a:r>
                  <a:rPr lang="en-US" b="1" i="1"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spectrum </a:t>
                </a:r>
                <a:r>
                  <a:rPr lang="en-US" dirty="0">
                    <a:latin typeface="Times New Roman" pitchFamily="18" charset="0"/>
                    <a:cs typeface="Times New Roman" pitchFamily="18" charset="0"/>
                  </a:rPr>
                  <a:t>of Doppler </a:t>
                </a:r>
                <a:r>
                  <a:rPr lang="en-US" dirty="0" smtClean="0">
                    <a:latin typeface="Times New Roman" pitchFamily="18" charset="0"/>
                    <a:cs typeface="Times New Roman" pitchFamily="18" charset="0"/>
                  </a:rPr>
                  <a:t>spread is given as</a:t>
                </a:r>
              </a:p>
              <a:p>
                <a:pPr marL="285750" indent="-285750" algn="just">
                  <a:buFont typeface="Wingdings" pitchFamily="2" charset="2"/>
                  <a:buChar char="Ø"/>
                </a:pPr>
                <a:endParaRPr lang="en-US"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IN" i="1" smtClean="0">
                              <a:latin typeface="Cambria Math"/>
                              <a:cs typeface="Times New Roman" pitchFamily="18" charset="0"/>
                            </a:rPr>
                          </m:ctrlPr>
                        </m:sSubPr>
                        <m:e>
                          <m:sSup>
                            <m:sSupPr>
                              <m:ctrlPr>
                                <a:rPr lang="en-IN" i="1" smtClean="0">
                                  <a:latin typeface="Cambria Math"/>
                                  <a:cs typeface="Times New Roman" pitchFamily="18" charset="0"/>
                                </a:rPr>
                              </m:ctrlPr>
                            </m:sSupPr>
                            <m:e>
                              <m:r>
                                <a:rPr lang="en-US" b="0" i="1" smtClean="0">
                                  <a:latin typeface="Cambria Math"/>
                                  <a:cs typeface="Times New Roman" pitchFamily="18" charset="0"/>
                                </a:rPr>
                                <m:t>2</m:t>
                              </m:r>
                              <m:r>
                                <a:rPr lang="en-US" b="0" i="1" smtClean="0">
                                  <a:latin typeface="Cambria Math"/>
                                  <a:cs typeface="Times New Roman" pitchFamily="18" charset="0"/>
                                </a:rPr>
                                <m:t>𝑓</m:t>
                              </m:r>
                            </m:e>
                            <m:sup>
                              <m:r>
                                <a:rPr lang="en-US" b="0" i="1" smtClean="0">
                                  <a:latin typeface="Cambria Math"/>
                                  <a:cs typeface="Times New Roman" pitchFamily="18" charset="0"/>
                                </a:rPr>
                                <m:t>𝑚𝑎𝑥</m:t>
                              </m:r>
                            </m:sup>
                          </m:sSup>
                        </m:e>
                        <m:sub>
                          <m:r>
                            <a:rPr lang="en-US" b="0" i="1" smtClean="0">
                              <a:latin typeface="Cambria Math"/>
                              <a:cs typeface="Times New Roman" pitchFamily="18" charset="0"/>
                            </a:rPr>
                            <m:t>𝑑</m:t>
                          </m:r>
                        </m:sub>
                      </m:sSub>
                      <m:r>
                        <a:rPr lang="en-IN" i="1" smtClean="0">
                          <a:latin typeface="Cambria Math"/>
                          <a:ea typeface="Cambria Math"/>
                          <a:cs typeface="Times New Roman" pitchFamily="18" charset="0"/>
                        </a:rPr>
                        <m:t>=</m:t>
                      </m:r>
                      <m:r>
                        <a:rPr lang="en-US" b="0" i="1" smtClean="0">
                          <a:latin typeface="Cambria Math"/>
                          <a:ea typeface="Cambria Math"/>
                          <a:cs typeface="Times New Roman" pitchFamily="18" charset="0"/>
                        </a:rPr>
                        <m:t>2</m:t>
                      </m:r>
                      <m:f>
                        <m:fPr>
                          <m:ctrlPr>
                            <a:rPr lang="en-US" b="0" i="1" smtClean="0">
                              <a:latin typeface="Cambria Math"/>
                              <a:ea typeface="Cambria Math"/>
                              <a:cs typeface="Times New Roman" pitchFamily="18" charset="0"/>
                            </a:rPr>
                          </m:ctrlPr>
                        </m:fPr>
                        <m:num>
                          <m:r>
                            <a:rPr lang="en-US" b="0" i="1" smtClean="0">
                              <a:latin typeface="Cambria Math"/>
                              <a:ea typeface="Cambria Math"/>
                              <a:cs typeface="Times New Roman" pitchFamily="18" charset="0"/>
                            </a:rPr>
                            <m:t>𝑣</m:t>
                          </m:r>
                        </m:num>
                        <m:den>
                          <m:r>
                            <a:rPr lang="en-US" b="0" i="1" smtClean="0">
                              <a:latin typeface="Cambria Math"/>
                              <a:ea typeface="Cambria Math"/>
                              <a:cs typeface="Times New Roman" pitchFamily="18" charset="0"/>
                            </a:rPr>
                            <m:t>𝑐</m:t>
                          </m:r>
                        </m:den>
                      </m:f>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𝑓</m:t>
                          </m:r>
                        </m:e>
                        <m:sub>
                          <m:r>
                            <a:rPr lang="en-US" b="0" i="1" smtClean="0">
                              <a:latin typeface="Cambria Math"/>
                              <a:ea typeface="Cambria Math"/>
                              <a:cs typeface="Times New Roman" pitchFamily="18" charset="0"/>
                            </a:rPr>
                            <m:t>𝑐</m:t>
                          </m:r>
                        </m:sub>
                      </m:sSub>
                    </m:oMath>
                  </m:oMathPara>
                </a14:m>
                <a:endParaRPr lang="en-IN"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7500" y="1852136"/>
                <a:ext cx="6877898" cy="2233304"/>
              </a:xfrm>
              <a:prstGeom prst="rect">
                <a:avLst/>
              </a:prstGeom>
              <a:blipFill rotWithShape="1">
                <a:blip r:embed="rId7"/>
                <a:stretch>
                  <a:fillRect l="-532" t="-1366" r="-798"/>
                </a:stretch>
              </a:blipFill>
            </p:spPr>
            <p:txBody>
              <a:bodyPr/>
              <a:lstStyle/>
              <a:p>
                <a:r>
                  <a:rPr lang="en-IN">
                    <a:noFill/>
                  </a:rPr>
                  <a:t> </a:t>
                </a:r>
              </a:p>
            </p:txBody>
          </p:sp>
        </mc:Fallback>
      </mc:AlternateContent>
    </p:spTree>
    <p:extLst>
      <p:ext uri="{BB962C8B-B14F-4D97-AF65-F5344CB8AC3E}">
        <p14:creationId xmlns:p14="http://schemas.microsoft.com/office/powerpoint/2010/main" val="215238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DIVERSITY TECHNIQUES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39/50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Content Placeholder 2"/>
          <p:cNvSpPr>
            <a:spLocks noGrp="1"/>
          </p:cNvSpPr>
          <p:nvPr>
            <p:ph idx="1"/>
          </p:nvPr>
        </p:nvSpPr>
        <p:spPr>
          <a:xfrm>
            <a:off x="248798" y="987424"/>
            <a:ext cx="11727302" cy="5146675"/>
          </a:xfrm>
        </p:spPr>
        <p:txBody>
          <a:bodyPr>
            <a:normAutofit/>
          </a:bodyPr>
          <a:lstStyle/>
          <a:p>
            <a:pPr marL="0" indent="0" algn="just">
              <a:buNone/>
            </a:pPr>
            <a:r>
              <a:rPr lang="en-US" sz="2000" b="1" u="sng" dirty="0" smtClean="0">
                <a:latin typeface="Times New Roman" pitchFamily="18" charset="0"/>
                <a:cs typeface="Times New Roman" pitchFamily="18" charset="0"/>
              </a:rPr>
              <a:t>INTRODUCCTION TO DIVERSITY TECHNIQUES </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diversity theory underpins all modern wireless communication theory and technologies. It is by far the most effective strategy for combating the effects of multipath fading in a wireless channel and ensuring reliable communication.</a:t>
            </a:r>
          </a:p>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simple fact that independent wireless channels incur randomly independent levels of fading underpins diversity. As a result, the likelihood of numerous independent wireless channels experiencing a deep fade at the same time is far smaller than that of a single fading channel.</a:t>
            </a:r>
            <a:endParaRPr lang="en-IN"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7" y="3152775"/>
            <a:ext cx="7172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56051" y="5311805"/>
            <a:ext cx="6298904" cy="400110"/>
          </a:xfrm>
          <a:prstGeom prst="rect">
            <a:avLst/>
          </a:prstGeom>
        </p:spPr>
        <p:txBody>
          <a:bodyPr wrap="none">
            <a:spAutoFit/>
          </a:bodyPr>
          <a:lstStyle/>
          <a:p>
            <a:r>
              <a:rPr lang="en-US" sz="2000" b="1" dirty="0" smtClean="0">
                <a:latin typeface="Times New Roman" pitchFamily="18" charset="0"/>
                <a:cs typeface="Times New Roman" pitchFamily="18" charset="0"/>
              </a:rPr>
              <a:t>Figure 3.18 Schematic of diversity-based wireless system</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1813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34576" y="9135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40/50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085" y="917124"/>
            <a:ext cx="3373440" cy="296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17085" y="3886199"/>
            <a:ext cx="3373440" cy="1015663"/>
          </a:xfrm>
          <a:prstGeom prst="rect">
            <a:avLst/>
          </a:prstGeom>
        </p:spPr>
        <p:txBody>
          <a:bodyPr wrap="square">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3.19 </a:t>
            </a:r>
            <a:r>
              <a:rPr lang="en-US" sz="2000" b="1" dirty="0">
                <a:latin typeface="Times New Roman" pitchFamily="18" charset="0"/>
                <a:cs typeface="Times New Roman" pitchFamily="18" charset="0"/>
              </a:rPr>
              <a:t>Schematic of multiple receive antenna wireless system</a:t>
            </a:r>
            <a:endParaRPr lang="en-IN" sz="20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06400" y="870638"/>
                <a:ext cx="7835900" cy="4801314"/>
              </a:xfrm>
              <a:prstGeom prst="rect">
                <a:avLst/>
              </a:prstGeom>
            </p:spPr>
            <p:txBody>
              <a:bodyPr wrap="square">
                <a:spAutoFit/>
              </a:bodyPr>
              <a:lstStyle/>
              <a:p>
                <a:pPr marL="342900" indent="-342900" algn="just">
                  <a:buFont typeface="Wingdings" pitchFamily="2" charset="2"/>
                  <a:buChar char="Ø"/>
                </a:pPr>
                <a:r>
                  <a:rPr lang="en-US" dirty="0" smtClean="0">
                    <a:latin typeface="Times New Roman" pitchFamily="18" charset="0"/>
                    <a:cs typeface="Times New Roman" pitchFamily="18" charset="0"/>
                  </a:rPr>
                  <a:t>The diversity-based system, which operates on four parallel links from the above figure, is able to operate even with two links in a deep fade. Hence, the philosophy of diversity can, therefore, be stated concisely as </a:t>
                </a:r>
                <a:r>
                  <a:rPr lang="en-US" i="1" dirty="0" smtClean="0">
                    <a:latin typeface="Times New Roman" pitchFamily="18" charset="0"/>
                    <a:cs typeface="Times New Roman" pitchFamily="18" charset="0"/>
                  </a:rPr>
                  <a:t>“transmission of multiple copies of the information signal over independent channels, thereby substantially reducing the chance of information loss due to the erratic nature of the wireless channels which causes any one or a subset of these channels to be in a deep fade”.</a:t>
                </a:r>
              </a:p>
              <a:p>
                <a:pPr marL="342900" indent="-342900" algn="just">
                  <a:buFont typeface="Wingdings" pitchFamily="2" charset="2"/>
                  <a:buChar char="Ø"/>
                </a:pPr>
                <a:endParaRPr lang="en-US" i="1" dirty="0" smtClean="0">
                  <a:latin typeface="Times New Roman" pitchFamily="18" charset="0"/>
                  <a:cs typeface="Times New Roman" pitchFamily="18" charset="0"/>
                </a:endParaRPr>
              </a:p>
              <a:p>
                <a:pPr marL="342900" indent="-342900" algn="just">
                  <a:buFont typeface="Wingdings" pitchFamily="2" charset="2"/>
                  <a:buChar char="Ø"/>
                </a:pPr>
                <a:r>
                  <a:rPr lang="en-US" dirty="0">
                    <a:latin typeface="Times New Roman" pitchFamily="18" charset="0"/>
                    <a:cs typeface="Times New Roman" pitchFamily="18" charset="0"/>
                  </a:rPr>
                  <a:t>A typical example of such a diversity-based system is the multiple receive antenna wireless system, also termed the </a:t>
                </a:r>
                <a:r>
                  <a:rPr lang="en-US" b="1" i="1" dirty="0">
                    <a:latin typeface="Times New Roman" pitchFamily="18" charset="0"/>
                    <a:cs typeface="Times New Roman" pitchFamily="18" charset="0"/>
                  </a:rPr>
                  <a:t>Single-Input Multiple-Output (SIMO)</a:t>
                </a:r>
                <a:r>
                  <a:rPr lang="en-US" dirty="0">
                    <a:latin typeface="Times New Roman" pitchFamily="18" charset="0"/>
                    <a:cs typeface="Times New Roman" pitchFamily="18" charset="0"/>
                  </a:rPr>
                  <a:t> wireless system, schematically shown in Figure </a:t>
                </a:r>
                <a:r>
                  <a:rPr lang="en-US" dirty="0" smtClean="0">
                    <a:latin typeface="Times New Roman" pitchFamily="18" charset="0"/>
                    <a:cs typeface="Times New Roman" pitchFamily="18" charset="0"/>
                  </a:rPr>
                  <a:t>3.19. </a:t>
                </a:r>
              </a:p>
              <a:p>
                <a:pPr algn="just"/>
                <a:endParaRPr lang="en-US" dirty="0" smtClean="0">
                  <a:latin typeface="Times New Roman" pitchFamily="18" charset="0"/>
                  <a:cs typeface="Times New Roman" pitchFamily="18" charset="0"/>
                </a:endParaRPr>
              </a:p>
              <a:p>
                <a:pPr marL="342900" indent="-342900" algn="just">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single transmit antenna in this system is denoted </a:t>
                </a:r>
                <a:r>
                  <a:rPr lang="en-US" dirty="0" smtClean="0">
                    <a:latin typeface="Times New Roman" pitchFamily="18" charset="0"/>
                    <a:cs typeface="Times New Roman" pitchFamily="18" charset="0"/>
                  </a:rPr>
                  <a:t>by</a:t>
                </a:r>
                <a14:m>
                  <m:oMath xmlns:m="http://schemas.openxmlformats.org/officeDocument/2006/math">
                    <m:r>
                      <a:rPr lang="en-US" b="0" i="0" smtClean="0">
                        <a:latin typeface="Cambria Math"/>
                        <a:cs typeface="Times New Roman" pitchFamily="18" charset="0"/>
                      </a:rPr>
                      <m:t>  </m:t>
                    </m:r>
                    <m:sSub>
                      <m:sSubPr>
                        <m:ctrlPr>
                          <a:rPr lang="en-US" i="1" smtClean="0">
                            <a:latin typeface="Cambria Math"/>
                            <a:cs typeface="Times New Roman" pitchFamily="18" charset="0"/>
                          </a:rPr>
                        </m:ctrlPr>
                      </m:sSubPr>
                      <m:e>
                        <m:r>
                          <a:rPr lang="en-US" b="0" i="1" smtClean="0">
                            <a:latin typeface="Cambria Math"/>
                            <a:cs typeface="Times New Roman" pitchFamily="18" charset="0"/>
                          </a:rPr>
                          <m:t>𝑇</m:t>
                        </m:r>
                      </m:e>
                      <m:sub>
                        <m:r>
                          <a:rPr lang="en-US" b="0" i="1" smtClean="0">
                            <a:latin typeface="Cambria Math"/>
                            <a:cs typeface="Times New Roman" pitchFamily="18" charset="0"/>
                          </a:rPr>
                          <m:t>𝑥</m:t>
                        </m:r>
                      </m:sub>
                    </m:sSub>
                    <m:r>
                      <a:rPr lang="en-US" i="1" smtClean="0">
                        <a:latin typeface="Cambria Math"/>
                        <a:ea typeface="Cambria Math"/>
                        <a:cs typeface="Times New Roman" pitchFamily="18" charset="0"/>
                      </a:rPr>
                      <m:t>≠</m:t>
                    </m:r>
                    <m:r>
                      <a:rPr lang="en-US" b="0" i="1" smtClean="0">
                        <a:latin typeface="Cambria Math"/>
                        <a:ea typeface="Cambria Math"/>
                        <a:cs typeface="Times New Roman" pitchFamily="18" charset="0"/>
                      </a:rPr>
                      <m:t>1</m:t>
                    </m:r>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while the </a:t>
                </a:r>
                <a:r>
                  <a:rPr lang="en-US" i="1" dirty="0">
                    <a:latin typeface="Times New Roman" pitchFamily="18" charset="0"/>
                    <a:cs typeface="Times New Roman" pitchFamily="18" charset="0"/>
                  </a:rPr>
                  <a:t>L</a:t>
                </a:r>
                <a:r>
                  <a:rPr lang="en-US" dirty="0">
                    <a:latin typeface="Times New Roman" pitchFamily="18" charset="0"/>
                    <a:cs typeface="Times New Roman" pitchFamily="18" charset="0"/>
                  </a:rPr>
                  <a:t> receive antennas are denoted by </a:t>
                </a:r>
                <a14:m>
                  <m:oMath xmlns:m="http://schemas.openxmlformats.org/officeDocument/2006/math">
                    <m:sSub>
                      <m:sSubPr>
                        <m:ctrlPr>
                          <a:rPr lang="en-US" i="1" dirty="0" smtClean="0">
                            <a:latin typeface="Cambria Math"/>
                            <a:cs typeface="Times New Roman" pitchFamily="18" charset="0"/>
                          </a:rPr>
                        </m:ctrlPr>
                      </m:sSubPr>
                      <m:e>
                        <m:r>
                          <a:rPr lang="en-US" b="0" i="1" dirty="0" smtClean="0">
                            <a:latin typeface="Cambria Math"/>
                            <a:cs typeface="Times New Roman" pitchFamily="18" charset="0"/>
                          </a:rPr>
                          <m:t>𝑅</m:t>
                        </m:r>
                      </m:e>
                      <m:sub>
                        <m:r>
                          <a:rPr lang="en-US" b="0" i="1" dirty="0" smtClean="0">
                            <a:latin typeface="Cambria Math"/>
                            <a:cs typeface="Times New Roman" pitchFamily="18" charset="0"/>
                          </a:rPr>
                          <m:t>𝑥</m:t>
                        </m:r>
                      </m:sub>
                    </m:sSub>
                    <m:r>
                      <a:rPr lang="en-US"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𝑖</m:t>
                    </m:r>
                    <m:r>
                      <a:rPr lang="en-US" b="0" i="1" dirty="0" smtClean="0">
                        <a:latin typeface="Cambria Math"/>
                        <a:ea typeface="Cambria Math"/>
                        <a:cs typeface="Times New Roman" pitchFamily="18" charset="0"/>
                      </a:rPr>
                      <m:t>,0 ≤ </m:t>
                    </m:r>
                    <m:r>
                      <a:rPr lang="en-US" i="1" dirty="0">
                        <a:latin typeface="Cambria Math"/>
                        <a:cs typeface="Times New Roman" pitchFamily="18" charset="0"/>
                      </a:rPr>
                      <m:t>𝑖</m:t>
                    </m:r>
                    <m:r>
                      <a:rPr lang="en-US" i="1" dirty="0">
                        <a:latin typeface="Cambria Math"/>
                        <a:cs typeface="Times New Roman" pitchFamily="18" charset="0"/>
                      </a:rPr>
                      <m:t> ≤ </m:t>
                    </m:r>
                    <m:r>
                      <a:rPr lang="en-US" i="1" dirty="0">
                        <a:latin typeface="Cambria Math"/>
                        <a:cs typeface="Times New Roman" pitchFamily="18" charset="0"/>
                      </a:rPr>
                      <m:t>𝐿</m:t>
                    </m:r>
                  </m:oMath>
                </a14:m>
                <a:r>
                  <a:rPr lang="en-US" dirty="0">
                    <a:latin typeface="Times New Roman" pitchFamily="18" charset="0"/>
                    <a:cs typeface="Times New Roman" pitchFamily="18" charset="0"/>
                  </a:rPr>
                  <a:t>. In this system, there is a wireless link between the transmit antenna and each of the receive antennas, thus accounting for a total of </a:t>
                </a:r>
                <a:r>
                  <a:rPr lang="en-US" i="1" dirty="0">
                    <a:latin typeface="Times New Roman" pitchFamily="18" charset="0"/>
                    <a:cs typeface="Times New Roman" pitchFamily="18" charset="0"/>
                  </a:rPr>
                  <a:t>L</a:t>
                </a:r>
                <a:r>
                  <a:rPr lang="en-US" dirty="0">
                    <a:latin typeface="Times New Roman" pitchFamily="18" charset="0"/>
                    <a:cs typeface="Times New Roman" pitchFamily="18" charset="0"/>
                  </a:rPr>
                  <a:t> links between the transmitter and receiver. Hence, naturally, such a system is a diversity-based wireless system</a:t>
                </a:r>
                <a:endParaRPr lang="en-IN" i="1"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6400" y="870638"/>
                <a:ext cx="7835900" cy="4801314"/>
              </a:xfrm>
              <a:prstGeom prst="rect">
                <a:avLst/>
              </a:prstGeom>
              <a:blipFill rotWithShape="1">
                <a:blip r:embed="rId5"/>
                <a:stretch>
                  <a:fillRect l="-545" t="-635" r="-623" b="-1144"/>
                </a:stretch>
              </a:blipFill>
            </p:spPr>
            <p:txBody>
              <a:bodyPr/>
              <a:lstStyle/>
              <a:p>
                <a:r>
                  <a:rPr lang="en-IN">
                    <a:noFill/>
                  </a:rPr>
                  <a:t> </a:t>
                </a:r>
              </a:p>
            </p:txBody>
          </p:sp>
        </mc:Fallback>
      </mc:AlternateContent>
    </p:spTree>
    <p:extLst>
      <p:ext uri="{BB962C8B-B14F-4D97-AF65-F5344CB8AC3E}">
        <p14:creationId xmlns:p14="http://schemas.microsoft.com/office/powerpoint/2010/main" val="426244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41/50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85824"/>
                <a:ext cx="11799008" cy="5197475"/>
              </a:xfrm>
            </p:spPr>
            <p:txBody>
              <a:bodyPr>
                <a:normAutofit/>
              </a:bodyPr>
              <a:lstStyle/>
              <a:p>
                <a:pPr marL="0" indent="0">
                  <a:buNone/>
                </a:pPr>
                <a:r>
                  <a:rPr lang="en-US" sz="2000" b="1" u="sng" dirty="0" smtClean="0">
                    <a:latin typeface="Times New Roman" pitchFamily="18" charset="0"/>
                    <a:cs typeface="Times New Roman" pitchFamily="18" charset="0"/>
                  </a:rPr>
                  <a:t>MRC FOR MULTI-ANTENNA SYSTEMS</a:t>
                </a:r>
                <a:r>
                  <a:rPr lang="en-US" sz="2000" b="1" dirty="0" smtClean="0">
                    <a:latin typeface="Times New Roman" pitchFamily="18" charset="0"/>
                    <a:cs typeface="Times New Roman" pitchFamily="18" charset="0"/>
                  </a:rPr>
                  <a:t> :</a:t>
                </a:r>
              </a:p>
              <a:p>
                <a:pPr>
                  <a:buFont typeface="Wingdings" pitchFamily="2" charset="2"/>
                  <a:buChar char="Ø"/>
                </a:pPr>
                <a:r>
                  <a:rPr lang="en-US" sz="2000" dirty="0">
                    <a:latin typeface="Times New Roman" pitchFamily="18" charset="0"/>
                    <a:cs typeface="Times New Roman" pitchFamily="18" charset="0"/>
                  </a:rPr>
                  <a:t>Consider the signal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𝑛</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received </a:t>
                </a:r>
                <a:r>
                  <a:rPr lang="en-US" sz="2000" dirty="0">
                    <a:latin typeface="Times New Roman" pitchFamily="18" charset="0"/>
                    <a:cs typeface="Times New Roman" pitchFamily="18" charset="0"/>
                  </a:rPr>
                  <a:t>over the L receive antennas at the time instant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These can now be employed at the receiver for detection of the transmitted symbol </a:t>
                </a:r>
                <a:r>
                  <a:rPr lang="en-US" sz="2000" i="1" dirty="0">
                    <a:latin typeface="Times New Roman" pitchFamily="18" charset="0"/>
                    <a:cs typeface="Times New Roman" pitchFamily="18" charset="0"/>
                  </a:rPr>
                  <a:t>x (k)</a:t>
                </a:r>
                <a:r>
                  <a:rPr lang="en-US" sz="2000" dirty="0">
                    <a:latin typeface="Times New Roman" pitchFamily="18" charset="0"/>
                    <a:cs typeface="Times New Roman" pitchFamily="18" charset="0"/>
                  </a:rPr>
                  <a:t>. For this purpose, we combine the received signals with complex weights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𝑤</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𝑤</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𝑤</m:t>
                        </m:r>
                      </m:e>
                      <m:sub>
                        <m:r>
                          <a:rPr lang="en-US" sz="2000" b="0" i="1" smtClean="0">
                            <a:latin typeface="Cambria Math"/>
                            <a:cs typeface="Times New Roman" pitchFamily="18" charset="0"/>
                          </a:rPr>
                          <m:t>𝐿</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follows</a:t>
                </a:r>
                <a:r>
                  <a:rPr lang="en-US" sz="2000" dirty="0" smtClean="0">
                    <a:latin typeface="Times New Roman" pitchFamily="18" charset="0"/>
                    <a:cs typeface="Times New Roman" pitchFamily="18" charset="0"/>
                  </a:rPr>
                  <a:t>:</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𝑟</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1</m:t>
                              </m:r>
                            </m:sub>
                          </m:sSub>
                        </m:e>
                        <m:sup>
                          <m:r>
                            <a:rPr lang="en-US" sz="2000" b="0" i="1" smtClean="0">
                              <a:latin typeface="Cambria Math"/>
                              <a:ea typeface="Cambria Math"/>
                              <a:cs typeface="Times New Roman" pitchFamily="18" charset="0"/>
                            </a:rPr>
                            <m:t>∗</m:t>
                          </m:r>
                        </m:sup>
                      </m:sSup>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1</m:t>
                          </m:r>
                        </m:sub>
                      </m:sSub>
                      <m:r>
                        <a:rPr lang="en-US" sz="2000" b="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2</m:t>
                              </m:r>
                            </m:sub>
                          </m:sSub>
                        </m:e>
                        <m:sup>
                          <m:r>
                            <a:rPr lang="en-US" sz="2000" b="0" i="1" smtClean="0">
                              <a:latin typeface="Cambria Math"/>
                              <a:ea typeface="Cambria Math"/>
                              <a:cs typeface="Times New Roman" pitchFamily="18" charset="0"/>
                            </a:rPr>
                            <m:t>∗</m:t>
                          </m:r>
                        </m:sup>
                      </m:sSup>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2</m:t>
                          </m:r>
                        </m:sub>
                      </m:sSub>
                      <m:r>
                        <a:rPr lang="en-US" sz="2000" b="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𝐿</m:t>
                              </m:r>
                            </m:sub>
                          </m:sSub>
                        </m:e>
                        <m:sup>
                          <m:r>
                            <a:rPr lang="en-US" sz="2000" b="0" i="1" smtClean="0">
                              <a:latin typeface="Cambria Math"/>
                              <a:ea typeface="Cambria Math"/>
                              <a:cs typeface="Times New Roman" pitchFamily="18" charset="0"/>
                            </a:rPr>
                            <m:t>∗</m:t>
                          </m:r>
                        </m:sup>
                      </m:sSup>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𝐿</m:t>
                          </m:r>
                        </m:sub>
                      </m:sSub>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where </a:t>
                </a:r>
                <a14:m>
                  <m:oMath xmlns:m="http://schemas.openxmlformats.org/officeDocument/2006/math">
                    <m:sSup>
                      <m:sSupPr>
                        <m:ctrlPr>
                          <a:rPr lang="en-US" sz="2000" i="1" smtClean="0">
                            <a:latin typeface="Cambria Math"/>
                            <a:cs typeface="Times New Roman" pitchFamily="18" charset="0"/>
                          </a:rPr>
                        </m:ctrlPr>
                      </m:s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𝑤</m:t>
                            </m:r>
                          </m:e>
                          <m:sub>
                            <m:r>
                              <a:rPr lang="en-US" sz="2000" b="0" i="1" smtClean="0">
                                <a:latin typeface="Cambria Math"/>
                                <a:cs typeface="Times New Roman" pitchFamily="18" charset="0"/>
                              </a:rPr>
                              <m:t>𝑖</m:t>
                            </m:r>
                          </m:sub>
                        </m:sSub>
                      </m:e>
                      <m:sup>
                        <m:r>
                          <a:rPr lang="en-US" sz="2000" b="0" i="1" smtClean="0">
                            <a:latin typeface="Cambria Math"/>
                            <a:cs typeface="Times New Roman" pitchFamily="18" charset="0"/>
                          </a:rPr>
                          <m:t>∗</m:t>
                        </m:r>
                      </m:sup>
                    </m:sSup>
                  </m:oMath>
                </a14:m>
                <a:r>
                  <a:rPr lang="en-US" sz="2000" dirty="0" smtClean="0">
                    <a:latin typeface="Times New Roman" pitchFamily="18" charset="0"/>
                    <a:cs typeface="Times New Roman" pitchFamily="18" charset="0"/>
                  </a:rPr>
                  <a:t> denotes </a:t>
                </a:r>
                <a:r>
                  <a:rPr lang="en-US" sz="2000" dirty="0">
                    <a:latin typeface="Times New Roman" pitchFamily="18" charset="0"/>
                    <a:cs typeface="Times New Roman" pitchFamily="18" charset="0"/>
                  </a:rPr>
                  <a:t>the complex conjugate of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𝑤</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and </a:t>
                </a:r>
                <a14:m>
                  <m:oMath xmlns:m="http://schemas.openxmlformats.org/officeDocument/2006/math">
                    <m:r>
                      <a:rPr lang="en-US" sz="2000" b="0" i="1" smtClean="0">
                        <a:latin typeface="Cambria Math"/>
                        <a:cs typeface="Times New Roman" pitchFamily="18" charset="0"/>
                      </a:rPr>
                      <m:t>𝑟</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termed the decision statistic that is formed from the received signals. Defining the vector </a:t>
                </a:r>
                <a14:m>
                  <m:oMath xmlns:m="http://schemas.openxmlformats.org/officeDocument/2006/math">
                    <m:r>
                      <a:rPr lang="en-US" sz="2000">
                        <a:latin typeface="Cambria Math"/>
                        <a:ea typeface="Cambria Math"/>
                        <a:cs typeface="Times New Roman" pitchFamily="18" charset="0"/>
                      </a:rPr>
                      <m:t>𝐰</m:t>
                    </m:r>
                    <m:r>
                      <a:rPr lang="en-US" sz="2000" i="1" smtClean="0">
                        <a:latin typeface="Cambria Math"/>
                        <a:ea typeface="Cambria Math"/>
                        <a:cs typeface="Times New Roman" pitchFamily="18" charset="0"/>
                      </a:rPr>
                      <m:t>∈</m:t>
                    </m:r>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𝕔</m:t>
                        </m:r>
                      </m:e>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sSup>
                  </m:oMath>
                </a14:m>
                <a:r>
                  <a:rPr lang="en-US" sz="2000" dirty="0" smtClean="0">
                    <a:latin typeface="Times New Roman" pitchFamily="18" charset="0"/>
                    <a:cs typeface="Times New Roman" pitchFamily="18" charset="0"/>
                  </a:rPr>
                  <a:t> as</a:t>
                </a: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𝐰</m:t>
                      </m:r>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1</m:t>
                                    </m:r>
                                  </m:sub>
                                </m:sSub>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2</m:t>
                                    </m:r>
                                  </m:sub>
                                </m:sSub>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𝐿</m:t>
                                          </m:r>
                                        </m:sub>
                                      </m:sSub>
                                    </m:e>
                                  </m:mr>
                                </m:m>
                              </m:e>
                            </m:mr>
                          </m:m>
                        </m:e>
                      </m:d>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it can be easily seen that the receiver statistic </a:t>
                </a:r>
                <a:r>
                  <a:rPr lang="en-US" sz="2000" i="1" dirty="0">
                    <a:latin typeface="Times New Roman" pitchFamily="18" charset="0"/>
                    <a:cs typeface="Times New Roman" pitchFamily="18" charset="0"/>
                  </a:rPr>
                  <a:t>r (k)</a:t>
                </a:r>
                <a:r>
                  <a:rPr lang="en-US" sz="2000" dirty="0">
                    <a:latin typeface="Times New Roman" pitchFamily="18" charset="0"/>
                    <a:cs typeface="Times New Roman" pitchFamily="18" charset="0"/>
                  </a:rPr>
                  <a:t> can be compactly expressed in vector form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𝑟</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m:t>
                      </m:r>
                      <m:d>
                        <m:dPr>
                          <m:begChr m:val="["/>
                          <m:endChr m:val="]"/>
                          <m:ctrlPr>
                            <a:rPr lang="en-US" sz="2000" b="0" i="1" smtClean="0">
                              <a:latin typeface="Cambria Math"/>
                              <a:ea typeface="Cambria Math"/>
                              <a:cs typeface="Times New Roman" pitchFamily="18" charset="0"/>
                            </a:rPr>
                          </m:ctrlPr>
                        </m:dPr>
                        <m:e>
                          <m:m>
                            <m:mPr>
                              <m:mcs>
                                <m:mc>
                                  <m:mcPr>
                                    <m:count m:val="3"/>
                                    <m:mcJc m:val="center"/>
                                  </m:mcPr>
                                </m:mc>
                              </m:mcs>
                              <m:ctrlPr>
                                <a:rPr lang="en-US" sz="2000" b="0" i="1" smtClean="0">
                                  <a:latin typeface="Cambria Math"/>
                                  <a:ea typeface="Cambria Math"/>
                                  <a:cs typeface="Times New Roman" pitchFamily="18" charset="0"/>
                                </a:rPr>
                              </m:ctrlPr>
                            </m:mPr>
                            <m:mr>
                              <m:e>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1</m:t>
                                        </m:r>
                                      </m:sub>
                                    </m:sSub>
                                  </m:e>
                                  <m:sup>
                                    <m:r>
                                      <a:rPr lang="en-US" sz="2000" b="0" i="1" smtClean="0">
                                        <a:latin typeface="Cambria Math"/>
                                        <a:ea typeface="Cambria Math"/>
                                        <a:cs typeface="Times New Roman" pitchFamily="18" charset="0"/>
                                      </a:rPr>
                                      <m:t>∗</m:t>
                                    </m:r>
                                  </m:sup>
                                </m:sSup>
                              </m:e>
                              <m:e>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2</m:t>
                                        </m:r>
                                      </m:sub>
                                    </m:sSub>
                                  </m:e>
                                  <m:sup>
                                    <m:r>
                                      <a:rPr lang="en-US" sz="2000" b="0" i="1" smtClean="0">
                                        <a:latin typeface="Cambria Math"/>
                                        <a:ea typeface="Cambria Math"/>
                                        <a:cs typeface="Times New Roman" pitchFamily="18" charset="0"/>
                                      </a:rPr>
                                      <m:t>∗</m:t>
                                    </m:r>
                                  </m:sup>
                                </m:sSup>
                              </m:e>
                              <m:e>
                                <m:m>
                                  <m:mPr>
                                    <m:mcs>
                                      <m:mc>
                                        <m:mcPr>
                                          <m:count m:val="2"/>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e>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𝑤</m:t>
                                              </m:r>
                                            </m:e>
                                            <m:sup>
                                              <m:r>
                                                <a:rPr lang="en-US" sz="2000" b="0" i="1" smtClean="0">
                                                  <a:latin typeface="Cambria Math"/>
                                                  <a:ea typeface="Cambria Math"/>
                                                  <a:cs typeface="Times New Roman" pitchFamily="18" charset="0"/>
                                                </a:rPr>
                                                <m:t>∗</m:t>
                                              </m:r>
                                            </m:sup>
                                          </m:sSup>
                                        </m:e>
                                        <m:sub>
                                          <m:r>
                                            <a:rPr lang="en-US" sz="2000" b="0" i="1" smtClean="0">
                                              <a:latin typeface="Cambria Math"/>
                                              <a:ea typeface="Cambria Math"/>
                                              <a:cs typeface="Times New Roman" pitchFamily="18" charset="0"/>
                                            </a:rPr>
                                            <m:t>𝐿</m:t>
                                          </m:r>
                                        </m:sub>
                                      </m:sSub>
                                    </m:e>
                                  </m:mr>
                                </m:m>
                              </m:e>
                            </m:mr>
                          </m:m>
                        </m:e>
                      </m:d>
                      <m:d>
                        <m:dPr>
                          <m:begChr m:val="["/>
                          <m:endChr m:val="]"/>
                          <m:ctrlPr>
                            <a:rPr lang="en-US" sz="2000" b="0" i="1" smtClean="0">
                              <a:latin typeface="Cambria Math"/>
                              <a:ea typeface="Cambria Math"/>
                              <a:cs typeface="Times New Roman" pitchFamily="18" charset="0"/>
                            </a:rPr>
                          </m:ctrlPr>
                        </m:dPr>
                        <m:e>
                          <m:m>
                            <m:mPr>
                              <m:mcs>
                                <m:mc>
                                  <m:mcPr>
                                    <m:count m:val="1"/>
                                    <m:mcJc m:val="center"/>
                                  </m:mcPr>
                                </m:mc>
                              </m:mcs>
                              <m:ctrlPr>
                                <a:rPr lang="en-US" sz="2000" b="0" i="1" smtClean="0">
                                  <a:latin typeface="Cambria Math"/>
                                  <a:ea typeface="Cambria Math"/>
                                  <a:cs typeface="Times New Roman" pitchFamily="18" charset="0"/>
                                </a:rPr>
                              </m:ctrlPr>
                            </m:mP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1</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2</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m>
                                  <m:mPr>
                                    <m:mcs>
                                      <m:mc>
                                        <m:mcPr>
                                          <m:count m:val="1"/>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𝐿</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
                              </m:e>
                            </m:mr>
                          </m:m>
                        </m:e>
                      </m:d>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85824"/>
                <a:ext cx="11799008" cy="5197475"/>
              </a:xfrm>
              <a:blipFill rotWithShape="1">
                <a:blip r:embed="rId4"/>
                <a:stretch>
                  <a:fillRect l="-568" t="-1172" r="-671"/>
                </a:stretch>
              </a:blipFill>
            </p:spPr>
            <p:txBody>
              <a:bodyPr/>
              <a:lstStyle/>
              <a:p>
                <a:r>
                  <a:rPr lang="en-IN">
                    <a:noFill/>
                  </a:rPr>
                  <a:t> </a:t>
                </a:r>
              </a:p>
            </p:txBody>
          </p:sp>
        </mc:Fallback>
      </mc:AlternateContent>
    </p:spTree>
    <p:extLst>
      <p:ext uri="{BB962C8B-B14F-4D97-AF65-F5344CB8AC3E}">
        <p14:creationId xmlns:p14="http://schemas.microsoft.com/office/powerpoint/2010/main" val="3355328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42/50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85688642-F673-4C27-A857-13264C4DF7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23924"/>
                <a:ext cx="11778102" cy="52101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𝑟</m:t>
                      </m:r>
                      <m:d>
                        <m:dPr>
                          <m:ctrlPr>
                            <a:rPr lang="en-US" sz="2000" b="0" i="1" smtClean="0">
                              <a:latin typeface="Cambria Math"/>
                            </a:rPr>
                          </m:ctrlPr>
                        </m:dPr>
                        <m:e>
                          <m:r>
                            <a:rPr lang="en-US" sz="2000" b="0" i="1" smtClean="0">
                              <a:latin typeface="Cambria Math"/>
                            </a:rPr>
                            <m:t>𝑘</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𝐰</m:t>
                          </m:r>
                        </m:e>
                        <m:sup>
                          <m:r>
                            <a:rPr lang="en-US" sz="2000" b="0" i="1" smtClean="0">
                              <a:latin typeface="Cambria Math"/>
                            </a:rPr>
                            <m:t>𝐻</m:t>
                          </m:r>
                        </m:sup>
                      </m:sSup>
                      <m:r>
                        <a:rPr lang="en-US" sz="2000" b="0" i="1" smtClean="0">
                          <a:latin typeface="Cambria Math"/>
                        </a:rPr>
                        <m:t>𝒚</m:t>
                      </m:r>
                      <m:d>
                        <m:dPr>
                          <m:ctrlPr>
                            <a:rPr lang="en-US" sz="2000" b="0" i="1" smtClean="0">
                              <a:latin typeface="Cambria Math"/>
                            </a:rPr>
                          </m:ctrlPr>
                        </m:dPr>
                        <m:e>
                          <m:r>
                            <a:rPr lang="en-US" sz="2000" b="0" i="1" smtClean="0">
                              <a:latin typeface="Cambria Math"/>
                            </a:rPr>
                            <m:t>𝑘</m:t>
                          </m:r>
                        </m:e>
                      </m:d>
                    </m:oMath>
                  </m:oMathPara>
                </a14:m>
                <a:endParaRPr lang="en-IN" sz="2000" dirty="0" smtClean="0"/>
              </a:p>
              <a:p>
                <a:pPr marL="0" indent="0">
                  <a:buNone/>
                </a:pPr>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sSup>
                        <m:sSupPr>
                          <m:ctrlPr>
                            <a:rPr lang="en-IN" sz="2000" i="1" smtClean="0">
                              <a:latin typeface="Cambria Math"/>
                              <a:ea typeface="Cambria Math"/>
                            </a:rPr>
                          </m:ctrlPr>
                        </m:sSupPr>
                        <m:e>
                          <m:r>
                            <a:rPr lang="en-IN" sz="2000" i="1" smtClean="0">
                              <a:latin typeface="Cambria Math"/>
                              <a:ea typeface="Cambria Math"/>
                            </a:rPr>
                            <m:t>𝐰</m:t>
                          </m:r>
                        </m:e>
                        <m:sup>
                          <m:r>
                            <a:rPr lang="en-US" sz="2000" b="0" i="1" smtClean="0">
                              <a:latin typeface="Cambria Math"/>
                              <a:ea typeface="Cambria Math"/>
                            </a:rPr>
                            <m:t>𝐻</m:t>
                          </m:r>
                        </m:sup>
                      </m:sSup>
                      <m:d>
                        <m:dPr>
                          <m:ctrlPr>
                            <a:rPr lang="en-IN" sz="2000" i="1" smtClean="0">
                              <a:latin typeface="Cambria Math"/>
                              <a:ea typeface="Cambria Math"/>
                            </a:rPr>
                          </m:ctrlPr>
                        </m:dPr>
                        <m:e>
                          <m:r>
                            <a:rPr lang="en-IN" sz="2000" i="1" smtClean="0">
                              <a:latin typeface="Cambria Math"/>
                              <a:ea typeface="Cambria Math"/>
                            </a:rPr>
                            <m:t>𝒉</m:t>
                          </m:r>
                          <m:r>
                            <a:rPr lang="en-US" sz="2000" b="0" i="1" smtClean="0">
                              <a:latin typeface="Cambria Math"/>
                              <a:ea typeface="Cambria Math"/>
                            </a:rPr>
                            <m:t>𝑥</m:t>
                          </m:r>
                          <m:d>
                            <m:dPr>
                              <m:ctrlPr>
                                <a:rPr lang="en-US" sz="2000" b="0" i="1" smtClean="0">
                                  <a:latin typeface="Cambria Math"/>
                                  <a:ea typeface="Cambria Math"/>
                                </a:rPr>
                              </m:ctrlPr>
                            </m:dPr>
                            <m:e>
                              <m:r>
                                <a:rPr lang="en-US" sz="2000" b="0" i="1" smtClean="0">
                                  <a:latin typeface="Cambria Math"/>
                                  <a:ea typeface="Cambria Math"/>
                                </a:rPr>
                                <m:t>𝑘</m:t>
                              </m:r>
                            </m:e>
                          </m:d>
                          <m:r>
                            <a:rPr lang="en-US" sz="2000" b="0" i="1" smtClean="0">
                              <a:latin typeface="Cambria Math"/>
                              <a:ea typeface="Cambria Math"/>
                            </a:rPr>
                            <m:t>+</m:t>
                          </m:r>
                          <m:r>
                            <a:rPr lang="en-US" sz="2000" b="0" i="1" smtClean="0">
                              <a:latin typeface="Cambria Math"/>
                              <a:ea typeface="Cambria Math"/>
                            </a:rPr>
                            <m:t>𝑛</m:t>
                          </m:r>
                          <m:d>
                            <m:dPr>
                              <m:ctrlPr>
                                <a:rPr lang="en-US" sz="2000" b="0" i="1" smtClean="0">
                                  <a:latin typeface="Cambria Math"/>
                                  <a:ea typeface="Cambria Math"/>
                                </a:rPr>
                              </m:ctrlPr>
                            </m:dPr>
                            <m:e>
                              <m:r>
                                <a:rPr lang="en-US" sz="2000" b="0" i="1" smtClean="0">
                                  <a:latin typeface="Cambria Math"/>
                                  <a:ea typeface="Cambria Math"/>
                                </a:rPr>
                                <m:t>𝑘</m:t>
                              </m:r>
                            </m:e>
                          </m:d>
                        </m:e>
                      </m:d>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sSup>
                        <m:sSupPr>
                          <m:ctrlPr>
                            <a:rPr lang="en-IN" sz="2000" i="1" smtClean="0">
                              <a:latin typeface="Cambria Math"/>
                              <a:ea typeface="Cambria Math"/>
                            </a:rPr>
                          </m:ctrlPr>
                        </m:sSupPr>
                        <m:e>
                          <m:r>
                            <a:rPr lang="en-IN" sz="2000" i="1" smtClean="0">
                              <a:latin typeface="Cambria Math"/>
                              <a:ea typeface="Cambria Math"/>
                            </a:rPr>
                            <m:t>𝐰</m:t>
                          </m:r>
                        </m:e>
                        <m:sup>
                          <m:r>
                            <a:rPr lang="en-US" sz="2000" b="0" i="1" smtClean="0">
                              <a:latin typeface="Cambria Math"/>
                              <a:ea typeface="Cambria Math"/>
                            </a:rPr>
                            <m:t>𝐻</m:t>
                          </m:r>
                        </m:sup>
                      </m:sSup>
                      <m:r>
                        <a:rPr lang="en-IN" sz="2000" i="1" smtClean="0">
                          <a:latin typeface="Cambria Math"/>
                          <a:ea typeface="Cambria Math"/>
                        </a:rPr>
                        <m:t>𝒉</m:t>
                      </m:r>
                      <m:r>
                        <a:rPr lang="en-US" sz="2000" b="0" i="1" smtClean="0">
                          <a:latin typeface="Cambria Math"/>
                          <a:ea typeface="Cambria Math"/>
                        </a:rPr>
                        <m:t>𝑥</m:t>
                      </m:r>
                      <m:d>
                        <m:dPr>
                          <m:ctrlPr>
                            <a:rPr lang="en-US" sz="2000" b="0" i="1" smtClean="0">
                              <a:latin typeface="Cambria Math"/>
                              <a:ea typeface="Cambria Math"/>
                            </a:rPr>
                          </m:ctrlPr>
                        </m:dPr>
                        <m:e>
                          <m:r>
                            <a:rPr lang="en-US" sz="2000" b="0" i="1" smtClean="0">
                              <a:latin typeface="Cambria Math"/>
                              <a:ea typeface="Cambria Math"/>
                            </a:rPr>
                            <m:t>𝑘</m:t>
                          </m:r>
                        </m:e>
                      </m:d>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𝐰</m:t>
                          </m:r>
                        </m:e>
                        <m:sup>
                          <m:r>
                            <a:rPr lang="en-US" sz="2000" b="0" i="1" smtClean="0">
                              <a:latin typeface="Cambria Math"/>
                              <a:ea typeface="Cambria Math"/>
                            </a:rPr>
                            <m:t>𝐻</m:t>
                          </m:r>
                        </m:sup>
                      </m:sSup>
                      <m:r>
                        <a:rPr lang="en-US" sz="2000" b="0" i="1" smtClean="0">
                          <a:latin typeface="Cambria Math"/>
                          <a:ea typeface="Cambria Math"/>
                        </a:rPr>
                        <m:t>𝑛</m:t>
                      </m:r>
                      <m:d>
                        <m:dPr>
                          <m:ctrlPr>
                            <a:rPr lang="en-US" sz="2000" b="0" i="1" smtClean="0">
                              <a:latin typeface="Cambria Math"/>
                              <a:ea typeface="Cambria Math"/>
                            </a:rPr>
                          </m:ctrlPr>
                        </m:dPr>
                        <m:e>
                          <m:r>
                            <a:rPr lang="en-US" sz="2000" b="0" i="1" smtClean="0">
                              <a:latin typeface="Cambria Math"/>
                              <a:ea typeface="Cambria Math"/>
                            </a:rPr>
                            <m:t>𝑘</m:t>
                          </m:r>
                        </m:e>
                      </m:d>
                    </m:oMath>
                  </m:oMathPara>
                </a14:m>
                <a:endParaRPr lang="en-IN" sz="2000" dirty="0" smtClean="0"/>
              </a:p>
              <a:p>
                <a:pPr marL="0" indent="0">
                  <a:buNone/>
                </a:pPr>
                <a:endParaRPr lang="en-US" sz="2000" dirty="0"/>
              </a:p>
              <a:p>
                <a:pPr marL="0" indent="0">
                  <a:buNone/>
                </a:pPr>
                <a:endParaRPr lang="en-IN" sz="2000" dirty="0" smtClean="0"/>
              </a:p>
              <a:p>
                <a:pPr marL="0" indent="0">
                  <a:buNone/>
                </a:pPr>
                <a:endParaRPr lang="en-US" sz="2000" dirty="0"/>
              </a:p>
              <a:p>
                <a:pPr marL="0" indent="0">
                  <a:buNone/>
                </a:pPr>
                <a:endParaRPr lang="en-IN"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23924"/>
                <a:ext cx="11778102" cy="5210175"/>
              </a:xfrm>
              <a:blipFill rotWithShape="1">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3699" y="2398236"/>
                <a:ext cx="11341101" cy="3549433"/>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where </a:t>
                </a:r>
                <a14:m>
                  <m:oMath xmlns:m="http://schemas.openxmlformats.org/officeDocument/2006/math">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represents </a:t>
                </a: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Hermitian</a:t>
                </a:r>
                <a:r>
                  <a:rPr lang="en-US" sz="2000" dirty="0">
                    <a:latin typeface="Times New Roman" pitchFamily="18" charset="0"/>
                    <a:cs typeface="Times New Roman" pitchFamily="18" charset="0"/>
                  </a:rPr>
                  <a:t> transpose of the vector </a:t>
                </a:r>
                <a:r>
                  <a:rPr lang="en-US" sz="2000" i="1" dirty="0">
                    <a:latin typeface="Times New Roman" pitchFamily="18" charset="0"/>
                    <a:cs typeface="Times New Roman" pitchFamily="18" charset="0"/>
                  </a:rPr>
                  <a:t>w</a:t>
                </a:r>
                <a:r>
                  <a:rPr lang="en-US" sz="2000" dirty="0">
                    <a:latin typeface="Times New Roman" pitchFamily="18" charset="0"/>
                    <a:cs typeface="Times New Roman" pitchFamily="18" charset="0"/>
                  </a:rPr>
                  <a:t>. The weight vector w is also termed the receive </a:t>
                </a:r>
                <a:r>
                  <a:rPr lang="en-US" sz="2000" dirty="0" err="1">
                    <a:latin typeface="Times New Roman" pitchFamily="18" charset="0"/>
                    <a:cs typeface="Times New Roman" pitchFamily="18" charset="0"/>
                  </a:rPr>
                  <a:t>beamformer</a:t>
                </a:r>
                <a:r>
                  <a:rPr lang="en-US" sz="2000" dirty="0">
                    <a:latin typeface="Times New Roman" pitchFamily="18" charset="0"/>
                    <a:cs typeface="Times New Roman" pitchFamily="18" charset="0"/>
                  </a:rPr>
                  <a:t> at the wireless receiver. As given above, the signal and noise components of the received statistic are given as </a:t>
                </a:r>
                <a14:m>
                  <m:oMath xmlns:m="http://schemas.openxmlformats.org/officeDocument/2006/math">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i="1" smtClean="0">
                        <a:latin typeface="Cambria Math"/>
                        <a:cs typeface="Times New Roman" pitchFamily="18" charset="0"/>
                      </a:rPr>
                      <m:t>𝒉</m:t>
                    </m:r>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𝐾</m:t>
                        </m:r>
                      </m:e>
                    </m:d>
                    <m:r>
                      <a:rPr lang="en-US" sz="2000" b="0" i="0" smtClean="0">
                        <a:latin typeface="Cambria Math"/>
                        <a:cs typeface="Times New Roman" pitchFamily="18" charset="0"/>
                      </a:rPr>
                      <m:t> </m:t>
                    </m:r>
                  </m:oMath>
                </a14:m>
                <a:r>
                  <a:rPr lang="en-US" sz="2000" dirty="0" smtClean="0">
                    <a:latin typeface="Times New Roman" pitchFamily="18" charset="0"/>
                    <a:cs typeface="Times New Roman" pitchFamily="18" charset="0"/>
                  </a:rPr>
                  <a:t>and </a:t>
                </a:r>
                <a14:m>
                  <m:oMath xmlns:m="http://schemas.openxmlformats.org/officeDocument/2006/math">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i="1" smtClean="0">
                        <a:latin typeface="Cambria Math"/>
                        <a:cs typeface="Times New Roman" pitchFamily="18" charset="0"/>
                      </a:rPr>
                      <m:t>𝒏</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𝐾</m:t>
                        </m:r>
                      </m:e>
                    </m:d>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respectively</a:t>
                </a:r>
                <a:r>
                  <a:rPr lang="en-US" sz="2000" dirty="0">
                    <a:latin typeface="Times New Roman" pitchFamily="18" charset="0"/>
                    <a:cs typeface="Times New Roman" pitchFamily="18" charset="0"/>
                  </a:rPr>
                  <a:t>. Hence, the signal power is given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𝑆𝑖𝑔𝑛𝑎𝑙</m:t>
                      </m:r>
                      <m:r>
                        <a:rPr lang="en-US" sz="2000" b="0" i="1" smtClean="0">
                          <a:latin typeface="Cambria Math"/>
                          <a:cs typeface="Times New Roman" pitchFamily="18" charset="0"/>
                        </a:rPr>
                        <m:t> </m:t>
                      </m:r>
                      <m:r>
                        <a:rPr lang="en-US" sz="2000" b="0" i="1" smtClean="0">
                          <a:latin typeface="Cambria Math"/>
                          <a:cs typeface="Times New Roman" pitchFamily="18" charset="0"/>
                        </a:rPr>
                        <m:t>𝑝𝑜𝑤𝑒𝑟</m:t>
                      </m:r>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𝒉</m:t>
                                  </m:r>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h</m:t>
                              </m:r>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h</m:t>
                              </m:r>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𝑃</m:t>
                      </m:r>
                    </m:oMath>
                  </m:oMathPara>
                </a14:m>
                <a:endParaRPr lang="en-US" sz="2000" b="0" dirty="0" smtClean="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we need to compute the noise power to characterize the signal-to-noise power ratio of the receiver statistic. This is computed as </a:t>
                </a:r>
                <a:r>
                  <a:rPr lang="en-US" sz="2000" dirty="0" smtClean="0">
                    <a:latin typeface="Times New Roman" pitchFamily="18" charset="0"/>
                    <a:cs typeface="Times New Roman" pitchFamily="18" charset="0"/>
                  </a:rPr>
                  <a:t>follows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𝑛𝑜𝑖𝑠𝑒</m:t>
                      </m:r>
                      <m:r>
                        <a:rPr lang="en-US" sz="2000" b="0" i="1" smtClean="0">
                          <a:latin typeface="Cambria Math"/>
                          <a:cs typeface="Times New Roman" pitchFamily="18" charset="0"/>
                        </a:rPr>
                        <m:t> </m:t>
                      </m:r>
                      <m:r>
                        <a:rPr lang="en-US" sz="2000" b="0" i="1" smtClean="0">
                          <a:latin typeface="Cambria Math"/>
                          <a:cs typeface="Times New Roman" pitchFamily="18" charset="0"/>
                        </a:rPr>
                        <m:t>𝑝𝑜𝑤𝑒𝑟</m:t>
                      </m:r>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𝐰</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𝑛</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=1</m:t>
                                      </m:r>
                                    </m:sub>
                                    <m:sup>
                                      <m:r>
                                        <a:rPr lang="en-US" sz="2000" b="0" i="1" smtClean="0">
                                          <a:latin typeface="Cambria Math"/>
                                          <a:cs typeface="Times New Roman" pitchFamily="18" charset="0"/>
                                        </a:rPr>
                                        <m:t>𝐿</m:t>
                                      </m:r>
                                    </m:sup>
                                    <m:e>
                                      <m:sSup>
                                        <m:sSupPr>
                                          <m:ctrlPr>
                                            <a:rPr lang="en-US" sz="2000" b="0" i="1" smtClean="0">
                                              <a:latin typeface="Cambria Math"/>
                                              <a:cs typeface="Times New Roman" pitchFamily="18" charset="0"/>
                                            </a:rPr>
                                          </m:ctrlPr>
                                        </m:sSupPr>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𝜔</m:t>
                                              </m:r>
                                            </m:e>
                                            <m:sub>
                                              <m:r>
                                                <a:rPr lang="en-US" sz="2000" b="0" i="1" smtClean="0">
                                                  <a:latin typeface="Cambria Math"/>
                                                  <a:cs typeface="Times New Roman" pitchFamily="18" charset="0"/>
                                                </a:rPr>
                                                <m:t>𝑖</m:t>
                                              </m:r>
                                            </m:sub>
                                          </m:sSub>
                                        </m:e>
                                        <m:sup>
                                          <m:r>
                                            <a:rPr lang="en-US" sz="2000" b="0" i="1" smtClean="0">
                                              <a:latin typeface="Cambria Math"/>
                                              <a:cs typeface="Times New Roman" pitchFamily="18" charset="0"/>
                                            </a:rPr>
                                            <m:t>∗</m:t>
                                          </m:r>
                                        </m:sup>
                                      </m:sSup>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𝑖</m:t>
                                          </m:r>
                                        </m:sub>
                                      </m:sSub>
                                    </m:e>
                                  </m:nary>
                                </m:e>
                              </m:d>
                            </m:e>
                            <m:sup>
                              <m:r>
                                <a:rPr lang="en-US" sz="2000" b="0" i="1" smtClean="0">
                                  <a:latin typeface="Cambria Math"/>
                                  <a:cs typeface="Times New Roman" pitchFamily="18" charset="0"/>
                                </a:rPr>
                                <m:t>2</m:t>
                              </m:r>
                            </m:sup>
                          </m:sSup>
                        </m:e>
                      </m:d>
                      <m:r>
                        <a:rPr lang="en-US" sz="2000" b="0" i="1" smtClean="0">
                          <a:latin typeface="Cambria Math"/>
                          <a:ea typeface="Cambria Math"/>
                          <a:cs typeface="Times New Roman" pitchFamily="18" charset="0"/>
                        </a:rPr>
                        <m:t>=</m:t>
                      </m:r>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𝑖</m:t>
                                  </m:r>
                                </m:sub>
                              </m:sSub>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𝑤</m:t>
                                      </m:r>
                                    </m:e>
                                    <m:sup>
                                      <m:r>
                                        <a:rPr lang="en-US" sz="2000" b="0" i="1" smtClean="0">
                                          <a:latin typeface="Cambria Math"/>
                                          <a:ea typeface="Cambria Math"/>
                                          <a:cs typeface="Times New Roman" pitchFamily="18" charset="0"/>
                                        </a:rPr>
                                        <m:t>∗</m:t>
                                      </m:r>
                                    </m:sup>
                                  </m:sSup>
                                </m:e>
                                <m:sub>
                                  <m:r>
                                    <a:rPr lang="en-US" sz="2000" b="0" i="1" smtClean="0">
                                      <a:latin typeface="Cambria Math"/>
                                      <a:ea typeface="Cambria Math"/>
                                      <a:cs typeface="Times New Roman" pitchFamily="18" charset="0"/>
                                    </a:rPr>
                                    <m:t>𝑗</m:t>
                                  </m:r>
                                </m:sub>
                              </m:sSub>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𝑖</m:t>
                                      </m:r>
                                    </m:sub>
                                  </m:sSub>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𝑛</m:t>
                                          </m:r>
                                        </m:e>
                                        <m:sup>
                                          <m:r>
                                            <a:rPr lang="en-US" sz="2000" b="0" i="1" smtClean="0">
                                              <a:latin typeface="Cambria Math"/>
                                              <a:ea typeface="Cambria Math"/>
                                              <a:cs typeface="Times New Roman" pitchFamily="18" charset="0"/>
                                            </a:rPr>
                                            <m:t>∗</m:t>
                                          </m:r>
                                        </m:sup>
                                      </m:sSup>
                                    </m:e>
                                    <m:sub>
                                      <m:r>
                                        <a:rPr lang="en-US" sz="2000" b="0" i="1" smtClean="0">
                                          <a:latin typeface="Cambria Math"/>
                                          <a:ea typeface="Cambria Math"/>
                                          <a:cs typeface="Times New Roman" pitchFamily="18" charset="0"/>
                                        </a:rPr>
                                        <m:t>𝑗</m:t>
                                      </m:r>
                                    </m:sub>
                                  </m:sSub>
                                </m:e>
                              </m:d>
                            </m:e>
                          </m:nary>
                        </m:e>
                      </m:nary>
                    </m:oMath>
                  </m:oMathPara>
                </a14:m>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3699" y="2398236"/>
                <a:ext cx="11341101" cy="3549433"/>
              </a:xfrm>
              <a:prstGeom prst="rect">
                <a:avLst/>
              </a:prstGeom>
              <a:blipFill rotWithShape="1">
                <a:blip r:embed="rId4"/>
                <a:stretch>
                  <a:fillRect l="-484" t="-858" r="-538"/>
                </a:stretch>
              </a:blipFill>
            </p:spPr>
            <p:txBody>
              <a:bodyPr/>
              <a:lstStyle/>
              <a:p>
                <a:r>
                  <a:rPr lang="en-IN">
                    <a:noFill/>
                  </a:rPr>
                  <a:t> </a:t>
                </a:r>
              </a:p>
            </p:txBody>
          </p:sp>
        </mc:Fallback>
      </mc:AlternateContent>
    </p:spTree>
    <p:extLst>
      <p:ext uri="{BB962C8B-B14F-4D97-AF65-F5344CB8AC3E}">
        <p14:creationId xmlns:p14="http://schemas.microsoft.com/office/powerpoint/2010/main" val="4051587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43/50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85688642-F673-4C27-A857-13264C4DF7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49324"/>
                <a:ext cx="11752702" cy="5210175"/>
              </a:xfrm>
            </p:spPr>
            <p:txBody>
              <a:bodyPr>
                <a:normAutofit/>
              </a:bodyPr>
              <a:lstStyle/>
              <a:p>
                <a:pPr algn="just">
                  <a:buFont typeface="Wingdings" pitchFamily="2" charset="2"/>
                  <a:buChar char="Ø"/>
                </a:pPr>
                <a:r>
                  <a:rPr lang="en-IN" sz="2000" dirty="0" smtClean="0">
                    <a:latin typeface="Times New Roman" pitchFamily="18" charset="0"/>
                    <a:cs typeface="Times New Roman" pitchFamily="18" charset="0"/>
                  </a:rPr>
                  <a:t>The noise samples </a:t>
                </a:r>
                <a14:m>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𝐿</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 </m:t>
                    </m:r>
                  </m:oMath>
                </a14:m>
                <a:r>
                  <a:rPr lang="en-IN" sz="2000" dirty="0" smtClean="0">
                    <a:latin typeface="Times New Roman" pitchFamily="18" charset="0"/>
                    <a:cs typeface="Times New Roman" pitchFamily="18" charset="0"/>
                  </a:rPr>
                  <a:t>are independent with noise power </a:t>
                </a:r>
                <a14:m>
                  <m:oMath xmlns:m="http://schemas.openxmlformats.org/officeDocument/2006/math">
                    <m:sSub>
                      <m:sSubPr>
                        <m:ctrlPr>
                          <a:rPr lang="en-IN" sz="2000" i="1" smtClean="0">
                            <a:latin typeface="Cambria Math"/>
                            <a:cs typeface="Times New Roman" pitchFamily="18" charset="0"/>
                          </a:rPr>
                        </m:ctrlPr>
                      </m:sSubPr>
                      <m:e>
                        <m:sSup>
                          <m:sSupPr>
                            <m:ctrlPr>
                              <a:rPr lang="en-IN" sz="2000" i="1" smtClean="0">
                                <a:latin typeface="Cambria Math"/>
                                <a:cs typeface="Times New Roman" pitchFamily="18" charset="0"/>
                              </a:rPr>
                            </m:ctrlPr>
                          </m:sSupPr>
                          <m:e>
                            <m:r>
                              <a:rPr lang="en-IN"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𝑛</m:t>
                        </m:r>
                      </m:sub>
                    </m:sSub>
                  </m:oMath>
                </a14:m>
                <a:r>
                  <a:rPr lang="en-IN" sz="2000" dirty="0" smtClean="0">
                    <a:latin typeface="Times New Roman" pitchFamily="18" charset="0"/>
                    <a:cs typeface="Times New Roman" pitchFamily="18" charset="0"/>
                  </a:rPr>
                  <a:t>. Hence, we </a:t>
                </a:r>
                <a14:m>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𝑖</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𝑛</m:t>
                                </m:r>
                              </m:e>
                              <m:sup>
                                <m:r>
                                  <a:rPr lang="en-US" sz="2000" b="0" i="1" smtClean="0">
                                    <a:latin typeface="Cambria Math"/>
                                    <a:cs typeface="Times New Roman" pitchFamily="18" charset="0"/>
                                  </a:rPr>
                                  <m:t>∗</m:t>
                                </m:r>
                              </m:sup>
                            </m:sSup>
                          </m:e>
                          <m:sub>
                            <m:r>
                              <a:rPr lang="en-US" sz="2000" b="0" i="1" smtClean="0">
                                <a:latin typeface="Cambria Math"/>
                                <a:cs typeface="Times New Roman" pitchFamily="18" charset="0"/>
                              </a:rPr>
                              <m:t>𝑗</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e>
                    </m:d>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oMath>
                </a14:m>
                <a:r>
                  <a:rPr lang="en-IN" sz="2000" dirty="0" smtClean="0">
                    <a:latin typeface="Times New Roman" pitchFamily="18" charset="0"/>
                    <a:cs typeface="Times New Roman" pitchFamily="18" charset="0"/>
                  </a:rPr>
                  <a:t> i.e., </a:t>
                </a:r>
                <a14:m>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𝑖</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𝑛</m:t>
                                </m:r>
                              </m:e>
                              <m:sup>
                                <m:r>
                                  <a:rPr lang="en-US" sz="2000" b="0" i="1" smtClean="0">
                                    <a:latin typeface="Cambria Math"/>
                                    <a:cs typeface="Times New Roman" pitchFamily="18" charset="0"/>
                                  </a:rPr>
                                  <m:t>∗</m:t>
                                </m:r>
                              </m:sup>
                            </m:sSup>
                          </m:e>
                          <m:sub>
                            <m:r>
                              <a:rPr lang="en-US" sz="2000" b="0" i="1" smtClean="0">
                                <a:latin typeface="Cambria Math"/>
                                <a:cs typeface="Times New Roman" pitchFamily="18" charset="0"/>
                              </a:rPr>
                              <m:t>𝑗</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𝝈</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oMath>
                </a14:m>
                <a:r>
                  <a:rPr lang="en-IN"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only if </a:t>
                </a:r>
                <a:r>
                  <a:rPr lang="en-US" sz="2000" i="1" dirty="0">
                    <a:latin typeface="Times New Roman" pitchFamily="18" charset="0"/>
                    <a:cs typeface="Times New Roman" pitchFamily="18" charset="0"/>
                  </a:rPr>
                  <a:t>i = j and 0 if i = j</a:t>
                </a:r>
                <a:r>
                  <a:rPr lang="en-US" sz="2000" dirty="0"/>
                  <a:t>.</a:t>
                </a:r>
                <a:r>
                  <a:rPr lang="en-IN" sz="2000" dirty="0" smtClean="0">
                    <a:latin typeface="Times New Roman" pitchFamily="18" charset="0"/>
                    <a:cs typeface="Times New Roman" pitchFamily="18" charset="0"/>
                  </a:rPr>
                  <a:t> The noise power can, therefore, be simplified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𝑛𝑜𝑖𝑠𝑒</m:t>
                      </m:r>
                      <m:r>
                        <a:rPr lang="en-US" sz="2000" b="0" i="1" smtClean="0">
                          <a:latin typeface="Cambria Math"/>
                          <a:cs typeface="Times New Roman" pitchFamily="18" charset="0"/>
                        </a:rPr>
                        <m:t> </m:t>
                      </m:r>
                      <m:r>
                        <a:rPr lang="en-US" sz="2000" b="0" i="1" smtClean="0">
                          <a:latin typeface="Cambria Math"/>
                          <a:cs typeface="Times New Roman" pitchFamily="18" charset="0"/>
                        </a:rPr>
                        <m:t>𝑝𝑜𝑤𝑒𝑟</m:t>
                      </m:r>
                      <m:r>
                        <a:rPr lang="en-US" sz="2000" b="0" i="1" smtClean="0">
                          <a:latin typeface="Cambria Math"/>
                          <a:cs typeface="Times New Roman" pitchFamily="18" charset="0"/>
                        </a:rPr>
                        <m:t> =</m:t>
                      </m:r>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e>
                              </m:d>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𝑖</m:t>
                                  </m:r>
                                </m:sub>
                              </m:sSub>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𝑤</m:t>
                                      </m:r>
                                    </m:e>
                                    <m:sup>
                                      <m:r>
                                        <a:rPr lang="en-US" sz="2000" b="0" i="1" smtClean="0">
                                          <a:latin typeface="Cambria Math"/>
                                          <a:ea typeface="Cambria Math"/>
                                          <a:cs typeface="Times New Roman" pitchFamily="18" charset="0"/>
                                        </a:rPr>
                                        <m:t>∗</m:t>
                                      </m:r>
                                    </m:sup>
                                  </m:sSup>
                                </m:e>
                                <m:sub>
                                  <m:r>
                                    <a:rPr lang="en-US" sz="2000" b="0" i="1" smtClean="0">
                                      <a:latin typeface="Cambria Math"/>
                                      <a:ea typeface="Cambria Math"/>
                                      <a:cs typeface="Times New Roman" pitchFamily="18" charset="0"/>
                                    </a:rPr>
                                    <m:t>𝑗</m:t>
                                  </m:r>
                                </m:sub>
                              </m:sSub>
                            </m:e>
                          </m:nary>
                        </m:e>
                      </m:nary>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m:t>
                      </m:r>
                      <m:nary>
                        <m:naryPr>
                          <m:chr m:val="∑"/>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𝑖</m:t>
                              </m:r>
                            </m:sub>
                          </m:sSub>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𝑖</m:t>
                                  </m:r>
                                </m:sub>
                              </m:sSub>
                            </m:e>
                            <m:sup>
                              <m:r>
                                <a:rPr lang="en-US" sz="2000" b="0" i="1" smtClean="0">
                                  <a:latin typeface="Cambria Math"/>
                                  <a:ea typeface="Cambria Math"/>
                                  <a:cs typeface="Times New Roman" pitchFamily="18" charset="0"/>
                                </a:rPr>
                                <m:t>∗</m:t>
                              </m:r>
                            </m:sup>
                          </m:sSup>
                        </m:e>
                      </m:nary>
                      <m:sSub>
                        <m:sSubPr>
                          <m:ctrlPr>
                            <a:rPr lang="en-US" sz="2000" b="0" i="1" smtClean="0">
                              <a:latin typeface="Cambria Math"/>
                              <a:ea typeface="Cambria Math"/>
                              <a:cs typeface="Times New Roman" pitchFamily="18" charset="0"/>
                            </a:rPr>
                          </m:ctrlPr>
                        </m:sSub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sSup>
                        <m:sSupPr>
                          <m:ctrlPr>
                            <a:rPr lang="en-IN" sz="2000" i="1" smtClean="0">
                              <a:latin typeface="Cambria Math"/>
                              <a:ea typeface="Cambria Math"/>
                              <a:cs typeface="Times New Roman" pitchFamily="18" charset="0"/>
                            </a:rPr>
                          </m:ctrlPr>
                        </m:sSupPr>
                        <m:e>
                          <m:d>
                            <m:dPr>
                              <m:begChr m:val="|"/>
                              <m:endChr m:val="|"/>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𝑖</m:t>
                                  </m:r>
                                </m:sub>
                              </m:sSub>
                            </m:e>
                          </m:d>
                        </m:e>
                        <m:sup>
                          <m:r>
                            <a:rPr lang="en-US" sz="2000" b="0" i="1" smtClean="0">
                              <a:latin typeface="Cambria Math"/>
                              <a:ea typeface="Cambria Math"/>
                              <a:cs typeface="Times New Roman" pitchFamily="18" charset="0"/>
                            </a:rPr>
                            <m:t>2</m:t>
                          </m:r>
                        </m:sup>
                      </m:sSup>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sSup>
                        <m:sSupPr>
                          <m:ctrlPr>
                            <a:rPr lang="en-IN" sz="2000" i="1" smtClean="0">
                              <a:latin typeface="Cambria Math"/>
                              <a:ea typeface="Cambria Math"/>
                              <a:cs typeface="Times New Roman" pitchFamily="18" charset="0"/>
                            </a:rPr>
                          </m:ctrlPr>
                        </m:sSupPr>
                        <m:e>
                          <m:d>
                            <m:dPr>
                              <m:begChr m:val="|"/>
                              <m:endChr m:val="|"/>
                              <m:ctrlPr>
                                <a:rPr lang="en-IN" sz="2000" i="1" smtClean="0">
                                  <a:latin typeface="Cambria Math"/>
                                  <a:ea typeface="Cambria Math"/>
                                  <a:cs typeface="Times New Roman" pitchFamily="18" charset="0"/>
                                </a:rPr>
                              </m:ctrlPr>
                            </m:dPr>
                            <m:e>
                              <m:d>
                                <m:dPr>
                                  <m:begChr m:val="|"/>
                                  <m:endChr m:val="|"/>
                                  <m:ctrlPr>
                                    <a:rPr lang="en-IN" sz="2000" i="1" smtClean="0">
                                      <a:latin typeface="Cambria Math"/>
                                      <a:ea typeface="Cambria Math"/>
                                      <a:cs typeface="Times New Roman" pitchFamily="18" charset="0"/>
                                    </a:rPr>
                                  </m:ctrlPr>
                                </m:dPr>
                                <m:e>
                                  <m:r>
                                    <a:rPr lang="en-IN" sz="2000" i="1" smtClean="0">
                                      <a:latin typeface="Cambria Math"/>
                                      <a:ea typeface="Cambria Math"/>
                                      <a:cs typeface="Times New Roman" pitchFamily="18" charset="0"/>
                                    </a:rPr>
                                    <m:t>𝐰</m:t>
                                  </m:r>
                                </m:e>
                              </m:d>
                            </m:e>
                          </m:d>
                        </m:e>
                        <m:sup>
                          <m:r>
                            <a:rPr lang="en-US" sz="2000" b="0" i="1" smtClean="0">
                              <a:latin typeface="Cambria Math"/>
                              <a:ea typeface="Cambria Math"/>
                              <a:cs typeface="Times New Roman" pitchFamily="18" charset="0"/>
                            </a:rPr>
                            <m:t>2</m:t>
                          </m:r>
                        </m:sup>
                      </m:sSup>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𝝈</m:t>
                              </m:r>
                            </m:e>
                            <m:sup>
                              <m:r>
                                <a:rPr lang="en-US" sz="2000" b="0" i="1" smtClean="0">
                                  <a:latin typeface="Cambria Math"/>
                                  <a:ea typeface="Cambria Math"/>
                                  <a:cs typeface="Times New Roman" pitchFamily="18" charset="0"/>
                                </a:rPr>
                                <m:t>2</m:t>
                              </m:r>
                            </m:sup>
                          </m:sSup>
                        </m:e>
                        <m:sub>
                          <m:r>
                            <a:rPr lang="en-US" sz="2000" b="0" i="1" smtClean="0">
                              <a:latin typeface="Cambria Math"/>
                              <a:ea typeface="Cambria Math"/>
                              <a:cs typeface="Times New Roman" pitchFamily="18" charset="0"/>
                            </a:rPr>
                            <m:t>𝑛</m:t>
                          </m:r>
                        </m:sub>
                      </m:sSub>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𝐰</m:t>
                          </m:r>
                        </m:e>
                        <m:sup>
                          <m:r>
                            <a:rPr lang="en-US"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𝐰</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above can also be derived conveniently using the noise-covariance matrix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𝑹</m:t>
                        </m:r>
                      </m:e>
                      <m:sub>
                        <m:r>
                          <a:rPr lang="en-US" sz="2000" b="0" i="1" smtClean="0">
                            <a:latin typeface="Cambria Math"/>
                            <a:cs typeface="Times New Roman" pitchFamily="18" charset="0"/>
                          </a:rPr>
                          <m:t>𝑛</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defined </a:t>
                </a:r>
                <a:r>
                  <a:rPr lang="en-US" sz="2000" dirty="0">
                    <a:latin typeface="Times New Roman" pitchFamily="18" charset="0"/>
                    <a:cs typeface="Times New Roman" pitchFamily="18" charset="0"/>
                  </a:rPr>
                  <a:t>above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𝑛𝑜𝑖𝑠𝑒</m:t>
                      </m:r>
                      <m:r>
                        <a:rPr lang="en-US" sz="2000" b="0" i="1" smtClean="0">
                          <a:latin typeface="Cambria Math"/>
                          <a:cs typeface="Times New Roman" pitchFamily="18" charset="0"/>
                        </a:rPr>
                        <m:t> </m:t>
                      </m:r>
                      <m:r>
                        <a:rPr lang="en-US" sz="2000" b="0" i="1" smtClean="0">
                          <a:latin typeface="Cambria Math"/>
                          <a:cs typeface="Times New Roman" pitchFamily="18" charset="0"/>
                        </a:rPr>
                        <m:t>𝑝𝑜𝑤𝑒𝑟</m:t>
                      </m:r>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IN" sz="2000" b="0" i="1" smtClean="0">
                                          <a:latin typeface="Cambria Math"/>
                                          <a:cs typeface="Times New Roman" pitchFamily="18" charset="0"/>
                                        </a:rPr>
                                        <m:t>𝒘</m:t>
                                      </m:r>
                                    </m:e>
                                    <m:sup>
                                      <m:r>
                                        <a:rPr lang="en-IN" sz="2000" b="0" i="1" smtClean="0">
                                          <a:latin typeface="Cambria Math"/>
                                          <a:cs typeface="Times New Roman" pitchFamily="18" charset="0"/>
                                        </a:rPr>
                                        <m:t>𝐻</m:t>
                                      </m:r>
                                    </m:sup>
                                  </m:sSup>
                                  <m:r>
                                    <a:rPr lang="en-US" sz="2000" b="0" i="1" smtClean="0">
                                      <a:latin typeface="Cambria Math"/>
                                      <a:cs typeface="Times New Roman" pitchFamily="18" charset="0"/>
                                    </a:rPr>
                                    <m:t>𝒏</m:t>
                                  </m:r>
                                  <m:d>
                                    <m:dPr>
                                      <m:ctrlPr>
                                        <a:rPr lang="en-US" sz="2000" b="0" i="1" smtClean="0">
                                          <a:latin typeface="Cambria Math"/>
                                          <a:cs typeface="Times New Roman" pitchFamily="18" charset="0"/>
                                        </a:rPr>
                                      </m:ctrlPr>
                                    </m:dPr>
                                    <m:e>
                                      <m:r>
                                        <a:rPr lang="en-IN" sz="2000" b="0" i="1" smtClean="0">
                                          <a:latin typeface="Cambria Math"/>
                                          <a:cs typeface="Times New Roman" pitchFamily="18" charset="0"/>
                                        </a:rPr>
                                        <m:t>𝑘</m:t>
                                      </m:r>
                                    </m:e>
                                  </m:d>
                                </m:e>
                              </m:d>
                            </m:e>
                            <m:sup>
                              <m:r>
                                <a:rPr lang="en-IN" sz="2000" b="0" i="1" smtClean="0">
                                  <a:latin typeface="Cambria Math"/>
                                  <a:cs typeface="Times New Roman" pitchFamily="18" charset="0"/>
                                </a:rPr>
                                <m:t>2</m:t>
                              </m:r>
                            </m:sup>
                          </m:sSup>
                        </m:e>
                      </m:d>
                      <m:r>
                        <a:rPr lang="en-IN" sz="2000" b="0" i="1" smtClean="0">
                          <a:latin typeface="Cambria Math"/>
                          <a:cs typeface="Times New Roman" pitchFamily="18" charset="0"/>
                        </a:rPr>
                        <m:t>=</m:t>
                      </m:r>
                      <m:r>
                        <a:rPr lang="en-IN" sz="2000" b="0" i="1" smtClean="0">
                          <a:latin typeface="Cambria Math"/>
                          <a:cs typeface="Times New Roman" pitchFamily="18" charset="0"/>
                        </a:rPr>
                        <m:t>𝐸</m:t>
                      </m:r>
                      <m:d>
                        <m:dPr>
                          <m:begChr m:val="{"/>
                          <m:endChr m:val="}"/>
                          <m:ctrlPr>
                            <a:rPr lang="en-IN" sz="2000" b="0" i="1" smtClean="0">
                              <a:latin typeface="Cambria Math"/>
                              <a:cs typeface="Times New Roman" pitchFamily="18" charset="0"/>
                            </a:rPr>
                          </m:ctrlPr>
                        </m:dPr>
                        <m:e>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𝒘</m:t>
                              </m:r>
                            </m:e>
                            <m:sup>
                              <m:r>
                                <a:rPr lang="en-IN" sz="2000" b="0" i="1" smtClean="0">
                                  <a:latin typeface="Cambria Math"/>
                                  <a:cs typeface="Times New Roman" pitchFamily="18" charset="0"/>
                                </a:rPr>
                                <m:t>𝐻</m:t>
                              </m:r>
                            </m:sup>
                          </m:sSup>
                          <m:r>
                            <a:rPr lang="en-IN" sz="2000" b="0" i="1" smtClean="0">
                              <a:latin typeface="Cambria Math"/>
                              <a:cs typeface="Times New Roman" pitchFamily="18" charset="0"/>
                            </a:rPr>
                            <m:t>𝑛</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𝒘</m:t>
                                  </m:r>
                                </m:e>
                                <m:sup>
                                  <m:r>
                                    <a:rPr lang="en-IN" sz="2000" b="0" i="1" smtClean="0">
                                      <a:latin typeface="Cambria Math"/>
                                      <a:cs typeface="Times New Roman" pitchFamily="18" charset="0"/>
                                    </a:rPr>
                                    <m:t>𝐻</m:t>
                                  </m:r>
                                </m:sup>
                              </m:sSup>
                              <m:r>
                                <a:rPr lang="en-IN" sz="2000" b="0" i="1" smtClean="0">
                                  <a:latin typeface="Cambria Math"/>
                                  <a:cs typeface="Times New Roman" pitchFamily="18" charset="0"/>
                                </a:rPr>
                                <m:t>𝑛</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e>
                            <m:sup>
                              <m:r>
                                <a:rPr lang="en-IN" sz="2000" b="0" i="1" smtClean="0">
                                  <a:latin typeface="Cambria Math"/>
                                  <a:cs typeface="Times New Roman" pitchFamily="18" charset="0"/>
                                </a:rPr>
                                <m:t>𝐻</m:t>
                              </m:r>
                            </m:sup>
                          </m:sSup>
                        </m:e>
                      </m:d>
                    </m:oMath>
                  </m:oMathPara>
                </a14:m>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𝒘</m:t>
                          </m:r>
                        </m:e>
                        <m:sup>
                          <m:r>
                            <a:rPr lang="en-IN" sz="2000" b="0" i="1" smtClean="0">
                              <a:latin typeface="Cambria Math"/>
                              <a:ea typeface="Cambria Math"/>
                              <a:cs typeface="Times New Roman" pitchFamily="18" charset="0"/>
                            </a:rPr>
                            <m:t>𝐻</m:t>
                          </m:r>
                        </m:sup>
                      </m:sSup>
                      <m:r>
                        <a:rPr lang="en-IN" sz="2000" b="0" i="1" smtClean="0">
                          <a:latin typeface="Cambria Math"/>
                          <a:ea typeface="Cambria Math"/>
                          <a:cs typeface="Times New Roman" pitchFamily="18" charset="0"/>
                        </a:rPr>
                        <m:t>𝐸</m:t>
                      </m:r>
                      <m:d>
                        <m:dPr>
                          <m:begChr m:val="{"/>
                          <m:endChr m:val="}"/>
                          <m:ctrlPr>
                            <a:rPr lang="en-IN" sz="2000" b="0" i="1" smtClean="0">
                              <a:latin typeface="Cambria Math"/>
                              <a:ea typeface="Cambria Math"/>
                              <a:cs typeface="Times New Roman" pitchFamily="18" charset="0"/>
                            </a:rPr>
                          </m:ctrlPr>
                        </m:dPr>
                        <m:e>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e>
                          </m:d>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m:t>
                              </m:r>
                            </m:e>
                            <m:sup>
                              <m:r>
                                <a:rPr lang="en-IN" sz="2000" b="0" i="1" smtClean="0">
                                  <a:latin typeface="Cambria Math"/>
                                  <a:ea typeface="Cambria Math"/>
                                  <a:cs typeface="Times New Roman" pitchFamily="18" charset="0"/>
                                </a:rPr>
                                <m:t>𝐻</m:t>
                              </m:r>
                            </m:sup>
                          </m:sSup>
                        </m:e>
                      </m:d>
                      <m:r>
                        <a:rPr lang="en-IN" sz="2000" b="0" i="1" smtClean="0">
                          <a:latin typeface="Cambria Math"/>
                          <a:ea typeface="Cambria Math"/>
                          <a:cs typeface="Times New Roman" pitchFamily="18" charset="0"/>
                        </a:rPr>
                        <m:t>𝒘</m:t>
                      </m:r>
                      <m:r>
                        <a:rPr lang="en-IN" sz="2000" b="0" i="1" smtClean="0">
                          <a:latin typeface="Cambria Math"/>
                          <a:ea typeface="Cambria Math"/>
                          <a:cs typeface="Times New Roman" pitchFamily="18" charset="0"/>
                        </a:rPr>
                        <m:t>=</m:t>
                      </m:r>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𝒘</m:t>
                          </m:r>
                        </m:e>
                        <m:sup>
                          <m:r>
                            <a:rPr lang="en-IN" sz="2000" b="0" i="1" smtClean="0">
                              <a:latin typeface="Cambria Math"/>
                              <a:ea typeface="Cambria Math"/>
                              <a:cs typeface="Times New Roman" pitchFamily="18" charset="0"/>
                            </a:rPr>
                            <m:t>𝐻</m:t>
                          </m:r>
                        </m:sup>
                      </m:sSup>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𝑹</m:t>
                          </m:r>
                        </m:e>
                        <m:sub>
                          <m:r>
                            <a:rPr lang="en-IN" sz="2000" b="0" i="1" smtClean="0">
                              <a:latin typeface="Cambria Math"/>
                              <a:ea typeface="Cambria Math"/>
                              <a:cs typeface="Times New Roman" pitchFamily="18" charset="0"/>
                            </a:rPr>
                            <m:t>𝑛</m:t>
                          </m:r>
                        </m:sub>
                      </m:sSub>
                      <m:r>
                        <a:rPr lang="en-IN" sz="2000" b="0" i="1" smtClean="0">
                          <a:latin typeface="Cambria Math"/>
                          <a:ea typeface="Cambria Math"/>
                          <a:cs typeface="Times New Roman" pitchFamily="18" charset="0"/>
                        </a:rPr>
                        <m:t>𝒘</m:t>
                      </m:r>
                      <m:r>
                        <a:rPr lang="en-IN" sz="2000" b="0" i="1" smtClean="0">
                          <a:latin typeface="Cambria Math"/>
                          <a:ea typeface="Cambria Math"/>
                          <a:cs typeface="Times New Roman" pitchFamily="18" charset="0"/>
                        </a:rPr>
                        <m:t>=</m:t>
                      </m:r>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𝒘</m:t>
                          </m:r>
                        </m:e>
                        <m:sup>
                          <m:r>
                            <a:rPr lang="en-IN" sz="2000" b="0" i="1" smtClean="0">
                              <a:latin typeface="Cambria Math"/>
                              <a:ea typeface="Cambria Math"/>
                              <a:cs typeface="Times New Roman" pitchFamily="18" charset="0"/>
                            </a:rPr>
                            <m:t>𝐻</m:t>
                          </m:r>
                        </m:sup>
                      </m:sSup>
                      <m:sSub>
                        <m:sSubPr>
                          <m:ctrlPr>
                            <a:rPr lang="en-IN" sz="2000" b="0" i="1" smtClean="0">
                              <a:latin typeface="Cambria Math"/>
                              <a:ea typeface="Cambria Math"/>
                              <a:cs typeface="Times New Roman" pitchFamily="18" charset="0"/>
                            </a:rPr>
                          </m:ctrlPr>
                        </m:sSubPr>
                        <m:e>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𝝈</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𝑛</m:t>
                          </m:r>
                        </m:sub>
                      </m:sSub>
                      <m:r>
                        <a:rPr lang="en-IN" sz="2000" b="0" i="1" smtClean="0">
                          <a:latin typeface="Cambria Math"/>
                          <a:ea typeface="Cambria Math"/>
                          <a:cs typeface="Times New Roman" pitchFamily="18" charset="0"/>
                        </a:rPr>
                        <m:t>𝐼</m:t>
                      </m:r>
                      <m:r>
                        <a:rPr lang="en-IN" sz="2000" b="0" i="1" smtClean="0">
                          <a:latin typeface="Cambria Math"/>
                          <a:ea typeface="Cambria Math"/>
                          <a:cs typeface="Times New Roman" pitchFamily="18" charset="0"/>
                        </a:rPr>
                        <m:t>𝒘</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𝝈</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𝑛</m:t>
                          </m:r>
                        </m:sub>
                      </m:sSub>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𝒘</m:t>
                          </m:r>
                        </m:e>
                        <m:sup>
                          <m:r>
                            <a:rPr lang="en-IN"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𝒘</m:t>
                      </m:r>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𝝈</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𝑛</m:t>
                          </m:r>
                        </m:sub>
                      </m:sSub>
                      <m:sSup>
                        <m:sSupPr>
                          <m:ctrlPr>
                            <a:rPr lang="en-IN" sz="2000" b="0" i="1" smtClean="0">
                              <a:latin typeface="Cambria Math"/>
                              <a:ea typeface="Cambria Math"/>
                              <a:cs typeface="Times New Roman" pitchFamily="18" charset="0"/>
                            </a:rPr>
                          </m:ctrlPr>
                        </m:sSupPr>
                        <m:e>
                          <m:d>
                            <m:dPr>
                              <m:begChr m:val="|"/>
                              <m:endChr m:val="|"/>
                              <m:ctrlPr>
                                <a:rPr lang="en-IN" sz="2000" b="0" i="1" smtClean="0">
                                  <a:latin typeface="Cambria Math"/>
                                  <a:ea typeface="Cambria Math"/>
                                  <a:cs typeface="Times New Roman" pitchFamily="18" charset="0"/>
                                </a:rPr>
                              </m:ctrlPr>
                            </m:dPr>
                            <m:e>
                              <m:d>
                                <m:dPr>
                                  <m:begChr m:val="|"/>
                                  <m:endChr m:val="|"/>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𝒘</m:t>
                                  </m:r>
                                </m:e>
                              </m:d>
                            </m:e>
                          </m:d>
                        </m:e>
                        <m:sup>
                          <m:r>
                            <a:rPr lang="en-IN" sz="2000" b="0" i="1" smtClean="0">
                              <a:latin typeface="Cambria Math"/>
                              <a:ea typeface="Cambria Math"/>
                              <a:cs typeface="Times New Roman" pitchFamily="18" charset="0"/>
                            </a:rPr>
                            <m:t>2</m:t>
                          </m:r>
                        </m:sup>
                      </m:sSup>
                    </m:oMath>
                  </m:oMathPara>
                </a14:m>
                <a:endParaRPr lang="en-IN" sz="2000" b="0" dirty="0" smtClean="0">
                  <a:latin typeface="Times New Roman" pitchFamily="18" charset="0"/>
                  <a:ea typeface="Cambria Math"/>
                  <a:cs typeface="Times New Roman" pitchFamily="18" charset="0"/>
                </a:endParaRPr>
              </a:p>
              <a:p>
                <a:pPr marL="0" indent="0" algn="just">
                  <a:buNone/>
                </a:pPr>
                <a:r>
                  <a:rPr lang="en-US" sz="2000" dirty="0">
                    <a:latin typeface="Times New Roman" pitchFamily="18" charset="0"/>
                    <a:cs typeface="Times New Roman" pitchFamily="18" charset="0"/>
                  </a:rPr>
                  <a:t>Hence, the noise power at the output corresponding to the receive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w is equal to </a:t>
                </a:r>
                <a14:m>
                  <m:oMath xmlns:m="http://schemas.openxmlformats.org/officeDocument/2006/math">
                    <m:sSub>
                      <m:sSubPr>
                        <m:ctrlPr>
                          <a:rPr lang="en-IN" sz="2000" i="1">
                            <a:latin typeface="Cambria Math"/>
                            <a:ea typeface="Cambria Math"/>
                            <a:cs typeface="Times New Roman" pitchFamily="18" charset="0"/>
                          </a:rPr>
                        </m:ctrlPr>
                      </m:sSubPr>
                      <m:e>
                        <m:sSup>
                          <m:sSupPr>
                            <m:ctrlPr>
                              <a:rPr lang="en-IN" sz="2000" i="1">
                                <a:latin typeface="Cambria Math"/>
                                <a:ea typeface="Cambria Math"/>
                                <a:cs typeface="Times New Roman" pitchFamily="18" charset="0"/>
                              </a:rPr>
                            </m:ctrlPr>
                          </m:sSupPr>
                          <m:e>
                            <m:r>
                              <a:rPr lang="en-IN" sz="2000" i="1">
                                <a:latin typeface="Cambria Math"/>
                                <a:ea typeface="Cambria Math"/>
                                <a:cs typeface="Times New Roman" pitchFamily="18" charset="0"/>
                              </a:rPr>
                              <m:t>𝝈</m:t>
                            </m:r>
                          </m:e>
                          <m:sup>
                            <m:r>
                              <a:rPr lang="en-IN" sz="2000" i="1">
                                <a:latin typeface="Cambria Math"/>
                                <a:ea typeface="Cambria Math"/>
                                <a:cs typeface="Times New Roman" pitchFamily="18" charset="0"/>
                              </a:rPr>
                              <m:t>2</m:t>
                            </m:r>
                          </m:sup>
                        </m:sSup>
                      </m:e>
                      <m:sub>
                        <m:r>
                          <a:rPr lang="en-IN" sz="2000" i="1">
                            <a:latin typeface="Cambria Math"/>
                            <a:ea typeface="Cambria Math"/>
                            <a:cs typeface="Times New Roman" pitchFamily="18" charset="0"/>
                          </a:rPr>
                          <m:t>𝑛</m:t>
                        </m:r>
                      </m:sub>
                    </m:sSub>
                    <m:sSup>
                      <m:sSupPr>
                        <m:ctrlPr>
                          <a:rPr lang="en-IN" sz="2000" i="1">
                            <a:latin typeface="Cambria Math"/>
                            <a:ea typeface="Cambria Math"/>
                            <a:cs typeface="Times New Roman" pitchFamily="18" charset="0"/>
                          </a:rPr>
                        </m:ctrlPr>
                      </m:sSupPr>
                      <m:e>
                        <m:d>
                          <m:dPr>
                            <m:begChr m:val="|"/>
                            <m:endChr m:val="|"/>
                            <m:ctrlPr>
                              <a:rPr lang="en-IN" sz="2000" i="1">
                                <a:latin typeface="Cambria Math"/>
                                <a:ea typeface="Cambria Math"/>
                                <a:cs typeface="Times New Roman" pitchFamily="18" charset="0"/>
                              </a:rPr>
                            </m:ctrlPr>
                          </m:dPr>
                          <m:e>
                            <m:d>
                              <m:dPr>
                                <m:begChr m:val="|"/>
                                <m:endChr m:val="|"/>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𝒘</m:t>
                                </m:r>
                              </m:e>
                            </m:d>
                          </m:e>
                        </m:d>
                      </m:e>
                      <m:sup>
                        <m:r>
                          <a:rPr lang="en-IN" sz="2000" i="1">
                            <a:latin typeface="Cambria Math"/>
                            <a:ea typeface="Cambria Math"/>
                            <a:cs typeface="Times New Roman" pitchFamily="18" charset="0"/>
                          </a:rPr>
                          <m:t>2</m:t>
                        </m:r>
                      </m:sup>
                    </m:sSup>
                    <m:r>
                      <a:rPr lang="en-IN" sz="2000" i="1">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Therefore</a:t>
                </a:r>
                <a:r>
                  <a:rPr lang="en-US" sz="2000" dirty="0">
                    <a:latin typeface="Times New Roman" pitchFamily="18" charset="0"/>
                    <a:cs typeface="Times New Roman" pitchFamily="18" charset="0"/>
                  </a:rPr>
                  <a:t>, the signal-to-noise power ratio at the output of the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is given as</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49324"/>
                <a:ext cx="11752702" cy="5210175"/>
              </a:xfrm>
              <a:blipFill rotWithShape="1">
                <a:blip r:embed="rId3"/>
                <a:stretch>
                  <a:fillRect l="-571" t="-703" r="-519"/>
                </a:stretch>
              </a:blipFill>
            </p:spPr>
            <p:txBody>
              <a:bodyPr/>
              <a:lstStyle/>
              <a:p>
                <a:r>
                  <a:rPr lang="en-IN">
                    <a:noFill/>
                  </a:rPr>
                  <a:t> </a:t>
                </a:r>
              </a:p>
            </p:txBody>
          </p:sp>
        </mc:Fallback>
      </mc:AlternateContent>
    </p:spTree>
    <p:extLst>
      <p:ext uri="{BB962C8B-B14F-4D97-AF65-F5344CB8AC3E}">
        <p14:creationId xmlns:p14="http://schemas.microsoft.com/office/powerpoint/2010/main" val="294639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44/50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36624"/>
                <a:ext cx="11752702" cy="5248275"/>
              </a:xfrm>
            </p:spPr>
            <p:txBody>
              <a:bodyPr/>
              <a:lstStyle/>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rPr>
                        <m:t>𝑆𝑁𝑅</m:t>
                      </m:r>
                      <m:d>
                        <m:dPr>
                          <m:ctrlPr>
                            <a:rPr lang="en-IN" sz="2000" b="0" i="1" smtClean="0">
                              <a:latin typeface="Cambria Math"/>
                            </a:rPr>
                          </m:ctrlPr>
                        </m:dPr>
                        <m:e>
                          <m:r>
                            <a:rPr lang="en-IN" sz="2000" b="0" i="1" smtClean="0">
                              <a:latin typeface="Cambria Math"/>
                            </a:rPr>
                            <m:t>𝒘</m:t>
                          </m:r>
                        </m:e>
                      </m:d>
                      <m:r>
                        <a:rPr lang="en-IN" sz="2000" b="0" i="1" smtClean="0">
                          <a:latin typeface="Cambria Math"/>
                          <a:ea typeface="Cambria Math"/>
                        </a:rPr>
                        <m:t>=</m:t>
                      </m:r>
                      <m:f>
                        <m:fPr>
                          <m:ctrlPr>
                            <a:rPr lang="en-IN" sz="2000" b="0" i="1" smtClean="0">
                              <a:latin typeface="Cambria Math"/>
                              <a:ea typeface="Cambria Math"/>
                            </a:rPr>
                          </m:ctrlPr>
                        </m:fPr>
                        <m:num>
                          <m:sSup>
                            <m:sSupPr>
                              <m:ctrlPr>
                                <a:rPr lang="en-IN" sz="2000" b="0" i="1" smtClean="0">
                                  <a:latin typeface="Cambria Math"/>
                                  <a:ea typeface="Cambria Math"/>
                                </a:rPr>
                              </m:ctrlPr>
                            </m:sSupPr>
                            <m:e>
                              <m:d>
                                <m:dPr>
                                  <m:begChr m:val="|"/>
                                  <m:endChr m:val="|"/>
                                  <m:ctrlPr>
                                    <a:rPr lang="en-IN" sz="2000" b="0" i="1" smtClean="0">
                                      <a:latin typeface="Cambria Math"/>
                                      <a:ea typeface="Cambria Math"/>
                                    </a:rPr>
                                  </m:ctrlPr>
                                </m:dPr>
                                <m:e>
                                  <m:sSup>
                                    <m:sSupPr>
                                      <m:ctrlPr>
                                        <a:rPr lang="en-IN" sz="2000" b="0" i="1" smtClean="0">
                                          <a:latin typeface="Cambria Math"/>
                                          <a:ea typeface="Cambria Math"/>
                                        </a:rPr>
                                      </m:ctrlPr>
                                    </m:sSupPr>
                                    <m:e>
                                      <m:r>
                                        <a:rPr lang="en-IN" sz="2000" b="0" i="1" smtClean="0">
                                          <a:latin typeface="Cambria Math"/>
                                          <a:ea typeface="Cambria Math"/>
                                        </a:rPr>
                                        <m:t>𝒘</m:t>
                                      </m:r>
                                    </m:e>
                                    <m:sup>
                                      <m:r>
                                        <a:rPr lang="en-IN" sz="2000" b="0" i="1" smtClean="0">
                                          <a:latin typeface="Cambria Math"/>
                                          <a:ea typeface="Cambria Math"/>
                                        </a:rPr>
                                        <m:t>h</m:t>
                                      </m:r>
                                    </m:sup>
                                  </m:sSup>
                                  <m:r>
                                    <a:rPr lang="en-IN" sz="2000" b="0" i="1" smtClean="0">
                                      <a:latin typeface="Cambria Math"/>
                                      <a:ea typeface="Cambria Math"/>
                                    </a:rPr>
                                    <m:t>𝒉</m:t>
                                  </m:r>
                                </m:e>
                              </m:d>
                            </m:e>
                            <m:sup>
                              <m:r>
                                <a:rPr lang="en-IN" sz="2000" b="0" i="1" smtClean="0">
                                  <a:latin typeface="Cambria Math"/>
                                  <a:ea typeface="Cambria Math"/>
                                </a:rPr>
                                <m:t>2</m:t>
                              </m:r>
                            </m:sup>
                          </m:sSup>
                          <m:r>
                            <a:rPr lang="en-IN" sz="2000" b="0" i="1" smtClean="0">
                              <a:latin typeface="Cambria Math"/>
                              <a:ea typeface="Cambria Math"/>
                            </a:rPr>
                            <m:t>𝑝</m:t>
                          </m:r>
                        </m:num>
                        <m:den>
                          <m:sSup>
                            <m:sSupPr>
                              <m:ctrlPr>
                                <a:rPr lang="en-IN" sz="2000" b="0" i="1" smtClean="0">
                                  <a:latin typeface="Cambria Math"/>
                                  <a:ea typeface="Cambria Math"/>
                                </a:rPr>
                              </m:ctrlPr>
                            </m:sSupPr>
                            <m:e>
                              <m:r>
                                <a:rPr lang="en-IN" sz="2000" b="0" i="1" smtClean="0">
                                  <a:latin typeface="Cambria Math"/>
                                  <a:ea typeface="Cambria Math"/>
                                </a:rPr>
                                <m:t>𝒘</m:t>
                              </m:r>
                            </m:e>
                            <m:sup>
                              <m:r>
                                <a:rPr lang="en-IN" sz="2000" b="0" i="1" smtClean="0">
                                  <a:latin typeface="Cambria Math"/>
                                  <a:ea typeface="Cambria Math"/>
                                </a:rPr>
                                <m:t>h</m:t>
                              </m:r>
                            </m:sup>
                          </m:sSup>
                          <m:sSup>
                            <m:sSupPr>
                              <m:ctrlPr>
                                <a:rPr lang="en-IN" sz="2000" b="0" i="1" smtClean="0">
                                  <a:latin typeface="Cambria Math"/>
                                  <a:ea typeface="Cambria Math"/>
                                </a:rPr>
                              </m:ctrlPr>
                            </m:sSupPr>
                            <m:e>
                              <m:sSub>
                                <m:sSubPr>
                                  <m:ctrlPr>
                                    <a:rPr lang="en-IN" sz="2000" b="0" i="1" smtClean="0">
                                      <a:latin typeface="Cambria Math"/>
                                      <a:ea typeface="Cambria Math"/>
                                    </a:rPr>
                                  </m:ctrlPr>
                                </m:sSubPr>
                                <m:e>
                                  <m:r>
                                    <a:rPr lang="en-IN" sz="2000" b="0" i="1" smtClean="0">
                                      <a:latin typeface="Cambria Math"/>
                                      <a:ea typeface="Cambria Math"/>
                                    </a:rPr>
                                    <m:t>𝒘</m:t>
                                  </m:r>
                                  <m:r>
                                    <a:rPr lang="en-IN" sz="2000" b="0" i="1" smtClean="0">
                                      <a:latin typeface="Cambria Math"/>
                                      <a:ea typeface="Cambria Math"/>
                                    </a:rPr>
                                    <m:t>𝝈</m:t>
                                  </m:r>
                                </m:e>
                                <m:sub>
                                  <m:r>
                                    <a:rPr lang="en-IN" sz="2000" b="0" i="1" smtClean="0">
                                      <a:latin typeface="Cambria Math"/>
                                      <a:ea typeface="Cambria Math"/>
                                    </a:rPr>
                                    <m:t>𝑛</m:t>
                                  </m:r>
                                </m:sub>
                              </m:sSub>
                            </m:e>
                            <m:sup>
                              <m:r>
                                <a:rPr lang="en-IN" sz="2000" b="0" i="1" smtClean="0">
                                  <a:latin typeface="Cambria Math"/>
                                  <a:ea typeface="Cambria Math"/>
                                </a:rPr>
                                <m:t>2</m:t>
                              </m:r>
                            </m:sup>
                          </m:sSup>
                        </m:den>
                      </m:f>
                      <m:r>
                        <a:rPr lang="en-IN" sz="2000" b="0" i="1" smtClean="0">
                          <a:latin typeface="Cambria Math"/>
                          <a:ea typeface="Cambria Math"/>
                        </a:rPr>
                        <m:t>=</m:t>
                      </m:r>
                      <m:d>
                        <m:dPr>
                          <m:ctrlPr>
                            <a:rPr lang="en-IN" sz="2000" b="0" i="1" smtClean="0">
                              <a:latin typeface="Cambria Math"/>
                              <a:ea typeface="Cambria Math"/>
                            </a:rPr>
                          </m:ctrlPr>
                        </m:dPr>
                        <m:e>
                          <m:f>
                            <m:fPr>
                              <m:ctrlPr>
                                <a:rPr lang="en-IN" sz="2000" b="0" i="1" smtClean="0">
                                  <a:latin typeface="Cambria Math"/>
                                  <a:ea typeface="Cambria Math"/>
                                </a:rPr>
                              </m:ctrlPr>
                            </m:fPr>
                            <m:num>
                              <m:r>
                                <a:rPr lang="en-IN" sz="2000" b="0" i="1" smtClean="0">
                                  <a:latin typeface="Cambria Math"/>
                                  <a:ea typeface="Cambria Math"/>
                                </a:rPr>
                                <m:t>𝑃</m:t>
                              </m:r>
                            </m:num>
                            <m:den>
                              <m:sSub>
                                <m:sSubPr>
                                  <m:ctrlPr>
                                    <a:rPr lang="en-IN" sz="2000" b="0" i="1" smtClean="0">
                                      <a:latin typeface="Cambria Math"/>
                                      <a:ea typeface="Cambria Math"/>
                                    </a:rPr>
                                  </m:ctrlPr>
                                </m:sSubPr>
                                <m:e>
                                  <m:sSup>
                                    <m:sSupPr>
                                      <m:ctrlPr>
                                        <a:rPr lang="en-IN" sz="2000" b="0" i="1" smtClean="0">
                                          <a:latin typeface="Cambria Math"/>
                                          <a:ea typeface="Cambria Math"/>
                                        </a:rPr>
                                      </m:ctrlPr>
                                    </m:sSupPr>
                                    <m:e>
                                      <m:r>
                                        <a:rPr lang="en-IN" sz="2000" b="0" i="1" smtClean="0">
                                          <a:latin typeface="Cambria Math"/>
                                          <a:ea typeface="Cambria Math"/>
                                        </a:rPr>
                                        <m:t>𝝈</m:t>
                                      </m:r>
                                    </m:e>
                                    <m:sup>
                                      <m:r>
                                        <a:rPr lang="en-IN" sz="2000" b="0" i="1" smtClean="0">
                                          <a:latin typeface="Cambria Math"/>
                                          <a:ea typeface="Cambria Math"/>
                                        </a:rPr>
                                        <m:t>2</m:t>
                                      </m:r>
                                    </m:sup>
                                  </m:sSup>
                                </m:e>
                                <m:sub>
                                  <m:r>
                                    <a:rPr lang="en-IN" sz="2000" b="0" i="1" smtClean="0">
                                      <a:latin typeface="Cambria Math"/>
                                      <a:ea typeface="Cambria Math"/>
                                    </a:rPr>
                                    <m:t>𝑛</m:t>
                                  </m:r>
                                </m:sub>
                              </m:sSub>
                            </m:den>
                          </m:f>
                        </m:e>
                      </m:d>
                      <m:f>
                        <m:fPr>
                          <m:ctrlPr>
                            <a:rPr lang="en-IN" sz="2000" b="0" i="1" smtClean="0">
                              <a:latin typeface="Cambria Math"/>
                              <a:ea typeface="Cambria Math"/>
                            </a:rPr>
                          </m:ctrlPr>
                        </m:fPr>
                        <m:num>
                          <m:sSup>
                            <m:sSupPr>
                              <m:ctrlPr>
                                <a:rPr lang="en-IN" sz="2000" b="0" i="1" smtClean="0">
                                  <a:latin typeface="Cambria Math"/>
                                  <a:ea typeface="Cambria Math"/>
                                </a:rPr>
                              </m:ctrlPr>
                            </m:sSupPr>
                            <m:e>
                              <m:d>
                                <m:dPr>
                                  <m:begChr m:val="|"/>
                                  <m:endChr m:val="|"/>
                                  <m:ctrlPr>
                                    <a:rPr lang="en-IN" sz="2000" b="0" i="1" smtClean="0">
                                      <a:latin typeface="Cambria Math"/>
                                      <a:ea typeface="Cambria Math"/>
                                    </a:rPr>
                                  </m:ctrlPr>
                                </m:dPr>
                                <m:e>
                                  <m:sSup>
                                    <m:sSupPr>
                                      <m:ctrlPr>
                                        <a:rPr lang="en-IN" sz="2000" b="0" i="1" smtClean="0">
                                          <a:latin typeface="Cambria Math"/>
                                          <a:ea typeface="Cambria Math"/>
                                        </a:rPr>
                                      </m:ctrlPr>
                                    </m:sSupPr>
                                    <m:e>
                                      <m:r>
                                        <a:rPr lang="en-IN" sz="2000" b="0" i="1" smtClean="0">
                                          <a:latin typeface="Cambria Math"/>
                                          <a:ea typeface="Cambria Math"/>
                                        </a:rPr>
                                        <m:t>𝒘</m:t>
                                      </m:r>
                                    </m:e>
                                    <m:sup>
                                      <m:r>
                                        <a:rPr lang="en-IN" sz="2000" b="0" i="1" smtClean="0">
                                          <a:latin typeface="Cambria Math"/>
                                          <a:ea typeface="Cambria Math"/>
                                        </a:rPr>
                                        <m:t>𝐻</m:t>
                                      </m:r>
                                    </m:sup>
                                  </m:sSup>
                                  <m:r>
                                    <a:rPr lang="en-IN" sz="2000" b="0" i="1" smtClean="0">
                                      <a:latin typeface="Cambria Math"/>
                                      <a:ea typeface="Cambria Math"/>
                                    </a:rPr>
                                    <m:t>h</m:t>
                                  </m:r>
                                </m:e>
                              </m:d>
                            </m:e>
                            <m:sup>
                              <m:r>
                                <a:rPr lang="en-IN" sz="2000" b="0" i="1" smtClean="0">
                                  <a:latin typeface="Cambria Math"/>
                                  <a:ea typeface="Cambria Math"/>
                                </a:rPr>
                                <m:t>2</m:t>
                              </m:r>
                            </m:sup>
                          </m:sSup>
                        </m:num>
                        <m:den>
                          <m:sSup>
                            <m:sSupPr>
                              <m:ctrlPr>
                                <a:rPr lang="en-IN" sz="2000" b="0" i="1" smtClean="0">
                                  <a:latin typeface="Cambria Math"/>
                                  <a:ea typeface="Cambria Math"/>
                                </a:rPr>
                              </m:ctrlPr>
                            </m:sSupPr>
                            <m:e>
                              <m:r>
                                <a:rPr lang="en-IN" sz="2000" b="0" i="1" smtClean="0">
                                  <a:latin typeface="Cambria Math"/>
                                  <a:ea typeface="Cambria Math"/>
                                </a:rPr>
                                <m:t>𝒘</m:t>
                              </m:r>
                            </m:e>
                            <m:sup>
                              <m:r>
                                <a:rPr lang="en-IN" sz="2000" b="0" i="1" smtClean="0">
                                  <a:latin typeface="Cambria Math"/>
                                  <a:ea typeface="Cambria Math"/>
                                </a:rPr>
                                <m:t>𝐻</m:t>
                              </m:r>
                            </m:sup>
                          </m:sSup>
                          <m:r>
                            <a:rPr lang="en-IN" sz="2000" b="0" i="1" smtClean="0">
                              <a:latin typeface="Cambria Math"/>
                              <a:ea typeface="Cambria Math"/>
                            </a:rPr>
                            <m:t>𝒘</m:t>
                          </m:r>
                        </m:den>
                      </m:f>
                    </m:oMath>
                  </m:oMathPara>
                </a14:m>
                <a:endParaRPr lang="en-IN" sz="2000" dirty="0" smtClean="0"/>
              </a:p>
              <a:p>
                <a:pPr marL="0" indent="0" algn="just">
                  <a:buNone/>
                </a:pPr>
                <a:r>
                  <a:rPr lang="en-US" sz="2000" dirty="0">
                    <a:latin typeface="Times New Roman" pitchFamily="18" charset="0"/>
                    <a:cs typeface="Times New Roman" pitchFamily="18" charset="0"/>
                  </a:rPr>
                  <a:t>We wish to now find the optimum </a:t>
                </a:r>
                <a:r>
                  <a:rPr lang="en-US" sz="2000" dirty="0" smtClean="0">
                    <a:latin typeface="Times New Roman" pitchFamily="18" charset="0"/>
                    <a:cs typeface="Times New Roman" pitchFamily="18" charset="0"/>
                  </a:rPr>
                  <a:t>beam former </a:t>
                </a:r>
                <a:r>
                  <a:rPr lang="en-US" sz="2000" b="1" dirty="0">
                    <a:latin typeface="Times New Roman" pitchFamily="18" charset="0"/>
                    <a:cs typeface="Times New Roman" pitchFamily="18" charset="0"/>
                  </a:rPr>
                  <a:t>w</a:t>
                </a:r>
                <a:r>
                  <a:rPr lang="en-US" sz="2000" dirty="0">
                    <a:latin typeface="Times New Roman" pitchFamily="18" charset="0"/>
                    <a:cs typeface="Times New Roman" pitchFamily="18" charset="0"/>
                  </a:rPr>
                  <a:t> such that the output SNR is maximized. Firstly, observe that scaling the </a:t>
                </a:r>
                <a:r>
                  <a:rPr lang="en-US" sz="2000" dirty="0" smtClean="0">
                    <a:latin typeface="Times New Roman" pitchFamily="18" charset="0"/>
                    <a:cs typeface="Times New Roman" pitchFamily="18" charset="0"/>
                  </a:rPr>
                  <a:t>beam former </a:t>
                </a:r>
                <a:r>
                  <a:rPr lang="en-US" sz="2000" b="1" dirty="0">
                    <a:latin typeface="Times New Roman" pitchFamily="18" charset="0"/>
                    <a:cs typeface="Times New Roman" pitchFamily="18" charset="0"/>
                  </a:rPr>
                  <a:t>w</a:t>
                </a:r>
                <a:r>
                  <a:rPr lang="en-US" sz="2000" dirty="0">
                    <a:latin typeface="Times New Roman" pitchFamily="18" charset="0"/>
                    <a:cs typeface="Times New Roman" pitchFamily="18" charset="0"/>
                  </a:rPr>
                  <a:t> by a constant </a:t>
                </a:r>
                <a:r>
                  <a:rPr lang="en-US" sz="2000" i="1" dirty="0">
                    <a:latin typeface="Times New Roman" pitchFamily="18" charset="0"/>
                    <a:cs typeface="Times New Roman" pitchFamily="18" charset="0"/>
                  </a:rPr>
                  <a:t>C</a:t>
                </a:r>
                <a:r>
                  <a:rPr lang="en-US" sz="2000" dirty="0">
                    <a:latin typeface="Times New Roman" pitchFamily="18" charset="0"/>
                    <a:cs typeface="Times New Roman" pitchFamily="18" charset="0"/>
                  </a:rPr>
                  <a:t> leaves the SNR unchanged. This can be observed by substituting </a:t>
                </a:r>
                <a14:m>
                  <m:oMath xmlns:m="http://schemas.openxmlformats.org/officeDocument/2006/math">
                    <m:acc>
                      <m:accPr>
                        <m:chr m:val="̃"/>
                        <m:ctrlPr>
                          <a:rPr lang="en-US" sz="2000" i="1" smtClean="0">
                            <a:latin typeface="Cambria Math"/>
                            <a:cs typeface="Times New Roman" pitchFamily="18" charset="0"/>
                          </a:rPr>
                        </m:ctrlPr>
                      </m:accPr>
                      <m:e>
                        <m:r>
                          <a:rPr lang="en-US" sz="2000" i="1" smtClean="0">
                            <a:latin typeface="Cambria Math"/>
                            <a:cs typeface="Times New Roman" pitchFamily="18" charset="0"/>
                          </a:rPr>
                          <m:t>𝒘</m:t>
                        </m:r>
                      </m:e>
                    </m:acc>
                    <m:r>
                      <a:rPr lang="en-IN" sz="2000" b="0" i="1" smtClean="0">
                        <a:latin typeface="Cambria Math"/>
                        <a:cs typeface="Times New Roman" pitchFamily="18" charset="0"/>
                      </a:rPr>
                      <m:t>=</m:t>
                    </m:r>
                    <m:r>
                      <a:rPr lang="en-IN" sz="2000" b="0" i="1" smtClean="0">
                        <a:latin typeface="Cambria Math"/>
                        <a:cs typeface="Times New Roman" pitchFamily="18" charset="0"/>
                      </a:rPr>
                      <m:t>𝐶</m:t>
                    </m:r>
                    <m:r>
                      <a:rPr lang="en-IN" sz="2000" b="0" i="1" smtClean="0">
                        <a:latin typeface="Cambria Math"/>
                        <a:cs typeface="Times New Roman" pitchFamily="18" charset="0"/>
                      </a:rPr>
                      <m:t>𝒘</m:t>
                    </m:r>
                  </m:oMath>
                </a14:m>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the above expression. One can see</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𝑆𝑁𝑅</m:t>
                      </m:r>
                      <m:d>
                        <m:dPr>
                          <m:ctrlPr>
                            <a:rPr lang="en-IN" sz="2000" b="0" i="1" smtClean="0">
                              <a:latin typeface="Cambria Math"/>
                              <a:cs typeface="Times New Roman" pitchFamily="18" charset="0"/>
                            </a:rPr>
                          </m:ctrlPr>
                        </m:dPr>
                        <m:e>
                          <m:acc>
                            <m:accPr>
                              <m:chr m:val="̃"/>
                              <m:ctrlPr>
                                <a:rPr lang="en-IN" sz="2000" b="0" i="1" smtClean="0">
                                  <a:latin typeface="Cambria Math"/>
                                  <a:cs typeface="Times New Roman" pitchFamily="18" charset="0"/>
                                </a:rPr>
                              </m:ctrlPr>
                            </m:accPr>
                            <m:e>
                              <m:r>
                                <a:rPr lang="en-IN" sz="2000" b="0" i="1" smtClean="0">
                                  <a:latin typeface="Cambria Math"/>
                                  <a:cs typeface="Times New Roman" pitchFamily="18" charset="0"/>
                                </a:rPr>
                                <m:t>𝒘</m:t>
                              </m:r>
                            </m:e>
                          </m:acc>
                        </m:e>
                      </m:d>
                      <m:r>
                        <a:rPr lang="en-IN" sz="2000" b="0" i="1" smtClean="0">
                          <a:latin typeface="Cambria Math"/>
                          <a:ea typeface="Cambria Math"/>
                          <a:cs typeface="Times New Roman" pitchFamily="18" charset="0"/>
                        </a:rPr>
                        <m:t>=</m:t>
                      </m:r>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𝑝</m:t>
                              </m:r>
                            </m:num>
                            <m:den>
                              <m:sSub>
                                <m:sSubPr>
                                  <m:ctrlPr>
                                    <a:rPr lang="en-IN" sz="2000" b="0" i="1" smtClean="0">
                                      <a:latin typeface="Cambria Math"/>
                                      <a:ea typeface="Cambria Math"/>
                                      <a:cs typeface="Times New Roman" pitchFamily="18" charset="0"/>
                                    </a:rPr>
                                  </m:ctrlPr>
                                </m:sSubPr>
                                <m:e>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𝝈</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𝑛</m:t>
                                  </m:r>
                                </m:sub>
                              </m:sSub>
                            </m:den>
                          </m:f>
                        </m:e>
                      </m:d>
                      <m:f>
                        <m:fPr>
                          <m:ctrlPr>
                            <a:rPr lang="en-IN" sz="2000" b="0" i="1" smtClean="0">
                              <a:latin typeface="Cambria Math"/>
                              <a:ea typeface="Cambria Math"/>
                              <a:cs typeface="Times New Roman" pitchFamily="18" charset="0"/>
                            </a:rPr>
                          </m:ctrlPr>
                        </m:fPr>
                        <m:num>
                          <m:sSup>
                            <m:sSupPr>
                              <m:ctrlPr>
                                <a:rPr lang="en-IN" sz="2000" b="0" i="1" smtClean="0">
                                  <a:latin typeface="Cambria Math"/>
                                  <a:ea typeface="Cambria Math"/>
                                  <a:cs typeface="Times New Roman" pitchFamily="18" charset="0"/>
                                </a:rPr>
                              </m:ctrlPr>
                            </m:sSupPr>
                            <m:e>
                              <m:d>
                                <m:dPr>
                                  <m:begChr m:val="|"/>
                                  <m:endChr m:val="|"/>
                                  <m:ctrlPr>
                                    <a:rPr lang="en-IN" sz="2000" b="0" i="1" smtClean="0">
                                      <a:latin typeface="Cambria Math"/>
                                      <a:ea typeface="Cambria Math"/>
                                      <a:cs typeface="Times New Roman" pitchFamily="18" charset="0"/>
                                    </a:rPr>
                                  </m:ctrlPr>
                                </m:dPr>
                                <m:e>
                                  <m:sSup>
                                    <m:sSupPr>
                                      <m:ctrlPr>
                                        <a:rPr lang="en-IN" sz="2000" b="0" i="1" smtClean="0">
                                          <a:latin typeface="Cambria Math"/>
                                          <a:ea typeface="Cambria Math"/>
                                          <a:cs typeface="Times New Roman" pitchFamily="18" charset="0"/>
                                        </a:rPr>
                                      </m:ctrlPr>
                                    </m:sSupPr>
                                    <m:e>
                                      <m:acc>
                                        <m:accPr>
                                          <m:chr m:val="̃"/>
                                          <m:ctrlPr>
                                            <a:rPr lang="en-IN" sz="2000" b="0" i="1" smtClean="0">
                                              <a:latin typeface="Cambria Math"/>
                                              <a:ea typeface="Cambria Math"/>
                                              <a:cs typeface="Times New Roman" pitchFamily="18" charset="0"/>
                                            </a:rPr>
                                          </m:ctrlPr>
                                        </m:accPr>
                                        <m:e>
                                          <m:r>
                                            <a:rPr lang="en-IN" sz="2000" b="0" i="1" smtClean="0">
                                              <a:latin typeface="Cambria Math"/>
                                              <a:ea typeface="Cambria Math"/>
                                              <a:cs typeface="Times New Roman" pitchFamily="18" charset="0"/>
                                            </a:rPr>
                                            <m:t>𝒘</m:t>
                                          </m:r>
                                        </m:e>
                                      </m:acc>
                                    </m:e>
                                    <m:sup>
                                      <m:r>
                                        <a:rPr lang="en-IN" sz="2000" b="0" i="1" smtClean="0">
                                          <a:latin typeface="Cambria Math"/>
                                          <a:ea typeface="Cambria Math"/>
                                          <a:cs typeface="Times New Roman" pitchFamily="18" charset="0"/>
                                        </a:rPr>
                                        <m:t>𝐻</m:t>
                                      </m:r>
                                    </m:sup>
                                  </m:sSup>
                                  <m:r>
                                    <a:rPr lang="en-IN" sz="2000" b="0" i="1" smtClean="0">
                                      <a:latin typeface="Cambria Math"/>
                                      <a:ea typeface="Cambria Math"/>
                                      <a:cs typeface="Times New Roman" pitchFamily="18" charset="0"/>
                                    </a:rPr>
                                    <m:t>𝒉</m:t>
                                  </m:r>
                                </m:e>
                              </m:d>
                            </m:e>
                            <m:sup>
                              <m:r>
                                <a:rPr lang="en-IN" sz="2000" b="0" i="1" smtClean="0">
                                  <a:latin typeface="Cambria Math"/>
                                  <a:ea typeface="Cambria Math"/>
                                  <a:cs typeface="Times New Roman" pitchFamily="18" charset="0"/>
                                </a:rPr>
                                <m:t>2</m:t>
                              </m:r>
                            </m:sup>
                          </m:sSup>
                        </m:num>
                        <m:den>
                          <m:sSup>
                            <m:sSupPr>
                              <m:ctrlPr>
                                <a:rPr lang="en-IN" sz="2000" b="0" i="1" smtClean="0">
                                  <a:latin typeface="Cambria Math"/>
                                  <a:ea typeface="Cambria Math"/>
                                  <a:cs typeface="Times New Roman" pitchFamily="18" charset="0"/>
                                </a:rPr>
                              </m:ctrlPr>
                            </m:sSupPr>
                            <m:e>
                              <m:acc>
                                <m:accPr>
                                  <m:chr m:val="̃"/>
                                  <m:ctrlPr>
                                    <a:rPr lang="en-IN" sz="2000" b="0" i="1" smtClean="0">
                                      <a:latin typeface="Cambria Math"/>
                                      <a:ea typeface="Cambria Math"/>
                                      <a:cs typeface="Times New Roman" pitchFamily="18" charset="0"/>
                                    </a:rPr>
                                  </m:ctrlPr>
                                </m:accPr>
                                <m:e>
                                  <m:r>
                                    <a:rPr lang="en-IN" sz="2000" b="0" i="1" smtClean="0">
                                      <a:latin typeface="Cambria Math"/>
                                      <a:ea typeface="Cambria Math"/>
                                      <a:cs typeface="Times New Roman" pitchFamily="18" charset="0"/>
                                    </a:rPr>
                                    <m:t>𝒘</m:t>
                                  </m:r>
                                </m:e>
                              </m:acc>
                            </m:e>
                            <m:sup>
                              <m:r>
                                <a:rPr lang="en-IN" sz="2000" b="0" i="1" smtClean="0">
                                  <a:latin typeface="Cambria Math"/>
                                  <a:ea typeface="Cambria Math"/>
                                  <a:cs typeface="Times New Roman" pitchFamily="18" charset="0"/>
                                </a:rPr>
                                <m:t>𝐻</m:t>
                              </m:r>
                            </m:sup>
                          </m:sSup>
                          <m:acc>
                            <m:accPr>
                              <m:chr m:val="̃"/>
                              <m:ctrlPr>
                                <a:rPr lang="en-IN" sz="2000" b="0" i="1" smtClean="0">
                                  <a:latin typeface="Cambria Math"/>
                                  <a:ea typeface="Cambria Math"/>
                                  <a:cs typeface="Times New Roman" pitchFamily="18" charset="0"/>
                                </a:rPr>
                              </m:ctrlPr>
                            </m:accPr>
                            <m:e>
                              <m:r>
                                <a:rPr lang="en-IN" sz="2000" b="0" i="1" smtClean="0">
                                  <a:latin typeface="Cambria Math"/>
                                  <a:ea typeface="Cambria Math"/>
                                  <a:cs typeface="Times New Roman" pitchFamily="18" charset="0"/>
                                </a:rPr>
                                <m:t>𝒘</m:t>
                              </m:r>
                            </m:e>
                          </m:acc>
                        </m:den>
                      </m:f>
                      <m:r>
                        <a:rPr lang="en-IN" sz="2000" b="0" i="1" smtClean="0">
                          <a:latin typeface="Cambria Math"/>
                          <a:ea typeface="Cambria Math"/>
                          <a:cs typeface="Times New Roman" pitchFamily="18" charset="0"/>
                        </a:rPr>
                        <m:t>=</m:t>
                      </m:r>
                      <m:d>
                        <m:dPr>
                          <m:ctrlPr>
                            <a:rPr lang="en-IN" sz="2000" i="1">
                              <a:latin typeface="Cambria Math"/>
                              <a:ea typeface="Cambria Math"/>
                            </a:rPr>
                          </m:ctrlPr>
                        </m:dPr>
                        <m:e>
                          <m:f>
                            <m:fPr>
                              <m:ctrlPr>
                                <a:rPr lang="en-IN" sz="2000" i="1">
                                  <a:latin typeface="Cambria Math"/>
                                  <a:ea typeface="Cambria Math"/>
                                </a:rPr>
                              </m:ctrlPr>
                            </m:fPr>
                            <m:num>
                              <m:r>
                                <a:rPr lang="en-IN" sz="2000" i="1">
                                  <a:latin typeface="Cambria Math"/>
                                  <a:ea typeface="Cambria Math"/>
                                </a:rPr>
                                <m:t>𝑃</m:t>
                              </m:r>
                            </m:num>
                            <m:den>
                              <m:sSub>
                                <m:sSubPr>
                                  <m:ctrlPr>
                                    <a:rPr lang="en-IN" sz="2000" i="1">
                                      <a:latin typeface="Cambria Math"/>
                                      <a:ea typeface="Cambria Math"/>
                                    </a:rPr>
                                  </m:ctrlPr>
                                </m:sSubPr>
                                <m:e>
                                  <m:sSup>
                                    <m:sSupPr>
                                      <m:ctrlPr>
                                        <a:rPr lang="en-IN" sz="2000" i="1">
                                          <a:latin typeface="Cambria Math"/>
                                          <a:ea typeface="Cambria Math"/>
                                        </a:rPr>
                                      </m:ctrlPr>
                                    </m:sSupPr>
                                    <m:e>
                                      <m:r>
                                        <a:rPr lang="en-IN" sz="2000" i="1">
                                          <a:latin typeface="Cambria Math"/>
                                          <a:ea typeface="Cambria Math"/>
                                        </a:rPr>
                                        <m:t>𝝈</m:t>
                                      </m:r>
                                    </m:e>
                                    <m:sup>
                                      <m:r>
                                        <a:rPr lang="en-IN" sz="2000" i="1">
                                          <a:latin typeface="Cambria Math"/>
                                          <a:ea typeface="Cambria Math"/>
                                        </a:rPr>
                                        <m:t>2</m:t>
                                      </m:r>
                                    </m:sup>
                                  </m:sSup>
                                </m:e>
                                <m:sub>
                                  <m:r>
                                    <a:rPr lang="en-IN" sz="2000" i="1">
                                      <a:latin typeface="Cambria Math"/>
                                      <a:ea typeface="Cambria Math"/>
                                    </a:rPr>
                                    <m:t>𝑛</m:t>
                                  </m:r>
                                </m:sub>
                              </m:sSub>
                            </m:den>
                          </m:f>
                        </m:e>
                      </m:d>
                      <m:f>
                        <m:fPr>
                          <m:ctrlPr>
                            <a:rPr lang="en-IN" sz="2000" i="1">
                              <a:latin typeface="Cambria Math"/>
                              <a:ea typeface="Cambria Math"/>
                            </a:rPr>
                          </m:ctrlPr>
                        </m:fPr>
                        <m:num>
                          <m:sSup>
                            <m:sSupPr>
                              <m:ctrlPr>
                                <a:rPr lang="en-IN" sz="2000" i="1">
                                  <a:latin typeface="Cambria Math"/>
                                  <a:ea typeface="Cambria Math"/>
                                </a:rPr>
                              </m:ctrlPr>
                            </m:sSupPr>
                            <m:e>
                              <m:d>
                                <m:dPr>
                                  <m:begChr m:val="|"/>
                                  <m:endChr m:val="|"/>
                                  <m:ctrlPr>
                                    <a:rPr lang="en-IN" sz="2000" i="1">
                                      <a:latin typeface="Cambria Math"/>
                                      <a:ea typeface="Cambria Math"/>
                                    </a:rPr>
                                  </m:ctrlPr>
                                </m:dPr>
                                <m:e>
                                  <m:sSup>
                                    <m:sSupPr>
                                      <m:ctrlPr>
                                        <a:rPr lang="en-IN" sz="2000" i="1">
                                          <a:latin typeface="Cambria Math"/>
                                          <a:ea typeface="Cambria Math"/>
                                        </a:rPr>
                                      </m:ctrlPr>
                                    </m:sSupPr>
                                    <m:e>
                                      <m:r>
                                        <a:rPr lang="en-IN" sz="2000" i="1">
                                          <a:latin typeface="Cambria Math"/>
                                          <a:ea typeface="Cambria Math"/>
                                        </a:rPr>
                                        <m:t>𝒘</m:t>
                                      </m:r>
                                    </m:e>
                                    <m:sup>
                                      <m:r>
                                        <a:rPr lang="en-IN" sz="2000" i="1">
                                          <a:latin typeface="Cambria Math"/>
                                          <a:ea typeface="Cambria Math"/>
                                        </a:rPr>
                                        <m:t>𝐻</m:t>
                                      </m:r>
                                    </m:sup>
                                  </m:sSup>
                                  <m:r>
                                    <a:rPr lang="en-IN" sz="2000" i="1">
                                      <a:latin typeface="Cambria Math"/>
                                      <a:ea typeface="Cambria Math"/>
                                    </a:rPr>
                                    <m:t>h</m:t>
                                  </m:r>
                                </m:e>
                              </m:d>
                            </m:e>
                            <m:sup>
                              <m:r>
                                <a:rPr lang="en-IN" sz="2000" i="1">
                                  <a:latin typeface="Cambria Math"/>
                                  <a:ea typeface="Cambria Math"/>
                                </a:rPr>
                                <m:t>2</m:t>
                              </m:r>
                            </m:sup>
                          </m:sSup>
                        </m:num>
                        <m:den>
                          <m:sSup>
                            <m:sSupPr>
                              <m:ctrlPr>
                                <a:rPr lang="en-IN" sz="2000" i="1">
                                  <a:latin typeface="Cambria Math"/>
                                  <a:ea typeface="Cambria Math"/>
                                </a:rPr>
                              </m:ctrlPr>
                            </m:sSupPr>
                            <m:e>
                              <m:r>
                                <a:rPr lang="en-IN" sz="2000" i="1">
                                  <a:latin typeface="Cambria Math"/>
                                  <a:ea typeface="Cambria Math"/>
                                </a:rPr>
                                <m:t>𝒘</m:t>
                              </m:r>
                            </m:e>
                            <m:sup>
                              <m:r>
                                <a:rPr lang="en-IN" sz="2000" i="1">
                                  <a:latin typeface="Cambria Math"/>
                                  <a:ea typeface="Cambria Math"/>
                                </a:rPr>
                                <m:t>𝐻</m:t>
                              </m:r>
                            </m:sup>
                          </m:sSup>
                          <m:r>
                            <a:rPr lang="en-IN" sz="2000" i="1">
                              <a:latin typeface="Cambria Math"/>
                              <a:ea typeface="Cambria Math"/>
                            </a:rPr>
                            <m:t>𝒘</m:t>
                          </m:r>
                        </m:den>
                      </m:f>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Hence, to fix the scale of the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w, one can restrict the choice of </a:t>
                </a:r>
                <a:r>
                  <a:rPr lang="en-US" sz="2000" dirty="0" smtClean="0">
                    <a:latin typeface="Times New Roman" pitchFamily="18" charset="0"/>
                    <a:cs typeface="Times New Roman" pitchFamily="18" charset="0"/>
                  </a:rPr>
                  <a:t>beam formers </a:t>
                </a:r>
                <a:r>
                  <a:rPr lang="en-US" sz="2000" dirty="0">
                    <a:latin typeface="Times New Roman" pitchFamily="18" charset="0"/>
                    <a:cs typeface="Times New Roman" pitchFamily="18" charset="0"/>
                  </a:rPr>
                  <a:t>such </a:t>
                </a:r>
                <a:r>
                  <a:rPr lang="en-US" sz="2000" dirty="0" smtClean="0">
                    <a:latin typeface="Times New Roman" pitchFamily="18" charset="0"/>
                    <a:cs typeface="Times New Roman" pitchFamily="18" charset="0"/>
                  </a:rPr>
                  <a:t>that </a:t>
                </a:r>
                <a14:m>
                  <m:oMath xmlns:m="http://schemas.openxmlformats.org/officeDocument/2006/math">
                    <m:sSup>
                      <m:sSupPr>
                        <m:ctrlPr>
                          <a:rPr lang="en-US" sz="2000" i="1" smtClean="0">
                            <a:latin typeface="Cambria Math"/>
                            <a:cs typeface="Times New Roman" pitchFamily="18" charset="0"/>
                          </a:rPr>
                        </m:ctrlPr>
                      </m:sSupPr>
                      <m:e>
                        <m:d>
                          <m:dPr>
                            <m:begChr m:val="|"/>
                            <m:endChr m:val="|"/>
                            <m:ctrlPr>
                              <a:rPr lang="en-US" sz="2000" i="1" smtClean="0">
                                <a:latin typeface="Cambria Math"/>
                                <a:cs typeface="Times New Roman" pitchFamily="18" charset="0"/>
                              </a:rPr>
                            </m:ctrlPr>
                          </m:dPr>
                          <m:e>
                            <m:d>
                              <m:dPr>
                                <m:begChr m:val="|"/>
                                <m:endChr m:val="|"/>
                                <m:ctrlPr>
                                  <a:rPr lang="en-US" sz="2000" i="1" smtClean="0">
                                    <a:latin typeface="Cambria Math"/>
                                    <a:cs typeface="Times New Roman" pitchFamily="18" charset="0"/>
                                  </a:rPr>
                                </m:ctrlPr>
                              </m:dPr>
                              <m:e>
                                <m:r>
                                  <a:rPr lang="en-US" sz="2000" i="1" smtClean="0">
                                    <a:latin typeface="Cambria Math"/>
                                    <a:cs typeface="Times New Roman" pitchFamily="18" charset="0"/>
                                  </a:rPr>
                                  <m:t>𝒘</m:t>
                                </m:r>
                              </m:e>
                            </m:d>
                          </m:e>
                        </m:d>
                      </m:e>
                      <m:sup>
                        <m:r>
                          <a:rPr lang="en-IN" sz="2000" b="0" i="1" smtClean="0">
                            <a:latin typeface="Cambria Math"/>
                            <a:cs typeface="Times New Roman" pitchFamily="18" charset="0"/>
                          </a:rPr>
                          <m:t>2</m:t>
                        </m:r>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optimal SNR maximizing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computation, therefore, reduces to</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𝑚𝑎𝑥</m:t>
                      </m:r>
                      <m:r>
                        <a:rPr lang="en-IN" sz="2000" b="0" i="1" smtClean="0">
                          <a:latin typeface="Cambria Math"/>
                          <a:cs typeface="Times New Roman" pitchFamily="18" charset="0"/>
                        </a:rPr>
                        <m:t>.</m:t>
                      </m:r>
                      <m:d>
                        <m:dPr>
                          <m:ctrlPr>
                            <a:rPr lang="en-IN" sz="2000" b="0" i="1" smtClean="0">
                              <a:latin typeface="Cambria Math"/>
                              <a:cs typeface="Times New Roman" pitchFamily="18" charset="0"/>
                            </a:rPr>
                          </m:ctrlPr>
                        </m:dPr>
                        <m:e>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𝑃</m:t>
                              </m:r>
                            </m:num>
                            <m:den>
                              <m:sSub>
                                <m:sSubPr>
                                  <m:ctrlPr>
                                    <a:rPr lang="en-IN" sz="2000" b="0" i="1" smtClean="0">
                                      <a:latin typeface="Cambria Math"/>
                                      <a:cs typeface="Times New Roman" pitchFamily="18" charset="0"/>
                                    </a:rPr>
                                  </m:ctrlPr>
                                </m:sSubPr>
                                <m:e>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𝝈</m:t>
                                      </m:r>
                                    </m:e>
                                    <m:sup>
                                      <m:r>
                                        <a:rPr lang="en-IN" sz="2000" b="0" i="1" smtClean="0">
                                          <a:latin typeface="Cambria Math"/>
                                          <a:cs typeface="Times New Roman" pitchFamily="18" charset="0"/>
                                        </a:rPr>
                                        <m:t>2</m:t>
                                      </m:r>
                                    </m:sup>
                                  </m:sSup>
                                </m:e>
                                <m:sub>
                                  <m:r>
                                    <a:rPr lang="en-IN" sz="2000" b="0" i="1" smtClean="0">
                                      <a:latin typeface="Cambria Math"/>
                                      <a:cs typeface="Times New Roman" pitchFamily="18" charset="0"/>
                                    </a:rPr>
                                    <m:t>𝑛</m:t>
                                  </m:r>
                                </m:sub>
                              </m:sSub>
                            </m:den>
                          </m:f>
                        </m:e>
                      </m:d>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𝒘</m:t>
                                  </m:r>
                                </m:e>
                                <m:sup>
                                  <m:r>
                                    <a:rPr lang="en-IN" sz="2000" b="0" i="1" smtClean="0">
                                      <a:latin typeface="Cambria Math"/>
                                      <a:cs typeface="Times New Roman" pitchFamily="18" charset="0"/>
                                    </a:rPr>
                                    <m:t>𝐻</m:t>
                                  </m:r>
                                </m:sup>
                              </m:sSup>
                              <m:r>
                                <a:rPr lang="en-IN" sz="2000" b="0" i="1" smtClean="0">
                                  <a:latin typeface="Cambria Math"/>
                                  <a:cs typeface="Times New Roman" pitchFamily="18" charset="0"/>
                                </a:rPr>
                                <m:t>𝒉</m:t>
                              </m:r>
                            </m:e>
                          </m:d>
                        </m:e>
                        <m:sup>
                          <m:r>
                            <a:rPr lang="en-IN" sz="2000" b="0" i="1" smtClean="0">
                              <a:latin typeface="Cambria Math"/>
                              <a:cs typeface="Times New Roman" pitchFamily="18" charset="0"/>
                            </a:rPr>
                            <m:t>2</m:t>
                          </m:r>
                        </m:sup>
                      </m:sSup>
                      <m:r>
                        <a:rPr lang="en-IN" sz="2000" b="0" i="1" smtClean="0">
                          <a:latin typeface="Cambria Math"/>
                          <a:cs typeface="Times New Roman" pitchFamily="18" charset="0"/>
                        </a:rPr>
                        <m:t> </m:t>
                      </m:r>
                      <m:r>
                        <a:rPr lang="en-IN" sz="2000" b="0" i="1" smtClean="0">
                          <a:latin typeface="Cambria Math"/>
                          <a:cs typeface="Times New Roman" pitchFamily="18" charset="0"/>
                        </a:rPr>
                        <m:t>𝑠</m:t>
                      </m:r>
                      <m:r>
                        <a:rPr lang="en-IN" sz="2000" b="0" i="1" smtClean="0">
                          <a:latin typeface="Cambria Math"/>
                          <a:cs typeface="Times New Roman" pitchFamily="18" charset="0"/>
                        </a:rPr>
                        <m:t>.</m:t>
                      </m:r>
                      <m:r>
                        <a:rPr lang="en-IN" sz="2000" b="0" i="1" smtClean="0">
                          <a:latin typeface="Cambria Math"/>
                          <a:cs typeface="Times New Roman" pitchFamily="18" charset="0"/>
                        </a:rPr>
                        <m:t>𝑡</m:t>
                      </m:r>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𝒘</m:t>
                                  </m:r>
                                </m:e>
                              </m:d>
                            </m:e>
                          </m:d>
                        </m:e>
                        <m:sup>
                          <m:r>
                            <a:rPr lang="en-IN" sz="2000" b="0" i="1" smtClean="0">
                              <a:latin typeface="Cambria Math"/>
                              <a:cs typeface="Times New Roman" pitchFamily="18" charset="0"/>
                            </a:rPr>
                            <m:t>2</m:t>
                          </m:r>
                        </m:sup>
                      </m:sSup>
                      <m:r>
                        <a:rPr lang="en-IN" sz="2000" b="0" i="1" smtClean="0">
                          <a:latin typeface="Cambria Math"/>
                          <a:cs typeface="Times New Roman" pitchFamily="18" charset="0"/>
                        </a:rPr>
                        <m:t>=1</m:t>
                      </m:r>
                    </m:oMath>
                  </m:oMathPara>
                </a14:m>
                <a:endParaRPr lang="en-IN" sz="2000" b="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a:t>
                </a:r>
                <a:r>
                  <a:rPr lang="en-US" sz="2000" dirty="0" err="1">
                    <a:latin typeface="Times New Roman" pitchFamily="18" charset="0"/>
                    <a:cs typeface="Times New Roman" pitchFamily="18" charset="0"/>
                  </a:rPr>
                  <a:t>s.t.</a:t>
                </a:r>
                <a:r>
                  <a:rPr lang="en-US" sz="2000" dirty="0">
                    <a:latin typeface="Times New Roman" pitchFamily="18" charset="0"/>
                    <a:cs typeface="Times New Roman" pitchFamily="18" charset="0"/>
                  </a:rPr>
                  <a:t>" is the acronym for </a:t>
                </a:r>
                <a:r>
                  <a:rPr lang="en-US" sz="2000" i="1" dirty="0">
                    <a:latin typeface="Times New Roman" pitchFamily="18" charset="0"/>
                    <a:cs typeface="Times New Roman" pitchFamily="18" charset="0"/>
                  </a:rPr>
                  <a:t>subject to </a:t>
                </a:r>
                <a:r>
                  <a:rPr lang="en-US" sz="2000" dirty="0">
                    <a:latin typeface="Times New Roman" pitchFamily="18" charset="0"/>
                    <a:cs typeface="Times New Roman" pitchFamily="18" charset="0"/>
                  </a:rPr>
                  <a:t>and denotes the constraint for the </a:t>
                </a:r>
                <a:r>
                  <a:rPr lang="en-US" sz="2000" dirty="0" smtClean="0">
                    <a:latin typeface="Times New Roman" pitchFamily="18" charset="0"/>
                    <a:cs typeface="Times New Roman" pitchFamily="18" charset="0"/>
                  </a:rPr>
                  <a:t>optimization </a:t>
                </a:r>
                <a:r>
                  <a:rPr lang="en-US" sz="2000" dirty="0">
                    <a:latin typeface="Times New Roman" pitchFamily="18" charset="0"/>
                    <a:cs typeface="Times New Roman" pitchFamily="18" charset="0"/>
                  </a:rPr>
                  <a:t>problem. Observe that from the standard </a:t>
                </a:r>
                <a:r>
                  <a:rPr lang="en-US" sz="2000" i="1" dirty="0">
                    <a:latin typeface="Times New Roman" pitchFamily="18" charset="0"/>
                    <a:cs typeface="Times New Roman" pitchFamily="18" charset="0"/>
                  </a:rPr>
                  <a:t>Cauchy–Schwarz</a:t>
                </a:r>
                <a:r>
                  <a:rPr lang="en-US" sz="2000" dirty="0">
                    <a:latin typeface="Times New Roman" pitchFamily="18" charset="0"/>
                    <a:cs typeface="Times New Roman" pitchFamily="18" charset="0"/>
                  </a:rPr>
                  <a:t> inequality,</a:t>
                </a:r>
                <a:endParaRPr lang="en-IN"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36624"/>
                <a:ext cx="11752702" cy="5248275"/>
              </a:xfrm>
              <a:blipFill rotWithShape="1">
                <a:blip r:embed="rId4"/>
                <a:stretch>
                  <a:fillRect l="-571" r="-519"/>
                </a:stretch>
              </a:blipFill>
            </p:spPr>
            <p:txBody>
              <a:bodyPr/>
              <a:lstStyle/>
              <a:p>
                <a:r>
                  <a:rPr lang="en-IN">
                    <a:noFill/>
                  </a:rPr>
                  <a:t> </a:t>
                </a:r>
              </a:p>
            </p:txBody>
          </p:sp>
        </mc:Fallback>
      </mc:AlternateContent>
    </p:spTree>
    <p:extLst>
      <p:ext uri="{BB962C8B-B14F-4D97-AF65-F5344CB8AC3E}">
        <p14:creationId xmlns:p14="http://schemas.microsoft.com/office/powerpoint/2010/main" val="3837384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45/50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cxnSp>
        <p:nvCxnSpPr>
          <p:cNvPr id="6" name="Straight Connector 5"/>
          <p:cNvCxnSpPr/>
          <p:nvPr/>
        </p:nvCxnSpPr>
        <p:spPr>
          <a:xfrm>
            <a:off x="5879805" y="2583712"/>
            <a:ext cx="0" cy="31897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8" y="949324"/>
                <a:ext cx="11714602" cy="51974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IN" sz="2000" b="0" i="1" smtClean="0">
                              <a:latin typeface="Cambria Math"/>
                            </a:rPr>
                            <m:t>𝑆𝑁𝑅</m:t>
                          </m:r>
                        </m:e>
                        <m:sub>
                          <m:r>
                            <a:rPr lang="en-IN" sz="2000" b="0" i="1" smtClean="0">
                              <a:latin typeface="Cambria Math"/>
                            </a:rPr>
                            <m:t>𝑚𝑎𝑥</m:t>
                          </m:r>
                        </m:sub>
                      </m:sSub>
                      <m:r>
                        <a:rPr lang="en-IN" sz="2000" i="1" smtClean="0">
                          <a:latin typeface="Cambria Math"/>
                          <a:ea typeface="Cambria Math"/>
                        </a:rPr>
                        <m:t>=</m:t>
                      </m:r>
                      <m:r>
                        <a:rPr lang="en-IN" sz="2000" b="0" i="1" smtClean="0">
                          <a:latin typeface="Cambria Math"/>
                          <a:ea typeface="Cambria Math"/>
                        </a:rPr>
                        <m:t>𝑆𝑁𝑅</m:t>
                      </m:r>
                      <m:d>
                        <m:dPr>
                          <m:ctrlPr>
                            <a:rPr lang="en-IN" sz="2000" b="0" i="1" smtClean="0">
                              <a:latin typeface="Cambria Math"/>
                              <a:ea typeface="Cambria Math"/>
                            </a:rPr>
                          </m:ctrlPr>
                        </m:dPr>
                        <m:e>
                          <m:f>
                            <m:fPr>
                              <m:ctrlPr>
                                <a:rPr lang="en-IN" sz="2000" b="0" i="1" smtClean="0">
                                  <a:latin typeface="Cambria Math"/>
                                  <a:ea typeface="Cambria Math"/>
                                </a:rPr>
                              </m:ctrlPr>
                            </m:fPr>
                            <m:num>
                              <m:r>
                                <a:rPr lang="en-IN" sz="2000" b="0" i="1" smtClean="0">
                                  <a:latin typeface="Cambria Math"/>
                                  <a:ea typeface="Cambria Math"/>
                                </a:rPr>
                                <m:t>1</m:t>
                              </m:r>
                            </m:num>
                            <m:den>
                              <m:d>
                                <m:dPr>
                                  <m:begChr m:val="|"/>
                                  <m:endChr m:val="|"/>
                                  <m:ctrlPr>
                                    <a:rPr lang="en-IN" sz="2000" b="0" i="1" smtClean="0">
                                      <a:latin typeface="Cambria Math"/>
                                      <a:ea typeface="Cambria Math"/>
                                    </a:rPr>
                                  </m:ctrlPr>
                                </m:dPr>
                                <m:e>
                                  <m:d>
                                    <m:dPr>
                                      <m:begChr m:val="|"/>
                                      <m:endChr m:val="|"/>
                                      <m:ctrlPr>
                                        <a:rPr lang="en-IN" sz="2000" b="0" i="1" smtClean="0">
                                          <a:latin typeface="Cambria Math"/>
                                          <a:ea typeface="Cambria Math"/>
                                        </a:rPr>
                                      </m:ctrlPr>
                                    </m:dPr>
                                    <m:e>
                                      <m:r>
                                        <a:rPr lang="en-IN" sz="2000" b="0" i="1" smtClean="0">
                                          <a:latin typeface="Cambria Math"/>
                                          <a:ea typeface="Cambria Math"/>
                                        </a:rPr>
                                        <m:t>𝒉</m:t>
                                      </m:r>
                                    </m:e>
                                  </m:d>
                                </m:e>
                              </m:d>
                            </m:den>
                          </m:f>
                          <m:r>
                            <a:rPr lang="en-IN" sz="2000" b="0" i="1" smtClean="0">
                              <a:latin typeface="Cambria Math"/>
                              <a:ea typeface="Cambria Math"/>
                            </a:rPr>
                            <m:t>𝒉</m:t>
                          </m:r>
                        </m:e>
                      </m:d>
                      <m:r>
                        <a:rPr lang="en-IN" sz="2000" b="0" i="1" smtClean="0">
                          <a:latin typeface="Cambria Math"/>
                          <a:ea typeface="Cambria Math"/>
                        </a:rPr>
                        <m:t>=</m:t>
                      </m:r>
                      <m:d>
                        <m:dPr>
                          <m:ctrlPr>
                            <a:rPr lang="en-IN" sz="2000" b="0" i="1" smtClean="0">
                              <a:latin typeface="Cambria Math"/>
                              <a:ea typeface="Cambria Math"/>
                            </a:rPr>
                          </m:ctrlPr>
                        </m:dPr>
                        <m:e>
                          <m:f>
                            <m:fPr>
                              <m:ctrlPr>
                                <a:rPr lang="en-IN" sz="2000" b="0" i="1" smtClean="0">
                                  <a:latin typeface="Cambria Math"/>
                                  <a:ea typeface="Cambria Math"/>
                                </a:rPr>
                              </m:ctrlPr>
                            </m:fPr>
                            <m:num>
                              <m:r>
                                <a:rPr lang="en-IN" sz="2000" b="0" i="1" smtClean="0">
                                  <a:latin typeface="Cambria Math"/>
                                  <a:ea typeface="Cambria Math"/>
                                </a:rPr>
                                <m:t>𝑃</m:t>
                              </m:r>
                            </m:num>
                            <m:den>
                              <m:sSup>
                                <m:sSupPr>
                                  <m:ctrlPr>
                                    <a:rPr lang="en-IN" sz="2000" b="0" i="1" smtClean="0">
                                      <a:latin typeface="Cambria Math"/>
                                      <a:ea typeface="Cambria Math"/>
                                    </a:rPr>
                                  </m:ctrlPr>
                                </m:sSupPr>
                                <m:e>
                                  <m:sSub>
                                    <m:sSubPr>
                                      <m:ctrlPr>
                                        <a:rPr lang="en-IN" sz="2000" b="0" i="1" smtClean="0">
                                          <a:latin typeface="Cambria Math"/>
                                          <a:ea typeface="Cambria Math"/>
                                        </a:rPr>
                                      </m:ctrlPr>
                                    </m:sSubPr>
                                    <m:e>
                                      <m:r>
                                        <a:rPr lang="en-IN" sz="2000" b="0" i="1" smtClean="0">
                                          <a:latin typeface="Cambria Math"/>
                                          <a:ea typeface="Cambria Math"/>
                                        </a:rPr>
                                        <m:t>𝝈</m:t>
                                      </m:r>
                                    </m:e>
                                    <m:sub>
                                      <m:r>
                                        <a:rPr lang="en-IN" sz="2000" b="0" i="1" smtClean="0">
                                          <a:latin typeface="Cambria Math"/>
                                          <a:ea typeface="Cambria Math"/>
                                        </a:rPr>
                                        <m:t>𝑛</m:t>
                                      </m:r>
                                    </m:sub>
                                  </m:sSub>
                                </m:e>
                                <m:sup>
                                  <m:r>
                                    <a:rPr lang="en-IN" sz="2000" b="0" i="1" smtClean="0">
                                      <a:latin typeface="Cambria Math"/>
                                      <a:ea typeface="Cambria Math"/>
                                    </a:rPr>
                                    <m:t>2</m:t>
                                  </m:r>
                                </m:sup>
                              </m:sSup>
                            </m:den>
                          </m:f>
                        </m:e>
                      </m:d>
                      <m:sSup>
                        <m:sSupPr>
                          <m:ctrlPr>
                            <a:rPr lang="en-IN" sz="2000" b="0" i="1" smtClean="0">
                              <a:latin typeface="Cambria Math"/>
                              <a:ea typeface="Cambria Math"/>
                            </a:rPr>
                          </m:ctrlPr>
                        </m:sSupPr>
                        <m:e>
                          <m:d>
                            <m:dPr>
                              <m:begChr m:val="|"/>
                              <m:endChr m:val="|"/>
                              <m:ctrlPr>
                                <a:rPr lang="en-IN" sz="2000" b="0" i="1" smtClean="0">
                                  <a:latin typeface="Cambria Math"/>
                                  <a:ea typeface="Cambria Math"/>
                                </a:rPr>
                              </m:ctrlPr>
                            </m:dPr>
                            <m:e>
                              <m:d>
                                <m:dPr>
                                  <m:begChr m:val="|"/>
                                  <m:endChr m:val="|"/>
                                  <m:ctrlPr>
                                    <a:rPr lang="en-IN" sz="2000" b="0" i="1" smtClean="0">
                                      <a:latin typeface="Cambria Math"/>
                                      <a:ea typeface="Cambria Math"/>
                                    </a:rPr>
                                  </m:ctrlPr>
                                </m:dPr>
                                <m:e>
                                  <m:r>
                                    <a:rPr lang="en-IN" sz="2000" b="0" i="1" smtClean="0">
                                      <a:latin typeface="Cambria Math"/>
                                      <a:ea typeface="Cambria Math"/>
                                    </a:rPr>
                                    <m:t>𝒉</m:t>
                                  </m:r>
                                </m:e>
                              </m:d>
                            </m:e>
                          </m:d>
                        </m:e>
                        <m:sup>
                          <m:r>
                            <a:rPr lang="en-IN" sz="2000" b="0" i="1" smtClean="0">
                              <a:latin typeface="Cambria Math"/>
                              <a:ea typeface="Cambria Math"/>
                            </a:rPr>
                            <m:t>2</m:t>
                          </m:r>
                        </m:sup>
                      </m:sSup>
                    </m:oMath>
                  </m:oMathPara>
                </a14:m>
                <a:endParaRPr lang="en-IN" sz="2000" dirty="0" smtClean="0"/>
              </a:p>
              <a:p>
                <a:pPr algn="just">
                  <a:buFont typeface="Wingdings" pitchFamily="2" charset="2"/>
                  <a:buChar char="Ø"/>
                </a:pPr>
                <a:r>
                  <a:rPr lang="en-US" sz="2000" dirty="0">
                    <a:latin typeface="Times New Roman" pitchFamily="18" charset="0"/>
                    <a:cs typeface="Times New Roman" pitchFamily="18" charset="0"/>
                  </a:rPr>
                  <a:t>The optimal </a:t>
                </a:r>
                <a:r>
                  <a:rPr lang="en-US" sz="2000" dirty="0" smtClean="0">
                    <a:latin typeface="Times New Roman" pitchFamily="18" charset="0"/>
                    <a:cs typeface="Times New Roman" pitchFamily="18" charset="0"/>
                  </a:rPr>
                  <a:t>beam former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𝒘</m:t>
                        </m:r>
                      </m:e>
                      <m:sub>
                        <m:r>
                          <a:rPr lang="en-IN" sz="2000" b="0" i="1" smtClean="0">
                            <a:latin typeface="Cambria Math"/>
                            <a:cs typeface="Times New Roman" pitchFamily="18" charset="0"/>
                          </a:rPr>
                          <m:t>𝑜𝑝𝑡</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d>
                          <m:dPr>
                            <m:begChr m:val="|"/>
                            <m:endChr m:val="|"/>
                            <m:ctrlPr>
                              <a:rPr lang="en-US" sz="2000" i="1" smtClean="0">
                                <a:latin typeface="Cambria Math"/>
                                <a:ea typeface="Cambria Math"/>
                                <a:cs typeface="Times New Roman" pitchFamily="18" charset="0"/>
                              </a:rPr>
                            </m:ctrlPr>
                          </m:dPr>
                          <m:e>
                            <m:d>
                              <m:dPr>
                                <m:begChr m:val="|"/>
                                <m:endChr m:val="|"/>
                                <m:ctrlPr>
                                  <a:rPr lang="en-US" sz="2000" i="1" smtClean="0">
                                    <a:latin typeface="Cambria Math"/>
                                    <a:ea typeface="Cambria Math"/>
                                    <a:cs typeface="Times New Roman" pitchFamily="18" charset="0"/>
                                  </a:rPr>
                                </m:ctrlPr>
                              </m:dPr>
                              <m:e>
                                <m:r>
                                  <a:rPr lang="en-US" sz="2000" i="1" smtClean="0">
                                    <a:latin typeface="Cambria Math"/>
                                    <a:ea typeface="Cambria Math"/>
                                    <a:cs typeface="Times New Roman" pitchFamily="18" charset="0"/>
                                  </a:rPr>
                                  <m:t>𝒉</m:t>
                                </m:r>
                              </m:e>
                            </m:d>
                          </m:e>
                        </m:d>
                      </m:den>
                    </m:f>
                    <m:r>
                      <a:rPr lang="en-US" sz="2000" i="1" smtClean="0">
                        <a:latin typeface="Cambria Math"/>
                        <a:ea typeface="Cambria Math"/>
                        <a:cs typeface="Times New Roman" pitchFamily="18" charset="0"/>
                      </a:rPr>
                      <m:t>𝒉</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termed the </a:t>
                </a:r>
                <a:r>
                  <a:rPr lang="en-US" sz="2000" b="1" i="1" dirty="0">
                    <a:latin typeface="Times New Roman" pitchFamily="18" charset="0"/>
                    <a:cs typeface="Times New Roman" pitchFamily="18" charset="0"/>
                  </a:rPr>
                  <a:t>Maximal Ratio Combiner (MRC</a:t>
                </a:r>
                <a:r>
                  <a:rPr lang="en-US" sz="2000" dirty="0">
                    <a:latin typeface="Times New Roman" pitchFamily="18" charset="0"/>
                    <a:cs typeface="Times New Roman" pitchFamily="18" charset="0"/>
                  </a:rPr>
                  <a:t>) and this </a:t>
                </a:r>
                <a:r>
                  <a:rPr lang="en-US" sz="2000" dirty="0" smtClean="0">
                    <a:latin typeface="Times New Roman" pitchFamily="18" charset="0"/>
                    <a:cs typeface="Times New Roman" pitchFamily="18" charset="0"/>
                  </a:rPr>
                  <a:t>beam forming </a:t>
                </a:r>
                <a:r>
                  <a:rPr lang="en-US" sz="2000" dirty="0">
                    <a:latin typeface="Times New Roman" pitchFamily="18" charset="0"/>
                    <a:cs typeface="Times New Roman" pitchFamily="18" charset="0"/>
                  </a:rPr>
                  <a:t>technique is termed maximal ratio combining. The </a:t>
                </a:r>
                <a:r>
                  <a:rPr lang="en-US" sz="2000" dirty="0" smtClean="0">
                    <a:latin typeface="Times New Roman" pitchFamily="18" charset="0"/>
                    <a:cs typeface="Times New Roman" pitchFamily="18" charset="0"/>
                  </a:rPr>
                  <a:t>beam forming </a:t>
                </a:r>
                <a:r>
                  <a:rPr lang="en-US" sz="2000" dirty="0">
                    <a:latin typeface="Times New Roman" pitchFamily="18" charset="0"/>
                    <a:cs typeface="Times New Roman" pitchFamily="18" charset="0"/>
                  </a:rPr>
                  <a:t>step is a key step to achieving high SNR over a multi-antenna wireless link</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Observe that the MRC </a:t>
                </a:r>
                <a:r>
                  <a:rPr lang="en-US" sz="2000" dirty="0" smtClean="0">
                    <a:latin typeface="Times New Roman" pitchFamily="18" charset="0"/>
                    <a:cs typeface="Times New Roman" pitchFamily="18" charset="0"/>
                  </a:rPr>
                  <a:t>beam former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𝒘</m:t>
                        </m:r>
                      </m:e>
                      <m:sub>
                        <m:r>
                          <a:rPr lang="en-IN" sz="2000" b="0" i="1" smtClean="0">
                            <a:latin typeface="Cambria Math"/>
                            <a:cs typeface="Times New Roman" pitchFamily="18" charset="0"/>
                          </a:rPr>
                          <m:t>𝑜𝑝𝑡</m:t>
                        </m:r>
                      </m:sub>
                    </m:sSub>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𝐶</m:t>
                    </m:r>
                    <m:r>
                      <a:rPr lang="en-US" sz="2000" i="1" smtClean="0">
                        <a:latin typeface="Cambria Math"/>
                        <a:ea typeface="Cambria Math"/>
                        <a:cs typeface="Times New Roman" pitchFamily="18" charset="0"/>
                      </a:rPr>
                      <m:t>𝒉</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the constant of </a:t>
                </a:r>
                <a:r>
                  <a:rPr lang="en-US" sz="2000" dirty="0" smtClean="0">
                    <a:latin typeface="Times New Roman" pitchFamily="18" charset="0"/>
                    <a:cs typeface="Times New Roman" pitchFamily="18" charset="0"/>
                  </a:rPr>
                  <a:t>proportionality </a:t>
                </a:r>
                <a14:m>
                  <m:oMath xmlns:m="http://schemas.openxmlformats.org/officeDocument/2006/math">
                    <m:r>
                      <a:rPr lang="en-US" sz="2000" i="1" smtClean="0">
                        <a:latin typeface="Cambria Math"/>
                        <a:cs typeface="Times New Roman" pitchFamily="18" charset="0"/>
                      </a:rPr>
                      <m:t>𝐶</m:t>
                    </m:r>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d>
                          <m:dPr>
                            <m:begChr m:val="|"/>
                            <m:endChr m:val="|"/>
                            <m:ctrlPr>
                              <a:rPr lang="en-US" sz="2000" i="1" smtClean="0">
                                <a:latin typeface="Cambria Math"/>
                                <a:ea typeface="Cambria Math"/>
                                <a:cs typeface="Times New Roman" pitchFamily="18" charset="0"/>
                              </a:rPr>
                            </m:ctrlPr>
                          </m:dPr>
                          <m:e>
                            <m:d>
                              <m:dPr>
                                <m:begChr m:val="|"/>
                                <m:endChr m:val="|"/>
                                <m:ctrlPr>
                                  <a:rPr lang="en-US"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h</m:t>
                                </m:r>
                              </m:e>
                            </m:d>
                          </m:e>
                        </m:d>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Hence, this is a vector matched to the direction of h, similar to the concept of a matched filter in the receiver of a digital communication system. In fact, one can term the MRC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as a </a:t>
                </a:r>
                <a:r>
                  <a:rPr lang="en-US" sz="2000" b="1" i="1" dirty="0" smtClean="0">
                    <a:latin typeface="Times New Roman" pitchFamily="18" charset="0"/>
                    <a:cs typeface="Times New Roman" pitchFamily="18" charset="0"/>
                  </a:rPr>
                  <a:t>spatially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matched filter.</a:t>
                </a: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8" y="949324"/>
                <a:ext cx="11714602" cy="5197475"/>
              </a:xfrm>
              <a:blipFill rotWithShape="1">
                <a:blip r:embed="rId4"/>
                <a:stretch>
                  <a:fillRect l="-468" r="-520"/>
                </a:stretch>
              </a:blipFill>
            </p:spPr>
            <p:txBody>
              <a:bodyPr/>
              <a:lstStyle/>
              <a:p>
                <a:r>
                  <a:rPr lang="en-IN">
                    <a:noFill/>
                  </a:rPr>
                  <a:t> </a:t>
                </a:r>
              </a:p>
            </p:txBody>
          </p:sp>
        </mc:Fallback>
      </mc:AlternateContent>
    </p:spTree>
    <p:extLst>
      <p:ext uri="{BB962C8B-B14F-4D97-AF65-F5344CB8AC3E}">
        <p14:creationId xmlns:p14="http://schemas.microsoft.com/office/powerpoint/2010/main" val="693368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46/50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cxnSp>
        <p:nvCxnSpPr>
          <p:cNvPr id="6" name="Straight Connector 5"/>
          <p:cNvCxnSpPr/>
          <p:nvPr/>
        </p:nvCxnSpPr>
        <p:spPr>
          <a:xfrm>
            <a:off x="5879805" y="2583712"/>
            <a:ext cx="0" cy="31897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8" y="987424"/>
                <a:ext cx="11714602" cy="51847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Continuing the above discussion, let the quantity </a:t>
                </a:r>
                <a:r>
                  <a:rPr lang="en-US" sz="2000" i="1" dirty="0">
                    <a:latin typeface="Times New Roman" pitchFamily="18" charset="0"/>
                    <a:cs typeface="Times New Roman" pitchFamily="18" charset="0"/>
                  </a:rPr>
                  <a:t>g</a:t>
                </a:r>
                <a:r>
                  <a:rPr lang="en-US" sz="2000" dirty="0">
                    <a:latin typeface="Times New Roman" pitchFamily="18" charset="0"/>
                    <a:cs typeface="Times New Roman" pitchFamily="18" charset="0"/>
                  </a:rPr>
                  <a:t> denote the channel power gain, i.e</a:t>
                </a:r>
                <a:r>
                  <a:rPr lang="en-US" sz="20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𝑔</m:t>
                      </m:r>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𝒉</m:t>
                                  </m:r>
                                </m:e>
                              </m:d>
                            </m:e>
                          </m:d>
                        </m:e>
                        <m:sup>
                          <m:r>
                            <a:rPr lang="en-IN" sz="2000" b="0" i="1" smtClean="0">
                              <a:latin typeface="Cambria Math"/>
                              <a:cs typeface="Times New Roman" pitchFamily="18" charset="0"/>
                            </a:rPr>
                            <m:t>2</m:t>
                          </m:r>
                        </m:sup>
                      </m:sSup>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1</m:t>
                                  </m:r>
                                </m:sub>
                              </m:sSub>
                            </m:e>
                          </m:d>
                        </m:e>
                        <m:sup>
                          <m:r>
                            <a:rPr lang="en-IN" sz="2000" b="0" i="1" smtClean="0">
                              <a:latin typeface="Cambria Math"/>
                              <a:cs typeface="Times New Roman" pitchFamily="18" charset="0"/>
                            </a:rPr>
                            <m:t>2</m:t>
                          </m:r>
                        </m:sup>
                      </m:sSup>
                      <m:r>
                        <a:rPr lang="en-IN" sz="2000" b="0" i="1" smtClean="0">
                          <a:latin typeface="Cambria Math"/>
                          <a:ea typeface="Cambria Math"/>
                          <a:cs typeface="Times New Roman" pitchFamily="18" charset="0"/>
                        </a:rPr>
                        <m:t>+</m:t>
                      </m:r>
                      <m:sSup>
                        <m:sSupPr>
                          <m:ctrlPr>
                            <a:rPr lang="en-IN" sz="2000" b="0" i="1" smtClean="0">
                              <a:latin typeface="Cambria Math"/>
                              <a:ea typeface="Cambria Math"/>
                              <a:cs typeface="Times New Roman" pitchFamily="18" charset="0"/>
                            </a:rPr>
                          </m:ctrlPr>
                        </m:sSupPr>
                        <m:e>
                          <m:d>
                            <m:dPr>
                              <m:begChr m:val="|"/>
                              <m:endChr m:val="|"/>
                              <m:ctrlPr>
                                <a:rPr lang="en-IN" sz="2000" b="0" i="1" smtClean="0">
                                  <a:latin typeface="Cambria Math"/>
                                  <a:ea typeface="Cambria Math"/>
                                  <a:cs typeface="Times New Roman" pitchFamily="18" charset="0"/>
                                </a:rPr>
                              </m:ctrlPr>
                            </m:d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2</m:t>
                                  </m:r>
                                </m:sub>
                              </m:sSub>
                            </m:e>
                          </m:d>
                        </m:e>
                        <m:sup>
                          <m:r>
                            <a:rPr lang="en-IN" sz="2000" b="0" i="1" smtClean="0">
                              <a:latin typeface="Cambria Math"/>
                              <a:ea typeface="Cambria Math"/>
                              <a:cs typeface="Times New Roman" pitchFamily="18" charset="0"/>
                            </a:rPr>
                            <m:t>2</m:t>
                          </m:r>
                        </m:sup>
                      </m:sSup>
                      <m:r>
                        <a:rPr lang="en-IN" sz="2000" b="0" i="1" smtClean="0">
                          <a:latin typeface="Cambria Math"/>
                          <a:ea typeface="Cambria Math"/>
                          <a:cs typeface="Times New Roman" pitchFamily="18" charset="0"/>
                        </a:rPr>
                        <m:t>+…+</m:t>
                      </m:r>
                      <m:sSup>
                        <m:sSupPr>
                          <m:ctrlPr>
                            <a:rPr lang="en-IN" sz="2000" b="0" i="1" smtClean="0">
                              <a:latin typeface="Cambria Math"/>
                              <a:ea typeface="Cambria Math"/>
                              <a:cs typeface="Times New Roman" pitchFamily="18" charset="0"/>
                            </a:rPr>
                          </m:ctrlPr>
                        </m:sSupPr>
                        <m:e>
                          <m:d>
                            <m:dPr>
                              <m:begChr m:val="|"/>
                              <m:endChr m:val="|"/>
                              <m:ctrlPr>
                                <a:rPr lang="en-IN" sz="2000" b="0" i="1" smtClean="0">
                                  <a:latin typeface="Cambria Math"/>
                                  <a:ea typeface="Cambria Math"/>
                                  <a:cs typeface="Times New Roman" pitchFamily="18" charset="0"/>
                                </a:rPr>
                              </m:ctrlPr>
                            </m:d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𝐿</m:t>
                                  </m:r>
                                </m:sub>
                              </m:sSub>
                            </m:e>
                          </m:d>
                        </m:e>
                        <m:sup>
                          <m:r>
                            <a:rPr lang="en-IN" sz="2000" b="0" i="1" smtClean="0">
                              <a:latin typeface="Cambria Math"/>
                              <a:ea typeface="Cambria Math"/>
                              <a:cs typeface="Times New Roman" pitchFamily="18" charset="0"/>
                            </a:rPr>
                            <m:t>2</m:t>
                          </m:r>
                        </m:sup>
                      </m:sSup>
                      <m:r>
                        <a:rPr lang="en-IN" sz="2000" b="0" i="1" smtClean="0">
                          <a:latin typeface="Cambria Math"/>
                          <a:ea typeface="Cambria Math"/>
                          <a:cs typeface="Times New Roman" pitchFamily="18" charset="0"/>
                        </a:rPr>
                        <m:t>−−−−−16</m:t>
                      </m:r>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SNR after MRC is given as</a:t>
                </a:r>
                <a14:m>
                  <m:oMath xmlns:m="http://schemas.openxmlformats.org/officeDocument/2006/math">
                    <m:r>
                      <a:rPr lang="en-IN"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𝑆𝑁𝑅</m:t>
                        </m:r>
                      </m:e>
                      <m:sub>
                        <m:r>
                          <a:rPr lang="en-IN" sz="2000" b="0" i="1" smtClean="0">
                            <a:latin typeface="Cambria Math"/>
                            <a:cs typeface="Times New Roman" pitchFamily="18" charset="0"/>
                          </a:rPr>
                          <m:t>𝑀𝑅𝐶</m:t>
                        </m:r>
                      </m:sub>
                    </m:sSub>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d>
                          <m:dPr>
                            <m:begChr m:val="|"/>
                            <m:endChr m:val="|"/>
                            <m:ctrlPr>
                              <a:rPr lang="en-US" sz="2000" i="1" smtClean="0">
                                <a:latin typeface="Cambria Math"/>
                                <a:ea typeface="Cambria Math"/>
                                <a:cs typeface="Times New Roman" pitchFamily="18" charset="0"/>
                              </a:rPr>
                            </m:ctrlPr>
                          </m:dPr>
                          <m:e>
                            <m:d>
                              <m:dPr>
                                <m:begChr m:val="|"/>
                                <m:endChr m:val="|"/>
                                <m:ctrlPr>
                                  <a:rPr lang="en-US" sz="2000" i="1" smtClean="0">
                                    <a:latin typeface="Cambria Math"/>
                                    <a:ea typeface="Cambria Math"/>
                                    <a:cs typeface="Times New Roman" pitchFamily="18" charset="0"/>
                                  </a:rPr>
                                </m:ctrlPr>
                              </m:dPr>
                              <m:e>
                                <m:r>
                                  <a:rPr lang="en-US" sz="2000" i="1" smtClean="0">
                                    <a:latin typeface="Cambria Math"/>
                                    <a:ea typeface="Cambria Math"/>
                                    <a:cs typeface="Times New Roman" pitchFamily="18" charset="0"/>
                                  </a:rPr>
                                  <m:t>𝒉</m:t>
                                </m:r>
                              </m:e>
                            </m:d>
                          </m:e>
                        </m:d>
                      </m:e>
                      <m:sup>
                        <m:r>
                          <a:rPr lang="en-IN" sz="2000" b="0" i="1" smtClean="0">
                            <a:latin typeface="Cambria Math"/>
                            <a:ea typeface="Cambria Math"/>
                            <a:cs typeface="Times New Roman" pitchFamily="18" charset="0"/>
                          </a:rPr>
                          <m:t>2</m:t>
                        </m:r>
                      </m:sup>
                    </m:sSup>
                    <m:f>
                      <m:fPr>
                        <m:ctrlPr>
                          <a:rPr lang="en-US"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𝑝</m:t>
                        </m:r>
                      </m:num>
                      <m:den>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𝝈</m:t>
                                </m:r>
                              </m:e>
                              <m:sub>
                                <m:r>
                                  <a:rPr lang="en-IN" sz="2000" b="0" i="1" smtClean="0">
                                    <a:latin typeface="Cambria Math"/>
                                    <a:ea typeface="Cambria Math"/>
                                    <a:cs typeface="Times New Roman" pitchFamily="18" charset="0"/>
                                  </a:rPr>
                                  <m:t>𝑛</m:t>
                                </m:r>
                              </m:sub>
                            </m:sSub>
                          </m:e>
                          <m:sup>
                            <m:r>
                              <a:rPr lang="en-IN" sz="2000" b="0" i="1" smtClean="0">
                                <a:latin typeface="Cambria Math"/>
                                <a:ea typeface="Cambria Math"/>
                                <a:cs typeface="Times New Roman" pitchFamily="18" charset="0"/>
                              </a:rPr>
                              <m:t>2</m:t>
                            </m:r>
                          </m:sup>
                        </m:sSup>
                      </m:den>
                    </m:f>
                  </m:oMath>
                </a14:m>
                <a:r>
                  <a:rPr lang="en-US" sz="2000" dirty="0" smtClean="0">
                    <a:latin typeface="Times New Roman" pitchFamily="18" charset="0"/>
                    <a:cs typeface="Times New Roman" pitchFamily="18" charset="0"/>
                  </a:rPr>
                  <a:t>.</a:t>
                </a:r>
                <a14:m>
                  <m:oMath xmlns:m="http://schemas.openxmlformats.org/officeDocument/2006/math">
                    <m:r>
                      <a:rPr lang="en-US" sz="2000" i="1" dirty="0" smtClean="0">
                        <a:latin typeface="Cambria Math"/>
                        <a:ea typeface="Cambria Math"/>
                        <a:cs typeface="Times New Roman" pitchFamily="18" charset="0"/>
                      </a:rPr>
                      <m:t>=</m:t>
                    </m:r>
                    <m:r>
                      <a:rPr lang="en-IN" sz="2000" b="0" i="1" dirty="0" smtClean="0">
                        <a:latin typeface="Cambria Math"/>
                        <a:ea typeface="Cambria Math"/>
                        <a:cs typeface="Times New Roman" pitchFamily="18" charset="0"/>
                      </a:rPr>
                      <m:t>𝑔</m:t>
                    </m:r>
                    <m:f>
                      <m:fPr>
                        <m:ctrlPr>
                          <a:rPr lang="en-IN" sz="2000" b="0" i="1" dirty="0" smtClean="0">
                            <a:latin typeface="Cambria Math"/>
                            <a:ea typeface="Cambria Math"/>
                            <a:cs typeface="Times New Roman" pitchFamily="18" charset="0"/>
                          </a:rPr>
                        </m:ctrlPr>
                      </m:fPr>
                      <m:num>
                        <m:r>
                          <a:rPr lang="en-IN" sz="2000" b="0" i="1" dirty="0" smtClean="0">
                            <a:latin typeface="Cambria Math"/>
                            <a:ea typeface="Cambria Math"/>
                            <a:cs typeface="Times New Roman" pitchFamily="18" charset="0"/>
                          </a:rPr>
                          <m:t>𝑃</m:t>
                        </m:r>
                      </m:num>
                      <m:den>
                        <m:sSup>
                          <m:sSupPr>
                            <m:ctrlPr>
                              <a:rPr lang="en-IN" sz="2000" b="0" i="1" dirty="0" smtClean="0">
                                <a:latin typeface="Cambria Math"/>
                                <a:ea typeface="Cambria Math"/>
                                <a:cs typeface="Times New Roman" pitchFamily="18" charset="0"/>
                              </a:rPr>
                            </m:ctrlPr>
                          </m:sSupPr>
                          <m:e>
                            <m:sSub>
                              <m:sSubPr>
                                <m:ctrlPr>
                                  <a:rPr lang="en-IN" sz="2000" b="0" i="1" dirty="0" smtClean="0">
                                    <a:latin typeface="Cambria Math"/>
                                    <a:ea typeface="Cambria Math"/>
                                    <a:cs typeface="Times New Roman" pitchFamily="18" charset="0"/>
                                  </a:rPr>
                                </m:ctrlPr>
                              </m:sSubPr>
                              <m:e>
                                <m:r>
                                  <a:rPr lang="en-IN" sz="2000" b="0" i="1" dirty="0" smtClean="0">
                                    <a:latin typeface="Cambria Math"/>
                                    <a:ea typeface="Cambria Math"/>
                                    <a:cs typeface="Times New Roman" pitchFamily="18" charset="0"/>
                                  </a:rPr>
                                  <m:t>𝝈</m:t>
                                </m:r>
                              </m:e>
                              <m:sub>
                                <m:r>
                                  <a:rPr lang="en-IN" sz="2000" b="0" i="1" dirty="0" smtClean="0">
                                    <a:latin typeface="Cambria Math"/>
                                    <a:ea typeface="Cambria Math"/>
                                    <a:cs typeface="Times New Roman" pitchFamily="18" charset="0"/>
                                  </a:rPr>
                                  <m:t>𝑛</m:t>
                                </m:r>
                              </m:sub>
                            </m:sSub>
                          </m:e>
                          <m:sup>
                            <m:r>
                              <a:rPr lang="en-IN" sz="2000" b="0" i="1" dirty="0" smtClean="0">
                                <a:latin typeface="Cambria Math"/>
                                <a:ea typeface="Cambria Math"/>
                                <a:cs typeface="Times New Roman" pitchFamily="18" charset="0"/>
                              </a:rPr>
                              <m:t>2</m:t>
                            </m:r>
                          </m:sup>
                        </m:sSup>
                      </m:den>
                    </m:f>
                  </m:oMath>
                </a14:m>
                <a:r>
                  <a:rPr lang="en-US" sz="2000" dirty="0" smtClean="0">
                    <a:latin typeface="Times New Roman" pitchFamily="18" charset="0"/>
                    <a:cs typeface="Times New Roman" pitchFamily="18" charset="0"/>
                  </a:rPr>
                  <a:t> it can be demonstrated that the quantity </a:t>
                </a:r>
                <a:r>
                  <a:rPr lang="en-US" sz="2000" i="1" dirty="0"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 is a chi-squared random variable with </a:t>
                </a:r>
                <a:r>
                  <a:rPr lang="en-US" sz="2000" i="1" dirty="0" smtClean="0">
                    <a:latin typeface="Times New Roman" pitchFamily="18" charset="0"/>
                    <a:cs typeface="Times New Roman" pitchFamily="18" charset="0"/>
                  </a:rPr>
                  <a:t>2L</a:t>
                </a:r>
                <a:r>
                  <a:rPr lang="en-US" sz="2000" dirty="0" smtClean="0">
                    <a:latin typeface="Times New Roman" pitchFamily="18" charset="0"/>
                    <a:cs typeface="Times New Roman" pitchFamily="18" charset="0"/>
                  </a:rPr>
                  <a:t> degrees of freedom and probability density given 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𝑓</m:t>
                          </m:r>
                        </m:e>
                        <m:sub>
                          <m:r>
                            <a:rPr lang="en-IN" sz="2000" b="0" i="1" smtClean="0">
                              <a:latin typeface="Cambria Math"/>
                              <a:cs typeface="Times New Roman" pitchFamily="18" charset="0"/>
                            </a:rPr>
                            <m:t>𝐺</m:t>
                          </m:r>
                        </m:sub>
                      </m:sSub>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𝑔</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den>
                      </m:f>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𝑔</m:t>
                          </m:r>
                        </m:e>
                        <m:sup>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sup>
                      </m:sSup>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𝑒</m:t>
                          </m:r>
                        </m:e>
                        <m:sup>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𝑔</m:t>
                          </m:r>
                        </m:sup>
                      </m:sSup>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average bit-error rate can then be obtained by averaging over the distribution of the channel coefficient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𝑓</m:t>
                        </m:r>
                      </m:e>
                      <m:sub>
                        <m:r>
                          <a:rPr lang="en-IN" sz="2000" b="0" i="1" smtClean="0">
                            <a:latin typeface="Cambria Math"/>
                            <a:cs typeface="Times New Roman" pitchFamily="18" charset="0"/>
                          </a:rPr>
                          <m:t>𝐺</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𝑔</m:t>
                        </m:r>
                      </m:e>
                    </m:d>
                  </m:oMath>
                </a14:m>
                <a:r>
                  <a:rPr lang="en-US" sz="2000" dirty="0" smtClean="0">
                    <a:latin typeface="Times New Roman" pitchFamily="18" charset="0"/>
                    <a:cs typeface="Times New Roman" pitchFamily="18" charset="0"/>
                  </a:rPr>
                  <a:t> 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𝐵𝐸𝑅</m:t>
                          </m:r>
                        </m:e>
                        <m:sub>
                          <m:r>
                            <a:rPr lang="en-US" sz="2000" b="0" i="1" smtClean="0">
                              <a:latin typeface="Cambria Math"/>
                              <a:cs typeface="Times New Roman" pitchFamily="18" charset="0"/>
                            </a:rPr>
                            <m:t>𝑀𝑢𝑙𝑡𝑖</m:t>
                          </m:r>
                          <m:r>
                            <a:rPr lang="en-US" sz="2000" b="0" i="1" smtClean="0">
                              <a:latin typeface="Cambria Math"/>
                              <a:cs typeface="Times New Roman" pitchFamily="18" charset="0"/>
                            </a:rPr>
                            <m:t>−</m:t>
                          </m:r>
                          <m:r>
                            <a:rPr lang="en-US" sz="2000" b="0" i="1" smtClean="0">
                              <a:latin typeface="Cambria Math"/>
                              <a:cs typeface="Times New Roman" pitchFamily="18" charset="0"/>
                            </a:rPr>
                            <m:t>𝑎𝑛𝑡𝑒𝑛𝑛𝑎</m:t>
                          </m:r>
                        </m:sub>
                      </m:sSub>
                      <m:r>
                        <a:rPr lang="en-IN" sz="2000" i="1" smtClean="0">
                          <a:latin typeface="Cambria Math"/>
                          <a:ea typeface="Cambria Math"/>
                          <a:cs typeface="Times New Roman" pitchFamily="18" charset="0"/>
                        </a:rPr>
                        <m:t>=</m:t>
                      </m:r>
                      <m:nary>
                        <m:naryPr>
                          <m:limLoc m:val="undOvr"/>
                          <m:ctrlPr>
                            <a:rPr lang="en-IN" sz="2000" i="1" smtClean="0">
                              <a:latin typeface="Cambria Math"/>
                              <a:ea typeface="Cambria Math"/>
                              <a:cs typeface="Times New Roman" pitchFamily="18" charset="0"/>
                            </a:rPr>
                          </m:ctrlPr>
                        </m:naryPr>
                        <m:sub>
                          <m:r>
                            <m:rPr>
                              <m:brk m:alnAt="24"/>
                            </m:rPr>
                            <a:rPr lang="en-IN" sz="2000" b="0" i="1" smtClean="0">
                              <a:latin typeface="Cambria Math"/>
                              <a:ea typeface="Cambria Math"/>
                              <a:cs typeface="Times New Roman" pitchFamily="18" charset="0"/>
                            </a:rPr>
                            <m:t>0</m:t>
                          </m:r>
                        </m:sub>
                        <m:sup>
                          <m:r>
                            <a:rPr lang="en-IN" sz="2000" i="1" smtClean="0">
                              <a:latin typeface="Cambria Math"/>
                              <a:ea typeface="Cambria Math"/>
                              <a:cs typeface="Times New Roman" pitchFamily="18" charset="0"/>
                            </a:rPr>
                            <m:t>∞</m:t>
                          </m:r>
                        </m:sup>
                        <m:e>
                          <m:r>
                            <a:rPr lang="en-IN" sz="2000" b="0" i="1" smtClean="0">
                              <a:latin typeface="Cambria Math"/>
                              <a:ea typeface="Cambria Math"/>
                              <a:cs typeface="Times New Roman" pitchFamily="18" charset="0"/>
                            </a:rPr>
                            <m:t>𝑄</m:t>
                          </m:r>
                          <m:d>
                            <m:dPr>
                              <m:ctrlPr>
                                <a:rPr lang="en-IN" sz="2000" b="0" i="1" smtClean="0">
                                  <a:latin typeface="Cambria Math"/>
                                  <a:ea typeface="Cambria Math"/>
                                  <a:cs typeface="Times New Roman" pitchFamily="18" charset="0"/>
                                </a:rPr>
                              </m:ctrlPr>
                            </m:dPr>
                            <m:e>
                              <m:rad>
                                <m:radPr>
                                  <m:degHide m:val="on"/>
                                  <m:ctrlPr>
                                    <a:rPr lang="en-IN" sz="2000" b="0" i="1" smtClean="0">
                                      <a:latin typeface="Cambria Math"/>
                                      <a:ea typeface="Cambria Math"/>
                                      <a:cs typeface="Times New Roman" pitchFamily="18" charset="0"/>
                                    </a:rPr>
                                  </m:ctrlPr>
                                </m:radPr>
                                <m:deg/>
                                <m:e>
                                  <m:r>
                                    <a:rPr lang="en-IN" sz="2000" b="0" i="1" smtClean="0">
                                      <a:latin typeface="Cambria Math"/>
                                      <a:ea typeface="Cambria Math"/>
                                      <a:cs typeface="Times New Roman" pitchFamily="18" charset="0"/>
                                    </a:rPr>
                                    <m:t>𝑔</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𝑃</m:t>
                                      </m:r>
                                    </m:num>
                                    <m:den>
                                      <m:sSup>
                                        <m:sSupPr>
                                          <m:ctrlPr>
                                            <a:rPr lang="en-IN" sz="2000" b="0" i="1" smtClean="0">
                                              <a:latin typeface="Cambria Math"/>
                                              <a:ea typeface="Cambria Math"/>
                                              <a:cs typeface="Times New Roman" pitchFamily="18" charset="0"/>
                                            </a:rPr>
                                          </m:ctrlPr>
                                        </m:s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𝝈</m:t>
                                              </m:r>
                                            </m:e>
                                            <m:sub>
                                              <m:r>
                                                <a:rPr lang="en-IN" sz="2000" b="0" i="1" smtClean="0">
                                                  <a:latin typeface="Cambria Math"/>
                                                  <a:ea typeface="Cambria Math"/>
                                                  <a:cs typeface="Times New Roman" pitchFamily="18" charset="0"/>
                                                </a:rPr>
                                                <m:t>𝑛</m:t>
                                              </m:r>
                                            </m:sub>
                                          </m:sSub>
                                        </m:e>
                                        <m:sup>
                                          <m:r>
                                            <a:rPr lang="en-IN" sz="2000" b="0" i="1" smtClean="0">
                                              <a:latin typeface="Cambria Math"/>
                                              <a:ea typeface="Cambria Math"/>
                                              <a:cs typeface="Times New Roman" pitchFamily="18" charset="0"/>
                                            </a:rPr>
                                            <m:t>2</m:t>
                                          </m:r>
                                        </m:sup>
                                      </m:sSup>
                                    </m:den>
                                  </m:f>
                                </m:e>
                              </m:rad>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𝑓</m:t>
                              </m:r>
                            </m:e>
                            <m:sub>
                              <m:r>
                                <a:rPr lang="en-IN" sz="2000" b="0" i="1" smtClean="0">
                                  <a:latin typeface="Cambria Math"/>
                                  <a:ea typeface="Cambria Math"/>
                                  <a:cs typeface="Times New Roman" pitchFamily="18" charset="0"/>
                                </a:rPr>
                                <m:t>𝐺</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𝑔</m:t>
                              </m:r>
                            </m:e>
                          </m:d>
                          <m:r>
                            <a:rPr lang="en-IN" sz="2000" b="0" i="1" smtClean="0">
                              <a:latin typeface="Cambria Math"/>
                              <a:ea typeface="Cambria Math"/>
                              <a:cs typeface="Times New Roman" pitchFamily="18" charset="0"/>
                            </a:rPr>
                            <m:t>𝑑𝑔</m:t>
                          </m:r>
                        </m:e>
                      </m:nary>
                    </m:oMath>
                  </m:oMathPara>
                </a14:m>
                <a:endParaRPr lang="en-US" sz="2000" b="0" dirty="0" smtClean="0">
                  <a:latin typeface="Times New Roman" pitchFamily="18" charset="0"/>
                  <a:ea typeface="Cambria Math"/>
                  <a:cs typeface="Times New Roman" pitchFamily="18" charset="0"/>
                </a:endParaRPr>
              </a:p>
              <a:p>
                <a:pPr marL="0" indent="0">
                  <a:buNone/>
                </a:pPr>
                <a:r>
                  <a:rPr lang="en-US" sz="2000" dirty="0">
                    <a:latin typeface="Times New Roman" pitchFamily="18" charset="0"/>
                    <a:cs typeface="Times New Roman" pitchFamily="18" charset="0"/>
                  </a:rPr>
                  <a:t>The final expression for the </a:t>
                </a:r>
                <a:r>
                  <a:rPr lang="en-US" sz="2000" b="1" dirty="0">
                    <a:latin typeface="Times New Roman" pitchFamily="18" charset="0"/>
                    <a:cs typeface="Times New Roman" pitchFamily="18" charset="0"/>
                  </a:rPr>
                  <a:t>BER </a:t>
                </a:r>
                <a:r>
                  <a:rPr lang="en-US" sz="2000" dirty="0">
                    <a:latin typeface="Times New Roman" pitchFamily="18" charset="0"/>
                    <a:cs typeface="Times New Roman" pitchFamily="18" charset="0"/>
                  </a:rPr>
                  <a:t>of this multi-antenna wireless system with </a:t>
                </a:r>
                <a:r>
                  <a:rPr lang="en-US" sz="2000" b="1" dirty="0">
                    <a:latin typeface="Times New Roman" pitchFamily="18" charset="0"/>
                    <a:cs typeface="Times New Roman" pitchFamily="18" charset="0"/>
                  </a:rPr>
                  <a:t>MRC</a:t>
                </a:r>
                <a:r>
                  <a:rPr lang="en-US" sz="2000" dirty="0">
                    <a:latin typeface="Times New Roman" pitchFamily="18" charset="0"/>
                    <a:cs typeface="Times New Roman" pitchFamily="18" charset="0"/>
                  </a:rPr>
                  <a:t> combining is given as</a:t>
                </a:r>
                <a:endParaRPr lang="en-US" sz="2000" b="0" dirty="0" smtClean="0">
                  <a:latin typeface="Times New Roman" pitchFamily="18" charset="0"/>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𝐵𝐸𝑅</m:t>
                          </m:r>
                        </m:e>
                        <m:sub>
                          <m:r>
                            <a:rPr lang="en-US" sz="2000" b="0" i="1" smtClean="0">
                              <a:latin typeface="Cambria Math"/>
                              <a:cs typeface="Times New Roman" pitchFamily="18" charset="0"/>
                            </a:rPr>
                            <m:t>𝑀𝑢𝑙𝑡𝑖</m:t>
                          </m:r>
                          <m:r>
                            <a:rPr lang="en-US" sz="2000" b="0" i="1" smtClean="0">
                              <a:latin typeface="Cambria Math"/>
                              <a:cs typeface="Times New Roman" pitchFamily="18" charset="0"/>
                            </a:rPr>
                            <m:t>−</m:t>
                          </m:r>
                          <m:r>
                            <a:rPr lang="en-US" sz="2000" b="0" i="1" smtClean="0">
                              <a:latin typeface="Cambria Math"/>
                              <a:cs typeface="Times New Roman" pitchFamily="18" charset="0"/>
                            </a:rPr>
                            <m:t>𝑎𝑛𝑡𝑒𝑒𝑛𝑎</m:t>
                          </m:r>
                        </m:sub>
                      </m:sSub>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𝝺</m:t>
                                  </m:r>
                                </m:num>
                                <m:den>
                                  <m:r>
                                    <a:rPr lang="en-US" sz="2000" b="0" i="1" smtClean="0">
                                      <a:latin typeface="Cambria Math"/>
                                      <a:ea typeface="Cambria Math"/>
                                      <a:cs typeface="Times New Roman" pitchFamily="18" charset="0"/>
                                    </a:rPr>
                                    <m:t>2</m:t>
                                  </m:r>
                                </m:den>
                              </m:f>
                            </m:e>
                          </m:d>
                        </m:e>
                        <m:sup>
                          <m:r>
                            <a:rPr lang="en-US" sz="2000" b="0" i="1" smtClean="0">
                              <a:latin typeface="Cambria Math"/>
                              <a:ea typeface="Cambria Math"/>
                              <a:cs typeface="Times New Roman" pitchFamily="18" charset="0"/>
                            </a:rPr>
                            <m:t>𝐿</m:t>
                          </m:r>
                        </m:sup>
                      </m:sSup>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−1</m:t>
                                  </m:r>
                                </m:e>
                                <m:sub>
                                  <m:r>
                                    <a:rPr lang="en-US" sz="2000" b="0" i="1" smtClean="0">
                                      <a:latin typeface="Cambria Math"/>
                                      <a:ea typeface="Cambria Math"/>
                                      <a:cs typeface="Times New Roman" pitchFamily="18" charset="0"/>
                                    </a:rPr>
                                    <m:t>𝐶</m:t>
                                  </m:r>
                                </m:sub>
                              </m:sSub>
                            </m:e>
                            <m:sub>
                              <m:r>
                                <a:rPr lang="en-US" sz="2000" b="0" i="1" smtClean="0">
                                  <a:latin typeface="Cambria Math"/>
                                  <a:ea typeface="Cambria Math"/>
                                  <a:cs typeface="Times New Roman" pitchFamily="18" charset="0"/>
                                </a:rPr>
                                <m:t>1</m:t>
                              </m:r>
                            </m:sub>
                          </m:sSub>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𝝺</m:t>
                                      </m:r>
                                    </m:num>
                                    <m:den>
                                      <m:r>
                                        <a:rPr lang="en-US" sz="2000" b="0" i="1" smtClean="0">
                                          <a:latin typeface="Cambria Math"/>
                                          <a:ea typeface="Cambria Math"/>
                                          <a:cs typeface="Times New Roman" pitchFamily="18" charset="0"/>
                                        </a:rPr>
                                        <m:t>2</m:t>
                                      </m:r>
                                    </m:den>
                                  </m:f>
                                </m:e>
                              </m:d>
                            </m:e>
                            <m:sup>
                              <m:r>
                                <a:rPr lang="en-US" sz="2000" b="0" i="1" smtClean="0">
                                  <a:latin typeface="Cambria Math"/>
                                  <a:ea typeface="Cambria Math"/>
                                  <a:cs typeface="Times New Roman" pitchFamily="18" charset="0"/>
                                </a:rPr>
                                <m:t>𝑙</m:t>
                              </m:r>
                            </m:sup>
                          </m:sSup>
                        </m:e>
                      </m:nary>
                      <m:r>
                        <a:rPr lang="en-US" sz="2000" b="0" i="1" smtClean="0">
                          <a:latin typeface="Cambria Math"/>
                          <a:ea typeface="Cambria Math"/>
                          <a:cs typeface="Times New Roman" pitchFamily="18" charset="0"/>
                        </a:rPr>
                        <m:t>−−−−17</m:t>
                      </m:r>
                    </m:oMath>
                  </m:oMathPara>
                </a14:m>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8" y="987424"/>
                <a:ext cx="11714602" cy="5184775"/>
              </a:xfrm>
              <a:blipFill rotWithShape="1">
                <a:blip r:embed="rId4"/>
                <a:stretch>
                  <a:fillRect l="-572" t="-1176"/>
                </a:stretch>
              </a:blipFill>
            </p:spPr>
            <p:txBody>
              <a:bodyPr/>
              <a:lstStyle/>
              <a:p>
                <a:r>
                  <a:rPr lang="en-IN">
                    <a:noFill/>
                  </a:rPr>
                  <a:t> </a:t>
                </a:r>
              </a:p>
            </p:txBody>
          </p:sp>
        </mc:Fallback>
      </mc:AlternateContent>
    </p:spTree>
    <p:extLst>
      <p:ext uri="{BB962C8B-B14F-4D97-AF65-F5344CB8AC3E}">
        <p14:creationId xmlns:p14="http://schemas.microsoft.com/office/powerpoint/2010/main" val="3977880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47/50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cxnSp>
        <p:nvCxnSpPr>
          <p:cNvPr id="6" name="Straight Connector 5"/>
          <p:cNvCxnSpPr/>
          <p:nvPr/>
        </p:nvCxnSpPr>
        <p:spPr>
          <a:xfrm>
            <a:off x="5879805" y="2583712"/>
            <a:ext cx="0" cy="31897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8" y="987424"/>
                <a:ext cx="11714602" cy="51847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Notice that for </a:t>
                </a:r>
                <a:r>
                  <a:rPr lang="en-US" sz="2000" i="1" dirty="0">
                    <a:latin typeface="Times New Roman" pitchFamily="18" charset="0"/>
                    <a:cs typeface="Times New Roman" pitchFamily="18" charset="0"/>
                  </a:rPr>
                  <a:t>L = 1</a:t>
                </a:r>
                <a:r>
                  <a:rPr lang="en-US" sz="2000" dirty="0">
                    <a:latin typeface="Times New Roman" pitchFamily="18" charset="0"/>
                    <a:cs typeface="Times New Roman" pitchFamily="18" charset="0"/>
                  </a:rPr>
                  <a:t>, i.e., the case with a single receive antenna, the above expression reduces </a:t>
                </a:r>
                <a:r>
                  <a:rPr lang="en-US" sz="2000" dirty="0" smtClean="0">
                    <a:latin typeface="Times New Roman" pitchFamily="18" charset="0"/>
                    <a:cs typeface="Times New Roman" pitchFamily="18" charset="0"/>
                  </a:rPr>
                  <a:t>to</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𝐵𝐸𝑅</m:t>
                      </m:r>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r>
                                    <a:rPr lang="en-US" sz="2000" b="0" i="1" smtClean="0">
                                      <a:latin typeface="Cambria Math"/>
                                      <a:cs typeface="Times New Roman" pitchFamily="18" charset="0"/>
                                    </a:rPr>
                                    <m:t>𝝺</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1</m:t>
                          </m:r>
                        </m:sup>
                      </m:sSup>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𝐿</m:t>
                          </m:r>
                          <m:r>
                            <a:rPr lang="en-US" sz="2000" b="0" i="1" smtClean="0">
                              <a:latin typeface="Cambria Math"/>
                              <a:cs typeface="Times New Roman" pitchFamily="18" charset="0"/>
                            </a:rPr>
                            <m:t>=0</m:t>
                          </m:r>
                        </m:sub>
                        <m:sup>
                          <m:r>
                            <a:rPr lang="en-US" sz="2000" b="0" i="1" smtClean="0">
                              <a:latin typeface="Cambria Math"/>
                              <a:cs typeface="Times New Roman" pitchFamily="18" charset="0"/>
                            </a:rPr>
                            <m:t>0</m:t>
                          </m:r>
                        </m:sup>
                        <m:e>
                          <m:sSub>
                            <m:sSubPr>
                              <m:ctrlPr>
                                <a:rPr lang="en-US" sz="2000" b="0" i="1" smtClean="0">
                                  <a:latin typeface="Cambria Math"/>
                                  <a:cs typeface="Times New Roman" pitchFamily="18" charset="0"/>
                                </a:rPr>
                              </m:ctrlPr>
                            </m:sSub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0</m:t>
                                  </m:r>
                                </m:e>
                                <m:sub>
                                  <m:r>
                                    <a:rPr lang="en-US" sz="2000" b="0" i="1" smtClean="0">
                                      <a:latin typeface="Cambria Math"/>
                                      <a:cs typeface="Times New Roman" pitchFamily="18" charset="0"/>
                                    </a:rPr>
                                    <m:t>𝐶</m:t>
                                  </m:r>
                                </m:sub>
                              </m:sSub>
                            </m:e>
                            <m:sub>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𝝺</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𝐿</m:t>
                              </m:r>
                            </m:sup>
                          </m:s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𝝺</m:t>
                              </m:r>
                            </m:e>
                          </m:d>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rad>
                            <m:radPr>
                              <m:degHide m:val="on"/>
                              <m:ctrlPr>
                                <a:rPr lang="en-US" sz="2000" b="0" i="1" smtClean="0">
                                  <a:latin typeface="Cambria Math"/>
                                  <a:ea typeface="Cambria Math"/>
                                  <a:cs typeface="Times New Roman" pitchFamily="18" charset="0"/>
                                </a:rPr>
                              </m:ctrlPr>
                            </m:radPr>
                            <m:deg/>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𝑆𝑁𝑅</m:t>
                                  </m:r>
                                </m:num>
                                <m:den>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𝑆𝑁𝑅</m:t>
                                  </m:r>
                                </m:den>
                              </m:f>
                            </m:e>
                          </m:rad>
                        </m:e>
                      </m:d>
                    </m:oMath>
                  </m:oMathPara>
                </a14:m>
                <a:endParaRPr lang="en-US" sz="2000" dirty="0" smtClean="0">
                  <a:latin typeface="Times New Roman" pitchFamily="18" charset="0"/>
                  <a:ea typeface="Cambria Math"/>
                  <a:cs typeface="Times New Roman" pitchFamily="18" charset="0"/>
                </a:endParaRPr>
              </a:p>
              <a:p>
                <a:pPr marL="0" indent="0">
                  <a:buNone/>
                </a:pPr>
                <a:r>
                  <a:rPr lang="en-US" sz="2000" dirty="0" smtClean="0">
                    <a:latin typeface="Times New Roman" pitchFamily="18" charset="0"/>
                    <a:cs typeface="Times New Roman" pitchFamily="18" charset="0"/>
                  </a:rPr>
                  <a:t>From </a:t>
                </a:r>
                <a:r>
                  <a:rPr lang="en-US" sz="2000" dirty="0" err="1" smtClean="0">
                    <a:latin typeface="Times New Roman" pitchFamily="18" charset="0"/>
                    <a:cs typeface="Times New Roman" pitchFamily="18" charset="0"/>
                  </a:rPr>
                  <a:t>equ</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p>
              <a:p>
                <a:pPr marL="0" indent="0">
                  <a:buNone/>
                </a:pPr>
                <a:r>
                  <a:rPr lang="en-US" sz="2000" b="1" dirty="0" smtClean="0">
                    <a:latin typeface="Times New Roman" pitchFamily="18" charset="0"/>
                    <a:cs typeface="Times New Roman" pitchFamily="18" charset="0"/>
                  </a:rPr>
                  <a:t> 			</a:t>
                </a:r>
                <a14:m>
                  <m:oMath xmlns:m="http://schemas.openxmlformats.org/officeDocument/2006/math">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𝞴</m:t>
                        </m:r>
                      </m:e>
                    </m:d>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rad>
                          <m:radPr>
                            <m:degHide m:val="on"/>
                            <m:ctrlPr>
                              <a:rPr lang="en-US" sz="2000" i="1" smtClean="0">
                                <a:latin typeface="Cambria Math"/>
                                <a:ea typeface="Cambria Math"/>
                                <a:cs typeface="Times New Roman" pitchFamily="18" charset="0"/>
                              </a:rPr>
                            </m:ctrlPr>
                          </m:radPr>
                          <m:deg/>
                          <m:e>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𝑆𝑁𝑅</m:t>
                                </m:r>
                              </m:num>
                              <m:den>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𝑆𝑁𝑅</m:t>
                                </m:r>
                              </m:den>
                            </m:f>
                          </m:e>
                        </m:rad>
                      </m:e>
                    </m:d>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𝑆𝑁𝑅</m:t>
                                </m:r>
                              </m:den>
                            </m:f>
                          </m:e>
                        </m:d>
                      </m:e>
                    </m:d>
                    <m:r>
                      <a:rPr lang="en-US" sz="2000" b="0" i="1" smtClean="0">
                        <a:latin typeface="Cambria Math"/>
                        <a:ea typeface="Cambria Math"/>
                        <a:cs typeface="Times New Roman" pitchFamily="18" charset="0"/>
                      </a:rPr>
                      <m:t>=1</m:t>
                    </m:r>
                  </m:oMath>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above simplifications imply that at high SNR, the BER in a multi-antenna wireless system can 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𝐵𝐸𝑅</m:t>
                          </m:r>
                        </m:e>
                        <m:sub>
                          <m:r>
                            <a:rPr lang="en-US" sz="2000" b="0" i="1" smtClean="0">
                              <a:latin typeface="Cambria Math"/>
                              <a:cs typeface="Times New Roman" pitchFamily="18" charset="0"/>
                            </a:rPr>
                            <m:t>𝑀𝑢𝑙𝑡𝑖</m:t>
                          </m:r>
                          <m:r>
                            <a:rPr lang="en-US" sz="2000" b="0" i="1" smtClean="0">
                              <a:latin typeface="Cambria Math"/>
                              <a:cs typeface="Times New Roman" pitchFamily="18" charset="0"/>
                            </a:rPr>
                            <m:t> </m:t>
                          </m:r>
                          <m:r>
                            <a:rPr lang="en-US" sz="2000" b="0" i="1" smtClean="0">
                              <a:latin typeface="Cambria Math"/>
                              <a:cs typeface="Times New Roman" pitchFamily="18" charset="0"/>
                            </a:rPr>
                            <m:t>𝑎𝑛𝑡𝑒𝑛𝑛𝑎</m:t>
                          </m:r>
                        </m:sub>
                      </m:sSub>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r>
                                    <a:rPr lang="en-US" sz="2000" b="0" i="1" smtClean="0">
                                      <a:latin typeface="Cambria Math"/>
                                      <a:cs typeface="Times New Roman" pitchFamily="18" charset="0"/>
                                    </a:rPr>
                                    <m:t>𝝺</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𝐿</m:t>
                          </m:r>
                        </m:sup>
                      </m:sSup>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𝑙</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𝐿</m:t>
                              </m:r>
                              <m:r>
                                <a:rPr lang="en-US" sz="2000" b="0" i="1" smtClean="0">
                                  <a:latin typeface="Cambria Math"/>
                                  <a:cs typeface="Times New Roman" pitchFamily="18" charset="0"/>
                                </a:rPr>
                                <m:t>+</m:t>
                              </m:r>
                              <m:r>
                                <a:rPr lang="en-US" sz="2000" b="0" i="1" smtClean="0">
                                  <a:latin typeface="Cambria Math"/>
                                  <a:cs typeface="Times New Roman" pitchFamily="18" charset="0"/>
                                </a:rPr>
                                <m:t>𝑙</m:t>
                              </m:r>
                              <m:r>
                                <a:rPr lang="en-US" sz="2000" b="0" i="1" smtClean="0">
                                  <a:latin typeface="Cambria Math"/>
                                  <a:cs typeface="Times New Roman" pitchFamily="18" charset="0"/>
                                </a:rPr>
                                <m:t>−1</m:t>
                              </m:r>
                            </m:e>
                            <m: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1</m:t>
                                  </m:r>
                                </m:sub>
                              </m:sSub>
                            </m:sub>
                          </m:sSub>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r>
                                        <a:rPr lang="en-US" sz="2000" b="0" i="1" smtClean="0">
                                          <a:latin typeface="Cambria Math"/>
                                          <a:cs typeface="Times New Roman" pitchFamily="18" charset="0"/>
                                        </a:rPr>
                                        <m:t>𝝺</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𝑙</m:t>
                              </m:r>
                            </m:sup>
                          </m:sSup>
                        </m:e>
                      </m:nary>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2</m:t>
                              </m:r>
                              <m:r>
                                <a:rPr lang="en-US" sz="2000" b="0" i="1" smtClean="0">
                                  <a:latin typeface="Cambria Math"/>
                                  <a:cs typeface="Times New Roman" pitchFamily="18" charset="0"/>
                                </a:rPr>
                                <m:t>𝐿</m:t>
                              </m:r>
                              <m:r>
                                <a:rPr lang="en-US" sz="2000" b="0" i="1" smtClean="0">
                                  <a:latin typeface="Cambria Math"/>
                                  <a:cs typeface="Times New Roman" pitchFamily="18" charset="0"/>
                                </a:rPr>
                                <m:t>−1</m:t>
                              </m:r>
                            </m:e>
                            <m:sub>
                              <m:r>
                                <a:rPr lang="en-US" sz="2000" b="0" i="1" smtClean="0">
                                  <a:latin typeface="Cambria Math"/>
                                  <a:cs typeface="Times New Roman" pitchFamily="18" charset="0"/>
                                </a:rPr>
                                <m:t>𝐶</m:t>
                              </m:r>
                            </m:sub>
                          </m:sSub>
                        </m:e>
                        <m:sub>
                          <m:r>
                            <a:rPr lang="en-US" sz="2000" b="0" i="1" smtClean="0">
                              <a:latin typeface="Cambria Math"/>
                              <a:cs typeface="Times New Roman" pitchFamily="18" charset="0"/>
                            </a:rPr>
                            <m:t>1</m:t>
                          </m:r>
                        </m:sub>
                      </m:sSub>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𝐿</m:t>
                          </m:r>
                        </m:sup>
                      </m:sSup>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𝑆𝑁𝑅</m:t>
                                  </m:r>
                                </m:den>
                              </m:f>
                            </m:e>
                          </m:d>
                        </m:e>
                        <m:sup>
                          <m:r>
                            <a:rPr lang="en-US" sz="2000" b="0" i="1" smtClean="0">
                              <a:latin typeface="Cambria Math"/>
                              <a:cs typeface="Times New Roman" pitchFamily="18" charset="0"/>
                            </a:rPr>
                            <m:t>𝐿</m:t>
                          </m:r>
                        </m:sup>
                      </m:sSup>
                      <m:r>
                        <a:rPr lang="en-US" sz="2000" b="0" i="1" smtClean="0">
                          <a:latin typeface="Cambria Math"/>
                          <a:cs typeface="Times New Roman" pitchFamily="18" charset="0"/>
                        </a:rPr>
                        <m:t>−−−18</m:t>
                      </m:r>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8" y="987424"/>
                <a:ext cx="11714602" cy="5184775"/>
              </a:xfrm>
              <a:blipFill rotWithShape="1">
                <a:blip r:embed="rId4"/>
                <a:stretch>
                  <a:fillRect l="-572" t="-1176" r="-104"/>
                </a:stretch>
              </a:blipFill>
            </p:spPr>
            <p:txBody>
              <a:bodyPr/>
              <a:lstStyle/>
              <a:p>
                <a:r>
                  <a:rPr lang="en-IN">
                    <a:noFill/>
                  </a:rPr>
                  <a:t> </a:t>
                </a:r>
              </a:p>
            </p:txBody>
          </p:sp>
        </mc:Fallback>
      </mc:AlternateContent>
    </p:spTree>
    <p:extLst>
      <p:ext uri="{BB962C8B-B14F-4D97-AF65-F5344CB8AC3E}">
        <p14:creationId xmlns:p14="http://schemas.microsoft.com/office/powerpoint/2010/main" val="163459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23397" y="871834"/>
                <a:ext cx="11640127" cy="5171096"/>
              </a:xfrm>
              <a:prstGeom prst="rect">
                <a:avLst/>
              </a:prstGeom>
            </p:spPr>
            <p:txBody>
              <a:bodyPr wrap="square">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One can now derive the statistics of the fading coefficient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𝑎𝑒</m:t>
                        </m:r>
                      </m:e>
                      <m:sup>
                        <m:r>
                          <a:rPr lang="en-US" sz="2000" b="0" i="1" smtClean="0">
                            <a:latin typeface="Cambria Math"/>
                            <a:cs typeface="Times New Roman" pitchFamily="18" charset="0"/>
                          </a:rPr>
                          <m:t>𝑗</m:t>
                        </m:r>
                        <m:r>
                          <a:rPr lang="en-US" sz="2000" b="0" i="1" smtClean="0">
                            <a:latin typeface="Cambria Math"/>
                            <a:ea typeface="Cambria Math"/>
                            <a:cs typeface="Times New Roman" pitchFamily="18" charset="0"/>
                          </a:rPr>
                          <m:t>∅</m:t>
                        </m:r>
                      </m:sup>
                    </m:sSup>
                  </m:oMath>
                </a14:m>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terms of its amplitude and phase factors a, φ. It can be seen through elementary trigonometric properties </a:t>
                </a:r>
                <a:r>
                  <a:rPr lang="en-US" sz="2000" dirty="0" smtClean="0">
                    <a:latin typeface="Times New Roman" pitchFamily="18" charset="0"/>
                    <a:cs typeface="Times New Roman" pitchFamily="18" charset="0"/>
                  </a:rPr>
                  <a:t>that</a:t>
                </a:r>
              </a:p>
              <a:p>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𝑥</m:t>
                      </m:r>
                      <m:r>
                        <a:rPr lang="en-US" sz="2000" b="0" i="1" smtClean="0">
                          <a:latin typeface="Cambria Math"/>
                          <a:cs typeface="Times New Roman" pitchFamily="18" charset="0"/>
                        </a:rPr>
                        <m:t>=</m:t>
                      </m:r>
                      <m:r>
                        <a:rPr lang="en-US" sz="2000" b="0" i="1" smtClean="0">
                          <a:latin typeface="Cambria Math"/>
                          <a:cs typeface="Times New Roman" pitchFamily="18" charset="0"/>
                        </a:rPr>
                        <m:t>𝑎</m:t>
                      </m:r>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cos</m:t>
                          </m:r>
                        </m:fName>
                        <m:e>
                          <m:r>
                            <a:rPr lang="en-US" sz="2000" b="0" i="1" smtClean="0">
                              <a:latin typeface="Cambria Math"/>
                              <a:ea typeface="Cambria Math"/>
                              <a:cs typeface="Times New Roman" pitchFamily="18" charset="0"/>
                            </a:rPr>
                            <m:t>∅</m:t>
                          </m:r>
                        </m:e>
                      </m:func>
                      <m:r>
                        <a:rPr lang="en-US" sz="2000" b="0" i="1" smtClean="0">
                          <a:latin typeface="Cambria Math"/>
                          <a:cs typeface="Times New Roman" pitchFamily="18" charset="0"/>
                        </a:rPr>
                        <m:t>,</m:t>
                      </m:r>
                      <m:r>
                        <a:rPr lang="en-US" sz="2000" b="0" i="1" smtClean="0">
                          <a:latin typeface="Cambria Math"/>
                          <a:cs typeface="Times New Roman" pitchFamily="18" charset="0"/>
                        </a:rPr>
                        <m:t>𝑦</m:t>
                      </m:r>
                      <m:r>
                        <a:rPr lang="en-US" sz="2000" b="0" i="1" smtClean="0">
                          <a:latin typeface="Cambria Math"/>
                          <a:cs typeface="Times New Roman" pitchFamily="18" charset="0"/>
                        </a:rPr>
                        <m:t>=</m:t>
                      </m:r>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sin</m:t>
                          </m:r>
                        </m:fName>
                        <m:e>
                          <m:r>
                            <a:rPr lang="en-US" sz="2000" b="0" i="1" smtClean="0">
                              <a:latin typeface="Cambria Math"/>
                              <a:ea typeface="Cambria Math"/>
                              <a:cs typeface="Times New Roman" pitchFamily="18" charset="0"/>
                            </a:rPr>
                            <m:t>∅</m:t>
                          </m:r>
                        </m:e>
                      </m:func>
                    </m:oMath>
                  </m:oMathPara>
                </a14:m>
                <a:endParaRPr lang="en-IN" sz="2000" dirty="0" smtClean="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joint distribution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r>
                          <a:rPr lang="en-US" sz="2000" b="0" i="1" smtClean="0">
                            <a:latin typeface="Cambria Math"/>
                            <a:cs typeface="Times New Roman" pitchFamily="18" charset="0"/>
                          </a:rPr>
                          <m:t>,Ф</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𝑎</m:t>
                        </m:r>
                        <m:r>
                          <a:rPr lang="en-US" sz="2000" b="0" i="1" smtClean="0">
                            <a:latin typeface="Cambria Math"/>
                            <a:cs typeface="Times New Roman" pitchFamily="18" charset="0"/>
                          </a:rPr>
                          <m:t>,Ф</m:t>
                        </m:r>
                      </m:e>
                    </m:d>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derived from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𝑋</m:t>
                        </m:r>
                        <m:r>
                          <a:rPr lang="en-US" sz="2000" b="0" i="1" smtClean="0">
                            <a:latin typeface="Cambria Math"/>
                            <a:cs typeface="Times New Roman" pitchFamily="18" charset="0"/>
                          </a:rPr>
                          <m:t>,</m:t>
                        </m:r>
                        <m:r>
                          <a:rPr lang="en-US" sz="2000" b="0" i="1" smtClean="0">
                            <a:latin typeface="Cambria Math"/>
                            <a:cs typeface="Times New Roman" pitchFamily="18" charset="0"/>
                          </a:rPr>
                          <m:t>𝑌</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𝑥</m:t>
                        </m:r>
                        <m:r>
                          <a:rPr lang="en-US" sz="2000" b="0" i="1" smtClean="0">
                            <a:latin typeface="Cambria Math"/>
                            <a:cs typeface="Times New Roman" pitchFamily="18" charset="0"/>
                          </a:rPr>
                          <m:t>,</m:t>
                        </m:r>
                        <m:r>
                          <a:rPr lang="en-US" sz="2000" b="0" i="1" smtClean="0">
                            <a:latin typeface="Cambria Math"/>
                            <a:cs typeface="Times New Roman" pitchFamily="18" charset="0"/>
                          </a:rPr>
                          <m:t>𝑦</m:t>
                        </m:r>
                      </m:e>
                    </m:d>
                  </m:oMath>
                </a14:m>
                <a:r>
                  <a:rPr lang="en-US" sz="2000" dirty="0" smtClean="0">
                    <a:latin typeface="Times New Roman" pitchFamily="18" charset="0"/>
                    <a:cs typeface="Times New Roman" pitchFamily="18" charset="0"/>
                  </a:rPr>
                  <a:t> using </a:t>
                </a:r>
                <a:r>
                  <a:rPr lang="en-US" sz="2000" dirty="0">
                    <a:latin typeface="Times New Roman" pitchFamily="18" charset="0"/>
                    <a:cs typeface="Times New Roman" pitchFamily="18" charset="0"/>
                  </a:rPr>
                  <a:t>the relation for multivariate PDF transformation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r>
                            <a:rPr lang="en-US" sz="2000" b="0" i="1" smtClean="0">
                              <a:latin typeface="Cambria Math"/>
                              <a:cs typeface="Times New Roman" pitchFamily="18" charset="0"/>
                            </a:rPr>
                            <m:t>,Ф</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𝑎</m:t>
                          </m:r>
                          <m:r>
                            <a:rPr lang="en-US" sz="2000" b="0" i="1" smtClean="0">
                              <a:latin typeface="Cambria Math"/>
                              <a:cs typeface="Times New Roman" pitchFamily="18" charset="0"/>
                            </a:rPr>
                            <m:t>,Ф</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m:rPr>
                              <m:sty m:val="p"/>
                            </m:rPr>
                            <a:rPr lang="el-GR" sz="2000" i="1" smtClean="0">
                              <a:latin typeface="Cambria Math"/>
                              <a:ea typeface="Cambria Math"/>
                              <a:cs typeface="Times New Roman" pitchFamily="18" charset="0"/>
                            </a:rPr>
                            <m:t>π</m:t>
                          </m:r>
                        </m:den>
                      </m:f>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up>
                      </m:sSup>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𝐽</m:t>
                          </m:r>
                        </m:e>
                        <m:sub>
                          <m:r>
                            <a:rPr lang="en-US" sz="2000" b="0" i="1" smtClean="0">
                              <a:latin typeface="Cambria Math"/>
                              <a:ea typeface="Cambria Math"/>
                              <a:cs typeface="Times New Roman" pitchFamily="18" charset="0"/>
                            </a:rPr>
                            <m:t>𝑋</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𝑌</m:t>
                          </m:r>
                        </m:sub>
                      </m:sSub>
                    </m:oMath>
                  </m:oMathPara>
                </a14:m>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where we have used the property that </a:t>
                </a:r>
                <a14:m>
                  <m:oMath xmlns:m="http://schemas.openxmlformats.org/officeDocument/2006/math">
                    <m:sSup>
                      <m:sSupPr>
                        <m:ctrlPr>
                          <a:rPr lang="en-US" sz="2000" i="1" smtClean="0">
                            <a:latin typeface="Cambria Math"/>
                            <a:ea typeface="Cambria Math"/>
                          </a:rPr>
                        </m:ctrlPr>
                      </m:sSupPr>
                      <m:e>
                        <m:r>
                          <a:rPr lang="en-US" sz="2000" b="0" i="1" smtClean="0">
                            <a:latin typeface="Cambria Math"/>
                            <a:ea typeface="Cambria Math"/>
                          </a:rPr>
                          <m:t>𝑥</m:t>
                        </m:r>
                      </m:e>
                      <m:sup>
                        <m:r>
                          <a:rPr lang="en-US" sz="2000" b="0" i="1" smtClean="0">
                            <a:latin typeface="Cambria Math"/>
                            <a:ea typeface="Cambria Math"/>
                          </a:rPr>
                          <m:t>2</m:t>
                        </m:r>
                      </m:sup>
                    </m:sSup>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𝑦</m:t>
                        </m:r>
                      </m:e>
                      <m:sup>
                        <m:r>
                          <a:rPr lang="en-US" sz="2000" b="0" i="1" smtClean="0">
                            <a:latin typeface="Cambria Math"/>
                            <a:ea typeface="Cambria Math"/>
                          </a:rPr>
                          <m:t>2</m:t>
                        </m:r>
                      </m:sup>
                    </m:sSup>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𝑎</m:t>
                        </m:r>
                      </m:e>
                      <m:sup>
                        <m:r>
                          <a:rPr lang="en-US" sz="2000" b="0" i="1" smtClean="0">
                            <a:latin typeface="Cambria Math"/>
                            <a:ea typeface="Cambria Math"/>
                          </a:rPr>
                          <m:t>2</m:t>
                        </m:r>
                      </m:sup>
                    </m:sSup>
                  </m:oMath>
                </a14:m>
                <a:r>
                  <a:rPr lang="en-US" sz="2000" dirty="0" smtClean="0"/>
                  <a:t>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above expression. The quantity </a:t>
                </a:r>
                <a14:m>
                  <m:oMath xmlns:m="http://schemas.openxmlformats.org/officeDocument/2006/math">
                    <m:sSub>
                      <m:sSubPr>
                        <m:ctrlPr>
                          <a:rPr lang="en-US" sz="2000" i="1" smtClean="0">
                            <a:latin typeface="Cambria Math"/>
                          </a:rPr>
                        </m:ctrlPr>
                      </m:sSubPr>
                      <m:e>
                        <m:r>
                          <a:rPr lang="en-US" sz="2000" b="0" i="1" smtClean="0">
                            <a:latin typeface="Cambria Math"/>
                          </a:rPr>
                          <m:t>𝐽</m:t>
                        </m:r>
                      </m:e>
                      <m:sub>
                        <m:r>
                          <a:rPr lang="en-US" sz="2000" b="0" i="1" smtClean="0">
                            <a:latin typeface="Cambria Math"/>
                          </a:rPr>
                          <m:t>𝑋</m:t>
                        </m:r>
                        <m:r>
                          <a:rPr lang="en-US" sz="2000" b="0" i="1" smtClean="0">
                            <a:latin typeface="Cambria Math"/>
                          </a:rPr>
                          <m:t>,</m:t>
                        </m:r>
                        <m:r>
                          <a:rPr lang="en-US" sz="2000" b="0" i="1" smtClean="0">
                            <a:latin typeface="Cambria Math"/>
                          </a:rPr>
                          <m:t>𝑌</m:t>
                        </m:r>
                      </m:sub>
                    </m:sSub>
                  </m:oMath>
                </a14:m>
                <a:r>
                  <a:rPr lang="en-US" sz="2000" dirty="0" smtClean="0"/>
                  <a:t> </a:t>
                </a:r>
                <a:r>
                  <a:rPr lang="en-US" sz="2000" dirty="0">
                    <a:latin typeface="Times New Roman" pitchFamily="18" charset="0"/>
                    <a:cs typeface="Times New Roman" pitchFamily="18" charset="0"/>
                  </a:rPr>
                  <a:t>is termed the </a:t>
                </a:r>
                <a:r>
                  <a:rPr lang="en-US" sz="2000" dirty="0" err="1">
                    <a:latin typeface="Times New Roman" pitchFamily="18" charset="0"/>
                    <a:cs typeface="Times New Roman" pitchFamily="18" charset="0"/>
                  </a:rPr>
                  <a:t>Jacobian</a:t>
                </a:r>
                <a:r>
                  <a:rPr lang="en-US" sz="2000" dirty="0">
                    <a:latin typeface="Times New Roman" pitchFamily="18" charset="0"/>
                    <a:cs typeface="Times New Roman" pitchFamily="18" charset="0"/>
                  </a:rPr>
                  <a:t> of </a:t>
                </a:r>
                <a:r>
                  <a:rPr lang="en-US" sz="2000" i="1" dirty="0">
                    <a:latin typeface="Times New Roman" pitchFamily="18" charset="0"/>
                    <a:cs typeface="Times New Roman" pitchFamily="18" charset="0"/>
                  </a:rPr>
                  <a:t>X, Y </a:t>
                </a:r>
                <a:r>
                  <a:rPr lang="en-US" sz="2000" dirty="0">
                    <a:latin typeface="Times New Roman" pitchFamily="18" charset="0"/>
                    <a:cs typeface="Times New Roman" pitchFamily="18" charset="0"/>
                  </a:rPr>
                  <a:t>and is given by the </a:t>
                </a:r>
                <a:r>
                  <a:rPr lang="en-US" sz="2000" dirty="0" smtClean="0">
                    <a:latin typeface="Times New Roman" pitchFamily="18" charset="0"/>
                    <a:cs typeface="Times New Roman" pitchFamily="18" charset="0"/>
                  </a:rPr>
                  <a:t>expression</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𝐽</m:t>
                          </m:r>
                        </m:e>
                        <m:sub>
                          <m:r>
                            <a:rPr lang="en-US" sz="2000" b="0" i="1" smtClean="0">
                              <a:latin typeface="Cambria Math"/>
                              <a:cs typeface="Times New Roman" pitchFamily="18" charset="0"/>
                            </a:rPr>
                            <m:t>𝑋</m:t>
                          </m:r>
                          <m:r>
                            <a:rPr lang="en-US" sz="2000" b="0" i="1" smtClean="0">
                              <a:latin typeface="Cambria Math"/>
                              <a:cs typeface="Times New Roman" pitchFamily="18" charset="0"/>
                            </a:rPr>
                            <m:t>,</m:t>
                          </m:r>
                          <m:r>
                            <a:rPr lang="en-US" sz="2000" b="0" i="1" smtClean="0">
                              <a:latin typeface="Cambria Math"/>
                              <a:cs typeface="Times New Roman" pitchFamily="18" charset="0"/>
                            </a:rPr>
                            <m:t>𝑌</m:t>
                          </m:r>
                        </m:sub>
                      </m:sSub>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d>
                            <m:dPr>
                              <m:begChr m:val="["/>
                              <m:endChr m:val="]"/>
                              <m:ctrlPr>
                                <a:rPr lang="en-IN" sz="2000" i="1" smtClean="0">
                                  <a:latin typeface="Cambria Math"/>
                                  <a:ea typeface="Cambria Math"/>
                                  <a:cs typeface="Times New Roman" pitchFamily="18" charset="0"/>
                                </a:rPr>
                              </m:ctrlPr>
                            </m:dPr>
                            <m:e>
                              <m:m>
                                <m:mPr>
                                  <m:mcs>
                                    <m:mc>
                                      <m:mcPr>
                                        <m:count m:val="2"/>
                                        <m:mcJc m:val="center"/>
                                      </m:mcPr>
                                    </m:mc>
                                  </m:mcs>
                                  <m:ctrlPr>
                                    <a:rPr lang="en-IN" sz="2000" i="1" smtClean="0">
                                      <a:latin typeface="Cambria Math"/>
                                      <a:ea typeface="Cambria Math"/>
                                      <a:cs typeface="Times New Roman" pitchFamily="18" charset="0"/>
                                    </a:rPr>
                                  </m:ctrlPr>
                                </m:mPr>
                                <m:mr>
                                  <m:e>
                                    <m:func>
                                      <m:funcPr>
                                        <m:ctrlPr>
                                          <a:rPr lang="en-IN" sz="2000" i="1" smtClean="0">
                                            <a:latin typeface="Cambria Math"/>
                                            <a:ea typeface="Cambria Math"/>
                                            <a:cs typeface="Times New Roman" pitchFamily="18" charset="0"/>
                                          </a:rPr>
                                        </m:ctrlPr>
                                      </m:funcPr>
                                      <m:fName>
                                        <m:r>
                                          <m:rPr>
                                            <m:sty m:val="p"/>
                                            <m:brk m:alnAt="7"/>
                                          </m:rPr>
                                          <a:rPr lang="en-IN" sz="2000" i="0" smtClean="0">
                                            <a:latin typeface="Cambria Math"/>
                                            <a:ea typeface="Cambria Math"/>
                                            <a:cs typeface="Times New Roman" pitchFamily="18" charset="0"/>
                                          </a:rPr>
                                          <m:t>c</m:t>
                                        </m:r>
                                        <m:r>
                                          <m:rPr>
                                            <m:sty m:val="p"/>
                                          </m:rPr>
                                          <a:rPr lang="en-IN" sz="2000" i="0" smtClean="0">
                                            <a:latin typeface="Cambria Math"/>
                                            <a:ea typeface="Cambria Math"/>
                                            <a:cs typeface="Times New Roman" pitchFamily="18" charset="0"/>
                                          </a:rPr>
                                          <m:t>os</m:t>
                                        </m:r>
                                      </m:fName>
                                      <m:e>
                                        <m:r>
                                          <a:rPr lang="en-IN" sz="2000" i="1" smtClean="0">
                                            <a:latin typeface="Cambria Math"/>
                                            <a:ea typeface="Cambria Math"/>
                                            <a:cs typeface="Times New Roman" pitchFamily="18" charset="0"/>
                                          </a:rPr>
                                          <m:t>∅</m:t>
                                        </m:r>
                                      </m:e>
                                    </m:func>
                                  </m:e>
                                  <m:e>
                                    <m:func>
                                      <m:funcPr>
                                        <m:ctrlPr>
                                          <a:rPr lang="en-IN" sz="2000" i="1" smtClean="0">
                                            <a:latin typeface="Cambria Math"/>
                                            <a:ea typeface="Cambria Math"/>
                                            <a:cs typeface="Times New Roman" pitchFamily="18" charset="0"/>
                                          </a:rPr>
                                        </m:ctrlPr>
                                      </m:funcPr>
                                      <m:fName>
                                        <m:r>
                                          <m:rPr>
                                            <m:sty m:val="p"/>
                                          </m:rPr>
                                          <a:rPr lang="en-IN" sz="2000" i="0" smtClean="0">
                                            <a:latin typeface="Cambria Math"/>
                                            <a:ea typeface="Cambria Math"/>
                                            <a:cs typeface="Times New Roman" pitchFamily="18" charset="0"/>
                                          </a:rPr>
                                          <m:t>sin</m:t>
                                        </m:r>
                                      </m:fName>
                                      <m:e>
                                        <m:r>
                                          <a:rPr lang="en-IN" sz="2000" i="1" smtClean="0">
                                            <a:latin typeface="Cambria Math"/>
                                            <a:ea typeface="Cambria Math"/>
                                            <a:cs typeface="Times New Roman" pitchFamily="18" charset="0"/>
                                          </a:rPr>
                                          <m:t>∅</m:t>
                                        </m:r>
                                      </m:e>
                                    </m:func>
                                  </m:e>
                                </m:mr>
                                <m:mr>
                                  <m:e>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𝑎</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sin</m:t>
                                        </m:r>
                                      </m:fName>
                                      <m:e>
                                        <m:r>
                                          <a:rPr lang="en-US" sz="2000" b="0" i="1" smtClean="0">
                                            <a:latin typeface="Cambria Math"/>
                                            <a:ea typeface="Cambria Math"/>
                                            <a:cs typeface="Times New Roman" pitchFamily="18" charset="0"/>
                                          </a:rPr>
                                          <m:t>∅</m:t>
                                        </m:r>
                                      </m:e>
                                    </m:func>
                                  </m:e>
                                  <m:e>
                                    <m:r>
                                      <a:rPr lang="en-US" sz="2000" b="0" i="1" smtClean="0">
                                        <a:latin typeface="Cambria Math"/>
                                        <a:ea typeface="Cambria Math"/>
                                        <a:cs typeface="Times New Roman" pitchFamily="18" charset="0"/>
                                      </a:rPr>
                                      <m:t>𝑎</m:t>
                                    </m:r>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cos</m:t>
                                        </m:r>
                                      </m:fName>
                                      <m:e>
                                        <m:r>
                                          <a:rPr lang="en-US" sz="2000" b="0" i="1" smtClean="0">
                                            <a:latin typeface="Cambria Math"/>
                                            <a:ea typeface="Cambria Math"/>
                                            <a:cs typeface="Times New Roman" pitchFamily="18" charset="0"/>
                                          </a:rPr>
                                          <m:t>∅</m:t>
                                        </m:r>
                                      </m:e>
                                    </m:func>
                                  </m:e>
                                </m:mr>
                              </m:m>
                            </m:e>
                          </m:d>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𝛼</m:t>
                      </m:r>
                    </m:oMath>
                  </m:oMathPara>
                </a14:m>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where </a:t>
                </a:r>
                <a:r>
                  <a:rPr lang="en-US" sz="2000" i="1" dirty="0">
                    <a:latin typeface="Times New Roman" pitchFamily="18" charset="0"/>
                    <a:cs typeface="Times New Roman" pitchFamily="18" charset="0"/>
                  </a:rPr>
                  <a:t>|</a:t>
                </a:r>
                <a:r>
                  <a:rPr lang="en-US" sz="2000" b="1" i="1" dirty="0">
                    <a:latin typeface="Times New Roman" pitchFamily="18" charset="0"/>
                    <a:cs typeface="Times New Roman" pitchFamily="18" charset="0"/>
                  </a:rPr>
                  <a:t>A</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denotes the determinant of the matrix </a:t>
                </a:r>
                <a:r>
                  <a:rPr lang="en-US" sz="2000" b="1" dirty="0">
                    <a:latin typeface="Times New Roman" pitchFamily="18" charset="0"/>
                    <a:cs typeface="Times New Roman" pitchFamily="18" charset="0"/>
                  </a:rPr>
                  <a:t>A</a:t>
                </a:r>
                <a:r>
                  <a:rPr lang="en-US" sz="2000" dirty="0">
                    <a:latin typeface="Times New Roman" pitchFamily="18" charset="0"/>
                    <a:cs typeface="Times New Roman" pitchFamily="18" charset="0"/>
                  </a:rPr>
                  <a:t>. Substituting the </a:t>
                </a:r>
                <a:r>
                  <a:rPr lang="en-US" sz="2000" dirty="0" err="1">
                    <a:latin typeface="Times New Roman" pitchFamily="18" charset="0"/>
                    <a:cs typeface="Times New Roman" pitchFamily="18" charset="0"/>
                  </a:rPr>
                  <a:t>Jacobian</a:t>
                </a:r>
                <a:r>
                  <a:rPr lang="en-US" sz="2000" dirty="0">
                    <a:latin typeface="Times New Roman" pitchFamily="18" charset="0"/>
                    <a:cs typeface="Times New Roman" pitchFamily="18" charset="0"/>
                  </a:rPr>
                  <a:t> in the expression for multivariate PDF transformation above, the joint PDF with respect to the random variables </a:t>
                </a:r>
                <a:r>
                  <a:rPr lang="en-US" sz="2000" i="1" dirty="0">
                    <a:latin typeface="Times New Roman" pitchFamily="18" charset="0"/>
                    <a:cs typeface="Times New Roman" pitchFamily="18" charset="0"/>
                  </a:rPr>
                  <a:t>A, Φ </a:t>
                </a:r>
                <a:r>
                  <a:rPr lang="en-US" sz="2000" dirty="0">
                    <a:latin typeface="Times New Roman" pitchFamily="18" charset="0"/>
                    <a:cs typeface="Times New Roman" pitchFamily="18" charset="0"/>
                  </a:rPr>
                  <a:t>can be derived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r>
                            <a:rPr lang="en-US" sz="2000" b="0" i="1" smtClean="0">
                              <a:latin typeface="Cambria Math"/>
                              <a:cs typeface="Times New Roman" pitchFamily="18" charset="0"/>
                            </a:rPr>
                            <m:t>,∅</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𝑎</m:t>
                          </m:r>
                          <m:r>
                            <a:rPr lang="en-US" sz="2000" b="0" i="1" smtClean="0">
                              <a:latin typeface="Cambria Math"/>
                              <a:cs typeface="Times New Roman" pitchFamily="18" charset="0"/>
                            </a:rPr>
                            <m:t>,∅</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𝑎</m:t>
                          </m:r>
                        </m:num>
                        <m:den>
                          <m:r>
                            <a:rPr lang="en-IN" sz="2000" i="1" smtClean="0">
                              <a:latin typeface="Cambria Math"/>
                              <a:ea typeface="Cambria Math"/>
                              <a:cs typeface="Times New Roman" pitchFamily="18" charset="0"/>
                            </a:rPr>
                            <m:t>𝜋</m:t>
                          </m:r>
                        </m:den>
                      </m:f>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𝑎</m:t>
                              </m:r>
                            </m:e>
                            <m:sup>
                              <m:r>
                                <a:rPr lang="en-US" sz="2000" b="0" i="1" smtClean="0">
                                  <a:latin typeface="Cambria Math"/>
                                  <a:ea typeface="Cambria Math"/>
                                  <a:cs typeface="Times New Roman" pitchFamily="18" charset="0"/>
                                </a:rPr>
                                <m:t>2</m:t>
                              </m:r>
                            </m:sup>
                          </m:sSup>
                        </m:sup>
                      </m:sSup>
                    </m:oMath>
                  </m:oMathPara>
                </a14:m>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marginal distributions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𝑓</m:t>
                        </m:r>
                      </m:e>
                      <m:sub>
                        <m:r>
                          <a:rPr lang="az-Cyrl-AZ" sz="2000" b="0" i="1" smtClean="0">
                            <a:latin typeface="Cambria Math"/>
                            <a:cs typeface="Times New Roman" pitchFamily="18" charset="0"/>
                          </a:rPr>
                          <m:t>Ф</m:t>
                        </m:r>
                      </m:sub>
                    </m:sSub>
                  </m:oMath>
                </a14:m>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respect to the amplitude and phase factor random variables </a:t>
                </a:r>
                <a:r>
                  <a:rPr lang="en-US" sz="2000" i="1" dirty="0">
                    <a:latin typeface="Times New Roman" pitchFamily="18" charset="0"/>
                    <a:cs typeface="Times New Roman" pitchFamily="18" charset="0"/>
                  </a:rPr>
                  <a:t>A, Φ </a:t>
                </a:r>
                <a:r>
                  <a:rPr lang="en-US" sz="2000" dirty="0">
                    <a:latin typeface="Times New Roman" pitchFamily="18" charset="0"/>
                    <a:cs typeface="Times New Roman" pitchFamily="18" charset="0"/>
                  </a:rPr>
                  <a:t>can be readily derived from the above joint distribution as</a:t>
                </a:r>
                <a:endParaRPr lang="en-IN" sz="2000" dirty="0" smtClean="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3397" y="871834"/>
                <a:ext cx="11640127" cy="5171096"/>
              </a:xfrm>
              <a:prstGeom prst="rect">
                <a:avLst/>
              </a:prstGeom>
              <a:blipFill rotWithShape="1">
                <a:blip r:embed="rId3"/>
                <a:stretch>
                  <a:fillRect l="-576" t="-236" r="-524" b="-1179"/>
                </a:stretch>
              </a:blipFill>
            </p:spPr>
            <p:txBody>
              <a:bodyPr/>
              <a:lstStyle/>
              <a:p>
                <a:r>
                  <a:rPr lang="en-IN">
                    <a:noFill/>
                  </a:rPr>
                  <a:t> </a:t>
                </a:r>
              </a:p>
            </p:txBody>
          </p:sp>
        </mc:Fallback>
      </mc:AlternateContent>
    </p:spTree>
    <p:extLst>
      <p:ext uri="{BB962C8B-B14F-4D97-AF65-F5344CB8AC3E}">
        <p14:creationId xmlns:p14="http://schemas.microsoft.com/office/powerpoint/2010/main" val="3833055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48/50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cxnSp>
        <p:nvCxnSpPr>
          <p:cNvPr id="6" name="Straight Connector 5"/>
          <p:cNvCxnSpPr/>
          <p:nvPr/>
        </p:nvCxnSpPr>
        <p:spPr>
          <a:xfrm>
            <a:off x="5879805" y="2583712"/>
            <a:ext cx="0" cy="31897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8" y="987424"/>
                <a:ext cx="11714602" cy="51847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𝑒</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𝑆𝑁𝑅</m:t>
                        </m:r>
                      </m:e>
                    </m:d>
                  </m:oMath>
                </a14:m>
                <a:r>
                  <a:rPr lang="en-US" sz="2000" dirty="0" smtClean="0">
                    <a:latin typeface="Times New Roman" pitchFamily="18" charset="0"/>
                    <a:cs typeface="Times New Roman" pitchFamily="18" charset="0"/>
                  </a:rPr>
                  <a:t> give </a:t>
                </a:r>
                <a:r>
                  <a:rPr lang="en-US" sz="2000" dirty="0">
                    <a:latin typeface="Times New Roman" pitchFamily="18" charset="0"/>
                    <a:cs typeface="Times New Roman" pitchFamily="18" charset="0"/>
                  </a:rPr>
                  <a:t>the probability of error as a function of SNR in the system. The diversity order d of the system is defined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𝑑</m:t>
                      </m:r>
                      <m:r>
                        <a:rPr lang="en-US" sz="2000" b="0" i="1" smtClean="0">
                          <a:latin typeface="Cambria Math"/>
                          <a:ea typeface="Cambria Math"/>
                          <a:cs typeface="Times New Roman" pitchFamily="18" charset="0"/>
                        </a:rPr>
                        <m:t>=−</m:t>
                      </m:r>
                      <m:f>
                        <m:fPr>
                          <m:type m:val="noBa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𝑙𝑖𝑚</m:t>
                          </m:r>
                        </m:num>
                        <m:den>
                          <m:r>
                            <a:rPr lang="en-US" sz="2000" b="0" i="1" smtClean="0">
                              <a:latin typeface="Cambria Math"/>
                              <a:ea typeface="Cambria Math"/>
                              <a:cs typeface="Times New Roman" pitchFamily="18" charset="0"/>
                            </a:rPr>
                            <m:t>𝑆𝑁𝑅</m:t>
                          </m:r>
                          <m:r>
                            <a:rPr lang="en-US" sz="2000" b="0" i="1" smtClean="0">
                              <a:latin typeface="Cambria Math"/>
                              <a:ea typeface="Cambria Math"/>
                              <a:cs typeface="Times New Roman" pitchFamily="18" charset="0"/>
                            </a:rPr>
                            <m:t>→∞</m:t>
                          </m:r>
                        </m:den>
                      </m:f>
                      <m:f>
                        <m:fPr>
                          <m:ctrlPr>
                            <a:rPr lang="en-US" sz="2000" b="0" i="1" smtClean="0">
                              <a:latin typeface="Cambria Math"/>
                              <a:ea typeface="Cambria Math"/>
                              <a:cs typeface="Times New Roman" pitchFamily="18" charset="0"/>
                            </a:rPr>
                          </m:ctrlPr>
                        </m:fPr>
                        <m:num>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𝑒</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d>
                            </m:e>
                          </m:func>
                        </m:num>
                        <m:den>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func>
                        </m:den>
                      </m:f>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diversity order d is essentially the number of independently fading channels comprising the given system or scheme. For instance, consider the single-antenna Rayleigh fading wireless channel. It has been demonstrated in </a:t>
                </a:r>
                <a:r>
                  <a:rPr lang="en-US" sz="2000" i="1" dirty="0" smtClean="0">
                    <a:latin typeface="Times New Roman" pitchFamily="18" charset="0"/>
                    <a:cs typeface="Times New Roman" pitchFamily="18" charset="0"/>
                  </a:rPr>
                  <a:t>Eq. (</a:t>
                </a:r>
                <a:r>
                  <a:rPr lang="en-US" sz="2000" b="1" i="1" dirty="0" smtClean="0">
                    <a:latin typeface="Times New Roman" pitchFamily="18" charset="0"/>
                    <a:cs typeface="Times New Roman" pitchFamily="18" charset="0"/>
                  </a:rPr>
                  <a:t>A</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that </a:t>
                </a:r>
                <a:r>
                  <a:rPr lang="en-US" sz="2000" dirty="0">
                    <a:latin typeface="Times New Roman" pitchFamily="18" charset="0"/>
                    <a:cs typeface="Times New Roman" pitchFamily="18" charset="0"/>
                  </a:rPr>
                  <a:t>the probability of bit-error at high SNR in this system is given as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𝑒</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𝑆𝑁𝑅</m:t>
                        </m:r>
                      </m:e>
                    </m:d>
                  </m:oMath>
                </a14:m>
                <a:r>
                  <a:rPr lang="en-US" sz="2000" dirty="0">
                    <a:latin typeface="Times New Roman" pitchFamily="18" charset="0"/>
                    <a:cs typeface="Times New Roman" pitchFamily="18" charset="0"/>
                  </a:rPr>
                  <a:t>. Hence, the diversity order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𝑑</m:t>
                      </m:r>
                      <m:r>
                        <a:rPr lang="en-US" sz="2000" b="0" i="1" smtClean="0">
                          <a:latin typeface="Cambria Math"/>
                          <a:cs typeface="Times New Roman" pitchFamily="18" charset="0"/>
                        </a:rPr>
                        <m:t>=−</m:t>
                      </m:r>
                      <m:f>
                        <m:fPr>
                          <m:type m:val="noBar"/>
                          <m:ctrlPr>
                            <a:rPr lang="en-US" sz="2000" b="0" i="1" smtClean="0">
                              <a:latin typeface="Cambria Math"/>
                              <a:cs typeface="Times New Roman" pitchFamily="18" charset="0"/>
                            </a:rPr>
                          </m:ctrlPr>
                        </m:fPr>
                        <m:num>
                          <m:r>
                            <a:rPr lang="en-US" sz="2000" b="0" i="1" smtClean="0">
                              <a:latin typeface="Cambria Math"/>
                              <a:cs typeface="Times New Roman" pitchFamily="18" charset="0"/>
                            </a:rPr>
                            <m:t>𝑙𝑖𝑚</m:t>
                          </m:r>
                        </m:num>
                        <m:den>
                          <m:r>
                            <a:rPr lang="en-US" sz="2000" b="0" i="1" smtClean="0">
                              <a:latin typeface="Cambria Math"/>
                              <a:cs typeface="Times New Roman" pitchFamily="18" charset="0"/>
                            </a:rPr>
                            <m:t>𝑆𝑁𝑅</m:t>
                          </m:r>
                          <m:r>
                            <a:rPr lang="en-US" sz="2000" b="0" i="1" smtClean="0">
                              <a:latin typeface="Cambria Math"/>
                              <a:ea typeface="Cambria Math"/>
                              <a:cs typeface="Times New Roman" pitchFamily="18" charset="0"/>
                            </a:rPr>
                            <m:t>→∞</m:t>
                          </m:r>
                        </m:den>
                      </m:f>
                      <m:d>
                        <m:dPr>
                          <m:begChr m:val="{"/>
                          <m:endChr m:val="}"/>
                          <m:ctrlPr>
                            <a:rPr lang="en-US" sz="2000" b="0" i="1" smtClean="0">
                              <a:latin typeface="Cambria Math"/>
                              <a:cs typeface="Times New Roman" pitchFamily="18" charset="0"/>
                            </a:rPr>
                          </m:ctrlPr>
                        </m:dPr>
                        <m:e>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e>
                                  </m:d>
                                </m:e>
                              </m:func>
                            </m:num>
                            <m:den>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func>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func>
                            </m:num>
                            <m:den>
                              <m:func>
                                <m:funcPr>
                                  <m:ctrlPr>
                                    <a:rPr lang="en-US" sz="2000" b="0" i="1" smtClean="0">
                                      <a:latin typeface="Cambria Math"/>
                                      <a:ea typeface="Cambria Math"/>
                                      <a:cs typeface="Times New Roman" pitchFamily="18" charset="0"/>
                                    </a:rPr>
                                  </m:ctrlPr>
                                </m:funcPr>
                                <m:fName>
                                  <m:r>
                                    <m:rPr>
                                      <m:sty m:val="p"/>
                                    </m:rPr>
                                    <a:rPr lang="en-US" sz="2000" b="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func>
                            </m:den>
                          </m:f>
                        </m:e>
                      </m:d>
                      <m:r>
                        <a:rPr lang="en-US" sz="2000" b="0" i="1" smtClean="0">
                          <a:latin typeface="Cambria Math"/>
                          <a:cs typeface="Times New Roman" pitchFamily="18" charset="0"/>
                        </a:rPr>
                        <m:t>=1</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Consider now an L receive antenna wireless system. It has been shown earlier that the BER of such a system at high SNR is given from Eq. (</a:t>
                </a:r>
                <a:r>
                  <a:rPr lang="en-US" sz="2000" dirty="0" smtClean="0">
                    <a:latin typeface="Times New Roman" pitchFamily="18" charset="0"/>
                    <a:cs typeface="Times New Roman" pitchFamily="18" charset="0"/>
                  </a:rPr>
                  <a:t>18</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as</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2</m:t>
                        </m:r>
                        <m:r>
                          <a:rPr lang="en-US" sz="2000" b="0" i="1" smtClean="0">
                            <a:latin typeface="Cambria Math"/>
                            <a:cs typeface="Times New Roman" pitchFamily="18" charset="0"/>
                          </a:rPr>
                          <m:t>𝐿</m:t>
                        </m:r>
                        <m:r>
                          <a:rPr lang="en-US" sz="2000" b="0" i="1" smtClean="0">
                            <a:latin typeface="Cambria Math"/>
                            <a:cs typeface="Times New Roman" pitchFamily="18" charset="0"/>
                          </a:rPr>
                          <m:t>−1</m:t>
                        </m:r>
                      </m:e>
                      <m:sub>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2</m:t>
                            </m:r>
                          </m:sub>
                        </m:sSub>
                      </m:sub>
                    </m:sSub>
                    <m:sSup>
                      <m:sSupPr>
                        <m:ctrlPr>
                          <a:rPr lang="en-US" sz="2000" i="1" smtClean="0">
                            <a:latin typeface="Cambria Math"/>
                            <a:cs typeface="Times New Roman" pitchFamily="18" charset="0"/>
                          </a:rPr>
                        </m:ctrlPr>
                      </m:sSupPr>
                      <m:e>
                        <m:d>
                          <m:dPr>
                            <m:ctrlPr>
                              <a:rPr lang="en-US" sz="2000" i="1" smtClean="0">
                                <a:latin typeface="Cambria Math"/>
                                <a:cs typeface="Times New Roman" pitchFamily="18" charset="0"/>
                              </a:rPr>
                            </m:ctrlPr>
                          </m:dPr>
                          <m:e>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e>
                        </m:d>
                      </m:e>
                      <m:sup>
                        <m:r>
                          <a:rPr lang="en-US" sz="2000" b="0" i="1" smtClean="0">
                            <a:latin typeface="Cambria Math"/>
                            <a:cs typeface="Times New Roman" pitchFamily="18" charset="0"/>
                          </a:rPr>
                          <m:t>𝐿</m:t>
                        </m:r>
                      </m:sup>
                    </m:sSup>
                    <m:sSup>
                      <m:sSupPr>
                        <m:ctrlPr>
                          <a:rPr lang="en-US" sz="2000" i="1" smtClean="0">
                            <a:latin typeface="Cambria Math"/>
                            <a:cs typeface="Times New Roman" pitchFamily="18" charset="0"/>
                          </a:rPr>
                        </m:ctrlPr>
                      </m:sSupPr>
                      <m:e>
                        <m:d>
                          <m:dPr>
                            <m:ctrlPr>
                              <a:rPr lang="en-US" sz="2000" i="1" smtClean="0">
                                <a:latin typeface="Cambria Math"/>
                                <a:cs typeface="Times New Roman" pitchFamily="18" charset="0"/>
                              </a:rPr>
                            </m:ctrlPr>
                          </m:dPr>
                          <m:e>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𝑆𝑁𝑅</m:t>
                                </m:r>
                              </m:den>
                            </m:f>
                          </m:e>
                        </m:d>
                      </m:e>
                      <m:sup>
                        <m:r>
                          <a:rPr lang="en-US" sz="2000" b="0" i="1" smtClean="0">
                            <a:latin typeface="Cambria Math"/>
                            <a:cs typeface="Times New Roman" pitchFamily="18" charset="0"/>
                          </a:rPr>
                          <m:t>𝐿</m:t>
                        </m:r>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diversity, </a:t>
                </a:r>
                <a:r>
                  <a:rPr lang="en-US" sz="2000" dirty="0">
                    <a:latin typeface="Times New Roman" pitchFamily="18" charset="0"/>
                    <a:cs typeface="Times New Roman" pitchFamily="18" charset="0"/>
                  </a:rPr>
                  <a:t>therefore,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𝑑</m:t>
                      </m:r>
                      <m:r>
                        <a:rPr lang="en-US" sz="2000" b="0" i="1" smtClean="0">
                          <a:latin typeface="Cambria Math"/>
                          <a:cs typeface="Times New Roman" pitchFamily="18" charset="0"/>
                        </a:rPr>
                        <m:t>=−</m:t>
                      </m:r>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𝑙𝑖𝑚</m:t>
                            </m:r>
                          </m:e>
                        </m:mr>
                        <m:mr>
                          <m:e>
                            <m:r>
                              <a:rPr lang="en-US" sz="2000" b="0" i="1" smtClean="0">
                                <a:latin typeface="Cambria Math"/>
                                <a:cs typeface="Times New Roman" pitchFamily="18" charset="0"/>
                              </a:rPr>
                              <m:t>𝑆𝑁𝑅</m:t>
                            </m:r>
                            <m:r>
                              <a:rPr lang="en-US" sz="2000" b="0" i="1" smtClean="0">
                                <a:latin typeface="Cambria Math"/>
                                <a:ea typeface="Cambria Math"/>
                                <a:cs typeface="Times New Roman" pitchFamily="18" charset="0"/>
                              </a:rPr>
                              <m:t>→∞</m:t>
                            </m:r>
                          </m:e>
                        </m:mr>
                      </m:m>
                      <m:d>
                        <m:dPr>
                          <m:begChr m:val="{"/>
                          <m:endChr m:val="}"/>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2</m:t>
                                          </m:r>
                                          <m:r>
                                            <a:rPr lang="en-US" sz="2000" b="0" i="1" smtClean="0">
                                              <a:latin typeface="Cambria Math"/>
                                              <a:cs typeface="Times New Roman" pitchFamily="18" charset="0"/>
                                            </a:rPr>
                                            <m:t>𝐿</m:t>
                                          </m:r>
                                          <m:r>
                                            <a:rPr lang="en-US" sz="2000" b="0" i="1" smtClean="0">
                                              <a:latin typeface="Cambria Math"/>
                                              <a:cs typeface="Times New Roman" pitchFamily="18" charset="0"/>
                                            </a:rPr>
                                            <m:t>−1</m:t>
                                          </m:r>
                                        </m:e>
                                        <m: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1</m:t>
                                              </m:r>
                                            </m:sub>
                                          </m:sSub>
                                        </m:sub>
                                      </m:sSub>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e>
                                          </m:d>
                                        </m:e>
                                        <m:sup/>
                                      </m:sSup>
                                    </m:e>
                                  </m:d>
                                </m:e>
                              </m:func>
                            </m:num>
                            <m:den>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𝑆𝑁𝑅</m:t>
                                      </m:r>
                                    </m:e>
                                  </m:d>
                                </m:e>
                              </m:func>
                            </m:den>
                          </m:f>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𝐿</m:t>
                              </m:r>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𝑆𝑁𝑅</m:t>
                                      </m:r>
                                    </m:e>
                                  </m:d>
                                </m:e>
                              </m:func>
                            </m:num>
                            <m:den>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𝑆𝑁𝑅</m:t>
                                      </m:r>
                                    </m:e>
                                  </m:d>
                                </m:e>
                              </m:func>
                            </m:den>
                          </m:f>
                        </m:e>
                      </m:d>
                      <m:r>
                        <a:rPr lang="en-US" sz="2000" b="0" i="1" smtClean="0">
                          <a:latin typeface="Cambria Math"/>
                          <a:cs typeface="Times New Roman" pitchFamily="18" charset="0"/>
                        </a:rPr>
                        <m:t>=</m:t>
                      </m:r>
                      <m:r>
                        <a:rPr lang="en-US" sz="2000" b="0" i="1" smtClean="0">
                          <a:latin typeface="Cambria Math"/>
                          <a:cs typeface="Times New Roman" pitchFamily="18" charset="0"/>
                        </a:rPr>
                        <m:t>𝐿</m:t>
                      </m:r>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8" y="987424"/>
                <a:ext cx="11714602" cy="5184775"/>
              </a:xfrm>
              <a:blipFill rotWithShape="1">
                <a:blip r:embed="rId4"/>
                <a:stretch>
                  <a:fillRect l="-468" t="-1176" r="-520"/>
                </a:stretch>
              </a:blipFill>
            </p:spPr>
            <p:txBody>
              <a:bodyPr/>
              <a:lstStyle/>
              <a:p>
                <a:r>
                  <a:rPr lang="en-IN">
                    <a:noFill/>
                  </a:rPr>
                  <a:t> </a:t>
                </a:r>
              </a:p>
            </p:txBody>
          </p:sp>
        </mc:Fallback>
      </mc:AlternateContent>
    </p:spTree>
    <p:extLst>
      <p:ext uri="{BB962C8B-B14F-4D97-AF65-F5344CB8AC3E}">
        <p14:creationId xmlns:p14="http://schemas.microsoft.com/office/powerpoint/2010/main" val="1634598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DIVERSITY TECHNIQUES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Diversity Techniques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49/50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cxnSp>
        <p:nvCxnSpPr>
          <p:cNvPr id="6" name="Straight Connector 5"/>
          <p:cNvCxnSpPr/>
          <p:nvPr/>
        </p:nvCxnSpPr>
        <p:spPr>
          <a:xfrm>
            <a:off x="5879805" y="2583712"/>
            <a:ext cx="0" cy="31897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37526" y="949324"/>
                <a:ext cx="11714602" cy="51847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diversity order of the L antenna system is </a:t>
                </a:r>
                <a:r>
                  <a:rPr lang="en-US" sz="2000" i="1"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indicating the presence of</a:t>
                </a:r>
                <a:r>
                  <a:rPr lang="en-US" sz="2000" i="1" dirty="0" smtClean="0">
                    <a:latin typeface="Times New Roman" pitchFamily="18" charset="0"/>
                    <a:cs typeface="Times New Roman" pitchFamily="18" charset="0"/>
                  </a:rPr>
                  <a:t> L</a:t>
                </a:r>
                <a:r>
                  <a:rPr lang="en-US" sz="2000" dirty="0" smtClean="0">
                    <a:latin typeface="Times New Roman" pitchFamily="18" charset="0"/>
                    <a:cs typeface="Times New Roman" pitchFamily="18" charset="0"/>
                  </a:rPr>
                  <a:t> independently fading signal copies. How about the diversity order of a wire line communication system? Recall that the BER for communication over the wire line channel is given as</a:t>
                </a:r>
                <a14:m>
                  <m:oMath xmlns:m="http://schemas.openxmlformats.org/officeDocument/2006/math">
                    <m:r>
                      <a:rPr lang="en-US" sz="2000" b="0" i="1" smtClean="0">
                        <a:latin typeface="Cambria Math"/>
                        <a:cs typeface="Times New Roman" pitchFamily="18" charset="0"/>
                      </a:rPr>
                      <m:t>𝑄</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𝑆𝑁𝑅</m:t>
                        </m:r>
                      </m:e>
                    </m:d>
                  </m:oMath>
                </a14:m>
                <a:r>
                  <a:rPr lang="en-US" sz="2000" dirty="0" smtClean="0">
                    <a:latin typeface="Times New Roman" pitchFamily="18" charset="0"/>
                    <a:cs typeface="Times New Roman" pitchFamily="18" charset="0"/>
                  </a:rPr>
                  <a:t>, which can be approximated as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r>
                          <a:rPr lang="en-US" sz="2000" b="0" i="1" smtClean="0">
                            <a:latin typeface="Cambria Math"/>
                            <a:cs typeface="Times New Roman" pitchFamily="18" charset="0"/>
                          </a:rPr>
                          <m:t>𝑆𝑁𝑅</m:t>
                        </m:r>
                      </m:sup>
                    </m:sSup>
                  </m:oMath>
                </a14:m>
                <a:r>
                  <a:rPr lang="en-US" sz="2000" dirty="0" smtClean="0">
                    <a:latin typeface="Times New Roman" pitchFamily="18" charset="0"/>
                    <a:cs typeface="Times New Roman" pitchFamily="18" charset="0"/>
                  </a:rPr>
                  <a:t>at high SNR. The diversity order of this system is, therefore, given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𝑑</m:t>
                      </m:r>
                      <m:r>
                        <a:rPr lang="en-US" sz="2000" b="0" i="1" smtClean="0">
                          <a:latin typeface="Cambria Math"/>
                          <a:cs typeface="Times New Roman" pitchFamily="18" charset="0"/>
                        </a:rPr>
                        <m:t>=−</m:t>
                      </m:r>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𝑙𝑖𝑚</m:t>
                            </m:r>
                          </m:e>
                        </m:mr>
                        <m:mr>
                          <m:e>
                            <m:r>
                              <a:rPr lang="en-US" sz="2000" b="0" i="1" smtClean="0">
                                <a:latin typeface="Cambria Math"/>
                                <a:cs typeface="Times New Roman" pitchFamily="18" charset="0"/>
                              </a:rPr>
                              <m:t>𝑆𝑁𝑅</m:t>
                            </m:r>
                            <m:r>
                              <a:rPr lang="en-US" sz="2000" b="0" i="1" smtClean="0">
                                <a:latin typeface="Cambria Math"/>
                                <a:ea typeface="Cambria Math"/>
                                <a:cs typeface="Times New Roman" pitchFamily="18" charset="0"/>
                              </a:rPr>
                              <m:t>→∞</m:t>
                            </m:r>
                          </m:e>
                        </m:mr>
                      </m:m>
                      <m:d>
                        <m:dPr>
                          <m:begChr m:val="{"/>
                          <m:endChr m:val="}"/>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r>
                                            <a:rPr lang="en-US" sz="2000" b="0" i="1" smtClean="0">
                                              <a:latin typeface="Cambria Math"/>
                                              <a:ea typeface="Cambria Math"/>
                                              <a:cs typeface="Times New Roman" pitchFamily="18" charset="0"/>
                                            </a:rPr>
                                            <m:t>𝑆𝑁𝑅</m:t>
                                          </m:r>
                                        </m:sup>
                                      </m:sSup>
                                    </m:e>
                                  </m:d>
                                </m:e>
                              </m:func>
                            </m:num>
                            <m:den>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log</m:t>
                                  </m:r>
                                </m:fName>
                                <m:e>
                                  <m:r>
                                    <a:rPr lang="en-US" sz="2000" b="0" i="1" smtClean="0">
                                      <a:latin typeface="Cambria Math"/>
                                      <a:cs typeface="Times New Roman" pitchFamily="18" charset="0"/>
                                    </a:rPr>
                                    <m:t>(</m:t>
                                  </m:r>
                                  <m:r>
                                    <a:rPr lang="en-US" sz="2000" b="0" i="1" smtClean="0">
                                      <a:latin typeface="Cambria Math"/>
                                      <a:cs typeface="Times New Roman" pitchFamily="18" charset="0"/>
                                    </a:rPr>
                                    <m:t>𝑆𝑁𝑅</m:t>
                                  </m:r>
                                </m:e>
                              </m:func>
                              <m:r>
                                <a:rPr lang="en-US" sz="2000" b="0" i="1" smtClean="0">
                                  <a:latin typeface="Cambria Math"/>
                                  <a:cs typeface="Times New Roman" pitchFamily="18" charset="0"/>
                                </a:rPr>
                                <m:t>)</m:t>
                              </m:r>
                            </m:den>
                          </m:f>
                        </m:e>
                      </m:d>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m>
                        <m:mPr>
                          <m:mcs>
                            <m:mc>
                              <m:mcPr>
                                <m:count m:val="1"/>
                                <m:mcJc m:val="center"/>
                              </m:mcPr>
                            </m:mc>
                          </m:mcs>
                          <m:ctrlPr>
                            <a:rPr lang="en-IN" sz="200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𝑙𝑖𝑚</m:t>
                            </m:r>
                          </m:e>
                        </m:mr>
                        <m:mr>
                          <m:e>
                            <m:r>
                              <a:rPr lang="en-US" sz="2000" b="0" i="1" smtClean="0">
                                <a:latin typeface="Cambria Math"/>
                                <a:ea typeface="Cambria Math"/>
                                <a:cs typeface="Times New Roman" pitchFamily="18" charset="0"/>
                              </a:rPr>
                              <m:t>𝑆𝑁𝑅</m:t>
                            </m:r>
                            <m:r>
                              <a:rPr lang="en-US" sz="2000" b="0" i="1" smtClean="0">
                                <a:latin typeface="Cambria Math"/>
                                <a:ea typeface="Cambria Math"/>
                                <a:cs typeface="Times New Roman" pitchFamily="18" charset="0"/>
                              </a:rPr>
                              <m:t>→∞</m:t>
                            </m:r>
                          </m:e>
                        </m:mr>
                      </m:m>
                      <m:d>
                        <m:dPr>
                          <m:begChr m:val="{"/>
                          <m:endChr m:val="}"/>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𝑆𝑁𝑅</m:t>
                              </m:r>
                            </m:num>
                            <m:den>
                              <m:func>
                                <m:funcPr>
                                  <m:ctrlPr>
                                    <a:rPr lang="en-IN" sz="2000" i="1" smtClean="0">
                                      <a:latin typeface="Cambria Math"/>
                                      <a:ea typeface="Cambria Math"/>
                                      <a:cs typeface="Times New Roman" pitchFamily="18" charset="0"/>
                                    </a:rPr>
                                  </m:ctrlPr>
                                </m:funcPr>
                                <m:fName>
                                  <m:r>
                                    <m:rPr>
                                      <m:sty m:val="p"/>
                                    </m:rPr>
                                    <a:rPr lang="en-IN" sz="2000" i="0" smtClean="0">
                                      <a:latin typeface="Cambria Math"/>
                                      <a:ea typeface="Cambria Math"/>
                                      <a:cs typeface="Times New Roman" pitchFamily="18" charset="0"/>
                                    </a:rPr>
                                    <m:t>log</m:t>
                                  </m:r>
                                </m:fNa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𝑆𝑁𝑅</m:t>
                                      </m:r>
                                    </m:e>
                                  </m:d>
                                </m:e>
                              </m:func>
                            </m:den>
                          </m:f>
                        </m:e>
                      </m:d>
                      <m:r>
                        <a:rPr lang="en-US" sz="2000" b="0" i="1" smtClean="0">
                          <a:latin typeface="Cambria Math"/>
                          <a:ea typeface="Cambria Math"/>
                          <a:cs typeface="Times New Roman" pitchFamily="18" charset="0"/>
                        </a:rPr>
                        <m:t>=∞</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Hence, the probability that all of them are simultaneously in a deep fade is zero, thus resulting in a perfect system not susceptible to fading. In fact, the standard </a:t>
                </a:r>
                <a:r>
                  <a:rPr lang="en-US" sz="2000" dirty="0" smtClean="0">
                    <a:latin typeface="Times New Roman" pitchFamily="18" charset="0"/>
                    <a:cs typeface="Times New Roman" pitchFamily="18" charset="0"/>
                  </a:rPr>
                  <a:t>wire line </a:t>
                </a:r>
                <a:r>
                  <a:rPr lang="en-US" sz="2000" dirty="0">
                    <a:latin typeface="Times New Roman" pitchFamily="18" charset="0"/>
                    <a:cs typeface="Times New Roman" pitchFamily="18" charset="0"/>
                  </a:rPr>
                  <a:t>AWGN channel can be though of as having a constant fading </a:t>
                </a:r>
                <a:r>
                  <a:rPr lang="en-US" sz="2000" dirty="0" smtClean="0">
                    <a:latin typeface="Times New Roman" pitchFamily="18" charset="0"/>
                    <a:cs typeface="Times New Roman" pitchFamily="18" charset="0"/>
                  </a:rPr>
                  <a:t>coefficient</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𝐴𝑊𝐺𝑁</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can never result in a deep fade</a:t>
                </a:r>
                <a:r>
                  <a:rPr lang="en-US" sz="2000" dirty="0"/>
                  <a:t>.</a:t>
                </a: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37526" y="949324"/>
                <a:ext cx="11714602" cy="5184775"/>
              </a:xfrm>
              <a:blipFill rotWithShape="1">
                <a:blip r:embed="rId4"/>
                <a:stretch>
                  <a:fillRect l="-572" t="-1176" r="-520"/>
                </a:stretch>
              </a:blipFill>
            </p:spPr>
            <p:txBody>
              <a:bodyPr/>
              <a:lstStyle/>
              <a:p>
                <a:r>
                  <a:rPr lang="en-IN">
                    <a:noFill/>
                  </a:rPr>
                  <a:t> </a:t>
                </a:r>
              </a:p>
            </p:txBody>
          </p:sp>
        </mc:Fallback>
      </mc:AlternateContent>
    </p:spTree>
    <p:extLst>
      <p:ext uri="{BB962C8B-B14F-4D97-AF65-F5344CB8AC3E}">
        <p14:creationId xmlns:p14="http://schemas.microsoft.com/office/powerpoint/2010/main" val="1634598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End of Presentation</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0" y="6304002"/>
            <a:ext cx="13312725" cy="461665"/>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-02-2023           50/50</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TextBox 1">
            <a:extLst>
              <a:ext uri="{FF2B5EF4-FFF2-40B4-BE49-F238E27FC236}">
                <a16:creationId xmlns="" xmlns:a16="http://schemas.microsoft.com/office/drawing/2014/main" id="{4771F390-2746-4BA6-988D-BC07A18BFFFA}"/>
              </a:ext>
            </a:extLst>
          </p:cNvPr>
          <p:cNvSpPr txBox="1"/>
          <p:nvPr/>
        </p:nvSpPr>
        <p:spPr>
          <a:xfrm>
            <a:off x="3831687" y="2743200"/>
            <a:ext cx="3940713" cy="923330"/>
          </a:xfrm>
          <a:prstGeom prst="rect">
            <a:avLst/>
          </a:prstGeom>
          <a:noFill/>
        </p:spPr>
        <p:txBody>
          <a:bodyPr wrap="square" rtlCol="0">
            <a:spAutoFit/>
          </a:bodyPr>
          <a:lstStyle/>
          <a:p>
            <a:r>
              <a:rPr lang="en-US" sz="5400" dirty="0">
                <a:solidFill>
                  <a:srgbClr val="C00000"/>
                </a:solidFill>
              </a:rPr>
              <a:t>Thank you all</a:t>
            </a:r>
            <a:endParaRPr lang="en-IN" sz="5400" dirty="0">
              <a:solidFill>
                <a:srgbClr val="C00000"/>
              </a:solidFill>
            </a:endParaRPr>
          </a:p>
        </p:txBody>
      </p:sp>
    </p:spTree>
    <p:extLst>
      <p:ext uri="{BB962C8B-B14F-4D97-AF65-F5344CB8AC3E}">
        <p14:creationId xmlns:p14="http://schemas.microsoft.com/office/powerpoint/2010/main" val="132170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t>
            </a:r>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ADING </a:t>
            </a: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04/50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88636" y="750438"/>
                <a:ext cx="11614728" cy="5495159"/>
              </a:xfrm>
            </p:spPr>
            <p:txBody>
              <a:bodyPr>
                <a:normAutofit/>
              </a:bodyPr>
              <a:lstStyle/>
              <a:p>
                <a:pPr marL="0" indent="0">
                  <a:buNone/>
                </a:pPr>
                <a:endParaRPr lang="en-IN" sz="2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US" sz="2000" b="0" i="1" smtClean="0">
                              <a:latin typeface="Cambria Math"/>
                            </a:rPr>
                            <m:t>𝑓</m:t>
                          </m:r>
                        </m:e>
                        <m:sub>
                          <m:r>
                            <a:rPr lang="en-US" sz="2000" b="0" i="1" smtClean="0">
                              <a:latin typeface="Cambria Math"/>
                            </a:rPr>
                            <m:t>𝐴</m:t>
                          </m:r>
                        </m:sub>
                      </m:sSub>
                      <m:d>
                        <m:dPr>
                          <m:ctrlPr>
                            <a:rPr lang="en-IN" sz="2000" i="1" smtClean="0">
                              <a:latin typeface="Cambria Math"/>
                            </a:rPr>
                          </m:ctrlPr>
                        </m:dPr>
                        <m:e>
                          <m:r>
                            <a:rPr lang="en-US" sz="2000" b="0" i="1" smtClean="0">
                              <a:latin typeface="Cambria Math"/>
                            </a:rPr>
                            <m:t>𝑎</m:t>
                          </m:r>
                        </m:e>
                      </m:d>
                      <m:r>
                        <a:rPr lang="en-IN" sz="2000" i="1" smtClean="0">
                          <a:latin typeface="Cambria Math"/>
                          <a:ea typeface="Cambria Math"/>
                        </a:rPr>
                        <m:t>=</m:t>
                      </m:r>
                      <m:nary>
                        <m:naryPr>
                          <m:limLoc m:val="undOvr"/>
                          <m:ctrlPr>
                            <a:rPr lang="en-IN" sz="2000" i="1" smtClean="0">
                              <a:latin typeface="Cambria Math"/>
                              <a:ea typeface="Cambria Math"/>
                            </a:rPr>
                          </m:ctrlPr>
                        </m:naryPr>
                        <m:sub>
                          <m:r>
                            <m:rPr>
                              <m:brk m:alnAt="24"/>
                            </m:rPr>
                            <a:rPr lang="en-US" sz="2000" b="0" i="1" smtClean="0">
                              <a:latin typeface="Cambria Math"/>
                              <a:ea typeface="Cambria Math"/>
                            </a:rPr>
                            <m:t>−</m:t>
                          </m:r>
                          <m:r>
                            <a:rPr lang="en-US" sz="2000" b="0" i="1" smtClean="0">
                              <a:latin typeface="Cambria Math"/>
                              <a:ea typeface="Cambria Math"/>
                            </a:rPr>
                            <m:t>𝜋</m:t>
                          </m:r>
                        </m:sub>
                        <m:sup>
                          <m:r>
                            <a:rPr lang="en-IN" sz="2000" i="1" smtClean="0">
                              <a:latin typeface="Cambria Math"/>
                              <a:ea typeface="Cambria Math"/>
                            </a:rPr>
                            <m:t>𝜋</m:t>
                          </m:r>
                        </m:sup>
                        <m:e>
                          <m:sSub>
                            <m:sSubPr>
                              <m:ctrlPr>
                                <a:rPr lang="en-IN" sz="2000" i="1" smtClean="0">
                                  <a:latin typeface="Cambria Math"/>
                                  <a:ea typeface="Cambria Math"/>
                                </a:rPr>
                              </m:ctrlPr>
                            </m:sSubPr>
                            <m:e>
                              <m:r>
                                <a:rPr lang="en-US" sz="2000" b="0" i="1" smtClean="0">
                                  <a:latin typeface="Cambria Math"/>
                                  <a:ea typeface="Cambria Math"/>
                                </a:rPr>
                                <m:t>𝑓</m:t>
                              </m:r>
                            </m:e>
                            <m:sub>
                              <m:r>
                                <a:rPr lang="en-US" sz="2000" b="0" i="1" smtClean="0">
                                  <a:latin typeface="Cambria Math"/>
                                  <a:ea typeface="Cambria Math"/>
                                </a:rPr>
                                <m:t>𝐴</m:t>
                              </m:r>
                              <m:r>
                                <a:rPr lang="en-US" sz="2000" b="0" i="1" smtClean="0">
                                  <a:latin typeface="Cambria Math"/>
                                  <a:ea typeface="Cambria Math"/>
                                </a:rPr>
                                <m:t>,∅</m:t>
                              </m:r>
                            </m:sub>
                          </m:sSub>
                          <m:d>
                            <m:dPr>
                              <m:ctrlPr>
                                <a:rPr lang="en-IN" sz="2000" i="1" smtClean="0">
                                  <a:latin typeface="Cambria Math"/>
                                  <a:ea typeface="Cambria Math"/>
                                </a:rPr>
                              </m:ctrlPr>
                            </m:dPr>
                            <m:e>
                              <m:r>
                                <a:rPr lang="en-US" sz="2000" b="0" i="1" smtClean="0">
                                  <a:latin typeface="Cambria Math"/>
                                  <a:ea typeface="Cambria Math"/>
                                </a:rPr>
                                <m:t>𝑎</m:t>
                              </m:r>
                              <m:r>
                                <a:rPr lang="en-US" sz="2000" b="0" i="1" smtClean="0">
                                  <a:latin typeface="Cambria Math"/>
                                  <a:ea typeface="Cambria Math"/>
                                </a:rPr>
                                <m:t>,∅</m:t>
                              </m:r>
                            </m:e>
                          </m:d>
                          <m:r>
                            <a:rPr lang="en-US" sz="2000" b="0" i="1" smtClean="0">
                              <a:latin typeface="Cambria Math"/>
                              <a:ea typeface="Cambria Math"/>
                            </a:rPr>
                            <m:t>𝑑</m:t>
                          </m:r>
                          <m:r>
                            <a:rPr lang="en-US" sz="2000" b="0" i="1" smtClean="0">
                              <a:latin typeface="Cambria Math"/>
                              <a:ea typeface="Cambria Math"/>
                            </a:rPr>
                            <m:t>∅=</m:t>
                          </m:r>
                          <m:sSup>
                            <m:sSupPr>
                              <m:ctrlPr>
                                <a:rPr lang="en-IN" sz="2000" i="1" smtClean="0">
                                  <a:latin typeface="Cambria Math"/>
                                  <a:ea typeface="Cambria Math"/>
                                </a:rPr>
                              </m:ctrlPr>
                            </m:sSupPr>
                            <m:e>
                              <m:r>
                                <a:rPr lang="en-US" sz="2000" b="0" i="1" smtClean="0">
                                  <a:latin typeface="Cambria Math"/>
                                  <a:ea typeface="Cambria Math"/>
                                </a:rPr>
                                <m:t>2</m:t>
                              </m:r>
                              <m:r>
                                <a:rPr lang="en-US" sz="2000" b="0" i="1" smtClean="0">
                                  <a:latin typeface="Cambria Math"/>
                                  <a:ea typeface="Cambria Math"/>
                                </a:rPr>
                                <m:t>𝑎𝑒</m:t>
                              </m:r>
                            </m:e>
                            <m:sup>
                              <m:sSup>
                                <m:sSupPr>
                                  <m:ctrlPr>
                                    <a:rPr lang="en-IN" sz="2000" i="1" smtClean="0">
                                      <a:latin typeface="Cambria Math"/>
                                      <a:ea typeface="Cambria Math"/>
                                    </a:rPr>
                                  </m:ctrlPr>
                                </m:sSupPr>
                                <m:e>
                                  <m:r>
                                    <a:rPr lang="en-US" sz="2000" b="0" i="1" smtClean="0">
                                      <a:latin typeface="Cambria Math"/>
                                      <a:ea typeface="Cambria Math"/>
                                    </a:rPr>
                                    <m:t>−</m:t>
                                  </m:r>
                                  <m:r>
                                    <a:rPr lang="en-US" sz="2000" b="0" i="1" smtClean="0">
                                      <a:latin typeface="Cambria Math"/>
                                      <a:ea typeface="Cambria Math"/>
                                    </a:rPr>
                                    <m:t>𝑎</m:t>
                                  </m:r>
                                </m:e>
                                <m:sup>
                                  <m:r>
                                    <a:rPr lang="en-US" sz="2000" b="0" i="1" smtClean="0">
                                      <a:latin typeface="Cambria Math"/>
                                      <a:ea typeface="Cambria Math"/>
                                    </a:rPr>
                                    <m:t>2</m:t>
                                  </m:r>
                                </m:sup>
                              </m:sSup>
                            </m:sup>
                          </m:sSup>
                          <m:r>
                            <a:rPr lang="en-US" sz="2000" b="0" i="1" smtClean="0">
                              <a:latin typeface="Cambria Math"/>
                              <a:ea typeface="Cambria Math"/>
                            </a:rPr>
                            <m:t>,0≤</m:t>
                          </m:r>
                          <m:r>
                            <a:rPr lang="en-US" sz="2000" b="0" i="1" smtClean="0">
                              <a:latin typeface="Cambria Math"/>
                              <a:ea typeface="Cambria Math"/>
                            </a:rPr>
                            <m:t>𝑎</m:t>
                          </m:r>
                          <m:r>
                            <a:rPr lang="en-US" sz="2000" b="0" i="1" smtClean="0">
                              <a:latin typeface="Cambria Math"/>
                              <a:ea typeface="Cambria Math"/>
                            </a:rPr>
                            <m:t>≤∞</m:t>
                          </m:r>
                        </m:e>
                      </m:nary>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US" sz="2000" b="0" i="1" smtClean="0">
                              <a:latin typeface="Cambria Math"/>
                            </a:rPr>
                            <m:t>𝑓</m:t>
                          </m:r>
                        </m:e>
                        <m:sub>
                          <m:r>
                            <a:rPr lang="en-IN" sz="2000" i="1" smtClean="0">
                              <a:latin typeface="Cambria Math"/>
                              <a:ea typeface="Cambria Math"/>
                            </a:rPr>
                            <m:t>∅</m:t>
                          </m:r>
                        </m:sub>
                      </m:sSub>
                      <m:d>
                        <m:dPr>
                          <m:ctrlPr>
                            <a:rPr lang="en-IN" sz="2000" i="1" smtClean="0">
                              <a:latin typeface="Cambria Math"/>
                            </a:rPr>
                          </m:ctrlPr>
                        </m:dPr>
                        <m:e>
                          <m:r>
                            <a:rPr lang="en-IN" sz="2000" i="1" smtClean="0">
                              <a:latin typeface="Cambria Math"/>
                              <a:ea typeface="Cambria Math"/>
                            </a:rPr>
                            <m:t>∅</m:t>
                          </m:r>
                        </m:e>
                      </m:d>
                      <m:r>
                        <a:rPr lang="en-IN" sz="2000" i="1" smtClean="0">
                          <a:latin typeface="Cambria Math"/>
                          <a:ea typeface="Cambria Math"/>
                        </a:rPr>
                        <m:t>=</m:t>
                      </m:r>
                      <m:nary>
                        <m:naryPr>
                          <m:limLoc m:val="undOvr"/>
                          <m:ctrlPr>
                            <a:rPr lang="en-IN" sz="2000" i="1" smtClean="0">
                              <a:latin typeface="Cambria Math"/>
                              <a:ea typeface="Cambria Math"/>
                            </a:rPr>
                          </m:ctrlPr>
                        </m:naryPr>
                        <m:sub>
                          <m:r>
                            <m:rPr>
                              <m:brk m:alnAt="24"/>
                            </m:rPr>
                            <a:rPr lang="en-US" sz="2000" b="0" i="1" smtClean="0">
                              <a:latin typeface="Cambria Math"/>
                              <a:ea typeface="Cambria Math"/>
                            </a:rPr>
                            <m:t>0</m:t>
                          </m:r>
                        </m:sub>
                        <m:sup>
                          <m:r>
                            <a:rPr lang="en-IN" sz="2000" i="1" smtClean="0">
                              <a:latin typeface="Cambria Math"/>
                              <a:ea typeface="Cambria Math"/>
                            </a:rPr>
                            <m:t>∞</m:t>
                          </m:r>
                        </m:sup>
                        <m:e>
                          <m:sSub>
                            <m:sSubPr>
                              <m:ctrlPr>
                                <a:rPr lang="en-IN" sz="2000" i="1" smtClean="0">
                                  <a:latin typeface="Cambria Math"/>
                                  <a:ea typeface="Cambria Math"/>
                                </a:rPr>
                              </m:ctrlPr>
                            </m:sSubPr>
                            <m:e>
                              <m:r>
                                <a:rPr lang="en-US" sz="2000" b="0" i="1" smtClean="0">
                                  <a:latin typeface="Cambria Math"/>
                                  <a:ea typeface="Cambria Math"/>
                                </a:rPr>
                                <m:t>𝑓</m:t>
                              </m:r>
                            </m:e>
                            <m:sub>
                              <m:r>
                                <a:rPr lang="en-US" sz="2000" b="0" i="1" smtClean="0">
                                  <a:latin typeface="Cambria Math"/>
                                  <a:ea typeface="Cambria Math"/>
                                </a:rPr>
                                <m:t>𝐴</m:t>
                              </m:r>
                              <m:r>
                                <a:rPr lang="en-US" sz="2000" b="0" i="1" smtClean="0">
                                  <a:latin typeface="Cambria Math"/>
                                  <a:ea typeface="Cambria Math"/>
                                </a:rPr>
                                <m:t>,∅</m:t>
                              </m:r>
                            </m:sub>
                          </m:sSub>
                          <m:d>
                            <m:dPr>
                              <m:ctrlPr>
                                <a:rPr lang="en-IN" sz="2000" i="1" smtClean="0">
                                  <a:latin typeface="Cambria Math"/>
                                  <a:ea typeface="Cambria Math"/>
                                </a:rPr>
                              </m:ctrlPr>
                            </m:dPr>
                            <m:e>
                              <m:r>
                                <a:rPr lang="en-US" sz="2000" b="0" i="1" smtClean="0">
                                  <a:latin typeface="Cambria Math"/>
                                  <a:ea typeface="Cambria Math"/>
                                </a:rPr>
                                <m:t>𝑎</m:t>
                              </m:r>
                              <m:r>
                                <a:rPr lang="en-US" sz="2000" b="0" i="1" smtClean="0">
                                  <a:latin typeface="Cambria Math"/>
                                  <a:ea typeface="Cambria Math"/>
                                </a:rPr>
                                <m:t>,∅</m:t>
                              </m:r>
                            </m:e>
                          </m:d>
                          <m:r>
                            <a:rPr lang="en-IN" sz="2000" i="1" smtClean="0">
                              <a:latin typeface="Cambria Math"/>
                              <a:ea typeface="Cambria Math"/>
                            </a:rPr>
                            <m:t>=</m:t>
                          </m:r>
                          <m:f>
                            <m:fPr>
                              <m:ctrlPr>
                                <a:rPr lang="en-IN"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r>
                                <a:rPr lang="en-US" sz="2000" b="0" i="1" smtClean="0">
                                  <a:latin typeface="Cambria Math"/>
                                  <a:ea typeface="Cambria Math"/>
                                </a:rPr>
                                <m:t>𝜋</m:t>
                              </m:r>
                            </m:den>
                          </m:f>
                          <m:d>
                            <m:dPr>
                              <m:begChr m:val=""/>
                              <m:endChr m:val="|"/>
                              <m:ctrlPr>
                                <a:rPr lang="en-IN" sz="2000" i="1" smtClean="0">
                                  <a:latin typeface="Cambria Math"/>
                                  <a:ea typeface="Cambria Math"/>
                                </a:rPr>
                              </m:ctrlPr>
                            </m:dPr>
                            <m:e>
                              <m:sSup>
                                <m:sSupPr>
                                  <m:ctrlPr>
                                    <a:rPr lang="en-IN" sz="2000" i="1" smtClean="0">
                                      <a:latin typeface="Cambria Math"/>
                                      <a:ea typeface="Cambria Math"/>
                                    </a:rPr>
                                  </m:ctrlPr>
                                </m:sSupPr>
                                <m:e>
                                  <m:r>
                                    <a:rPr lang="en-US" sz="2000" b="0" i="1" smtClean="0">
                                      <a:latin typeface="Cambria Math"/>
                                      <a:ea typeface="Cambria Math"/>
                                    </a:rPr>
                                    <m:t>𝑒</m:t>
                                  </m:r>
                                </m:e>
                                <m:sup>
                                  <m:sSup>
                                    <m:sSupPr>
                                      <m:ctrlPr>
                                        <a:rPr lang="en-IN" sz="2000" i="1" smtClean="0">
                                          <a:latin typeface="Cambria Math"/>
                                          <a:ea typeface="Cambria Math"/>
                                        </a:rPr>
                                      </m:ctrlPr>
                                    </m:sSupPr>
                                    <m:e>
                                      <m:r>
                                        <a:rPr lang="en-US" sz="2000" b="0" i="1" smtClean="0">
                                          <a:latin typeface="Cambria Math"/>
                                          <a:ea typeface="Cambria Math"/>
                                        </a:rPr>
                                        <m:t>−</m:t>
                                      </m:r>
                                      <m:r>
                                        <a:rPr lang="en-US" sz="2000" b="0" i="1" smtClean="0">
                                          <a:latin typeface="Cambria Math"/>
                                          <a:ea typeface="Cambria Math"/>
                                        </a:rPr>
                                        <m:t>𝑎</m:t>
                                      </m:r>
                                    </m:e>
                                    <m:sup>
                                      <m:r>
                                        <a:rPr lang="en-US" sz="2000" b="0" i="1" smtClean="0">
                                          <a:latin typeface="Cambria Math"/>
                                          <a:ea typeface="Cambria Math"/>
                                        </a:rPr>
                                        <m:t>2</m:t>
                                      </m:r>
                                    </m:sup>
                                  </m:sSup>
                                </m:sup>
                              </m:sSup>
                            </m:e>
                          </m:d>
                        </m:e>
                      </m:nary>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0</m:t>
                            </m:r>
                          </m:e>
                        </m:mr>
                      </m:m>
                      <m:r>
                        <a:rPr lang="en-IN" sz="2000" i="1" smtClean="0">
                          <a:latin typeface="Cambria Math"/>
                          <a:ea typeface="Cambria Math"/>
                        </a:rPr>
                        <m:t>=</m:t>
                      </m:r>
                      <m:f>
                        <m:fPr>
                          <m:ctrlPr>
                            <a:rPr lang="en-IN" sz="200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r>
                            <a:rPr lang="en-US" sz="2000" b="0" i="1" smtClean="0">
                              <a:latin typeface="Cambria Math"/>
                              <a:ea typeface="Cambria Math"/>
                            </a:rPr>
                            <m:t>𝜋</m:t>
                          </m:r>
                        </m:den>
                      </m:f>
                      <m:r>
                        <a:rPr lang="en-US" sz="2000" b="0" i="1" smtClean="0">
                          <a:latin typeface="Cambria Math"/>
                          <a:ea typeface="Cambria Math"/>
                        </a:rPr>
                        <m:t>,−</m:t>
                      </m:r>
                      <m:r>
                        <a:rPr lang="en-US" sz="2000" b="0" i="1" smtClean="0">
                          <a:latin typeface="Cambria Math"/>
                          <a:ea typeface="Cambria Math"/>
                        </a:rPr>
                        <m:t>𝜋</m:t>
                      </m:r>
                      <m:r>
                        <a:rPr lang="en-US" sz="2000" b="0" i="1" smtClean="0">
                          <a:latin typeface="Cambria Math"/>
                          <a:ea typeface="Cambria Math"/>
                        </a:rPr>
                        <m:t>≤∅≤</m:t>
                      </m:r>
                      <m:r>
                        <a:rPr lang="en-US" sz="2000" b="0" i="1" smtClean="0">
                          <a:latin typeface="Cambria Math"/>
                          <a:ea typeface="Cambria Math"/>
                        </a:rPr>
                        <m:t>𝜋</m:t>
                      </m:r>
                    </m:oMath>
                  </m:oMathPara>
                </a14:m>
                <a:endParaRPr lang="en-IN" sz="2000" dirty="0" smtClean="0"/>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most popular and frequently employed models for the wireless channel, </a:t>
                </a: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termed </a:t>
                </a:r>
                <a:r>
                  <a:rPr lang="en-US" sz="2000" dirty="0">
                    <a:latin typeface="Times New Roman" pitchFamily="18" charset="0"/>
                    <a:cs typeface="Times New Roman" pitchFamily="18" charset="0"/>
                  </a:rPr>
                  <a:t>a Rayleigh fading wireless </a:t>
                </a:r>
                <a:r>
                  <a:rPr lang="en-US" sz="2000" dirty="0" smtClean="0">
                    <a:latin typeface="Times New Roman" pitchFamily="18" charset="0"/>
                    <a:cs typeface="Times New Roman" pitchFamily="18" charset="0"/>
                  </a:rPr>
                  <a:t>channel, is been derived .</a:t>
                </a:r>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average power in the amplitude a of the </a:t>
                </a:r>
                <a:r>
                  <a:rPr lang="en-US" sz="2000" dirty="0" err="1">
                    <a:latin typeface="Times New Roman" pitchFamily="18" charset="0"/>
                    <a:cs typeface="Times New Roman" pitchFamily="18" charset="0"/>
                  </a:rPr>
                  <a:t>Ralyeigh</a:t>
                </a:r>
                <a:r>
                  <a:rPr lang="en-US" sz="2000" dirty="0">
                    <a:latin typeface="Times New Roman" pitchFamily="18" charset="0"/>
                    <a:cs typeface="Times New Roman" pitchFamily="18" charset="0"/>
                  </a:rPr>
                  <a:t> fading channel </a:t>
                </a:r>
                <a:r>
                  <a:rPr lang="en-US" sz="2000" dirty="0" smtClean="0">
                    <a:latin typeface="Times New Roman" pitchFamily="18" charset="0"/>
                    <a:cs typeface="Times New Roman" pitchFamily="18" charset="0"/>
                  </a:rPr>
                  <a:t>coefficient</a:t>
                </a: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 </a:t>
                </a:r>
                <a:r>
                  <a:rPr lang="en-US" sz="2000" dirty="0">
                    <a:latin typeface="Times New Roman" pitchFamily="18" charset="0"/>
                    <a:cs typeface="Times New Roman" pitchFamily="18" charset="0"/>
                  </a:rPr>
                  <a:t>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i="1" smtClean="0">
                              <a:latin typeface="Cambria Math"/>
                              <a:cs typeface="Times New Roman" pitchFamily="18" charset="0"/>
                            </a:rPr>
                          </m:ctrlPr>
                        </m:dPr>
                        <m:e>
                          <m:sSup>
                            <m:sSupPr>
                              <m:ctrlPr>
                                <a:rPr lang="en-US" sz="2000" i="1" smtClean="0">
                                  <a:latin typeface="Cambria Math"/>
                                  <a:cs typeface="Times New Roman" pitchFamily="18" charset="0"/>
                                </a:rPr>
                              </m:ctrlPr>
                            </m:sSupPr>
                            <m:e>
                              <m:d>
                                <m:dPr>
                                  <m:begChr m:val="|"/>
                                  <m:endChr m:val="|"/>
                                  <m:ctrlPr>
                                    <a:rPr lang="en-US" sz="2000" i="1" smtClean="0">
                                      <a:latin typeface="Cambria Math"/>
                                      <a:cs typeface="Times New Roman" pitchFamily="18" charset="0"/>
                                    </a:rPr>
                                  </m:ctrlPr>
                                </m:dPr>
                                <m:e>
                                  <m:r>
                                    <a:rPr lang="en-US" sz="2000" b="0" i="1" smtClean="0">
                                      <a:latin typeface="Cambria Math"/>
                                      <a:cs typeface="Times New Roman" pitchFamily="18" charset="0"/>
                                    </a:rPr>
                                    <m:t>h</m:t>
                                  </m:r>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𝑎</m:t>
                              </m:r>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𝑋</m:t>
                              </m:r>
                            </m:e>
                            <m:sup>
                              <m:r>
                                <a:rPr lang="en-US" sz="2000" b="0" i="1" smtClean="0">
                                  <a:latin typeface="Cambria Math"/>
                                  <a:cs typeface="Times New Roman" pitchFamily="18" charset="0"/>
                                </a:rPr>
                                <m:t>2</m:t>
                              </m:r>
                            </m:sup>
                          </m:sSup>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𝑌</m:t>
                              </m:r>
                            </m:e>
                            <m:sup>
                              <m:r>
                                <a:rPr lang="en-US" sz="2000" b="0" i="1" smtClean="0">
                                  <a:latin typeface="Cambria Math"/>
                                  <a:ea typeface="Cambria Math"/>
                                  <a:cs typeface="Times New Roman" pitchFamily="18" charset="0"/>
                                </a:rPr>
                                <m:t>2</m:t>
                              </m:r>
                            </m:sup>
                          </m:sSup>
                        </m:e>
                      </m:d>
                      <m:r>
                        <a:rPr lang="en-US" sz="2000" b="0" i="1" smtClean="0">
                          <a:latin typeface="Cambria Math"/>
                          <a:cs typeface="Times New Roman" pitchFamily="18" charset="0"/>
                        </a:rPr>
                        <m:t>=1</m:t>
                      </m:r>
                    </m:oMath>
                  </m:oMathPara>
                </a14:m>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joint distribution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r>
                          <a:rPr lang="en-US" sz="2000" b="0" i="1" smtClean="0">
                            <a:latin typeface="Cambria Math"/>
                            <a:cs typeface="Times New Roman" pitchFamily="18" charset="0"/>
                          </a:rPr>
                          <m:t>,∅</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𝑎</m:t>
                        </m:r>
                        <m:r>
                          <a:rPr lang="en-US" sz="2000" b="0" i="1" smtClean="0">
                            <a:latin typeface="Cambria Math"/>
                            <a:cs typeface="Times New Roman" pitchFamily="18" charset="0"/>
                          </a:rPr>
                          <m:t>,∅</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related to the </a:t>
                </a:r>
                <a:r>
                  <a:rPr lang="en-US" sz="2000" dirty="0" err="1">
                    <a:latin typeface="Times New Roman" pitchFamily="18" charset="0"/>
                    <a:cs typeface="Times New Roman" pitchFamily="18" charset="0"/>
                  </a:rPr>
                  <a:t>marginals</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𝑎</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ea typeface="Cambria Math"/>
                            <a:cs typeface="Times New Roman" pitchFamily="18" charset="0"/>
                          </a:rPr>
                          <m:t>∅</m:t>
                        </m:r>
                      </m:sub>
                    </m:sSub>
                    <m:d>
                      <m:dPr>
                        <m:ctrlPr>
                          <a:rPr lang="en-US" sz="2000" b="0" i="1" smtClean="0">
                            <a:latin typeface="Cambria Math"/>
                            <a:cs typeface="Times New Roman" pitchFamily="18" charset="0"/>
                          </a:rPr>
                        </m:ctrlPr>
                      </m:dPr>
                      <m:e>
                        <m:r>
                          <a:rPr lang="en-US" sz="2000" b="0" i="1" smtClean="0">
                            <a:latin typeface="Cambria Math"/>
                            <a:ea typeface="Cambria Math"/>
                            <a:cs typeface="Times New Roman" pitchFamily="18" charset="0"/>
                          </a:rPr>
                          <m:t>∅</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as</a:t>
                </a:r>
                <a:r>
                  <a:rPr lang="en-US" sz="2000" dirty="0" smtClean="0">
                    <a:latin typeface="Times New Roman" pitchFamily="18" charset="0"/>
                    <a:cs typeface="Times New Roman" pitchFamily="18" charset="0"/>
                  </a:rPr>
                  <a:t>,</a:t>
                </a:r>
              </a:p>
              <a:p>
                <a:pPr>
                  <a:buFont typeface="Wingdings" pitchFamily="2" charset="2"/>
                  <a:buChar char="Ø"/>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𝐴</m:t>
                          </m:r>
                          <m:r>
                            <a:rPr lang="en-US" sz="2000" b="0" i="1" smtClean="0">
                              <a:latin typeface="Cambria Math"/>
                              <a:cs typeface="Times New Roman" pitchFamily="18" charset="0"/>
                            </a:rPr>
                            <m:t>,Ф</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𝑎</m:t>
                          </m:r>
                          <m:r>
                            <a:rPr lang="en-US" sz="2000" b="0" i="1" smtClean="0">
                              <a:latin typeface="Cambria Math"/>
                              <a:cs typeface="Times New Roman" pitchFamily="18" charset="0"/>
                            </a:rPr>
                            <m:t>,Ф</m:t>
                          </m:r>
                        </m:e>
                      </m:d>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𝐴</m:t>
                          </m:r>
                        </m:sub>
                      </m:sSub>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𝑎</m:t>
                          </m:r>
                        </m:e>
                      </m:d>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az-Cyrl-AZ" sz="2000" i="1" smtClean="0">
                              <a:latin typeface="Cambria Math"/>
                              <a:ea typeface="Cambria Math"/>
                              <a:cs typeface="Times New Roman" pitchFamily="18" charset="0"/>
                            </a:rPr>
                            <m:t>Ф</m:t>
                          </m:r>
                        </m:sub>
                      </m:sSub>
                      <m:d>
                        <m:dPr>
                          <m:ctrlPr>
                            <a:rPr lang="en-US" sz="2000" i="1" smtClean="0">
                              <a:latin typeface="Cambria Math"/>
                              <a:ea typeface="Cambria Math"/>
                              <a:cs typeface="Times New Roman" pitchFamily="18" charset="0"/>
                            </a:rPr>
                          </m:ctrlPr>
                        </m:dPr>
                        <m:e>
                          <m:r>
                            <a:rPr lang="az-Cyrl-AZ" sz="2000" i="1" smtClean="0">
                              <a:latin typeface="Cambria Math"/>
                              <a:ea typeface="Cambria Math"/>
                              <a:cs typeface="Times New Roman" pitchFamily="18" charset="0"/>
                            </a:rPr>
                            <m:t>Ф</m:t>
                          </m:r>
                        </m:e>
                      </m:d>
                    </m:oMath>
                  </m:oMathPara>
                </a14:m>
                <a:endParaRPr lang="en-US"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88636" y="750438"/>
                <a:ext cx="11614728" cy="5495159"/>
              </a:xfrm>
              <a:blipFill rotWithShape="1">
                <a:blip r:embed="rId3"/>
                <a:stretch>
                  <a:fillRect l="-420"/>
                </a:stretch>
              </a:blipFill>
            </p:spPr>
            <p:txBody>
              <a:bodyPr/>
              <a:lstStyle/>
              <a:p>
                <a:r>
                  <a:rPr lang="en-IN">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300" y="2208725"/>
            <a:ext cx="3113224" cy="275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067800" y="5315466"/>
            <a:ext cx="2795725" cy="923330"/>
          </a:xfrm>
          <a:prstGeom prst="rect">
            <a:avLst/>
          </a:prstGeom>
        </p:spPr>
        <p:txBody>
          <a:bodyPr wrap="square">
            <a:spAutoFit/>
          </a:bodyPr>
          <a:lstStyle/>
          <a:p>
            <a:r>
              <a:rPr lang="en-US" b="1" dirty="0" smtClean="0">
                <a:latin typeface="Times New Roman" pitchFamily="18" charset="0"/>
                <a:cs typeface="Times New Roman" pitchFamily="18" charset="0"/>
              </a:rPr>
              <a:t>FIGURE 2: RAYLEIGH DENSITY FOR AMPLITUDE FACTOR A</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74939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05/50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8" y="847724"/>
            <a:ext cx="11714602" cy="53371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random variables </a:t>
            </a:r>
            <a:r>
              <a:rPr lang="en-US" sz="2000" i="1" dirty="0">
                <a:latin typeface="Times New Roman" pitchFamily="18" charset="0"/>
                <a:cs typeface="Times New Roman" pitchFamily="18" charset="0"/>
              </a:rPr>
              <a:t>A, Φ </a:t>
            </a:r>
            <a:r>
              <a:rPr lang="en-US" sz="2000" dirty="0">
                <a:latin typeface="Times New Roman" pitchFamily="18" charset="0"/>
                <a:cs typeface="Times New Roman" pitchFamily="18" charset="0"/>
              </a:rPr>
              <a:t>are independent. This is a fairly important result since it suggests that the random varying nature of the phase factor of the arriving signal is independent of that of the amplitude, i.e., for a given amplitude a, all phase factors in (−π, π) are </a:t>
            </a:r>
            <a:r>
              <a:rPr lang="en-US" sz="2000" dirty="0" err="1">
                <a:latin typeface="Times New Roman" pitchFamily="18" charset="0"/>
                <a:cs typeface="Times New Roman" pitchFamily="18" charset="0"/>
              </a:rPr>
              <a:t>equiprobable</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The  below figure represents the </a:t>
            </a:r>
            <a:r>
              <a:rPr lang="en-US" sz="2000" dirty="0">
                <a:latin typeface="Times New Roman" pitchFamily="18" charset="0"/>
                <a:cs typeface="Times New Roman" pitchFamily="18" charset="0"/>
              </a:rPr>
              <a:t>scatter plot of the real and imaginary components of 10000 randomly generated samples of the Rayleigh fading coefficient. From the circular symmetry of the plot, it can be readily seen that the phase of the Rayleigh coefficient is </a:t>
            </a:r>
            <a:r>
              <a:rPr lang="en-US" sz="2000" dirty="0" smtClean="0">
                <a:latin typeface="Times New Roman" pitchFamily="18" charset="0"/>
                <a:cs typeface="Times New Roman" pitchFamily="18" charset="0"/>
              </a:rPr>
              <a:t>distributed </a:t>
            </a:r>
            <a:r>
              <a:rPr lang="en-US" sz="2000" dirty="0">
                <a:latin typeface="Times New Roman" pitchFamily="18" charset="0"/>
                <a:cs typeface="Times New Roman" pitchFamily="18" charset="0"/>
              </a:rPr>
              <a:t>uniformly in (−π, π</a:t>
            </a:r>
            <a:r>
              <a:rPr lang="en-US" sz="2000" dirty="0" smtClean="0">
                <a:latin typeface="Times New Roman" pitchFamily="18" charset="0"/>
                <a:cs typeface="Times New Roman" pitchFamily="18" charset="0"/>
              </a:rPr>
              <a:t>).</a:t>
            </a:r>
          </a:p>
          <a:p>
            <a:pPr algn="just">
              <a:buFont typeface="Wingdings" pitchFamily="2" charset="2"/>
              <a:buChar char="Ø"/>
            </a:pPr>
            <a:endParaRPr lang="en-IN"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2680064"/>
            <a:ext cx="3840163" cy="297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41499" y="5657849"/>
            <a:ext cx="10022025" cy="369332"/>
          </a:xfrm>
          <a:prstGeom prst="rect">
            <a:avLst/>
          </a:prstGeom>
        </p:spPr>
        <p:txBody>
          <a:bodyPr wrap="square">
            <a:spAutoFit/>
          </a:bodyPr>
          <a:lstStyle/>
          <a:p>
            <a:r>
              <a:rPr lang="en-US" b="1" dirty="0" smtClean="0">
                <a:latin typeface="Times New Roman" pitchFamily="18" charset="0"/>
                <a:cs typeface="Times New Roman" pitchFamily="18" charset="0"/>
              </a:rPr>
              <a:t>FIGURE 3: SCATTER PLOT OF THE RAYLEIGH FADING CHANNELCOEFFICIENT H</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99276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96014"/>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06/50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614727" cy="5235575"/>
              </a:xfrm>
            </p:spPr>
            <p:txBody>
              <a:bodyPr>
                <a:normAutofit/>
              </a:bodyPr>
              <a:lstStyle/>
              <a:p>
                <a:pPr marL="0" indent="0">
                  <a:buNone/>
                </a:pPr>
                <a:r>
                  <a:rPr lang="en-US" sz="2400" b="1" u="sng" dirty="0" smtClean="0">
                    <a:latin typeface="Times New Roman" pitchFamily="18" charset="0"/>
                    <a:cs typeface="Times New Roman" pitchFamily="18" charset="0"/>
                  </a:rPr>
                  <a:t>BER IN WIRELESS AND WIRED CHANNELS</a:t>
                </a:r>
                <a:r>
                  <a:rPr lang="en-US" sz="2000" b="1" u="sng" dirty="0" smtClean="0">
                    <a:latin typeface="Times New Roman" pitchFamily="18" charset="0"/>
                    <a:cs typeface="Times New Roman" pitchFamily="18" charset="0"/>
                  </a:rPr>
                  <a:t>:</a:t>
                </a:r>
                <a:endParaRPr lang="en-IN" sz="2000" b="1" u="sng" dirty="0" smtClean="0">
                  <a:latin typeface="Times New Roman" pitchFamily="18" charset="0"/>
                  <a:cs typeface="Times New Roman" pitchFamily="18" charset="0"/>
                </a:endParaRPr>
              </a:p>
              <a:p>
                <a:pPr marL="0" indent="0">
                  <a:buNone/>
                </a:pPr>
                <a:r>
                  <a:rPr lang="en-IN" sz="2000" b="1" u="sng" dirty="0" smtClean="0">
                    <a:latin typeface="Times New Roman" pitchFamily="18" charset="0"/>
                    <a:cs typeface="Times New Roman" pitchFamily="18" charset="0"/>
                  </a:rPr>
                  <a:t>BER PERFORMANCE (WIRED):</a:t>
                </a:r>
              </a:p>
              <a:p>
                <a:pPr algn="just">
                  <a:buFont typeface="Wingdings" pitchFamily="2" charset="2"/>
                  <a:buChar char="Ø"/>
                </a:pPr>
                <a:r>
                  <a:rPr lang="en-US" sz="2000" dirty="0">
                    <a:latin typeface="Times New Roman" pitchFamily="18" charset="0"/>
                    <a:cs typeface="Times New Roman" pitchFamily="18" charset="0"/>
                  </a:rPr>
                  <a:t>The Bit Error Rate (BER) is the most widely used metric to characterize the performance of digital communication systems</a:t>
                </a:r>
                <a:r>
                  <a:rPr lang="en-US" sz="2000" dirty="0" smtClean="0">
                    <a:latin typeface="Times New Roman" pitchFamily="18" charset="0"/>
                    <a:cs typeface="Times New Roman" pitchFamily="18" charset="0"/>
                  </a:rPr>
                  <a:t>.</a:t>
                </a:r>
                <a:endParaRPr lang="en-IN" sz="2000" b="1" u="sng"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For instance, if the symbol constellation is Binary Phase-Shift Keying (BPSK) of average symbol power P, the transmitted symbol levels are given as </a:t>
                </a:r>
                <a14:m>
                  <m:oMath xmlns:m="http://schemas.openxmlformats.org/officeDocument/2006/math">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𝑝</m:t>
                        </m:r>
                      </m:e>
                    </m:rad>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𝑝</m:t>
                        </m:r>
                      </m:e>
                    </m:rad>
                  </m:oMath>
                </a14:m>
                <a:r>
                  <a:rPr lang="en-US" sz="2000" dirty="0" smtClean="0">
                    <a:latin typeface="Times New Roman" pitchFamily="18" charset="0"/>
                    <a:cs typeface="Times New Roman" pitchFamily="18" charset="0"/>
                  </a:rPr>
                  <a:t> for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information </a:t>
                </a:r>
                <a:r>
                  <a:rPr lang="en-US" sz="2000" dirty="0">
                    <a:latin typeface="Times New Roman" pitchFamily="18" charset="0"/>
                    <a:cs typeface="Times New Roman" pitchFamily="18" charset="0"/>
                  </a:rPr>
                  <a:t>symbols </a:t>
                </a:r>
                <a:r>
                  <a:rPr lang="en-US" sz="2000" i="1" dirty="0">
                    <a:latin typeface="Times New Roman" pitchFamily="18" charset="0"/>
                    <a:cs typeface="Times New Roman" pitchFamily="18" charset="0"/>
                  </a:rPr>
                  <a:t>1, 0 </a:t>
                </a:r>
                <a:r>
                  <a:rPr lang="en-US" sz="2000" dirty="0" smtClean="0">
                    <a:latin typeface="Times New Roman" pitchFamily="18" charset="0"/>
                    <a:cs typeface="Times New Roman" pitchFamily="18" charset="0"/>
                  </a:rPr>
                  <a:t>respectively</a:t>
                </a:r>
              </a:p>
              <a:p>
                <a:pPr algn="just">
                  <a:buFont typeface="Wingdings" pitchFamily="2" charset="2"/>
                  <a:buChar char="Ø"/>
                </a:pPr>
                <a:r>
                  <a:rPr lang="en-US" sz="2000" dirty="0" smtClean="0">
                    <a:latin typeface="Times New Roman" pitchFamily="18" charset="0"/>
                    <a:cs typeface="Times New Roman" pitchFamily="18" charset="0"/>
                  </a:rPr>
                  <a:t>From BPSK </a:t>
                </a:r>
                <a:r>
                  <a:rPr lang="en-US" sz="2000" dirty="0">
                    <a:latin typeface="Times New Roman" pitchFamily="18" charset="0"/>
                    <a:cs typeface="Times New Roman" pitchFamily="18" charset="0"/>
                  </a:rPr>
                  <a:t>example, bit error would refer to decoding a transmitted + √P (corresponding to the information bit 1) erroneously as the 0 bit and vice versa. This corruption of the detected information symbol stream arises centrally due to the presence of the white Gaussian noise at the receiver.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This type of  </a:t>
                </a:r>
                <a:r>
                  <a:rPr lang="en-US" sz="2000" dirty="0">
                    <a:latin typeface="Times New Roman" pitchFamily="18" charset="0"/>
                    <a:cs typeface="Times New Roman" pitchFamily="18" charset="0"/>
                  </a:rPr>
                  <a:t>channel is also termed an </a:t>
                </a:r>
                <a:r>
                  <a:rPr lang="en-US" sz="2000" b="1" i="1" dirty="0" smtClean="0">
                    <a:latin typeface="Times New Roman" pitchFamily="18" charset="0"/>
                    <a:cs typeface="Times New Roman" pitchFamily="18" charset="0"/>
                  </a:rPr>
                  <a:t>ADDITIVE WHITE GAUSSIAN NOISE (AWGN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channel and is a good model for </a:t>
                </a:r>
                <a:r>
                  <a:rPr lang="en-US" sz="2000" dirty="0" smtClean="0">
                    <a:latin typeface="Times New Roman" pitchFamily="18" charset="0"/>
                    <a:cs typeface="Times New Roman" pitchFamily="18" charset="0"/>
                  </a:rPr>
                  <a:t>wire-line </a:t>
                </a:r>
                <a:r>
                  <a:rPr lang="en-US" sz="2000" dirty="0">
                    <a:latin typeface="Times New Roman" pitchFamily="18" charset="0"/>
                    <a:cs typeface="Times New Roman" pitchFamily="18" charset="0"/>
                  </a:rPr>
                  <a:t>channels, i.e., with a wire channel such as a telephone line between the transmitter and the </a:t>
                </a:r>
                <a:r>
                  <a:rPr lang="en-US" sz="2000" dirty="0" smtClean="0">
                    <a:latin typeface="Times New Roman" pitchFamily="18" charset="0"/>
                    <a:cs typeface="Times New Roman" pitchFamily="18" charset="0"/>
                  </a:rPr>
                  <a:t>receiver. The </a:t>
                </a:r>
                <a:r>
                  <a:rPr lang="en-US" sz="2000" dirty="0">
                    <a:latin typeface="Times New Roman" pitchFamily="18" charset="0"/>
                    <a:cs typeface="Times New Roman" pitchFamily="18" charset="0"/>
                  </a:rPr>
                  <a:t>system model, as described above, is 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𝑥</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−−−−−1</m:t>
                      </m:r>
                    </m:oMath>
                  </m:oMathPara>
                </a14:m>
                <a:endParaRPr lang="en-IN"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614727" cy="5235575"/>
              </a:xfrm>
              <a:blipFill rotWithShape="1">
                <a:blip r:embed="rId3"/>
                <a:stretch>
                  <a:fillRect l="-840" t="-1630" r="-525"/>
                </a:stretch>
              </a:blipFill>
            </p:spPr>
            <p:txBody>
              <a:bodyPr/>
              <a:lstStyle/>
              <a:p>
                <a:r>
                  <a:rPr lang="en-IN">
                    <a:noFill/>
                  </a:rPr>
                  <a:t> </a:t>
                </a:r>
              </a:p>
            </p:txBody>
          </p:sp>
        </mc:Fallback>
      </mc:AlternateContent>
    </p:spTree>
    <p:extLst>
      <p:ext uri="{BB962C8B-B14F-4D97-AF65-F5344CB8AC3E}">
        <p14:creationId xmlns:p14="http://schemas.microsoft.com/office/powerpoint/2010/main" val="102904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96014"/>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SMALL SCALE FADING AND MULTI PATH</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08-04-2022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09/52</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614727" cy="52355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symbol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observed at the receiver in the presence of </a:t>
                </a:r>
                <a:r>
                  <a:rPr lang="en-US" sz="2000" dirty="0" smtClean="0">
                    <a:latin typeface="Times New Roman" pitchFamily="18" charset="0"/>
                    <a:cs typeface="Times New Roman" pitchFamily="18" charset="0"/>
                  </a:rPr>
                  <a:t>noise </a:t>
                </a:r>
                <a14:m>
                  <m:oMath xmlns:m="http://schemas.openxmlformats.org/officeDocument/2006/math">
                    <m:r>
                      <a:rPr lang="en-US" sz="2000" b="0" i="1" smtClean="0">
                        <a:latin typeface="Cambria Math"/>
                        <a:cs typeface="Times New Roman" pitchFamily="18" charset="0"/>
                      </a:rPr>
                      <m:t>𝑛</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one has to make a decision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𝑑</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 whether the transmitted information bit was 1 or 0 [i.e., whether </a:t>
                </a:r>
                <a14:m>
                  <m:oMath xmlns:m="http://schemas.openxmlformats.org/officeDocument/2006/math">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was</a:t>
                </a:r>
                <a14:m>
                  <m:oMath xmlns:m="http://schemas.openxmlformats.org/officeDocument/2006/math">
                    <m:r>
                      <a:rPr lang="en-US" sz="2000" b="0" i="0" dirty="0" smtClean="0">
                        <a:latin typeface="Cambria Math"/>
                        <a:ea typeface="Cambria Math"/>
                        <a:cs typeface="Times New Roman" pitchFamily="18" charset="0"/>
                      </a:rPr>
                      <m:t>  </m:t>
                    </m:r>
                    <m:r>
                      <a:rPr lang="en-US" sz="2000" i="1" dirty="0" smtClean="0">
                        <a:latin typeface="Cambria Math"/>
                        <a:ea typeface="Cambria Math"/>
                        <a:cs typeface="Times New Roman" pitchFamily="18" charset="0"/>
                      </a:rPr>
                      <m:t>+</m:t>
                    </m:r>
                    <m:rad>
                      <m:radPr>
                        <m:degHide m:val="on"/>
                        <m:ctrlPr>
                          <a:rPr lang="en-US" sz="2000" i="1" dirty="0" smtClean="0">
                            <a:latin typeface="Cambria Math"/>
                            <a:ea typeface="Cambria Math"/>
                            <a:cs typeface="Times New Roman" pitchFamily="18" charset="0"/>
                          </a:rPr>
                        </m:ctrlPr>
                      </m:radPr>
                      <m:deg/>
                      <m:e>
                        <m:r>
                          <a:rPr lang="en-US" sz="2000" b="0" i="1" dirty="0" smtClean="0">
                            <a:latin typeface="Cambria Math"/>
                            <a:ea typeface="Cambria Math"/>
                            <a:cs typeface="Times New Roman" pitchFamily="18" charset="0"/>
                          </a:rPr>
                          <m:t>𝑃</m:t>
                        </m:r>
                      </m:e>
                    </m:rad>
                  </m:oMath>
                </a14:m>
                <a:r>
                  <a:rPr lang="en-US" sz="2000" dirty="0" smtClean="0">
                    <a:latin typeface="Times New Roman" pitchFamily="18" charset="0"/>
                    <a:cs typeface="Times New Roman" pitchFamily="18" charset="0"/>
                  </a:rPr>
                  <a:t>,</a:t>
                </a:r>
                <a14:m>
                  <m:oMath xmlns:m="http://schemas.openxmlformats.org/officeDocument/2006/math">
                    <m:r>
                      <a:rPr lang="en-US" sz="2000" b="0" i="0" dirty="0" smtClean="0">
                        <a:latin typeface="Cambria Math"/>
                        <a:cs typeface="Times New Roman" pitchFamily="18" charset="0"/>
                      </a:rPr>
                      <m:t>−</m:t>
                    </m:r>
                    <m:rad>
                      <m:radPr>
                        <m:degHide m:val="on"/>
                        <m:ctrlPr>
                          <a:rPr lang="en-US" sz="2000" i="1" dirty="0" smtClean="0">
                            <a:latin typeface="Cambria Math"/>
                            <a:cs typeface="Times New Roman" pitchFamily="18" charset="0"/>
                          </a:rPr>
                        </m:ctrlPr>
                      </m:radPr>
                      <m:deg/>
                      <m:e>
                        <m:r>
                          <a:rPr lang="en-US" sz="2000" b="0" i="1" dirty="0" smtClean="0">
                            <a:latin typeface="Cambria Math"/>
                            <a:cs typeface="Times New Roman" pitchFamily="18" charset="0"/>
                          </a:rPr>
                          <m:t>𝑃</m:t>
                        </m:r>
                      </m:e>
                    </m:ra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Since the symbol levels</a:t>
                </a:r>
                <a14:m>
                  <m:oMath xmlns:m="http://schemas.openxmlformats.org/officeDocument/2006/math">
                    <m:r>
                      <a:rPr lang="en-US" sz="2000" b="0" i="0" dirty="0" smtClean="0">
                        <a:latin typeface="Cambria Math"/>
                        <a:ea typeface="Cambria Math"/>
                        <a:cs typeface="Times New Roman" pitchFamily="18" charset="0"/>
                      </a:rPr>
                      <m:t>  </m:t>
                    </m:r>
                    <m:r>
                      <a:rPr lang="en-US" sz="2000" i="1" dirty="0">
                        <a:latin typeface="Cambria Math"/>
                        <a:ea typeface="Cambria Math"/>
                        <a:cs typeface="Times New Roman" pitchFamily="18" charset="0"/>
                      </a:rPr>
                      <m:t>+</m:t>
                    </m:r>
                    <m:rad>
                      <m:radPr>
                        <m:degHide m:val="on"/>
                        <m:ctrlPr>
                          <a:rPr lang="en-US" sz="2000" i="1" dirty="0">
                            <a:latin typeface="Cambria Math"/>
                            <a:ea typeface="Cambria Math"/>
                            <a:cs typeface="Times New Roman" pitchFamily="18" charset="0"/>
                          </a:rPr>
                        </m:ctrlPr>
                      </m:radPr>
                      <m:deg/>
                      <m:e>
                        <m:r>
                          <a:rPr lang="en-US" sz="2000" i="1" dirty="0">
                            <a:latin typeface="Cambria Math"/>
                            <a:ea typeface="Cambria Math"/>
                            <a:cs typeface="Times New Roman" pitchFamily="18" charset="0"/>
                          </a:rPr>
                          <m:t>𝑃</m:t>
                        </m:r>
                      </m:e>
                    </m:rad>
                  </m:oMath>
                </a14:m>
                <a:r>
                  <a:rPr lang="en-US" sz="2000" dirty="0">
                    <a:latin typeface="Times New Roman" pitchFamily="18" charset="0"/>
                    <a:cs typeface="Times New Roman" pitchFamily="18" charset="0"/>
                  </a:rPr>
                  <a:t>,</a:t>
                </a:r>
                <a14:m>
                  <m:oMath xmlns:m="http://schemas.openxmlformats.org/officeDocument/2006/math">
                    <m:r>
                      <a:rPr lang="en-US" sz="2000" dirty="0">
                        <a:latin typeface="Cambria Math"/>
                        <a:cs typeface="Times New Roman" pitchFamily="18" charset="0"/>
                      </a:rPr>
                      <m:t>−</m:t>
                    </m:r>
                    <m:rad>
                      <m:radPr>
                        <m:degHide m:val="on"/>
                        <m:ctrlPr>
                          <a:rPr lang="en-US" sz="2000" i="1" dirty="0">
                            <a:latin typeface="Cambria Math"/>
                            <a:cs typeface="Times New Roman" pitchFamily="18" charset="0"/>
                          </a:rPr>
                        </m:ctrlPr>
                      </m:radPr>
                      <m:deg/>
                      <m:e>
                        <m:r>
                          <a:rPr lang="en-US" sz="2000" i="1" dirty="0">
                            <a:latin typeface="Cambria Math"/>
                            <a:cs typeface="Times New Roman" pitchFamily="18" charset="0"/>
                          </a:rPr>
                          <m:t>𝑃</m:t>
                        </m:r>
                      </m:e>
                    </m:rad>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symmetric about 0 , one simple symbol detector for the above system that estimates the transmitted symbol </a:t>
                </a:r>
                <a14:m>
                  <m:oMath xmlns:m="http://schemas.openxmlformats.org/officeDocument/2006/math">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could be</a:t>
                </a:r>
                <a:r>
                  <a:rPr lang="en-IN" sz="2000" b="1"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to decide,</a:t>
                </a:r>
              </a:p>
              <a:p>
                <a:pPr algn="just">
                  <a:buFont typeface="Wingdings" pitchFamily="2" charset="2"/>
                  <a:buChar char="Ø"/>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𝑑</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i="1" smtClean="0">
                          <a:latin typeface="Cambria Math"/>
                          <a:ea typeface="Cambria Math"/>
                          <a:cs typeface="Times New Roman" pitchFamily="18" charset="0"/>
                        </a:rPr>
                        <m:t>=</m:t>
                      </m:r>
                      <m:d>
                        <m:dPr>
                          <m:begChr m:val="{"/>
                          <m:endChr m:val=""/>
                          <m:ctrlPr>
                            <a:rPr lang="en-US" sz="2000" i="1" smtClean="0">
                              <a:latin typeface="Cambria Math"/>
                              <a:cs typeface="Times New Roman" pitchFamily="18" charset="0"/>
                            </a:rPr>
                          </m:ctrlPr>
                        </m:dPr>
                        <m:e>
                          <m:eqArr>
                            <m:eqArrPr>
                              <m:ctrlPr>
                                <a:rPr lang="en-US" sz="2000" i="1" smtClean="0">
                                  <a:latin typeface="Cambria Math"/>
                                  <a:cs typeface="Times New Roman" pitchFamily="18" charset="0"/>
                                </a:rPr>
                              </m:ctrlPr>
                            </m:eqArrPr>
                            <m:e>
                              <m:r>
                                <a:rPr lang="en-US" sz="2000" b="0" i="1" smtClean="0">
                                  <a:latin typeface="Cambria Math"/>
                                  <a:cs typeface="Times New Roman" pitchFamily="18" charset="0"/>
                                </a:rPr>
                                <m:t>1,   </m:t>
                              </m:r>
                              <m:r>
                                <a:rPr lang="en-US" sz="2000" b="0" i="1" smtClean="0">
                                  <a:latin typeface="Cambria Math"/>
                                  <a:cs typeface="Times New Roman" pitchFamily="18" charset="0"/>
                                </a:rPr>
                                <m:t>𝑖𝑓</m:t>
                              </m:r>
                              <m:r>
                                <a:rPr lang="en-US" sz="2000" b="0" i="1" smtClean="0">
                                  <a:latin typeface="Cambria Math"/>
                                  <a:cs typeface="Times New Roman" pitchFamily="18" charset="0"/>
                                </a:rPr>
                                <m:t> </m:t>
                              </m:r>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&gt;0</m:t>
                              </m:r>
                            </m:e>
                            <m:e>
                              <m:r>
                                <a:rPr lang="en-US" sz="2000" b="0" i="1" smtClean="0">
                                  <a:latin typeface="Cambria Math"/>
                                  <a:cs typeface="Times New Roman" pitchFamily="18" charset="0"/>
                                </a:rPr>
                                <m:t>0,    </m:t>
                              </m:r>
                              <m:r>
                                <a:rPr lang="en-US" sz="2000" b="0" i="1" smtClean="0">
                                  <a:latin typeface="Cambria Math"/>
                                  <a:cs typeface="Times New Roman" pitchFamily="18" charset="0"/>
                                </a:rPr>
                                <m:t>𝑖𝑓</m:t>
                              </m:r>
                              <m:r>
                                <a:rPr lang="en-US" sz="2000" b="0" i="1" smtClean="0">
                                  <a:latin typeface="Cambria Math"/>
                                  <a:cs typeface="Times New Roman" pitchFamily="18" charset="0"/>
                                </a:rPr>
                                <m:t> </m:t>
                              </m:r>
                              <m:r>
                                <a:rPr lang="en-US" sz="2000" i="1">
                                  <a:latin typeface="Cambria Math"/>
                                  <a:cs typeface="Times New Roman" pitchFamily="18" charset="0"/>
                                </a:rPr>
                                <m:t>𝑦</m:t>
                              </m:r>
                              <m:d>
                                <m:dPr>
                                  <m:ctrlPr>
                                    <a:rPr lang="en-US" sz="2000" i="1">
                                      <a:latin typeface="Cambria Math"/>
                                      <a:cs typeface="Times New Roman" pitchFamily="18" charset="0"/>
                                    </a:rPr>
                                  </m:ctrlPr>
                                </m:dPr>
                                <m:e>
                                  <m:r>
                                    <a:rPr lang="en-US" sz="2000" i="1">
                                      <a:latin typeface="Cambria Math"/>
                                      <a:cs typeface="Times New Roman" pitchFamily="18" charset="0"/>
                                    </a:rPr>
                                    <m:t>𝑘</m:t>
                                  </m:r>
                                </m:e>
                              </m:d>
                              <m:r>
                                <a:rPr lang="en-US" sz="2000" i="1" smtClean="0">
                                  <a:latin typeface="Cambria Math"/>
                                  <a:ea typeface="Cambria Math"/>
                                  <a:cs typeface="Times New Roman" pitchFamily="18" charset="0"/>
                                </a:rPr>
                                <m:t>&lt;</m:t>
                              </m:r>
                              <m:r>
                                <a:rPr lang="en-US" sz="2000" i="1">
                                  <a:latin typeface="Cambria Math"/>
                                  <a:ea typeface="Cambria Math"/>
                                  <a:cs typeface="Times New Roman" pitchFamily="18" charset="0"/>
                                </a:rPr>
                                <m:t>0</m:t>
                              </m:r>
                            </m:e>
                          </m:eqArr>
                        </m:e>
                      </m:d>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A detection error occurs in the above system </a:t>
                </a:r>
                <a:r>
                  <a:rPr lang="en-US" sz="2000" dirty="0" smtClean="0">
                    <a:latin typeface="Times New Roman" pitchFamily="18" charset="0"/>
                    <a:cs typeface="Times New Roman" pitchFamily="18" charset="0"/>
                  </a:rPr>
                  <a:t>when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𝑑</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i="1">
                        <a:latin typeface="Cambria Math"/>
                        <a:ea typeface="Cambria Math"/>
                        <a:cs typeface="Times New Roman" pitchFamily="18" charset="0"/>
                      </a:rPr>
                      <m:t>≠</m:t>
                    </m:r>
                    <m:r>
                      <a:rPr lang="en-US" sz="2000" b="0" i="1" smtClean="0">
                        <a:latin typeface="Cambria Math"/>
                        <a:ea typeface="Cambria Math"/>
                        <a:cs typeface="Times New Roman" pitchFamily="18" charset="0"/>
                      </a:rPr>
                      <m:t>𝑥</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 in other </a:t>
                </a:r>
                <a:r>
                  <a:rPr lang="en-US" sz="2000" dirty="0" smtClean="0">
                    <a:latin typeface="Times New Roman" pitchFamily="18" charset="0"/>
                    <a:cs typeface="Times New Roman" pitchFamily="18" charset="0"/>
                  </a:rPr>
                  <a:t>words,</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𝑑</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when </a:t>
                </a:r>
                <a14:m>
                  <m:oMath xmlns:m="http://schemas.openxmlformats.org/officeDocument/2006/math">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=0</m:t>
                    </m:r>
                  </m:oMath>
                </a14:m>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vice versa. Consider the transmission of the level </a:t>
                </a:r>
                <a14:m>
                  <m:oMath xmlns:m="http://schemas.openxmlformats.org/officeDocument/2006/math">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corresponding </a:t>
                </a:r>
                <a:r>
                  <a:rPr lang="en-US" sz="2000" dirty="0">
                    <a:latin typeface="Times New Roman" pitchFamily="18" charset="0"/>
                    <a:cs typeface="Times New Roman" pitchFamily="18" charset="0"/>
                  </a:rPr>
                  <a:t>to the bit 0. By the above reasoning, a detection error occurs </a:t>
                </a:r>
                <a:r>
                  <a:rPr lang="en-US" sz="2000" dirty="0" smtClean="0">
                    <a:latin typeface="Times New Roman" pitchFamily="18" charset="0"/>
                    <a:cs typeface="Times New Roman" pitchFamily="18" charset="0"/>
                  </a:rPr>
                  <a:t>if</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&lt;0</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can be restated using the system model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&gt;0⇒</m:t>
                      </m:r>
                      <m:r>
                        <a:rPr lang="en-US" sz="2000" b="0" i="1" smtClean="0">
                          <a:latin typeface="Cambria Math"/>
                          <a:ea typeface="Cambria Math"/>
                          <a:cs typeface="Times New Roman" pitchFamily="18" charset="0"/>
                        </a:rPr>
                        <m:t>𝑛</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&gt;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probability </a:t>
                </a:r>
                <a:r>
                  <a:rPr lang="en-US" sz="2000" dirty="0">
                    <a:latin typeface="Times New Roman" pitchFamily="18" charset="0"/>
                    <a:cs typeface="Times New Roman" pitchFamily="18" charset="0"/>
                  </a:rPr>
                  <a:t>is simply given by integrating the Gaussian density function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𝑛</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ea typeface="Cambria Math"/>
                              <a:cs typeface="Times New Roman" pitchFamily="18" charset="0"/>
                            </a:rPr>
                            <m:t>&gt;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e>
                      </m:d>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e>
                          </m:rad>
                        </m:den>
                      </m:f>
                      <m:nary>
                        <m:naryPr>
                          <m:limLoc m:val="undOvr"/>
                          <m:ctrlPr>
                            <a:rPr lang="en-US" sz="2000" b="0" i="1" smtClean="0">
                              <a:latin typeface="Cambria Math"/>
                              <a:ea typeface="Cambria Math"/>
                              <a:cs typeface="Times New Roman" pitchFamily="18" charset="0"/>
                            </a:rPr>
                          </m:ctrlPr>
                        </m:naryPr>
                        <m:sub>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𝑃</m:t>
                              </m:r>
                            </m:e>
                          </m:rad>
                        </m:sub>
                        <m:sup>
                          <m:r>
                            <a:rPr lang="en-US" sz="2000" b="0" i="1" smtClean="0">
                              <a:latin typeface="Cambria Math"/>
                              <a:ea typeface="Cambria Math"/>
                              <a:cs typeface="Times New Roman" pitchFamily="18" charset="0"/>
                            </a:rPr>
                            <m:t>∞</m:t>
                          </m:r>
                        </m:sup>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𝑡</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den>
                              </m:f>
                            </m:sup>
                          </m:sSup>
                          <m:r>
                            <a:rPr lang="en-US" sz="2000" b="0" i="1" smtClean="0">
                              <a:latin typeface="Cambria Math"/>
                              <a:ea typeface="Cambria Math"/>
                              <a:cs typeface="Times New Roman" pitchFamily="18" charset="0"/>
                            </a:rPr>
                            <m:t>𝑑𝑡</m:t>
                          </m:r>
                        </m:e>
                      </m:nary>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e>
                          </m:rad>
                        </m:den>
                      </m:f>
                      <m:nary>
                        <m:naryPr>
                          <m:limLoc m:val="undOvr"/>
                          <m:ctrlPr>
                            <a:rPr lang="en-US" sz="2000" b="0" i="1" smtClean="0">
                              <a:latin typeface="Cambria Math"/>
                              <a:ea typeface="Cambria Math"/>
                              <a:cs typeface="Times New Roman" pitchFamily="18" charset="0"/>
                            </a:rPr>
                          </m:ctrlPr>
                        </m:naryPr>
                        <m:sub>
                          <m:rad>
                            <m:radPr>
                              <m:degHide m:val="on"/>
                              <m:ctrlPr>
                                <a:rPr lang="en-US" sz="2000" b="0" i="1" smtClean="0">
                                  <a:latin typeface="Cambria Math"/>
                                  <a:ea typeface="Cambria Math"/>
                                  <a:cs typeface="Times New Roman" pitchFamily="18" charset="0"/>
                                </a:rPr>
                              </m:ctrlPr>
                            </m:radPr>
                            <m:deg/>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𝑝</m:t>
                                  </m:r>
                                </m:num>
                                <m:den>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ea typeface="Cambria Math"/>
                                          <a:cs typeface="Times New Roman" pitchFamily="18" charset="0"/>
                                        </a:rPr>
                                        <m:t>2</m:t>
                                      </m:r>
                                    </m:sup>
                                  </m:sSup>
                                </m:den>
                              </m:f>
                            </m:e>
                          </m:rad>
                        </m:sub>
                        <m:sup>
                          <m:r>
                            <a:rPr lang="en-US" sz="2000" i="1">
                              <a:latin typeface="Cambria Math"/>
                              <a:ea typeface="Cambria Math"/>
                              <a:cs typeface="Times New Roman" pitchFamily="18" charset="0"/>
                            </a:rPr>
                            <m:t>∞</m:t>
                          </m:r>
                        </m:sup>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𝑟</m:t>
                                      </m:r>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2</m:t>
                                  </m:r>
                                </m:den>
                              </m:f>
                            </m:sup>
                          </m:sSup>
                          <m:r>
                            <a:rPr lang="en-US" sz="2000" b="0" i="1" smtClean="0">
                              <a:latin typeface="Cambria Math"/>
                              <a:ea typeface="Cambria Math"/>
                              <a:cs typeface="Times New Roman" pitchFamily="18" charset="0"/>
                            </a:rPr>
                            <m:t>𝑑𝑡</m:t>
                          </m:r>
                        </m:e>
                      </m:nary>
                      <m:r>
                        <a:rPr lang="en-US" sz="2000" b="0" i="1" smtClean="0">
                          <a:latin typeface="Cambria Math"/>
                          <a:ea typeface="Cambria Math"/>
                          <a:cs typeface="Times New Roman" pitchFamily="18" charset="0"/>
                        </a:rPr>
                        <m:t>−−−−2</m:t>
                      </m:r>
                    </m:oMath>
                  </m:oMathPara>
                </a14:m>
                <a:endParaRPr lang="en-US"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614727" cy="5235575"/>
              </a:xfrm>
              <a:blipFill rotWithShape="1">
                <a:blip r:embed="rId3"/>
                <a:stretch>
                  <a:fillRect l="-472" t="-1164" r="-525"/>
                </a:stretch>
              </a:blipFill>
            </p:spPr>
            <p:txBody>
              <a:bodyPr/>
              <a:lstStyle/>
              <a:p>
                <a:r>
                  <a:rPr lang="en-IN">
                    <a:noFill/>
                  </a:rPr>
                  <a:t> </a:t>
                </a:r>
              </a:p>
            </p:txBody>
          </p:sp>
        </mc:Fallback>
      </mc:AlternateContent>
      <p:sp>
        <p:nvSpPr>
          <p:cNvPr id="9" name="Rectangle 8">
            <a:extLst>
              <a:ext uri="{FF2B5EF4-FFF2-40B4-BE49-F238E27FC236}">
                <a16:creationId xmlns="" xmlns:a16="http://schemas.microsoft.com/office/drawing/2014/main" id="{ED16AF79-F4A5-449F-B6C1-192E41AAAA7A}"/>
              </a:ext>
            </a:extLst>
          </p:cNvPr>
          <p:cNvSpPr/>
          <p:nvPr/>
        </p:nvSpPr>
        <p:spPr>
          <a:xfrm>
            <a:off x="-37515"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68B9CE56-5634-410C-99F1-289A6D951877}"/>
              </a:ext>
            </a:extLst>
          </p:cNvPr>
          <p:cNvSpPr txBox="1"/>
          <p:nvPr/>
        </p:nvSpPr>
        <p:spPr>
          <a:xfrm>
            <a:off x="211283"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Small Scale Fading and Multipath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21-02-2023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07/50</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spTree>
    <p:extLst>
      <p:ext uri="{BB962C8B-B14F-4D97-AF65-F5344CB8AC3E}">
        <p14:creationId xmlns:p14="http://schemas.microsoft.com/office/powerpoint/2010/main" val="1029045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6773</TotalTime>
  <Words>10302</Words>
  <Application>Microsoft Office PowerPoint</Application>
  <PresentationFormat>Custom</PresentationFormat>
  <Paragraphs>518</Paragraphs>
  <Slides>52</Slides>
  <Notes>30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Mallikarjuna</dc:creator>
  <cp:lastModifiedBy>HP</cp:lastModifiedBy>
  <cp:revision>972</cp:revision>
  <dcterms:created xsi:type="dcterms:W3CDTF">2022-03-23T10:26:24Z</dcterms:created>
  <dcterms:modified xsi:type="dcterms:W3CDTF">2023-02-27T10:43:51Z</dcterms:modified>
</cp:coreProperties>
</file>